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tags/tag34.xml" ContentType="application/vnd.openxmlformats-officedocument.presentationml.tags+xml"/>
  <Override PartName="/ppt/notesSlides/notesSlide7.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23.xml" ContentType="application/vnd.openxmlformats-officedocument.presentationml.tags+xml"/>
  <Override PartName="/ppt/tags/tag32.xml" ContentType="application/vnd.openxmlformats-officedocument.presentationml.tags+xml"/>
  <Override PartName="/customXml/itemProps4.xml" ContentType="application/vnd.openxmlformats-officedocument.customXmlPropertie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notesSlides/notesSlide5.xml" ContentType="application/vnd.openxmlformats-officedocument.presentationml.notesSlide+xml"/>
  <Override PartName="/ppt/tags/tag1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tags/tag7.xml" ContentType="application/vnd.openxmlformats-officedocument.presentationml.tags+xml"/>
  <Override PartName="/ppt/notesSlides/notesSlide3.xml" ContentType="application/vnd.openxmlformats-officedocument.presentationml.notes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Override PartName="/ppt/notesSlides/notesSlide17.xml" ContentType="application/vnd.openxmlformats-officedocument.presentationml.notesSlide+xml"/>
  <Default Extension="emf" ContentType="image/x-emf"/>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tags/tag19.xml" ContentType="application/vnd.openxmlformats-officedocument.presentationml.tags+xml"/>
  <Override PartName="/ppt/notesSlides/notesSlide15.xml" ContentType="application/vnd.openxmlformats-officedocument.presentationml.notesSlide+xml"/>
  <Override PartName="/ppt/tags/tag28.xml" ContentType="application/vnd.openxmlformats-officedocument.presentationml.tags+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tags/tag17.xml" ContentType="application/vnd.openxmlformats-officedocument.presentationml.tags+xml"/>
  <Override PartName="/ppt/notesSlides/notesSlide13.xml" ContentType="application/vnd.openxmlformats-officedocument.presentationml.notesSlide+xml"/>
  <Override PartName="/ppt/tags/tag26.xml" ContentType="application/vnd.openxmlformats-officedocument.presentationml.tags+xml"/>
  <Override PartName="/ppt/notesSlides/notesSlide22.xml" ContentType="application/vnd.openxmlformats-officedocument.presentationml.notesSlide+xml"/>
  <Override PartName="/ppt/tags/tag35.xml" ContentType="application/vnd.openxmlformats-officedocument.presentationml.tags+xml"/>
  <Override PartName="/ppt/notesSlides/notesSlide8.xml" ContentType="application/vnd.openxmlformats-officedocument.presentationml.notesSlide+xml"/>
  <Override PartName="/ppt/tags/tag15.xml" ContentType="application/vnd.openxmlformats-officedocument.presentationml.tags+xml"/>
  <Override PartName="/ppt/notesSlides/notesSlide11.xml" ContentType="application/vnd.openxmlformats-officedocument.presentationml.notesSlide+xml"/>
  <Override PartName="/ppt/tags/tag24.xml" ContentType="application/vnd.openxmlformats-officedocument.presentationml.tags+xml"/>
  <Default Extension="vml" ContentType="application/vnd.openxmlformats-officedocument.vmlDrawing"/>
  <Override PartName="/ppt/notesSlides/notesSlide20.xml" ContentType="application/vnd.openxmlformats-officedocument.presentationml.notesSlide+xml"/>
  <Override PartName="/ppt/tags/tag33.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Default Extension="wmf" ContentType="image/x-wmf"/>
  <Default Extension="rels" ContentType="application/vnd.openxmlformats-package.relationships+xml"/>
  <Override PartName="/ppt/slides/slide23.xml" ContentType="application/vnd.openxmlformats-officedocument.presentationml.slide+xml"/>
  <Override PartName="/ppt/tags/tag29.xml" ContentType="application/vnd.openxmlformats-officedocument.presentationml.tags+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tags/tag18.xml" ContentType="application/vnd.openxmlformats-officedocument.presentationml.tags+xml"/>
  <Override PartName="/ppt/notesSlides/notesSlide14.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tags/tag14.xml" ContentType="application/vnd.openxmlformats-officedocument.presentationml.tags+xml"/>
  <Override PartName="/ppt/tags/tag25.xml" ContentType="application/vnd.openxmlformats-officedocument.presentationml.tags+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52" r:id="rId5"/>
    <p:sldMasterId id="2147486021" r:id="rId6"/>
  </p:sldMasterIdLst>
  <p:notesMasterIdLst>
    <p:notesMasterId r:id="rId41"/>
  </p:notesMasterIdLst>
  <p:handoutMasterIdLst>
    <p:handoutMasterId r:id="rId42"/>
  </p:handoutMasterIdLst>
  <p:sldIdLst>
    <p:sldId id="827" r:id="rId7"/>
    <p:sldId id="905" r:id="rId8"/>
    <p:sldId id="976" r:id="rId9"/>
    <p:sldId id="836" r:id="rId10"/>
    <p:sldId id="837" r:id="rId11"/>
    <p:sldId id="838" r:id="rId12"/>
    <p:sldId id="839" r:id="rId13"/>
    <p:sldId id="840" r:id="rId14"/>
    <p:sldId id="841" r:id="rId15"/>
    <p:sldId id="842" r:id="rId16"/>
    <p:sldId id="843" r:id="rId17"/>
    <p:sldId id="844" r:id="rId18"/>
    <p:sldId id="970" r:id="rId19"/>
    <p:sldId id="971" r:id="rId20"/>
    <p:sldId id="975" r:id="rId21"/>
    <p:sldId id="974" r:id="rId22"/>
    <p:sldId id="972" r:id="rId23"/>
    <p:sldId id="973" r:id="rId24"/>
    <p:sldId id="981" r:id="rId25"/>
    <p:sldId id="930" r:id="rId26"/>
    <p:sldId id="959" r:id="rId27"/>
    <p:sldId id="982" r:id="rId28"/>
    <p:sldId id="985" r:id="rId29"/>
    <p:sldId id="936" r:id="rId30"/>
    <p:sldId id="941" r:id="rId31"/>
    <p:sldId id="986" r:id="rId32"/>
    <p:sldId id="987" r:id="rId33"/>
    <p:sldId id="934" r:id="rId34"/>
    <p:sldId id="984" r:id="rId35"/>
    <p:sldId id="951" r:id="rId36"/>
    <p:sldId id="956" r:id="rId37"/>
    <p:sldId id="953" r:id="rId38"/>
    <p:sldId id="948" r:id="rId39"/>
    <p:sldId id="980" r:id="rId40"/>
  </p:sldIdLst>
  <p:sldSz cx="9144000" cy="6858000" type="screen4x3"/>
  <p:notesSz cx="7010400" cy="9296400"/>
  <p:custDataLst>
    <p:tags r:id="rId43"/>
  </p:custDataLst>
  <p:defaultTextStyle>
    <a:defPPr>
      <a:defRPr lang="en-US"/>
    </a:defPPr>
    <a:lvl1pPr algn="r" rtl="0" fontAlgn="base">
      <a:spcBef>
        <a:spcPct val="0"/>
      </a:spcBef>
      <a:spcAft>
        <a:spcPct val="0"/>
      </a:spcAft>
      <a:defRPr sz="2400" kern="1200">
        <a:solidFill>
          <a:schemeClr val="tx1"/>
        </a:solidFill>
        <a:latin typeface="Arial" pitchFamily="34" charset="0"/>
        <a:ea typeface="+mn-ea"/>
        <a:cs typeface="+mn-cs"/>
      </a:defRPr>
    </a:lvl1pPr>
    <a:lvl2pPr marL="457200" algn="r" rtl="0" fontAlgn="base">
      <a:spcBef>
        <a:spcPct val="0"/>
      </a:spcBef>
      <a:spcAft>
        <a:spcPct val="0"/>
      </a:spcAft>
      <a:defRPr sz="2400" kern="1200">
        <a:solidFill>
          <a:schemeClr val="tx1"/>
        </a:solidFill>
        <a:latin typeface="Arial" pitchFamily="34" charset="0"/>
        <a:ea typeface="+mn-ea"/>
        <a:cs typeface="+mn-cs"/>
      </a:defRPr>
    </a:lvl2pPr>
    <a:lvl3pPr marL="914400" algn="r" rtl="0" fontAlgn="base">
      <a:spcBef>
        <a:spcPct val="0"/>
      </a:spcBef>
      <a:spcAft>
        <a:spcPct val="0"/>
      </a:spcAft>
      <a:defRPr sz="2400" kern="1200">
        <a:solidFill>
          <a:schemeClr val="tx1"/>
        </a:solidFill>
        <a:latin typeface="Arial" pitchFamily="34" charset="0"/>
        <a:ea typeface="+mn-ea"/>
        <a:cs typeface="+mn-cs"/>
      </a:defRPr>
    </a:lvl3pPr>
    <a:lvl4pPr marL="1371600" algn="r" rtl="0" fontAlgn="base">
      <a:spcBef>
        <a:spcPct val="0"/>
      </a:spcBef>
      <a:spcAft>
        <a:spcPct val="0"/>
      </a:spcAft>
      <a:defRPr sz="2400" kern="1200">
        <a:solidFill>
          <a:schemeClr val="tx1"/>
        </a:solidFill>
        <a:latin typeface="Arial" pitchFamily="34" charset="0"/>
        <a:ea typeface="+mn-ea"/>
        <a:cs typeface="+mn-cs"/>
      </a:defRPr>
    </a:lvl4pPr>
    <a:lvl5pPr marL="1828800" algn="r" rtl="0" fontAlgn="base">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0133017" initials="a"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FFFF99"/>
    <a:srgbClr val="FFFF66"/>
    <a:srgbClr val="CCCC00"/>
    <a:srgbClr val="66FF66"/>
    <a:srgbClr val="00CC00"/>
    <a:srgbClr val="003300"/>
    <a:srgbClr val="217BFF"/>
    <a:srgbClr val="FFCC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15777" autoAdjust="0"/>
    <p:restoredTop sz="95078" autoAdjust="0"/>
  </p:normalViewPr>
  <p:slideViewPr>
    <p:cSldViewPr snapToGrid="0">
      <p:cViewPr varScale="1">
        <p:scale>
          <a:sx n="133" d="100"/>
          <a:sy n="133" d="100"/>
        </p:scale>
        <p:origin x="-984" y="-90"/>
      </p:cViewPr>
      <p:guideLst>
        <p:guide orient="horz" pos="2160"/>
        <p:guide pos="4182"/>
      </p:guideLst>
    </p:cSldViewPr>
  </p:slid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handoutMaster" Target="handoutMasters/handoutMaster1.xml"/><Relationship Id="rId47"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ags" Target="tags/tag1.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38475" cy="465138"/>
          </a:xfrm>
          <a:prstGeom prst="rect">
            <a:avLst/>
          </a:prstGeom>
          <a:noFill/>
          <a:ln w="9525">
            <a:noFill/>
            <a:miter lim="800000"/>
            <a:headEnd/>
            <a:tailEnd/>
          </a:ln>
        </p:spPr>
        <p:txBody>
          <a:bodyPr vert="horz" wrap="square" lIns="91085" tIns="45542" rIns="91085" bIns="45542" numCol="1" anchor="t" anchorCtr="0" compatLnSpc="1">
            <a:prstTxWarp prst="textNoShape">
              <a:avLst/>
            </a:prstTxWarp>
          </a:bodyPr>
          <a:lstStyle>
            <a:lvl1pPr algn="l" defTabSz="910113">
              <a:defRPr sz="1200">
                <a:latin typeface="Arial" charset="0"/>
              </a:defRPr>
            </a:lvl1pPr>
          </a:lstStyle>
          <a:p>
            <a:pPr>
              <a:defRPr/>
            </a:pPr>
            <a:endParaRPr lang="en-US"/>
          </a:p>
        </p:txBody>
      </p:sp>
      <p:sp>
        <p:nvSpPr>
          <p:cNvPr id="3" name="Date Placeholder 2"/>
          <p:cNvSpPr>
            <a:spLocks noGrp="1"/>
          </p:cNvSpPr>
          <p:nvPr>
            <p:ph type="dt" sz="quarter" idx="1"/>
          </p:nvPr>
        </p:nvSpPr>
        <p:spPr bwMode="auto">
          <a:xfrm>
            <a:off x="3970338" y="0"/>
            <a:ext cx="3038475" cy="465138"/>
          </a:xfrm>
          <a:prstGeom prst="rect">
            <a:avLst/>
          </a:prstGeom>
          <a:noFill/>
          <a:ln w="9525">
            <a:noFill/>
            <a:miter lim="800000"/>
            <a:headEnd/>
            <a:tailEnd/>
          </a:ln>
        </p:spPr>
        <p:txBody>
          <a:bodyPr vert="horz" wrap="square" lIns="91085" tIns="45542" rIns="91085" bIns="45542" numCol="1" anchor="t" anchorCtr="0" compatLnSpc="1">
            <a:prstTxWarp prst="textNoShape">
              <a:avLst/>
            </a:prstTxWarp>
          </a:bodyPr>
          <a:lstStyle>
            <a:lvl1pPr defTabSz="910113">
              <a:defRPr sz="1200">
                <a:latin typeface="Arial" charset="0"/>
              </a:defRPr>
            </a:lvl1pPr>
          </a:lstStyle>
          <a:p>
            <a:pPr>
              <a:defRPr/>
            </a:pPr>
            <a:fld id="{289FDC66-27A5-4579-BABF-D16C8BCC835C}" type="datetimeFigureOut">
              <a:rPr lang="en-US"/>
              <a:pPr>
                <a:defRPr/>
              </a:pPr>
              <a:t>6/25/2012</a:t>
            </a:fld>
            <a:endParaRPr lang="en-US"/>
          </a:p>
        </p:txBody>
      </p:sp>
      <p:sp>
        <p:nvSpPr>
          <p:cNvPr id="4" name="Footer Placeholder 3"/>
          <p:cNvSpPr>
            <a:spLocks noGrp="1"/>
          </p:cNvSpPr>
          <p:nvPr>
            <p:ph type="ftr" sz="quarter" idx="2"/>
          </p:nvPr>
        </p:nvSpPr>
        <p:spPr bwMode="auto">
          <a:xfrm>
            <a:off x="0" y="8829675"/>
            <a:ext cx="3038475" cy="465138"/>
          </a:xfrm>
          <a:prstGeom prst="rect">
            <a:avLst/>
          </a:prstGeom>
          <a:noFill/>
          <a:ln w="9525">
            <a:noFill/>
            <a:miter lim="800000"/>
            <a:headEnd/>
            <a:tailEnd/>
          </a:ln>
        </p:spPr>
        <p:txBody>
          <a:bodyPr vert="horz" wrap="square" lIns="91085" tIns="45542" rIns="91085" bIns="45542" numCol="1" anchor="b" anchorCtr="0" compatLnSpc="1">
            <a:prstTxWarp prst="textNoShape">
              <a:avLst/>
            </a:prstTxWarp>
          </a:bodyPr>
          <a:lstStyle>
            <a:lvl1pPr algn="l" defTabSz="910113">
              <a:defRPr sz="1200">
                <a:latin typeface="Arial" charset="0"/>
              </a:defRPr>
            </a:lvl1pPr>
          </a:lstStyle>
          <a:p>
            <a:pPr>
              <a:defRPr/>
            </a:pPr>
            <a:endParaRPr lang="en-US"/>
          </a:p>
        </p:txBody>
      </p:sp>
      <p:sp>
        <p:nvSpPr>
          <p:cNvPr id="5" name="Slide Number Placeholder 4"/>
          <p:cNvSpPr>
            <a:spLocks noGrp="1"/>
          </p:cNvSpPr>
          <p:nvPr>
            <p:ph type="sldNum" sz="quarter" idx="3"/>
          </p:nvPr>
        </p:nvSpPr>
        <p:spPr bwMode="auto">
          <a:xfrm>
            <a:off x="3970338" y="8829675"/>
            <a:ext cx="3038475" cy="465138"/>
          </a:xfrm>
          <a:prstGeom prst="rect">
            <a:avLst/>
          </a:prstGeom>
          <a:noFill/>
          <a:ln w="9525">
            <a:noFill/>
            <a:miter lim="800000"/>
            <a:headEnd/>
            <a:tailEnd/>
          </a:ln>
        </p:spPr>
        <p:txBody>
          <a:bodyPr vert="horz" wrap="square" lIns="91085" tIns="45542" rIns="91085" bIns="45542" numCol="1" anchor="b" anchorCtr="0" compatLnSpc="1">
            <a:prstTxWarp prst="textNoShape">
              <a:avLst/>
            </a:prstTxWarp>
          </a:bodyPr>
          <a:lstStyle>
            <a:lvl1pPr defTabSz="910113">
              <a:defRPr sz="1200">
                <a:latin typeface="Arial" charset="0"/>
              </a:defRPr>
            </a:lvl1pPr>
          </a:lstStyle>
          <a:p>
            <a:pPr>
              <a:defRPr/>
            </a:pPr>
            <a:fld id="{EBDB6E16-9802-4E15-B604-5462189230CF}"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3036888" cy="465138"/>
          </a:xfrm>
          <a:prstGeom prst="rect">
            <a:avLst/>
          </a:prstGeom>
          <a:noFill/>
          <a:ln w="9525">
            <a:noFill/>
            <a:miter lim="800000"/>
            <a:headEnd/>
            <a:tailEnd/>
          </a:ln>
        </p:spPr>
        <p:txBody>
          <a:bodyPr vert="horz" wrap="square" lIns="91931" tIns="45966" rIns="91931" bIns="45966" numCol="1" anchor="t" anchorCtr="0" compatLnSpc="1">
            <a:prstTxWarp prst="textNoShape">
              <a:avLst/>
            </a:prstTxWarp>
          </a:bodyPr>
          <a:lstStyle>
            <a:lvl1pPr algn="l" defTabSz="910113">
              <a:defRPr sz="1200">
                <a:latin typeface="Arial" charset="0"/>
              </a:defRPr>
            </a:lvl1pPr>
          </a:lstStyle>
          <a:p>
            <a:pPr>
              <a:defRPr/>
            </a:pPr>
            <a:endParaRPr lang="en-US"/>
          </a:p>
        </p:txBody>
      </p:sp>
      <p:sp>
        <p:nvSpPr>
          <p:cNvPr id="105475" name="Rectangle 3"/>
          <p:cNvSpPr>
            <a:spLocks noGrp="1" noChangeArrowheads="1"/>
          </p:cNvSpPr>
          <p:nvPr>
            <p:ph type="dt" idx="1"/>
          </p:nvPr>
        </p:nvSpPr>
        <p:spPr bwMode="auto">
          <a:xfrm>
            <a:off x="3971925" y="0"/>
            <a:ext cx="3036888" cy="465138"/>
          </a:xfrm>
          <a:prstGeom prst="rect">
            <a:avLst/>
          </a:prstGeom>
          <a:noFill/>
          <a:ln w="9525">
            <a:noFill/>
            <a:miter lim="800000"/>
            <a:headEnd/>
            <a:tailEnd/>
          </a:ln>
        </p:spPr>
        <p:txBody>
          <a:bodyPr vert="horz" wrap="square" lIns="91931" tIns="45966" rIns="91931" bIns="45966" numCol="1" anchor="t" anchorCtr="0" compatLnSpc="1">
            <a:prstTxWarp prst="textNoShape">
              <a:avLst/>
            </a:prstTxWarp>
          </a:bodyPr>
          <a:lstStyle>
            <a:lvl1pPr defTabSz="910113">
              <a:defRPr sz="1200">
                <a:latin typeface="Arial" charset="0"/>
              </a:defRPr>
            </a:lvl1pPr>
          </a:lstStyle>
          <a:p>
            <a:pPr>
              <a:defRPr/>
            </a:pPr>
            <a:endParaRPr lang="en-US"/>
          </a:p>
        </p:txBody>
      </p:sp>
      <p:sp>
        <p:nvSpPr>
          <p:cNvPr id="114692" name="Rectangle 4"/>
          <p:cNvSpPr>
            <a:spLocks noGrp="1" noRot="1" noChangeAspect="1" noChangeArrowheads="1" noTextEdit="1"/>
          </p:cNvSpPr>
          <p:nvPr>
            <p:ph type="sldImg" idx="2"/>
          </p:nvPr>
        </p:nvSpPr>
        <p:spPr bwMode="auto">
          <a:xfrm>
            <a:off x="1182688" y="698500"/>
            <a:ext cx="4645025" cy="3484563"/>
          </a:xfrm>
          <a:prstGeom prst="rect">
            <a:avLst/>
          </a:prstGeom>
          <a:noFill/>
          <a:ln w="9525">
            <a:solidFill>
              <a:srgbClr val="000000"/>
            </a:solidFill>
            <a:miter lim="800000"/>
            <a:headEnd/>
            <a:tailEnd/>
          </a:ln>
        </p:spPr>
      </p:sp>
      <p:sp>
        <p:nvSpPr>
          <p:cNvPr id="105477" name="Rectangle 5"/>
          <p:cNvSpPr>
            <a:spLocks noGrp="1" noChangeArrowheads="1"/>
          </p:cNvSpPr>
          <p:nvPr>
            <p:ph type="body" sz="quarter" idx="3"/>
          </p:nvPr>
        </p:nvSpPr>
        <p:spPr bwMode="auto">
          <a:xfrm>
            <a:off x="701675" y="4416425"/>
            <a:ext cx="5607050" cy="4181475"/>
          </a:xfrm>
          <a:prstGeom prst="rect">
            <a:avLst/>
          </a:prstGeom>
          <a:noFill/>
          <a:ln w="9525">
            <a:noFill/>
            <a:miter lim="800000"/>
            <a:headEnd/>
            <a:tailEnd/>
          </a:ln>
        </p:spPr>
        <p:txBody>
          <a:bodyPr vert="horz" wrap="square" lIns="91931" tIns="45966" rIns="91931" bIns="4596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5478" name="Rectangle 6"/>
          <p:cNvSpPr>
            <a:spLocks noGrp="1" noChangeArrowheads="1"/>
          </p:cNvSpPr>
          <p:nvPr>
            <p:ph type="ftr" sz="quarter" idx="4"/>
          </p:nvPr>
        </p:nvSpPr>
        <p:spPr bwMode="auto">
          <a:xfrm>
            <a:off x="0" y="8831263"/>
            <a:ext cx="3036888" cy="463550"/>
          </a:xfrm>
          <a:prstGeom prst="rect">
            <a:avLst/>
          </a:prstGeom>
          <a:noFill/>
          <a:ln w="9525">
            <a:noFill/>
            <a:miter lim="800000"/>
            <a:headEnd/>
            <a:tailEnd/>
          </a:ln>
        </p:spPr>
        <p:txBody>
          <a:bodyPr vert="horz" wrap="square" lIns="91931" tIns="45966" rIns="91931" bIns="45966" numCol="1" anchor="b" anchorCtr="0" compatLnSpc="1">
            <a:prstTxWarp prst="textNoShape">
              <a:avLst/>
            </a:prstTxWarp>
          </a:bodyPr>
          <a:lstStyle>
            <a:lvl1pPr algn="l" defTabSz="910113">
              <a:defRPr sz="1200">
                <a:latin typeface="Arial" charset="0"/>
              </a:defRPr>
            </a:lvl1pPr>
          </a:lstStyle>
          <a:p>
            <a:pPr>
              <a:defRPr/>
            </a:pPr>
            <a:endParaRPr lang="en-US"/>
          </a:p>
        </p:txBody>
      </p:sp>
      <p:sp>
        <p:nvSpPr>
          <p:cNvPr id="105479" name="Rectangle 7"/>
          <p:cNvSpPr>
            <a:spLocks noGrp="1" noChangeArrowheads="1"/>
          </p:cNvSpPr>
          <p:nvPr>
            <p:ph type="sldNum" sz="quarter" idx="5"/>
          </p:nvPr>
        </p:nvSpPr>
        <p:spPr bwMode="auto">
          <a:xfrm>
            <a:off x="3971925" y="8831263"/>
            <a:ext cx="3036888" cy="463550"/>
          </a:xfrm>
          <a:prstGeom prst="rect">
            <a:avLst/>
          </a:prstGeom>
          <a:noFill/>
          <a:ln w="9525">
            <a:noFill/>
            <a:miter lim="800000"/>
            <a:headEnd/>
            <a:tailEnd/>
          </a:ln>
        </p:spPr>
        <p:txBody>
          <a:bodyPr vert="horz" wrap="square" lIns="91931" tIns="45966" rIns="91931" bIns="45966" numCol="1" anchor="b" anchorCtr="0" compatLnSpc="1">
            <a:prstTxWarp prst="textNoShape">
              <a:avLst/>
            </a:prstTxWarp>
          </a:bodyPr>
          <a:lstStyle>
            <a:lvl1pPr defTabSz="910113">
              <a:defRPr sz="1200">
                <a:latin typeface="Arial" charset="0"/>
              </a:defRPr>
            </a:lvl1pPr>
          </a:lstStyle>
          <a:p>
            <a:pPr>
              <a:defRPr/>
            </a:pPr>
            <a:fld id="{9AF68C97-DBEA-40B2-91B6-F690EAC6BBD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5C2274EC-813D-4FAA-B106-4C603B3B957F}" type="slidenum">
              <a:rPr lang="en-US" sz="1200">
                <a:solidFill>
                  <a:srgbClr val="000000"/>
                </a:solidFill>
              </a:rPr>
              <a:pPr defTabSz="917575"/>
              <a:t>1</a:t>
            </a:fld>
            <a:endParaRPr lang="en-US" sz="1200" dirty="0">
              <a:solidFill>
                <a:srgbClr val="000000"/>
              </a:solidFill>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lIns="91925" tIns="45962" rIns="91925" bIns="45962"/>
          <a:lstStyle/>
          <a:p>
            <a:pPr eaLnBrk="1" hangingPunct="1"/>
            <a:r>
              <a:rPr lang="en-US" dirty="0" smtClean="0">
                <a:latin typeface="Arial" pitchFamily="34" charset="0"/>
              </a:rPr>
              <a:t>NEW</a:t>
            </a:r>
          </a:p>
          <a:p>
            <a:pPr eaLnBrk="1" hangingPunct="1"/>
            <a:endParaRPr lang="en-US" dirty="0"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0DAD587A-7352-4D26-9C1C-2AE9861C8ACA}" type="slidenum">
              <a:rPr lang="en-US" sz="1200">
                <a:solidFill>
                  <a:srgbClr val="000000"/>
                </a:solidFill>
              </a:rPr>
              <a:pPr defTabSz="917575"/>
              <a:t>10</a:t>
            </a:fld>
            <a:endParaRPr lang="en-US" sz="1200">
              <a:solidFill>
                <a:srgbClr val="000000"/>
              </a:solidFill>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lIns="91925" tIns="45962" rIns="91925" bIns="45962"/>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2A9733AE-E64F-4FF3-A0C4-018C1F94AF31}" type="slidenum">
              <a:rPr lang="en-US" sz="1200">
                <a:solidFill>
                  <a:srgbClr val="000000"/>
                </a:solidFill>
              </a:rPr>
              <a:pPr defTabSz="917575"/>
              <a:t>11</a:t>
            </a:fld>
            <a:endParaRPr lang="en-US" sz="1200">
              <a:solidFill>
                <a:srgbClr val="000000"/>
              </a:solidFill>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lIns="91925" tIns="45962" rIns="91925" bIns="45962"/>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988CB972-FC31-4983-92CF-C8764C1C5C6B}" type="slidenum">
              <a:rPr lang="en-US" sz="1200">
                <a:solidFill>
                  <a:srgbClr val="000000"/>
                </a:solidFill>
              </a:rPr>
              <a:pPr defTabSz="917575"/>
              <a:t>12</a:t>
            </a:fld>
            <a:endParaRPr lang="en-US" sz="1200">
              <a:solidFill>
                <a:srgbClr val="000000"/>
              </a:solidFill>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p:spPr>
        <p:txBody>
          <a:bodyPr lIns="91925" tIns="45962" rIns="91925" bIns="45962"/>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txBox="1">
            <a:spLocks noGrp="1" noChangeArrowheads="1"/>
          </p:cNvSpPr>
          <p:nvPr/>
        </p:nvSpPr>
        <p:spPr bwMode="auto">
          <a:xfrm>
            <a:off x="3970734" y="8829121"/>
            <a:ext cx="3038145" cy="465743"/>
          </a:xfrm>
          <a:prstGeom prst="rect">
            <a:avLst/>
          </a:prstGeom>
          <a:noFill/>
          <a:ln w="9525">
            <a:noFill/>
            <a:miter lim="800000"/>
            <a:headEnd/>
            <a:tailEnd/>
          </a:ln>
        </p:spPr>
        <p:txBody>
          <a:bodyPr lIns="92269" tIns="46134" rIns="92269" bIns="46134" anchor="b"/>
          <a:lstStyle/>
          <a:p>
            <a:pPr defTabSz="921175"/>
            <a:fld id="{82C4EEB3-E567-438E-814B-3D2F9527E61F}" type="slidenum">
              <a:rPr lang="en-US" sz="1200">
                <a:solidFill>
                  <a:srgbClr val="000000"/>
                </a:solidFill>
              </a:rPr>
              <a:pPr defTabSz="921175"/>
              <a:t>13</a:t>
            </a:fld>
            <a:endParaRPr lang="en-US" sz="1200" dirty="0">
              <a:solidFill>
                <a:srgbClr val="000000"/>
              </a:solidFill>
            </a:endParaRPr>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p:spPr>
        <p:txBody>
          <a:bodyPr lIns="92269" tIns="46134" rIns="92269" bIns="46134"/>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txBox="1">
            <a:spLocks noGrp="1" noChangeArrowheads="1"/>
          </p:cNvSpPr>
          <p:nvPr/>
        </p:nvSpPr>
        <p:spPr bwMode="auto">
          <a:xfrm>
            <a:off x="3970734" y="8829121"/>
            <a:ext cx="3038145" cy="465743"/>
          </a:xfrm>
          <a:prstGeom prst="rect">
            <a:avLst/>
          </a:prstGeom>
          <a:noFill/>
          <a:ln w="9525">
            <a:noFill/>
            <a:miter lim="800000"/>
            <a:headEnd/>
            <a:tailEnd/>
          </a:ln>
        </p:spPr>
        <p:txBody>
          <a:bodyPr lIns="92269" tIns="46134" rIns="92269" bIns="46134" anchor="b"/>
          <a:lstStyle/>
          <a:p>
            <a:pPr defTabSz="921175"/>
            <a:fld id="{642F4E10-3C26-4D9A-99E8-99AB2A0589B2}" type="slidenum">
              <a:rPr lang="en-US" sz="1200">
                <a:solidFill>
                  <a:srgbClr val="000000"/>
                </a:solidFill>
              </a:rPr>
              <a:pPr defTabSz="921175"/>
              <a:t>14</a:t>
            </a:fld>
            <a:endParaRPr lang="en-US" sz="1200" dirty="0">
              <a:solidFill>
                <a:srgbClr val="000000"/>
              </a:solidFill>
            </a:endParaRPr>
          </a:p>
        </p:txBody>
      </p:sp>
      <p:sp>
        <p:nvSpPr>
          <p:cNvPr id="176131" name="Rectangle 2"/>
          <p:cNvSpPr>
            <a:spLocks noGrp="1" noRot="1" noChangeAspect="1" noChangeArrowheads="1" noTextEdit="1"/>
          </p:cNvSpPr>
          <p:nvPr>
            <p:ph type="sldImg"/>
          </p:nvPr>
        </p:nvSpPr>
        <p:spPr>
          <a:ln/>
        </p:spPr>
      </p:sp>
      <p:sp>
        <p:nvSpPr>
          <p:cNvPr id="176132" name="Rectangle 3"/>
          <p:cNvSpPr>
            <a:spLocks noGrp="1" noChangeArrowheads="1"/>
          </p:cNvSpPr>
          <p:nvPr>
            <p:ph type="body" idx="1"/>
          </p:nvPr>
        </p:nvSpPr>
        <p:spPr>
          <a:noFill/>
          <a:ln/>
        </p:spPr>
        <p:txBody>
          <a:bodyPr lIns="92269" tIns="46134" rIns="92269" bIns="46134"/>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txBox="1">
            <a:spLocks noGrp="1" noChangeArrowheads="1"/>
          </p:cNvSpPr>
          <p:nvPr/>
        </p:nvSpPr>
        <p:spPr bwMode="auto">
          <a:xfrm>
            <a:off x="3970734" y="8829122"/>
            <a:ext cx="3038145" cy="465743"/>
          </a:xfrm>
          <a:prstGeom prst="rect">
            <a:avLst/>
          </a:prstGeom>
          <a:noFill/>
          <a:ln w="9525">
            <a:noFill/>
            <a:miter lim="800000"/>
            <a:headEnd/>
            <a:tailEnd/>
          </a:ln>
        </p:spPr>
        <p:txBody>
          <a:bodyPr lIns="92256" tIns="46127" rIns="92256" bIns="46127" anchor="b"/>
          <a:lstStyle/>
          <a:p>
            <a:pPr defTabSz="921040"/>
            <a:fld id="{2DB7854F-B940-4FCE-83BF-913FB27A2D58}" type="slidenum">
              <a:rPr lang="en-US" sz="1200">
                <a:solidFill>
                  <a:srgbClr val="000000"/>
                </a:solidFill>
              </a:rPr>
              <a:pPr defTabSz="921040"/>
              <a:t>16</a:t>
            </a:fld>
            <a:endParaRPr lang="en-US" sz="1200" dirty="0">
              <a:solidFill>
                <a:srgbClr val="000000"/>
              </a:solidFill>
            </a:endParaRPr>
          </a:p>
        </p:txBody>
      </p:sp>
      <p:sp>
        <p:nvSpPr>
          <p:cNvPr id="158723" name="Rectangle 2"/>
          <p:cNvSpPr>
            <a:spLocks noGrp="1" noRot="1" noChangeAspect="1" noChangeArrowheads="1" noTextEdit="1"/>
          </p:cNvSpPr>
          <p:nvPr>
            <p:ph type="sldImg"/>
          </p:nvPr>
        </p:nvSpPr>
        <p:spPr>
          <a:xfrm>
            <a:off x="1190625" y="696913"/>
            <a:ext cx="4640263" cy="3481387"/>
          </a:xfrm>
          <a:ln/>
        </p:spPr>
      </p:sp>
      <p:sp>
        <p:nvSpPr>
          <p:cNvPr id="158724" name="Rectangle 3"/>
          <p:cNvSpPr>
            <a:spLocks noGrp="1" noChangeArrowheads="1"/>
          </p:cNvSpPr>
          <p:nvPr>
            <p:ph type="body" idx="1"/>
          </p:nvPr>
        </p:nvSpPr>
        <p:spPr>
          <a:xfrm>
            <a:off x="934112" y="4414561"/>
            <a:ext cx="5142177" cy="4185532"/>
          </a:xfrm>
          <a:noFill/>
          <a:ln/>
        </p:spPr>
        <p:txBody>
          <a:bodyPr lIns="93474" tIns="46740" rIns="93474" bIns="46740"/>
          <a:lstStyle/>
          <a:p>
            <a:pPr eaLnBrk="1" hangingPunct="1">
              <a:buFont typeface="Symbol" pitchFamily="18" charset="2"/>
              <a:buNone/>
            </a:pPr>
            <a:r>
              <a:rPr lang="en-US" sz="1000" dirty="0" smtClean="0">
                <a:latin typeface="Arial" pitchFamily="34" charset="0"/>
              </a:rPr>
              <a:t>NEW</a:t>
            </a:r>
          </a:p>
          <a:p>
            <a:pPr eaLnBrk="1" hangingPunct="1">
              <a:buFont typeface="Symbol" pitchFamily="18" charset="2"/>
              <a:buNone/>
            </a:pPr>
            <a:endParaRPr lang="en-US" altLang="en-US" sz="1000" dirty="0"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txBox="1">
            <a:spLocks noGrp="1" noChangeArrowheads="1"/>
          </p:cNvSpPr>
          <p:nvPr/>
        </p:nvSpPr>
        <p:spPr bwMode="auto">
          <a:xfrm>
            <a:off x="3970734" y="8829122"/>
            <a:ext cx="3038145" cy="465743"/>
          </a:xfrm>
          <a:prstGeom prst="rect">
            <a:avLst/>
          </a:prstGeom>
          <a:noFill/>
          <a:ln w="9525">
            <a:noFill/>
            <a:miter lim="800000"/>
            <a:headEnd/>
            <a:tailEnd/>
          </a:ln>
        </p:spPr>
        <p:txBody>
          <a:bodyPr lIns="92256" tIns="46127" rIns="92256" bIns="46127" anchor="b"/>
          <a:lstStyle/>
          <a:p>
            <a:pPr defTabSz="921040"/>
            <a:fld id="{2DB7854F-B940-4FCE-83BF-913FB27A2D58}" type="slidenum">
              <a:rPr lang="en-US" sz="1200">
                <a:solidFill>
                  <a:srgbClr val="000000"/>
                </a:solidFill>
              </a:rPr>
              <a:pPr defTabSz="921040"/>
              <a:t>17</a:t>
            </a:fld>
            <a:endParaRPr lang="en-US" sz="1200" dirty="0">
              <a:solidFill>
                <a:srgbClr val="000000"/>
              </a:solidFill>
            </a:endParaRPr>
          </a:p>
        </p:txBody>
      </p:sp>
      <p:sp>
        <p:nvSpPr>
          <p:cNvPr id="158723" name="Rectangle 2"/>
          <p:cNvSpPr>
            <a:spLocks noGrp="1" noRot="1" noChangeAspect="1" noChangeArrowheads="1" noTextEdit="1"/>
          </p:cNvSpPr>
          <p:nvPr>
            <p:ph type="sldImg"/>
          </p:nvPr>
        </p:nvSpPr>
        <p:spPr>
          <a:xfrm>
            <a:off x="1190625" y="696913"/>
            <a:ext cx="4640263" cy="3481387"/>
          </a:xfrm>
          <a:ln/>
        </p:spPr>
      </p:sp>
      <p:sp>
        <p:nvSpPr>
          <p:cNvPr id="158724" name="Rectangle 3"/>
          <p:cNvSpPr>
            <a:spLocks noGrp="1" noChangeArrowheads="1"/>
          </p:cNvSpPr>
          <p:nvPr>
            <p:ph type="body" idx="1"/>
          </p:nvPr>
        </p:nvSpPr>
        <p:spPr>
          <a:xfrm>
            <a:off x="934112" y="4414561"/>
            <a:ext cx="5142177" cy="4185532"/>
          </a:xfrm>
          <a:noFill/>
          <a:ln/>
        </p:spPr>
        <p:txBody>
          <a:bodyPr lIns="93474" tIns="46740" rIns="93474" bIns="46740"/>
          <a:lstStyle/>
          <a:p>
            <a:pPr eaLnBrk="1" hangingPunct="1">
              <a:buFont typeface="Symbol" pitchFamily="18" charset="2"/>
              <a:buNone/>
            </a:pPr>
            <a:r>
              <a:rPr lang="en-US" sz="1000" dirty="0" smtClean="0">
                <a:latin typeface="Arial" pitchFamily="34" charset="0"/>
              </a:rPr>
              <a:t>NEW</a:t>
            </a:r>
          </a:p>
          <a:p>
            <a:pPr eaLnBrk="1" hangingPunct="1">
              <a:buFont typeface="Symbol" pitchFamily="18" charset="2"/>
              <a:buNone/>
            </a:pPr>
            <a:endParaRPr lang="en-US" altLang="en-US" sz="1000" dirty="0"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p:cNvSpPr>
            <a:spLocks noGrp="1" noRot="1" noChangeAspect="1" noTextEdit="1"/>
          </p:cNvSpPr>
          <p:nvPr>
            <p:ph type="sldImg"/>
          </p:nvPr>
        </p:nvSpPr>
        <p:spPr>
          <a:ln/>
        </p:spPr>
      </p:sp>
      <p:sp>
        <p:nvSpPr>
          <p:cNvPr id="171011" name="Notes Placeholder 2"/>
          <p:cNvSpPr>
            <a:spLocks noGrp="1"/>
          </p:cNvSpPr>
          <p:nvPr>
            <p:ph type="body" idx="1"/>
          </p:nvPr>
        </p:nvSpPr>
        <p:spPr>
          <a:noFill/>
          <a:ln/>
        </p:spPr>
        <p:txBody>
          <a:bodyPr/>
          <a:lstStyle/>
          <a:p>
            <a:r>
              <a:rPr lang="en-US" smtClean="0">
                <a:latin typeface="Arial" pitchFamily="34" charset="0"/>
              </a:rPr>
              <a:t>NEW</a:t>
            </a:r>
          </a:p>
        </p:txBody>
      </p:sp>
      <p:sp>
        <p:nvSpPr>
          <p:cNvPr id="171012" name="Slide Number Placeholder 3"/>
          <p:cNvSpPr>
            <a:spLocks noGrp="1"/>
          </p:cNvSpPr>
          <p:nvPr>
            <p:ph type="sldNum" sz="quarter" idx="5"/>
          </p:nvPr>
        </p:nvSpPr>
        <p:spPr>
          <a:noFill/>
        </p:spPr>
        <p:txBody>
          <a:bodyPr/>
          <a:lstStyle/>
          <a:p>
            <a:pPr defTabSz="909638"/>
            <a:fld id="{10144997-15AB-425C-90E6-9DA978354CFA}" type="slidenum">
              <a:rPr lang="en-US" smtClean="0">
                <a:solidFill>
                  <a:srgbClr val="000000"/>
                </a:solidFill>
                <a:latin typeface="Arial" pitchFamily="34" charset="0"/>
              </a:rPr>
              <a:pPr defTabSz="909638"/>
              <a:t>19</a:t>
            </a:fld>
            <a:endParaRPr lang="en-US" smtClean="0">
              <a:solidFill>
                <a:srgbClr val="000000"/>
              </a:solidFill>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a:ln/>
        </p:spPr>
      </p:sp>
      <p:sp>
        <p:nvSpPr>
          <p:cNvPr id="131075" name="Notes Placeholder 2"/>
          <p:cNvSpPr>
            <a:spLocks noGrp="1"/>
          </p:cNvSpPr>
          <p:nvPr>
            <p:ph type="body" idx="1"/>
          </p:nvPr>
        </p:nvSpPr>
        <p:spPr>
          <a:noFill/>
          <a:ln/>
        </p:spPr>
        <p:txBody>
          <a:bodyPr/>
          <a:lstStyle/>
          <a:p>
            <a:r>
              <a:rPr lang="en-US" smtClean="0">
                <a:latin typeface="Arial" pitchFamily="34" charset="0"/>
              </a:rPr>
              <a:t>NEW</a:t>
            </a:r>
          </a:p>
          <a:p>
            <a:endParaRPr lang="en-US" smtClean="0">
              <a:latin typeface="Arial" pitchFamily="34" charset="0"/>
            </a:endParaRPr>
          </a:p>
        </p:txBody>
      </p:sp>
      <p:sp>
        <p:nvSpPr>
          <p:cNvPr id="131076" name="Slide Number Placeholder 3"/>
          <p:cNvSpPr>
            <a:spLocks noGrp="1"/>
          </p:cNvSpPr>
          <p:nvPr>
            <p:ph type="sldNum" sz="quarter" idx="5"/>
          </p:nvPr>
        </p:nvSpPr>
        <p:spPr>
          <a:noFill/>
        </p:spPr>
        <p:txBody>
          <a:bodyPr/>
          <a:lstStyle/>
          <a:p>
            <a:pPr defTabSz="909638"/>
            <a:fld id="{E739C9B9-25BC-437D-825B-9DB715FCC9D8}" type="slidenum">
              <a:rPr lang="en-US" smtClean="0">
                <a:solidFill>
                  <a:srgbClr val="000000"/>
                </a:solidFill>
                <a:latin typeface="Arial" pitchFamily="34" charset="0"/>
              </a:rPr>
              <a:pPr defTabSz="909638"/>
              <a:t>20</a:t>
            </a:fld>
            <a:endParaRPr lang="en-US" smtClean="0">
              <a:solidFill>
                <a:srgbClr val="000000"/>
              </a:solidFill>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a:ln/>
        </p:spPr>
      </p:sp>
      <p:sp>
        <p:nvSpPr>
          <p:cNvPr id="147459" name="Notes Placeholder 2"/>
          <p:cNvSpPr>
            <a:spLocks noGrp="1"/>
          </p:cNvSpPr>
          <p:nvPr>
            <p:ph type="body" idx="1"/>
          </p:nvPr>
        </p:nvSpPr>
        <p:spPr>
          <a:noFill/>
          <a:ln/>
        </p:spPr>
        <p:txBody>
          <a:bodyPr/>
          <a:lstStyle/>
          <a:p>
            <a:r>
              <a:rPr lang="en-US" smtClean="0">
                <a:latin typeface="Arial" pitchFamily="34" charset="0"/>
              </a:rPr>
              <a:t>REUSABLE – nothing here needs to be rerecorded</a:t>
            </a:r>
          </a:p>
          <a:p>
            <a:endParaRPr lang="en-US" smtClean="0">
              <a:latin typeface="Arial" pitchFamily="34" charset="0"/>
            </a:endParaRPr>
          </a:p>
        </p:txBody>
      </p:sp>
      <p:sp>
        <p:nvSpPr>
          <p:cNvPr id="147460" name="Slide Number Placeholder 3"/>
          <p:cNvSpPr>
            <a:spLocks noGrp="1"/>
          </p:cNvSpPr>
          <p:nvPr>
            <p:ph type="sldNum" sz="quarter" idx="5"/>
          </p:nvPr>
        </p:nvSpPr>
        <p:spPr>
          <a:noFill/>
        </p:spPr>
        <p:txBody>
          <a:bodyPr/>
          <a:lstStyle/>
          <a:p>
            <a:pPr defTabSz="909638"/>
            <a:fld id="{11CB96CB-74CE-49CE-B84B-57EA4132C6B8}" type="slidenum">
              <a:rPr lang="en-US" smtClean="0">
                <a:solidFill>
                  <a:srgbClr val="000000"/>
                </a:solidFill>
                <a:latin typeface="Arial" pitchFamily="34" charset="0"/>
              </a:rPr>
              <a:pPr defTabSz="909638"/>
              <a:t>23</a:t>
            </a:fld>
            <a:endParaRPr lang="en-US" smtClean="0">
              <a:solidFill>
                <a:srgbClr val="000000"/>
              </a:solidFill>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39" tIns="45969" rIns="91939" bIns="45969" anchor="b"/>
          <a:lstStyle/>
          <a:p>
            <a:pPr defTabSz="917575"/>
            <a:fld id="{C3759880-0824-4D46-8D61-1E24A12BF5F0}" type="slidenum">
              <a:rPr lang="en-US" sz="1200"/>
              <a:pPr defTabSz="917575"/>
              <a:t>2</a:t>
            </a:fld>
            <a:endParaRPr lang="en-US" sz="120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lIns="91939" tIns="45969" rIns="91939" bIns="45969"/>
          <a:lstStyle/>
          <a:p>
            <a:pPr eaLnBrk="1" hangingPunct="1"/>
            <a:endParaRPr lang="en-US" smtClean="0">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877350D2-8F6B-4224-8C3A-7BEA29CA4BE2}" type="slidenum">
              <a:rPr lang="en-US" sz="1200">
                <a:solidFill>
                  <a:srgbClr val="000000"/>
                </a:solidFill>
                <a:cs typeface="Arial" pitchFamily="34" charset="0"/>
              </a:rPr>
              <a:pPr defTabSz="917575"/>
              <a:t>24</a:t>
            </a:fld>
            <a:endParaRPr lang="en-US" sz="1200">
              <a:solidFill>
                <a:srgbClr val="000000"/>
              </a:solidFill>
              <a:cs typeface="Arial" pitchFamily="34" charset="0"/>
            </a:endParaRPr>
          </a:p>
        </p:txBody>
      </p:sp>
      <p:sp>
        <p:nvSpPr>
          <p:cNvPr id="138243" name="Rectangle 2"/>
          <p:cNvSpPr>
            <a:spLocks noGrp="1" noRot="1" noChangeAspect="1" noChangeArrowheads="1" noTextEdit="1"/>
          </p:cNvSpPr>
          <p:nvPr>
            <p:ph type="sldImg"/>
          </p:nvPr>
        </p:nvSpPr>
        <p:spPr>
          <a:xfrm>
            <a:off x="1189038" y="696913"/>
            <a:ext cx="4641850" cy="3481387"/>
          </a:xfrm>
          <a:ln/>
        </p:spPr>
      </p:sp>
      <p:sp>
        <p:nvSpPr>
          <p:cNvPr id="138244" name="Rectangle 3"/>
          <p:cNvSpPr>
            <a:spLocks noGrp="1" noChangeArrowheads="1"/>
          </p:cNvSpPr>
          <p:nvPr>
            <p:ph type="body" idx="1"/>
          </p:nvPr>
        </p:nvSpPr>
        <p:spPr>
          <a:xfrm>
            <a:off x="933450" y="4414838"/>
            <a:ext cx="5143500" cy="4184650"/>
          </a:xfrm>
          <a:noFill/>
          <a:ln/>
        </p:spPr>
        <p:txBody>
          <a:bodyPr lIns="93129" tIns="46568" rIns="93129" bIns="46568"/>
          <a:lstStyle/>
          <a:p>
            <a:pPr eaLnBrk="1" hangingPunct="1"/>
            <a:r>
              <a:rPr lang="en-US" altLang="en-US" smtClean="0">
                <a:latin typeface="Arial" pitchFamily="34" charset="0"/>
              </a:rPr>
              <a:t>MOSTLY REUSABLE (PCIe, UART, SPI, I2C, GPIO, SRIO, SGMII) – Need new audio for HyperLink and Application-specific I/O &gt;&gt; AIF2 and TSIP</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noFill/>
          <a:ln/>
        </p:spPr>
        <p:txBody>
          <a:bodyPr lIns="91939" tIns="45969" rIns="91939" bIns="45969"/>
          <a:lstStyle/>
          <a:p>
            <a:pPr eaLnBrk="1" hangingPunct="1"/>
            <a:r>
              <a:rPr lang="en-US" smtClean="0">
                <a:latin typeface="Arial" pitchFamily="34" charset="0"/>
              </a:rPr>
              <a:t>CPT see physical addresses.  In MSMC, one CPT per bank.</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8F6E695B-DBCF-4E22-9B0B-90A508F59CB0}" type="slidenum">
              <a:rPr lang="en-US" sz="1200">
                <a:solidFill>
                  <a:srgbClr val="000000"/>
                </a:solidFill>
                <a:cs typeface="Arial" pitchFamily="34" charset="0"/>
              </a:rPr>
              <a:pPr defTabSz="917575"/>
              <a:t>27</a:t>
            </a:fld>
            <a:endParaRPr lang="en-US" sz="1200" dirty="0">
              <a:solidFill>
                <a:srgbClr val="000000"/>
              </a:solidFill>
              <a:cs typeface="Arial" pitchFamily="34" charset="0"/>
            </a:endParaRPr>
          </a:p>
        </p:txBody>
      </p:sp>
      <p:sp>
        <p:nvSpPr>
          <p:cNvPr id="163843" name="Rectangle 2"/>
          <p:cNvSpPr>
            <a:spLocks noGrp="1" noRot="1" noChangeAspect="1" noChangeArrowheads="1" noTextEdit="1"/>
          </p:cNvSpPr>
          <p:nvPr>
            <p:ph type="sldImg"/>
          </p:nvPr>
        </p:nvSpPr>
        <p:spPr>
          <a:xfrm>
            <a:off x="1182688" y="696913"/>
            <a:ext cx="4648200" cy="3486150"/>
          </a:xfrm>
          <a:ln/>
        </p:spPr>
      </p:sp>
      <p:sp>
        <p:nvSpPr>
          <p:cNvPr id="163844" name="Rectangle 3"/>
          <p:cNvSpPr>
            <a:spLocks noGrp="1" noChangeArrowheads="1"/>
          </p:cNvSpPr>
          <p:nvPr>
            <p:ph type="body" idx="1"/>
          </p:nvPr>
        </p:nvSpPr>
        <p:spPr>
          <a:noFill/>
          <a:ln/>
        </p:spPr>
        <p:txBody>
          <a:bodyPr lIns="91925" tIns="45962" rIns="91925" bIns="45962"/>
          <a:lstStyle/>
          <a:p>
            <a:pPr eaLnBrk="1" hangingPunct="1"/>
            <a:r>
              <a:rPr lang="en-US" dirty="0" smtClean="0">
                <a:latin typeface="Arial" pitchFamily="34" charset="0"/>
              </a:rPr>
              <a:t>NEW -- Not much at all was said about emulation features in the original presentation.  I’ve broken it into two slides to make it more readable.  Can you record new audio here and briefly touch on what is on each slide?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pPr defTabSz="909638"/>
            <a:fld id="{B0E1F163-9B35-495D-9AA7-571F6BEA6716}" type="slidenum">
              <a:rPr lang="en-US" smtClean="0">
                <a:latin typeface="Arial" pitchFamily="34" charset="0"/>
              </a:rPr>
              <a:pPr defTabSz="909638"/>
              <a:t>28</a:t>
            </a:fld>
            <a:endParaRPr lang="en-US" smtClean="0">
              <a:latin typeface="Arial" pitchFamily="34" charset="0"/>
            </a:endParaRPr>
          </a:p>
        </p:txBody>
      </p:sp>
      <p:sp>
        <p:nvSpPr>
          <p:cNvPr id="144387" name="Rectangle 2"/>
          <p:cNvSpPr>
            <a:spLocks noGrp="1" noRot="1" noChangeAspect="1" noChangeArrowheads="1" noTextEdit="1"/>
          </p:cNvSpPr>
          <p:nvPr>
            <p:ph type="sldImg"/>
          </p:nvPr>
        </p:nvSpPr>
        <p:spPr>
          <a:xfrm>
            <a:off x="1181100" y="698500"/>
            <a:ext cx="4646613" cy="3486150"/>
          </a:xfrm>
          <a:ln/>
        </p:spPr>
      </p:sp>
      <p:sp>
        <p:nvSpPr>
          <p:cNvPr id="144388"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TextEdit="1"/>
          </p:cNvSpPr>
          <p:nvPr>
            <p:ph type="sldImg"/>
          </p:nvPr>
        </p:nvSpPr>
        <p:spPr>
          <a:ln/>
        </p:spPr>
      </p:sp>
      <p:sp>
        <p:nvSpPr>
          <p:cNvPr id="152579" name="Rectangle 3"/>
          <p:cNvSpPr>
            <a:spLocks noGrp="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pPr defTabSz="909638"/>
            <a:fld id="{8761EE60-DA55-4269-94B9-495E3933A91D}" type="slidenum">
              <a:rPr lang="en-US" smtClean="0">
                <a:latin typeface="Arial" pitchFamily="34" charset="0"/>
                <a:cs typeface="Arial" pitchFamily="34" charset="0"/>
              </a:rPr>
              <a:pPr defTabSz="909638"/>
              <a:t>31</a:t>
            </a:fld>
            <a:endParaRPr lang="en-US" smtClean="0">
              <a:latin typeface="Arial" pitchFamily="34" charset="0"/>
              <a:cs typeface="Arial" pitchFamily="34" charset="0"/>
            </a:endParaRPr>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p:spPr>
        <p:txBody>
          <a:bodyPr/>
          <a:lstStyle/>
          <a:p>
            <a:pPr eaLnBrk="1" hangingPunct="1">
              <a:spcBef>
                <a:spcPct val="0"/>
              </a:spcBef>
            </a:pPr>
            <a:r>
              <a:rPr lang="en-US" smtClean="0">
                <a:latin typeface="Arial" pitchFamily="34" charset="0"/>
              </a:rPr>
              <a:t>TCP turbo coprocessor</a:t>
            </a:r>
          </a:p>
          <a:p>
            <a:pPr eaLnBrk="1" hangingPunct="1">
              <a:spcBef>
                <a:spcPct val="0"/>
              </a:spcBef>
            </a:pPr>
            <a:r>
              <a:rPr lang="en-US" smtClean="0">
                <a:latin typeface="Arial" pitchFamily="34" charset="0"/>
              </a:rPr>
              <a:t>TCP3D is a programmable peripheral for decoding of 3GPP (WCDMA, HSUPA, HSUPA+, TD_SCDMA), LTE and WiMax turbo codes. </a:t>
            </a:r>
          </a:p>
          <a:p>
            <a:pPr eaLnBrk="1" hangingPunct="1">
              <a:spcBef>
                <a:spcPct val="0"/>
              </a:spcBef>
            </a:pPr>
            <a:r>
              <a:rPr lang="en-US" smtClean="0">
                <a:latin typeface="Arial" pitchFamily="34" charset="0"/>
              </a:rPr>
              <a:t>Turbo decoding is a part of bit processing which are very similar in CDMA and OFMD systems. TCP3D is used in LTE system, the inputs into the TCP3D are LLR data for systematic and parity bits coming form rate de-matching, the outputs of TCP are hard decision, also called decoded bits.</a:t>
            </a:r>
          </a:p>
          <a:p>
            <a:pPr eaLnBrk="1" hangingPunct="1">
              <a:spcBef>
                <a:spcPct val="0"/>
              </a:spcBef>
            </a:pPr>
            <a:endParaRPr lang="en-US" smtClean="0">
              <a:latin typeface="Arial" pitchFamily="34" charset="0"/>
            </a:endParaRPr>
          </a:p>
          <a:p>
            <a:pPr eaLnBrk="1" hangingPunct="1">
              <a:spcBef>
                <a:spcPct val="0"/>
              </a:spcBef>
            </a:pPr>
            <a:r>
              <a:rPr lang="en-US" smtClean="0">
                <a:latin typeface="Arial" pitchFamily="34" charset="0"/>
              </a:rPr>
              <a:t>TCP3 calculate decoded code block’s CRC, in case of TB with one CB, CRC result generated by TCP3 is TB CRC, so in this case TB CRC do not need to perfermed by CPU anymore.</a:t>
            </a:r>
          </a:p>
          <a:p>
            <a:pPr eaLnBrk="1" hangingPunct="1">
              <a:spcBef>
                <a:spcPct val="0"/>
              </a:spcBef>
            </a:pPr>
            <a:r>
              <a:rPr lang="en-US" smtClean="0">
                <a:latin typeface="Arial" pitchFamily="34" charset="0"/>
              </a:rPr>
              <a:t>Only in TB with multiple CBs case, the TB CRC need to calculate by CPU when all CBs are avalible.  </a:t>
            </a:r>
          </a:p>
          <a:p>
            <a:pPr eaLnBrk="1" hangingPunct="1">
              <a:spcBef>
                <a:spcPct val="0"/>
              </a:spcBef>
            </a:pPr>
            <a:endParaRPr lang="en-US" smtClean="0">
              <a:latin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ACA60A0C-6E82-4A6A-AF0A-6CF6931298B1}" type="slidenum">
              <a:rPr lang="en-US" sz="1200">
                <a:solidFill>
                  <a:srgbClr val="000000"/>
                </a:solidFill>
                <a:cs typeface="Arial" pitchFamily="34" charset="0"/>
              </a:rPr>
              <a:pPr defTabSz="917575"/>
              <a:t>33</a:t>
            </a:fld>
            <a:endParaRPr lang="en-US" sz="1200">
              <a:solidFill>
                <a:srgbClr val="000000"/>
              </a:solidFill>
              <a:cs typeface="Arial" pitchFamily="34" charset="0"/>
            </a:endParaRPr>
          </a:p>
        </p:txBody>
      </p:sp>
      <p:sp>
        <p:nvSpPr>
          <p:cNvPr id="161795" name="Rectangle 2"/>
          <p:cNvSpPr>
            <a:spLocks noGrp="1" noRot="1" noChangeAspect="1" noChangeArrowheads="1" noTextEdit="1"/>
          </p:cNvSpPr>
          <p:nvPr>
            <p:ph type="sldImg"/>
          </p:nvPr>
        </p:nvSpPr>
        <p:spPr>
          <a:xfrm>
            <a:off x="1182688" y="695325"/>
            <a:ext cx="4648200" cy="3486150"/>
          </a:xfrm>
          <a:ln/>
        </p:spPr>
      </p:sp>
      <p:sp>
        <p:nvSpPr>
          <p:cNvPr id="161796" name="Rectangle 3"/>
          <p:cNvSpPr>
            <a:spLocks noGrp="1" noChangeArrowheads="1"/>
          </p:cNvSpPr>
          <p:nvPr>
            <p:ph type="body" idx="1"/>
          </p:nvPr>
        </p:nvSpPr>
        <p:spPr>
          <a:xfrm>
            <a:off x="703263" y="4416425"/>
            <a:ext cx="5603875" cy="4184650"/>
          </a:xfrm>
          <a:noFill/>
          <a:ln/>
        </p:spPr>
        <p:txBody>
          <a:bodyPr lIns="91925" tIns="45962" rIns="91925" bIns="45962"/>
          <a:lstStyle/>
          <a:p>
            <a:pPr eaLnBrk="1" hangingPunct="1"/>
            <a:r>
              <a:rPr lang="en-US" smtClean="0">
                <a:latin typeface="Arial" pitchFamily="34" charset="0"/>
              </a:rPr>
              <a:t>NEW</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TextEdit="1"/>
          </p:cNvSpPr>
          <p:nvPr>
            <p:ph type="sldImg"/>
          </p:nvPr>
        </p:nvSpPr>
        <p:spPr>
          <a:ln/>
        </p:spPr>
      </p:sp>
      <p:sp>
        <p:nvSpPr>
          <p:cNvPr id="152579" name="Rectangle 3"/>
          <p:cNvSpPr>
            <a:spLocks noGrp="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txBox="1">
            <a:spLocks noGrp="1" noChangeArrowheads="1"/>
          </p:cNvSpPr>
          <p:nvPr/>
        </p:nvSpPr>
        <p:spPr bwMode="auto">
          <a:xfrm>
            <a:off x="3970734" y="8829121"/>
            <a:ext cx="3038145" cy="465743"/>
          </a:xfrm>
          <a:prstGeom prst="rect">
            <a:avLst/>
          </a:prstGeom>
          <a:noFill/>
          <a:ln w="9525">
            <a:noFill/>
            <a:miter lim="800000"/>
            <a:headEnd/>
            <a:tailEnd/>
          </a:ln>
        </p:spPr>
        <p:txBody>
          <a:bodyPr lIns="92269" tIns="46134" rIns="92269" bIns="46134" anchor="b"/>
          <a:lstStyle/>
          <a:p>
            <a:pPr defTabSz="921175"/>
            <a:fld id="{82C4EEB3-E567-438E-814B-3D2F9527E61F}" type="slidenum">
              <a:rPr lang="en-US" sz="1200">
                <a:solidFill>
                  <a:srgbClr val="000000"/>
                </a:solidFill>
              </a:rPr>
              <a:pPr defTabSz="921175"/>
              <a:t>3</a:t>
            </a:fld>
            <a:endParaRPr lang="en-US" sz="1200" dirty="0">
              <a:solidFill>
                <a:srgbClr val="000000"/>
              </a:solidFill>
            </a:endParaRPr>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p:spPr>
        <p:txBody>
          <a:bodyPr lIns="92269" tIns="46134" rIns="92269" bIns="46134"/>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BDFEC6E6-BCD5-4F32-85F3-FB692D89CDBC}" type="slidenum">
              <a:rPr lang="en-US" sz="1200">
                <a:solidFill>
                  <a:srgbClr val="000000"/>
                </a:solidFill>
              </a:rPr>
              <a:pPr defTabSz="917575"/>
              <a:t>4</a:t>
            </a:fld>
            <a:endParaRPr lang="en-US" sz="1200">
              <a:solidFill>
                <a:srgbClr val="000000"/>
              </a:solidFill>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lIns="91925" tIns="45962" rIns="91925" bIns="45962"/>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E484047A-6C0D-454B-AB60-E6B47A1C40F8}" type="slidenum">
              <a:rPr lang="en-US" sz="1200">
                <a:solidFill>
                  <a:srgbClr val="000000"/>
                </a:solidFill>
              </a:rPr>
              <a:pPr defTabSz="917575"/>
              <a:t>5</a:t>
            </a:fld>
            <a:endParaRPr lang="en-US" sz="1200">
              <a:solidFill>
                <a:srgbClr val="000000"/>
              </a:solidFill>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lIns="91925" tIns="45962" rIns="91925" bIns="45962"/>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8EF012F7-DCA4-4318-B11B-D57C20969FAB}" type="slidenum">
              <a:rPr lang="en-US" sz="1200">
                <a:solidFill>
                  <a:srgbClr val="000000"/>
                </a:solidFill>
              </a:rPr>
              <a:pPr defTabSz="917575"/>
              <a:t>6</a:t>
            </a:fld>
            <a:endParaRPr lang="en-US" sz="1200">
              <a:solidFill>
                <a:srgbClr val="000000"/>
              </a:solidFill>
            </a:endParaRPr>
          </a:p>
        </p:txBody>
      </p:sp>
      <p:sp>
        <p:nvSpPr>
          <p:cNvPr id="121859" name="Rectangle 2"/>
          <p:cNvSpPr>
            <a:spLocks noGrp="1" noRot="1" noChangeAspect="1" noChangeArrowheads="1" noTextEdit="1"/>
          </p:cNvSpPr>
          <p:nvPr>
            <p:ph type="sldImg"/>
          </p:nvPr>
        </p:nvSpPr>
        <p:spPr>
          <a:xfrm>
            <a:off x="1189038" y="696913"/>
            <a:ext cx="4641850" cy="3481387"/>
          </a:xfrm>
          <a:ln/>
        </p:spPr>
      </p:sp>
      <p:sp>
        <p:nvSpPr>
          <p:cNvPr id="121860" name="Rectangle 3"/>
          <p:cNvSpPr>
            <a:spLocks noGrp="1" noChangeArrowheads="1"/>
          </p:cNvSpPr>
          <p:nvPr>
            <p:ph type="body" idx="1"/>
          </p:nvPr>
        </p:nvSpPr>
        <p:spPr>
          <a:xfrm>
            <a:off x="933450" y="4414838"/>
            <a:ext cx="5143500" cy="4184650"/>
          </a:xfrm>
          <a:noFill/>
          <a:ln/>
        </p:spPr>
        <p:txBody>
          <a:bodyPr lIns="93139" tIns="46573" rIns="93139" bIns="46573"/>
          <a:lstStyle/>
          <a:p>
            <a:pPr eaLnBrk="1" hangingPunct="1">
              <a:buFont typeface="Symbol" pitchFamily="18" charset="2"/>
              <a:buNone/>
            </a:pPr>
            <a:r>
              <a:rPr lang="en-US" sz="1000" smtClean="0">
                <a:latin typeface="Arial" pitchFamily="34" charset="0"/>
              </a:rPr>
              <a:t>NEW</a:t>
            </a:r>
          </a:p>
          <a:p>
            <a:pPr eaLnBrk="1" hangingPunct="1">
              <a:buFont typeface="Symbol" pitchFamily="18" charset="2"/>
              <a:buNone/>
            </a:pPr>
            <a:endParaRPr lang="en-US" altLang="en-US" sz="1000"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A6427320-770B-4EEB-83B2-3B5D17B04241}" type="slidenum">
              <a:rPr lang="en-US" sz="1200">
                <a:solidFill>
                  <a:srgbClr val="000000"/>
                </a:solidFill>
              </a:rPr>
              <a:pPr defTabSz="917575"/>
              <a:t>7</a:t>
            </a:fld>
            <a:endParaRPr lang="en-US" sz="1200">
              <a:solidFill>
                <a:srgbClr val="000000"/>
              </a:solidFill>
            </a:endParaRPr>
          </a:p>
        </p:txBody>
      </p:sp>
      <p:sp>
        <p:nvSpPr>
          <p:cNvPr id="122883" name="Rectangle 2"/>
          <p:cNvSpPr>
            <a:spLocks noGrp="1" noRot="1" noChangeAspect="1" noChangeArrowheads="1" noTextEdit="1"/>
          </p:cNvSpPr>
          <p:nvPr>
            <p:ph type="sldImg"/>
          </p:nvPr>
        </p:nvSpPr>
        <p:spPr>
          <a:xfrm>
            <a:off x="1189038" y="696913"/>
            <a:ext cx="4641850" cy="3481387"/>
          </a:xfrm>
          <a:ln/>
        </p:spPr>
      </p:sp>
      <p:sp>
        <p:nvSpPr>
          <p:cNvPr id="122884" name="Rectangle 3"/>
          <p:cNvSpPr>
            <a:spLocks noGrp="1" noChangeArrowheads="1"/>
          </p:cNvSpPr>
          <p:nvPr>
            <p:ph type="body" idx="1"/>
          </p:nvPr>
        </p:nvSpPr>
        <p:spPr>
          <a:xfrm>
            <a:off x="933450" y="4414838"/>
            <a:ext cx="5143500" cy="4184650"/>
          </a:xfrm>
          <a:noFill/>
          <a:ln/>
        </p:spPr>
        <p:txBody>
          <a:bodyPr lIns="93139" tIns="46573" rIns="93139" bIns="46573"/>
          <a:lstStyle/>
          <a:p>
            <a:r>
              <a:rPr lang="en-US" sz="1000" smtClean="0">
                <a:latin typeface="Arial" pitchFamily="34" charset="0"/>
              </a:rPr>
              <a:t>NEW</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F9671649-D823-4BEA-9285-481E35983DE8}" type="slidenum">
              <a:rPr lang="en-US" sz="1200">
                <a:solidFill>
                  <a:srgbClr val="000000"/>
                </a:solidFill>
              </a:rPr>
              <a:pPr defTabSz="917575"/>
              <a:t>8</a:t>
            </a:fld>
            <a:endParaRPr lang="en-US" sz="1200">
              <a:solidFill>
                <a:srgbClr val="000000"/>
              </a:solidFill>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lIns="91925" tIns="45962" rIns="91925" bIns="45962"/>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2B673D4D-4313-4E0B-8CE5-CCF6D5CA5B11}" type="slidenum">
              <a:rPr lang="en-US" sz="1200">
                <a:solidFill>
                  <a:srgbClr val="000000"/>
                </a:solidFill>
              </a:rPr>
              <a:pPr defTabSz="917575"/>
              <a:t>9</a:t>
            </a:fld>
            <a:endParaRPr lang="en-US" sz="1200">
              <a:solidFill>
                <a:srgbClr val="000000"/>
              </a:solidFill>
            </a:endParaRP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lIns="91925" tIns="45962" rIns="91925" bIns="45962"/>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8458200" cy="118903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33375" y="3608388"/>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33375" y="1185863"/>
            <a:ext cx="4157663"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185863"/>
            <a:ext cx="4157662"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3.xml"/><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image" Target="../media/image1.jpeg"/><Relationship Id="rId5" Type="http://schemas.openxmlformats.org/officeDocument/2006/relationships/tags" Target="../tags/tag5.xml"/><Relationship Id="rId4"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43"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srgbClr val="000000"/>
              </a:solidFill>
              <a:latin typeface="Calibri"/>
            </a:endParaRPr>
          </a:p>
        </p:txBody>
      </p:sp>
      <p:pic>
        <p:nvPicPr>
          <p:cNvPr id="10245" name="Picture 8" descr="ti_hz_1c_pos_rgb_jpg.jpg"/>
          <p:cNvPicPr>
            <a:picLocks noChangeAspect="1"/>
          </p:cNvPicPr>
          <p:nvPr>
            <p:custDataLst>
              <p:tags r:id="rId7"/>
            </p:custDataLst>
          </p:nvPr>
        </p:nvPicPr>
        <p:blipFill>
          <a:blip r:embed="rId9"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userDrawn="1">
            <p:custDataLst>
              <p:tags r:id="rId8"/>
            </p:custDataLst>
          </p:nvPr>
        </p:nvSpPr>
        <p:spPr>
          <a:xfrm>
            <a:off x="7428848"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smtClean="0">
                <a:ln w="10541" cmpd="sng">
                  <a:solidFill>
                    <a:srgbClr val="7D7D7D">
                      <a:tint val="100000"/>
                      <a:shade val="100000"/>
                      <a:satMod val="110000"/>
                    </a:srgbClr>
                  </a:solidFill>
                  <a:prstDash val="solid"/>
                </a:ln>
                <a:solidFill>
                  <a:srgbClr val="000000"/>
                </a:solidFill>
                <a:latin typeface="Calibri"/>
              </a:rPr>
              <a:t>Multicore </a:t>
            </a:r>
            <a:r>
              <a:rPr lang="en-US" sz="1200" b="1" dirty="0">
                <a:ln w="10541" cmpd="sng">
                  <a:solidFill>
                    <a:srgbClr val="7D7D7D">
                      <a:tint val="100000"/>
                      <a:shade val="100000"/>
                      <a:satMod val="110000"/>
                    </a:srgbClr>
                  </a:solidFill>
                  <a:prstDash val="solid"/>
                </a:ln>
                <a:solidFill>
                  <a:srgbClr val="000000"/>
                </a:solidFill>
                <a:latin typeface="Calibri"/>
              </a:rPr>
              <a:t>Training</a:t>
            </a:r>
          </a:p>
        </p:txBody>
      </p:sp>
    </p:spTree>
  </p:cSld>
  <p:clrMap bg1="lt1" tx1="dk1" bg2="lt2" tx2="dk2" accent1="accent1" accent2="accent2" accent3="accent3" accent4="accent4" accent5="accent5" accent6="accent6" hlink="hlink" folHlink="folHlink"/>
  <p:sldLayoutIdLst>
    <p:sldLayoutId id="2147485971" r:id="rId1"/>
    <p:sldLayoutId id="2147486017" r:id="rId2"/>
    <p:sldLayoutId id="2147486018" r:id="rId3"/>
    <p:sldLayoutId id="2147486020" r:id="rId4"/>
    <p:sldLayoutId id="2147486024" r:id="rId5"/>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43"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srgbClr val="000000"/>
              </a:solidFill>
              <a:latin typeface="Calibri"/>
            </a:endParaRPr>
          </a:p>
        </p:txBody>
      </p:sp>
      <p:pic>
        <p:nvPicPr>
          <p:cNvPr id="10245" name="Picture 8" descr="ti_hz_1c_pos_rgb_jpg.jpg"/>
          <p:cNvPicPr>
            <a:picLocks noChangeAspect="1"/>
          </p:cNvPicPr>
          <p:nvPr>
            <p:custDataLst>
              <p:tags r:id="rId4"/>
            </p:custDataLst>
          </p:nvPr>
        </p:nvPicPr>
        <p:blipFill>
          <a:blip r:embed="rId6"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p:custDataLst>
              <p:tags r:id="rId5"/>
            </p:custDataLst>
          </p:nvPr>
        </p:nvSpPr>
        <p:spPr>
          <a:xfrm>
            <a:off x="7438709"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smtClean="0">
                <a:ln w="10541" cmpd="sng">
                  <a:solidFill>
                    <a:srgbClr val="7D7D7D">
                      <a:tint val="100000"/>
                      <a:shade val="100000"/>
                      <a:satMod val="110000"/>
                    </a:srgbClr>
                  </a:solidFill>
                  <a:prstDash val="solid"/>
                </a:ln>
                <a:solidFill>
                  <a:srgbClr val="000000"/>
                </a:solidFill>
                <a:latin typeface="Calibri"/>
              </a:rPr>
              <a:t>Multicore </a:t>
            </a:r>
            <a:r>
              <a:rPr lang="en-US" sz="1200" b="1" dirty="0">
                <a:ln w="10541" cmpd="sng">
                  <a:solidFill>
                    <a:srgbClr val="7D7D7D">
                      <a:tint val="100000"/>
                      <a:shade val="100000"/>
                      <a:satMod val="110000"/>
                    </a:srgbClr>
                  </a:solidFill>
                  <a:prstDash val="solid"/>
                </a:ln>
                <a:solidFill>
                  <a:srgbClr val="000000"/>
                </a:solidFill>
                <a:latin typeface="Calibri"/>
              </a:rPr>
              <a:t>Training</a:t>
            </a:r>
          </a:p>
        </p:txBody>
      </p:sp>
    </p:spTree>
  </p:cSld>
  <p:clrMap bg1="lt1" tx1="dk1" bg2="lt2" tx2="dk2" accent1="accent1" accent2="accent2" accent3="accent3" accent4="accent4" accent5="accent5" accent6="accent6" hlink="hlink" folHlink="folHlink"/>
  <p:sldLayoutIdLst>
    <p:sldLayoutId id="2147486022" r:id="rId1"/>
    <p:sldLayoutId id="2147486023" r:id="rId2"/>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1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1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18.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9.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20.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2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23.xml"/><Relationship Id="rId6" Type="http://schemas.openxmlformats.org/officeDocument/2006/relationships/hyperlink" Target="http://e2e.ti.com/" TargetMode="External"/><Relationship Id="rId5" Type="http://schemas.openxmlformats.org/officeDocument/2006/relationships/hyperlink" Target="http://focus.ti.com/docs/training/catalog/events/event.jhtml?sku=OLT110027" TargetMode="External"/><Relationship Id="rId4" Type="http://schemas.openxmlformats.org/officeDocument/2006/relationships/hyperlink" Target="http://focus.ti.com/dsp/docs/dspcontent.tsp?contentId=77428"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5.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26.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2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tags" Target="../tags/tag29.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30.xml"/></Relationships>
</file>

<file path=ppt/slides/_rels/slide32.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5.wmf"/><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4.png"/><Relationship Id="rId5" Type="http://schemas.openxmlformats.org/officeDocument/2006/relationships/notesSlide" Target="../notesSlides/notesSlide26.xml"/><Relationship Id="rId4"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xml"/><Relationship Id="rId1" Type="http://schemas.openxmlformats.org/officeDocument/2006/relationships/tags" Target="../tags/tag3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ctrTitle" idx="4294967295"/>
          </p:nvPr>
        </p:nvSpPr>
        <p:spPr>
          <a:xfrm>
            <a:off x="304800" y="3652838"/>
            <a:ext cx="8839200" cy="1447800"/>
          </a:xfrm>
        </p:spPr>
        <p:txBody>
          <a:bodyPr/>
          <a:lstStyle/>
          <a:p>
            <a:pPr eaLnBrk="1" hangingPunct="1"/>
            <a:r>
              <a:rPr lang="en-US" sz="2800" b="0" dirty="0" smtClean="0"/>
              <a:t>Multicore Applications Team</a:t>
            </a:r>
          </a:p>
        </p:txBody>
      </p:sp>
      <p:sp>
        <p:nvSpPr>
          <p:cNvPr id="3" name="PPTShape_0"/>
          <p:cNvSpPr txBox="1">
            <a:spLocks noChangeArrowheads="1"/>
          </p:cNvSpPr>
          <p:nvPr/>
        </p:nvSpPr>
        <p:spPr bwMode="auto">
          <a:xfrm>
            <a:off x="142960" y="314325"/>
            <a:ext cx="8839200" cy="1743075"/>
          </a:xfrm>
          <a:prstGeom prst="rect">
            <a:avLst/>
          </a:prstGeom>
          <a:noFill/>
          <a:ln w="9525">
            <a:noFill/>
            <a:miter lim="800000"/>
            <a:headEnd/>
            <a:tailEnd/>
          </a:ln>
        </p:spPr>
        <p:txBody>
          <a:bodyPr anchor="ctr"/>
          <a:lstStyle/>
          <a:p>
            <a:pPr algn="ctr">
              <a:defRPr/>
            </a:pPr>
            <a:r>
              <a:rPr lang="en-US" sz="4400" kern="0" dirty="0">
                <a:solidFill>
                  <a:srgbClr val="000000"/>
                </a:solidFill>
                <a:latin typeface="+mj-lt"/>
              </a:rPr>
              <a:t>KeyStone </a:t>
            </a:r>
            <a:r>
              <a:rPr lang="en-US" sz="4400" dirty="0">
                <a:latin typeface="+mj-lt"/>
              </a:rPr>
              <a:t>C66x </a:t>
            </a:r>
            <a:r>
              <a:rPr lang="en-US" sz="4400" dirty="0" smtClean="0">
                <a:latin typeface="+mj-lt"/>
              </a:rPr>
              <a:t>Multicore</a:t>
            </a:r>
          </a:p>
          <a:p>
            <a:pPr algn="ctr">
              <a:defRPr/>
            </a:pPr>
            <a:r>
              <a:rPr lang="en-US" sz="4400" dirty="0" smtClean="0">
                <a:latin typeface="+mj-lt"/>
              </a:rPr>
              <a:t>SoC Overview</a:t>
            </a:r>
            <a:endParaRPr lang="en-US" sz="4400" kern="0" dirty="0">
              <a:solidFill>
                <a:srgbClr val="000000"/>
              </a:solidFill>
              <a:latin typeface="+mj-lt"/>
            </a:endParaRP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type="title" idx="4294967295"/>
          </p:nvPr>
        </p:nvSpPr>
        <p:spPr>
          <a:xfrm>
            <a:off x="0" y="76200"/>
            <a:ext cx="8229600" cy="762000"/>
          </a:xfrm>
        </p:spPr>
        <p:txBody>
          <a:bodyPr/>
          <a:lstStyle/>
          <a:p>
            <a:pPr eaLnBrk="1" hangingPunct="1"/>
            <a:r>
              <a:rPr lang="en-US" b="0" dirty="0" smtClean="0"/>
              <a:t>Diagnostic Enhancements</a:t>
            </a:r>
          </a:p>
        </p:txBody>
      </p:sp>
      <p:sp>
        <p:nvSpPr>
          <p:cNvPr id="57347" name="Rectangle 5"/>
          <p:cNvSpPr>
            <a:spLocks noGrp="1" noChangeArrowheads="1"/>
          </p:cNvSpPr>
          <p:nvPr>
            <p:ph type="body" sz="half" idx="4294967295"/>
          </p:nvPr>
        </p:nvSpPr>
        <p:spPr>
          <a:xfrm>
            <a:off x="5422107" y="2943225"/>
            <a:ext cx="3586162" cy="3436144"/>
          </a:xfrm>
        </p:spPr>
        <p:txBody>
          <a:bodyPr/>
          <a:lstStyle/>
          <a:p>
            <a:pPr marL="227013" indent="-227013" eaLnBrk="1" hangingPunct="1">
              <a:lnSpc>
                <a:spcPct val="80000"/>
              </a:lnSpc>
              <a:spcBef>
                <a:spcPct val="0"/>
              </a:spcBef>
              <a:spcAft>
                <a:spcPct val="10000"/>
              </a:spcAft>
            </a:pPr>
            <a:r>
              <a:rPr lang="en-US" sz="1600" dirty="0" smtClean="0"/>
              <a:t>Embedded Trace Buffers (ETB) enhance the diagnostic capabilities of the CorePac.</a:t>
            </a:r>
          </a:p>
          <a:p>
            <a:pPr marL="227013" indent="-227013" eaLnBrk="1" hangingPunct="1">
              <a:lnSpc>
                <a:spcPct val="80000"/>
              </a:lnSpc>
              <a:spcBef>
                <a:spcPct val="0"/>
              </a:spcBef>
              <a:spcAft>
                <a:spcPct val="10000"/>
              </a:spcAft>
            </a:pPr>
            <a:r>
              <a:rPr lang="en-US" sz="1600" dirty="0" smtClean="0"/>
              <a:t>CP Monitor enables diagnostic capabilities on data traffic through the TeraNet switch fabric.</a:t>
            </a:r>
          </a:p>
          <a:p>
            <a:pPr marL="227013" indent="-227013">
              <a:lnSpc>
                <a:spcPct val="80000"/>
              </a:lnSpc>
            </a:pPr>
            <a:r>
              <a:rPr lang="en-US" sz="1600" dirty="0" smtClean="0"/>
              <a:t>Automatic statistics collection and exporting (non-intrusive)</a:t>
            </a:r>
          </a:p>
          <a:p>
            <a:pPr marL="227013" indent="-227013">
              <a:lnSpc>
                <a:spcPct val="80000"/>
              </a:lnSpc>
            </a:pPr>
            <a:r>
              <a:rPr lang="en-US" sz="1600" dirty="0" smtClean="0"/>
              <a:t>Monitors individual events for better debugging</a:t>
            </a:r>
          </a:p>
          <a:p>
            <a:pPr marL="227013" indent="-227013">
              <a:lnSpc>
                <a:spcPct val="80000"/>
              </a:lnSpc>
            </a:pPr>
            <a:r>
              <a:rPr lang="en-US" sz="1600" dirty="0" smtClean="0"/>
              <a:t>Monitors transactions to both memory end point and Memory-Mapped Registers (MMR)</a:t>
            </a:r>
          </a:p>
          <a:p>
            <a:pPr marL="227013" indent="-227013">
              <a:lnSpc>
                <a:spcPct val="80000"/>
              </a:lnSpc>
            </a:pPr>
            <a:r>
              <a:rPr lang="en-US" sz="1600" dirty="0" smtClean="0"/>
              <a:t>Configurable monitor-filtering capability based on address and transaction type</a:t>
            </a:r>
          </a:p>
        </p:txBody>
      </p:sp>
      <p:sp>
        <p:nvSpPr>
          <p:cNvPr id="57348" name="AutoShape 6"/>
          <p:cNvSpPr>
            <a:spLocks noChangeArrowheads="1"/>
          </p:cNvSpPr>
          <p:nvPr/>
        </p:nvSpPr>
        <p:spPr bwMode="auto">
          <a:xfrm>
            <a:off x="5435601" y="2857500"/>
            <a:ext cx="3601244" cy="3564731"/>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endParaRPr>
          </a:p>
        </p:txBody>
      </p:sp>
      <p:sp>
        <p:nvSpPr>
          <p:cNvPr id="423" name="Rectangle 11"/>
          <p:cNvSpPr>
            <a:spLocks noChangeArrowheads="1"/>
          </p:cNvSpPr>
          <p:nvPr/>
        </p:nvSpPr>
        <p:spPr bwMode="auto">
          <a:xfrm>
            <a:off x="5403850" y="257175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Diagnostic Enhancements</a:t>
            </a:r>
          </a:p>
        </p:txBody>
      </p:sp>
      <p:sp>
        <p:nvSpPr>
          <p:cNvPr id="424" name="Rectangle 19"/>
          <p:cNvSpPr>
            <a:spLocks noChangeArrowheads="1"/>
          </p:cNvSpPr>
          <p:nvPr/>
        </p:nvSpPr>
        <p:spPr bwMode="auto">
          <a:xfrm>
            <a:off x="5402263" y="2301875"/>
            <a:ext cx="3629025" cy="273050"/>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TeraNet Switch Fabric</a:t>
            </a:r>
          </a:p>
        </p:txBody>
      </p:sp>
      <p:sp>
        <p:nvSpPr>
          <p:cNvPr id="425"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426"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427"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sp>
        <p:nvSpPr>
          <p:cNvPr id="428" name="PPTShape_3"/>
          <p:cNvSpPr>
            <a:spLocks noChangeArrowheads="1"/>
          </p:cNvSpPr>
          <p:nvPr/>
        </p:nvSpPr>
        <p:spPr bwMode="auto">
          <a:xfrm>
            <a:off x="5400675" y="202723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External Interfaces</a:t>
            </a:r>
          </a:p>
        </p:txBody>
      </p:sp>
      <p:sp>
        <p:nvSpPr>
          <p:cNvPr id="429" name="PPTShape_4"/>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grpSp>
        <p:nvGrpSpPr>
          <p:cNvPr id="431" name="Group 430"/>
          <p:cNvGrpSpPr/>
          <p:nvPr/>
        </p:nvGrpSpPr>
        <p:grpSpPr>
          <a:xfrm>
            <a:off x="0" y="914400"/>
            <a:ext cx="5354638" cy="5442739"/>
            <a:chOff x="0" y="914400"/>
            <a:chExt cx="5354638" cy="5442739"/>
          </a:xfrm>
        </p:grpSpPr>
        <p:sp>
          <p:nvSpPr>
            <p:cNvPr id="432"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433"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434"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5"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6" name="Rectangle 423"/>
            <p:cNvSpPr>
              <a:spLocks noChangeArrowheads="1"/>
            </p:cNvSpPr>
            <p:nvPr/>
          </p:nvSpPr>
          <p:spPr bwMode="auto">
            <a:xfrm>
              <a:off x="1805383" y="3460822"/>
              <a:ext cx="1574713"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437"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8"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9"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440"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441"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2"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443"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444"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5" name="Rectangle 432"/>
            <p:cNvSpPr>
              <a:spLocks noChangeArrowheads="1"/>
            </p:cNvSpPr>
            <p:nvPr/>
          </p:nvSpPr>
          <p:spPr bwMode="auto">
            <a:xfrm>
              <a:off x="670483" y="1201949"/>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446" name="Rectangle 433"/>
            <p:cNvSpPr>
              <a:spLocks noChangeArrowheads="1"/>
            </p:cNvSpPr>
            <p:nvPr/>
          </p:nvSpPr>
          <p:spPr bwMode="auto">
            <a:xfrm>
              <a:off x="545920" y="1301899"/>
              <a:ext cx="63050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447"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8"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9"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0"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51"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52"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3"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54"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55"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456"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457"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58"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459"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0"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61"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462"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463"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464"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5"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466"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67"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468"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69"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0"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471"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72"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3"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474"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75"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6"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477"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478"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79"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480"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81"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82"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483" name="Rectangle 470"/>
            <p:cNvSpPr>
              <a:spLocks noChangeArrowheads="1"/>
            </p:cNvSpPr>
            <p:nvPr/>
          </p:nvSpPr>
          <p:spPr bwMode="auto">
            <a:xfrm>
              <a:off x="372148" y="2542819"/>
              <a:ext cx="645878" cy="273710"/>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4"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485" name="Rectangle 472"/>
            <p:cNvSpPr>
              <a:spLocks noChangeArrowheads="1"/>
            </p:cNvSpPr>
            <p:nvPr/>
          </p:nvSpPr>
          <p:spPr bwMode="auto">
            <a:xfrm>
              <a:off x="396753"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486" name="Rectangle 473"/>
            <p:cNvSpPr>
              <a:spLocks noChangeArrowheads="1"/>
            </p:cNvSpPr>
            <p:nvPr/>
          </p:nvSpPr>
          <p:spPr bwMode="auto">
            <a:xfrm>
              <a:off x="364459" y="1807801"/>
              <a:ext cx="653567" cy="173759"/>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7" name="Rectangle 474"/>
            <p:cNvSpPr>
              <a:spLocks noChangeArrowheads="1"/>
            </p:cNvSpPr>
            <p:nvPr/>
          </p:nvSpPr>
          <p:spPr bwMode="auto">
            <a:xfrm>
              <a:off x="381375" y="1832404"/>
              <a:ext cx="632038" cy="107639"/>
            </a:xfrm>
            <a:prstGeom prst="rect">
              <a:avLst/>
            </a:prstGeom>
            <a:noFill/>
            <a:ln w="9525">
              <a:noFill/>
              <a:miter lim="800000"/>
              <a:headEnd/>
              <a:tailEnd/>
            </a:ln>
          </p:spPr>
          <p:txBody>
            <a:bodyPr wrap="none" lIns="0" tIns="0" rIns="0" bIns="0">
              <a:spAutoFit/>
            </a:bodyPr>
            <a:lstStyle/>
            <a:p>
              <a:pPr algn="l" eaLnBrk="0" hangingPunct="0"/>
              <a:r>
                <a:rPr lang="en-US" sz="700" b="1" dirty="0">
                  <a:solidFill>
                    <a:srgbClr val="000000"/>
                  </a:solidFill>
                </a:rPr>
                <a:t>Debug &amp; Trace</a:t>
              </a:r>
              <a:endParaRPr lang="en-US" sz="700" dirty="0">
                <a:solidFill>
                  <a:srgbClr val="000000"/>
                </a:solidFill>
              </a:endParaRPr>
            </a:p>
          </p:txBody>
        </p:sp>
        <p:sp>
          <p:nvSpPr>
            <p:cNvPr id="488" name="Rectangle 475"/>
            <p:cNvSpPr>
              <a:spLocks noChangeArrowheads="1"/>
            </p:cNvSpPr>
            <p:nvPr/>
          </p:nvSpPr>
          <p:spPr bwMode="auto">
            <a:xfrm>
              <a:off x="364459" y="204768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9"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490" name="Rectangle 477"/>
            <p:cNvSpPr>
              <a:spLocks noChangeArrowheads="1"/>
            </p:cNvSpPr>
            <p:nvPr/>
          </p:nvSpPr>
          <p:spPr bwMode="auto">
            <a:xfrm>
              <a:off x="364459" y="2295250"/>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1"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492"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493"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494"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495"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496"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497"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498"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499"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500"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501" name="Rectangle 488"/>
            <p:cNvSpPr>
              <a:spLocks noChangeArrowheads="1"/>
            </p:cNvSpPr>
            <p:nvPr/>
          </p:nvSpPr>
          <p:spPr bwMode="auto">
            <a:xfrm>
              <a:off x="679710" y="1012813"/>
              <a:ext cx="1068775"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502"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503"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504"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05"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506"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507" name="Rectangle 494"/>
            <p:cNvSpPr>
              <a:spLocks noChangeArrowheads="1"/>
            </p:cNvSpPr>
            <p:nvPr/>
          </p:nvSpPr>
          <p:spPr bwMode="auto">
            <a:xfrm>
              <a:off x="295908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08"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09"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10"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11"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12"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13"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4"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5"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16" name="Rectangle 504"/>
            <p:cNvSpPr>
              <a:spLocks noChangeArrowheads="1"/>
            </p:cNvSpPr>
            <p:nvPr/>
          </p:nvSpPr>
          <p:spPr bwMode="auto">
            <a:xfrm>
              <a:off x="1716541" y="4709430"/>
              <a:ext cx="239898"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7"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8"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19"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20"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1"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22"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3"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4"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25" name="Rectangle 514"/>
            <p:cNvSpPr>
              <a:spLocks noChangeArrowheads="1"/>
            </p:cNvSpPr>
            <p:nvPr/>
          </p:nvSpPr>
          <p:spPr bwMode="auto">
            <a:xfrm>
              <a:off x="2022564" y="4709430"/>
              <a:ext cx="249124" cy="842656"/>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6"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27"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28"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29"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30" name="Rectangle 519"/>
            <p:cNvSpPr>
              <a:spLocks noChangeArrowheads="1"/>
            </p:cNvSpPr>
            <p:nvPr/>
          </p:nvSpPr>
          <p:spPr bwMode="auto">
            <a:xfrm>
              <a:off x="264383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1"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2"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3"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4" name="Rectangle 545"/>
            <p:cNvSpPr>
              <a:spLocks noChangeArrowheads="1"/>
            </p:cNvSpPr>
            <p:nvPr/>
          </p:nvSpPr>
          <p:spPr bwMode="auto">
            <a:xfrm>
              <a:off x="2337814" y="4709430"/>
              <a:ext cx="24912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5"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6"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37"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38"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39" name="Rectangle 550"/>
            <p:cNvSpPr>
              <a:spLocks noChangeArrowheads="1"/>
            </p:cNvSpPr>
            <p:nvPr/>
          </p:nvSpPr>
          <p:spPr bwMode="auto">
            <a:xfrm>
              <a:off x="1402829"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40"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41"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42"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43"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44"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545"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46"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7"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48"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49"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550"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51"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2"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53"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54"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555"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56"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57"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558"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59"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60"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61"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62"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3"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64"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65"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566"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67"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68"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569"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570"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571"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572"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573"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574"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575"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576"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577"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578"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579"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580"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581"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582"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583"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584"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585"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586"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87"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588"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589"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590"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591"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592"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593"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594"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595"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596"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597"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598"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599"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600"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601"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602"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603"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604"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605"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606"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07"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08"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609"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610"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11"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2"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3"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614"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615" name="Rectangle 627"/>
            <p:cNvSpPr>
              <a:spLocks noChangeArrowheads="1"/>
            </p:cNvSpPr>
            <p:nvPr/>
          </p:nvSpPr>
          <p:spPr bwMode="auto">
            <a:xfrm>
              <a:off x="4099789" y="4022081"/>
              <a:ext cx="1051859"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616" name="Rectangle 628"/>
            <p:cNvSpPr>
              <a:spLocks noChangeArrowheads="1"/>
            </p:cNvSpPr>
            <p:nvPr/>
          </p:nvSpPr>
          <p:spPr bwMode="auto">
            <a:xfrm>
              <a:off x="3950622" y="4197378"/>
              <a:ext cx="695088"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7"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8"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619"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620"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621"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22"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623"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624"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625"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26"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627"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28" name="Rectangle 640"/>
            <p:cNvSpPr>
              <a:spLocks noChangeArrowheads="1"/>
            </p:cNvSpPr>
            <p:nvPr/>
          </p:nvSpPr>
          <p:spPr bwMode="auto">
            <a:xfrm>
              <a:off x="1087579" y="4709430"/>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29"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30"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631"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632"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33"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34"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635"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36"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37"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638"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39"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40"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641"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42"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3"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644"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45"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46"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647"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48"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9"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650"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51"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52"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653"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54"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55" name="Rectangle 672"/>
            <p:cNvSpPr>
              <a:spLocks noChangeArrowheads="1"/>
            </p:cNvSpPr>
            <p:nvPr/>
          </p:nvSpPr>
          <p:spPr bwMode="auto">
            <a:xfrm>
              <a:off x="422897" y="2956458"/>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6" name="Rectangle 673"/>
            <p:cNvSpPr>
              <a:spLocks noChangeArrowheads="1"/>
            </p:cNvSpPr>
            <p:nvPr/>
          </p:nvSpPr>
          <p:spPr bwMode="auto">
            <a:xfrm>
              <a:off x="396754" y="2931855"/>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7"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658"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659"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660"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661"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662"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663"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664"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665"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666"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667"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68"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69"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670"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671"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672" name="Rectangle 689"/>
            <p:cNvSpPr>
              <a:spLocks noChangeArrowheads="1"/>
            </p:cNvSpPr>
            <p:nvPr/>
          </p:nvSpPr>
          <p:spPr bwMode="auto">
            <a:xfrm>
              <a:off x="3975227" y="5850399"/>
              <a:ext cx="1168732"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673"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74"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75"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76"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77"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78"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79"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80"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1"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82"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3"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4"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5"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6"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687"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688"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9"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0"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91"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92"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93"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4"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95"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96"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97"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98"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699"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700"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701"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2"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3"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704"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05"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706"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707"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708" name="Rectangle 725"/>
            <p:cNvSpPr>
              <a:spLocks noChangeArrowheads="1"/>
            </p:cNvSpPr>
            <p:nvPr/>
          </p:nvSpPr>
          <p:spPr bwMode="auto">
            <a:xfrm>
              <a:off x="4579584" y="5304518"/>
              <a:ext cx="645878" cy="30600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09" name="Rectangle 726"/>
            <p:cNvSpPr>
              <a:spLocks noChangeArrowheads="1"/>
            </p:cNvSpPr>
            <p:nvPr/>
          </p:nvSpPr>
          <p:spPr bwMode="auto">
            <a:xfrm>
              <a:off x="4745667" y="5344498"/>
              <a:ext cx="39829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710" name="Rectangle 727"/>
            <p:cNvSpPr>
              <a:spLocks noChangeArrowheads="1"/>
            </p:cNvSpPr>
            <p:nvPr/>
          </p:nvSpPr>
          <p:spPr bwMode="auto">
            <a:xfrm>
              <a:off x="4638021" y="5444448"/>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11"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712"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713"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4"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715"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716"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7"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18"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719"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720"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721" name="Rectangle 740"/>
            <p:cNvSpPr>
              <a:spLocks noChangeArrowheads="1"/>
            </p:cNvSpPr>
            <p:nvPr/>
          </p:nvSpPr>
          <p:spPr bwMode="auto">
            <a:xfrm>
              <a:off x="4579584" y="4941622"/>
              <a:ext cx="645878" cy="30446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2" name="Rectangle 741"/>
            <p:cNvSpPr>
              <a:spLocks noChangeArrowheads="1"/>
            </p:cNvSpPr>
            <p:nvPr/>
          </p:nvSpPr>
          <p:spPr bwMode="auto">
            <a:xfrm>
              <a:off x="4711836" y="4981602"/>
              <a:ext cx="47210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723" name="Rectangle 742"/>
            <p:cNvSpPr>
              <a:spLocks noChangeArrowheads="1"/>
            </p:cNvSpPr>
            <p:nvPr/>
          </p:nvSpPr>
          <p:spPr bwMode="auto">
            <a:xfrm>
              <a:off x="4638021" y="5080014"/>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24" name="Rectangle 743"/>
            <p:cNvSpPr>
              <a:spLocks noChangeArrowheads="1"/>
            </p:cNvSpPr>
            <p:nvPr/>
          </p:nvSpPr>
          <p:spPr bwMode="auto">
            <a:xfrm>
              <a:off x="372149" y="2898026"/>
              <a:ext cx="655105" cy="16607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5"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726" name="Rectangle 745"/>
            <p:cNvSpPr>
              <a:spLocks noChangeArrowheads="1"/>
            </p:cNvSpPr>
            <p:nvPr/>
          </p:nvSpPr>
          <p:spPr bwMode="auto">
            <a:xfrm>
              <a:off x="422897" y="3311666"/>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7" name="Rectangle 746"/>
            <p:cNvSpPr>
              <a:spLocks noChangeArrowheads="1"/>
            </p:cNvSpPr>
            <p:nvPr/>
          </p:nvSpPr>
          <p:spPr bwMode="auto">
            <a:xfrm>
              <a:off x="396754" y="3279374"/>
              <a:ext cx="655105"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8" name="Rectangle 747"/>
            <p:cNvSpPr>
              <a:spLocks noChangeArrowheads="1"/>
            </p:cNvSpPr>
            <p:nvPr/>
          </p:nvSpPr>
          <p:spPr bwMode="auto">
            <a:xfrm>
              <a:off x="372149" y="3254771"/>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9"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730"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731"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732"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3"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734"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735"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36"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737"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738"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739"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0"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741"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42"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743"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744"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5"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746"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7"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748"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749"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750"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751"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752"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753"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4"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5"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6"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7"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8"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9"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0"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1"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2"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763"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764"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765"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66" name="Rectangle 788"/>
            <p:cNvSpPr>
              <a:spLocks noChangeArrowheads="1"/>
            </p:cNvSpPr>
            <p:nvPr/>
          </p:nvSpPr>
          <p:spPr bwMode="auto">
            <a:xfrm>
              <a:off x="2774201" y="2964147"/>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767"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68" name="Rectangle 790"/>
            <p:cNvSpPr>
              <a:spLocks noChangeArrowheads="1"/>
            </p:cNvSpPr>
            <p:nvPr/>
          </p:nvSpPr>
          <p:spPr bwMode="auto">
            <a:xfrm>
              <a:off x="2006836" y="3213253"/>
              <a:ext cx="1336353" cy="115416"/>
            </a:xfrm>
            <a:prstGeom prst="rect">
              <a:avLst/>
            </a:prstGeom>
            <a:noFill/>
            <a:ln w="9525">
              <a:noFill/>
              <a:miter lim="800000"/>
              <a:headEnd/>
              <a:tailEnd/>
            </a:ln>
          </p:spPr>
          <p:txBody>
            <a:bodyPr lIns="0" tIns="0" rIns="0" bIns="0">
              <a:spAutoFit/>
            </a:bodyPr>
            <a:lstStyle/>
            <a:p>
              <a:pPr algn="l" eaLnBrk="0" hangingPunct="0"/>
              <a:r>
                <a:rPr lang="en-US" sz="750" b="1" dirty="0">
                  <a:solidFill>
                    <a:srgbClr val="000000"/>
                  </a:solidFill>
                </a:rPr>
                <a:t>L2 Memory </a:t>
              </a:r>
              <a:r>
                <a:rPr lang="en-US" sz="750" b="1" dirty="0" smtClean="0">
                  <a:solidFill>
                    <a:srgbClr val="000000"/>
                  </a:solidFill>
                </a:rPr>
                <a:t> Cache/RAM</a:t>
              </a:r>
              <a:endParaRPr lang="en-US" sz="750" dirty="0">
                <a:solidFill>
                  <a:srgbClr val="000000"/>
                </a:solidFill>
              </a:endParaRPr>
            </a:p>
          </p:txBody>
        </p:sp>
        <p:sp>
          <p:nvSpPr>
            <p:cNvPr id="769"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770"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771"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772"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773"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4"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775"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776"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777"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8"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779"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780"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81"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782"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783"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84"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785"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86"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87"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788"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789"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790"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791"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792"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3"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794"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5"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6"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797"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798"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799"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800"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801"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802"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803"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804"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805"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806" name="Rectangle 521"/>
            <p:cNvSpPr>
              <a:spLocks noChangeArrowheads="1"/>
            </p:cNvSpPr>
            <p:nvPr/>
          </p:nvSpPr>
          <p:spPr bwMode="auto">
            <a:xfrm rot="16200000">
              <a:off x="2489176" y="5010911"/>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sp>
          <p:nvSpPr>
            <p:cNvPr id="807" name="Rectangle 640"/>
            <p:cNvSpPr>
              <a:spLocks noChangeArrowheads="1"/>
            </p:cNvSpPr>
            <p:nvPr/>
          </p:nvSpPr>
          <p:spPr bwMode="auto">
            <a:xfrm>
              <a:off x="789907" y="4711806"/>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08"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09"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810"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1"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2"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813"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4"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5"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16"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817"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818"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19"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20"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821" name="Rectangle 521"/>
            <p:cNvSpPr>
              <a:spLocks noChangeArrowheads="1"/>
            </p:cNvSpPr>
            <p:nvPr/>
          </p:nvSpPr>
          <p:spPr bwMode="auto">
            <a:xfrm rot="16200000">
              <a:off x="626968" y="5034719"/>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gr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485"/>
          <p:cNvSpPr>
            <a:spLocks noChangeArrowheads="1"/>
          </p:cNvSpPr>
          <p:nvPr/>
        </p:nvSpPr>
        <p:spPr bwMode="auto">
          <a:xfrm>
            <a:off x="163513" y="3686175"/>
            <a:ext cx="806450" cy="198438"/>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58370" name="Left Arrow 839"/>
          <p:cNvSpPr>
            <a:spLocks noChangeArrowheads="1"/>
          </p:cNvSpPr>
          <p:nvPr/>
        </p:nvSpPr>
        <p:spPr bwMode="auto">
          <a:xfrm>
            <a:off x="20638" y="3589338"/>
            <a:ext cx="998537" cy="396875"/>
          </a:xfrm>
          <a:prstGeom prst="leftArrow">
            <a:avLst>
              <a:gd name="adj1" fmla="val 50000"/>
              <a:gd name="adj2" fmla="val 49924"/>
            </a:avLst>
          </a:prstGeom>
          <a:solidFill>
            <a:srgbClr val="FFFF00"/>
          </a:solidFill>
          <a:ln w="9525" algn="ctr">
            <a:noFill/>
            <a:round/>
            <a:headEnd/>
            <a:tailEnd/>
          </a:ln>
        </p:spPr>
        <p:txBody>
          <a:bodyPr/>
          <a:lstStyle/>
          <a:p>
            <a:pPr algn="l" eaLnBrk="0" hangingPunct="0"/>
            <a:endParaRPr lang="en-US" sz="1800">
              <a:solidFill>
                <a:srgbClr val="000000"/>
              </a:solidFill>
            </a:endParaRPr>
          </a:p>
        </p:txBody>
      </p:sp>
      <p:grpSp>
        <p:nvGrpSpPr>
          <p:cNvPr id="434" name="Group 433"/>
          <p:cNvGrpSpPr/>
          <p:nvPr/>
        </p:nvGrpSpPr>
        <p:grpSpPr>
          <a:xfrm>
            <a:off x="0" y="914400"/>
            <a:ext cx="5354638" cy="5442739"/>
            <a:chOff x="0" y="914400"/>
            <a:chExt cx="5354638" cy="5442739"/>
          </a:xfrm>
        </p:grpSpPr>
        <p:sp>
          <p:nvSpPr>
            <p:cNvPr id="435"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436"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437"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8"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9" name="Rectangle 423"/>
            <p:cNvSpPr>
              <a:spLocks noChangeArrowheads="1"/>
            </p:cNvSpPr>
            <p:nvPr/>
          </p:nvSpPr>
          <p:spPr bwMode="auto">
            <a:xfrm>
              <a:off x="1805383" y="3460822"/>
              <a:ext cx="1574713"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440"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1"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2"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443"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444"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5"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446"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447"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8" name="Rectangle 432"/>
            <p:cNvSpPr>
              <a:spLocks noChangeArrowheads="1"/>
            </p:cNvSpPr>
            <p:nvPr/>
          </p:nvSpPr>
          <p:spPr bwMode="auto">
            <a:xfrm>
              <a:off x="670483" y="1201949"/>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449" name="Rectangle 433"/>
            <p:cNvSpPr>
              <a:spLocks noChangeArrowheads="1"/>
            </p:cNvSpPr>
            <p:nvPr/>
          </p:nvSpPr>
          <p:spPr bwMode="auto">
            <a:xfrm>
              <a:off x="545920" y="1301899"/>
              <a:ext cx="63050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450"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1"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2"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3"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54"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55"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6"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57"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58"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459"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460"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61"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462"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3"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64"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465"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466"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467"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8"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469"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70"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471"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72"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3"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474"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75"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6"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477"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78"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9"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480"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481"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82"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483"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84"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85"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486" name="Rectangle 470"/>
            <p:cNvSpPr>
              <a:spLocks noChangeArrowheads="1"/>
            </p:cNvSpPr>
            <p:nvPr/>
          </p:nvSpPr>
          <p:spPr bwMode="auto">
            <a:xfrm>
              <a:off x="372148" y="2542819"/>
              <a:ext cx="645878" cy="273710"/>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7"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488" name="Rectangle 472"/>
            <p:cNvSpPr>
              <a:spLocks noChangeArrowheads="1"/>
            </p:cNvSpPr>
            <p:nvPr/>
          </p:nvSpPr>
          <p:spPr bwMode="auto">
            <a:xfrm>
              <a:off x="396753"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489" name="Rectangle 473"/>
            <p:cNvSpPr>
              <a:spLocks noChangeArrowheads="1"/>
            </p:cNvSpPr>
            <p:nvPr/>
          </p:nvSpPr>
          <p:spPr bwMode="auto">
            <a:xfrm>
              <a:off x="364459" y="180780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0" name="Rectangle 474"/>
            <p:cNvSpPr>
              <a:spLocks noChangeArrowheads="1"/>
            </p:cNvSpPr>
            <p:nvPr/>
          </p:nvSpPr>
          <p:spPr bwMode="auto">
            <a:xfrm>
              <a:off x="381375" y="1832404"/>
              <a:ext cx="632038" cy="10763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491" name="Rectangle 475"/>
            <p:cNvSpPr>
              <a:spLocks noChangeArrowheads="1"/>
            </p:cNvSpPr>
            <p:nvPr/>
          </p:nvSpPr>
          <p:spPr bwMode="auto">
            <a:xfrm>
              <a:off x="364459" y="204768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2"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493" name="Rectangle 477"/>
            <p:cNvSpPr>
              <a:spLocks noChangeArrowheads="1"/>
            </p:cNvSpPr>
            <p:nvPr/>
          </p:nvSpPr>
          <p:spPr bwMode="auto">
            <a:xfrm>
              <a:off x="364459" y="2295250"/>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4"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495"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496"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497"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498"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499"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500"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501"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502"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503"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504" name="Rectangle 488"/>
            <p:cNvSpPr>
              <a:spLocks noChangeArrowheads="1"/>
            </p:cNvSpPr>
            <p:nvPr/>
          </p:nvSpPr>
          <p:spPr bwMode="auto">
            <a:xfrm>
              <a:off x="679710" y="1012813"/>
              <a:ext cx="1068775"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505"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506"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507"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08"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509"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510" name="Rectangle 494"/>
            <p:cNvSpPr>
              <a:spLocks noChangeArrowheads="1"/>
            </p:cNvSpPr>
            <p:nvPr/>
          </p:nvSpPr>
          <p:spPr bwMode="auto">
            <a:xfrm>
              <a:off x="295908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1"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2"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13"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14"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15"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16"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7"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8"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19" name="Rectangle 504"/>
            <p:cNvSpPr>
              <a:spLocks noChangeArrowheads="1"/>
            </p:cNvSpPr>
            <p:nvPr/>
          </p:nvSpPr>
          <p:spPr bwMode="auto">
            <a:xfrm>
              <a:off x="1716541" y="4709430"/>
              <a:ext cx="239898"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20"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1"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22"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23"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4"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25"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6"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7"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28" name="Rectangle 514"/>
            <p:cNvSpPr>
              <a:spLocks noChangeArrowheads="1"/>
            </p:cNvSpPr>
            <p:nvPr/>
          </p:nvSpPr>
          <p:spPr bwMode="auto">
            <a:xfrm>
              <a:off x="2022564" y="4709430"/>
              <a:ext cx="249124" cy="842656"/>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9"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30"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31"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32"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33" name="Rectangle 519"/>
            <p:cNvSpPr>
              <a:spLocks noChangeArrowheads="1"/>
            </p:cNvSpPr>
            <p:nvPr/>
          </p:nvSpPr>
          <p:spPr bwMode="auto">
            <a:xfrm>
              <a:off x="264383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4"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5"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6"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7" name="Rectangle 545"/>
            <p:cNvSpPr>
              <a:spLocks noChangeArrowheads="1"/>
            </p:cNvSpPr>
            <p:nvPr/>
          </p:nvSpPr>
          <p:spPr bwMode="auto">
            <a:xfrm>
              <a:off x="2337814" y="4709430"/>
              <a:ext cx="24912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8"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9"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40"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41"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42" name="Rectangle 550"/>
            <p:cNvSpPr>
              <a:spLocks noChangeArrowheads="1"/>
            </p:cNvSpPr>
            <p:nvPr/>
          </p:nvSpPr>
          <p:spPr bwMode="auto">
            <a:xfrm>
              <a:off x="1402829"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43"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44"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45"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46"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47"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548"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49"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0"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51"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52"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553"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54"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5"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56"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57"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558"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59"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60"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561"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62"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63"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64"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65"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6"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67"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68"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569"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70"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71"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572"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573"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574"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575"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576"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577"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578"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579"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580"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581"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582"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583"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584"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585"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586"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587"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588"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589"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90"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591"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592"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593"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594"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595"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596"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597"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598"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599"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600"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601"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602"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603"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604"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605"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606"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607"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608"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609"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10"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11"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612"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613"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14"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5"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6"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617"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618" name="Rectangle 627"/>
            <p:cNvSpPr>
              <a:spLocks noChangeArrowheads="1"/>
            </p:cNvSpPr>
            <p:nvPr/>
          </p:nvSpPr>
          <p:spPr bwMode="auto">
            <a:xfrm>
              <a:off x="4099789" y="4022081"/>
              <a:ext cx="1051859"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619" name="Rectangle 628"/>
            <p:cNvSpPr>
              <a:spLocks noChangeArrowheads="1"/>
            </p:cNvSpPr>
            <p:nvPr/>
          </p:nvSpPr>
          <p:spPr bwMode="auto">
            <a:xfrm>
              <a:off x="3950622" y="4197378"/>
              <a:ext cx="695088"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20"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21"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622"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623"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624"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25"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626"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627"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628"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29"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630"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31" name="Rectangle 640"/>
            <p:cNvSpPr>
              <a:spLocks noChangeArrowheads="1"/>
            </p:cNvSpPr>
            <p:nvPr/>
          </p:nvSpPr>
          <p:spPr bwMode="auto">
            <a:xfrm>
              <a:off x="1087579" y="4709430"/>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32"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33"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634"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635"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36"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37"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638"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39"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40"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641"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42"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43"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644"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45"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6"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647"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48"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49"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650"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51"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52"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653"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54"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55"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656"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57"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58" name="Rectangle 672"/>
            <p:cNvSpPr>
              <a:spLocks noChangeArrowheads="1"/>
            </p:cNvSpPr>
            <p:nvPr/>
          </p:nvSpPr>
          <p:spPr bwMode="auto">
            <a:xfrm>
              <a:off x="422897" y="2956458"/>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9" name="Rectangle 673"/>
            <p:cNvSpPr>
              <a:spLocks noChangeArrowheads="1"/>
            </p:cNvSpPr>
            <p:nvPr/>
          </p:nvSpPr>
          <p:spPr bwMode="auto">
            <a:xfrm>
              <a:off x="396754" y="2931855"/>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60"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661"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662"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663"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664"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665"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666"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667"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668"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669"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670"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71"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72"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673"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674"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675" name="Rectangle 689"/>
            <p:cNvSpPr>
              <a:spLocks noChangeArrowheads="1"/>
            </p:cNvSpPr>
            <p:nvPr/>
          </p:nvSpPr>
          <p:spPr bwMode="auto">
            <a:xfrm>
              <a:off x="3975227" y="5850399"/>
              <a:ext cx="1168732"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676"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77"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78"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79"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80"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81"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2"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83"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4"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85"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6"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7"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8"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9"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690"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691"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92"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3"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94"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95"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96"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7"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98"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99"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00"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01"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702"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703"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704"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5"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6"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707"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08"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709"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710"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711" name="Rectangle 725"/>
            <p:cNvSpPr>
              <a:spLocks noChangeArrowheads="1"/>
            </p:cNvSpPr>
            <p:nvPr/>
          </p:nvSpPr>
          <p:spPr bwMode="auto">
            <a:xfrm>
              <a:off x="4579584" y="5304518"/>
              <a:ext cx="645878" cy="30600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2" name="Rectangle 726"/>
            <p:cNvSpPr>
              <a:spLocks noChangeArrowheads="1"/>
            </p:cNvSpPr>
            <p:nvPr/>
          </p:nvSpPr>
          <p:spPr bwMode="auto">
            <a:xfrm>
              <a:off x="4745667" y="5344498"/>
              <a:ext cx="39829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713" name="Rectangle 727"/>
            <p:cNvSpPr>
              <a:spLocks noChangeArrowheads="1"/>
            </p:cNvSpPr>
            <p:nvPr/>
          </p:nvSpPr>
          <p:spPr bwMode="auto">
            <a:xfrm>
              <a:off x="4638021" y="5444448"/>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14"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715"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716"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7"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718"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719"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20"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21"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722"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723"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724" name="Rectangle 740"/>
            <p:cNvSpPr>
              <a:spLocks noChangeArrowheads="1"/>
            </p:cNvSpPr>
            <p:nvPr/>
          </p:nvSpPr>
          <p:spPr bwMode="auto">
            <a:xfrm>
              <a:off x="4579584" y="4941622"/>
              <a:ext cx="645878" cy="30446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5" name="Rectangle 741"/>
            <p:cNvSpPr>
              <a:spLocks noChangeArrowheads="1"/>
            </p:cNvSpPr>
            <p:nvPr/>
          </p:nvSpPr>
          <p:spPr bwMode="auto">
            <a:xfrm>
              <a:off x="4711836" y="4981602"/>
              <a:ext cx="47210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726" name="Rectangle 742"/>
            <p:cNvSpPr>
              <a:spLocks noChangeArrowheads="1"/>
            </p:cNvSpPr>
            <p:nvPr/>
          </p:nvSpPr>
          <p:spPr bwMode="auto">
            <a:xfrm>
              <a:off x="4638021" y="5080014"/>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27" name="Rectangle 743"/>
            <p:cNvSpPr>
              <a:spLocks noChangeArrowheads="1"/>
            </p:cNvSpPr>
            <p:nvPr/>
          </p:nvSpPr>
          <p:spPr bwMode="auto">
            <a:xfrm>
              <a:off x="372149" y="2898026"/>
              <a:ext cx="655105" cy="16607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8"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729" name="Rectangle 745"/>
            <p:cNvSpPr>
              <a:spLocks noChangeArrowheads="1"/>
            </p:cNvSpPr>
            <p:nvPr/>
          </p:nvSpPr>
          <p:spPr bwMode="auto">
            <a:xfrm>
              <a:off x="422897" y="3311666"/>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30" name="Rectangle 746"/>
            <p:cNvSpPr>
              <a:spLocks noChangeArrowheads="1"/>
            </p:cNvSpPr>
            <p:nvPr/>
          </p:nvSpPr>
          <p:spPr bwMode="auto">
            <a:xfrm>
              <a:off x="396754" y="3279374"/>
              <a:ext cx="655105"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31" name="Rectangle 747"/>
            <p:cNvSpPr>
              <a:spLocks noChangeArrowheads="1"/>
            </p:cNvSpPr>
            <p:nvPr/>
          </p:nvSpPr>
          <p:spPr bwMode="auto">
            <a:xfrm>
              <a:off x="372149" y="3254771"/>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32"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733"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734"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735"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6"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737"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738"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39"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740"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741"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742"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3"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744"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45"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746"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747"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8"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749"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50"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751"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752"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753"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754"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755"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756"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7"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8"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9"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0"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1"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2"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3"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4"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5"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766"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767"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768"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69" name="Rectangle 788"/>
            <p:cNvSpPr>
              <a:spLocks noChangeArrowheads="1"/>
            </p:cNvSpPr>
            <p:nvPr/>
          </p:nvSpPr>
          <p:spPr bwMode="auto">
            <a:xfrm>
              <a:off x="2774201" y="2964147"/>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770"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71" name="Rectangle 790"/>
            <p:cNvSpPr>
              <a:spLocks noChangeArrowheads="1"/>
            </p:cNvSpPr>
            <p:nvPr/>
          </p:nvSpPr>
          <p:spPr bwMode="auto">
            <a:xfrm>
              <a:off x="2006836" y="3213253"/>
              <a:ext cx="1336353" cy="115416"/>
            </a:xfrm>
            <a:prstGeom prst="rect">
              <a:avLst/>
            </a:prstGeom>
            <a:noFill/>
            <a:ln w="9525">
              <a:noFill/>
              <a:miter lim="800000"/>
              <a:headEnd/>
              <a:tailEnd/>
            </a:ln>
          </p:spPr>
          <p:txBody>
            <a:bodyPr lIns="0" tIns="0" rIns="0" bIns="0">
              <a:spAutoFit/>
            </a:bodyPr>
            <a:lstStyle/>
            <a:p>
              <a:pPr algn="l" eaLnBrk="0" hangingPunct="0"/>
              <a:r>
                <a:rPr lang="en-US" sz="750" b="1" dirty="0">
                  <a:solidFill>
                    <a:srgbClr val="000000"/>
                  </a:solidFill>
                </a:rPr>
                <a:t>L2 Memory </a:t>
              </a:r>
              <a:r>
                <a:rPr lang="en-US" sz="750" b="1" dirty="0" smtClean="0">
                  <a:solidFill>
                    <a:srgbClr val="000000"/>
                  </a:solidFill>
                </a:rPr>
                <a:t> Cache/RAM</a:t>
              </a:r>
              <a:endParaRPr lang="en-US" sz="750" dirty="0">
                <a:solidFill>
                  <a:srgbClr val="000000"/>
                </a:solidFill>
              </a:endParaRPr>
            </a:p>
          </p:txBody>
        </p:sp>
        <p:sp>
          <p:nvSpPr>
            <p:cNvPr id="772"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773"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774"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775"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776"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7"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778"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779"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780"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81"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782"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783"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84"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785"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786"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87"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788"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89" name="Rectangle 808"/>
            <p:cNvSpPr>
              <a:spLocks noChangeArrowheads="1"/>
            </p:cNvSpPr>
            <p:nvPr/>
          </p:nvSpPr>
          <p:spPr bwMode="auto">
            <a:xfrm>
              <a:off x="149167" y="3693014"/>
              <a:ext cx="802734" cy="198363"/>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790"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791"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792"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793"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794"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795"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6"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797"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8"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9"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800"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801"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802"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803"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804"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805"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806"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807"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808"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809" name="Rectangle 521"/>
            <p:cNvSpPr>
              <a:spLocks noChangeArrowheads="1"/>
            </p:cNvSpPr>
            <p:nvPr/>
          </p:nvSpPr>
          <p:spPr bwMode="auto">
            <a:xfrm rot="16200000">
              <a:off x="2489176" y="5010911"/>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sp>
          <p:nvSpPr>
            <p:cNvPr id="810" name="Rectangle 640"/>
            <p:cNvSpPr>
              <a:spLocks noChangeArrowheads="1"/>
            </p:cNvSpPr>
            <p:nvPr/>
          </p:nvSpPr>
          <p:spPr bwMode="auto">
            <a:xfrm>
              <a:off x="789907" y="4711806"/>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11"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12"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813"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4"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5"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816"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7"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8"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19"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820"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821"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22"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23"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824" name="Rectangle 521"/>
            <p:cNvSpPr>
              <a:spLocks noChangeArrowheads="1"/>
            </p:cNvSpPr>
            <p:nvPr/>
          </p:nvSpPr>
          <p:spPr bwMode="auto">
            <a:xfrm rot="16200000">
              <a:off x="626968" y="5034719"/>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grpSp>
      <p:sp>
        <p:nvSpPr>
          <p:cNvPr id="58372" name="Rectangle 3"/>
          <p:cNvSpPr>
            <a:spLocks noGrp="1" noChangeArrowheads="1"/>
          </p:cNvSpPr>
          <p:nvPr>
            <p:ph type="title" idx="4294967295"/>
          </p:nvPr>
        </p:nvSpPr>
        <p:spPr>
          <a:xfrm>
            <a:off x="557232" y="76200"/>
            <a:ext cx="8229600" cy="762000"/>
          </a:xfrm>
        </p:spPr>
        <p:txBody>
          <a:bodyPr/>
          <a:lstStyle/>
          <a:p>
            <a:pPr eaLnBrk="1" hangingPunct="1"/>
            <a:r>
              <a:rPr lang="en-US" b="0" dirty="0" smtClean="0"/>
              <a:t>HyperLink Bus</a:t>
            </a:r>
          </a:p>
        </p:txBody>
      </p:sp>
      <p:sp>
        <p:nvSpPr>
          <p:cNvPr id="58373" name="Rectangle 5"/>
          <p:cNvSpPr>
            <a:spLocks noGrp="1" noChangeArrowheads="1"/>
          </p:cNvSpPr>
          <p:nvPr>
            <p:ph type="body" sz="half" idx="4294967295"/>
          </p:nvPr>
        </p:nvSpPr>
        <p:spPr>
          <a:xfrm>
            <a:off x="5416543" y="3206750"/>
            <a:ext cx="3606013" cy="1638300"/>
          </a:xfrm>
        </p:spPr>
        <p:txBody>
          <a:bodyPr/>
          <a:lstStyle/>
          <a:p>
            <a:pPr marL="227013" indent="-227013" eaLnBrk="1" hangingPunct="1">
              <a:lnSpc>
                <a:spcPct val="80000"/>
              </a:lnSpc>
              <a:spcBef>
                <a:spcPct val="0"/>
              </a:spcBef>
              <a:spcAft>
                <a:spcPct val="10000"/>
              </a:spcAft>
            </a:pPr>
            <a:r>
              <a:rPr lang="en-US" sz="1800" dirty="0" smtClean="0"/>
              <a:t>Provides the capability to expand the device to include hardware acceleration or other auxiliary processors</a:t>
            </a:r>
          </a:p>
          <a:p>
            <a:pPr marL="227013" indent="-227013" eaLnBrk="1" hangingPunct="1">
              <a:lnSpc>
                <a:spcPct val="80000"/>
              </a:lnSpc>
              <a:spcBef>
                <a:spcPct val="0"/>
              </a:spcBef>
              <a:spcAft>
                <a:spcPct val="10000"/>
              </a:spcAft>
            </a:pPr>
            <a:r>
              <a:rPr lang="en-US" sz="1800" dirty="0" smtClean="0"/>
              <a:t>Supports four lanes with up to 12.5 </a:t>
            </a:r>
            <a:r>
              <a:rPr lang="en-US" sz="1800" dirty="0" err="1" smtClean="0"/>
              <a:t>Gbaud</a:t>
            </a:r>
            <a:r>
              <a:rPr lang="en-US" sz="1800" dirty="0" smtClean="0"/>
              <a:t> per lane</a:t>
            </a:r>
          </a:p>
        </p:txBody>
      </p:sp>
      <p:sp>
        <p:nvSpPr>
          <p:cNvPr id="58374" name="AutoShape 6"/>
          <p:cNvSpPr>
            <a:spLocks noChangeArrowheads="1"/>
          </p:cNvSpPr>
          <p:nvPr/>
        </p:nvSpPr>
        <p:spPr bwMode="auto">
          <a:xfrm>
            <a:off x="5410200" y="3130550"/>
            <a:ext cx="3629025" cy="1752600"/>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latin typeface="Calibri" pitchFamily="34" charset="0"/>
            </a:endParaRPr>
          </a:p>
        </p:txBody>
      </p:sp>
      <p:sp>
        <p:nvSpPr>
          <p:cNvPr id="425" name="PPTShape_0"/>
          <p:cNvSpPr>
            <a:spLocks noChangeArrowheads="1"/>
          </p:cNvSpPr>
          <p:nvPr/>
        </p:nvSpPr>
        <p:spPr bwMode="auto">
          <a:xfrm>
            <a:off x="5400675" y="2849563"/>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HyperLink Bus</a:t>
            </a:r>
          </a:p>
        </p:txBody>
      </p:sp>
      <p:sp>
        <p:nvSpPr>
          <p:cNvPr id="426" name="Rectangle 11"/>
          <p:cNvSpPr>
            <a:spLocks noChangeArrowheads="1"/>
          </p:cNvSpPr>
          <p:nvPr/>
        </p:nvSpPr>
        <p:spPr bwMode="auto">
          <a:xfrm>
            <a:off x="5403850" y="257175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Diagnostic Enhancements</a:t>
            </a:r>
          </a:p>
        </p:txBody>
      </p:sp>
      <p:sp>
        <p:nvSpPr>
          <p:cNvPr id="427" name="Rectangle 19"/>
          <p:cNvSpPr>
            <a:spLocks noChangeArrowheads="1"/>
          </p:cNvSpPr>
          <p:nvPr/>
        </p:nvSpPr>
        <p:spPr bwMode="auto">
          <a:xfrm>
            <a:off x="5402263" y="2301875"/>
            <a:ext cx="3629025" cy="273050"/>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TeraNet Switch Fabric</a:t>
            </a:r>
          </a:p>
        </p:txBody>
      </p:sp>
      <p:sp>
        <p:nvSpPr>
          <p:cNvPr id="428"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429"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430"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sp>
        <p:nvSpPr>
          <p:cNvPr id="431" name="PPTShape_3"/>
          <p:cNvSpPr>
            <a:spLocks noChangeArrowheads="1"/>
          </p:cNvSpPr>
          <p:nvPr/>
        </p:nvSpPr>
        <p:spPr bwMode="auto">
          <a:xfrm>
            <a:off x="5400675" y="202723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External Interfaces</a:t>
            </a:r>
          </a:p>
        </p:txBody>
      </p:sp>
      <p:sp>
        <p:nvSpPr>
          <p:cNvPr id="432" name="PPTShape_4"/>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noChangeArrowheads="1"/>
          </p:cNvSpPr>
          <p:nvPr>
            <p:ph type="title" idx="4294967295"/>
          </p:nvPr>
        </p:nvSpPr>
        <p:spPr>
          <a:xfrm>
            <a:off x="457216" y="76200"/>
            <a:ext cx="8229600" cy="762000"/>
          </a:xfrm>
        </p:spPr>
        <p:txBody>
          <a:bodyPr/>
          <a:lstStyle/>
          <a:p>
            <a:pPr eaLnBrk="1" hangingPunct="1"/>
            <a:r>
              <a:rPr lang="en-US" b="0" dirty="0" smtClean="0"/>
              <a:t>Miscellaneous Elements</a:t>
            </a:r>
          </a:p>
        </p:txBody>
      </p:sp>
      <p:sp>
        <p:nvSpPr>
          <p:cNvPr id="59395" name="Rectangle 5"/>
          <p:cNvSpPr>
            <a:spLocks noGrp="1" noChangeArrowheads="1"/>
          </p:cNvSpPr>
          <p:nvPr>
            <p:ph type="body" sz="half" idx="4294967295"/>
          </p:nvPr>
        </p:nvSpPr>
        <p:spPr>
          <a:xfrm>
            <a:off x="5472113" y="3440113"/>
            <a:ext cx="3543301" cy="2789237"/>
          </a:xfrm>
        </p:spPr>
        <p:txBody>
          <a:bodyPr/>
          <a:lstStyle/>
          <a:p>
            <a:pPr marL="227013" indent="-227013" eaLnBrk="1" hangingPunct="1">
              <a:lnSpc>
                <a:spcPct val="80000"/>
              </a:lnSpc>
              <a:spcBef>
                <a:spcPct val="0"/>
              </a:spcBef>
              <a:spcAft>
                <a:spcPct val="10000"/>
              </a:spcAft>
            </a:pPr>
            <a:r>
              <a:rPr lang="en-US" sz="1600" dirty="0" smtClean="0"/>
              <a:t>Boot ROM</a:t>
            </a:r>
          </a:p>
          <a:p>
            <a:pPr marL="227013" indent="-227013" eaLnBrk="1" hangingPunct="1">
              <a:lnSpc>
                <a:spcPct val="80000"/>
              </a:lnSpc>
              <a:spcBef>
                <a:spcPct val="0"/>
              </a:spcBef>
              <a:spcAft>
                <a:spcPct val="10000"/>
              </a:spcAft>
            </a:pPr>
            <a:r>
              <a:rPr lang="en-US" sz="1600" dirty="0" smtClean="0"/>
              <a:t>Semaphore module provides atomic access to shared chip-level resources.</a:t>
            </a:r>
          </a:p>
          <a:p>
            <a:pPr marL="227013" indent="-227013" eaLnBrk="1" hangingPunct="1">
              <a:lnSpc>
                <a:spcPct val="80000"/>
              </a:lnSpc>
              <a:spcBef>
                <a:spcPct val="0"/>
              </a:spcBef>
              <a:spcAft>
                <a:spcPct val="10000"/>
              </a:spcAft>
            </a:pPr>
            <a:r>
              <a:rPr lang="en-US" sz="1600" dirty="0" smtClean="0"/>
              <a:t>Power management</a:t>
            </a:r>
          </a:p>
          <a:p>
            <a:pPr marL="227013" indent="-227013" eaLnBrk="1" hangingPunct="1">
              <a:lnSpc>
                <a:spcPct val="80000"/>
              </a:lnSpc>
              <a:spcBef>
                <a:spcPct val="0"/>
              </a:spcBef>
              <a:spcAft>
                <a:spcPct val="10000"/>
              </a:spcAft>
            </a:pPr>
            <a:r>
              <a:rPr lang="en-US" sz="1600" dirty="0" smtClean="0"/>
              <a:t>Three on-chip PLLs:</a:t>
            </a:r>
          </a:p>
          <a:p>
            <a:pPr marL="742950" lvl="1" eaLnBrk="1" hangingPunct="1">
              <a:lnSpc>
                <a:spcPct val="80000"/>
              </a:lnSpc>
              <a:spcBef>
                <a:spcPct val="0"/>
              </a:spcBef>
              <a:spcAft>
                <a:spcPct val="10000"/>
              </a:spcAft>
            </a:pPr>
            <a:r>
              <a:rPr lang="en-US" sz="1600" dirty="0" smtClean="0"/>
              <a:t>PLL1 for </a:t>
            </a:r>
            <a:r>
              <a:rPr lang="en-US" sz="1600" dirty="0" err="1" smtClean="0"/>
              <a:t>CorePacs</a:t>
            </a:r>
            <a:r>
              <a:rPr lang="en-US" sz="1600" dirty="0" smtClean="0"/>
              <a:t> (and all modules except DDR3 and PA)</a:t>
            </a:r>
          </a:p>
          <a:p>
            <a:pPr marL="742950" lvl="1" eaLnBrk="1" hangingPunct="1">
              <a:lnSpc>
                <a:spcPct val="80000"/>
              </a:lnSpc>
              <a:spcBef>
                <a:spcPct val="0"/>
              </a:spcBef>
              <a:spcAft>
                <a:spcPct val="10000"/>
              </a:spcAft>
            </a:pPr>
            <a:r>
              <a:rPr lang="en-US" sz="1600" dirty="0" smtClean="0"/>
              <a:t>PLL2 for DDR3</a:t>
            </a:r>
          </a:p>
          <a:p>
            <a:pPr marL="742950" lvl="1" eaLnBrk="1" hangingPunct="1">
              <a:lnSpc>
                <a:spcPct val="80000"/>
              </a:lnSpc>
              <a:spcBef>
                <a:spcPct val="0"/>
              </a:spcBef>
              <a:spcAft>
                <a:spcPct val="10000"/>
              </a:spcAft>
            </a:pPr>
            <a:r>
              <a:rPr lang="en-US" sz="1600" dirty="0" smtClean="0"/>
              <a:t>PLL3 for Packet Acceleration</a:t>
            </a:r>
          </a:p>
          <a:p>
            <a:pPr marL="227013" indent="-227013" eaLnBrk="1" hangingPunct="1">
              <a:lnSpc>
                <a:spcPct val="80000"/>
              </a:lnSpc>
              <a:spcBef>
                <a:spcPct val="0"/>
              </a:spcBef>
              <a:spcAft>
                <a:spcPct val="10000"/>
              </a:spcAft>
            </a:pPr>
            <a:r>
              <a:rPr lang="en-US" sz="1600" dirty="0" smtClean="0"/>
              <a:t>Three EDMA controllers</a:t>
            </a:r>
          </a:p>
          <a:p>
            <a:pPr marL="227013" indent="-227013" eaLnBrk="1" hangingPunct="1">
              <a:lnSpc>
                <a:spcPct val="80000"/>
              </a:lnSpc>
              <a:spcBef>
                <a:spcPct val="0"/>
              </a:spcBef>
              <a:spcAft>
                <a:spcPct val="10000"/>
              </a:spcAft>
            </a:pPr>
            <a:r>
              <a:rPr lang="en-US" sz="1600" dirty="0" smtClean="0"/>
              <a:t>Eight 64-bit timers</a:t>
            </a:r>
          </a:p>
          <a:p>
            <a:pPr marL="227013" indent="-227013" eaLnBrk="1" hangingPunct="1">
              <a:lnSpc>
                <a:spcPct val="80000"/>
              </a:lnSpc>
              <a:spcBef>
                <a:spcPct val="0"/>
              </a:spcBef>
              <a:spcAft>
                <a:spcPct val="10000"/>
              </a:spcAft>
            </a:pPr>
            <a:r>
              <a:rPr lang="en-US" sz="1600" dirty="0" smtClean="0"/>
              <a:t>Inter-Processor Communication (IPC) registers</a:t>
            </a:r>
          </a:p>
        </p:txBody>
      </p:sp>
      <p:sp>
        <p:nvSpPr>
          <p:cNvPr id="59396" name="AutoShape 6"/>
          <p:cNvSpPr>
            <a:spLocks noChangeArrowheads="1"/>
          </p:cNvSpPr>
          <p:nvPr/>
        </p:nvSpPr>
        <p:spPr bwMode="auto">
          <a:xfrm>
            <a:off x="5451475" y="3406775"/>
            <a:ext cx="3585369" cy="2851150"/>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endParaRPr>
          </a:p>
        </p:txBody>
      </p:sp>
      <p:sp>
        <p:nvSpPr>
          <p:cNvPr id="423" name="Rectangle 14"/>
          <p:cNvSpPr>
            <a:spLocks noChangeArrowheads="1"/>
          </p:cNvSpPr>
          <p:nvPr/>
        </p:nvSpPr>
        <p:spPr bwMode="auto">
          <a:xfrm>
            <a:off x="5403850" y="31242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Miscellaneous</a:t>
            </a:r>
          </a:p>
        </p:txBody>
      </p:sp>
      <p:sp>
        <p:nvSpPr>
          <p:cNvPr id="424" name="PPTShape_0"/>
          <p:cNvSpPr>
            <a:spLocks noChangeArrowheads="1"/>
          </p:cNvSpPr>
          <p:nvPr/>
        </p:nvSpPr>
        <p:spPr bwMode="auto">
          <a:xfrm>
            <a:off x="5400675" y="2849563"/>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HyperLink Bus</a:t>
            </a:r>
          </a:p>
        </p:txBody>
      </p:sp>
      <p:sp>
        <p:nvSpPr>
          <p:cNvPr id="425" name="Rectangle 11"/>
          <p:cNvSpPr>
            <a:spLocks noChangeArrowheads="1"/>
          </p:cNvSpPr>
          <p:nvPr/>
        </p:nvSpPr>
        <p:spPr bwMode="auto">
          <a:xfrm>
            <a:off x="5403850" y="257175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Diagnostic Enhancements</a:t>
            </a:r>
          </a:p>
        </p:txBody>
      </p:sp>
      <p:sp>
        <p:nvSpPr>
          <p:cNvPr id="426" name="Rectangle 19"/>
          <p:cNvSpPr>
            <a:spLocks noChangeArrowheads="1"/>
          </p:cNvSpPr>
          <p:nvPr/>
        </p:nvSpPr>
        <p:spPr bwMode="auto">
          <a:xfrm>
            <a:off x="5402263" y="2301875"/>
            <a:ext cx="3629025" cy="273050"/>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TeraNet Switch Fabric</a:t>
            </a:r>
          </a:p>
        </p:txBody>
      </p:sp>
      <p:sp>
        <p:nvSpPr>
          <p:cNvPr id="427"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428"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429"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sp>
        <p:nvSpPr>
          <p:cNvPr id="430" name="PPTShape_3"/>
          <p:cNvSpPr>
            <a:spLocks noChangeArrowheads="1"/>
          </p:cNvSpPr>
          <p:nvPr/>
        </p:nvSpPr>
        <p:spPr bwMode="auto">
          <a:xfrm>
            <a:off x="5400675" y="202723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External Interfaces</a:t>
            </a:r>
          </a:p>
        </p:txBody>
      </p:sp>
      <p:sp>
        <p:nvSpPr>
          <p:cNvPr id="431" name="PPTShape_4"/>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grpSp>
        <p:nvGrpSpPr>
          <p:cNvPr id="433" name="Group 432"/>
          <p:cNvGrpSpPr/>
          <p:nvPr/>
        </p:nvGrpSpPr>
        <p:grpSpPr>
          <a:xfrm>
            <a:off x="0" y="914400"/>
            <a:ext cx="5354638" cy="5442739"/>
            <a:chOff x="0" y="914400"/>
            <a:chExt cx="5354638" cy="5442739"/>
          </a:xfrm>
        </p:grpSpPr>
        <p:sp>
          <p:nvSpPr>
            <p:cNvPr id="434"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435"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436"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7"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8" name="Rectangle 423"/>
            <p:cNvSpPr>
              <a:spLocks noChangeArrowheads="1"/>
            </p:cNvSpPr>
            <p:nvPr/>
          </p:nvSpPr>
          <p:spPr bwMode="auto">
            <a:xfrm>
              <a:off x="1805383" y="3460822"/>
              <a:ext cx="1574713"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439"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0"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1"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442"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443"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4"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445"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446"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7" name="Rectangle 432"/>
            <p:cNvSpPr>
              <a:spLocks noChangeArrowheads="1"/>
            </p:cNvSpPr>
            <p:nvPr/>
          </p:nvSpPr>
          <p:spPr bwMode="auto">
            <a:xfrm>
              <a:off x="670483" y="1201949"/>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448" name="Rectangle 433"/>
            <p:cNvSpPr>
              <a:spLocks noChangeArrowheads="1"/>
            </p:cNvSpPr>
            <p:nvPr/>
          </p:nvSpPr>
          <p:spPr bwMode="auto">
            <a:xfrm>
              <a:off x="545920" y="1301899"/>
              <a:ext cx="63050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449"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0"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1"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2"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53"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54"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5"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56"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57"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458"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459"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60"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461"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2"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63"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464"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465"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466"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7"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468"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69"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470"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71"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2"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473"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74"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5"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476"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77"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8"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479"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480"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81"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482"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83"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84"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485" name="Rectangle 470"/>
            <p:cNvSpPr>
              <a:spLocks noChangeArrowheads="1"/>
            </p:cNvSpPr>
            <p:nvPr/>
          </p:nvSpPr>
          <p:spPr bwMode="auto">
            <a:xfrm>
              <a:off x="372148" y="2542819"/>
              <a:ext cx="645878" cy="273710"/>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6"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487" name="Rectangle 472"/>
            <p:cNvSpPr>
              <a:spLocks noChangeArrowheads="1"/>
            </p:cNvSpPr>
            <p:nvPr/>
          </p:nvSpPr>
          <p:spPr bwMode="auto">
            <a:xfrm>
              <a:off x="396753"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488" name="Rectangle 473"/>
            <p:cNvSpPr>
              <a:spLocks noChangeArrowheads="1"/>
            </p:cNvSpPr>
            <p:nvPr/>
          </p:nvSpPr>
          <p:spPr bwMode="auto">
            <a:xfrm>
              <a:off x="364459" y="180780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9" name="Rectangle 474"/>
            <p:cNvSpPr>
              <a:spLocks noChangeArrowheads="1"/>
            </p:cNvSpPr>
            <p:nvPr/>
          </p:nvSpPr>
          <p:spPr bwMode="auto">
            <a:xfrm>
              <a:off x="381375" y="1832404"/>
              <a:ext cx="632038" cy="10763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490" name="Rectangle 475"/>
            <p:cNvSpPr>
              <a:spLocks noChangeArrowheads="1"/>
            </p:cNvSpPr>
            <p:nvPr/>
          </p:nvSpPr>
          <p:spPr bwMode="auto">
            <a:xfrm>
              <a:off x="364459" y="2047681"/>
              <a:ext cx="653567" cy="173759"/>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1"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Boot ROM</a:t>
              </a:r>
              <a:endParaRPr lang="en-US" sz="1800" dirty="0">
                <a:solidFill>
                  <a:srgbClr val="000000"/>
                </a:solidFill>
              </a:endParaRPr>
            </a:p>
          </p:txBody>
        </p:sp>
        <p:sp>
          <p:nvSpPr>
            <p:cNvPr id="492" name="Rectangle 477"/>
            <p:cNvSpPr>
              <a:spLocks noChangeArrowheads="1"/>
            </p:cNvSpPr>
            <p:nvPr/>
          </p:nvSpPr>
          <p:spPr bwMode="auto">
            <a:xfrm>
              <a:off x="364459" y="2295250"/>
              <a:ext cx="653567" cy="173759"/>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3"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494"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495"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496"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497"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498"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499"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500"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501"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502"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503" name="Rectangle 488"/>
            <p:cNvSpPr>
              <a:spLocks noChangeArrowheads="1"/>
            </p:cNvSpPr>
            <p:nvPr/>
          </p:nvSpPr>
          <p:spPr bwMode="auto">
            <a:xfrm>
              <a:off x="679710" y="1012813"/>
              <a:ext cx="1068775"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504"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505"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506"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07"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508"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509" name="Rectangle 494"/>
            <p:cNvSpPr>
              <a:spLocks noChangeArrowheads="1"/>
            </p:cNvSpPr>
            <p:nvPr/>
          </p:nvSpPr>
          <p:spPr bwMode="auto">
            <a:xfrm>
              <a:off x="295908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0"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1"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12"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13"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14"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15"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6"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7"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18" name="Rectangle 504"/>
            <p:cNvSpPr>
              <a:spLocks noChangeArrowheads="1"/>
            </p:cNvSpPr>
            <p:nvPr/>
          </p:nvSpPr>
          <p:spPr bwMode="auto">
            <a:xfrm>
              <a:off x="1716541" y="4709430"/>
              <a:ext cx="239898"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9"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0"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21"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22"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3"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24"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5"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6"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27" name="Rectangle 514"/>
            <p:cNvSpPr>
              <a:spLocks noChangeArrowheads="1"/>
            </p:cNvSpPr>
            <p:nvPr/>
          </p:nvSpPr>
          <p:spPr bwMode="auto">
            <a:xfrm>
              <a:off x="2022564" y="4709430"/>
              <a:ext cx="249124" cy="842656"/>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8"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29"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30"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31"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32" name="Rectangle 519"/>
            <p:cNvSpPr>
              <a:spLocks noChangeArrowheads="1"/>
            </p:cNvSpPr>
            <p:nvPr/>
          </p:nvSpPr>
          <p:spPr bwMode="auto">
            <a:xfrm>
              <a:off x="264383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3"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4"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5"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6" name="Rectangle 545"/>
            <p:cNvSpPr>
              <a:spLocks noChangeArrowheads="1"/>
            </p:cNvSpPr>
            <p:nvPr/>
          </p:nvSpPr>
          <p:spPr bwMode="auto">
            <a:xfrm>
              <a:off x="2337814" y="4709430"/>
              <a:ext cx="24912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7"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8"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39"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40"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41" name="Rectangle 550"/>
            <p:cNvSpPr>
              <a:spLocks noChangeArrowheads="1"/>
            </p:cNvSpPr>
            <p:nvPr/>
          </p:nvSpPr>
          <p:spPr bwMode="auto">
            <a:xfrm>
              <a:off x="1402829"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42"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43"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44"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45"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46"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547"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48"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9"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50"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51"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552"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53"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4"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55"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56"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557"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58"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59"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560"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61"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62"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63"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64"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5"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66"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67"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568"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69"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70"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571"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572"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573"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574"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575"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576"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577"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578"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579"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580"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581"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582"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583"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584"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585"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586"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587"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588"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89"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590"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591"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592"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593"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594"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595"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596"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597"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598"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599"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600"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601"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602"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603"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604"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605"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606"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607"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608"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09"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10"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611"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612"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13"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4"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5"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616"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617" name="Rectangle 627"/>
            <p:cNvSpPr>
              <a:spLocks noChangeArrowheads="1"/>
            </p:cNvSpPr>
            <p:nvPr/>
          </p:nvSpPr>
          <p:spPr bwMode="auto">
            <a:xfrm>
              <a:off x="4099789" y="4022081"/>
              <a:ext cx="1051859"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618" name="Rectangle 628"/>
            <p:cNvSpPr>
              <a:spLocks noChangeArrowheads="1"/>
            </p:cNvSpPr>
            <p:nvPr/>
          </p:nvSpPr>
          <p:spPr bwMode="auto">
            <a:xfrm>
              <a:off x="3950622" y="4197378"/>
              <a:ext cx="695088"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9"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20"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621"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622"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623"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24"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625"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626"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627"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28"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629"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30" name="Rectangle 640"/>
            <p:cNvSpPr>
              <a:spLocks noChangeArrowheads="1"/>
            </p:cNvSpPr>
            <p:nvPr/>
          </p:nvSpPr>
          <p:spPr bwMode="auto">
            <a:xfrm>
              <a:off x="1087579" y="4709430"/>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31"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32"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633"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634"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35"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36"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637"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38"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39"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640"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41"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42"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643"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44"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5"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646"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47"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48"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649"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50"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51"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652"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53"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54"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655"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56"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57" name="Rectangle 672"/>
            <p:cNvSpPr>
              <a:spLocks noChangeArrowheads="1"/>
            </p:cNvSpPr>
            <p:nvPr/>
          </p:nvSpPr>
          <p:spPr bwMode="auto">
            <a:xfrm>
              <a:off x="422897" y="2956458"/>
              <a:ext cx="653567" cy="173759"/>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8" name="Rectangle 673"/>
            <p:cNvSpPr>
              <a:spLocks noChangeArrowheads="1"/>
            </p:cNvSpPr>
            <p:nvPr/>
          </p:nvSpPr>
          <p:spPr bwMode="auto">
            <a:xfrm>
              <a:off x="396754" y="2931855"/>
              <a:ext cx="655105" cy="164533"/>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9"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660"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661"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662"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663"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664"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665"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666"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667"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668"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669"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70"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71"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672"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673"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674" name="Rectangle 689"/>
            <p:cNvSpPr>
              <a:spLocks noChangeArrowheads="1"/>
            </p:cNvSpPr>
            <p:nvPr/>
          </p:nvSpPr>
          <p:spPr bwMode="auto">
            <a:xfrm>
              <a:off x="3975227" y="5850399"/>
              <a:ext cx="1168732"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675"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76"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77"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78"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79"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80"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1"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82"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3"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84"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5"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6"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7"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8"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689"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690"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91"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2"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93"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94"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95"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6"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97"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98"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99"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00"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701"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702"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703"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4"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5"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706"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07"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708"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709"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710" name="Rectangle 725"/>
            <p:cNvSpPr>
              <a:spLocks noChangeArrowheads="1"/>
            </p:cNvSpPr>
            <p:nvPr/>
          </p:nvSpPr>
          <p:spPr bwMode="auto">
            <a:xfrm>
              <a:off x="4579584" y="5304518"/>
              <a:ext cx="645878" cy="30600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1" name="Rectangle 726"/>
            <p:cNvSpPr>
              <a:spLocks noChangeArrowheads="1"/>
            </p:cNvSpPr>
            <p:nvPr/>
          </p:nvSpPr>
          <p:spPr bwMode="auto">
            <a:xfrm>
              <a:off x="4745667" y="5344498"/>
              <a:ext cx="39829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712" name="Rectangle 727"/>
            <p:cNvSpPr>
              <a:spLocks noChangeArrowheads="1"/>
            </p:cNvSpPr>
            <p:nvPr/>
          </p:nvSpPr>
          <p:spPr bwMode="auto">
            <a:xfrm>
              <a:off x="4638021" y="5444448"/>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13"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714"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715"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6"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717"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718"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9"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20"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721"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722"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723" name="Rectangle 740"/>
            <p:cNvSpPr>
              <a:spLocks noChangeArrowheads="1"/>
            </p:cNvSpPr>
            <p:nvPr/>
          </p:nvSpPr>
          <p:spPr bwMode="auto">
            <a:xfrm>
              <a:off x="4579584" y="4941622"/>
              <a:ext cx="645878" cy="30446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4" name="Rectangle 741"/>
            <p:cNvSpPr>
              <a:spLocks noChangeArrowheads="1"/>
            </p:cNvSpPr>
            <p:nvPr/>
          </p:nvSpPr>
          <p:spPr bwMode="auto">
            <a:xfrm>
              <a:off x="4711836" y="4981602"/>
              <a:ext cx="47210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725" name="Rectangle 742"/>
            <p:cNvSpPr>
              <a:spLocks noChangeArrowheads="1"/>
            </p:cNvSpPr>
            <p:nvPr/>
          </p:nvSpPr>
          <p:spPr bwMode="auto">
            <a:xfrm>
              <a:off x="4638021" y="5080014"/>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26" name="Rectangle 743"/>
            <p:cNvSpPr>
              <a:spLocks noChangeArrowheads="1"/>
            </p:cNvSpPr>
            <p:nvPr/>
          </p:nvSpPr>
          <p:spPr bwMode="auto">
            <a:xfrm>
              <a:off x="372149" y="2898026"/>
              <a:ext cx="655105" cy="166071"/>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7"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728" name="Rectangle 745"/>
            <p:cNvSpPr>
              <a:spLocks noChangeArrowheads="1"/>
            </p:cNvSpPr>
            <p:nvPr/>
          </p:nvSpPr>
          <p:spPr bwMode="auto">
            <a:xfrm>
              <a:off x="422897" y="3311666"/>
              <a:ext cx="653567" cy="173759"/>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9" name="Rectangle 746"/>
            <p:cNvSpPr>
              <a:spLocks noChangeArrowheads="1"/>
            </p:cNvSpPr>
            <p:nvPr/>
          </p:nvSpPr>
          <p:spPr bwMode="auto">
            <a:xfrm>
              <a:off x="396754" y="3279374"/>
              <a:ext cx="655105" cy="173759"/>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30" name="Rectangle 747"/>
            <p:cNvSpPr>
              <a:spLocks noChangeArrowheads="1"/>
            </p:cNvSpPr>
            <p:nvPr/>
          </p:nvSpPr>
          <p:spPr bwMode="auto">
            <a:xfrm>
              <a:off x="372149" y="3254771"/>
              <a:ext cx="655105" cy="164533"/>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31"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732"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733"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734"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5"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736"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737"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38"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739"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740"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741"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2"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743"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44"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745"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746"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7"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748"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9"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750"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751"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752"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753"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754"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755"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6"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7"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8"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9"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0"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1"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2"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3"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4"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765"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766"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767"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68" name="Rectangle 788"/>
            <p:cNvSpPr>
              <a:spLocks noChangeArrowheads="1"/>
            </p:cNvSpPr>
            <p:nvPr/>
          </p:nvSpPr>
          <p:spPr bwMode="auto">
            <a:xfrm>
              <a:off x="2774201" y="2964147"/>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769"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70" name="Rectangle 790"/>
            <p:cNvSpPr>
              <a:spLocks noChangeArrowheads="1"/>
            </p:cNvSpPr>
            <p:nvPr/>
          </p:nvSpPr>
          <p:spPr bwMode="auto">
            <a:xfrm>
              <a:off x="2006836" y="3213253"/>
              <a:ext cx="1336353" cy="115416"/>
            </a:xfrm>
            <a:prstGeom prst="rect">
              <a:avLst/>
            </a:prstGeom>
            <a:noFill/>
            <a:ln w="9525">
              <a:noFill/>
              <a:miter lim="800000"/>
              <a:headEnd/>
              <a:tailEnd/>
            </a:ln>
          </p:spPr>
          <p:txBody>
            <a:bodyPr lIns="0" tIns="0" rIns="0" bIns="0">
              <a:spAutoFit/>
            </a:bodyPr>
            <a:lstStyle/>
            <a:p>
              <a:pPr algn="l" eaLnBrk="0" hangingPunct="0"/>
              <a:r>
                <a:rPr lang="en-US" sz="750" b="1" dirty="0">
                  <a:solidFill>
                    <a:srgbClr val="000000"/>
                  </a:solidFill>
                </a:rPr>
                <a:t>L2 Memory </a:t>
              </a:r>
              <a:r>
                <a:rPr lang="en-US" sz="750" b="1" dirty="0" smtClean="0">
                  <a:solidFill>
                    <a:srgbClr val="000000"/>
                  </a:solidFill>
                </a:rPr>
                <a:t> Cache/RAM</a:t>
              </a:r>
              <a:endParaRPr lang="en-US" sz="750" dirty="0">
                <a:solidFill>
                  <a:srgbClr val="000000"/>
                </a:solidFill>
              </a:endParaRPr>
            </a:p>
          </p:txBody>
        </p:sp>
        <p:sp>
          <p:nvSpPr>
            <p:cNvPr id="771"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772"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773"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774"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775"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6"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777"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778"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779"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80"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781"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782"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83"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784"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785"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86"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787"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88"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89"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790"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791"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792"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793"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794"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5"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796"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7"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8"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799"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800"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801"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802"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803"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804"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805"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806"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807"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808" name="Rectangle 521"/>
            <p:cNvSpPr>
              <a:spLocks noChangeArrowheads="1"/>
            </p:cNvSpPr>
            <p:nvPr/>
          </p:nvSpPr>
          <p:spPr bwMode="auto">
            <a:xfrm rot="16200000">
              <a:off x="2489176" y="5010911"/>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sp>
          <p:nvSpPr>
            <p:cNvPr id="809" name="Rectangle 640"/>
            <p:cNvSpPr>
              <a:spLocks noChangeArrowheads="1"/>
            </p:cNvSpPr>
            <p:nvPr/>
          </p:nvSpPr>
          <p:spPr bwMode="auto">
            <a:xfrm>
              <a:off x="789907" y="4711806"/>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10"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11"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812"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3"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4"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815"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6"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7"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18"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819"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820"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21"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22"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823" name="Rectangle 521"/>
            <p:cNvSpPr>
              <a:spLocks noChangeArrowheads="1"/>
            </p:cNvSpPr>
            <p:nvPr/>
          </p:nvSpPr>
          <p:spPr bwMode="auto">
            <a:xfrm rot="16200000">
              <a:off x="626968" y="5034719"/>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grpSp>
    </p:spTree>
    <p:custDataLst>
      <p:tags r:id="rId1"/>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3"/>
          <p:cNvSpPr>
            <a:spLocks noGrp="1" noChangeArrowheads="1"/>
          </p:cNvSpPr>
          <p:nvPr>
            <p:ph type="title" idx="4294967295"/>
          </p:nvPr>
        </p:nvSpPr>
        <p:spPr>
          <a:xfrm>
            <a:off x="257184" y="76200"/>
            <a:ext cx="8686800" cy="762000"/>
          </a:xfrm>
        </p:spPr>
        <p:txBody>
          <a:bodyPr/>
          <a:lstStyle/>
          <a:p>
            <a:pPr eaLnBrk="1" hangingPunct="1"/>
            <a:r>
              <a:rPr lang="en-US" sz="4000" b="0" dirty="0" smtClean="0"/>
              <a:t>App-Specific: Wireless Applications</a:t>
            </a:r>
          </a:p>
        </p:txBody>
      </p:sp>
      <p:sp>
        <p:nvSpPr>
          <p:cNvPr id="103436" name="AutoShape 6"/>
          <p:cNvSpPr>
            <a:spLocks noChangeArrowheads="1"/>
          </p:cNvSpPr>
          <p:nvPr/>
        </p:nvSpPr>
        <p:spPr bwMode="auto">
          <a:xfrm>
            <a:off x="5414963" y="3954463"/>
            <a:ext cx="3621881" cy="2496343"/>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endParaRPr>
          </a:p>
        </p:txBody>
      </p:sp>
      <p:sp>
        <p:nvSpPr>
          <p:cNvPr id="103437" name="PPTShape_5"/>
          <p:cNvSpPr>
            <a:spLocks noChangeArrowheads="1"/>
          </p:cNvSpPr>
          <p:nvPr/>
        </p:nvSpPr>
        <p:spPr bwMode="auto">
          <a:xfrm>
            <a:off x="5398294" y="3672682"/>
            <a:ext cx="3629025" cy="274637"/>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Wireless Applications</a:t>
            </a:r>
            <a:endParaRPr lang="en-US" sz="1800" dirty="0">
              <a:solidFill>
                <a:srgbClr val="000000"/>
              </a:solidFill>
              <a:latin typeface="Calibri" pitchFamily="34" charset="0"/>
            </a:endParaRPr>
          </a:p>
        </p:txBody>
      </p:sp>
      <p:sp>
        <p:nvSpPr>
          <p:cNvPr id="103439" name="Rectangle 5"/>
          <p:cNvSpPr txBox="1">
            <a:spLocks noChangeArrowheads="1"/>
          </p:cNvSpPr>
          <p:nvPr/>
        </p:nvSpPr>
        <p:spPr bwMode="auto">
          <a:xfrm>
            <a:off x="5414963" y="4004470"/>
            <a:ext cx="3614737" cy="2467767"/>
          </a:xfrm>
          <a:prstGeom prst="rect">
            <a:avLst/>
          </a:prstGeom>
          <a:noFill/>
          <a:ln w="9525">
            <a:noFill/>
            <a:miter lim="800000"/>
            <a:headEnd/>
            <a:tailEnd/>
          </a:ln>
        </p:spPr>
        <p:txBody>
          <a:bodyPr/>
          <a:lstStyle/>
          <a:p>
            <a:pPr marL="228600" indent="-228600" algn="l">
              <a:lnSpc>
                <a:spcPct val="85000"/>
              </a:lnSpc>
              <a:spcBef>
                <a:spcPct val="20000"/>
              </a:spcBef>
              <a:buFontTx/>
              <a:buChar char="•"/>
            </a:pPr>
            <a:r>
              <a:rPr lang="en-US" sz="1600" dirty="0">
                <a:solidFill>
                  <a:srgbClr val="000000"/>
                </a:solidFill>
                <a:latin typeface="Calibri" pitchFamily="34" charset="0"/>
              </a:rPr>
              <a:t>Wireless-specific </a:t>
            </a:r>
            <a:r>
              <a:rPr lang="en-US" sz="1600" dirty="0" smtClean="0">
                <a:solidFill>
                  <a:srgbClr val="000000"/>
                </a:solidFill>
                <a:latin typeface="Calibri" pitchFamily="34" charset="0"/>
              </a:rPr>
              <a:t>coprocessors:</a:t>
            </a:r>
          </a:p>
          <a:p>
            <a:pPr marL="228600" indent="-228600" algn="l">
              <a:lnSpc>
                <a:spcPct val="85000"/>
              </a:lnSpc>
              <a:spcBef>
                <a:spcPct val="20000"/>
              </a:spcBef>
            </a:pPr>
            <a:endParaRPr lang="en-US" sz="400" dirty="0">
              <a:solidFill>
                <a:srgbClr val="000000"/>
              </a:solidFill>
              <a:latin typeface="Calibri" pitchFamily="34" charset="0"/>
            </a:endParaRPr>
          </a:p>
          <a:p>
            <a:pPr marL="742950" lvl="1" indent="-285750" algn="l">
              <a:lnSpc>
                <a:spcPct val="80000"/>
              </a:lnSpc>
              <a:spcAft>
                <a:spcPct val="10000"/>
              </a:spcAft>
              <a:buFont typeface="Arial" pitchFamily="34" charset="0"/>
              <a:buChar char="–"/>
            </a:pPr>
            <a:r>
              <a:rPr lang="en-US" sz="1600" dirty="0" smtClean="0">
                <a:latin typeface="+mn-lt"/>
              </a:rPr>
              <a:t>2x FFT Coprocessor (FFTC)</a:t>
            </a:r>
          </a:p>
          <a:p>
            <a:pPr marL="742950" lvl="1" indent="-285750" algn="l">
              <a:lnSpc>
                <a:spcPct val="80000"/>
              </a:lnSpc>
              <a:spcAft>
                <a:spcPct val="10000"/>
              </a:spcAft>
              <a:buFont typeface="Arial" pitchFamily="34" charset="0"/>
              <a:buChar char="–"/>
            </a:pPr>
            <a:r>
              <a:rPr lang="en-US" sz="1600" dirty="0" smtClean="0">
                <a:latin typeface="+mn-lt"/>
              </a:rPr>
              <a:t>Turbo Decoder/Encoder Coprocessor (TCP3D/3E)</a:t>
            </a:r>
          </a:p>
          <a:p>
            <a:pPr marL="742950" lvl="1" indent="-285750" algn="l">
              <a:lnSpc>
                <a:spcPct val="80000"/>
              </a:lnSpc>
              <a:spcAft>
                <a:spcPct val="10000"/>
              </a:spcAft>
              <a:buFont typeface="Arial" pitchFamily="34" charset="0"/>
              <a:buChar char="–"/>
            </a:pPr>
            <a:r>
              <a:rPr lang="en-US" sz="1600" dirty="0" smtClean="0">
                <a:latin typeface="+mn-lt"/>
              </a:rPr>
              <a:t>4x </a:t>
            </a:r>
            <a:r>
              <a:rPr lang="en-US" sz="1600" dirty="0" err="1" smtClean="0">
                <a:latin typeface="+mn-lt"/>
              </a:rPr>
              <a:t>Viterbi</a:t>
            </a:r>
            <a:r>
              <a:rPr lang="en-US" sz="1600" dirty="0" smtClean="0">
                <a:latin typeface="+mn-lt"/>
              </a:rPr>
              <a:t> Coprocessor (VCP2)</a:t>
            </a:r>
          </a:p>
          <a:p>
            <a:pPr marL="742950" lvl="1" indent="-285750" algn="l">
              <a:lnSpc>
                <a:spcPct val="80000"/>
              </a:lnSpc>
              <a:spcAft>
                <a:spcPct val="10000"/>
              </a:spcAft>
              <a:buFont typeface="Arial" pitchFamily="34" charset="0"/>
              <a:buChar char="–"/>
            </a:pPr>
            <a:r>
              <a:rPr lang="en-US" sz="1600" dirty="0" smtClean="0">
                <a:latin typeface="+mn-lt"/>
              </a:rPr>
              <a:t>Bit-rate Coprocessor (BCP)</a:t>
            </a:r>
          </a:p>
          <a:p>
            <a:pPr marL="742950" lvl="1" indent="-285750" algn="l">
              <a:lnSpc>
                <a:spcPct val="80000"/>
              </a:lnSpc>
              <a:spcAft>
                <a:spcPct val="10000"/>
              </a:spcAft>
              <a:buFont typeface="Arial" pitchFamily="34" charset="0"/>
              <a:buChar char="–"/>
            </a:pPr>
            <a:r>
              <a:rPr lang="en-US" sz="1600" dirty="0" smtClean="0">
                <a:latin typeface="+mn-lt"/>
              </a:rPr>
              <a:t>2x R</a:t>
            </a:r>
            <a:r>
              <a:rPr lang="en-US" sz="1500" dirty="0" smtClean="0">
                <a:latin typeface="+mn-lt"/>
              </a:rPr>
              <a:t>ake </a:t>
            </a:r>
            <a:r>
              <a:rPr lang="en-US" sz="1600" dirty="0" smtClean="0">
                <a:latin typeface="+mn-lt"/>
              </a:rPr>
              <a:t>S</a:t>
            </a:r>
            <a:r>
              <a:rPr lang="en-US" sz="1500" dirty="0" smtClean="0">
                <a:latin typeface="+mn-lt"/>
              </a:rPr>
              <a:t>earch </a:t>
            </a:r>
            <a:r>
              <a:rPr lang="en-US" sz="1600" dirty="0" smtClean="0">
                <a:latin typeface="+mn-lt"/>
              </a:rPr>
              <a:t>A</a:t>
            </a:r>
            <a:r>
              <a:rPr lang="en-US" sz="1500" dirty="0" smtClean="0">
                <a:latin typeface="+mn-lt"/>
              </a:rPr>
              <a:t>ccelerator </a:t>
            </a:r>
            <a:r>
              <a:rPr lang="en-US" sz="1600" dirty="0" smtClean="0">
                <a:latin typeface="+mn-lt"/>
              </a:rPr>
              <a:t>(RSA)</a:t>
            </a:r>
          </a:p>
          <a:p>
            <a:pPr marL="228600" indent="-228600" algn="l">
              <a:lnSpc>
                <a:spcPct val="85000"/>
              </a:lnSpc>
              <a:spcBef>
                <a:spcPct val="20000"/>
              </a:spcBef>
              <a:buFontTx/>
              <a:buChar char="•"/>
            </a:pPr>
            <a:r>
              <a:rPr lang="en-US" sz="1600" dirty="0" smtClean="0">
                <a:solidFill>
                  <a:srgbClr val="000000"/>
                </a:solidFill>
                <a:latin typeface="Calibri" pitchFamily="34" charset="0"/>
              </a:rPr>
              <a:t>Wireless-specific interface:</a:t>
            </a:r>
          </a:p>
          <a:p>
            <a:pPr marL="228600" indent="-228600" algn="l">
              <a:lnSpc>
                <a:spcPct val="85000"/>
              </a:lnSpc>
              <a:spcBef>
                <a:spcPct val="20000"/>
              </a:spcBef>
            </a:pPr>
            <a:endParaRPr lang="en-US" sz="400" dirty="0" smtClean="0">
              <a:solidFill>
                <a:srgbClr val="000000"/>
              </a:solidFill>
              <a:latin typeface="Calibri" pitchFamily="34" charset="0"/>
            </a:endParaRPr>
          </a:p>
          <a:p>
            <a:pPr marL="742950" lvl="1" indent="-285750" algn="l">
              <a:lnSpc>
                <a:spcPct val="80000"/>
              </a:lnSpc>
              <a:spcAft>
                <a:spcPct val="10000"/>
              </a:spcAft>
              <a:buFont typeface="Arial" pitchFamily="34" charset="0"/>
              <a:buChar char="–"/>
            </a:pPr>
            <a:r>
              <a:rPr lang="en-US" sz="1600" dirty="0" smtClean="0">
                <a:latin typeface="+mn-lt"/>
              </a:rPr>
              <a:t>6x Antenna Interface 2 (AIF2)</a:t>
            </a:r>
          </a:p>
        </p:txBody>
      </p:sp>
      <p:grpSp>
        <p:nvGrpSpPr>
          <p:cNvPr id="2" name="Group 828"/>
          <p:cNvGrpSpPr/>
          <p:nvPr/>
        </p:nvGrpSpPr>
        <p:grpSpPr>
          <a:xfrm>
            <a:off x="0" y="914400"/>
            <a:ext cx="5349875" cy="5440363"/>
            <a:chOff x="0" y="914400"/>
            <a:chExt cx="5349875" cy="5440363"/>
          </a:xfrm>
        </p:grpSpPr>
        <p:sp>
          <p:nvSpPr>
            <p:cNvPr id="830" name="AutoShape 426"/>
            <p:cNvSpPr>
              <a:spLocks noChangeAspect="1" noChangeArrowheads="1" noTextEdit="1"/>
            </p:cNvSpPr>
            <p:nvPr/>
          </p:nvSpPr>
          <p:spPr bwMode="auto">
            <a:xfrm>
              <a:off x="0" y="914400"/>
              <a:ext cx="5349875" cy="5440363"/>
            </a:xfrm>
            <a:prstGeom prst="rect">
              <a:avLst/>
            </a:prstGeom>
            <a:noFill/>
            <a:ln w="9525">
              <a:noFill/>
              <a:miter lim="800000"/>
              <a:headEnd/>
              <a:tailEnd/>
            </a:ln>
          </p:spPr>
          <p:txBody>
            <a:bodyPr/>
            <a:lstStyle/>
            <a:p>
              <a:endParaRPr lang="en-US"/>
            </a:p>
          </p:txBody>
        </p:sp>
        <p:grpSp>
          <p:nvGrpSpPr>
            <p:cNvPr id="3" name="Group 628"/>
            <p:cNvGrpSpPr>
              <a:grpSpLocks/>
            </p:cNvGrpSpPr>
            <p:nvPr/>
          </p:nvGrpSpPr>
          <p:grpSpPr bwMode="auto">
            <a:xfrm>
              <a:off x="247650" y="930275"/>
              <a:ext cx="5084763" cy="5151438"/>
              <a:chOff x="156" y="586"/>
              <a:chExt cx="3203" cy="3245"/>
            </a:xfrm>
          </p:grpSpPr>
          <p:sp>
            <p:nvSpPr>
              <p:cNvPr id="1051" name="Rectangle 428"/>
              <p:cNvSpPr>
                <a:spLocks noChangeArrowheads="1"/>
              </p:cNvSpPr>
              <p:nvPr/>
            </p:nvSpPr>
            <p:spPr bwMode="auto">
              <a:xfrm>
                <a:off x="156" y="586"/>
                <a:ext cx="3203" cy="3245"/>
              </a:xfrm>
              <a:prstGeom prst="rect">
                <a:avLst/>
              </a:prstGeom>
              <a:noFill/>
              <a:ln w="5" cap="rnd">
                <a:solidFill>
                  <a:srgbClr val="24211D"/>
                </a:solidFill>
                <a:round/>
                <a:headEnd/>
                <a:tailEnd/>
              </a:ln>
            </p:spPr>
            <p:txBody>
              <a:bodyPr/>
              <a:lstStyle/>
              <a:p>
                <a:pPr algn="l" eaLnBrk="0" hangingPunct="0"/>
                <a:endParaRPr lang="en-US" sz="1800">
                  <a:solidFill>
                    <a:srgbClr val="000000"/>
                  </a:solidFill>
                </a:endParaRPr>
              </a:p>
            </p:txBody>
          </p:sp>
          <p:sp>
            <p:nvSpPr>
              <p:cNvPr id="1052" name="Rectangle 429"/>
              <p:cNvSpPr>
                <a:spLocks noChangeArrowheads="1"/>
              </p:cNvSpPr>
              <p:nvPr/>
            </p:nvSpPr>
            <p:spPr bwMode="auto">
              <a:xfrm>
                <a:off x="569" y="2868"/>
                <a:ext cx="1471" cy="958"/>
              </a:xfrm>
              <a:prstGeom prst="rect">
                <a:avLst/>
              </a:prstGeom>
              <a:solidFill>
                <a:srgbClr val="DDDDDC"/>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1053" name="Rectangle 430"/>
              <p:cNvSpPr>
                <a:spLocks noChangeArrowheads="1"/>
              </p:cNvSpPr>
              <p:nvPr/>
            </p:nvSpPr>
            <p:spPr bwMode="auto">
              <a:xfrm>
                <a:off x="2572" y="621"/>
                <a:ext cx="782" cy="1679"/>
              </a:xfrm>
              <a:prstGeom prst="rect">
                <a:avLst/>
              </a:prstGeom>
              <a:solidFill>
                <a:schemeClr val="bg1">
                  <a:lumMod val="85000"/>
                </a:schemeClr>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1054" name="Rectangle 431"/>
              <p:cNvSpPr>
                <a:spLocks noChangeArrowheads="1"/>
              </p:cNvSpPr>
              <p:nvPr/>
            </p:nvSpPr>
            <p:spPr bwMode="auto">
              <a:xfrm>
                <a:off x="1163" y="2180"/>
                <a:ext cx="1012" cy="110"/>
              </a:xfrm>
              <a:prstGeom prst="rect">
                <a:avLst/>
              </a:prstGeom>
              <a:noFill/>
              <a:ln w="9525">
                <a:noFill/>
                <a:miter lim="800000"/>
                <a:headEnd/>
                <a:tailEnd/>
              </a:ln>
            </p:spPr>
            <p:txBody>
              <a:bodyPr wrap="none" lIns="0" tIns="0" rIns="0" bIns="0">
                <a:spAutoFit/>
              </a:bodyPr>
              <a:lstStyle/>
              <a:p>
                <a:pPr algn="l" eaLnBrk="0" hangingPunct="0"/>
                <a:r>
                  <a:rPr lang="en-US" sz="900" b="1">
                    <a:solidFill>
                      <a:srgbClr val="000000"/>
                    </a:solidFill>
                  </a:rPr>
                  <a:t>4 Cores @ 1.0 GHz / 1.2 GHz</a:t>
                </a:r>
                <a:endParaRPr lang="en-US" sz="1800">
                  <a:solidFill>
                    <a:srgbClr val="000000"/>
                  </a:solidFill>
                </a:endParaRPr>
              </a:p>
            </p:txBody>
          </p:sp>
          <p:sp>
            <p:nvSpPr>
              <p:cNvPr id="1055" name="Rectangle 432"/>
              <p:cNvSpPr>
                <a:spLocks noChangeArrowheads="1"/>
              </p:cNvSpPr>
              <p:nvPr/>
            </p:nvSpPr>
            <p:spPr bwMode="auto">
              <a:xfrm>
                <a:off x="1320" y="1253"/>
                <a:ext cx="730" cy="724"/>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56" name="Rectangle 433"/>
              <p:cNvSpPr>
                <a:spLocks noChangeArrowheads="1"/>
              </p:cNvSpPr>
              <p:nvPr/>
            </p:nvSpPr>
            <p:spPr bwMode="auto">
              <a:xfrm>
                <a:off x="1288" y="1295"/>
                <a:ext cx="736"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57" name="Rectangle 434"/>
              <p:cNvSpPr>
                <a:spLocks noChangeArrowheads="1"/>
              </p:cNvSpPr>
              <p:nvPr/>
            </p:nvSpPr>
            <p:spPr bwMode="auto">
              <a:xfrm>
                <a:off x="1288" y="1295"/>
                <a:ext cx="736"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58" name="Rectangle 435"/>
              <p:cNvSpPr>
                <a:spLocks noChangeArrowheads="1"/>
              </p:cNvSpPr>
              <p:nvPr/>
            </p:nvSpPr>
            <p:spPr bwMode="auto">
              <a:xfrm>
                <a:off x="1262" y="1342"/>
                <a:ext cx="731" cy="724"/>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59" name="Rectangle 436"/>
              <p:cNvSpPr>
                <a:spLocks noChangeArrowheads="1"/>
              </p:cNvSpPr>
              <p:nvPr/>
            </p:nvSpPr>
            <p:spPr bwMode="auto">
              <a:xfrm>
                <a:off x="1262" y="1342"/>
                <a:ext cx="731" cy="724"/>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60" name="Rectangle 437"/>
              <p:cNvSpPr>
                <a:spLocks noChangeArrowheads="1"/>
              </p:cNvSpPr>
              <p:nvPr/>
            </p:nvSpPr>
            <p:spPr bwMode="auto">
              <a:xfrm>
                <a:off x="1231" y="1383"/>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61" name="Rectangle 438"/>
              <p:cNvSpPr>
                <a:spLocks noChangeArrowheads="1"/>
              </p:cNvSpPr>
              <p:nvPr/>
            </p:nvSpPr>
            <p:spPr bwMode="auto">
              <a:xfrm>
                <a:off x="1231" y="1383"/>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62" name="Rectangle 439"/>
              <p:cNvSpPr>
                <a:spLocks noChangeArrowheads="1"/>
              </p:cNvSpPr>
              <p:nvPr/>
            </p:nvSpPr>
            <p:spPr bwMode="auto">
              <a:xfrm>
                <a:off x="1445" y="1477"/>
                <a:ext cx="407" cy="146"/>
              </a:xfrm>
              <a:prstGeom prst="rect">
                <a:avLst/>
              </a:prstGeom>
              <a:noFill/>
              <a:ln w="9525">
                <a:noFill/>
                <a:miter lim="800000"/>
                <a:headEnd/>
                <a:tailEnd/>
              </a:ln>
            </p:spPr>
            <p:txBody>
              <a:bodyPr wrap="none" lIns="0" tIns="0" rIns="0" bIns="0">
                <a:spAutoFit/>
              </a:bodyPr>
              <a:lstStyle/>
              <a:p>
                <a:pPr algn="l" eaLnBrk="0" hangingPunct="0"/>
                <a:r>
                  <a:rPr lang="en-US" sz="1200" b="1">
                    <a:solidFill>
                      <a:srgbClr val="24211D"/>
                    </a:solidFill>
                  </a:rPr>
                  <a:t>C66x™</a:t>
                </a:r>
                <a:endParaRPr lang="en-US" sz="1800">
                  <a:solidFill>
                    <a:srgbClr val="000000"/>
                  </a:solidFill>
                </a:endParaRPr>
              </a:p>
            </p:txBody>
          </p:sp>
          <p:sp>
            <p:nvSpPr>
              <p:cNvPr id="1063" name="Rectangle 440"/>
              <p:cNvSpPr>
                <a:spLocks noChangeArrowheads="1"/>
              </p:cNvSpPr>
              <p:nvPr/>
            </p:nvSpPr>
            <p:spPr bwMode="auto">
              <a:xfrm>
                <a:off x="1414" y="1586"/>
                <a:ext cx="475" cy="146"/>
              </a:xfrm>
              <a:prstGeom prst="rect">
                <a:avLst/>
              </a:prstGeom>
              <a:noFill/>
              <a:ln w="9525">
                <a:noFill/>
                <a:miter lim="800000"/>
                <a:headEnd/>
                <a:tailEnd/>
              </a:ln>
            </p:spPr>
            <p:txBody>
              <a:bodyPr wrap="none" lIns="0" tIns="0" rIns="0" bIns="0">
                <a:spAutoFit/>
              </a:bodyPr>
              <a:lstStyle/>
              <a:p>
                <a:pPr algn="l" eaLnBrk="0" hangingPunct="0"/>
                <a:r>
                  <a:rPr lang="en-US" sz="1200" b="1">
                    <a:solidFill>
                      <a:srgbClr val="24211D"/>
                    </a:solidFill>
                  </a:rPr>
                  <a:t>CorePac</a:t>
                </a:r>
                <a:endParaRPr lang="en-US" sz="1800">
                  <a:solidFill>
                    <a:srgbClr val="000000"/>
                  </a:solidFill>
                </a:endParaRPr>
              </a:p>
            </p:txBody>
          </p:sp>
          <p:sp>
            <p:nvSpPr>
              <p:cNvPr id="1064" name="Rectangle 441"/>
              <p:cNvSpPr>
                <a:spLocks noChangeArrowheads="1"/>
              </p:cNvSpPr>
              <p:nvPr/>
            </p:nvSpPr>
            <p:spPr bwMode="auto">
              <a:xfrm>
                <a:off x="2728" y="1880"/>
                <a:ext cx="418" cy="145"/>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65" name="Rectangle 442"/>
              <p:cNvSpPr>
                <a:spLocks noChangeArrowheads="1"/>
              </p:cNvSpPr>
              <p:nvPr/>
            </p:nvSpPr>
            <p:spPr bwMode="auto">
              <a:xfrm>
                <a:off x="2707" y="1859"/>
                <a:ext cx="413" cy="146"/>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66" name="Rectangle 443"/>
              <p:cNvSpPr>
                <a:spLocks noChangeArrowheads="1"/>
              </p:cNvSpPr>
              <p:nvPr/>
            </p:nvSpPr>
            <p:spPr bwMode="auto">
              <a:xfrm>
                <a:off x="2827" y="1895"/>
                <a:ext cx="188" cy="89"/>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FFTC</a:t>
                </a:r>
                <a:endParaRPr lang="en-US" sz="1800" dirty="0">
                  <a:solidFill>
                    <a:srgbClr val="000000"/>
                  </a:solidFill>
                </a:endParaRPr>
              </a:p>
            </p:txBody>
          </p:sp>
          <p:sp>
            <p:nvSpPr>
              <p:cNvPr id="1067" name="Rectangle 444"/>
              <p:cNvSpPr>
                <a:spLocks noChangeArrowheads="1"/>
              </p:cNvSpPr>
              <p:nvPr/>
            </p:nvSpPr>
            <p:spPr bwMode="auto">
              <a:xfrm>
                <a:off x="2728" y="1452"/>
                <a:ext cx="418" cy="146"/>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68" name="Rectangle 445"/>
              <p:cNvSpPr>
                <a:spLocks noChangeArrowheads="1"/>
              </p:cNvSpPr>
              <p:nvPr/>
            </p:nvSpPr>
            <p:spPr bwMode="auto">
              <a:xfrm>
                <a:off x="2707" y="1432"/>
                <a:ext cx="413" cy="145"/>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69" name="Rectangle 446"/>
              <p:cNvSpPr>
                <a:spLocks noChangeArrowheads="1"/>
              </p:cNvSpPr>
              <p:nvPr/>
            </p:nvSpPr>
            <p:spPr bwMode="auto">
              <a:xfrm>
                <a:off x="2812" y="1474"/>
                <a:ext cx="230"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TCP3d</a:t>
                </a:r>
                <a:endParaRPr lang="en-US" sz="1800">
                  <a:solidFill>
                    <a:srgbClr val="000000"/>
                  </a:solidFill>
                </a:endParaRPr>
              </a:p>
            </p:txBody>
          </p:sp>
          <p:sp>
            <p:nvSpPr>
              <p:cNvPr id="1070" name="Rectangle 447"/>
              <p:cNvSpPr>
                <a:spLocks noChangeArrowheads="1"/>
              </p:cNvSpPr>
              <p:nvPr/>
            </p:nvSpPr>
            <p:spPr bwMode="auto">
              <a:xfrm>
                <a:off x="2263" y="607"/>
                <a:ext cx="166" cy="68"/>
              </a:xfrm>
              <a:prstGeom prst="rect">
                <a:avLst/>
              </a:prstGeom>
              <a:noFill/>
              <a:ln w="9525">
                <a:noFill/>
                <a:miter lim="800000"/>
                <a:headEnd/>
                <a:tailEnd/>
              </a:ln>
            </p:spPr>
            <p:txBody>
              <a:bodyPr wrap="none" lIns="0" tIns="0" rIns="0" bIns="0">
                <a:spAutoFit/>
              </a:bodyPr>
              <a:lstStyle/>
              <a:p>
                <a:pPr algn="ctr" eaLnBrk="0" hangingPunct="0"/>
                <a:r>
                  <a:rPr lang="en-US" sz="700" dirty="0" smtClean="0">
                    <a:solidFill>
                      <a:srgbClr val="24211D"/>
                    </a:solidFill>
                  </a:rPr>
                  <a:t>C6670</a:t>
                </a:r>
                <a:endParaRPr lang="en-US" sz="1800" dirty="0">
                  <a:solidFill>
                    <a:srgbClr val="000000"/>
                  </a:solidFill>
                </a:endParaRPr>
              </a:p>
            </p:txBody>
          </p:sp>
          <p:sp>
            <p:nvSpPr>
              <p:cNvPr id="1071" name="Rectangle 448"/>
              <p:cNvSpPr>
                <a:spLocks noChangeArrowheads="1"/>
              </p:cNvSpPr>
              <p:nvPr/>
            </p:nvSpPr>
            <p:spPr bwMode="auto">
              <a:xfrm>
                <a:off x="1247" y="659"/>
                <a:ext cx="381" cy="360"/>
              </a:xfrm>
              <a:prstGeom prst="rect">
                <a:avLst/>
              </a:prstGeom>
              <a:noFill/>
              <a:ln w="5" cap="rnd">
                <a:solidFill>
                  <a:srgbClr val="000000"/>
                </a:solidFill>
                <a:round/>
                <a:headEnd/>
                <a:tailEnd/>
              </a:ln>
            </p:spPr>
            <p:txBody>
              <a:bodyPr/>
              <a:lstStyle/>
              <a:p>
                <a:pPr algn="l" eaLnBrk="0" hangingPunct="0"/>
                <a:endParaRPr lang="en-US" sz="1800">
                  <a:solidFill>
                    <a:srgbClr val="000000"/>
                  </a:solidFill>
                </a:endParaRPr>
              </a:p>
            </p:txBody>
          </p:sp>
          <p:sp>
            <p:nvSpPr>
              <p:cNvPr id="1072" name="Rectangle 449"/>
              <p:cNvSpPr>
                <a:spLocks noChangeArrowheads="1"/>
              </p:cNvSpPr>
              <p:nvPr/>
            </p:nvSpPr>
            <p:spPr bwMode="auto">
              <a:xfrm>
                <a:off x="1346" y="936"/>
                <a:ext cx="225"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1073" name="Rectangle 450"/>
              <p:cNvSpPr>
                <a:spLocks noChangeArrowheads="1"/>
              </p:cNvSpPr>
              <p:nvPr/>
            </p:nvSpPr>
            <p:spPr bwMode="auto">
              <a:xfrm>
                <a:off x="1309" y="701"/>
                <a:ext cx="261" cy="21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74" name="Rectangle 451"/>
              <p:cNvSpPr>
                <a:spLocks noChangeArrowheads="1"/>
              </p:cNvSpPr>
              <p:nvPr/>
            </p:nvSpPr>
            <p:spPr bwMode="auto">
              <a:xfrm>
                <a:off x="1372" y="717"/>
                <a:ext cx="162"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2MB</a:t>
                </a:r>
                <a:endParaRPr lang="en-US" sz="1800">
                  <a:solidFill>
                    <a:srgbClr val="000000"/>
                  </a:solidFill>
                </a:endParaRPr>
              </a:p>
            </p:txBody>
          </p:sp>
          <p:sp>
            <p:nvSpPr>
              <p:cNvPr id="1075" name="Rectangle 452"/>
              <p:cNvSpPr>
                <a:spLocks noChangeArrowheads="1"/>
              </p:cNvSpPr>
              <p:nvPr/>
            </p:nvSpPr>
            <p:spPr bwMode="auto">
              <a:xfrm>
                <a:off x="1367" y="779"/>
                <a:ext cx="178"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MSM</a:t>
                </a:r>
                <a:endParaRPr lang="en-US" sz="1800">
                  <a:solidFill>
                    <a:srgbClr val="000000"/>
                  </a:solidFill>
                </a:endParaRPr>
              </a:p>
            </p:txBody>
          </p:sp>
          <p:sp>
            <p:nvSpPr>
              <p:cNvPr id="1076" name="Rectangle 453"/>
              <p:cNvSpPr>
                <a:spLocks noChangeArrowheads="1"/>
              </p:cNvSpPr>
              <p:nvPr/>
            </p:nvSpPr>
            <p:spPr bwMode="auto">
              <a:xfrm>
                <a:off x="1351" y="836"/>
                <a:ext cx="214"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SRAM</a:t>
                </a:r>
                <a:endParaRPr lang="en-US" sz="1800">
                  <a:solidFill>
                    <a:srgbClr val="000000"/>
                  </a:solidFill>
                </a:endParaRPr>
              </a:p>
            </p:txBody>
          </p:sp>
          <p:sp>
            <p:nvSpPr>
              <p:cNvPr id="1077" name="Rectangle 454"/>
              <p:cNvSpPr>
                <a:spLocks noChangeArrowheads="1"/>
              </p:cNvSpPr>
              <p:nvPr/>
            </p:nvSpPr>
            <p:spPr bwMode="auto">
              <a:xfrm>
                <a:off x="308" y="737"/>
                <a:ext cx="412" cy="18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78" name="Rectangle 455"/>
              <p:cNvSpPr>
                <a:spLocks noChangeArrowheads="1"/>
              </p:cNvSpPr>
              <p:nvPr/>
            </p:nvSpPr>
            <p:spPr bwMode="auto">
              <a:xfrm>
                <a:off x="423" y="759"/>
                <a:ext cx="225"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1079" name="Rectangle 456"/>
              <p:cNvSpPr>
                <a:spLocks noChangeArrowheads="1"/>
              </p:cNvSpPr>
              <p:nvPr/>
            </p:nvSpPr>
            <p:spPr bwMode="auto">
              <a:xfrm>
                <a:off x="344" y="821"/>
                <a:ext cx="371"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1080" name="Rectangle 457"/>
              <p:cNvSpPr>
                <a:spLocks noChangeArrowheads="1"/>
              </p:cNvSpPr>
              <p:nvPr/>
            </p:nvSpPr>
            <p:spPr bwMode="auto">
              <a:xfrm>
                <a:off x="2707" y="989"/>
                <a:ext cx="413" cy="146"/>
              </a:xfrm>
              <a:prstGeom prst="rect">
                <a:avLst/>
              </a:prstGeom>
              <a:solidFill>
                <a:schemeClr val="bg1">
                  <a:lumMod val="85000"/>
                </a:schemeClr>
              </a:solidFill>
              <a:ln w="5" cap="rnd">
                <a:solidFill>
                  <a:srgbClr val="000000"/>
                </a:solidFill>
                <a:prstDash val="solid"/>
                <a:round/>
                <a:headEnd/>
                <a:tailEnd/>
              </a:ln>
            </p:spPr>
            <p:txBody>
              <a:bodyPr/>
              <a:lstStyle/>
              <a:p>
                <a:pPr algn="l" eaLnBrk="0" hangingPunct="0">
                  <a:defRPr/>
                </a:pPr>
                <a:endParaRPr lang="en-US" sz="1800">
                  <a:solidFill>
                    <a:srgbClr val="000000"/>
                  </a:solidFill>
                </a:endParaRPr>
              </a:p>
            </p:txBody>
          </p:sp>
          <p:sp>
            <p:nvSpPr>
              <p:cNvPr id="1081" name="Rectangle 460"/>
              <p:cNvSpPr>
                <a:spLocks noChangeArrowheads="1"/>
              </p:cNvSpPr>
              <p:nvPr/>
            </p:nvSpPr>
            <p:spPr bwMode="auto">
              <a:xfrm>
                <a:off x="2707" y="781"/>
                <a:ext cx="413" cy="145"/>
              </a:xfrm>
              <a:prstGeom prst="rect">
                <a:avLst/>
              </a:prstGeom>
              <a:solidFill>
                <a:schemeClr val="bg1">
                  <a:lumMod val="85000"/>
                </a:schemeClr>
              </a:solidFill>
              <a:ln w="5" cap="rnd">
                <a:solidFill>
                  <a:srgbClr val="000000"/>
                </a:solidFill>
                <a:prstDash val="solid"/>
                <a:round/>
                <a:headEnd/>
                <a:tailEnd/>
              </a:ln>
            </p:spPr>
            <p:txBody>
              <a:bodyPr/>
              <a:lstStyle/>
              <a:p>
                <a:pPr algn="l" eaLnBrk="0" hangingPunct="0">
                  <a:defRPr/>
                </a:pPr>
                <a:endParaRPr lang="en-US" sz="1800">
                  <a:solidFill>
                    <a:srgbClr val="000000"/>
                  </a:solidFill>
                </a:endParaRPr>
              </a:p>
            </p:txBody>
          </p:sp>
          <p:sp>
            <p:nvSpPr>
              <p:cNvPr id="1082" name="Rectangle 462"/>
              <p:cNvSpPr>
                <a:spLocks noChangeArrowheads="1"/>
              </p:cNvSpPr>
              <p:nvPr/>
            </p:nvSpPr>
            <p:spPr bwMode="auto">
              <a:xfrm>
                <a:off x="2707" y="1650"/>
                <a:ext cx="413" cy="141"/>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83" name="Rectangle 463"/>
              <p:cNvSpPr>
                <a:spLocks noChangeArrowheads="1"/>
              </p:cNvSpPr>
              <p:nvPr/>
            </p:nvSpPr>
            <p:spPr bwMode="auto">
              <a:xfrm>
                <a:off x="2812" y="1687"/>
                <a:ext cx="225"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TCP3e</a:t>
                </a:r>
                <a:endParaRPr lang="en-US" sz="1800">
                  <a:solidFill>
                    <a:srgbClr val="000000"/>
                  </a:solidFill>
                </a:endParaRPr>
              </a:p>
            </p:txBody>
          </p:sp>
          <p:sp>
            <p:nvSpPr>
              <p:cNvPr id="1084" name="Rectangle 465"/>
              <p:cNvSpPr>
                <a:spLocks noChangeArrowheads="1"/>
              </p:cNvSpPr>
              <p:nvPr/>
            </p:nvSpPr>
            <p:spPr bwMode="auto">
              <a:xfrm>
                <a:off x="3224" y="1478"/>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x2</a:t>
                </a:r>
                <a:endParaRPr lang="en-US" sz="1800">
                  <a:solidFill>
                    <a:srgbClr val="000000"/>
                  </a:solidFill>
                </a:endParaRPr>
              </a:p>
            </p:txBody>
          </p:sp>
          <p:sp>
            <p:nvSpPr>
              <p:cNvPr id="1085" name="Rectangle 467"/>
              <p:cNvSpPr>
                <a:spLocks noChangeArrowheads="1"/>
              </p:cNvSpPr>
              <p:nvPr/>
            </p:nvSpPr>
            <p:spPr bwMode="auto">
              <a:xfrm>
                <a:off x="3224" y="1895"/>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x2</a:t>
                </a:r>
                <a:endParaRPr lang="en-US" sz="1800">
                  <a:solidFill>
                    <a:srgbClr val="000000"/>
                  </a:solidFill>
                </a:endParaRPr>
              </a:p>
            </p:txBody>
          </p:sp>
          <p:sp>
            <p:nvSpPr>
              <p:cNvPr id="1086" name="Freeform 470"/>
              <p:cNvSpPr>
                <a:spLocks/>
              </p:cNvSpPr>
              <p:nvPr/>
            </p:nvSpPr>
            <p:spPr bwMode="auto">
              <a:xfrm>
                <a:off x="2634" y="1024"/>
                <a:ext cx="68" cy="73"/>
              </a:xfrm>
              <a:custGeom>
                <a:avLst/>
                <a:gdLst>
                  <a:gd name="T0" fmla="*/ 0 w 68"/>
                  <a:gd name="T1" fmla="*/ 73 h 73"/>
                  <a:gd name="T2" fmla="*/ 68 w 68"/>
                  <a:gd name="T3" fmla="*/ 36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6"/>
                    </a:lnTo>
                    <a:lnTo>
                      <a:pt x="0" y="0"/>
                    </a:lnTo>
                    <a:lnTo>
                      <a:pt x="0" y="73"/>
                    </a:lnTo>
                    <a:close/>
                  </a:path>
                </a:pathLst>
              </a:custGeom>
              <a:solidFill>
                <a:srgbClr val="000000"/>
              </a:solidFill>
              <a:ln w="9525">
                <a:noFill/>
                <a:round/>
                <a:headEnd/>
                <a:tailEnd/>
              </a:ln>
            </p:spPr>
            <p:txBody>
              <a:bodyPr/>
              <a:lstStyle/>
              <a:p>
                <a:endParaRPr lang="en-US"/>
              </a:p>
            </p:txBody>
          </p:sp>
          <p:sp>
            <p:nvSpPr>
              <p:cNvPr id="1087" name="Freeform 471"/>
              <p:cNvSpPr>
                <a:spLocks/>
              </p:cNvSpPr>
              <p:nvPr/>
            </p:nvSpPr>
            <p:spPr bwMode="auto">
              <a:xfrm>
                <a:off x="2640" y="1055"/>
                <a:ext cx="5" cy="16"/>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88" name="Rectangle 472"/>
              <p:cNvSpPr>
                <a:spLocks noChangeArrowheads="1"/>
              </p:cNvSpPr>
              <p:nvPr/>
            </p:nvSpPr>
            <p:spPr bwMode="auto">
              <a:xfrm>
                <a:off x="2488" y="1055"/>
                <a:ext cx="152"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89" name="Freeform 473"/>
              <p:cNvSpPr>
                <a:spLocks/>
              </p:cNvSpPr>
              <p:nvPr/>
            </p:nvSpPr>
            <p:spPr bwMode="auto">
              <a:xfrm>
                <a:off x="2426" y="1024"/>
                <a:ext cx="68" cy="73"/>
              </a:xfrm>
              <a:custGeom>
                <a:avLst/>
                <a:gdLst>
                  <a:gd name="T0" fmla="*/ 68 w 68"/>
                  <a:gd name="T1" fmla="*/ 73 h 73"/>
                  <a:gd name="T2" fmla="*/ 0 w 68"/>
                  <a:gd name="T3" fmla="*/ 36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6"/>
                    </a:lnTo>
                    <a:lnTo>
                      <a:pt x="68" y="0"/>
                    </a:lnTo>
                    <a:lnTo>
                      <a:pt x="68" y="73"/>
                    </a:lnTo>
                    <a:close/>
                  </a:path>
                </a:pathLst>
              </a:custGeom>
              <a:solidFill>
                <a:srgbClr val="000000"/>
              </a:solidFill>
              <a:ln w="9525">
                <a:noFill/>
                <a:round/>
                <a:headEnd/>
                <a:tailEnd/>
              </a:ln>
            </p:spPr>
            <p:txBody>
              <a:bodyPr/>
              <a:lstStyle/>
              <a:p>
                <a:endParaRPr lang="en-US"/>
              </a:p>
            </p:txBody>
          </p:sp>
          <p:sp>
            <p:nvSpPr>
              <p:cNvPr id="1090" name="Freeform 474"/>
              <p:cNvSpPr>
                <a:spLocks/>
              </p:cNvSpPr>
              <p:nvPr/>
            </p:nvSpPr>
            <p:spPr bwMode="auto">
              <a:xfrm>
                <a:off x="2478" y="1055"/>
                <a:ext cx="10" cy="16"/>
              </a:xfrm>
              <a:custGeom>
                <a:avLst/>
                <a:gdLst>
                  <a:gd name="T0" fmla="*/ 10 w 10"/>
                  <a:gd name="T1" fmla="*/ 0 h 16"/>
                  <a:gd name="T2" fmla="*/ 5 w 10"/>
                  <a:gd name="T3" fmla="*/ 0 h 16"/>
                  <a:gd name="T4" fmla="*/ 5 w 10"/>
                  <a:gd name="T5" fmla="*/ 0 h 16"/>
                  <a:gd name="T6" fmla="*/ 5 w 10"/>
                  <a:gd name="T7" fmla="*/ 5 h 16"/>
                  <a:gd name="T8" fmla="*/ 0 w 10"/>
                  <a:gd name="T9" fmla="*/ 5 h 16"/>
                  <a:gd name="T10" fmla="*/ 5 w 10"/>
                  <a:gd name="T11" fmla="*/ 11 h 16"/>
                  <a:gd name="T12" fmla="*/ 5 w 10"/>
                  <a:gd name="T13" fmla="*/ 11 h 16"/>
                  <a:gd name="T14" fmla="*/ 5 w 10"/>
                  <a:gd name="T15" fmla="*/ 16 h 16"/>
                  <a:gd name="T16" fmla="*/ 10 w 10"/>
                  <a:gd name="T17" fmla="*/ 16 h 16"/>
                  <a:gd name="T18" fmla="*/ 10 w 10"/>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10" y="0"/>
                    </a:moveTo>
                    <a:lnTo>
                      <a:pt x="5" y="0"/>
                    </a:lnTo>
                    <a:lnTo>
                      <a:pt x="5" y="5"/>
                    </a:lnTo>
                    <a:lnTo>
                      <a:pt x="0" y="5"/>
                    </a:lnTo>
                    <a:lnTo>
                      <a:pt x="5" y="11"/>
                    </a:lnTo>
                    <a:lnTo>
                      <a:pt x="5" y="16"/>
                    </a:lnTo>
                    <a:lnTo>
                      <a:pt x="10" y="16"/>
                    </a:lnTo>
                    <a:lnTo>
                      <a:pt x="10" y="0"/>
                    </a:lnTo>
                    <a:close/>
                  </a:path>
                </a:pathLst>
              </a:custGeom>
              <a:solidFill>
                <a:srgbClr val="000000"/>
              </a:solidFill>
              <a:ln w="9525">
                <a:noFill/>
                <a:round/>
                <a:headEnd/>
                <a:tailEnd/>
              </a:ln>
            </p:spPr>
            <p:txBody>
              <a:bodyPr/>
              <a:lstStyle/>
              <a:p>
                <a:endParaRPr lang="en-US"/>
              </a:p>
            </p:txBody>
          </p:sp>
          <p:sp>
            <p:nvSpPr>
              <p:cNvPr id="1091" name="Rectangle 475"/>
              <p:cNvSpPr>
                <a:spLocks noChangeArrowheads="1"/>
              </p:cNvSpPr>
              <p:nvPr/>
            </p:nvSpPr>
            <p:spPr bwMode="auto">
              <a:xfrm>
                <a:off x="2723" y="642"/>
                <a:ext cx="532" cy="110"/>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24211D"/>
                    </a:solidFill>
                  </a:rPr>
                  <a:t>Coprocessors</a:t>
                </a:r>
                <a:endParaRPr lang="en-US" sz="1800" dirty="0">
                  <a:solidFill>
                    <a:srgbClr val="000000"/>
                  </a:solidFill>
                </a:endParaRPr>
              </a:p>
            </p:txBody>
          </p:sp>
          <p:sp>
            <p:nvSpPr>
              <p:cNvPr id="1092" name="Freeform 476"/>
              <p:cNvSpPr>
                <a:spLocks/>
              </p:cNvSpPr>
              <p:nvPr/>
            </p:nvSpPr>
            <p:spPr bwMode="auto">
              <a:xfrm>
                <a:off x="2634" y="1243"/>
                <a:ext cx="68" cy="73"/>
              </a:xfrm>
              <a:custGeom>
                <a:avLst/>
                <a:gdLst>
                  <a:gd name="T0" fmla="*/ 0 w 68"/>
                  <a:gd name="T1" fmla="*/ 73 h 73"/>
                  <a:gd name="T2" fmla="*/ 68 w 68"/>
                  <a:gd name="T3" fmla="*/ 36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6"/>
                    </a:lnTo>
                    <a:lnTo>
                      <a:pt x="0" y="0"/>
                    </a:lnTo>
                    <a:lnTo>
                      <a:pt x="0" y="73"/>
                    </a:lnTo>
                    <a:close/>
                  </a:path>
                </a:pathLst>
              </a:custGeom>
              <a:solidFill>
                <a:srgbClr val="000000"/>
              </a:solidFill>
              <a:ln w="9525">
                <a:noFill/>
                <a:round/>
                <a:headEnd/>
                <a:tailEnd/>
              </a:ln>
            </p:spPr>
            <p:txBody>
              <a:bodyPr/>
              <a:lstStyle/>
              <a:p>
                <a:endParaRPr lang="en-US"/>
              </a:p>
            </p:txBody>
          </p:sp>
          <p:sp>
            <p:nvSpPr>
              <p:cNvPr id="1093" name="Freeform 477"/>
              <p:cNvSpPr>
                <a:spLocks/>
              </p:cNvSpPr>
              <p:nvPr/>
            </p:nvSpPr>
            <p:spPr bwMode="auto">
              <a:xfrm>
                <a:off x="2640" y="1269"/>
                <a:ext cx="5" cy="15"/>
              </a:xfrm>
              <a:custGeom>
                <a:avLst/>
                <a:gdLst>
                  <a:gd name="T0" fmla="*/ 0 w 5"/>
                  <a:gd name="T1" fmla="*/ 15 h 15"/>
                  <a:gd name="T2" fmla="*/ 5 w 5"/>
                  <a:gd name="T3" fmla="*/ 15 h 15"/>
                  <a:gd name="T4" fmla="*/ 5 w 5"/>
                  <a:gd name="T5" fmla="*/ 15 h 15"/>
                  <a:gd name="T6" fmla="*/ 5 w 5"/>
                  <a:gd name="T7" fmla="*/ 10 h 15"/>
                  <a:gd name="T8" fmla="*/ 5 w 5"/>
                  <a:gd name="T9" fmla="*/ 10 h 15"/>
                  <a:gd name="T10" fmla="*/ 5 w 5"/>
                  <a:gd name="T11" fmla="*/ 5 h 15"/>
                  <a:gd name="T12" fmla="*/ 5 w 5"/>
                  <a:gd name="T13" fmla="*/ 5 h 15"/>
                  <a:gd name="T14" fmla="*/ 5 w 5"/>
                  <a:gd name="T15" fmla="*/ 0 h 15"/>
                  <a:gd name="T16" fmla="*/ 0 w 5"/>
                  <a:gd name="T17" fmla="*/ 0 h 15"/>
                  <a:gd name="T18" fmla="*/ 0 w 5"/>
                  <a:gd name="T19" fmla="*/ 15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5"/>
                  <a:gd name="T32" fmla="*/ 5 w 5"/>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5">
                    <a:moveTo>
                      <a:pt x="0" y="15"/>
                    </a:moveTo>
                    <a:lnTo>
                      <a:pt x="5" y="15"/>
                    </a:lnTo>
                    <a:lnTo>
                      <a:pt x="5" y="10"/>
                    </a:lnTo>
                    <a:lnTo>
                      <a:pt x="5" y="5"/>
                    </a:lnTo>
                    <a:lnTo>
                      <a:pt x="5" y="0"/>
                    </a:lnTo>
                    <a:lnTo>
                      <a:pt x="0" y="0"/>
                    </a:lnTo>
                    <a:lnTo>
                      <a:pt x="0" y="15"/>
                    </a:lnTo>
                    <a:close/>
                  </a:path>
                </a:pathLst>
              </a:custGeom>
              <a:solidFill>
                <a:srgbClr val="000000"/>
              </a:solidFill>
              <a:ln w="9525">
                <a:noFill/>
                <a:round/>
                <a:headEnd/>
                <a:tailEnd/>
              </a:ln>
            </p:spPr>
            <p:txBody>
              <a:bodyPr/>
              <a:lstStyle/>
              <a:p>
                <a:endParaRPr lang="en-US"/>
              </a:p>
            </p:txBody>
          </p:sp>
          <p:sp>
            <p:nvSpPr>
              <p:cNvPr id="1094" name="Rectangle 478"/>
              <p:cNvSpPr>
                <a:spLocks noChangeArrowheads="1"/>
              </p:cNvSpPr>
              <p:nvPr/>
            </p:nvSpPr>
            <p:spPr bwMode="auto">
              <a:xfrm>
                <a:off x="2488" y="1269"/>
                <a:ext cx="152" cy="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95" name="Freeform 479"/>
              <p:cNvSpPr>
                <a:spLocks/>
              </p:cNvSpPr>
              <p:nvPr/>
            </p:nvSpPr>
            <p:spPr bwMode="auto">
              <a:xfrm>
                <a:off x="2426" y="1243"/>
                <a:ext cx="68" cy="73"/>
              </a:xfrm>
              <a:custGeom>
                <a:avLst/>
                <a:gdLst>
                  <a:gd name="T0" fmla="*/ 68 w 68"/>
                  <a:gd name="T1" fmla="*/ 73 h 73"/>
                  <a:gd name="T2" fmla="*/ 0 w 68"/>
                  <a:gd name="T3" fmla="*/ 36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6"/>
                    </a:lnTo>
                    <a:lnTo>
                      <a:pt x="68" y="0"/>
                    </a:lnTo>
                    <a:lnTo>
                      <a:pt x="68" y="73"/>
                    </a:lnTo>
                    <a:close/>
                  </a:path>
                </a:pathLst>
              </a:custGeom>
              <a:solidFill>
                <a:srgbClr val="000000"/>
              </a:solidFill>
              <a:ln w="9525">
                <a:noFill/>
                <a:round/>
                <a:headEnd/>
                <a:tailEnd/>
              </a:ln>
            </p:spPr>
            <p:txBody>
              <a:bodyPr/>
              <a:lstStyle/>
              <a:p>
                <a:endParaRPr lang="en-US"/>
              </a:p>
            </p:txBody>
          </p:sp>
          <p:sp>
            <p:nvSpPr>
              <p:cNvPr id="1096" name="Freeform 480"/>
              <p:cNvSpPr>
                <a:spLocks/>
              </p:cNvSpPr>
              <p:nvPr/>
            </p:nvSpPr>
            <p:spPr bwMode="auto">
              <a:xfrm>
                <a:off x="2478" y="1269"/>
                <a:ext cx="10" cy="15"/>
              </a:xfrm>
              <a:custGeom>
                <a:avLst/>
                <a:gdLst>
                  <a:gd name="T0" fmla="*/ 10 w 10"/>
                  <a:gd name="T1" fmla="*/ 0 h 15"/>
                  <a:gd name="T2" fmla="*/ 5 w 10"/>
                  <a:gd name="T3" fmla="*/ 0 h 15"/>
                  <a:gd name="T4" fmla="*/ 5 w 10"/>
                  <a:gd name="T5" fmla="*/ 5 h 15"/>
                  <a:gd name="T6" fmla="*/ 5 w 10"/>
                  <a:gd name="T7" fmla="*/ 5 h 15"/>
                  <a:gd name="T8" fmla="*/ 0 w 10"/>
                  <a:gd name="T9" fmla="*/ 10 h 15"/>
                  <a:gd name="T10" fmla="*/ 5 w 10"/>
                  <a:gd name="T11" fmla="*/ 10 h 15"/>
                  <a:gd name="T12" fmla="*/ 5 w 10"/>
                  <a:gd name="T13" fmla="*/ 15 h 15"/>
                  <a:gd name="T14" fmla="*/ 5 w 10"/>
                  <a:gd name="T15" fmla="*/ 15 h 15"/>
                  <a:gd name="T16" fmla="*/ 10 w 10"/>
                  <a:gd name="T17" fmla="*/ 15 h 15"/>
                  <a:gd name="T18" fmla="*/ 10 w 10"/>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5"/>
                  <a:gd name="T32" fmla="*/ 10 w 10"/>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5">
                    <a:moveTo>
                      <a:pt x="10" y="0"/>
                    </a:moveTo>
                    <a:lnTo>
                      <a:pt x="5" y="0"/>
                    </a:lnTo>
                    <a:lnTo>
                      <a:pt x="5" y="5"/>
                    </a:lnTo>
                    <a:lnTo>
                      <a:pt x="0" y="10"/>
                    </a:lnTo>
                    <a:lnTo>
                      <a:pt x="5" y="10"/>
                    </a:lnTo>
                    <a:lnTo>
                      <a:pt x="5" y="15"/>
                    </a:lnTo>
                    <a:lnTo>
                      <a:pt x="10" y="15"/>
                    </a:lnTo>
                    <a:lnTo>
                      <a:pt x="10" y="0"/>
                    </a:lnTo>
                    <a:close/>
                  </a:path>
                </a:pathLst>
              </a:custGeom>
              <a:solidFill>
                <a:srgbClr val="000000"/>
              </a:solidFill>
              <a:ln w="9525">
                <a:noFill/>
                <a:round/>
                <a:headEnd/>
                <a:tailEnd/>
              </a:ln>
            </p:spPr>
            <p:txBody>
              <a:bodyPr/>
              <a:lstStyle/>
              <a:p>
                <a:endParaRPr lang="en-US"/>
              </a:p>
            </p:txBody>
          </p:sp>
          <p:sp>
            <p:nvSpPr>
              <p:cNvPr id="1097" name="Freeform 481"/>
              <p:cNvSpPr>
                <a:spLocks/>
              </p:cNvSpPr>
              <p:nvPr/>
            </p:nvSpPr>
            <p:spPr bwMode="auto">
              <a:xfrm>
                <a:off x="2634" y="1680"/>
                <a:ext cx="68" cy="73"/>
              </a:xfrm>
              <a:custGeom>
                <a:avLst/>
                <a:gdLst>
                  <a:gd name="T0" fmla="*/ 0 w 68"/>
                  <a:gd name="T1" fmla="*/ 73 h 73"/>
                  <a:gd name="T2" fmla="*/ 68 w 68"/>
                  <a:gd name="T3" fmla="*/ 37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7"/>
                    </a:lnTo>
                    <a:lnTo>
                      <a:pt x="0" y="0"/>
                    </a:lnTo>
                    <a:lnTo>
                      <a:pt x="0" y="73"/>
                    </a:lnTo>
                    <a:close/>
                  </a:path>
                </a:pathLst>
              </a:custGeom>
              <a:solidFill>
                <a:srgbClr val="000000"/>
              </a:solidFill>
              <a:ln w="9525">
                <a:noFill/>
                <a:round/>
                <a:headEnd/>
                <a:tailEnd/>
              </a:ln>
            </p:spPr>
            <p:txBody>
              <a:bodyPr/>
              <a:lstStyle/>
              <a:p>
                <a:endParaRPr lang="en-US"/>
              </a:p>
            </p:txBody>
          </p:sp>
          <p:sp>
            <p:nvSpPr>
              <p:cNvPr id="1098" name="Freeform 482"/>
              <p:cNvSpPr>
                <a:spLocks/>
              </p:cNvSpPr>
              <p:nvPr/>
            </p:nvSpPr>
            <p:spPr bwMode="auto">
              <a:xfrm>
                <a:off x="2640" y="1706"/>
                <a:ext cx="5" cy="16"/>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1099" name="Rectangle 483"/>
              <p:cNvSpPr>
                <a:spLocks noChangeArrowheads="1"/>
              </p:cNvSpPr>
              <p:nvPr/>
            </p:nvSpPr>
            <p:spPr bwMode="auto">
              <a:xfrm>
                <a:off x="2488" y="1706"/>
                <a:ext cx="152"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00" name="Freeform 484"/>
              <p:cNvSpPr>
                <a:spLocks/>
              </p:cNvSpPr>
              <p:nvPr/>
            </p:nvSpPr>
            <p:spPr bwMode="auto">
              <a:xfrm>
                <a:off x="2426" y="1680"/>
                <a:ext cx="68" cy="73"/>
              </a:xfrm>
              <a:custGeom>
                <a:avLst/>
                <a:gdLst>
                  <a:gd name="T0" fmla="*/ 68 w 68"/>
                  <a:gd name="T1" fmla="*/ 73 h 73"/>
                  <a:gd name="T2" fmla="*/ 0 w 68"/>
                  <a:gd name="T3" fmla="*/ 37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7"/>
                    </a:lnTo>
                    <a:lnTo>
                      <a:pt x="68" y="0"/>
                    </a:lnTo>
                    <a:lnTo>
                      <a:pt x="68" y="73"/>
                    </a:lnTo>
                    <a:close/>
                  </a:path>
                </a:pathLst>
              </a:custGeom>
              <a:solidFill>
                <a:srgbClr val="000000"/>
              </a:solidFill>
              <a:ln w="9525">
                <a:noFill/>
                <a:round/>
                <a:headEnd/>
                <a:tailEnd/>
              </a:ln>
            </p:spPr>
            <p:txBody>
              <a:bodyPr/>
              <a:lstStyle/>
              <a:p>
                <a:endParaRPr lang="en-US"/>
              </a:p>
            </p:txBody>
          </p:sp>
          <p:sp>
            <p:nvSpPr>
              <p:cNvPr id="1101" name="Freeform 485"/>
              <p:cNvSpPr>
                <a:spLocks/>
              </p:cNvSpPr>
              <p:nvPr/>
            </p:nvSpPr>
            <p:spPr bwMode="auto">
              <a:xfrm>
                <a:off x="2478" y="1706"/>
                <a:ext cx="10" cy="16"/>
              </a:xfrm>
              <a:custGeom>
                <a:avLst/>
                <a:gdLst>
                  <a:gd name="T0" fmla="*/ 10 w 10"/>
                  <a:gd name="T1" fmla="*/ 0 h 16"/>
                  <a:gd name="T2" fmla="*/ 5 w 10"/>
                  <a:gd name="T3" fmla="*/ 5 h 16"/>
                  <a:gd name="T4" fmla="*/ 5 w 10"/>
                  <a:gd name="T5" fmla="*/ 5 h 16"/>
                  <a:gd name="T6" fmla="*/ 5 w 10"/>
                  <a:gd name="T7" fmla="*/ 5 h 16"/>
                  <a:gd name="T8" fmla="*/ 0 w 10"/>
                  <a:gd name="T9" fmla="*/ 11 h 16"/>
                  <a:gd name="T10" fmla="*/ 5 w 10"/>
                  <a:gd name="T11" fmla="*/ 11 h 16"/>
                  <a:gd name="T12" fmla="*/ 5 w 10"/>
                  <a:gd name="T13" fmla="*/ 16 h 16"/>
                  <a:gd name="T14" fmla="*/ 5 w 10"/>
                  <a:gd name="T15" fmla="*/ 16 h 16"/>
                  <a:gd name="T16" fmla="*/ 10 w 10"/>
                  <a:gd name="T17" fmla="*/ 16 h 16"/>
                  <a:gd name="T18" fmla="*/ 10 w 10"/>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10" y="0"/>
                    </a:moveTo>
                    <a:lnTo>
                      <a:pt x="5" y="5"/>
                    </a:lnTo>
                    <a:lnTo>
                      <a:pt x="0" y="11"/>
                    </a:lnTo>
                    <a:lnTo>
                      <a:pt x="5" y="11"/>
                    </a:lnTo>
                    <a:lnTo>
                      <a:pt x="5" y="16"/>
                    </a:lnTo>
                    <a:lnTo>
                      <a:pt x="10" y="16"/>
                    </a:lnTo>
                    <a:lnTo>
                      <a:pt x="10" y="0"/>
                    </a:lnTo>
                    <a:close/>
                  </a:path>
                </a:pathLst>
              </a:custGeom>
              <a:solidFill>
                <a:srgbClr val="000000"/>
              </a:solidFill>
              <a:ln w="9525">
                <a:noFill/>
                <a:round/>
                <a:headEnd/>
                <a:tailEnd/>
              </a:ln>
            </p:spPr>
            <p:txBody>
              <a:bodyPr/>
              <a:lstStyle/>
              <a:p>
                <a:endParaRPr lang="en-US"/>
              </a:p>
            </p:txBody>
          </p:sp>
          <p:sp>
            <p:nvSpPr>
              <p:cNvPr id="1102" name="Freeform 486"/>
              <p:cNvSpPr>
                <a:spLocks/>
              </p:cNvSpPr>
              <p:nvPr/>
            </p:nvSpPr>
            <p:spPr bwMode="auto">
              <a:xfrm>
                <a:off x="2634" y="1899"/>
                <a:ext cx="68" cy="68"/>
              </a:xfrm>
              <a:custGeom>
                <a:avLst/>
                <a:gdLst>
                  <a:gd name="T0" fmla="*/ 0 w 68"/>
                  <a:gd name="T1" fmla="*/ 68 h 68"/>
                  <a:gd name="T2" fmla="*/ 68 w 68"/>
                  <a:gd name="T3" fmla="*/ 31 h 68"/>
                  <a:gd name="T4" fmla="*/ 0 w 68"/>
                  <a:gd name="T5" fmla="*/ 0 h 68"/>
                  <a:gd name="T6" fmla="*/ 0 w 68"/>
                  <a:gd name="T7" fmla="*/ 68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0" y="68"/>
                    </a:moveTo>
                    <a:lnTo>
                      <a:pt x="68" y="31"/>
                    </a:lnTo>
                    <a:lnTo>
                      <a:pt x="0" y="0"/>
                    </a:lnTo>
                    <a:lnTo>
                      <a:pt x="0" y="68"/>
                    </a:lnTo>
                    <a:close/>
                  </a:path>
                </a:pathLst>
              </a:custGeom>
              <a:solidFill>
                <a:srgbClr val="000000"/>
              </a:solidFill>
              <a:ln w="9525">
                <a:noFill/>
                <a:round/>
                <a:headEnd/>
                <a:tailEnd/>
              </a:ln>
            </p:spPr>
            <p:txBody>
              <a:bodyPr/>
              <a:lstStyle/>
              <a:p>
                <a:endParaRPr lang="en-US"/>
              </a:p>
            </p:txBody>
          </p:sp>
          <p:sp>
            <p:nvSpPr>
              <p:cNvPr id="1103" name="Freeform 487"/>
              <p:cNvSpPr>
                <a:spLocks/>
              </p:cNvSpPr>
              <p:nvPr/>
            </p:nvSpPr>
            <p:spPr bwMode="auto">
              <a:xfrm>
                <a:off x="2640" y="1925"/>
                <a:ext cx="5" cy="16"/>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104" name="Rectangle 488"/>
              <p:cNvSpPr>
                <a:spLocks noChangeArrowheads="1"/>
              </p:cNvSpPr>
              <p:nvPr/>
            </p:nvSpPr>
            <p:spPr bwMode="auto">
              <a:xfrm>
                <a:off x="2488" y="1925"/>
                <a:ext cx="152"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05" name="Freeform 489"/>
              <p:cNvSpPr>
                <a:spLocks/>
              </p:cNvSpPr>
              <p:nvPr/>
            </p:nvSpPr>
            <p:spPr bwMode="auto">
              <a:xfrm>
                <a:off x="2426" y="1899"/>
                <a:ext cx="68" cy="68"/>
              </a:xfrm>
              <a:custGeom>
                <a:avLst/>
                <a:gdLst>
                  <a:gd name="T0" fmla="*/ 68 w 68"/>
                  <a:gd name="T1" fmla="*/ 68 h 68"/>
                  <a:gd name="T2" fmla="*/ 0 w 68"/>
                  <a:gd name="T3" fmla="*/ 31 h 68"/>
                  <a:gd name="T4" fmla="*/ 68 w 68"/>
                  <a:gd name="T5" fmla="*/ 0 h 68"/>
                  <a:gd name="T6" fmla="*/ 68 w 68"/>
                  <a:gd name="T7" fmla="*/ 68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68" y="68"/>
                    </a:moveTo>
                    <a:lnTo>
                      <a:pt x="0" y="31"/>
                    </a:lnTo>
                    <a:lnTo>
                      <a:pt x="68" y="0"/>
                    </a:lnTo>
                    <a:lnTo>
                      <a:pt x="68" y="68"/>
                    </a:lnTo>
                    <a:close/>
                  </a:path>
                </a:pathLst>
              </a:custGeom>
              <a:solidFill>
                <a:srgbClr val="000000"/>
              </a:solidFill>
              <a:ln w="9525">
                <a:noFill/>
                <a:round/>
                <a:headEnd/>
                <a:tailEnd/>
              </a:ln>
            </p:spPr>
            <p:txBody>
              <a:bodyPr/>
              <a:lstStyle/>
              <a:p>
                <a:endParaRPr lang="en-US"/>
              </a:p>
            </p:txBody>
          </p:sp>
          <p:sp>
            <p:nvSpPr>
              <p:cNvPr id="1106" name="Freeform 490"/>
              <p:cNvSpPr>
                <a:spLocks/>
              </p:cNvSpPr>
              <p:nvPr/>
            </p:nvSpPr>
            <p:spPr bwMode="auto">
              <a:xfrm>
                <a:off x="2478" y="1925"/>
                <a:ext cx="10" cy="16"/>
              </a:xfrm>
              <a:custGeom>
                <a:avLst/>
                <a:gdLst>
                  <a:gd name="T0" fmla="*/ 10 w 10"/>
                  <a:gd name="T1" fmla="*/ 0 h 16"/>
                  <a:gd name="T2" fmla="*/ 5 w 10"/>
                  <a:gd name="T3" fmla="*/ 0 h 16"/>
                  <a:gd name="T4" fmla="*/ 5 w 10"/>
                  <a:gd name="T5" fmla="*/ 5 h 16"/>
                  <a:gd name="T6" fmla="*/ 5 w 10"/>
                  <a:gd name="T7" fmla="*/ 5 h 16"/>
                  <a:gd name="T8" fmla="*/ 0 w 10"/>
                  <a:gd name="T9" fmla="*/ 5 h 16"/>
                  <a:gd name="T10" fmla="*/ 5 w 10"/>
                  <a:gd name="T11" fmla="*/ 10 h 16"/>
                  <a:gd name="T12" fmla="*/ 5 w 10"/>
                  <a:gd name="T13" fmla="*/ 10 h 16"/>
                  <a:gd name="T14" fmla="*/ 5 w 10"/>
                  <a:gd name="T15" fmla="*/ 16 h 16"/>
                  <a:gd name="T16" fmla="*/ 10 w 10"/>
                  <a:gd name="T17" fmla="*/ 16 h 16"/>
                  <a:gd name="T18" fmla="*/ 10 w 10"/>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10" y="0"/>
                    </a:moveTo>
                    <a:lnTo>
                      <a:pt x="5" y="0"/>
                    </a:lnTo>
                    <a:lnTo>
                      <a:pt x="5" y="5"/>
                    </a:lnTo>
                    <a:lnTo>
                      <a:pt x="0" y="5"/>
                    </a:lnTo>
                    <a:lnTo>
                      <a:pt x="5" y="10"/>
                    </a:lnTo>
                    <a:lnTo>
                      <a:pt x="5" y="16"/>
                    </a:lnTo>
                    <a:lnTo>
                      <a:pt x="10" y="16"/>
                    </a:lnTo>
                    <a:lnTo>
                      <a:pt x="10" y="0"/>
                    </a:lnTo>
                    <a:close/>
                  </a:path>
                </a:pathLst>
              </a:custGeom>
              <a:solidFill>
                <a:srgbClr val="000000"/>
              </a:solidFill>
              <a:ln w="9525">
                <a:noFill/>
                <a:round/>
                <a:headEnd/>
                <a:tailEnd/>
              </a:ln>
            </p:spPr>
            <p:txBody>
              <a:bodyPr/>
              <a:lstStyle/>
              <a:p>
                <a:endParaRPr lang="en-US"/>
              </a:p>
            </p:txBody>
          </p:sp>
          <p:sp>
            <p:nvSpPr>
              <p:cNvPr id="1107" name="Rectangle 491"/>
              <p:cNvSpPr>
                <a:spLocks noChangeArrowheads="1"/>
              </p:cNvSpPr>
              <p:nvPr/>
            </p:nvSpPr>
            <p:spPr bwMode="auto">
              <a:xfrm>
                <a:off x="2770" y="1234"/>
                <a:ext cx="412" cy="146"/>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08" name="Rectangle 492"/>
              <p:cNvSpPr>
                <a:spLocks noChangeArrowheads="1"/>
              </p:cNvSpPr>
              <p:nvPr/>
            </p:nvSpPr>
            <p:spPr bwMode="auto">
              <a:xfrm>
                <a:off x="2749" y="1213"/>
                <a:ext cx="412" cy="146"/>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09" name="Rectangle 493"/>
              <p:cNvSpPr>
                <a:spLocks noChangeArrowheads="1"/>
              </p:cNvSpPr>
              <p:nvPr/>
            </p:nvSpPr>
            <p:spPr bwMode="auto">
              <a:xfrm>
                <a:off x="2728" y="1192"/>
                <a:ext cx="412" cy="146"/>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10" name="Rectangle 494"/>
              <p:cNvSpPr>
                <a:spLocks noChangeArrowheads="1"/>
              </p:cNvSpPr>
              <p:nvPr/>
            </p:nvSpPr>
            <p:spPr bwMode="auto">
              <a:xfrm>
                <a:off x="2707" y="1176"/>
                <a:ext cx="413" cy="141"/>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11" name="Rectangle 495"/>
              <p:cNvSpPr>
                <a:spLocks noChangeArrowheads="1"/>
              </p:cNvSpPr>
              <p:nvPr/>
            </p:nvSpPr>
            <p:spPr bwMode="auto">
              <a:xfrm>
                <a:off x="2833" y="1213"/>
                <a:ext cx="193" cy="89"/>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VCP2</a:t>
                </a:r>
                <a:endParaRPr lang="en-US" sz="1800" dirty="0">
                  <a:solidFill>
                    <a:srgbClr val="000000"/>
                  </a:solidFill>
                </a:endParaRPr>
              </a:p>
            </p:txBody>
          </p:sp>
          <p:sp>
            <p:nvSpPr>
              <p:cNvPr id="1112" name="Rectangle 497"/>
              <p:cNvSpPr>
                <a:spLocks noChangeArrowheads="1"/>
              </p:cNvSpPr>
              <p:nvPr/>
            </p:nvSpPr>
            <p:spPr bwMode="auto">
              <a:xfrm>
                <a:off x="3255" y="1259"/>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x4</a:t>
                </a:r>
                <a:endParaRPr lang="en-US" sz="1800">
                  <a:solidFill>
                    <a:srgbClr val="000000"/>
                  </a:solidFill>
                </a:endParaRPr>
              </a:p>
            </p:txBody>
          </p:sp>
          <p:sp>
            <p:nvSpPr>
              <p:cNvPr id="1113" name="Freeform 498"/>
              <p:cNvSpPr>
                <a:spLocks/>
              </p:cNvSpPr>
              <p:nvPr/>
            </p:nvSpPr>
            <p:spPr bwMode="auto">
              <a:xfrm>
                <a:off x="2634" y="1470"/>
                <a:ext cx="68" cy="73"/>
              </a:xfrm>
              <a:custGeom>
                <a:avLst/>
                <a:gdLst>
                  <a:gd name="T0" fmla="*/ 0 w 68"/>
                  <a:gd name="T1" fmla="*/ 73 h 73"/>
                  <a:gd name="T2" fmla="*/ 68 w 68"/>
                  <a:gd name="T3" fmla="*/ 36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6"/>
                    </a:lnTo>
                    <a:lnTo>
                      <a:pt x="0" y="0"/>
                    </a:lnTo>
                    <a:lnTo>
                      <a:pt x="0" y="73"/>
                    </a:lnTo>
                    <a:close/>
                  </a:path>
                </a:pathLst>
              </a:custGeom>
              <a:solidFill>
                <a:srgbClr val="000000"/>
              </a:solidFill>
              <a:ln w="9525">
                <a:noFill/>
                <a:round/>
                <a:headEnd/>
                <a:tailEnd/>
              </a:ln>
            </p:spPr>
            <p:txBody>
              <a:bodyPr/>
              <a:lstStyle/>
              <a:p>
                <a:endParaRPr lang="en-US"/>
              </a:p>
            </p:txBody>
          </p:sp>
          <p:sp>
            <p:nvSpPr>
              <p:cNvPr id="1114" name="Rectangle 500"/>
              <p:cNvSpPr>
                <a:spLocks noChangeArrowheads="1"/>
              </p:cNvSpPr>
              <p:nvPr/>
            </p:nvSpPr>
            <p:spPr bwMode="auto">
              <a:xfrm>
                <a:off x="2488" y="1496"/>
                <a:ext cx="152"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15" name="Freeform 501"/>
              <p:cNvSpPr>
                <a:spLocks/>
              </p:cNvSpPr>
              <p:nvPr/>
            </p:nvSpPr>
            <p:spPr bwMode="auto">
              <a:xfrm>
                <a:off x="2426" y="1470"/>
                <a:ext cx="68" cy="73"/>
              </a:xfrm>
              <a:custGeom>
                <a:avLst/>
                <a:gdLst>
                  <a:gd name="T0" fmla="*/ 68 w 68"/>
                  <a:gd name="T1" fmla="*/ 73 h 73"/>
                  <a:gd name="T2" fmla="*/ 0 w 68"/>
                  <a:gd name="T3" fmla="*/ 36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6"/>
                    </a:lnTo>
                    <a:lnTo>
                      <a:pt x="68" y="0"/>
                    </a:lnTo>
                    <a:lnTo>
                      <a:pt x="68" y="73"/>
                    </a:lnTo>
                    <a:close/>
                  </a:path>
                </a:pathLst>
              </a:custGeom>
              <a:solidFill>
                <a:srgbClr val="000000"/>
              </a:solidFill>
              <a:ln w="9525">
                <a:noFill/>
                <a:round/>
                <a:headEnd/>
                <a:tailEnd/>
              </a:ln>
            </p:spPr>
            <p:txBody>
              <a:bodyPr/>
              <a:lstStyle/>
              <a:p>
                <a:endParaRPr lang="en-US"/>
              </a:p>
            </p:txBody>
          </p:sp>
          <p:sp>
            <p:nvSpPr>
              <p:cNvPr id="1116" name="Freeform 503"/>
              <p:cNvSpPr>
                <a:spLocks/>
              </p:cNvSpPr>
              <p:nvPr/>
            </p:nvSpPr>
            <p:spPr bwMode="auto">
              <a:xfrm>
                <a:off x="1153" y="784"/>
                <a:ext cx="89" cy="89"/>
              </a:xfrm>
              <a:custGeom>
                <a:avLst/>
                <a:gdLst>
                  <a:gd name="T0" fmla="*/ 89 w 89"/>
                  <a:gd name="T1" fmla="*/ 47 h 89"/>
                  <a:gd name="T2" fmla="*/ 0 w 89"/>
                  <a:gd name="T3" fmla="*/ 89 h 89"/>
                  <a:gd name="T4" fmla="*/ 0 w 89"/>
                  <a:gd name="T5" fmla="*/ 0 h 89"/>
                  <a:gd name="T6" fmla="*/ 89 w 89"/>
                  <a:gd name="T7" fmla="*/ 47 h 89"/>
                  <a:gd name="T8" fmla="*/ 0 60000 65536"/>
                  <a:gd name="T9" fmla="*/ 0 60000 65536"/>
                  <a:gd name="T10" fmla="*/ 0 60000 65536"/>
                  <a:gd name="T11" fmla="*/ 0 60000 65536"/>
                  <a:gd name="T12" fmla="*/ 0 w 89"/>
                  <a:gd name="T13" fmla="*/ 0 h 89"/>
                  <a:gd name="T14" fmla="*/ 89 w 89"/>
                  <a:gd name="T15" fmla="*/ 89 h 89"/>
                </a:gdLst>
                <a:ahLst/>
                <a:cxnLst>
                  <a:cxn ang="T8">
                    <a:pos x="T0" y="T1"/>
                  </a:cxn>
                  <a:cxn ang="T9">
                    <a:pos x="T2" y="T3"/>
                  </a:cxn>
                  <a:cxn ang="T10">
                    <a:pos x="T4" y="T5"/>
                  </a:cxn>
                  <a:cxn ang="T11">
                    <a:pos x="T6" y="T7"/>
                  </a:cxn>
                </a:cxnLst>
                <a:rect l="T12" t="T13" r="T14" b="T15"/>
                <a:pathLst>
                  <a:path w="89" h="89">
                    <a:moveTo>
                      <a:pt x="89" y="47"/>
                    </a:moveTo>
                    <a:lnTo>
                      <a:pt x="0" y="89"/>
                    </a:lnTo>
                    <a:lnTo>
                      <a:pt x="0" y="0"/>
                    </a:lnTo>
                    <a:lnTo>
                      <a:pt x="89" y="47"/>
                    </a:lnTo>
                    <a:close/>
                  </a:path>
                </a:pathLst>
              </a:custGeom>
              <a:solidFill>
                <a:srgbClr val="000000"/>
              </a:solidFill>
              <a:ln w="9525">
                <a:noFill/>
                <a:round/>
                <a:headEnd/>
                <a:tailEnd/>
              </a:ln>
            </p:spPr>
            <p:txBody>
              <a:bodyPr/>
              <a:lstStyle/>
              <a:p>
                <a:endParaRPr lang="en-US"/>
              </a:p>
            </p:txBody>
          </p:sp>
          <p:sp>
            <p:nvSpPr>
              <p:cNvPr id="1117" name="Freeform 504"/>
              <p:cNvSpPr>
                <a:spLocks/>
              </p:cNvSpPr>
              <p:nvPr/>
            </p:nvSpPr>
            <p:spPr bwMode="auto">
              <a:xfrm>
                <a:off x="1153" y="810"/>
                <a:ext cx="21" cy="37"/>
              </a:xfrm>
              <a:custGeom>
                <a:avLst/>
                <a:gdLst>
                  <a:gd name="T0" fmla="*/ 0 w 21"/>
                  <a:gd name="T1" fmla="*/ 37 h 37"/>
                  <a:gd name="T2" fmla="*/ 5 w 21"/>
                  <a:gd name="T3" fmla="*/ 37 h 37"/>
                  <a:gd name="T4" fmla="*/ 10 w 21"/>
                  <a:gd name="T5" fmla="*/ 37 h 37"/>
                  <a:gd name="T6" fmla="*/ 10 w 21"/>
                  <a:gd name="T7" fmla="*/ 37 h 37"/>
                  <a:gd name="T8" fmla="*/ 15 w 21"/>
                  <a:gd name="T9" fmla="*/ 32 h 37"/>
                  <a:gd name="T10" fmla="*/ 15 w 21"/>
                  <a:gd name="T11" fmla="*/ 32 h 37"/>
                  <a:gd name="T12" fmla="*/ 15 w 21"/>
                  <a:gd name="T13" fmla="*/ 26 h 37"/>
                  <a:gd name="T14" fmla="*/ 21 w 21"/>
                  <a:gd name="T15" fmla="*/ 21 h 37"/>
                  <a:gd name="T16" fmla="*/ 21 w 21"/>
                  <a:gd name="T17" fmla="*/ 21 h 37"/>
                  <a:gd name="T18" fmla="*/ 21 w 21"/>
                  <a:gd name="T19" fmla="*/ 16 h 37"/>
                  <a:gd name="T20" fmla="*/ 15 w 21"/>
                  <a:gd name="T21" fmla="*/ 16 h 37"/>
                  <a:gd name="T22" fmla="*/ 15 w 21"/>
                  <a:gd name="T23" fmla="*/ 11 h 37"/>
                  <a:gd name="T24" fmla="*/ 15 w 21"/>
                  <a:gd name="T25" fmla="*/ 6 h 37"/>
                  <a:gd name="T26" fmla="*/ 10 w 21"/>
                  <a:gd name="T27" fmla="*/ 6 h 37"/>
                  <a:gd name="T28" fmla="*/ 10 w 21"/>
                  <a:gd name="T29" fmla="*/ 6 h 37"/>
                  <a:gd name="T30" fmla="*/ 5 w 21"/>
                  <a:gd name="T31" fmla="*/ 6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0" y="37"/>
                    </a:lnTo>
                    <a:lnTo>
                      <a:pt x="15" y="32"/>
                    </a:lnTo>
                    <a:lnTo>
                      <a:pt x="15" y="26"/>
                    </a:lnTo>
                    <a:lnTo>
                      <a:pt x="21" y="21"/>
                    </a:lnTo>
                    <a:lnTo>
                      <a:pt x="21" y="16"/>
                    </a:lnTo>
                    <a:lnTo>
                      <a:pt x="15" y="16"/>
                    </a:lnTo>
                    <a:lnTo>
                      <a:pt x="15" y="11"/>
                    </a:lnTo>
                    <a:lnTo>
                      <a:pt x="15" y="6"/>
                    </a:lnTo>
                    <a:lnTo>
                      <a:pt x="10" y="6"/>
                    </a:lnTo>
                    <a:lnTo>
                      <a:pt x="5" y="6"/>
                    </a:lnTo>
                    <a:lnTo>
                      <a:pt x="0" y="0"/>
                    </a:lnTo>
                    <a:lnTo>
                      <a:pt x="0" y="37"/>
                    </a:lnTo>
                    <a:close/>
                  </a:path>
                </a:pathLst>
              </a:custGeom>
              <a:solidFill>
                <a:srgbClr val="000000"/>
              </a:solidFill>
              <a:ln w="9525">
                <a:noFill/>
                <a:round/>
                <a:headEnd/>
                <a:tailEnd/>
              </a:ln>
            </p:spPr>
            <p:txBody>
              <a:bodyPr/>
              <a:lstStyle/>
              <a:p>
                <a:endParaRPr lang="en-US"/>
              </a:p>
            </p:txBody>
          </p:sp>
          <p:sp>
            <p:nvSpPr>
              <p:cNvPr id="1118" name="Rectangle 505"/>
              <p:cNvSpPr>
                <a:spLocks noChangeArrowheads="1"/>
              </p:cNvSpPr>
              <p:nvPr/>
            </p:nvSpPr>
            <p:spPr bwMode="auto">
              <a:xfrm>
                <a:off x="814" y="810"/>
                <a:ext cx="339" cy="3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19" name="Freeform 506"/>
              <p:cNvSpPr>
                <a:spLocks/>
              </p:cNvSpPr>
              <p:nvPr/>
            </p:nvSpPr>
            <p:spPr bwMode="auto">
              <a:xfrm>
                <a:off x="725" y="784"/>
                <a:ext cx="89" cy="89"/>
              </a:xfrm>
              <a:custGeom>
                <a:avLst/>
                <a:gdLst>
                  <a:gd name="T0" fmla="*/ 0 w 89"/>
                  <a:gd name="T1" fmla="*/ 47 h 89"/>
                  <a:gd name="T2" fmla="*/ 89 w 89"/>
                  <a:gd name="T3" fmla="*/ 89 h 89"/>
                  <a:gd name="T4" fmla="*/ 89 w 89"/>
                  <a:gd name="T5" fmla="*/ 0 h 89"/>
                  <a:gd name="T6" fmla="*/ 0 w 89"/>
                  <a:gd name="T7" fmla="*/ 47 h 89"/>
                  <a:gd name="T8" fmla="*/ 0 60000 65536"/>
                  <a:gd name="T9" fmla="*/ 0 60000 65536"/>
                  <a:gd name="T10" fmla="*/ 0 60000 65536"/>
                  <a:gd name="T11" fmla="*/ 0 60000 65536"/>
                  <a:gd name="T12" fmla="*/ 0 w 89"/>
                  <a:gd name="T13" fmla="*/ 0 h 89"/>
                  <a:gd name="T14" fmla="*/ 89 w 89"/>
                  <a:gd name="T15" fmla="*/ 89 h 89"/>
                </a:gdLst>
                <a:ahLst/>
                <a:cxnLst>
                  <a:cxn ang="T8">
                    <a:pos x="T0" y="T1"/>
                  </a:cxn>
                  <a:cxn ang="T9">
                    <a:pos x="T2" y="T3"/>
                  </a:cxn>
                  <a:cxn ang="T10">
                    <a:pos x="T4" y="T5"/>
                  </a:cxn>
                  <a:cxn ang="T11">
                    <a:pos x="T6" y="T7"/>
                  </a:cxn>
                </a:cxnLst>
                <a:rect l="T12" t="T13" r="T14" b="T15"/>
                <a:pathLst>
                  <a:path w="89" h="89">
                    <a:moveTo>
                      <a:pt x="0" y="47"/>
                    </a:moveTo>
                    <a:lnTo>
                      <a:pt x="89" y="89"/>
                    </a:lnTo>
                    <a:lnTo>
                      <a:pt x="89" y="0"/>
                    </a:lnTo>
                    <a:lnTo>
                      <a:pt x="0" y="47"/>
                    </a:lnTo>
                    <a:close/>
                  </a:path>
                </a:pathLst>
              </a:custGeom>
              <a:solidFill>
                <a:srgbClr val="000000"/>
              </a:solidFill>
              <a:ln w="9525">
                <a:noFill/>
                <a:round/>
                <a:headEnd/>
                <a:tailEnd/>
              </a:ln>
            </p:spPr>
            <p:txBody>
              <a:bodyPr/>
              <a:lstStyle/>
              <a:p>
                <a:endParaRPr lang="en-US"/>
              </a:p>
            </p:txBody>
          </p:sp>
          <p:sp>
            <p:nvSpPr>
              <p:cNvPr id="1120" name="Freeform 507"/>
              <p:cNvSpPr>
                <a:spLocks/>
              </p:cNvSpPr>
              <p:nvPr/>
            </p:nvSpPr>
            <p:spPr bwMode="auto">
              <a:xfrm>
                <a:off x="798" y="810"/>
                <a:ext cx="16" cy="37"/>
              </a:xfrm>
              <a:custGeom>
                <a:avLst/>
                <a:gdLst>
                  <a:gd name="T0" fmla="*/ 16 w 16"/>
                  <a:gd name="T1" fmla="*/ 0 h 37"/>
                  <a:gd name="T2" fmla="*/ 11 w 16"/>
                  <a:gd name="T3" fmla="*/ 6 h 37"/>
                  <a:gd name="T4" fmla="*/ 11 w 16"/>
                  <a:gd name="T5" fmla="*/ 6 h 37"/>
                  <a:gd name="T6" fmla="*/ 5 w 16"/>
                  <a:gd name="T7" fmla="*/ 6 h 37"/>
                  <a:gd name="T8" fmla="*/ 5 w 16"/>
                  <a:gd name="T9" fmla="*/ 6 h 37"/>
                  <a:gd name="T10" fmla="*/ 0 w 16"/>
                  <a:gd name="T11" fmla="*/ 11 h 37"/>
                  <a:gd name="T12" fmla="*/ 0 w 16"/>
                  <a:gd name="T13" fmla="*/ 16 h 37"/>
                  <a:gd name="T14" fmla="*/ 0 w 16"/>
                  <a:gd name="T15" fmla="*/ 16 h 37"/>
                  <a:gd name="T16" fmla="*/ 0 w 16"/>
                  <a:gd name="T17" fmla="*/ 21 h 37"/>
                  <a:gd name="T18" fmla="*/ 0 w 16"/>
                  <a:gd name="T19" fmla="*/ 21 h 37"/>
                  <a:gd name="T20" fmla="*/ 0 w 16"/>
                  <a:gd name="T21" fmla="*/ 26 h 37"/>
                  <a:gd name="T22" fmla="*/ 0 w 16"/>
                  <a:gd name="T23" fmla="*/ 32 h 37"/>
                  <a:gd name="T24" fmla="*/ 5 w 16"/>
                  <a:gd name="T25" fmla="*/ 32 h 37"/>
                  <a:gd name="T26" fmla="*/ 5 w 16"/>
                  <a:gd name="T27" fmla="*/ 37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6"/>
                    </a:lnTo>
                    <a:lnTo>
                      <a:pt x="5" y="6"/>
                    </a:lnTo>
                    <a:lnTo>
                      <a:pt x="0" y="11"/>
                    </a:lnTo>
                    <a:lnTo>
                      <a:pt x="0" y="16"/>
                    </a:lnTo>
                    <a:lnTo>
                      <a:pt x="0" y="21"/>
                    </a:lnTo>
                    <a:lnTo>
                      <a:pt x="0" y="26"/>
                    </a:lnTo>
                    <a:lnTo>
                      <a:pt x="0" y="32"/>
                    </a:lnTo>
                    <a:lnTo>
                      <a:pt x="5" y="32"/>
                    </a:lnTo>
                    <a:lnTo>
                      <a:pt x="5" y="37"/>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1121" name="Rectangle 508"/>
              <p:cNvSpPr>
                <a:spLocks noChangeArrowheads="1"/>
              </p:cNvSpPr>
              <p:nvPr/>
            </p:nvSpPr>
            <p:spPr bwMode="auto">
              <a:xfrm>
                <a:off x="235" y="1602"/>
                <a:ext cx="407" cy="172"/>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22" name="Rectangle 509"/>
              <p:cNvSpPr>
                <a:spLocks noChangeArrowheads="1"/>
              </p:cNvSpPr>
              <p:nvPr/>
            </p:nvSpPr>
            <p:spPr bwMode="auto">
              <a:xfrm>
                <a:off x="344" y="1613"/>
                <a:ext cx="219"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1123" name="Rectangle 510"/>
              <p:cNvSpPr>
                <a:spLocks noChangeArrowheads="1"/>
              </p:cNvSpPr>
              <p:nvPr/>
            </p:nvSpPr>
            <p:spPr bwMode="auto">
              <a:xfrm>
                <a:off x="250" y="1680"/>
                <a:ext cx="418"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1124" name="Rectangle 511"/>
              <p:cNvSpPr>
                <a:spLocks noChangeArrowheads="1"/>
              </p:cNvSpPr>
              <p:nvPr/>
            </p:nvSpPr>
            <p:spPr bwMode="auto">
              <a:xfrm>
                <a:off x="230" y="1138"/>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25" name="Rectangle 512"/>
              <p:cNvSpPr>
                <a:spLocks noChangeArrowheads="1"/>
              </p:cNvSpPr>
              <p:nvPr/>
            </p:nvSpPr>
            <p:spPr bwMode="auto">
              <a:xfrm>
                <a:off x="240" y="1154"/>
                <a:ext cx="475"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1800">
                  <a:solidFill>
                    <a:srgbClr val="000000"/>
                  </a:solidFill>
                </a:endParaRPr>
              </a:p>
            </p:txBody>
          </p:sp>
          <p:sp>
            <p:nvSpPr>
              <p:cNvPr id="1126" name="Rectangle 513"/>
              <p:cNvSpPr>
                <a:spLocks noChangeArrowheads="1"/>
              </p:cNvSpPr>
              <p:nvPr/>
            </p:nvSpPr>
            <p:spPr bwMode="auto">
              <a:xfrm>
                <a:off x="230" y="1289"/>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27" name="Rectangle 514"/>
              <p:cNvSpPr>
                <a:spLocks noChangeArrowheads="1"/>
              </p:cNvSpPr>
              <p:nvPr/>
            </p:nvSpPr>
            <p:spPr bwMode="auto">
              <a:xfrm>
                <a:off x="292" y="1311"/>
                <a:ext cx="339"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1128" name="Rectangle 515"/>
              <p:cNvSpPr>
                <a:spLocks noChangeArrowheads="1"/>
              </p:cNvSpPr>
              <p:nvPr/>
            </p:nvSpPr>
            <p:spPr bwMode="auto">
              <a:xfrm>
                <a:off x="230" y="1446"/>
                <a:ext cx="412" cy="109"/>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29" name="Rectangle 516"/>
              <p:cNvSpPr>
                <a:spLocks noChangeArrowheads="1"/>
              </p:cNvSpPr>
              <p:nvPr/>
            </p:nvSpPr>
            <p:spPr bwMode="auto">
              <a:xfrm>
                <a:off x="271" y="1456"/>
                <a:ext cx="376"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Semaphore</a:t>
                </a:r>
                <a:endParaRPr lang="en-US" sz="1800">
                  <a:solidFill>
                    <a:srgbClr val="000000"/>
                  </a:solidFill>
                </a:endParaRPr>
              </a:p>
            </p:txBody>
          </p:sp>
          <p:sp>
            <p:nvSpPr>
              <p:cNvPr id="1130" name="Line 517"/>
              <p:cNvSpPr>
                <a:spLocks noChangeShapeType="1"/>
              </p:cNvSpPr>
              <p:nvPr/>
            </p:nvSpPr>
            <p:spPr bwMode="auto">
              <a:xfrm flipH="1">
                <a:off x="657" y="1191"/>
                <a:ext cx="204" cy="1"/>
              </a:xfrm>
              <a:prstGeom prst="line">
                <a:avLst/>
              </a:prstGeom>
              <a:noFill/>
              <a:ln w="0">
                <a:solidFill>
                  <a:srgbClr val="000000"/>
                </a:solidFill>
                <a:round/>
                <a:headEnd/>
                <a:tailEnd/>
              </a:ln>
            </p:spPr>
            <p:txBody>
              <a:bodyPr/>
              <a:lstStyle/>
              <a:p>
                <a:endParaRPr lang="en-US"/>
              </a:p>
            </p:txBody>
          </p:sp>
          <p:sp>
            <p:nvSpPr>
              <p:cNvPr id="1131" name="Freeform 518"/>
              <p:cNvSpPr>
                <a:spLocks/>
              </p:cNvSpPr>
              <p:nvPr/>
            </p:nvSpPr>
            <p:spPr bwMode="auto">
              <a:xfrm>
                <a:off x="819" y="1170"/>
                <a:ext cx="42" cy="41"/>
              </a:xfrm>
              <a:custGeom>
                <a:avLst/>
                <a:gdLst>
                  <a:gd name="T0" fmla="*/ 42 w 42"/>
                  <a:gd name="T1" fmla="*/ 21 h 41"/>
                  <a:gd name="T2" fmla="*/ 0 w 42"/>
                  <a:gd name="T3" fmla="*/ 41 h 41"/>
                  <a:gd name="T4" fmla="*/ 0 w 42"/>
                  <a:gd name="T5" fmla="*/ 0 h 41"/>
                  <a:gd name="T6" fmla="*/ 42 w 42"/>
                  <a:gd name="T7" fmla="*/ 21 h 41"/>
                  <a:gd name="T8" fmla="*/ 0 60000 65536"/>
                  <a:gd name="T9" fmla="*/ 0 60000 65536"/>
                  <a:gd name="T10" fmla="*/ 0 60000 65536"/>
                  <a:gd name="T11" fmla="*/ 0 60000 65536"/>
                  <a:gd name="T12" fmla="*/ 0 w 42"/>
                  <a:gd name="T13" fmla="*/ 0 h 41"/>
                  <a:gd name="T14" fmla="*/ 42 w 42"/>
                  <a:gd name="T15" fmla="*/ 41 h 41"/>
                </a:gdLst>
                <a:ahLst/>
                <a:cxnLst>
                  <a:cxn ang="T8">
                    <a:pos x="T0" y="T1"/>
                  </a:cxn>
                  <a:cxn ang="T9">
                    <a:pos x="T2" y="T3"/>
                  </a:cxn>
                  <a:cxn ang="T10">
                    <a:pos x="T4" y="T5"/>
                  </a:cxn>
                  <a:cxn ang="T11">
                    <a:pos x="T6" y="T7"/>
                  </a:cxn>
                </a:cxnLst>
                <a:rect l="T12" t="T13" r="T14" b="T15"/>
                <a:pathLst>
                  <a:path w="42" h="41">
                    <a:moveTo>
                      <a:pt x="42" y="21"/>
                    </a:moveTo>
                    <a:lnTo>
                      <a:pt x="0" y="41"/>
                    </a:lnTo>
                    <a:lnTo>
                      <a:pt x="0" y="0"/>
                    </a:lnTo>
                    <a:lnTo>
                      <a:pt x="42" y="21"/>
                    </a:lnTo>
                    <a:close/>
                  </a:path>
                </a:pathLst>
              </a:custGeom>
              <a:solidFill>
                <a:srgbClr val="000000"/>
              </a:solidFill>
              <a:ln w="9525">
                <a:noFill/>
                <a:round/>
                <a:headEnd/>
                <a:tailEnd/>
              </a:ln>
            </p:spPr>
            <p:txBody>
              <a:bodyPr/>
              <a:lstStyle/>
              <a:p>
                <a:endParaRPr lang="en-US"/>
              </a:p>
            </p:txBody>
          </p:sp>
          <p:sp>
            <p:nvSpPr>
              <p:cNvPr id="1132" name="Freeform 519"/>
              <p:cNvSpPr>
                <a:spLocks/>
              </p:cNvSpPr>
              <p:nvPr/>
            </p:nvSpPr>
            <p:spPr bwMode="auto">
              <a:xfrm>
                <a:off x="657" y="1170"/>
                <a:ext cx="42" cy="41"/>
              </a:xfrm>
              <a:custGeom>
                <a:avLst/>
                <a:gdLst>
                  <a:gd name="T0" fmla="*/ 0 w 42"/>
                  <a:gd name="T1" fmla="*/ 21 h 41"/>
                  <a:gd name="T2" fmla="*/ 42 w 42"/>
                  <a:gd name="T3" fmla="*/ 41 h 41"/>
                  <a:gd name="T4" fmla="*/ 42 w 42"/>
                  <a:gd name="T5" fmla="*/ 0 h 41"/>
                  <a:gd name="T6" fmla="*/ 0 w 42"/>
                  <a:gd name="T7" fmla="*/ 21 h 41"/>
                  <a:gd name="T8" fmla="*/ 0 60000 65536"/>
                  <a:gd name="T9" fmla="*/ 0 60000 65536"/>
                  <a:gd name="T10" fmla="*/ 0 60000 65536"/>
                  <a:gd name="T11" fmla="*/ 0 60000 65536"/>
                  <a:gd name="T12" fmla="*/ 0 w 42"/>
                  <a:gd name="T13" fmla="*/ 0 h 41"/>
                  <a:gd name="T14" fmla="*/ 42 w 42"/>
                  <a:gd name="T15" fmla="*/ 41 h 41"/>
                </a:gdLst>
                <a:ahLst/>
                <a:cxnLst>
                  <a:cxn ang="T8">
                    <a:pos x="T0" y="T1"/>
                  </a:cxn>
                  <a:cxn ang="T9">
                    <a:pos x="T2" y="T3"/>
                  </a:cxn>
                  <a:cxn ang="T10">
                    <a:pos x="T4" y="T5"/>
                  </a:cxn>
                  <a:cxn ang="T11">
                    <a:pos x="T6" y="T7"/>
                  </a:cxn>
                </a:cxnLst>
                <a:rect l="T12" t="T13" r="T14" b="T15"/>
                <a:pathLst>
                  <a:path w="42" h="41">
                    <a:moveTo>
                      <a:pt x="0" y="21"/>
                    </a:moveTo>
                    <a:lnTo>
                      <a:pt x="42" y="41"/>
                    </a:lnTo>
                    <a:lnTo>
                      <a:pt x="42" y="0"/>
                    </a:lnTo>
                    <a:lnTo>
                      <a:pt x="0" y="21"/>
                    </a:lnTo>
                    <a:close/>
                  </a:path>
                </a:pathLst>
              </a:custGeom>
              <a:solidFill>
                <a:srgbClr val="000000"/>
              </a:solidFill>
              <a:ln w="9525">
                <a:noFill/>
                <a:round/>
                <a:headEnd/>
                <a:tailEnd/>
              </a:ln>
            </p:spPr>
            <p:txBody>
              <a:bodyPr/>
              <a:lstStyle/>
              <a:p>
                <a:endParaRPr lang="en-US"/>
              </a:p>
            </p:txBody>
          </p:sp>
          <p:sp>
            <p:nvSpPr>
              <p:cNvPr id="1133" name="Line 520"/>
              <p:cNvSpPr>
                <a:spLocks noChangeShapeType="1"/>
              </p:cNvSpPr>
              <p:nvPr/>
            </p:nvSpPr>
            <p:spPr bwMode="auto">
              <a:xfrm flipH="1">
                <a:off x="657" y="1347"/>
                <a:ext cx="204" cy="1"/>
              </a:xfrm>
              <a:prstGeom prst="line">
                <a:avLst/>
              </a:prstGeom>
              <a:noFill/>
              <a:ln w="0">
                <a:solidFill>
                  <a:srgbClr val="000000"/>
                </a:solidFill>
                <a:round/>
                <a:headEnd/>
                <a:tailEnd/>
              </a:ln>
            </p:spPr>
            <p:txBody>
              <a:bodyPr/>
              <a:lstStyle/>
              <a:p>
                <a:endParaRPr lang="en-US"/>
              </a:p>
            </p:txBody>
          </p:sp>
          <p:sp>
            <p:nvSpPr>
              <p:cNvPr id="1134" name="Freeform 521"/>
              <p:cNvSpPr>
                <a:spLocks/>
              </p:cNvSpPr>
              <p:nvPr/>
            </p:nvSpPr>
            <p:spPr bwMode="auto">
              <a:xfrm>
                <a:off x="819" y="1321"/>
                <a:ext cx="42" cy="47"/>
              </a:xfrm>
              <a:custGeom>
                <a:avLst/>
                <a:gdLst>
                  <a:gd name="T0" fmla="*/ 42 w 42"/>
                  <a:gd name="T1" fmla="*/ 26 h 47"/>
                  <a:gd name="T2" fmla="*/ 0 w 42"/>
                  <a:gd name="T3" fmla="*/ 47 h 47"/>
                  <a:gd name="T4" fmla="*/ 0 w 42"/>
                  <a:gd name="T5" fmla="*/ 0 h 47"/>
                  <a:gd name="T6" fmla="*/ 42 w 42"/>
                  <a:gd name="T7" fmla="*/ 26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42" y="26"/>
                    </a:moveTo>
                    <a:lnTo>
                      <a:pt x="0" y="47"/>
                    </a:lnTo>
                    <a:lnTo>
                      <a:pt x="0" y="0"/>
                    </a:lnTo>
                    <a:lnTo>
                      <a:pt x="42" y="26"/>
                    </a:lnTo>
                    <a:close/>
                  </a:path>
                </a:pathLst>
              </a:custGeom>
              <a:solidFill>
                <a:srgbClr val="000000"/>
              </a:solidFill>
              <a:ln w="9525">
                <a:noFill/>
                <a:round/>
                <a:headEnd/>
                <a:tailEnd/>
              </a:ln>
            </p:spPr>
            <p:txBody>
              <a:bodyPr/>
              <a:lstStyle/>
              <a:p>
                <a:endParaRPr lang="en-US"/>
              </a:p>
            </p:txBody>
          </p:sp>
          <p:sp>
            <p:nvSpPr>
              <p:cNvPr id="1135" name="Freeform 522"/>
              <p:cNvSpPr>
                <a:spLocks/>
              </p:cNvSpPr>
              <p:nvPr/>
            </p:nvSpPr>
            <p:spPr bwMode="auto">
              <a:xfrm>
                <a:off x="657" y="1321"/>
                <a:ext cx="42" cy="47"/>
              </a:xfrm>
              <a:custGeom>
                <a:avLst/>
                <a:gdLst>
                  <a:gd name="T0" fmla="*/ 0 w 42"/>
                  <a:gd name="T1" fmla="*/ 26 h 47"/>
                  <a:gd name="T2" fmla="*/ 42 w 42"/>
                  <a:gd name="T3" fmla="*/ 47 h 47"/>
                  <a:gd name="T4" fmla="*/ 42 w 42"/>
                  <a:gd name="T5" fmla="*/ 0 h 47"/>
                  <a:gd name="T6" fmla="*/ 0 w 42"/>
                  <a:gd name="T7" fmla="*/ 26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0" y="26"/>
                    </a:moveTo>
                    <a:lnTo>
                      <a:pt x="42" y="47"/>
                    </a:lnTo>
                    <a:lnTo>
                      <a:pt x="42" y="0"/>
                    </a:lnTo>
                    <a:lnTo>
                      <a:pt x="0" y="26"/>
                    </a:lnTo>
                    <a:close/>
                  </a:path>
                </a:pathLst>
              </a:custGeom>
              <a:solidFill>
                <a:srgbClr val="000000"/>
              </a:solidFill>
              <a:ln w="9525">
                <a:noFill/>
                <a:round/>
                <a:headEnd/>
                <a:tailEnd/>
              </a:ln>
            </p:spPr>
            <p:txBody>
              <a:bodyPr/>
              <a:lstStyle/>
              <a:p>
                <a:endParaRPr lang="en-US"/>
              </a:p>
            </p:txBody>
          </p:sp>
          <p:sp>
            <p:nvSpPr>
              <p:cNvPr id="1136" name="Line 523"/>
              <p:cNvSpPr>
                <a:spLocks noChangeShapeType="1"/>
              </p:cNvSpPr>
              <p:nvPr/>
            </p:nvSpPr>
            <p:spPr bwMode="auto">
              <a:xfrm flipH="1">
                <a:off x="657" y="1680"/>
                <a:ext cx="204" cy="1"/>
              </a:xfrm>
              <a:prstGeom prst="line">
                <a:avLst/>
              </a:prstGeom>
              <a:noFill/>
              <a:ln w="0">
                <a:solidFill>
                  <a:srgbClr val="000000"/>
                </a:solidFill>
                <a:round/>
                <a:headEnd/>
                <a:tailEnd/>
              </a:ln>
            </p:spPr>
            <p:txBody>
              <a:bodyPr/>
              <a:lstStyle/>
              <a:p>
                <a:endParaRPr lang="en-US"/>
              </a:p>
            </p:txBody>
          </p:sp>
          <p:sp>
            <p:nvSpPr>
              <p:cNvPr id="1137" name="Freeform 524"/>
              <p:cNvSpPr>
                <a:spLocks/>
              </p:cNvSpPr>
              <p:nvPr/>
            </p:nvSpPr>
            <p:spPr bwMode="auto">
              <a:xfrm>
                <a:off x="819" y="1659"/>
                <a:ext cx="42" cy="47"/>
              </a:xfrm>
              <a:custGeom>
                <a:avLst/>
                <a:gdLst>
                  <a:gd name="T0" fmla="*/ 42 w 42"/>
                  <a:gd name="T1" fmla="*/ 21 h 47"/>
                  <a:gd name="T2" fmla="*/ 0 w 42"/>
                  <a:gd name="T3" fmla="*/ 47 h 47"/>
                  <a:gd name="T4" fmla="*/ 0 w 42"/>
                  <a:gd name="T5" fmla="*/ 0 h 47"/>
                  <a:gd name="T6" fmla="*/ 42 w 42"/>
                  <a:gd name="T7" fmla="*/ 21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42" y="21"/>
                    </a:moveTo>
                    <a:lnTo>
                      <a:pt x="0" y="47"/>
                    </a:lnTo>
                    <a:lnTo>
                      <a:pt x="0" y="0"/>
                    </a:lnTo>
                    <a:lnTo>
                      <a:pt x="42" y="21"/>
                    </a:lnTo>
                    <a:close/>
                  </a:path>
                </a:pathLst>
              </a:custGeom>
              <a:solidFill>
                <a:srgbClr val="000000"/>
              </a:solidFill>
              <a:ln w="9525">
                <a:noFill/>
                <a:round/>
                <a:headEnd/>
                <a:tailEnd/>
              </a:ln>
            </p:spPr>
            <p:txBody>
              <a:bodyPr/>
              <a:lstStyle/>
              <a:p>
                <a:endParaRPr lang="en-US"/>
              </a:p>
            </p:txBody>
          </p:sp>
          <p:sp>
            <p:nvSpPr>
              <p:cNvPr id="1138" name="Freeform 525"/>
              <p:cNvSpPr>
                <a:spLocks/>
              </p:cNvSpPr>
              <p:nvPr/>
            </p:nvSpPr>
            <p:spPr bwMode="auto">
              <a:xfrm>
                <a:off x="657" y="1659"/>
                <a:ext cx="42" cy="47"/>
              </a:xfrm>
              <a:custGeom>
                <a:avLst/>
                <a:gdLst>
                  <a:gd name="T0" fmla="*/ 0 w 42"/>
                  <a:gd name="T1" fmla="*/ 21 h 47"/>
                  <a:gd name="T2" fmla="*/ 42 w 42"/>
                  <a:gd name="T3" fmla="*/ 47 h 47"/>
                  <a:gd name="T4" fmla="*/ 42 w 42"/>
                  <a:gd name="T5" fmla="*/ 0 h 47"/>
                  <a:gd name="T6" fmla="*/ 0 w 42"/>
                  <a:gd name="T7" fmla="*/ 21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0" y="21"/>
                    </a:moveTo>
                    <a:lnTo>
                      <a:pt x="42" y="47"/>
                    </a:lnTo>
                    <a:lnTo>
                      <a:pt x="42" y="0"/>
                    </a:lnTo>
                    <a:lnTo>
                      <a:pt x="0" y="21"/>
                    </a:lnTo>
                    <a:close/>
                  </a:path>
                </a:pathLst>
              </a:custGeom>
              <a:solidFill>
                <a:srgbClr val="000000"/>
              </a:solidFill>
              <a:ln w="9525">
                <a:noFill/>
                <a:round/>
                <a:headEnd/>
                <a:tailEnd/>
              </a:ln>
            </p:spPr>
            <p:txBody>
              <a:bodyPr/>
              <a:lstStyle/>
              <a:p>
                <a:endParaRPr lang="en-US"/>
              </a:p>
            </p:txBody>
          </p:sp>
          <p:sp>
            <p:nvSpPr>
              <p:cNvPr id="1139" name="Rectangle 526"/>
              <p:cNvSpPr>
                <a:spLocks noChangeArrowheads="1"/>
              </p:cNvSpPr>
              <p:nvPr/>
            </p:nvSpPr>
            <p:spPr bwMode="auto">
              <a:xfrm>
                <a:off x="428" y="638"/>
                <a:ext cx="725" cy="110"/>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1140" name="Freeform 527"/>
              <p:cNvSpPr>
                <a:spLocks/>
              </p:cNvSpPr>
              <p:nvPr/>
            </p:nvSpPr>
            <p:spPr bwMode="auto">
              <a:xfrm>
                <a:off x="1148" y="946"/>
                <a:ext cx="88" cy="88"/>
              </a:xfrm>
              <a:custGeom>
                <a:avLst/>
                <a:gdLst>
                  <a:gd name="T0" fmla="*/ 88 w 88"/>
                  <a:gd name="T1" fmla="*/ 47 h 88"/>
                  <a:gd name="T2" fmla="*/ 0 w 88"/>
                  <a:gd name="T3" fmla="*/ 88 h 88"/>
                  <a:gd name="T4" fmla="*/ 0 w 88"/>
                  <a:gd name="T5" fmla="*/ 0 h 88"/>
                  <a:gd name="T6" fmla="*/ 88 w 88"/>
                  <a:gd name="T7" fmla="*/ 47 h 88"/>
                  <a:gd name="T8" fmla="*/ 0 60000 65536"/>
                  <a:gd name="T9" fmla="*/ 0 60000 65536"/>
                  <a:gd name="T10" fmla="*/ 0 60000 65536"/>
                  <a:gd name="T11" fmla="*/ 0 60000 65536"/>
                  <a:gd name="T12" fmla="*/ 0 w 88"/>
                  <a:gd name="T13" fmla="*/ 0 h 88"/>
                  <a:gd name="T14" fmla="*/ 88 w 88"/>
                  <a:gd name="T15" fmla="*/ 88 h 88"/>
                </a:gdLst>
                <a:ahLst/>
                <a:cxnLst>
                  <a:cxn ang="T8">
                    <a:pos x="T0" y="T1"/>
                  </a:cxn>
                  <a:cxn ang="T9">
                    <a:pos x="T2" y="T3"/>
                  </a:cxn>
                  <a:cxn ang="T10">
                    <a:pos x="T4" y="T5"/>
                  </a:cxn>
                  <a:cxn ang="T11">
                    <a:pos x="T6" y="T7"/>
                  </a:cxn>
                </a:cxnLst>
                <a:rect l="T12" t="T13" r="T14" b="T15"/>
                <a:pathLst>
                  <a:path w="88" h="88">
                    <a:moveTo>
                      <a:pt x="88" y="47"/>
                    </a:moveTo>
                    <a:lnTo>
                      <a:pt x="0" y="88"/>
                    </a:lnTo>
                    <a:lnTo>
                      <a:pt x="0" y="0"/>
                    </a:lnTo>
                    <a:lnTo>
                      <a:pt x="88" y="47"/>
                    </a:lnTo>
                    <a:close/>
                  </a:path>
                </a:pathLst>
              </a:custGeom>
              <a:solidFill>
                <a:srgbClr val="000000"/>
              </a:solidFill>
              <a:ln w="9525">
                <a:noFill/>
                <a:round/>
                <a:headEnd/>
                <a:tailEnd/>
              </a:ln>
            </p:spPr>
            <p:txBody>
              <a:bodyPr/>
              <a:lstStyle/>
              <a:p>
                <a:endParaRPr lang="en-US"/>
              </a:p>
            </p:txBody>
          </p:sp>
          <p:sp>
            <p:nvSpPr>
              <p:cNvPr id="1141" name="Freeform 528"/>
              <p:cNvSpPr>
                <a:spLocks/>
              </p:cNvSpPr>
              <p:nvPr/>
            </p:nvSpPr>
            <p:spPr bwMode="auto">
              <a:xfrm>
                <a:off x="1148" y="972"/>
                <a:ext cx="20" cy="36"/>
              </a:xfrm>
              <a:custGeom>
                <a:avLst/>
                <a:gdLst>
                  <a:gd name="T0" fmla="*/ 0 w 20"/>
                  <a:gd name="T1" fmla="*/ 36 h 36"/>
                  <a:gd name="T2" fmla="*/ 5 w 20"/>
                  <a:gd name="T3" fmla="*/ 36 h 36"/>
                  <a:gd name="T4" fmla="*/ 10 w 20"/>
                  <a:gd name="T5" fmla="*/ 36 h 36"/>
                  <a:gd name="T6" fmla="*/ 10 w 20"/>
                  <a:gd name="T7" fmla="*/ 31 h 36"/>
                  <a:gd name="T8" fmla="*/ 15 w 20"/>
                  <a:gd name="T9" fmla="*/ 31 h 36"/>
                  <a:gd name="T10" fmla="*/ 15 w 20"/>
                  <a:gd name="T11" fmla="*/ 31 h 36"/>
                  <a:gd name="T12" fmla="*/ 15 w 20"/>
                  <a:gd name="T13" fmla="*/ 26 h 36"/>
                  <a:gd name="T14" fmla="*/ 20 w 20"/>
                  <a:gd name="T15" fmla="*/ 21 h 36"/>
                  <a:gd name="T16" fmla="*/ 20 w 20"/>
                  <a:gd name="T17" fmla="*/ 21 h 36"/>
                  <a:gd name="T18" fmla="*/ 20 w 20"/>
                  <a:gd name="T19" fmla="*/ 15 h 36"/>
                  <a:gd name="T20" fmla="*/ 15 w 20"/>
                  <a:gd name="T21" fmla="*/ 10 h 36"/>
                  <a:gd name="T22" fmla="*/ 15 w 20"/>
                  <a:gd name="T23" fmla="*/ 10 h 36"/>
                  <a:gd name="T24" fmla="*/ 15 w 20"/>
                  <a:gd name="T25" fmla="*/ 5 h 36"/>
                  <a:gd name="T26" fmla="*/ 10 w 20"/>
                  <a:gd name="T27" fmla="*/ 5 h 36"/>
                  <a:gd name="T28" fmla="*/ 10 w 20"/>
                  <a:gd name="T29" fmla="*/ 5 h 36"/>
                  <a:gd name="T30" fmla="*/ 5 w 20"/>
                  <a:gd name="T31" fmla="*/ 0 h 36"/>
                  <a:gd name="T32" fmla="*/ 0 w 20"/>
                  <a:gd name="T33" fmla="*/ 0 h 36"/>
                  <a:gd name="T34" fmla="*/ 0 w 20"/>
                  <a:gd name="T35" fmla="*/ 36 h 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0"/>
                  <a:gd name="T55" fmla="*/ 0 h 36"/>
                  <a:gd name="T56" fmla="*/ 20 w 20"/>
                  <a:gd name="T57" fmla="*/ 36 h 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0" h="36">
                    <a:moveTo>
                      <a:pt x="0" y="36"/>
                    </a:moveTo>
                    <a:lnTo>
                      <a:pt x="5" y="36"/>
                    </a:lnTo>
                    <a:lnTo>
                      <a:pt x="10" y="36"/>
                    </a:lnTo>
                    <a:lnTo>
                      <a:pt x="10" y="31"/>
                    </a:lnTo>
                    <a:lnTo>
                      <a:pt x="15" y="31"/>
                    </a:lnTo>
                    <a:lnTo>
                      <a:pt x="15" y="26"/>
                    </a:lnTo>
                    <a:lnTo>
                      <a:pt x="20" y="21"/>
                    </a:lnTo>
                    <a:lnTo>
                      <a:pt x="20" y="15"/>
                    </a:lnTo>
                    <a:lnTo>
                      <a:pt x="15" y="10"/>
                    </a:lnTo>
                    <a:lnTo>
                      <a:pt x="15" y="5"/>
                    </a:lnTo>
                    <a:lnTo>
                      <a:pt x="10" y="5"/>
                    </a:lnTo>
                    <a:lnTo>
                      <a:pt x="5" y="0"/>
                    </a:lnTo>
                    <a:lnTo>
                      <a:pt x="0" y="0"/>
                    </a:lnTo>
                    <a:lnTo>
                      <a:pt x="0" y="36"/>
                    </a:lnTo>
                    <a:close/>
                  </a:path>
                </a:pathLst>
              </a:custGeom>
              <a:solidFill>
                <a:srgbClr val="000000"/>
              </a:solidFill>
              <a:ln w="9525">
                <a:noFill/>
                <a:round/>
                <a:headEnd/>
                <a:tailEnd/>
              </a:ln>
            </p:spPr>
            <p:txBody>
              <a:bodyPr/>
              <a:lstStyle/>
              <a:p>
                <a:endParaRPr lang="en-US"/>
              </a:p>
            </p:txBody>
          </p:sp>
          <p:sp>
            <p:nvSpPr>
              <p:cNvPr id="1142" name="Rectangle 529"/>
              <p:cNvSpPr>
                <a:spLocks noChangeArrowheads="1"/>
              </p:cNvSpPr>
              <p:nvPr/>
            </p:nvSpPr>
            <p:spPr bwMode="auto">
              <a:xfrm>
                <a:off x="1111" y="972"/>
                <a:ext cx="37" cy="3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43" name="Freeform 530"/>
              <p:cNvSpPr>
                <a:spLocks/>
              </p:cNvSpPr>
              <p:nvPr/>
            </p:nvSpPr>
            <p:spPr bwMode="auto">
              <a:xfrm>
                <a:off x="1022" y="946"/>
                <a:ext cx="89" cy="88"/>
              </a:xfrm>
              <a:custGeom>
                <a:avLst/>
                <a:gdLst>
                  <a:gd name="T0" fmla="*/ 0 w 89"/>
                  <a:gd name="T1" fmla="*/ 47 h 88"/>
                  <a:gd name="T2" fmla="*/ 89 w 89"/>
                  <a:gd name="T3" fmla="*/ 88 h 88"/>
                  <a:gd name="T4" fmla="*/ 89 w 89"/>
                  <a:gd name="T5" fmla="*/ 0 h 88"/>
                  <a:gd name="T6" fmla="*/ 0 w 89"/>
                  <a:gd name="T7" fmla="*/ 47 h 88"/>
                  <a:gd name="T8" fmla="*/ 0 60000 65536"/>
                  <a:gd name="T9" fmla="*/ 0 60000 65536"/>
                  <a:gd name="T10" fmla="*/ 0 60000 65536"/>
                  <a:gd name="T11" fmla="*/ 0 60000 65536"/>
                  <a:gd name="T12" fmla="*/ 0 w 89"/>
                  <a:gd name="T13" fmla="*/ 0 h 88"/>
                  <a:gd name="T14" fmla="*/ 89 w 89"/>
                  <a:gd name="T15" fmla="*/ 88 h 88"/>
                </a:gdLst>
                <a:ahLst/>
                <a:cxnLst>
                  <a:cxn ang="T8">
                    <a:pos x="T0" y="T1"/>
                  </a:cxn>
                  <a:cxn ang="T9">
                    <a:pos x="T2" y="T3"/>
                  </a:cxn>
                  <a:cxn ang="T10">
                    <a:pos x="T4" y="T5"/>
                  </a:cxn>
                  <a:cxn ang="T11">
                    <a:pos x="T6" y="T7"/>
                  </a:cxn>
                </a:cxnLst>
                <a:rect l="T12" t="T13" r="T14" b="T15"/>
                <a:pathLst>
                  <a:path w="89" h="88">
                    <a:moveTo>
                      <a:pt x="0" y="47"/>
                    </a:moveTo>
                    <a:lnTo>
                      <a:pt x="89" y="88"/>
                    </a:lnTo>
                    <a:lnTo>
                      <a:pt x="89" y="0"/>
                    </a:lnTo>
                    <a:lnTo>
                      <a:pt x="0" y="47"/>
                    </a:lnTo>
                    <a:close/>
                  </a:path>
                </a:pathLst>
              </a:custGeom>
              <a:solidFill>
                <a:srgbClr val="000000"/>
              </a:solidFill>
              <a:ln w="9525">
                <a:noFill/>
                <a:round/>
                <a:headEnd/>
                <a:tailEnd/>
              </a:ln>
            </p:spPr>
            <p:txBody>
              <a:bodyPr/>
              <a:lstStyle/>
              <a:p>
                <a:endParaRPr lang="en-US"/>
              </a:p>
            </p:txBody>
          </p:sp>
          <p:sp>
            <p:nvSpPr>
              <p:cNvPr id="1144" name="Freeform 531"/>
              <p:cNvSpPr>
                <a:spLocks/>
              </p:cNvSpPr>
              <p:nvPr/>
            </p:nvSpPr>
            <p:spPr bwMode="auto">
              <a:xfrm>
                <a:off x="1095" y="972"/>
                <a:ext cx="16" cy="36"/>
              </a:xfrm>
              <a:custGeom>
                <a:avLst/>
                <a:gdLst>
                  <a:gd name="T0" fmla="*/ 16 w 16"/>
                  <a:gd name="T1" fmla="*/ 0 h 36"/>
                  <a:gd name="T2" fmla="*/ 11 w 16"/>
                  <a:gd name="T3" fmla="*/ 0 h 36"/>
                  <a:gd name="T4" fmla="*/ 11 w 16"/>
                  <a:gd name="T5" fmla="*/ 5 h 36"/>
                  <a:gd name="T6" fmla="*/ 6 w 16"/>
                  <a:gd name="T7" fmla="*/ 5 h 36"/>
                  <a:gd name="T8" fmla="*/ 6 w 16"/>
                  <a:gd name="T9" fmla="*/ 5 h 36"/>
                  <a:gd name="T10" fmla="*/ 0 w 16"/>
                  <a:gd name="T11" fmla="*/ 10 h 36"/>
                  <a:gd name="T12" fmla="*/ 0 w 16"/>
                  <a:gd name="T13" fmla="*/ 10 h 36"/>
                  <a:gd name="T14" fmla="*/ 0 w 16"/>
                  <a:gd name="T15" fmla="*/ 15 h 36"/>
                  <a:gd name="T16" fmla="*/ 0 w 16"/>
                  <a:gd name="T17" fmla="*/ 21 h 36"/>
                  <a:gd name="T18" fmla="*/ 0 w 16"/>
                  <a:gd name="T19" fmla="*/ 21 h 36"/>
                  <a:gd name="T20" fmla="*/ 0 w 16"/>
                  <a:gd name="T21" fmla="*/ 26 h 36"/>
                  <a:gd name="T22" fmla="*/ 0 w 16"/>
                  <a:gd name="T23" fmla="*/ 31 h 36"/>
                  <a:gd name="T24" fmla="*/ 6 w 16"/>
                  <a:gd name="T25" fmla="*/ 31 h 36"/>
                  <a:gd name="T26" fmla="*/ 6 w 16"/>
                  <a:gd name="T27" fmla="*/ 31 h 36"/>
                  <a:gd name="T28" fmla="*/ 11 w 16"/>
                  <a:gd name="T29" fmla="*/ 36 h 36"/>
                  <a:gd name="T30" fmla="*/ 11 w 16"/>
                  <a:gd name="T31" fmla="*/ 36 h 36"/>
                  <a:gd name="T32" fmla="*/ 16 w 16"/>
                  <a:gd name="T33" fmla="*/ 36 h 36"/>
                  <a:gd name="T34" fmla="*/ 16 w 16"/>
                  <a:gd name="T35" fmla="*/ 0 h 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6"/>
                  <a:gd name="T56" fmla="*/ 16 w 16"/>
                  <a:gd name="T57" fmla="*/ 36 h 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6">
                    <a:moveTo>
                      <a:pt x="16" y="0"/>
                    </a:moveTo>
                    <a:lnTo>
                      <a:pt x="11" y="0"/>
                    </a:lnTo>
                    <a:lnTo>
                      <a:pt x="11" y="5"/>
                    </a:lnTo>
                    <a:lnTo>
                      <a:pt x="6" y="5"/>
                    </a:lnTo>
                    <a:lnTo>
                      <a:pt x="0" y="10"/>
                    </a:lnTo>
                    <a:lnTo>
                      <a:pt x="0" y="15"/>
                    </a:lnTo>
                    <a:lnTo>
                      <a:pt x="0" y="21"/>
                    </a:lnTo>
                    <a:lnTo>
                      <a:pt x="0" y="26"/>
                    </a:lnTo>
                    <a:lnTo>
                      <a:pt x="0" y="31"/>
                    </a:lnTo>
                    <a:lnTo>
                      <a:pt x="6" y="31"/>
                    </a:lnTo>
                    <a:lnTo>
                      <a:pt x="11" y="36"/>
                    </a:lnTo>
                    <a:lnTo>
                      <a:pt x="16" y="36"/>
                    </a:lnTo>
                    <a:lnTo>
                      <a:pt x="16" y="0"/>
                    </a:lnTo>
                    <a:close/>
                  </a:path>
                </a:pathLst>
              </a:custGeom>
              <a:solidFill>
                <a:srgbClr val="000000"/>
              </a:solidFill>
              <a:ln w="9525">
                <a:noFill/>
                <a:round/>
                <a:headEnd/>
                <a:tailEnd/>
              </a:ln>
            </p:spPr>
            <p:txBody>
              <a:bodyPr/>
              <a:lstStyle/>
              <a:p>
                <a:endParaRPr lang="en-US"/>
              </a:p>
            </p:txBody>
          </p:sp>
          <p:sp>
            <p:nvSpPr>
              <p:cNvPr id="1145" name="Rectangle 532"/>
              <p:cNvSpPr>
                <a:spLocks noChangeArrowheads="1"/>
              </p:cNvSpPr>
              <p:nvPr/>
            </p:nvSpPr>
            <p:spPr bwMode="auto">
              <a:xfrm>
                <a:off x="1810" y="2967"/>
                <a:ext cx="162"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146" name="Rectangle 533"/>
              <p:cNvSpPr>
                <a:spLocks noChangeArrowheads="1"/>
              </p:cNvSpPr>
              <p:nvPr/>
            </p:nvSpPr>
            <p:spPr bwMode="auto">
              <a:xfrm>
                <a:off x="1810" y="2967"/>
                <a:ext cx="162"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147" name="Rectangle 534"/>
              <p:cNvSpPr>
                <a:spLocks noChangeArrowheads="1"/>
              </p:cNvSpPr>
              <p:nvPr/>
            </p:nvSpPr>
            <p:spPr bwMode="auto">
              <a:xfrm rot="-5400000">
                <a:off x="1854" y="3302"/>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148" name="Rectangle 535"/>
              <p:cNvSpPr>
                <a:spLocks noChangeArrowheads="1"/>
              </p:cNvSpPr>
              <p:nvPr/>
            </p:nvSpPr>
            <p:spPr bwMode="auto">
              <a:xfrm rot="-5400000">
                <a:off x="1852" y="3248"/>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149" name="Rectangle 536"/>
              <p:cNvSpPr>
                <a:spLocks noChangeArrowheads="1"/>
              </p:cNvSpPr>
              <p:nvPr/>
            </p:nvSpPr>
            <p:spPr bwMode="auto">
              <a:xfrm rot="-5400000">
                <a:off x="1870" y="3208"/>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150" name="Rectangle 537"/>
              <p:cNvSpPr>
                <a:spLocks noChangeArrowheads="1"/>
              </p:cNvSpPr>
              <p:nvPr/>
            </p:nvSpPr>
            <p:spPr bwMode="auto">
              <a:xfrm rot="-5400000">
                <a:off x="1849" y="3161"/>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1151" name="Rectangle 538"/>
              <p:cNvSpPr>
                <a:spLocks noChangeArrowheads="1"/>
              </p:cNvSpPr>
              <p:nvPr/>
            </p:nvSpPr>
            <p:spPr bwMode="auto">
              <a:xfrm rot="-5400000">
                <a:off x="1870" y="3120"/>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152" name="Rectangle 539"/>
              <p:cNvSpPr>
                <a:spLocks noChangeArrowheads="1"/>
              </p:cNvSpPr>
              <p:nvPr/>
            </p:nvSpPr>
            <p:spPr bwMode="auto">
              <a:xfrm rot="-5400000">
                <a:off x="1870" y="309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153" name="Rectangle 540"/>
              <p:cNvSpPr>
                <a:spLocks noChangeArrowheads="1"/>
              </p:cNvSpPr>
              <p:nvPr/>
            </p:nvSpPr>
            <p:spPr bwMode="auto">
              <a:xfrm rot="-5400000">
                <a:off x="1855" y="3015"/>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1154" name="Rectangle 542"/>
              <p:cNvSpPr>
                <a:spLocks noChangeArrowheads="1"/>
              </p:cNvSpPr>
              <p:nvPr/>
            </p:nvSpPr>
            <p:spPr bwMode="auto">
              <a:xfrm>
                <a:off x="1028" y="2967"/>
                <a:ext cx="156"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155" name="Rectangle 543"/>
              <p:cNvSpPr>
                <a:spLocks noChangeArrowheads="1"/>
              </p:cNvSpPr>
              <p:nvPr/>
            </p:nvSpPr>
            <p:spPr bwMode="auto">
              <a:xfrm>
                <a:off x="1028" y="2967"/>
                <a:ext cx="156"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156" name="Rectangle 544"/>
              <p:cNvSpPr>
                <a:spLocks noChangeArrowheads="1"/>
              </p:cNvSpPr>
              <p:nvPr/>
            </p:nvSpPr>
            <p:spPr bwMode="auto">
              <a:xfrm rot="-5400000">
                <a:off x="1070" y="3291"/>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1157" name="Rectangle 545"/>
              <p:cNvSpPr>
                <a:spLocks noChangeArrowheads="1"/>
              </p:cNvSpPr>
              <p:nvPr/>
            </p:nvSpPr>
            <p:spPr bwMode="auto">
              <a:xfrm rot="-5400000">
                <a:off x="1068" y="3237"/>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158" name="Rectangle 546"/>
              <p:cNvSpPr>
                <a:spLocks noChangeArrowheads="1"/>
              </p:cNvSpPr>
              <p:nvPr/>
            </p:nvSpPr>
            <p:spPr bwMode="auto">
              <a:xfrm rot="-5400000">
                <a:off x="1086" y="3198"/>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159" name="Rectangle 547"/>
              <p:cNvSpPr>
                <a:spLocks noChangeArrowheads="1"/>
              </p:cNvSpPr>
              <p:nvPr/>
            </p:nvSpPr>
            <p:spPr bwMode="auto">
              <a:xfrm rot="-5400000">
                <a:off x="1076" y="316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160" name="Rectangle 548"/>
              <p:cNvSpPr>
                <a:spLocks noChangeArrowheads="1"/>
              </p:cNvSpPr>
              <p:nvPr/>
            </p:nvSpPr>
            <p:spPr bwMode="auto">
              <a:xfrm rot="-5400000">
                <a:off x="1086" y="3130"/>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161" name="Rectangle 549"/>
              <p:cNvSpPr>
                <a:spLocks noChangeArrowheads="1"/>
              </p:cNvSpPr>
              <p:nvPr/>
            </p:nvSpPr>
            <p:spPr bwMode="auto">
              <a:xfrm rot="-5400000">
                <a:off x="1086" y="310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162" name="Rectangle 550"/>
              <p:cNvSpPr>
                <a:spLocks noChangeArrowheads="1"/>
              </p:cNvSpPr>
              <p:nvPr/>
            </p:nvSpPr>
            <p:spPr bwMode="auto">
              <a:xfrm rot="-5400000">
                <a:off x="1071" y="3025"/>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1163" name="Rectangle 552"/>
              <p:cNvSpPr>
                <a:spLocks noChangeArrowheads="1"/>
              </p:cNvSpPr>
              <p:nvPr/>
            </p:nvSpPr>
            <p:spPr bwMode="auto">
              <a:xfrm>
                <a:off x="1221" y="2967"/>
                <a:ext cx="156" cy="531"/>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64" name="Rectangle 553"/>
              <p:cNvSpPr>
                <a:spLocks noChangeArrowheads="1"/>
              </p:cNvSpPr>
              <p:nvPr/>
            </p:nvSpPr>
            <p:spPr bwMode="auto">
              <a:xfrm rot="-5400000">
                <a:off x="1257" y="3243"/>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1165" name="Rectangle 554"/>
              <p:cNvSpPr>
                <a:spLocks noChangeArrowheads="1"/>
              </p:cNvSpPr>
              <p:nvPr/>
            </p:nvSpPr>
            <p:spPr bwMode="auto">
              <a:xfrm rot="-5400000">
                <a:off x="1259" y="3187"/>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1166" name="Rectangle 555"/>
              <p:cNvSpPr>
                <a:spLocks noChangeArrowheads="1"/>
              </p:cNvSpPr>
              <p:nvPr/>
            </p:nvSpPr>
            <p:spPr bwMode="auto">
              <a:xfrm rot="-5400000">
                <a:off x="1257" y="3128"/>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167" name="Rectangle 556"/>
              <p:cNvSpPr>
                <a:spLocks noChangeArrowheads="1"/>
              </p:cNvSpPr>
              <p:nvPr/>
            </p:nvSpPr>
            <p:spPr bwMode="auto">
              <a:xfrm rot="-5400000">
                <a:off x="1262" y="3070"/>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168" name="Rectangle 557"/>
              <p:cNvSpPr>
                <a:spLocks noChangeArrowheads="1"/>
              </p:cNvSpPr>
              <p:nvPr/>
            </p:nvSpPr>
            <p:spPr bwMode="auto">
              <a:xfrm>
                <a:off x="1612" y="2967"/>
                <a:ext cx="162"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169" name="Rectangle 558"/>
              <p:cNvSpPr>
                <a:spLocks noChangeArrowheads="1"/>
              </p:cNvSpPr>
              <p:nvPr/>
            </p:nvSpPr>
            <p:spPr bwMode="auto">
              <a:xfrm>
                <a:off x="1612" y="2967"/>
                <a:ext cx="162" cy="531"/>
              </a:xfrm>
              <a:prstGeom prst="rect">
                <a:avLst/>
              </a:prstGeom>
              <a:solidFill>
                <a:srgbClr val="FFFF00"/>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1170" name="Rectangle 559"/>
              <p:cNvSpPr>
                <a:spLocks noChangeArrowheads="1"/>
              </p:cNvSpPr>
              <p:nvPr/>
            </p:nvSpPr>
            <p:spPr bwMode="auto">
              <a:xfrm rot="-5400000">
                <a:off x="1655" y="3291"/>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1171" name="Rectangle 560"/>
              <p:cNvSpPr>
                <a:spLocks noChangeArrowheads="1"/>
              </p:cNvSpPr>
              <p:nvPr/>
            </p:nvSpPr>
            <p:spPr bwMode="auto">
              <a:xfrm rot="-5400000">
                <a:off x="1671" y="3250"/>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172" name="Rectangle 561"/>
              <p:cNvSpPr>
                <a:spLocks noChangeArrowheads="1"/>
              </p:cNvSpPr>
              <p:nvPr/>
            </p:nvSpPr>
            <p:spPr bwMode="auto">
              <a:xfrm rot="-5400000">
                <a:off x="1658" y="3211"/>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F</a:t>
                </a:r>
                <a:endParaRPr lang="en-US" sz="1800">
                  <a:solidFill>
                    <a:srgbClr val="000000"/>
                  </a:solidFill>
                </a:endParaRPr>
              </a:p>
            </p:txBody>
          </p:sp>
          <p:sp>
            <p:nvSpPr>
              <p:cNvPr id="1173" name="Rectangle 562"/>
              <p:cNvSpPr>
                <a:spLocks noChangeArrowheads="1"/>
              </p:cNvSpPr>
              <p:nvPr/>
            </p:nvSpPr>
            <p:spPr bwMode="auto">
              <a:xfrm rot="-5400000">
                <a:off x="1661" y="3167"/>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2</a:t>
                </a:r>
                <a:endParaRPr lang="en-US" sz="1800">
                  <a:solidFill>
                    <a:srgbClr val="000000"/>
                  </a:solidFill>
                </a:endParaRPr>
              </a:p>
            </p:txBody>
          </p:sp>
          <p:sp>
            <p:nvSpPr>
              <p:cNvPr id="1174" name="Rectangle 564"/>
              <p:cNvSpPr>
                <a:spLocks noChangeArrowheads="1"/>
              </p:cNvSpPr>
              <p:nvPr/>
            </p:nvSpPr>
            <p:spPr bwMode="auto">
              <a:xfrm rot="-5400000">
                <a:off x="1656" y="3031"/>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x6</a:t>
                </a:r>
                <a:endParaRPr lang="en-US" sz="1800">
                  <a:solidFill>
                    <a:srgbClr val="000000"/>
                  </a:solidFill>
                </a:endParaRPr>
              </a:p>
            </p:txBody>
          </p:sp>
          <p:sp>
            <p:nvSpPr>
              <p:cNvPr id="1175" name="Rectangle 565"/>
              <p:cNvSpPr>
                <a:spLocks noChangeArrowheads="1"/>
              </p:cNvSpPr>
              <p:nvPr/>
            </p:nvSpPr>
            <p:spPr bwMode="auto">
              <a:xfrm>
                <a:off x="1419" y="2967"/>
                <a:ext cx="156"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176" name="Rectangle 566"/>
              <p:cNvSpPr>
                <a:spLocks noChangeArrowheads="1"/>
              </p:cNvSpPr>
              <p:nvPr/>
            </p:nvSpPr>
            <p:spPr bwMode="auto">
              <a:xfrm>
                <a:off x="1419" y="2967"/>
                <a:ext cx="156"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177" name="Rectangle 567"/>
              <p:cNvSpPr>
                <a:spLocks noChangeArrowheads="1"/>
              </p:cNvSpPr>
              <p:nvPr/>
            </p:nvSpPr>
            <p:spPr bwMode="auto">
              <a:xfrm rot="-5400000">
                <a:off x="1457" y="3198"/>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178" name="Rectangle 568"/>
              <p:cNvSpPr>
                <a:spLocks noChangeArrowheads="1"/>
              </p:cNvSpPr>
              <p:nvPr/>
            </p:nvSpPr>
            <p:spPr bwMode="auto">
              <a:xfrm rot="-5400000">
                <a:off x="1457" y="3140"/>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1179" name="Rectangle 569"/>
              <p:cNvSpPr>
                <a:spLocks noChangeArrowheads="1"/>
              </p:cNvSpPr>
              <p:nvPr/>
            </p:nvSpPr>
            <p:spPr bwMode="auto">
              <a:xfrm rot="-5400000">
                <a:off x="1473" y="3104"/>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180" name="Rectangle 570"/>
              <p:cNvSpPr>
                <a:spLocks noChangeArrowheads="1"/>
              </p:cNvSpPr>
              <p:nvPr/>
            </p:nvSpPr>
            <p:spPr bwMode="auto">
              <a:xfrm>
                <a:off x="829" y="2967"/>
                <a:ext cx="162"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181" name="Rectangle 571"/>
              <p:cNvSpPr>
                <a:spLocks noChangeArrowheads="1"/>
              </p:cNvSpPr>
              <p:nvPr/>
            </p:nvSpPr>
            <p:spPr bwMode="auto">
              <a:xfrm>
                <a:off x="829" y="2967"/>
                <a:ext cx="162"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182" name="Rectangle 572"/>
              <p:cNvSpPr>
                <a:spLocks noChangeArrowheads="1"/>
              </p:cNvSpPr>
              <p:nvPr/>
            </p:nvSpPr>
            <p:spPr bwMode="auto">
              <a:xfrm rot="-5400000">
                <a:off x="888" y="3203"/>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183" name="Rectangle 573"/>
              <p:cNvSpPr>
                <a:spLocks noChangeArrowheads="1"/>
              </p:cNvSpPr>
              <p:nvPr/>
            </p:nvSpPr>
            <p:spPr bwMode="auto">
              <a:xfrm rot="-5400000">
                <a:off x="870" y="3133"/>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184" name="Rectangle 574"/>
              <p:cNvSpPr>
                <a:spLocks noChangeArrowheads="1"/>
              </p:cNvSpPr>
              <p:nvPr/>
            </p:nvSpPr>
            <p:spPr bwMode="auto">
              <a:xfrm rot="-5400000">
                <a:off x="862" y="3192"/>
                <a:ext cx="58" cy="84"/>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1185" name="Freeform 575"/>
              <p:cNvSpPr>
                <a:spLocks/>
              </p:cNvSpPr>
              <p:nvPr/>
            </p:nvSpPr>
            <p:spPr bwMode="auto">
              <a:xfrm>
                <a:off x="1810" y="2461"/>
                <a:ext cx="68" cy="68"/>
              </a:xfrm>
              <a:custGeom>
                <a:avLst/>
                <a:gdLst>
                  <a:gd name="T0" fmla="*/ 68 w 68"/>
                  <a:gd name="T1" fmla="*/ 68 h 68"/>
                  <a:gd name="T2" fmla="*/ 31 w 68"/>
                  <a:gd name="T3" fmla="*/ 0 h 68"/>
                  <a:gd name="T4" fmla="*/ 0 w 68"/>
                  <a:gd name="T5" fmla="*/ 68 h 68"/>
                  <a:gd name="T6" fmla="*/ 68 w 68"/>
                  <a:gd name="T7" fmla="*/ 68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68" y="68"/>
                    </a:moveTo>
                    <a:lnTo>
                      <a:pt x="31" y="0"/>
                    </a:lnTo>
                    <a:lnTo>
                      <a:pt x="0" y="68"/>
                    </a:lnTo>
                    <a:lnTo>
                      <a:pt x="68" y="68"/>
                    </a:lnTo>
                    <a:close/>
                  </a:path>
                </a:pathLst>
              </a:custGeom>
              <a:solidFill>
                <a:srgbClr val="000000"/>
              </a:solidFill>
              <a:ln w="9525">
                <a:noFill/>
                <a:round/>
                <a:headEnd/>
                <a:tailEnd/>
              </a:ln>
            </p:spPr>
            <p:txBody>
              <a:bodyPr/>
              <a:lstStyle/>
              <a:p>
                <a:endParaRPr lang="en-US"/>
              </a:p>
            </p:txBody>
          </p:sp>
          <p:sp>
            <p:nvSpPr>
              <p:cNvPr id="1186" name="Freeform 576"/>
              <p:cNvSpPr>
                <a:spLocks/>
              </p:cNvSpPr>
              <p:nvPr/>
            </p:nvSpPr>
            <p:spPr bwMode="auto">
              <a:xfrm>
                <a:off x="1836" y="2513"/>
                <a:ext cx="16" cy="11"/>
              </a:xfrm>
              <a:custGeom>
                <a:avLst/>
                <a:gdLst>
                  <a:gd name="T0" fmla="*/ 16 w 16"/>
                  <a:gd name="T1" fmla="*/ 11 h 11"/>
                  <a:gd name="T2" fmla="*/ 16 w 16"/>
                  <a:gd name="T3" fmla="*/ 6 h 11"/>
                  <a:gd name="T4" fmla="*/ 11 w 16"/>
                  <a:gd name="T5" fmla="*/ 6 h 11"/>
                  <a:gd name="T6" fmla="*/ 11 w 16"/>
                  <a:gd name="T7" fmla="*/ 0 h 11"/>
                  <a:gd name="T8" fmla="*/ 5 w 16"/>
                  <a:gd name="T9" fmla="*/ 0 h 11"/>
                  <a:gd name="T10" fmla="*/ 5 w 16"/>
                  <a:gd name="T11" fmla="*/ 0 h 11"/>
                  <a:gd name="T12" fmla="*/ 5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5" y="0"/>
                    </a:lnTo>
                    <a:lnTo>
                      <a:pt x="5"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187" name="Rectangle 577"/>
              <p:cNvSpPr>
                <a:spLocks noChangeArrowheads="1"/>
              </p:cNvSpPr>
              <p:nvPr/>
            </p:nvSpPr>
            <p:spPr bwMode="auto">
              <a:xfrm>
                <a:off x="1836" y="2524"/>
                <a:ext cx="16" cy="37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88" name="Freeform 578"/>
              <p:cNvSpPr>
                <a:spLocks/>
              </p:cNvSpPr>
              <p:nvPr/>
            </p:nvSpPr>
            <p:spPr bwMode="auto">
              <a:xfrm>
                <a:off x="1810" y="2888"/>
                <a:ext cx="68" cy="68"/>
              </a:xfrm>
              <a:custGeom>
                <a:avLst/>
                <a:gdLst>
                  <a:gd name="T0" fmla="*/ 68 w 68"/>
                  <a:gd name="T1" fmla="*/ 0 h 68"/>
                  <a:gd name="T2" fmla="*/ 31 w 68"/>
                  <a:gd name="T3" fmla="*/ 68 h 68"/>
                  <a:gd name="T4" fmla="*/ 0 w 68"/>
                  <a:gd name="T5" fmla="*/ 0 h 68"/>
                  <a:gd name="T6" fmla="*/ 68 w 68"/>
                  <a:gd name="T7" fmla="*/ 0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68" y="0"/>
                    </a:moveTo>
                    <a:lnTo>
                      <a:pt x="31" y="68"/>
                    </a:lnTo>
                    <a:lnTo>
                      <a:pt x="0" y="0"/>
                    </a:lnTo>
                    <a:lnTo>
                      <a:pt x="68" y="0"/>
                    </a:lnTo>
                    <a:close/>
                  </a:path>
                </a:pathLst>
              </a:custGeom>
              <a:solidFill>
                <a:srgbClr val="000000"/>
              </a:solidFill>
              <a:ln w="9525">
                <a:noFill/>
                <a:round/>
                <a:headEnd/>
                <a:tailEnd/>
              </a:ln>
            </p:spPr>
            <p:txBody>
              <a:bodyPr/>
              <a:lstStyle/>
              <a:p>
                <a:endParaRPr lang="en-US"/>
              </a:p>
            </p:txBody>
          </p:sp>
          <p:sp>
            <p:nvSpPr>
              <p:cNvPr id="1189" name="Freeform 579"/>
              <p:cNvSpPr>
                <a:spLocks/>
              </p:cNvSpPr>
              <p:nvPr/>
            </p:nvSpPr>
            <p:spPr bwMode="auto">
              <a:xfrm>
                <a:off x="1836" y="2899"/>
                <a:ext cx="16" cy="5"/>
              </a:xfrm>
              <a:custGeom>
                <a:avLst/>
                <a:gdLst>
                  <a:gd name="T0" fmla="*/ 0 w 16"/>
                  <a:gd name="T1" fmla="*/ 0 h 5"/>
                  <a:gd name="T2" fmla="*/ 0 w 16"/>
                  <a:gd name="T3" fmla="*/ 0 h 5"/>
                  <a:gd name="T4" fmla="*/ 5 w 16"/>
                  <a:gd name="T5" fmla="*/ 5 h 5"/>
                  <a:gd name="T6" fmla="*/ 5 w 16"/>
                  <a:gd name="T7" fmla="*/ 5 h 5"/>
                  <a:gd name="T8" fmla="*/ 5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5"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1190" name="Freeform 580"/>
              <p:cNvSpPr>
                <a:spLocks/>
              </p:cNvSpPr>
              <p:nvPr/>
            </p:nvSpPr>
            <p:spPr bwMode="auto">
              <a:xfrm>
                <a:off x="1612" y="2461"/>
                <a:ext cx="73" cy="68"/>
              </a:xfrm>
              <a:custGeom>
                <a:avLst/>
                <a:gdLst>
                  <a:gd name="T0" fmla="*/ 73 w 73"/>
                  <a:gd name="T1" fmla="*/ 68 h 68"/>
                  <a:gd name="T2" fmla="*/ 36 w 73"/>
                  <a:gd name="T3" fmla="*/ 0 h 68"/>
                  <a:gd name="T4" fmla="*/ 0 w 73"/>
                  <a:gd name="T5" fmla="*/ 68 h 68"/>
                  <a:gd name="T6" fmla="*/ 73 w 73"/>
                  <a:gd name="T7" fmla="*/ 68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68"/>
                    </a:moveTo>
                    <a:lnTo>
                      <a:pt x="36" y="0"/>
                    </a:lnTo>
                    <a:lnTo>
                      <a:pt x="0" y="68"/>
                    </a:lnTo>
                    <a:lnTo>
                      <a:pt x="73" y="68"/>
                    </a:lnTo>
                    <a:close/>
                  </a:path>
                </a:pathLst>
              </a:custGeom>
              <a:solidFill>
                <a:srgbClr val="000000"/>
              </a:solidFill>
              <a:ln w="9525">
                <a:noFill/>
                <a:round/>
                <a:headEnd/>
                <a:tailEnd/>
              </a:ln>
            </p:spPr>
            <p:txBody>
              <a:bodyPr/>
              <a:lstStyle/>
              <a:p>
                <a:endParaRPr lang="en-US"/>
              </a:p>
            </p:txBody>
          </p:sp>
          <p:sp>
            <p:nvSpPr>
              <p:cNvPr id="1191" name="Freeform 581"/>
              <p:cNvSpPr>
                <a:spLocks/>
              </p:cNvSpPr>
              <p:nvPr/>
            </p:nvSpPr>
            <p:spPr bwMode="auto">
              <a:xfrm>
                <a:off x="1638" y="2513"/>
                <a:ext cx="16" cy="11"/>
              </a:xfrm>
              <a:custGeom>
                <a:avLst/>
                <a:gdLst>
                  <a:gd name="T0" fmla="*/ 16 w 16"/>
                  <a:gd name="T1" fmla="*/ 11 h 11"/>
                  <a:gd name="T2" fmla="*/ 16 w 16"/>
                  <a:gd name="T3" fmla="*/ 6 h 11"/>
                  <a:gd name="T4" fmla="*/ 16 w 16"/>
                  <a:gd name="T5" fmla="*/ 6 h 11"/>
                  <a:gd name="T6" fmla="*/ 10 w 16"/>
                  <a:gd name="T7" fmla="*/ 0 h 11"/>
                  <a:gd name="T8" fmla="*/ 10 w 16"/>
                  <a:gd name="T9" fmla="*/ 0 h 11"/>
                  <a:gd name="T10" fmla="*/ 5 w 16"/>
                  <a:gd name="T11" fmla="*/ 0 h 11"/>
                  <a:gd name="T12" fmla="*/ 5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0" y="0"/>
                    </a:lnTo>
                    <a:lnTo>
                      <a:pt x="5" y="0"/>
                    </a:lnTo>
                    <a:lnTo>
                      <a:pt x="5"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192" name="Rectangle 582"/>
              <p:cNvSpPr>
                <a:spLocks noChangeArrowheads="1"/>
              </p:cNvSpPr>
              <p:nvPr/>
            </p:nvSpPr>
            <p:spPr bwMode="auto">
              <a:xfrm>
                <a:off x="1638" y="2524"/>
                <a:ext cx="16" cy="37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93" name="Freeform 583"/>
              <p:cNvSpPr>
                <a:spLocks/>
              </p:cNvSpPr>
              <p:nvPr/>
            </p:nvSpPr>
            <p:spPr bwMode="auto">
              <a:xfrm>
                <a:off x="1612" y="2888"/>
                <a:ext cx="73" cy="68"/>
              </a:xfrm>
              <a:custGeom>
                <a:avLst/>
                <a:gdLst>
                  <a:gd name="T0" fmla="*/ 73 w 73"/>
                  <a:gd name="T1" fmla="*/ 0 h 68"/>
                  <a:gd name="T2" fmla="*/ 36 w 73"/>
                  <a:gd name="T3" fmla="*/ 68 h 68"/>
                  <a:gd name="T4" fmla="*/ 0 w 73"/>
                  <a:gd name="T5" fmla="*/ 0 h 68"/>
                  <a:gd name="T6" fmla="*/ 73 w 73"/>
                  <a:gd name="T7" fmla="*/ 0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0"/>
                    </a:moveTo>
                    <a:lnTo>
                      <a:pt x="36" y="68"/>
                    </a:lnTo>
                    <a:lnTo>
                      <a:pt x="0" y="0"/>
                    </a:lnTo>
                    <a:lnTo>
                      <a:pt x="73" y="0"/>
                    </a:lnTo>
                    <a:close/>
                  </a:path>
                </a:pathLst>
              </a:custGeom>
              <a:solidFill>
                <a:srgbClr val="000000"/>
              </a:solidFill>
              <a:ln w="9525">
                <a:noFill/>
                <a:round/>
                <a:headEnd/>
                <a:tailEnd/>
              </a:ln>
            </p:spPr>
            <p:txBody>
              <a:bodyPr/>
              <a:lstStyle/>
              <a:p>
                <a:endParaRPr lang="en-US"/>
              </a:p>
            </p:txBody>
          </p:sp>
          <p:sp>
            <p:nvSpPr>
              <p:cNvPr id="1194" name="Freeform 584"/>
              <p:cNvSpPr>
                <a:spLocks/>
              </p:cNvSpPr>
              <p:nvPr/>
            </p:nvSpPr>
            <p:spPr bwMode="auto">
              <a:xfrm>
                <a:off x="1638" y="2899"/>
                <a:ext cx="16" cy="5"/>
              </a:xfrm>
              <a:custGeom>
                <a:avLst/>
                <a:gdLst>
                  <a:gd name="T0" fmla="*/ 0 w 16"/>
                  <a:gd name="T1" fmla="*/ 0 h 5"/>
                  <a:gd name="T2" fmla="*/ 0 w 16"/>
                  <a:gd name="T3" fmla="*/ 0 h 5"/>
                  <a:gd name="T4" fmla="*/ 5 w 16"/>
                  <a:gd name="T5" fmla="*/ 5 h 5"/>
                  <a:gd name="T6" fmla="*/ 5 w 16"/>
                  <a:gd name="T7" fmla="*/ 5 h 5"/>
                  <a:gd name="T8" fmla="*/ 10 w 16"/>
                  <a:gd name="T9" fmla="*/ 5 h 5"/>
                  <a:gd name="T10" fmla="*/ 10 w 16"/>
                  <a:gd name="T11" fmla="*/ 5 h 5"/>
                  <a:gd name="T12" fmla="*/ 16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5" y="5"/>
                    </a:lnTo>
                    <a:lnTo>
                      <a:pt x="10" y="5"/>
                    </a:lnTo>
                    <a:lnTo>
                      <a:pt x="16" y="5"/>
                    </a:lnTo>
                    <a:lnTo>
                      <a:pt x="16" y="0"/>
                    </a:lnTo>
                    <a:lnTo>
                      <a:pt x="0" y="0"/>
                    </a:lnTo>
                    <a:close/>
                  </a:path>
                </a:pathLst>
              </a:custGeom>
              <a:solidFill>
                <a:srgbClr val="000000"/>
              </a:solidFill>
              <a:ln w="9525">
                <a:noFill/>
                <a:round/>
                <a:headEnd/>
                <a:tailEnd/>
              </a:ln>
            </p:spPr>
            <p:txBody>
              <a:bodyPr/>
              <a:lstStyle/>
              <a:p>
                <a:endParaRPr lang="en-US"/>
              </a:p>
            </p:txBody>
          </p:sp>
          <p:sp>
            <p:nvSpPr>
              <p:cNvPr id="1195" name="Line 585"/>
              <p:cNvSpPr>
                <a:spLocks noChangeShapeType="1"/>
              </p:cNvSpPr>
              <p:nvPr/>
            </p:nvSpPr>
            <p:spPr bwMode="auto">
              <a:xfrm>
                <a:off x="1492" y="2461"/>
                <a:ext cx="1" cy="495"/>
              </a:xfrm>
              <a:prstGeom prst="line">
                <a:avLst/>
              </a:prstGeom>
              <a:noFill/>
              <a:ln w="0">
                <a:solidFill>
                  <a:srgbClr val="000000"/>
                </a:solidFill>
                <a:round/>
                <a:headEnd/>
                <a:tailEnd/>
              </a:ln>
            </p:spPr>
            <p:txBody>
              <a:bodyPr/>
              <a:lstStyle/>
              <a:p>
                <a:endParaRPr lang="en-US"/>
              </a:p>
            </p:txBody>
          </p:sp>
          <p:sp>
            <p:nvSpPr>
              <p:cNvPr id="1196" name="Freeform 586"/>
              <p:cNvSpPr>
                <a:spLocks/>
              </p:cNvSpPr>
              <p:nvPr/>
            </p:nvSpPr>
            <p:spPr bwMode="auto">
              <a:xfrm>
                <a:off x="1471" y="2461"/>
                <a:ext cx="47" cy="42"/>
              </a:xfrm>
              <a:custGeom>
                <a:avLst/>
                <a:gdLst>
                  <a:gd name="T0" fmla="*/ 21 w 47"/>
                  <a:gd name="T1" fmla="*/ 0 h 42"/>
                  <a:gd name="T2" fmla="*/ 47 w 47"/>
                  <a:gd name="T3" fmla="*/ 42 h 42"/>
                  <a:gd name="T4" fmla="*/ 0 w 47"/>
                  <a:gd name="T5" fmla="*/ 42 h 42"/>
                  <a:gd name="T6" fmla="*/ 21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0"/>
                    </a:moveTo>
                    <a:lnTo>
                      <a:pt x="47" y="42"/>
                    </a:lnTo>
                    <a:lnTo>
                      <a:pt x="0" y="42"/>
                    </a:lnTo>
                    <a:lnTo>
                      <a:pt x="21" y="0"/>
                    </a:lnTo>
                    <a:close/>
                  </a:path>
                </a:pathLst>
              </a:custGeom>
              <a:solidFill>
                <a:srgbClr val="000000"/>
              </a:solidFill>
              <a:ln w="9525">
                <a:noFill/>
                <a:round/>
                <a:headEnd/>
                <a:tailEnd/>
              </a:ln>
            </p:spPr>
            <p:txBody>
              <a:bodyPr/>
              <a:lstStyle/>
              <a:p>
                <a:endParaRPr lang="en-US"/>
              </a:p>
            </p:txBody>
          </p:sp>
          <p:sp>
            <p:nvSpPr>
              <p:cNvPr id="1197" name="Freeform 587"/>
              <p:cNvSpPr>
                <a:spLocks/>
              </p:cNvSpPr>
              <p:nvPr/>
            </p:nvSpPr>
            <p:spPr bwMode="auto">
              <a:xfrm>
                <a:off x="1471" y="2914"/>
                <a:ext cx="47" cy="42"/>
              </a:xfrm>
              <a:custGeom>
                <a:avLst/>
                <a:gdLst>
                  <a:gd name="T0" fmla="*/ 21 w 47"/>
                  <a:gd name="T1" fmla="*/ 42 h 42"/>
                  <a:gd name="T2" fmla="*/ 47 w 47"/>
                  <a:gd name="T3" fmla="*/ 0 h 42"/>
                  <a:gd name="T4" fmla="*/ 0 w 47"/>
                  <a:gd name="T5" fmla="*/ 0 h 42"/>
                  <a:gd name="T6" fmla="*/ 21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42"/>
                    </a:moveTo>
                    <a:lnTo>
                      <a:pt x="47" y="0"/>
                    </a:lnTo>
                    <a:lnTo>
                      <a:pt x="0" y="0"/>
                    </a:lnTo>
                    <a:lnTo>
                      <a:pt x="21" y="42"/>
                    </a:lnTo>
                    <a:close/>
                  </a:path>
                </a:pathLst>
              </a:custGeom>
              <a:solidFill>
                <a:srgbClr val="000000"/>
              </a:solidFill>
              <a:ln w="9525">
                <a:noFill/>
                <a:round/>
                <a:headEnd/>
                <a:tailEnd/>
              </a:ln>
            </p:spPr>
            <p:txBody>
              <a:bodyPr/>
              <a:lstStyle/>
              <a:p>
                <a:endParaRPr lang="en-US"/>
              </a:p>
            </p:txBody>
          </p:sp>
          <p:sp>
            <p:nvSpPr>
              <p:cNvPr id="1198" name="Line 588"/>
              <p:cNvSpPr>
                <a:spLocks noChangeShapeType="1"/>
              </p:cNvSpPr>
              <p:nvPr/>
            </p:nvSpPr>
            <p:spPr bwMode="auto">
              <a:xfrm>
                <a:off x="1304" y="2461"/>
                <a:ext cx="1" cy="495"/>
              </a:xfrm>
              <a:prstGeom prst="line">
                <a:avLst/>
              </a:prstGeom>
              <a:noFill/>
              <a:ln w="0">
                <a:solidFill>
                  <a:srgbClr val="000000"/>
                </a:solidFill>
                <a:round/>
                <a:headEnd/>
                <a:tailEnd/>
              </a:ln>
            </p:spPr>
            <p:txBody>
              <a:bodyPr/>
              <a:lstStyle/>
              <a:p>
                <a:endParaRPr lang="en-US"/>
              </a:p>
            </p:txBody>
          </p:sp>
          <p:sp>
            <p:nvSpPr>
              <p:cNvPr id="1199" name="Freeform 589"/>
              <p:cNvSpPr>
                <a:spLocks/>
              </p:cNvSpPr>
              <p:nvPr/>
            </p:nvSpPr>
            <p:spPr bwMode="auto">
              <a:xfrm>
                <a:off x="1278" y="2461"/>
                <a:ext cx="47" cy="42"/>
              </a:xfrm>
              <a:custGeom>
                <a:avLst/>
                <a:gdLst>
                  <a:gd name="T0" fmla="*/ 26 w 47"/>
                  <a:gd name="T1" fmla="*/ 0 h 42"/>
                  <a:gd name="T2" fmla="*/ 47 w 47"/>
                  <a:gd name="T3" fmla="*/ 42 h 42"/>
                  <a:gd name="T4" fmla="*/ 0 w 47"/>
                  <a:gd name="T5" fmla="*/ 42 h 42"/>
                  <a:gd name="T6" fmla="*/ 26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0"/>
                    </a:moveTo>
                    <a:lnTo>
                      <a:pt x="47" y="42"/>
                    </a:lnTo>
                    <a:lnTo>
                      <a:pt x="0" y="42"/>
                    </a:lnTo>
                    <a:lnTo>
                      <a:pt x="26" y="0"/>
                    </a:lnTo>
                    <a:close/>
                  </a:path>
                </a:pathLst>
              </a:custGeom>
              <a:solidFill>
                <a:srgbClr val="000000"/>
              </a:solidFill>
              <a:ln w="9525">
                <a:noFill/>
                <a:round/>
                <a:headEnd/>
                <a:tailEnd/>
              </a:ln>
            </p:spPr>
            <p:txBody>
              <a:bodyPr/>
              <a:lstStyle/>
              <a:p>
                <a:endParaRPr lang="en-US"/>
              </a:p>
            </p:txBody>
          </p:sp>
          <p:sp>
            <p:nvSpPr>
              <p:cNvPr id="1200" name="Freeform 590"/>
              <p:cNvSpPr>
                <a:spLocks/>
              </p:cNvSpPr>
              <p:nvPr/>
            </p:nvSpPr>
            <p:spPr bwMode="auto">
              <a:xfrm>
                <a:off x="1278" y="2914"/>
                <a:ext cx="47" cy="42"/>
              </a:xfrm>
              <a:custGeom>
                <a:avLst/>
                <a:gdLst>
                  <a:gd name="T0" fmla="*/ 26 w 47"/>
                  <a:gd name="T1" fmla="*/ 42 h 42"/>
                  <a:gd name="T2" fmla="*/ 47 w 47"/>
                  <a:gd name="T3" fmla="*/ 0 h 42"/>
                  <a:gd name="T4" fmla="*/ 0 w 47"/>
                  <a:gd name="T5" fmla="*/ 0 h 42"/>
                  <a:gd name="T6" fmla="*/ 26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42"/>
                    </a:moveTo>
                    <a:lnTo>
                      <a:pt x="47" y="0"/>
                    </a:lnTo>
                    <a:lnTo>
                      <a:pt x="0" y="0"/>
                    </a:lnTo>
                    <a:lnTo>
                      <a:pt x="26" y="42"/>
                    </a:lnTo>
                    <a:close/>
                  </a:path>
                </a:pathLst>
              </a:custGeom>
              <a:solidFill>
                <a:srgbClr val="000000"/>
              </a:solidFill>
              <a:ln w="9525">
                <a:noFill/>
                <a:round/>
                <a:headEnd/>
                <a:tailEnd/>
              </a:ln>
            </p:spPr>
            <p:txBody>
              <a:bodyPr/>
              <a:lstStyle/>
              <a:p>
                <a:endParaRPr lang="en-US"/>
              </a:p>
            </p:txBody>
          </p:sp>
          <p:sp>
            <p:nvSpPr>
              <p:cNvPr id="1201" name="Freeform 591"/>
              <p:cNvSpPr>
                <a:spLocks/>
              </p:cNvSpPr>
              <p:nvPr/>
            </p:nvSpPr>
            <p:spPr bwMode="auto">
              <a:xfrm>
                <a:off x="1069" y="2461"/>
                <a:ext cx="68" cy="68"/>
              </a:xfrm>
              <a:custGeom>
                <a:avLst/>
                <a:gdLst>
                  <a:gd name="T0" fmla="*/ 68 w 68"/>
                  <a:gd name="T1" fmla="*/ 68 h 68"/>
                  <a:gd name="T2" fmla="*/ 37 w 68"/>
                  <a:gd name="T3" fmla="*/ 0 h 68"/>
                  <a:gd name="T4" fmla="*/ 0 w 68"/>
                  <a:gd name="T5" fmla="*/ 68 h 68"/>
                  <a:gd name="T6" fmla="*/ 68 w 68"/>
                  <a:gd name="T7" fmla="*/ 68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68" y="68"/>
                    </a:moveTo>
                    <a:lnTo>
                      <a:pt x="37" y="0"/>
                    </a:lnTo>
                    <a:lnTo>
                      <a:pt x="0" y="68"/>
                    </a:lnTo>
                    <a:lnTo>
                      <a:pt x="68" y="68"/>
                    </a:lnTo>
                    <a:close/>
                  </a:path>
                </a:pathLst>
              </a:custGeom>
              <a:solidFill>
                <a:srgbClr val="000000"/>
              </a:solidFill>
              <a:ln w="9525">
                <a:noFill/>
                <a:round/>
                <a:headEnd/>
                <a:tailEnd/>
              </a:ln>
            </p:spPr>
            <p:txBody>
              <a:bodyPr/>
              <a:lstStyle/>
              <a:p>
                <a:endParaRPr lang="en-US"/>
              </a:p>
            </p:txBody>
          </p:sp>
          <p:sp>
            <p:nvSpPr>
              <p:cNvPr id="1202" name="Freeform 592"/>
              <p:cNvSpPr>
                <a:spLocks/>
              </p:cNvSpPr>
              <p:nvPr/>
            </p:nvSpPr>
            <p:spPr bwMode="auto">
              <a:xfrm>
                <a:off x="1095" y="2513"/>
                <a:ext cx="16" cy="11"/>
              </a:xfrm>
              <a:custGeom>
                <a:avLst/>
                <a:gdLst>
                  <a:gd name="T0" fmla="*/ 16 w 16"/>
                  <a:gd name="T1" fmla="*/ 11 h 11"/>
                  <a:gd name="T2" fmla="*/ 16 w 16"/>
                  <a:gd name="T3" fmla="*/ 6 h 11"/>
                  <a:gd name="T4" fmla="*/ 11 w 16"/>
                  <a:gd name="T5" fmla="*/ 6 h 11"/>
                  <a:gd name="T6" fmla="*/ 11 w 16"/>
                  <a:gd name="T7" fmla="*/ 0 h 11"/>
                  <a:gd name="T8" fmla="*/ 11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203" name="Rectangle 593"/>
              <p:cNvSpPr>
                <a:spLocks noChangeArrowheads="1"/>
              </p:cNvSpPr>
              <p:nvPr/>
            </p:nvSpPr>
            <p:spPr bwMode="auto">
              <a:xfrm>
                <a:off x="1095" y="2524"/>
                <a:ext cx="16" cy="37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204" name="Freeform 594"/>
              <p:cNvSpPr>
                <a:spLocks/>
              </p:cNvSpPr>
              <p:nvPr/>
            </p:nvSpPr>
            <p:spPr bwMode="auto">
              <a:xfrm>
                <a:off x="1069" y="2888"/>
                <a:ext cx="68" cy="68"/>
              </a:xfrm>
              <a:custGeom>
                <a:avLst/>
                <a:gdLst>
                  <a:gd name="T0" fmla="*/ 68 w 68"/>
                  <a:gd name="T1" fmla="*/ 0 h 68"/>
                  <a:gd name="T2" fmla="*/ 37 w 68"/>
                  <a:gd name="T3" fmla="*/ 68 h 68"/>
                  <a:gd name="T4" fmla="*/ 0 w 68"/>
                  <a:gd name="T5" fmla="*/ 0 h 68"/>
                  <a:gd name="T6" fmla="*/ 68 w 68"/>
                  <a:gd name="T7" fmla="*/ 0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68" y="0"/>
                    </a:moveTo>
                    <a:lnTo>
                      <a:pt x="37" y="68"/>
                    </a:lnTo>
                    <a:lnTo>
                      <a:pt x="0" y="0"/>
                    </a:lnTo>
                    <a:lnTo>
                      <a:pt x="68" y="0"/>
                    </a:lnTo>
                    <a:close/>
                  </a:path>
                </a:pathLst>
              </a:custGeom>
              <a:solidFill>
                <a:srgbClr val="000000"/>
              </a:solidFill>
              <a:ln w="9525">
                <a:noFill/>
                <a:round/>
                <a:headEnd/>
                <a:tailEnd/>
              </a:ln>
            </p:spPr>
            <p:txBody>
              <a:bodyPr/>
              <a:lstStyle/>
              <a:p>
                <a:endParaRPr lang="en-US"/>
              </a:p>
            </p:txBody>
          </p:sp>
          <p:sp>
            <p:nvSpPr>
              <p:cNvPr id="1205" name="Freeform 595"/>
              <p:cNvSpPr>
                <a:spLocks/>
              </p:cNvSpPr>
              <p:nvPr/>
            </p:nvSpPr>
            <p:spPr bwMode="auto">
              <a:xfrm>
                <a:off x="1095" y="2899"/>
                <a:ext cx="16" cy="5"/>
              </a:xfrm>
              <a:custGeom>
                <a:avLst/>
                <a:gdLst>
                  <a:gd name="T0" fmla="*/ 0 w 16"/>
                  <a:gd name="T1" fmla="*/ 0 h 5"/>
                  <a:gd name="T2" fmla="*/ 0 w 16"/>
                  <a:gd name="T3" fmla="*/ 0 h 5"/>
                  <a:gd name="T4" fmla="*/ 6 w 16"/>
                  <a:gd name="T5" fmla="*/ 5 h 5"/>
                  <a:gd name="T6" fmla="*/ 6 w 16"/>
                  <a:gd name="T7" fmla="*/ 5 h 5"/>
                  <a:gd name="T8" fmla="*/ 11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1206" name="Line 596"/>
              <p:cNvSpPr>
                <a:spLocks noChangeShapeType="1"/>
              </p:cNvSpPr>
              <p:nvPr/>
            </p:nvSpPr>
            <p:spPr bwMode="auto">
              <a:xfrm>
                <a:off x="908" y="2461"/>
                <a:ext cx="1" cy="495"/>
              </a:xfrm>
              <a:prstGeom prst="line">
                <a:avLst/>
              </a:prstGeom>
              <a:noFill/>
              <a:ln w="0">
                <a:solidFill>
                  <a:srgbClr val="000000"/>
                </a:solidFill>
                <a:round/>
                <a:headEnd/>
                <a:tailEnd/>
              </a:ln>
            </p:spPr>
            <p:txBody>
              <a:bodyPr/>
              <a:lstStyle/>
              <a:p>
                <a:endParaRPr lang="en-US"/>
              </a:p>
            </p:txBody>
          </p:sp>
          <p:sp>
            <p:nvSpPr>
              <p:cNvPr id="1207" name="Freeform 597"/>
              <p:cNvSpPr>
                <a:spLocks/>
              </p:cNvSpPr>
              <p:nvPr/>
            </p:nvSpPr>
            <p:spPr bwMode="auto">
              <a:xfrm>
                <a:off x="887" y="2461"/>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208" name="Freeform 598"/>
              <p:cNvSpPr>
                <a:spLocks/>
              </p:cNvSpPr>
              <p:nvPr/>
            </p:nvSpPr>
            <p:spPr bwMode="auto">
              <a:xfrm>
                <a:off x="887" y="2914"/>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209" name="Line 599"/>
              <p:cNvSpPr>
                <a:spLocks noChangeShapeType="1"/>
              </p:cNvSpPr>
              <p:nvPr/>
            </p:nvSpPr>
            <p:spPr bwMode="auto">
              <a:xfrm>
                <a:off x="203" y="618"/>
                <a:ext cx="68" cy="1"/>
              </a:xfrm>
              <a:prstGeom prst="line">
                <a:avLst/>
              </a:prstGeom>
              <a:noFill/>
              <a:ln w="0">
                <a:solidFill>
                  <a:srgbClr val="24211D"/>
                </a:solidFill>
                <a:round/>
                <a:headEnd/>
                <a:tailEnd/>
              </a:ln>
            </p:spPr>
            <p:txBody>
              <a:bodyPr/>
              <a:lstStyle/>
              <a:p>
                <a:endParaRPr lang="en-US"/>
              </a:p>
            </p:txBody>
          </p:sp>
          <p:sp>
            <p:nvSpPr>
              <p:cNvPr id="1210" name="Line 600"/>
              <p:cNvSpPr>
                <a:spLocks noChangeShapeType="1"/>
              </p:cNvSpPr>
              <p:nvPr/>
            </p:nvSpPr>
            <p:spPr bwMode="auto">
              <a:xfrm>
                <a:off x="308" y="618"/>
                <a:ext cx="68" cy="1"/>
              </a:xfrm>
              <a:prstGeom prst="line">
                <a:avLst/>
              </a:prstGeom>
              <a:noFill/>
              <a:ln w="0">
                <a:solidFill>
                  <a:srgbClr val="24211D"/>
                </a:solidFill>
                <a:round/>
                <a:headEnd/>
                <a:tailEnd/>
              </a:ln>
            </p:spPr>
            <p:txBody>
              <a:bodyPr/>
              <a:lstStyle/>
              <a:p>
                <a:endParaRPr lang="en-US"/>
              </a:p>
            </p:txBody>
          </p:sp>
          <p:sp>
            <p:nvSpPr>
              <p:cNvPr id="1211" name="Line 601"/>
              <p:cNvSpPr>
                <a:spLocks noChangeShapeType="1"/>
              </p:cNvSpPr>
              <p:nvPr/>
            </p:nvSpPr>
            <p:spPr bwMode="auto">
              <a:xfrm>
                <a:off x="412" y="618"/>
                <a:ext cx="68" cy="1"/>
              </a:xfrm>
              <a:prstGeom prst="line">
                <a:avLst/>
              </a:prstGeom>
              <a:noFill/>
              <a:ln w="0">
                <a:solidFill>
                  <a:srgbClr val="24211D"/>
                </a:solidFill>
                <a:round/>
                <a:headEnd/>
                <a:tailEnd/>
              </a:ln>
            </p:spPr>
            <p:txBody>
              <a:bodyPr/>
              <a:lstStyle/>
              <a:p>
                <a:endParaRPr lang="en-US"/>
              </a:p>
            </p:txBody>
          </p:sp>
          <p:sp>
            <p:nvSpPr>
              <p:cNvPr id="1212" name="Line 602"/>
              <p:cNvSpPr>
                <a:spLocks noChangeShapeType="1"/>
              </p:cNvSpPr>
              <p:nvPr/>
            </p:nvSpPr>
            <p:spPr bwMode="auto">
              <a:xfrm>
                <a:off x="516" y="618"/>
                <a:ext cx="68" cy="1"/>
              </a:xfrm>
              <a:prstGeom prst="line">
                <a:avLst/>
              </a:prstGeom>
              <a:noFill/>
              <a:ln w="0">
                <a:solidFill>
                  <a:srgbClr val="24211D"/>
                </a:solidFill>
                <a:round/>
                <a:headEnd/>
                <a:tailEnd/>
              </a:ln>
            </p:spPr>
            <p:txBody>
              <a:bodyPr/>
              <a:lstStyle/>
              <a:p>
                <a:endParaRPr lang="en-US"/>
              </a:p>
            </p:txBody>
          </p:sp>
          <p:sp>
            <p:nvSpPr>
              <p:cNvPr id="1213" name="Line 603"/>
              <p:cNvSpPr>
                <a:spLocks noChangeShapeType="1"/>
              </p:cNvSpPr>
              <p:nvPr/>
            </p:nvSpPr>
            <p:spPr bwMode="auto">
              <a:xfrm>
                <a:off x="621" y="618"/>
                <a:ext cx="68" cy="1"/>
              </a:xfrm>
              <a:prstGeom prst="line">
                <a:avLst/>
              </a:prstGeom>
              <a:noFill/>
              <a:ln w="0">
                <a:solidFill>
                  <a:srgbClr val="24211D"/>
                </a:solidFill>
                <a:round/>
                <a:headEnd/>
                <a:tailEnd/>
              </a:ln>
            </p:spPr>
            <p:txBody>
              <a:bodyPr/>
              <a:lstStyle/>
              <a:p>
                <a:endParaRPr lang="en-US"/>
              </a:p>
            </p:txBody>
          </p:sp>
          <p:sp>
            <p:nvSpPr>
              <p:cNvPr id="1214" name="Line 604"/>
              <p:cNvSpPr>
                <a:spLocks noChangeShapeType="1"/>
              </p:cNvSpPr>
              <p:nvPr/>
            </p:nvSpPr>
            <p:spPr bwMode="auto">
              <a:xfrm>
                <a:off x="725" y="618"/>
                <a:ext cx="68" cy="1"/>
              </a:xfrm>
              <a:prstGeom prst="line">
                <a:avLst/>
              </a:prstGeom>
              <a:noFill/>
              <a:ln w="0">
                <a:solidFill>
                  <a:srgbClr val="24211D"/>
                </a:solidFill>
                <a:round/>
                <a:headEnd/>
                <a:tailEnd/>
              </a:ln>
            </p:spPr>
            <p:txBody>
              <a:bodyPr/>
              <a:lstStyle/>
              <a:p>
                <a:endParaRPr lang="en-US"/>
              </a:p>
            </p:txBody>
          </p:sp>
          <p:sp>
            <p:nvSpPr>
              <p:cNvPr id="1215" name="Line 605"/>
              <p:cNvSpPr>
                <a:spLocks noChangeShapeType="1"/>
              </p:cNvSpPr>
              <p:nvPr/>
            </p:nvSpPr>
            <p:spPr bwMode="auto">
              <a:xfrm>
                <a:off x="829" y="618"/>
                <a:ext cx="68" cy="1"/>
              </a:xfrm>
              <a:prstGeom prst="line">
                <a:avLst/>
              </a:prstGeom>
              <a:noFill/>
              <a:ln w="0">
                <a:solidFill>
                  <a:srgbClr val="24211D"/>
                </a:solidFill>
                <a:round/>
                <a:headEnd/>
                <a:tailEnd/>
              </a:ln>
            </p:spPr>
            <p:txBody>
              <a:bodyPr/>
              <a:lstStyle/>
              <a:p>
                <a:endParaRPr lang="en-US"/>
              </a:p>
            </p:txBody>
          </p:sp>
          <p:sp>
            <p:nvSpPr>
              <p:cNvPr id="1216" name="Line 606"/>
              <p:cNvSpPr>
                <a:spLocks noChangeShapeType="1"/>
              </p:cNvSpPr>
              <p:nvPr/>
            </p:nvSpPr>
            <p:spPr bwMode="auto">
              <a:xfrm>
                <a:off x="934" y="618"/>
                <a:ext cx="68" cy="1"/>
              </a:xfrm>
              <a:prstGeom prst="line">
                <a:avLst/>
              </a:prstGeom>
              <a:noFill/>
              <a:ln w="0">
                <a:solidFill>
                  <a:srgbClr val="24211D"/>
                </a:solidFill>
                <a:round/>
                <a:headEnd/>
                <a:tailEnd/>
              </a:ln>
            </p:spPr>
            <p:txBody>
              <a:bodyPr/>
              <a:lstStyle/>
              <a:p>
                <a:endParaRPr lang="en-US"/>
              </a:p>
            </p:txBody>
          </p:sp>
          <p:sp>
            <p:nvSpPr>
              <p:cNvPr id="1217" name="Line 607"/>
              <p:cNvSpPr>
                <a:spLocks noChangeShapeType="1"/>
              </p:cNvSpPr>
              <p:nvPr/>
            </p:nvSpPr>
            <p:spPr bwMode="auto">
              <a:xfrm>
                <a:off x="1038" y="618"/>
                <a:ext cx="68" cy="1"/>
              </a:xfrm>
              <a:prstGeom prst="line">
                <a:avLst/>
              </a:prstGeom>
              <a:noFill/>
              <a:ln w="0">
                <a:solidFill>
                  <a:srgbClr val="24211D"/>
                </a:solidFill>
                <a:round/>
                <a:headEnd/>
                <a:tailEnd/>
              </a:ln>
            </p:spPr>
            <p:txBody>
              <a:bodyPr/>
              <a:lstStyle/>
              <a:p>
                <a:endParaRPr lang="en-US"/>
              </a:p>
            </p:txBody>
          </p:sp>
          <p:sp>
            <p:nvSpPr>
              <p:cNvPr id="1218" name="Line 608"/>
              <p:cNvSpPr>
                <a:spLocks noChangeShapeType="1"/>
              </p:cNvSpPr>
              <p:nvPr/>
            </p:nvSpPr>
            <p:spPr bwMode="auto">
              <a:xfrm>
                <a:off x="1142" y="618"/>
                <a:ext cx="68" cy="1"/>
              </a:xfrm>
              <a:prstGeom prst="line">
                <a:avLst/>
              </a:prstGeom>
              <a:noFill/>
              <a:ln w="0">
                <a:solidFill>
                  <a:srgbClr val="24211D"/>
                </a:solidFill>
                <a:round/>
                <a:headEnd/>
                <a:tailEnd/>
              </a:ln>
            </p:spPr>
            <p:txBody>
              <a:bodyPr/>
              <a:lstStyle/>
              <a:p>
                <a:endParaRPr lang="en-US"/>
              </a:p>
            </p:txBody>
          </p:sp>
          <p:sp>
            <p:nvSpPr>
              <p:cNvPr id="1219" name="Line 609"/>
              <p:cNvSpPr>
                <a:spLocks noChangeShapeType="1"/>
              </p:cNvSpPr>
              <p:nvPr/>
            </p:nvSpPr>
            <p:spPr bwMode="auto">
              <a:xfrm>
                <a:off x="1247" y="618"/>
                <a:ext cx="68" cy="1"/>
              </a:xfrm>
              <a:prstGeom prst="line">
                <a:avLst/>
              </a:prstGeom>
              <a:noFill/>
              <a:ln w="0">
                <a:solidFill>
                  <a:srgbClr val="24211D"/>
                </a:solidFill>
                <a:round/>
                <a:headEnd/>
                <a:tailEnd/>
              </a:ln>
            </p:spPr>
            <p:txBody>
              <a:bodyPr/>
              <a:lstStyle/>
              <a:p>
                <a:endParaRPr lang="en-US"/>
              </a:p>
            </p:txBody>
          </p:sp>
          <p:sp>
            <p:nvSpPr>
              <p:cNvPr id="1220" name="Line 610"/>
              <p:cNvSpPr>
                <a:spLocks noChangeShapeType="1"/>
              </p:cNvSpPr>
              <p:nvPr/>
            </p:nvSpPr>
            <p:spPr bwMode="auto">
              <a:xfrm>
                <a:off x="1351" y="618"/>
                <a:ext cx="68" cy="1"/>
              </a:xfrm>
              <a:prstGeom prst="line">
                <a:avLst/>
              </a:prstGeom>
              <a:noFill/>
              <a:ln w="0">
                <a:solidFill>
                  <a:srgbClr val="24211D"/>
                </a:solidFill>
                <a:round/>
                <a:headEnd/>
                <a:tailEnd/>
              </a:ln>
            </p:spPr>
            <p:txBody>
              <a:bodyPr/>
              <a:lstStyle/>
              <a:p>
                <a:endParaRPr lang="en-US"/>
              </a:p>
            </p:txBody>
          </p:sp>
          <p:sp>
            <p:nvSpPr>
              <p:cNvPr id="1221" name="Line 611"/>
              <p:cNvSpPr>
                <a:spLocks noChangeShapeType="1"/>
              </p:cNvSpPr>
              <p:nvPr/>
            </p:nvSpPr>
            <p:spPr bwMode="auto">
              <a:xfrm>
                <a:off x="1455" y="618"/>
                <a:ext cx="68" cy="1"/>
              </a:xfrm>
              <a:prstGeom prst="line">
                <a:avLst/>
              </a:prstGeom>
              <a:noFill/>
              <a:ln w="0">
                <a:solidFill>
                  <a:srgbClr val="24211D"/>
                </a:solidFill>
                <a:round/>
                <a:headEnd/>
                <a:tailEnd/>
              </a:ln>
            </p:spPr>
            <p:txBody>
              <a:bodyPr/>
              <a:lstStyle/>
              <a:p>
                <a:endParaRPr lang="en-US"/>
              </a:p>
            </p:txBody>
          </p:sp>
          <p:sp>
            <p:nvSpPr>
              <p:cNvPr id="1222" name="Line 612"/>
              <p:cNvSpPr>
                <a:spLocks noChangeShapeType="1"/>
              </p:cNvSpPr>
              <p:nvPr/>
            </p:nvSpPr>
            <p:spPr bwMode="auto">
              <a:xfrm>
                <a:off x="1560" y="618"/>
                <a:ext cx="68" cy="1"/>
              </a:xfrm>
              <a:prstGeom prst="line">
                <a:avLst/>
              </a:prstGeom>
              <a:noFill/>
              <a:ln w="0">
                <a:solidFill>
                  <a:srgbClr val="24211D"/>
                </a:solidFill>
                <a:round/>
                <a:headEnd/>
                <a:tailEnd/>
              </a:ln>
            </p:spPr>
            <p:txBody>
              <a:bodyPr/>
              <a:lstStyle/>
              <a:p>
                <a:endParaRPr lang="en-US"/>
              </a:p>
            </p:txBody>
          </p:sp>
          <p:sp>
            <p:nvSpPr>
              <p:cNvPr id="1223" name="Line 613"/>
              <p:cNvSpPr>
                <a:spLocks noChangeShapeType="1"/>
              </p:cNvSpPr>
              <p:nvPr/>
            </p:nvSpPr>
            <p:spPr bwMode="auto">
              <a:xfrm>
                <a:off x="1659" y="628"/>
                <a:ext cx="1" cy="63"/>
              </a:xfrm>
              <a:prstGeom prst="line">
                <a:avLst/>
              </a:prstGeom>
              <a:noFill/>
              <a:ln w="0">
                <a:solidFill>
                  <a:srgbClr val="24211D"/>
                </a:solidFill>
                <a:round/>
                <a:headEnd/>
                <a:tailEnd/>
              </a:ln>
            </p:spPr>
            <p:txBody>
              <a:bodyPr/>
              <a:lstStyle/>
              <a:p>
                <a:endParaRPr lang="en-US"/>
              </a:p>
            </p:txBody>
          </p:sp>
          <p:sp>
            <p:nvSpPr>
              <p:cNvPr id="1224" name="Line 614"/>
              <p:cNvSpPr>
                <a:spLocks noChangeShapeType="1"/>
              </p:cNvSpPr>
              <p:nvPr/>
            </p:nvSpPr>
            <p:spPr bwMode="auto">
              <a:xfrm>
                <a:off x="1659" y="732"/>
                <a:ext cx="1" cy="63"/>
              </a:xfrm>
              <a:prstGeom prst="line">
                <a:avLst/>
              </a:prstGeom>
              <a:noFill/>
              <a:ln w="0">
                <a:solidFill>
                  <a:srgbClr val="24211D"/>
                </a:solidFill>
                <a:round/>
                <a:headEnd/>
                <a:tailEnd/>
              </a:ln>
            </p:spPr>
            <p:txBody>
              <a:bodyPr/>
              <a:lstStyle/>
              <a:p>
                <a:endParaRPr lang="en-US"/>
              </a:p>
            </p:txBody>
          </p:sp>
          <p:sp>
            <p:nvSpPr>
              <p:cNvPr id="1225" name="Line 615"/>
              <p:cNvSpPr>
                <a:spLocks noChangeShapeType="1"/>
              </p:cNvSpPr>
              <p:nvPr/>
            </p:nvSpPr>
            <p:spPr bwMode="auto">
              <a:xfrm>
                <a:off x="1659" y="836"/>
                <a:ext cx="1" cy="63"/>
              </a:xfrm>
              <a:prstGeom prst="line">
                <a:avLst/>
              </a:prstGeom>
              <a:noFill/>
              <a:ln w="0">
                <a:solidFill>
                  <a:srgbClr val="24211D"/>
                </a:solidFill>
                <a:round/>
                <a:headEnd/>
                <a:tailEnd/>
              </a:ln>
            </p:spPr>
            <p:txBody>
              <a:bodyPr/>
              <a:lstStyle/>
              <a:p>
                <a:endParaRPr lang="en-US"/>
              </a:p>
            </p:txBody>
          </p:sp>
          <p:sp>
            <p:nvSpPr>
              <p:cNvPr id="1226" name="Line 616"/>
              <p:cNvSpPr>
                <a:spLocks noChangeShapeType="1"/>
              </p:cNvSpPr>
              <p:nvPr/>
            </p:nvSpPr>
            <p:spPr bwMode="auto">
              <a:xfrm>
                <a:off x="1659" y="941"/>
                <a:ext cx="1" cy="62"/>
              </a:xfrm>
              <a:prstGeom prst="line">
                <a:avLst/>
              </a:prstGeom>
              <a:noFill/>
              <a:ln w="0">
                <a:solidFill>
                  <a:srgbClr val="24211D"/>
                </a:solidFill>
                <a:round/>
                <a:headEnd/>
                <a:tailEnd/>
              </a:ln>
            </p:spPr>
            <p:txBody>
              <a:bodyPr/>
              <a:lstStyle/>
              <a:p>
                <a:endParaRPr lang="en-US"/>
              </a:p>
            </p:txBody>
          </p:sp>
          <p:sp>
            <p:nvSpPr>
              <p:cNvPr id="1227" name="Freeform 617"/>
              <p:cNvSpPr>
                <a:spLocks/>
              </p:cNvSpPr>
              <p:nvPr/>
            </p:nvSpPr>
            <p:spPr bwMode="auto">
              <a:xfrm>
                <a:off x="1607" y="1045"/>
                <a:ext cx="52" cy="15"/>
              </a:xfrm>
              <a:custGeom>
                <a:avLst/>
                <a:gdLst>
                  <a:gd name="T0" fmla="*/ 52 w 52"/>
                  <a:gd name="T1" fmla="*/ 0 h 15"/>
                  <a:gd name="T2" fmla="*/ 52 w 52"/>
                  <a:gd name="T3" fmla="*/ 15 h 15"/>
                  <a:gd name="T4" fmla="*/ 52 w 52"/>
                  <a:gd name="T5" fmla="*/ 15 h 15"/>
                  <a:gd name="T6" fmla="*/ 0 w 52"/>
                  <a:gd name="T7" fmla="*/ 15 h 15"/>
                  <a:gd name="T8" fmla="*/ 0 60000 65536"/>
                  <a:gd name="T9" fmla="*/ 0 60000 65536"/>
                  <a:gd name="T10" fmla="*/ 0 60000 65536"/>
                  <a:gd name="T11" fmla="*/ 0 60000 65536"/>
                  <a:gd name="T12" fmla="*/ 0 w 52"/>
                  <a:gd name="T13" fmla="*/ 0 h 15"/>
                  <a:gd name="T14" fmla="*/ 52 w 52"/>
                  <a:gd name="T15" fmla="*/ 15 h 15"/>
                </a:gdLst>
                <a:ahLst/>
                <a:cxnLst>
                  <a:cxn ang="T8">
                    <a:pos x="T0" y="T1"/>
                  </a:cxn>
                  <a:cxn ang="T9">
                    <a:pos x="T2" y="T3"/>
                  </a:cxn>
                  <a:cxn ang="T10">
                    <a:pos x="T4" y="T5"/>
                  </a:cxn>
                  <a:cxn ang="T11">
                    <a:pos x="T6" y="T7"/>
                  </a:cxn>
                </a:cxnLst>
                <a:rect l="T12" t="T13" r="T14" b="T15"/>
                <a:pathLst>
                  <a:path w="52" h="15">
                    <a:moveTo>
                      <a:pt x="52" y="0"/>
                    </a:moveTo>
                    <a:lnTo>
                      <a:pt x="52" y="15"/>
                    </a:lnTo>
                    <a:lnTo>
                      <a:pt x="0" y="15"/>
                    </a:lnTo>
                  </a:path>
                </a:pathLst>
              </a:custGeom>
              <a:noFill/>
              <a:ln w="0">
                <a:solidFill>
                  <a:srgbClr val="24211D"/>
                </a:solidFill>
                <a:prstDash val="solid"/>
                <a:round/>
                <a:headEnd/>
                <a:tailEnd/>
              </a:ln>
            </p:spPr>
            <p:txBody>
              <a:bodyPr/>
              <a:lstStyle/>
              <a:p>
                <a:endParaRPr lang="en-US"/>
              </a:p>
            </p:txBody>
          </p:sp>
          <p:sp>
            <p:nvSpPr>
              <p:cNvPr id="1228" name="Line 618"/>
              <p:cNvSpPr>
                <a:spLocks noChangeShapeType="1"/>
              </p:cNvSpPr>
              <p:nvPr/>
            </p:nvSpPr>
            <p:spPr bwMode="auto">
              <a:xfrm flipH="1">
                <a:off x="1502" y="1060"/>
                <a:ext cx="68" cy="1"/>
              </a:xfrm>
              <a:prstGeom prst="line">
                <a:avLst/>
              </a:prstGeom>
              <a:noFill/>
              <a:ln w="0">
                <a:solidFill>
                  <a:srgbClr val="24211D"/>
                </a:solidFill>
                <a:round/>
                <a:headEnd/>
                <a:tailEnd/>
              </a:ln>
            </p:spPr>
            <p:txBody>
              <a:bodyPr/>
              <a:lstStyle/>
              <a:p>
                <a:endParaRPr lang="en-US"/>
              </a:p>
            </p:txBody>
          </p:sp>
          <p:sp>
            <p:nvSpPr>
              <p:cNvPr id="1229" name="Line 619"/>
              <p:cNvSpPr>
                <a:spLocks noChangeShapeType="1"/>
              </p:cNvSpPr>
              <p:nvPr/>
            </p:nvSpPr>
            <p:spPr bwMode="auto">
              <a:xfrm flipH="1">
                <a:off x="1398" y="1060"/>
                <a:ext cx="68" cy="1"/>
              </a:xfrm>
              <a:prstGeom prst="line">
                <a:avLst/>
              </a:prstGeom>
              <a:noFill/>
              <a:ln w="0">
                <a:solidFill>
                  <a:srgbClr val="24211D"/>
                </a:solidFill>
                <a:round/>
                <a:headEnd/>
                <a:tailEnd/>
              </a:ln>
            </p:spPr>
            <p:txBody>
              <a:bodyPr/>
              <a:lstStyle/>
              <a:p>
                <a:endParaRPr lang="en-US"/>
              </a:p>
            </p:txBody>
          </p:sp>
          <p:sp>
            <p:nvSpPr>
              <p:cNvPr id="1230" name="Line 620"/>
              <p:cNvSpPr>
                <a:spLocks noChangeShapeType="1"/>
              </p:cNvSpPr>
              <p:nvPr/>
            </p:nvSpPr>
            <p:spPr bwMode="auto">
              <a:xfrm flipH="1">
                <a:off x="1294" y="1060"/>
                <a:ext cx="68" cy="1"/>
              </a:xfrm>
              <a:prstGeom prst="line">
                <a:avLst/>
              </a:prstGeom>
              <a:noFill/>
              <a:ln w="0">
                <a:solidFill>
                  <a:srgbClr val="24211D"/>
                </a:solidFill>
                <a:round/>
                <a:headEnd/>
                <a:tailEnd/>
              </a:ln>
            </p:spPr>
            <p:txBody>
              <a:bodyPr/>
              <a:lstStyle/>
              <a:p>
                <a:endParaRPr lang="en-US"/>
              </a:p>
            </p:txBody>
          </p:sp>
          <p:sp>
            <p:nvSpPr>
              <p:cNvPr id="1231" name="Line 621"/>
              <p:cNvSpPr>
                <a:spLocks noChangeShapeType="1"/>
              </p:cNvSpPr>
              <p:nvPr/>
            </p:nvSpPr>
            <p:spPr bwMode="auto">
              <a:xfrm flipH="1">
                <a:off x="1189" y="1060"/>
                <a:ext cx="68" cy="1"/>
              </a:xfrm>
              <a:prstGeom prst="line">
                <a:avLst/>
              </a:prstGeom>
              <a:noFill/>
              <a:ln w="0">
                <a:solidFill>
                  <a:srgbClr val="24211D"/>
                </a:solidFill>
                <a:round/>
                <a:headEnd/>
                <a:tailEnd/>
              </a:ln>
            </p:spPr>
            <p:txBody>
              <a:bodyPr/>
              <a:lstStyle/>
              <a:p>
                <a:endParaRPr lang="en-US"/>
              </a:p>
            </p:txBody>
          </p:sp>
          <p:sp>
            <p:nvSpPr>
              <p:cNvPr id="1232" name="Line 622"/>
              <p:cNvSpPr>
                <a:spLocks noChangeShapeType="1"/>
              </p:cNvSpPr>
              <p:nvPr/>
            </p:nvSpPr>
            <p:spPr bwMode="auto">
              <a:xfrm flipH="1">
                <a:off x="1085" y="1060"/>
                <a:ext cx="68" cy="1"/>
              </a:xfrm>
              <a:prstGeom prst="line">
                <a:avLst/>
              </a:prstGeom>
              <a:noFill/>
              <a:ln w="0">
                <a:solidFill>
                  <a:srgbClr val="24211D"/>
                </a:solidFill>
                <a:round/>
                <a:headEnd/>
                <a:tailEnd/>
              </a:ln>
            </p:spPr>
            <p:txBody>
              <a:bodyPr/>
              <a:lstStyle/>
              <a:p>
                <a:endParaRPr lang="en-US"/>
              </a:p>
            </p:txBody>
          </p:sp>
          <p:sp>
            <p:nvSpPr>
              <p:cNvPr id="1233" name="Line 623"/>
              <p:cNvSpPr>
                <a:spLocks noChangeShapeType="1"/>
              </p:cNvSpPr>
              <p:nvPr/>
            </p:nvSpPr>
            <p:spPr bwMode="auto">
              <a:xfrm flipH="1">
                <a:off x="981" y="1060"/>
                <a:ext cx="68" cy="1"/>
              </a:xfrm>
              <a:prstGeom prst="line">
                <a:avLst/>
              </a:prstGeom>
              <a:noFill/>
              <a:ln w="0">
                <a:solidFill>
                  <a:srgbClr val="24211D"/>
                </a:solidFill>
                <a:round/>
                <a:headEnd/>
                <a:tailEnd/>
              </a:ln>
            </p:spPr>
            <p:txBody>
              <a:bodyPr/>
              <a:lstStyle/>
              <a:p>
                <a:endParaRPr lang="en-US"/>
              </a:p>
            </p:txBody>
          </p:sp>
          <p:sp>
            <p:nvSpPr>
              <p:cNvPr id="1234" name="Line 624"/>
              <p:cNvSpPr>
                <a:spLocks noChangeShapeType="1"/>
              </p:cNvSpPr>
              <p:nvPr/>
            </p:nvSpPr>
            <p:spPr bwMode="auto">
              <a:xfrm flipH="1">
                <a:off x="876" y="1060"/>
                <a:ext cx="68" cy="1"/>
              </a:xfrm>
              <a:prstGeom prst="line">
                <a:avLst/>
              </a:prstGeom>
              <a:noFill/>
              <a:ln w="0">
                <a:solidFill>
                  <a:srgbClr val="24211D"/>
                </a:solidFill>
                <a:round/>
                <a:headEnd/>
                <a:tailEnd/>
              </a:ln>
            </p:spPr>
            <p:txBody>
              <a:bodyPr/>
              <a:lstStyle/>
              <a:p>
                <a:endParaRPr lang="en-US"/>
              </a:p>
            </p:txBody>
          </p:sp>
          <p:sp>
            <p:nvSpPr>
              <p:cNvPr id="1235" name="Line 625"/>
              <p:cNvSpPr>
                <a:spLocks noChangeShapeType="1"/>
              </p:cNvSpPr>
              <p:nvPr/>
            </p:nvSpPr>
            <p:spPr bwMode="auto">
              <a:xfrm flipH="1">
                <a:off x="772" y="1060"/>
                <a:ext cx="68" cy="1"/>
              </a:xfrm>
              <a:prstGeom prst="line">
                <a:avLst/>
              </a:prstGeom>
              <a:noFill/>
              <a:ln w="0">
                <a:solidFill>
                  <a:srgbClr val="24211D"/>
                </a:solidFill>
                <a:round/>
                <a:headEnd/>
                <a:tailEnd/>
              </a:ln>
            </p:spPr>
            <p:txBody>
              <a:bodyPr/>
              <a:lstStyle/>
              <a:p>
                <a:endParaRPr lang="en-US"/>
              </a:p>
            </p:txBody>
          </p:sp>
          <p:sp>
            <p:nvSpPr>
              <p:cNvPr id="1236" name="Line 626"/>
              <p:cNvSpPr>
                <a:spLocks noChangeShapeType="1"/>
              </p:cNvSpPr>
              <p:nvPr/>
            </p:nvSpPr>
            <p:spPr bwMode="auto">
              <a:xfrm flipH="1">
                <a:off x="668" y="1060"/>
                <a:ext cx="68" cy="1"/>
              </a:xfrm>
              <a:prstGeom prst="line">
                <a:avLst/>
              </a:prstGeom>
              <a:noFill/>
              <a:ln w="0">
                <a:solidFill>
                  <a:srgbClr val="24211D"/>
                </a:solidFill>
                <a:round/>
                <a:headEnd/>
                <a:tailEnd/>
              </a:ln>
            </p:spPr>
            <p:txBody>
              <a:bodyPr/>
              <a:lstStyle/>
              <a:p>
                <a:endParaRPr lang="en-US"/>
              </a:p>
            </p:txBody>
          </p:sp>
          <p:sp>
            <p:nvSpPr>
              <p:cNvPr id="1237" name="Line 627"/>
              <p:cNvSpPr>
                <a:spLocks noChangeShapeType="1"/>
              </p:cNvSpPr>
              <p:nvPr/>
            </p:nvSpPr>
            <p:spPr bwMode="auto">
              <a:xfrm flipH="1">
                <a:off x="563" y="1060"/>
                <a:ext cx="68" cy="1"/>
              </a:xfrm>
              <a:prstGeom prst="line">
                <a:avLst/>
              </a:prstGeom>
              <a:noFill/>
              <a:ln w="0">
                <a:solidFill>
                  <a:srgbClr val="24211D"/>
                </a:solidFill>
                <a:round/>
                <a:headEnd/>
                <a:tailEnd/>
              </a:ln>
            </p:spPr>
            <p:txBody>
              <a:bodyPr/>
              <a:lstStyle/>
              <a:p>
                <a:endParaRPr lang="en-US"/>
              </a:p>
            </p:txBody>
          </p:sp>
        </p:grpSp>
        <p:grpSp>
          <p:nvGrpSpPr>
            <p:cNvPr id="4" name="Group 829"/>
            <p:cNvGrpSpPr>
              <a:grpSpLocks/>
            </p:cNvGrpSpPr>
            <p:nvPr/>
          </p:nvGrpSpPr>
          <p:grpSpPr bwMode="auto">
            <a:xfrm>
              <a:off x="15875" y="981075"/>
              <a:ext cx="5308600" cy="5373688"/>
              <a:chOff x="10" y="618"/>
              <a:chExt cx="3344" cy="3385"/>
            </a:xfrm>
          </p:grpSpPr>
          <p:sp>
            <p:nvSpPr>
              <p:cNvPr id="853" name="Line 629"/>
              <p:cNvSpPr>
                <a:spLocks noChangeShapeType="1"/>
              </p:cNvSpPr>
              <p:nvPr/>
            </p:nvSpPr>
            <p:spPr bwMode="auto">
              <a:xfrm flipH="1">
                <a:off x="459" y="1060"/>
                <a:ext cx="68" cy="1"/>
              </a:xfrm>
              <a:prstGeom prst="line">
                <a:avLst/>
              </a:prstGeom>
              <a:noFill/>
              <a:ln w="0">
                <a:solidFill>
                  <a:srgbClr val="24211D"/>
                </a:solidFill>
                <a:round/>
                <a:headEnd/>
                <a:tailEnd/>
              </a:ln>
            </p:spPr>
            <p:txBody>
              <a:bodyPr/>
              <a:lstStyle/>
              <a:p>
                <a:endParaRPr lang="en-US"/>
              </a:p>
            </p:txBody>
          </p:sp>
          <p:sp>
            <p:nvSpPr>
              <p:cNvPr id="854" name="Line 630"/>
              <p:cNvSpPr>
                <a:spLocks noChangeShapeType="1"/>
              </p:cNvSpPr>
              <p:nvPr/>
            </p:nvSpPr>
            <p:spPr bwMode="auto">
              <a:xfrm flipH="1">
                <a:off x="355" y="1060"/>
                <a:ext cx="68" cy="1"/>
              </a:xfrm>
              <a:prstGeom prst="line">
                <a:avLst/>
              </a:prstGeom>
              <a:noFill/>
              <a:ln w="0">
                <a:solidFill>
                  <a:srgbClr val="24211D"/>
                </a:solidFill>
                <a:round/>
                <a:headEnd/>
                <a:tailEnd/>
              </a:ln>
            </p:spPr>
            <p:txBody>
              <a:bodyPr/>
              <a:lstStyle/>
              <a:p>
                <a:endParaRPr lang="en-US"/>
              </a:p>
            </p:txBody>
          </p:sp>
          <p:sp>
            <p:nvSpPr>
              <p:cNvPr id="855" name="Line 631"/>
              <p:cNvSpPr>
                <a:spLocks noChangeShapeType="1"/>
              </p:cNvSpPr>
              <p:nvPr/>
            </p:nvSpPr>
            <p:spPr bwMode="auto">
              <a:xfrm flipH="1">
                <a:off x="250" y="1060"/>
                <a:ext cx="68" cy="1"/>
              </a:xfrm>
              <a:prstGeom prst="line">
                <a:avLst/>
              </a:prstGeom>
              <a:noFill/>
              <a:ln w="0">
                <a:solidFill>
                  <a:srgbClr val="24211D"/>
                </a:solidFill>
                <a:round/>
                <a:headEnd/>
                <a:tailEnd/>
              </a:ln>
            </p:spPr>
            <p:txBody>
              <a:bodyPr/>
              <a:lstStyle/>
              <a:p>
                <a:endParaRPr lang="en-US"/>
              </a:p>
            </p:txBody>
          </p:sp>
          <p:sp>
            <p:nvSpPr>
              <p:cNvPr id="856" name="Freeform 632"/>
              <p:cNvSpPr>
                <a:spLocks/>
              </p:cNvSpPr>
              <p:nvPr/>
            </p:nvSpPr>
            <p:spPr bwMode="auto">
              <a:xfrm>
                <a:off x="203" y="1003"/>
                <a:ext cx="11" cy="57"/>
              </a:xfrm>
              <a:custGeom>
                <a:avLst/>
                <a:gdLst>
                  <a:gd name="T0" fmla="*/ 11 w 11"/>
                  <a:gd name="T1" fmla="*/ 57 h 57"/>
                  <a:gd name="T2" fmla="*/ 0 w 11"/>
                  <a:gd name="T3" fmla="*/ 57 h 57"/>
                  <a:gd name="T4" fmla="*/ 0 w 11"/>
                  <a:gd name="T5" fmla="*/ 57 h 57"/>
                  <a:gd name="T6" fmla="*/ 0 w 11"/>
                  <a:gd name="T7" fmla="*/ 0 h 57"/>
                  <a:gd name="T8" fmla="*/ 0 60000 65536"/>
                  <a:gd name="T9" fmla="*/ 0 60000 65536"/>
                  <a:gd name="T10" fmla="*/ 0 60000 65536"/>
                  <a:gd name="T11" fmla="*/ 0 60000 65536"/>
                  <a:gd name="T12" fmla="*/ 0 w 11"/>
                  <a:gd name="T13" fmla="*/ 0 h 57"/>
                  <a:gd name="T14" fmla="*/ 11 w 11"/>
                  <a:gd name="T15" fmla="*/ 57 h 57"/>
                </a:gdLst>
                <a:ahLst/>
                <a:cxnLst>
                  <a:cxn ang="T8">
                    <a:pos x="T0" y="T1"/>
                  </a:cxn>
                  <a:cxn ang="T9">
                    <a:pos x="T2" y="T3"/>
                  </a:cxn>
                  <a:cxn ang="T10">
                    <a:pos x="T4" y="T5"/>
                  </a:cxn>
                  <a:cxn ang="T11">
                    <a:pos x="T6" y="T7"/>
                  </a:cxn>
                </a:cxnLst>
                <a:rect l="T12" t="T13" r="T14" b="T15"/>
                <a:pathLst>
                  <a:path w="11" h="57">
                    <a:moveTo>
                      <a:pt x="11" y="57"/>
                    </a:moveTo>
                    <a:lnTo>
                      <a:pt x="0" y="57"/>
                    </a:lnTo>
                    <a:lnTo>
                      <a:pt x="0" y="0"/>
                    </a:lnTo>
                  </a:path>
                </a:pathLst>
              </a:custGeom>
              <a:noFill/>
              <a:ln w="0">
                <a:solidFill>
                  <a:srgbClr val="24211D"/>
                </a:solidFill>
                <a:prstDash val="solid"/>
                <a:round/>
                <a:headEnd/>
                <a:tailEnd/>
              </a:ln>
            </p:spPr>
            <p:txBody>
              <a:bodyPr/>
              <a:lstStyle/>
              <a:p>
                <a:endParaRPr lang="en-US"/>
              </a:p>
            </p:txBody>
          </p:sp>
          <p:sp>
            <p:nvSpPr>
              <p:cNvPr id="857" name="Line 633"/>
              <p:cNvSpPr>
                <a:spLocks noChangeShapeType="1"/>
              </p:cNvSpPr>
              <p:nvPr/>
            </p:nvSpPr>
            <p:spPr bwMode="auto">
              <a:xfrm flipV="1">
                <a:off x="203" y="899"/>
                <a:ext cx="1" cy="62"/>
              </a:xfrm>
              <a:prstGeom prst="line">
                <a:avLst/>
              </a:prstGeom>
              <a:noFill/>
              <a:ln w="0">
                <a:solidFill>
                  <a:srgbClr val="24211D"/>
                </a:solidFill>
                <a:round/>
                <a:headEnd/>
                <a:tailEnd/>
              </a:ln>
            </p:spPr>
            <p:txBody>
              <a:bodyPr/>
              <a:lstStyle/>
              <a:p>
                <a:endParaRPr lang="en-US"/>
              </a:p>
            </p:txBody>
          </p:sp>
          <p:sp>
            <p:nvSpPr>
              <p:cNvPr id="858" name="Line 634"/>
              <p:cNvSpPr>
                <a:spLocks noChangeShapeType="1"/>
              </p:cNvSpPr>
              <p:nvPr/>
            </p:nvSpPr>
            <p:spPr bwMode="auto">
              <a:xfrm flipV="1">
                <a:off x="203" y="795"/>
                <a:ext cx="1" cy="62"/>
              </a:xfrm>
              <a:prstGeom prst="line">
                <a:avLst/>
              </a:prstGeom>
              <a:noFill/>
              <a:ln w="0">
                <a:solidFill>
                  <a:srgbClr val="24211D"/>
                </a:solidFill>
                <a:round/>
                <a:headEnd/>
                <a:tailEnd/>
              </a:ln>
            </p:spPr>
            <p:txBody>
              <a:bodyPr/>
              <a:lstStyle/>
              <a:p>
                <a:endParaRPr lang="en-US"/>
              </a:p>
            </p:txBody>
          </p:sp>
          <p:sp>
            <p:nvSpPr>
              <p:cNvPr id="859" name="Line 635"/>
              <p:cNvSpPr>
                <a:spLocks noChangeShapeType="1"/>
              </p:cNvSpPr>
              <p:nvPr/>
            </p:nvSpPr>
            <p:spPr bwMode="auto">
              <a:xfrm flipV="1">
                <a:off x="203" y="691"/>
                <a:ext cx="1" cy="62"/>
              </a:xfrm>
              <a:prstGeom prst="line">
                <a:avLst/>
              </a:prstGeom>
              <a:noFill/>
              <a:ln w="0">
                <a:solidFill>
                  <a:srgbClr val="24211D"/>
                </a:solidFill>
                <a:round/>
                <a:headEnd/>
                <a:tailEnd/>
              </a:ln>
            </p:spPr>
            <p:txBody>
              <a:bodyPr/>
              <a:lstStyle/>
              <a:p>
                <a:endParaRPr lang="en-US"/>
              </a:p>
            </p:txBody>
          </p:sp>
          <p:sp>
            <p:nvSpPr>
              <p:cNvPr id="860" name="Line 636"/>
              <p:cNvSpPr>
                <a:spLocks noChangeShapeType="1"/>
              </p:cNvSpPr>
              <p:nvPr/>
            </p:nvSpPr>
            <p:spPr bwMode="auto">
              <a:xfrm flipV="1">
                <a:off x="203" y="618"/>
                <a:ext cx="1" cy="31"/>
              </a:xfrm>
              <a:prstGeom prst="line">
                <a:avLst/>
              </a:prstGeom>
              <a:noFill/>
              <a:ln w="0">
                <a:solidFill>
                  <a:srgbClr val="24211D"/>
                </a:solidFill>
                <a:round/>
                <a:headEnd/>
                <a:tailEnd/>
              </a:ln>
            </p:spPr>
            <p:txBody>
              <a:bodyPr/>
              <a:lstStyle/>
              <a:p>
                <a:endParaRPr lang="en-US"/>
              </a:p>
            </p:txBody>
          </p:sp>
          <p:sp>
            <p:nvSpPr>
              <p:cNvPr id="861" name="Freeform 637"/>
              <p:cNvSpPr>
                <a:spLocks/>
              </p:cNvSpPr>
              <p:nvPr/>
            </p:nvSpPr>
            <p:spPr bwMode="auto">
              <a:xfrm>
                <a:off x="1153" y="1623"/>
                <a:ext cx="68" cy="73"/>
              </a:xfrm>
              <a:custGeom>
                <a:avLst/>
                <a:gdLst>
                  <a:gd name="T0" fmla="*/ 0 w 68"/>
                  <a:gd name="T1" fmla="*/ 73 h 73"/>
                  <a:gd name="T2" fmla="*/ 68 w 68"/>
                  <a:gd name="T3" fmla="*/ 36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6"/>
                    </a:lnTo>
                    <a:lnTo>
                      <a:pt x="0" y="0"/>
                    </a:lnTo>
                    <a:lnTo>
                      <a:pt x="0" y="73"/>
                    </a:lnTo>
                    <a:close/>
                  </a:path>
                </a:pathLst>
              </a:custGeom>
              <a:solidFill>
                <a:srgbClr val="000000"/>
              </a:solidFill>
              <a:ln w="9525">
                <a:noFill/>
                <a:round/>
                <a:headEnd/>
                <a:tailEnd/>
              </a:ln>
            </p:spPr>
            <p:txBody>
              <a:bodyPr/>
              <a:lstStyle/>
              <a:p>
                <a:endParaRPr lang="en-US"/>
              </a:p>
            </p:txBody>
          </p:sp>
          <p:sp>
            <p:nvSpPr>
              <p:cNvPr id="862" name="Freeform 638"/>
              <p:cNvSpPr>
                <a:spLocks/>
              </p:cNvSpPr>
              <p:nvPr/>
            </p:nvSpPr>
            <p:spPr bwMode="auto">
              <a:xfrm>
                <a:off x="1158" y="1654"/>
                <a:ext cx="10" cy="16"/>
              </a:xfrm>
              <a:custGeom>
                <a:avLst/>
                <a:gdLst>
                  <a:gd name="T0" fmla="*/ 0 w 10"/>
                  <a:gd name="T1" fmla="*/ 16 h 16"/>
                  <a:gd name="T2" fmla="*/ 5 w 10"/>
                  <a:gd name="T3" fmla="*/ 10 h 16"/>
                  <a:gd name="T4" fmla="*/ 5 w 10"/>
                  <a:gd name="T5" fmla="*/ 10 h 16"/>
                  <a:gd name="T6" fmla="*/ 10 w 10"/>
                  <a:gd name="T7" fmla="*/ 10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0"/>
                    </a:lnTo>
                    <a:lnTo>
                      <a:pt x="10" y="10"/>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863" name="Rectangle 639"/>
              <p:cNvSpPr>
                <a:spLocks noChangeArrowheads="1"/>
              </p:cNvSpPr>
              <p:nvPr/>
            </p:nvSpPr>
            <p:spPr bwMode="auto">
              <a:xfrm>
                <a:off x="1080" y="1654"/>
                <a:ext cx="78"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64" name="Freeform 640"/>
              <p:cNvSpPr>
                <a:spLocks/>
              </p:cNvSpPr>
              <p:nvPr/>
            </p:nvSpPr>
            <p:spPr bwMode="auto">
              <a:xfrm>
                <a:off x="1022" y="1623"/>
                <a:ext cx="63" cy="73"/>
              </a:xfrm>
              <a:custGeom>
                <a:avLst/>
                <a:gdLst>
                  <a:gd name="T0" fmla="*/ 63 w 63"/>
                  <a:gd name="T1" fmla="*/ 73 h 73"/>
                  <a:gd name="T2" fmla="*/ 0 w 63"/>
                  <a:gd name="T3" fmla="*/ 36 h 73"/>
                  <a:gd name="T4" fmla="*/ 63 w 63"/>
                  <a:gd name="T5" fmla="*/ 0 h 73"/>
                  <a:gd name="T6" fmla="*/ 63 w 63"/>
                  <a:gd name="T7" fmla="*/ 73 h 73"/>
                  <a:gd name="T8" fmla="*/ 0 60000 65536"/>
                  <a:gd name="T9" fmla="*/ 0 60000 65536"/>
                  <a:gd name="T10" fmla="*/ 0 60000 65536"/>
                  <a:gd name="T11" fmla="*/ 0 60000 65536"/>
                  <a:gd name="T12" fmla="*/ 0 w 63"/>
                  <a:gd name="T13" fmla="*/ 0 h 73"/>
                  <a:gd name="T14" fmla="*/ 63 w 63"/>
                  <a:gd name="T15" fmla="*/ 73 h 73"/>
                </a:gdLst>
                <a:ahLst/>
                <a:cxnLst>
                  <a:cxn ang="T8">
                    <a:pos x="T0" y="T1"/>
                  </a:cxn>
                  <a:cxn ang="T9">
                    <a:pos x="T2" y="T3"/>
                  </a:cxn>
                  <a:cxn ang="T10">
                    <a:pos x="T4" y="T5"/>
                  </a:cxn>
                  <a:cxn ang="T11">
                    <a:pos x="T6" y="T7"/>
                  </a:cxn>
                </a:cxnLst>
                <a:rect l="T12" t="T13" r="T14" b="T15"/>
                <a:pathLst>
                  <a:path w="63" h="73">
                    <a:moveTo>
                      <a:pt x="63" y="73"/>
                    </a:moveTo>
                    <a:lnTo>
                      <a:pt x="0" y="36"/>
                    </a:lnTo>
                    <a:lnTo>
                      <a:pt x="63" y="0"/>
                    </a:lnTo>
                    <a:lnTo>
                      <a:pt x="63" y="73"/>
                    </a:lnTo>
                    <a:close/>
                  </a:path>
                </a:pathLst>
              </a:custGeom>
              <a:solidFill>
                <a:srgbClr val="000000"/>
              </a:solidFill>
              <a:ln w="9525">
                <a:noFill/>
                <a:round/>
                <a:headEnd/>
                <a:tailEnd/>
              </a:ln>
            </p:spPr>
            <p:txBody>
              <a:bodyPr/>
              <a:lstStyle/>
              <a:p>
                <a:endParaRPr lang="en-US"/>
              </a:p>
            </p:txBody>
          </p:sp>
          <p:sp>
            <p:nvSpPr>
              <p:cNvPr id="865" name="Freeform 641"/>
              <p:cNvSpPr>
                <a:spLocks/>
              </p:cNvSpPr>
              <p:nvPr/>
            </p:nvSpPr>
            <p:spPr bwMode="auto">
              <a:xfrm>
                <a:off x="1075" y="1654"/>
                <a:ext cx="5" cy="16"/>
              </a:xfrm>
              <a:custGeom>
                <a:avLst/>
                <a:gdLst>
                  <a:gd name="T0" fmla="*/ 5 w 5"/>
                  <a:gd name="T1" fmla="*/ 0 h 16"/>
                  <a:gd name="T2" fmla="*/ 5 w 5"/>
                  <a:gd name="T3" fmla="*/ 0 h 16"/>
                  <a:gd name="T4" fmla="*/ 0 w 5"/>
                  <a:gd name="T5" fmla="*/ 0 h 16"/>
                  <a:gd name="T6" fmla="*/ 0 w 5"/>
                  <a:gd name="T7" fmla="*/ 5 h 16"/>
                  <a:gd name="T8" fmla="*/ 0 w 5"/>
                  <a:gd name="T9" fmla="*/ 5 h 16"/>
                  <a:gd name="T10" fmla="*/ 0 w 5"/>
                  <a:gd name="T11" fmla="*/ 10 h 16"/>
                  <a:gd name="T12" fmla="*/ 0 w 5"/>
                  <a:gd name="T13" fmla="*/ 10 h 16"/>
                  <a:gd name="T14" fmla="*/ 5 w 5"/>
                  <a:gd name="T15" fmla="*/ 10 h 16"/>
                  <a:gd name="T16" fmla="*/ 5 w 5"/>
                  <a:gd name="T17" fmla="*/ 16 h 16"/>
                  <a:gd name="T18" fmla="*/ 5 w 5"/>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5" y="0"/>
                    </a:moveTo>
                    <a:lnTo>
                      <a:pt x="5" y="0"/>
                    </a:lnTo>
                    <a:lnTo>
                      <a:pt x="0" y="0"/>
                    </a:lnTo>
                    <a:lnTo>
                      <a:pt x="0" y="5"/>
                    </a:lnTo>
                    <a:lnTo>
                      <a:pt x="0" y="10"/>
                    </a:lnTo>
                    <a:lnTo>
                      <a:pt x="5" y="10"/>
                    </a:lnTo>
                    <a:lnTo>
                      <a:pt x="5" y="16"/>
                    </a:lnTo>
                    <a:lnTo>
                      <a:pt x="5" y="0"/>
                    </a:lnTo>
                    <a:close/>
                  </a:path>
                </a:pathLst>
              </a:custGeom>
              <a:solidFill>
                <a:srgbClr val="000000"/>
              </a:solidFill>
              <a:ln w="9525">
                <a:noFill/>
                <a:round/>
                <a:headEnd/>
                <a:tailEnd/>
              </a:ln>
            </p:spPr>
            <p:txBody>
              <a:bodyPr/>
              <a:lstStyle/>
              <a:p>
                <a:endParaRPr lang="en-US"/>
              </a:p>
            </p:txBody>
          </p:sp>
          <p:sp>
            <p:nvSpPr>
              <p:cNvPr id="866" name="Rectangle 642"/>
              <p:cNvSpPr>
                <a:spLocks noChangeArrowheads="1"/>
              </p:cNvSpPr>
              <p:nvPr/>
            </p:nvSpPr>
            <p:spPr bwMode="auto">
              <a:xfrm>
                <a:off x="2457" y="2513"/>
                <a:ext cx="897" cy="365"/>
              </a:xfrm>
              <a:prstGeom prst="rect">
                <a:avLst/>
              </a:prstGeom>
              <a:solidFill>
                <a:srgbClr val="DDDDDC"/>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867" name="Rectangle 643"/>
              <p:cNvSpPr>
                <a:spLocks noChangeArrowheads="1"/>
              </p:cNvSpPr>
              <p:nvPr/>
            </p:nvSpPr>
            <p:spPr bwMode="auto">
              <a:xfrm>
                <a:off x="2963" y="2644"/>
                <a:ext cx="360" cy="19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68" name="Rectangle 644"/>
              <p:cNvSpPr>
                <a:spLocks noChangeArrowheads="1"/>
              </p:cNvSpPr>
              <p:nvPr/>
            </p:nvSpPr>
            <p:spPr bwMode="auto">
              <a:xfrm>
                <a:off x="2963" y="2644"/>
                <a:ext cx="360" cy="19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69" name="Rectangle 645"/>
              <p:cNvSpPr>
                <a:spLocks noChangeArrowheads="1"/>
              </p:cNvSpPr>
              <p:nvPr/>
            </p:nvSpPr>
            <p:spPr bwMode="auto">
              <a:xfrm>
                <a:off x="3015" y="2654"/>
                <a:ext cx="287"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870" name="Rectangle 646"/>
              <p:cNvSpPr>
                <a:spLocks noChangeArrowheads="1"/>
              </p:cNvSpPr>
              <p:nvPr/>
            </p:nvSpPr>
            <p:spPr bwMode="auto">
              <a:xfrm>
                <a:off x="3052" y="2742"/>
                <a:ext cx="20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871" name="Rectangle 647"/>
              <p:cNvSpPr>
                <a:spLocks noChangeArrowheads="1"/>
              </p:cNvSpPr>
              <p:nvPr/>
            </p:nvSpPr>
            <p:spPr bwMode="auto">
              <a:xfrm>
                <a:off x="2582" y="2534"/>
                <a:ext cx="720" cy="110"/>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872" name="Rectangle 648"/>
              <p:cNvSpPr>
                <a:spLocks noChangeArrowheads="1"/>
              </p:cNvSpPr>
              <p:nvPr/>
            </p:nvSpPr>
            <p:spPr bwMode="auto">
              <a:xfrm>
                <a:off x="2488" y="2644"/>
                <a:ext cx="439" cy="19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73" name="Rectangle 649"/>
              <p:cNvSpPr>
                <a:spLocks noChangeArrowheads="1"/>
              </p:cNvSpPr>
              <p:nvPr/>
            </p:nvSpPr>
            <p:spPr bwMode="auto">
              <a:xfrm>
                <a:off x="2488" y="2644"/>
                <a:ext cx="439" cy="19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74" name="Rectangle 650"/>
              <p:cNvSpPr>
                <a:spLocks noChangeArrowheads="1"/>
              </p:cNvSpPr>
              <p:nvPr/>
            </p:nvSpPr>
            <p:spPr bwMode="auto">
              <a:xfrm>
                <a:off x="2577" y="2649"/>
                <a:ext cx="282"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875" name="Rectangle 651"/>
              <p:cNvSpPr>
                <a:spLocks noChangeArrowheads="1"/>
              </p:cNvSpPr>
              <p:nvPr/>
            </p:nvSpPr>
            <p:spPr bwMode="auto">
              <a:xfrm>
                <a:off x="2540" y="2737"/>
                <a:ext cx="355"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876" name="Line 652"/>
              <p:cNvSpPr>
                <a:spLocks noChangeShapeType="1"/>
              </p:cNvSpPr>
              <p:nvPr/>
            </p:nvSpPr>
            <p:spPr bwMode="auto">
              <a:xfrm>
                <a:off x="1941" y="2774"/>
                <a:ext cx="1" cy="182"/>
              </a:xfrm>
              <a:prstGeom prst="line">
                <a:avLst/>
              </a:prstGeom>
              <a:noFill/>
              <a:ln w="0">
                <a:solidFill>
                  <a:srgbClr val="000000"/>
                </a:solidFill>
                <a:round/>
                <a:headEnd/>
                <a:tailEnd/>
              </a:ln>
            </p:spPr>
            <p:txBody>
              <a:bodyPr/>
              <a:lstStyle/>
              <a:p>
                <a:endParaRPr lang="en-US"/>
              </a:p>
            </p:txBody>
          </p:sp>
          <p:sp>
            <p:nvSpPr>
              <p:cNvPr id="877" name="Freeform 653"/>
              <p:cNvSpPr>
                <a:spLocks/>
              </p:cNvSpPr>
              <p:nvPr/>
            </p:nvSpPr>
            <p:spPr bwMode="auto">
              <a:xfrm>
                <a:off x="1920" y="2914"/>
                <a:ext cx="41" cy="42"/>
              </a:xfrm>
              <a:custGeom>
                <a:avLst/>
                <a:gdLst>
                  <a:gd name="T0" fmla="*/ 21 w 41"/>
                  <a:gd name="T1" fmla="*/ 42 h 42"/>
                  <a:gd name="T2" fmla="*/ 41 w 41"/>
                  <a:gd name="T3" fmla="*/ 0 h 42"/>
                  <a:gd name="T4" fmla="*/ 0 w 41"/>
                  <a:gd name="T5" fmla="*/ 0 h 42"/>
                  <a:gd name="T6" fmla="*/ 21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1" y="42"/>
                    </a:moveTo>
                    <a:lnTo>
                      <a:pt x="41" y="0"/>
                    </a:lnTo>
                    <a:lnTo>
                      <a:pt x="0" y="0"/>
                    </a:lnTo>
                    <a:lnTo>
                      <a:pt x="21" y="42"/>
                    </a:lnTo>
                    <a:close/>
                  </a:path>
                </a:pathLst>
              </a:custGeom>
              <a:solidFill>
                <a:srgbClr val="000000"/>
              </a:solidFill>
              <a:ln w="9525">
                <a:noFill/>
                <a:round/>
                <a:headEnd/>
                <a:tailEnd/>
              </a:ln>
            </p:spPr>
            <p:txBody>
              <a:bodyPr/>
              <a:lstStyle/>
              <a:p>
                <a:endParaRPr lang="en-US"/>
              </a:p>
            </p:txBody>
          </p:sp>
          <p:sp>
            <p:nvSpPr>
              <p:cNvPr id="878" name="Line 654"/>
              <p:cNvSpPr>
                <a:spLocks noChangeShapeType="1"/>
              </p:cNvSpPr>
              <p:nvPr/>
            </p:nvSpPr>
            <p:spPr bwMode="auto">
              <a:xfrm flipV="1">
                <a:off x="1742" y="2696"/>
                <a:ext cx="1" cy="260"/>
              </a:xfrm>
              <a:prstGeom prst="line">
                <a:avLst/>
              </a:prstGeom>
              <a:noFill/>
              <a:ln w="0">
                <a:solidFill>
                  <a:srgbClr val="000000"/>
                </a:solidFill>
                <a:round/>
                <a:headEnd/>
                <a:tailEnd/>
              </a:ln>
            </p:spPr>
            <p:txBody>
              <a:bodyPr/>
              <a:lstStyle/>
              <a:p>
                <a:endParaRPr lang="en-US"/>
              </a:p>
            </p:txBody>
          </p:sp>
          <p:sp>
            <p:nvSpPr>
              <p:cNvPr id="879" name="Freeform 655"/>
              <p:cNvSpPr>
                <a:spLocks/>
              </p:cNvSpPr>
              <p:nvPr/>
            </p:nvSpPr>
            <p:spPr bwMode="auto">
              <a:xfrm>
                <a:off x="1721" y="2914"/>
                <a:ext cx="42" cy="42"/>
              </a:xfrm>
              <a:custGeom>
                <a:avLst/>
                <a:gdLst>
                  <a:gd name="T0" fmla="*/ 21 w 42"/>
                  <a:gd name="T1" fmla="*/ 42 h 42"/>
                  <a:gd name="T2" fmla="*/ 0 w 42"/>
                  <a:gd name="T3" fmla="*/ 0 h 42"/>
                  <a:gd name="T4" fmla="*/ 42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0" y="0"/>
                    </a:lnTo>
                    <a:lnTo>
                      <a:pt x="42" y="0"/>
                    </a:lnTo>
                    <a:lnTo>
                      <a:pt x="21" y="42"/>
                    </a:lnTo>
                    <a:close/>
                  </a:path>
                </a:pathLst>
              </a:custGeom>
              <a:solidFill>
                <a:srgbClr val="000000"/>
              </a:solidFill>
              <a:ln w="9525">
                <a:noFill/>
                <a:round/>
                <a:headEnd/>
                <a:tailEnd/>
              </a:ln>
            </p:spPr>
            <p:txBody>
              <a:bodyPr/>
              <a:lstStyle/>
              <a:p>
                <a:endParaRPr lang="en-US"/>
              </a:p>
            </p:txBody>
          </p:sp>
          <p:sp>
            <p:nvSpPr>
              <p:cNvPr id="880" name="Line 656"/>
              <p:cNvSpPr>
                <a:spLocks noChangeShapeType="1"/>
              </p:cNvSpPr>
              <p:nvPr/>
            </p:nvSpPr>
            <p:spPr bwMode="auto">
              <a:xfrm>
                <a:off x="1742" y="2696"/>
                <a:ext cx="705" cy="1"/>
              </a:xfrm>
              <a:prstGeom prst="line">
                <a:avLst/>
              </a:prstGeom>
              <a:noFill/>
              <a:ln w="0">
                <a:solidFill>
                  <a:srgbClr val="000000"/>
                </a:solidFill>
                <a:round/>
                <a:headEnd/>
                <a:tailEnd/>
              </a:ln>
            </p:spPr>
            <p:txBody>
              <a:bodyPr/>
              <a:lstStyle/>
              <a:p>
                <a:endParaRPr lang="en-US"/>
              </a:p>
            </p:txBody>
          </p:sp>
          <p:sp>
            <p:nvSpPr>
              <p:cNvPr id="881" name="Freeform 657"/>
              <p:cNvSpPr>
                <a:spLocks/>
              </p:cNvSpPr>
              <p:nvPr/>
            </p:nvSpPr>
            <p:spPr bwMode="auto">
              <a:xfrm>
                <a:off x="2405" y="2675"/>
                <a:ext cx="42" cy="42"/>
              </a:xfrm>
              <a:custGeom>
                <a:avLst/>
                <a:gdLst>
                  <a:gd name="T0" fmla="*/ 42 w 42"/>
                  <a:gd name="T1" fmla="*/ 21 h 42"/>
                  <a:gd name="T2" fmla="*/ 0 w 42"/>
                  <a:gd name="T3" fmla="*/ 0 h 42"/>
                  <a:gd name="T4" fmla="*/ 0 w 42"/>
                  <a:gd name="T5" fmla="*/ 42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0"/>
                    </a:lnTo>
                    <a:lnTo>
                      <a:pt x="0" y="42"/>
                    </a:lnTo>
                    <a:lnTo>
                      <a:pt x="42" y="21"/>
                    </a:lnTo>
                    <a:close/>
                  </a:path>
                </a:pathLst>
              </a:custGeom>
              <a:solidFill>
                <a:srgbClr val="000000"/>
              </a:solidFill>
              <a:ln w="9525">
                <a:noFill/>
                <a:round/>
                <a:headEnd/>
                <a:tailEnd/>
              </a:ln>
            </p:spPr>
            <p:txBody>
              <a:bodyPr/>
              <a:lstStyle/>
              <a:p>
                <a:endParaRPr lang="en-US"/>
              </a:p>
            </p:txBody>
          </p:sp>
          <p:sp>
            <p:nvSpPr>
              <p:cNvPr id="882" name="Line 658"/>
              <p:cNvSpPr>
                <a:spLocks noChangeShapeType="1"/>
              </p:cNvSpPr>
              <p:nvPr/>
            </p:nvSpPr>
            <p:spPr bwMode="auto">
              <a:xfrm>
                <a:off x="1941" y="2774"/>
                <a:ext cx="506" cy="1"/>
              </a:xfrm>
              <a:prstGeom prst="line">
                <a:avLst/>
              </a:prstGeom>
              <a:noFill/>
              <a:ln w="0">
                <a:solidFill>
                  <a:srgbClr val="000000"/>
                </a:solidFill>
                <a:round/>
                <a:headEnd/>
                <a:tailEnd/>
              </a:ln>
            </p:spPr>
            <p:txBody>
              <a:bodyPr/>
              <a:lstStyle/>
              <a:p>
                <a:endParaRPr lang="en-US"/>
              </a:p>
            </p:txBody>
          </p:sp>
          <p:sp>
            <p:nvSpPr>
              <p:cNvPr id="883" name="Freeform 659"/>
              <p:cNvSpPr>
                <a:spLocks/>
              </p:cNvSpPr>
              <p:nvPr/>
            </p:nvSpPr>
            <p:spPr bwMode="auto">
              <a:xfrm>
                <a:off x="2405" y="2753"/>
                <a:ext cx="42" cy="42"/>
              </a:xfrm>
              <a:custGeom>
                <a:avLst/>
                <a:gdLst>
                  <a:gd name="T0" fmla="*/ 42 w 42"/>
                  <a:gd name="T1" fmla="*/ 21 h 42"/>
                  <a:gd name="T2" fmla="*/ 0 w 42"/>
                  <a:gd name="T3" fmla="*/ 0 h 42"/>
                  <a:gd name="T4" fmla="*/ 0 w 42"/>
                  <a:gd name="T5" fmla="*/ 42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0"/>
                    </a:lnTo>
                    <a:lnTo>
                      <a:pt x="0" y="42"/>
                    </a:lnTo>
                    <a:lnTo>
                      <a:pt x="42" y="21"/>
                    </a:lnTo>
                    <a:close/>
                  </a:path>
                </a:pathLst>
              </a:custGeom>
              <a:solidFill>
                <a:srgbClr val="000000"/>
              </a:solidFill>
              <a:ln w="9525">
                <a:noFill/>
                <a:round/>
                <a:headEnd/>
                <a:tailEnd/>
              </a:ln>
            </p:spPr>
            <p:txBody>
              <a:bodyPr/>
              <a:lstStyle/>
              <a:p>
                <a:endParaRPr lang="en-US"/>
              </a:p>
            </p:txBody>
          </p:sp>
          <p:sp>
            <p:nvSpPr>
              <p:cNvPr id="884" name="Rectangle 660"/>
              <p:cNvSpPr>
                <a:spLocks noChangeArrowheads="1"/>
              </p:cNvSpPr>
              <p:nvPr/>
            </p:nvSpPr>
            <p:spPr bwMode="auto">
              <a:xfrm>
                <a:off x="631" y="2967"/>
                <a:ext cx="162"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85" name="Rectangle 661"/>
              <p:cNvSpPr>
                <a:spLocks noChangeArrowheads="1"/>
              </p:cNvSpPr>
              <p:nvPr/>
            </p:nvSpPr>
            <p:spPr bwMode="auto">
              <a:xfrm>
                <a:off x="631" y="2967"/>
                <a:ext cx="162"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92" name="Line 668"/>
              <p:cNvSpPr>
                <a:spLocks noChangeShapeType="1"/>
              </p:cNvSpPr>
              <p:nvPr/>
            </p:nvSpPr>
            <p:spPr bwMode="auto">
              <a:xfrm>
                <a:off x="709" y="2461"/>
                <a:ext cx="1" cy="495"/>
              </a:xfrm>
              <a:prstGeom prst="line">
                <a:avLst/>
              </a:prstGeom>
              <a:noFill/>
              <a:ln w="0">
                <a:solidFill>
                  <a:srgbClr val="000000"/>
                </a:solidFill>
                <a:round/>
                <a:headEnd/>
                <a:tailEnd/>
              </a:ln>
            </p:spPr>
            <p:txBody>
              <a:bodyPr/>
              <a:lstStyle/>
              <a:p>
                <a:endParaRPr lang="en-US"/>
              </a:p>
            </p:txBody>
          </p:sp>
          <p:sp>
            <p:nvSpPr>
              <p:cNvPr id="893" name="Freeform 669"/>
              <p:cNvSpPr>
                <a:spLocks/>
              </p:cNvSpPr>
              <p:nvPr/>
            </p:nvSpPr>
            <p:spPr bwMode="auto">
              <a:xfrm>
                <a:off x="689" y="2461"/>
                <a:ext cx="41" cy="42"/>
              </a:xfrm>
              <a:custGeom>
                <a:avLst/>
                <a:gdLst>
                  <a:gd name="T0" fmla="*/ 20 w 41"/>
                  <a:gd name="T1" fmla="*/ 0 h 42"/>
                  <a:gd name="T2" fmla="*/ 41 w 41"/>
                  <a:gd name="T3" fmla="*/ 42 h 42"/>
                  <a:gd name="T4" fmla="*/ 0 w 41"/>
                  <a:gd name="T5" fmla="*/ 42 h 42"/>
                  <a:gd name="T6" fmla="*/ 20 w 41"/>
                  <a:gd name="T7" fmla="*/ 0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0"/>
                    </a:moveTo>
                    <a:lnTo>
                      <a:pt x="41" y="42"/>
                    </a:lnTo>
                    <a:lnTo>
                      <a:pt x="0" y="42"/>
                    </a:lnTo>
                    <a:lnTo>
                      <a:pt x="20" y="0"/>
                    </a:lnTo>
                    <a:close/>
                  </a:path>
                </a:pathLst>
              </a:custGeom>
              <a:solidFill>
                <a:srgbClr val="000000"/>
              </a:solidFill>
              <a:ln w="9525">
                <a:noFill/>
                <a:round/>
                <a:headEnd/>
                <a:tailEnd/>
              </a:ln>
            </p:spPr>
            <p:txBody>
              <a:bodyPr/>
              <a:lstStyle/>
              <a:p>
                <a:endParaRPr lang="en-US"/>
              </a:p>
            </p:txBody>
          </p:sp>
          <p:sp>
            <p:nvSpPr>
              <p:cNvPr id="894" name="Freeform 670"/>
              <p:cNvSpPr>
                <a:spLocks/>
              </p:cNvSpPr>
              <p:nvPr/>
            </p:nvSpPr>
            <p:spPr bwMode="auto">
              <a:xfrm>
                <a:off x="689" y="2914"/>
                <a:ext cx="41" cy="42"/>
              </a:xfrm>
              <a:custGeom>
                <a:avLst/>
                <a:gdLst>
                  <a:gd name="T0" fmla="*/ 20 w 41"/>
                  <a:gd name="T1" fmla="*/ 42 h 42"/>
                  <a:gd name="T2" fmla="*/ 41 w 41"/>
                  <a:gd name="T3" fmla="*/ 0 h 42"/>
                  <a:gd name="T4" fmla="*/ 0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41" y="0"/>
                    </a:lnTo>
                    <a:lnTo>
                      <a:pt x="0" y="0"/>
                    </a:lnTo>
                    <a:lnTo>
                      <a:pt x="20" y="42"/>
                    </a:lnTo>
                    <a:close/>
                  </a:path>
                </a:pathLst>
              </a:custGeom>
              <a:solidFill>
                <a:srgbClr val="000000"/>
              </a:solidFill>
              <a:ln w="9525">
                <a:noFill/>
                <a:round/>
                <a:headEnd/>
                <a:tailEnd/>
              </a:ln>
            </p:spPr>
            <p:txBody>
              <a:bodyPr/>
              <a:lstStyle/>
              <a:p>
                <a:endParaRPr lang="en-US"/>
              </a:p>
            </p:txBody>
          </p:sp>
          <p:sp>
            <p:nvSpPr>
              <p:cNvPr id="895" name="Line 671"/>
              <p:cNvSpPr>
                <a:spLocks noChangeShapeType="1"/>
              </p:cNvSpPr>
              <p:nvPr/>
            </p:nvSpPr>
            <p:spPr bwMode="auto">
              <a:xfrm>
                <a:off x="1888" y="3508"/>
                <a:ext cx="1" cy="495"/>
              </a:xfrm>
              <a:prstGeom prst="line">
                <a:avLst/>
              </a:prstGeom>
              <a:noFill/>
              <a:ln w="0">
                <a:solidFill>
                  <a:srgbClr val="000000"/>
                </a:solidFill>
                <a:round/>
                <a:headEnd/>
                <a:tailEnd/>
              </a:ln>
            </p:spPr>
            <p:txBody>
              <a:bodyPr/>
              <a:lstStyle/>
              <a:p>
                <a:endParaRPr lang="en-US"/>
              </a:p>
            </p:txBody>
          </p:sp>
          <p:sp>
            <p:nvSpPr>
              <p:cNvPr id="896" name="Freeform 672"/>
              <p:cNvSpPr>
                <a:spLocks/>
              </p:cNvSpPr>
              <p:nvPr/>
            </p:nvSpPr>
            <p:spPr bwMode="auto">
              <a:xfrm>
                <a:off x="1862" y="3508"/>
                <a:ext cx="47" cy="42"/>
              </a:xfrm>
              <a:custGeom>
                <a:avLst/>
                <a:gdLst>
                  <a:gd name="T0" fmla="*/ 26 w 47"/>
                  <a:gd name="T1" fmla="*/ 0 h 42"/>
                  <a:gd name="T2" fmla="*/ 47 w 47"/>
                  <a:gd name="T3" fmla="*/ 42 h 42"/>
                  <a:gd name="T4" fmla="*/ 0 w 47"/>
                  <a:gd name="T5" fmla="*/ 42 h 42"/>
                  <a:gd name="T6" fmla="*/ 26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0"/>
                    </a:moveTo>
                    <a:lnTo>
                      <a:pt x="47" y="42"/>
                    </a:lnTo>
                    <a:lnTo>
                      <a:pt x="0" y="42"/>
                    </a:lnTo>
                    <a:lnTo>
                      <a:pt x="26" y="0"/>
                    </a:lnTo>
                    <a:close/>
                  </a:path>
                </a:pathLst>
              </a:custGeom>
              <a:solidFill>
                <a:srgbClr val="000000"/>
              </a:solidFill>
              <a:ln w="9525">
                <a:noFill/>
                <a:round/>
                <a:headEnd/>
                <a:tailEnd/>
              </a:ln>
            </p:spPr>
            <p:txBody>
              <a:bodyPr/>
              <a:lstStyle/>
              <a:p>
                <a:endParaRPr lang="en-US"/>
              </a:p>
            </p:txBody>
          </p:sp>
          <p:sp>
            <p:nvSpPr>
              <p:cNvPr id="897" name="Freeform 673"/>
              <p:cNvSpPr>
                <a:spLocks/>
              </p:cNvSpPr>
              <p:nvPr/>
            </p:nvSpPr>
            <p:spPr bwMode="auto">
              <a:xfrm>
                <a:off x="1862" y="3961"/>
                <a:ext cx="47" cy="42"/>
              </a:xfrm>
              <a:custGeom>
                <a:avLst/>
                <a:gdLst>
                  <a:gd name="T0" fmla="*/ 26 w 47"/>
                  <a:gd name="T1" fmla="*/ 42 h 42"/>
                  <a:gd name="T2" fmla="*/ 47 w 47"/>
                  <a:gd name="T3" fmla="*/ 0 h 42"/>
                  <a:gd name="T4" fmla="*/ 0 w 47"/>
                  <a:gd name="T5" fmla="*/ 0 h 42"/>
                  <a:gd name="T6" fmla="*/ 26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42"/>
                    </a:moveTo>
                    <a:lnTo>
                      <a:pt x="47" y="0"/>
                    </a:lnTo>
                    <a:lnTo>
                      <a:pt x="0" y="0"/>
                    </a:lnTo>
                    <a:lnTo>
                      <a:pt x="26" y="42"/>
                    </a:lnTo>
                    <a:close/>
                  </a:path>
                </a:pathLst>
              </a:custGeom>
              <a:solidFill>
                <a:srgbClr val="000000"/>
              </a:solidFill>
              <a:ln w="9525">
                <a:noFill/>
                <a:round/>
                <a:headEnd/>
                <a:tailEnd/>
              </a:ln>
            </p:spPr>
            <p:txBody>
              <a:bodyPr/>
              <a:lstStyle/>
              <a:p>
                <a:endParaRPr lang="en-US"/>
              </a:p>
            </p:txBody>
          </p:sp>
          <p:sp>
            <p:nvSpPr>
              <p:cNvPr id="898" name="Line 674"/>
              <p:cNvSpPr>
                <a:spLocks noChangeShapeType="1"/>
              </p:cNvSpPr>
              <p:nvPr/>
            </p:nvSpPr>
            <p:spPr bwMode="auto">
              <a:xfrm>
                <a:off x="1695" y="3508"/>
                <a:ext cx="1" cy="495"/>
              </a:xfrm>
              <a:prstGeom prst="line">
                <a:avLst/>
              </a:prstGeom>
              <a:noFill/>
              <a:ln w="0">
                <a:solidFill>
                  <a:srgbClr val="000000"/>
                </a:solidFill>
                <a:round/>
                <a:headEnd/>
                <a:tailEnd/>
              </a:ln>
            </p:spPr>
            <p:txBody>
              <a:bodyPr/>
              <a:lstStyle/>
              <a:p>
                <a:endParaRPr lang="en-US"/>
              </a:p>
            </p:txBody>
          </p:sp>
          <p:sp>
            <p:nvSpPr>
              <p:cNvPr id="899" name="Freeform 675"/>
              <p:cNvSpPr>
                <a:spLocks/>
              </p:cNvSpPr>
              <p:nvPr/>
            </p:nvSpPr>
            <p:spPr bwMode="auto">
              <a:xfrm>
                <a:off x="1675" y="3508"/>
                <a:ext cx="41" cy="42"/>
              </a:xfrm>
              <a:custGeom>
                <a:avLst/>
                <a:gdLst>
                  <a:gd name="T0" fmla="*/ 20 w 41"/>
                  <a:gd name="T1" fmla="*/ 0 h 42"/>
                  <a:gd name="T2" fmla="*/ 41 w 41"/>
                  <a:gd name="T3" fmla="*/ 42 h 42"/>
                  <a:gd name="T4" fmla="*/ 0 w 41"/>
                  <a:gd name="T5" fmla="*/ 42 h 42"/>
                  <a:gd name="T6" fmla="*/ 20 w 41"/>
                  <a:gd name="T7" fmla="*/ 0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0"/>
                    </a:moveTo>
                    <a:lnTo>
                      <a:pt x="41" y="42"/>
                    </a:lnTo>
                    <a:lnTo>
                      <a:pt x="0" y="42"/>
                    </a:lnTo>
                    <a:lnTo>
                      <a:pt x="20" y="0"/>
                    </a:lnTo>
                    <a:close/>
                  </a:path>
                </a:pathLst>
              </a:custGeom>
              <a:solidFill>
                <a:srgbClr val="000000"/>
              </a:solidFill>
              <a:ln w="9525">
                <a:noFill/>
                <a:round/>
                <a:headEnd/>
                <a:tailEnd/>
              </a:ln>
            </p:spPr>
            <p:txBody>
              <a:bodyPr/>
              <a:lstStyle/>
              <a:p>
                <a:endParaRPr lang="en-US"/>
              </a:p>
            </p:txBody>
          </p:sp>
          <p:sp>
            <p:nvSpPr>
              <p:cNvPr id="900" name="Freeform 676"/>
              <p:cNvSpPr>
                <a:spLocks/>
              </p:cNvSpPr>
              <p:nvPr/>
            </p:nvSpPr>
            <p:spPr bwMode="auto">
              <a:xfrm>
                <a:off x="1675" y="3961"/>
                <a:ext cx="41" cy="42"/>
              </a:xfrm>
              <a:custGeom>
                <a:avLst/>
                <a:gdLst>
                  <a:gd name="T0" fmla="*/ 20 w 41"/>
                  <a:gd name="T1" fmla="*/ 42 h 42"/>
                  <a:gd name="T2" fmla="*/ 41 w 41"/>
                  <a:gd name="T3" fmla="*/ 0 h 42"/>
                  <a:gd name="T4" fmla="*/ 0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41" y="0"/>
                    </a:lnTo>
                    <a:lnTo>
                      <a:pt x="0" y="0"/>
                    </a:lnTo>
                    <a:lnTo>
                      <a:pt x="20" y="42"/>
                    </a:lnTo>
                    <a:close/>
                  </a:path>
                </a:pathLst>
              </a:custGeom>
              <a:solidFill>
                <a:srgbClr val="000000"/>
              </a:solidFill>
              <a:ln w="9525">
                <a:noFill/>
                <a:round/>
                <a:headEnd/>
                <a:tailEnd/>
              </a:ln>
            </p:spPr>
            <p:txBody>
              <a:bodyPr/>
              <a:lstStyle/>
              <a:p>
                <a:endParaRPr lang="en-US"/>
              </a:p>
            </p:txBody>
          </p:sp>
          <p:sp>
            <p:nvSpPr>
              <p:cNvPr id="901" name="Line 677"/>
              <p:cNvSpPr>
                <a:spLocks noChangeShapeType="1"/>
              </p:cNvSpPr>
              <p:nvPr/>
            </p:nvSpPr>
            <p:spPr bwMode="auto">
              <a:xfrm>
                <a:off x="1492" y="3508"/>
                <a:ext cx="1" cy="495"/>
              </a:xfrm>
              <a:prstGeom prst="line">
                <a:avLst/>
              </a:prstGeom>
              <a:noFill/>
              <a:ln w="0">
                <a:solidFill>
                  <a:srgbClr val="000000"/>
                </a:solidFill>
                <a:round/>
                <a:headEnd/>
                <a:tailEnd/>
              </a:ln>
            </p:spPr>
            <p:txBody>
              <a:bodyPr/>
              <a:lstStyle/>
              <a:p>
                <a:endParaRPr lang="en-US"/>
              </a:p>
            </p:txBody>
          </p:sp>
          <p:sp>
            <p:nvSpPr>
              <p:cNvPr id="902" name="Freeform 678"/>
              <p:cNvSpPr>
                <a:spLocks/>
              </p:cNvSpPr>
              <p:nvPr/>
            </p:nvSpPr>
            <p:spPr bwMode="auto">
              <a:xfrm>
                <a:off x="1471" y="3508"/>
                <a:ext cx="47" cy="42"/>
              </a:xfrm>
              <a:custGeom>
                <a:avLst/>
                <a:gdLst>
                  <a:gd name="T0" fmla="*/ 21 w 47"/>
                  <a:gd name="T1" fmla="*/ 0 h 42"/>
                  <a:gd name="T2" fmla="*/ 47 w 47"/>
                  <a:gd name="T3" fmla="*/ 42 h 42"/>
                  <a:gd name="T4" fmla="*/ 0 w 47"/>
                  <a:gd name="T5" fmla="*/ 42 h 42"/>
                  <a:gd name="T6" fmla="*/ 21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0"/>
                    </a:moveTo>
                    <a:lnTo>
                      <a:pt x="47" y="42"/>
                    </a:lnTo>
                    <a:lnTo>
                      <a:pt x="0" y="42"/>
                    </a:lnTo>
                    <a:lnTo>
                      <a:pt x="21" y="0"/>
                    </a:lnTo>
                    <a:close/>
                  </a:path>
                </a:pathLst>
              </a:custGeom>
              <a:solidFill>
                <a:srgbClr val="000000"/>
              </a:solidFill>
              <a:ln w="9525">
                <a:noFill/>
                <a:round/>
                <a:headEnd/>
                <a:tailEnd/>
              </a:ln>
            </p:spPr>
            <p:txBody>
              <a:bodyPr/>
              <a:lstStyle/>
              <a:p>
                <a:endParaRPr lang="en-US"/>
              </a:p>
            </p:txBody>
          </p:sp>
          <p:sp>
            <p:nvSpPr>
              <p:cNvPr id="903" name="Freeform 679"/>
              <p:cNvSpPr>
                <a:spLocks/>
              </p:cNvSpPr>
              <p:nvPr/>
            </p:nvSpPr>
            <p:spPr bwMode="auto">
              <a:xfrm>
                <a:off x="1471" y="3961"/>
                <a:ext cx="47" cy="42"/>
              </a:xfrm>
              <a:custGeom>
                <a:avLst/>
                <a:gdLst>
                  <a:gd name="T0" fmla="*/ 21 w 47"/>
                  <a:gd name="T1" fmla="*/ 42 h 42"/>
                  <a:gd name="T2" fmla="*/ 47 w 47"/>
                  <a:gd name="T3" fmla="*/ 0 h 42"/>
                  <a:gd name="T4" fmla="*/ 0 w 47"/>
                  <a:gd name="T5" fmla="*/ 0 h 42"/>
                  <a:gd name="T6" fmla="*/ 21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42"/>
                    </a:moveTo>
                    <a:lnTo>
                      <a:pt x="47" y="0"/>
                    </a:lnTo>
                    <a:lnTo>
                      <a:pt x="0" y="0"/>
                    </a:lnTo>
                    <a:lnTo>
                      <a:pt x="21" y="42"/>
                    </a:lnTo>
                    <a:close/>
                  </a:path>
                </a:pathLst>
              </a:custGeom>
              <a:solidFill>
                <a:srgbClr val="000000"/>
              </a:solidFill>
              <a:ln w="9525">
                <a:noFill/>
                <a:round/>
                <a:headEnd/>
                <a:tailEnd/>
              </a:ln>
            </p:spPr>
            <p:txBody>
              <a:bodyPr/>
              <a:lstStyle/>
              <a:p>
                <a:endParaRPr lang="en-US"/>
              </a:p>
            </p:txBody>
          </p:sp>
          <p:sp>
            <p:nvSpPr>
              <p:cNvPr id="904" name="Line 680"/>
              <p:cNvSpPr>
                <a:spLocks noChangeShapeType="1"/>
              </p:cNvSpPr>
              <p:nvPr/>
            </p:nvSpPr>
            <p:spPr bwMode="auto">
              <a:xfrm>
                <a:off x="1304" y="3508"/>
                <a:ext cx="1" cy="495"/>
              </a:xfrm>
              <a:prstGeom prst="line">
                <a:avLst/>
              </a:prstGeom>
              <a:noFill/>
              <a:ln w="0">
                <a:solidFill>
                  <a:srgbClr val="000000"/>
                </a:solidFill>
                <a:round/>
                <a:headEnd/>
                <a:tailEnd/>
              </a:ln>
            </p:spPr>
            <p:txBody>
              <a:bodyPr/>
              <a:lstStyle/>
              <a:p>
                <a:endParaRPr lang="en-US"/>
              </a:p>
            </p:txBody>
          </p:sp>
          <p:sp>
            <p:nvSpPr>
              <p:cNvPr id="905" name="Freeform 681"/>
              <p:cNvSpPr>
                <a:spLocks/>
              </p:cNvSpPr>
              <p:nvPr/>
            </p:nvSpPr>
            <p:spPr bwMode="auto">
              <a:xfrm>
                <a:off x="1278" y="3508"/>
                <a:ext cx="47" cy="42"/>
              </a:xfrm>
              <a:custGeom>
                <a:avLst/>
                <a:gdLst>
                  <a:gd name="T0" fmla="*/ 26 w 47"/>
                  <a:gd name="T1" fmla="*/ 0 h 42"/>
                  <a:gd name="T2" fmla="*/ 47 w 47"/>
                  <a:gd name="T3" fmla="*/ 42 h 42"/>
                  <a:gd name="T4" fmla="*/ 0 w 47"/>
                  <a:gd name="T5" fmla="*/ 42 h 42"/>
                  <a:gd name="T6" fmla="*/ 26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0"/>
                    </a:moveTo>
                    <a:lnTo>
                      <a:pt x="47" y="42"/>
                    </a:lnTo>
                    <a:lnTo>
                      <a:pt x="0" y="42"/>
                    </a:lnTo>
                    <a:lnTo>
                      <a:pt x="26" y="0"/>
                    </a:lnTo>
                    <a:close/>
                  </a:path>
                </a:pathLst>
              </a:custGeom>
              <a:solidFill>
                <a:srgbClr val="000000"/>
              </a:solidFill>
              <a:ln w="9525">
                <a:noFill/>
                <a:round/>
                <a:headEnd/>
                <a:tailEnd/>
              </a:ln>
            </p:spPr>
            <p:txBody>
              <a:bodyPr/>
              <a:lstStyle/>
              <a:p>
                <a:endParaRPr lang="en-US"/>
              </a:p>
            </p:txBody>
          </p:sp>
          <p:sp>
            <p:nvSpPr>
              <p:cNvPr id="906" name="Freeform 682"/>
              <p:cNvSpPr>
                <a:spLocks/>
              </p:cNvSpPr>
              <p:nvPr/>
            </p:nvSpPr>
            <p:spPr bwMode="auto">
              <a:xfrm>
                <a:off x="1278" y="3961"/>
                <a:ext cx="47" cy="42"/>
              </a:xfrm>
              <a:custGeom>
                <a:avLst/>
                <a:gdLst>
                  <a:gd name="T0" fmla="*/ 26 w 47"/>
                  <a:gd name="T1" fmla="*/ 42 h 42"/>
                  <a:gd name="T2" fmla="*/ 47 w 47"/>
                  <a:gd name="T3" fmla="*/ 0 h 42"/>
                  <a:gd name="T4" fmla="*/ 0 w 47"/>
                  <a:gd name="T5" fmla="*/ 0 h 42"/>
                  <a:gd name="T6" fmla="*/ 26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42"/>
                    </a:moveTo>
                    <a:lnTo>
                      <a:pt x="47" y="0"/>
                    </a:lnTo>
                    <a:lnTo>
                      <a:pt x="0" y="0"/>
                    </a:lnTo>
                    <a:lnTo>
                      <a:pt x="26" y="42"/>
                    </a:lnTo>
                    <a:close/>
                  </a:path>
                </a:pathLst>
              </a:custGeom>
              <a:solidFill>
                <a:srgbClr val="000000"/>
              </a:solidFill>
              <a:ln w="9525">
                <a:noFill/>
                <a:round/>
                <a:headEnd/>
                <a:tailEnd/>
              </a:ln>
            </p:spPr>
            <p:txBody>
              <a:bodyPr/>
              <a:lstStyle/>
              <a:p>
                <a:endParaRPr lang="en-US"/>
              </a:p>
            </p:txBody>
          </p:sp>
          <p:sp>
            <p:nvSpPr>
              <p:cNvPr id="907" name="Line 683"/>
              <p:cNvSpPr>
                <a:spLocks noChangeShapeType="1"/>
              </p:cNvSpPr>
              <p:nvPr/>
            </p:nvSpPr>
            <p:spPr bwMode="auto">
              <a:xfrm>
                <a:off x="1106" y="3508"/>
                <a:ext cx="1" cy="495"/>
              </a:xfrm>
              <a:prstGeom prst="line">
                <a:avLst/>
              </a:prstGeom>
              <a:noFill/>
              <a:ln w="0">
                <a:solidFill>
                  <a:srgbClr val="000000"/>
                </a:solidFill>
                <a:round/>
                <a:headEnd/>
                <a:tailEnd/>
              </a:ln>
            </p:spPr>
            <p:txBody>
              <a:bodyPr/>
              <a:lstStyle/>
              <a:p>
                <a:endParaRPr lang="en-US"/>
              </a:p>
            </p:txBody>
          </p:sp>
          <p:sp>
            <p:nvSpPr>
              <p:cNvPr id="908" name="Freeform 684"/>
              <p:cNvSpPr>
                <a:spLocks/>
              </p:cNvSpPr>
              <p:nvPr/>
            </p:nvSpPr>
            <p:spPr bwMode="auto">
              <a:xfrm>
                <a:off x="1080" y="3508"/>
                <a:ext cx="47" cy="42"/>
              </a:xfrm>
              <a:custGeom>
                <a:avLst/>
                <a:gdLst>
                  <a:gd name="T0" fmla="*/ 26 w 47"/>
                  <a:gd name="T1" fmla="*/ 0 h 42"/>
                  <a:gd name="T2" fmla="*/ 47 w 47"/>
                  <a:gd name="T3" fmla="*/ 42 h 42"/>
                  <a:gd name="T4" fmla="*/ 0 w 47"/>
                  <a:gd name="T5" fmla="*/ 42 h 42"/>
                  <a:gd name="T6" fmla="*/ 26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0"/>
                    </a:moveTo>
                    <a:lnTo>
                      <a:pt x="47" y="42"/>
                    </a:lnTo>
                    <a:lnTo>
                      <a:pt x="0" y="42"/>
                    </a:lnTo>
                    <a:lnTo>
                      <a:pt x="26" y="0"/>
                    </a:lnTo>
                    <a:close/>
                  </a:path>
                </a:pathLst>
              </a:custGeom>
              <a:solidFill>
                <a:srgbClr val="000000"/>
              </a:solidFill>
              <a:ln w="9525">
                <a:noFill/>
                <a:round/>
                <a:headEnd/>
                <a:tailEnd/>
              </a:ln>
            </p:spPr>
            <p:txBody>
              <a:bodyPr/>
              <a:lstStyle/>
              <a:p>
                <a:endParaRPr lang="en-US"/>
              </a:p>
            </p:txBody>
          </p:sp>
          <p:sp>
            <p:nvSpPr>
              <p:cNvPr id="909" name="Freeform 685"/>
              <p:cNvSpPr>
                <a:spLocks/>
              </p:cNvSpPr>
              <p:nvPr/>
            </p:nvSpPr>
            <p:spPr bwMode="auto">
              <a:xfrm>
                <a:off x="1080" y="3961"/>
                <a:ext cx="47" cy="42"/>
              </a:xfrm>
              <a:custGeom>
                <a:avLst/>
                <a:gdLst>
                  <a:gd name="T0" fmla="*/ 26 w 47"/>
                  <a:gd name="T1" fmla="*/ 42 h 42"/>
                  <a:gd name="T2" fmla="*/ 47 w 47"/>
                  <a:gd name="T3" fmla="*/ 0 h 42"/>
                  <a:gd name="T4" fmla="*/ 0 w 47"/>
                  <a:gd name="T5" fmla="*/ 0 h 42"/>
                  <a:gd name="T6" fmla="*/ 26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42"/>
                    </a:moveTo>
                    <a:lnTo>
                      <a:pt x="47" y="0"/>
                    </a:lnTo>
                    <a:lnTo>
                      <a:pt x="0" y="0"/>
                    </a:lnTo>
                    <a:lnTo>
                      <a:pt x="26" y="42"/>
                    </a:lnTo>
                    <a:close/>
                  </a:path>
                </a:pathLst>
              </a:custGeom>
              <a:solidFill>
                <a:srgbClr val="000000"/>
              </a:solidFill>
              <a:ln w="9525">
                <a:noFill/>
                <a:round/>
                <a:headEnd/>
                <a:tailEnd/>
              </a:ln>
            </p:spPr>
            <p:txBody>
              <a:bodyPr/>
              <a:lstStyle/>
              <a:p>
                <a:endParaRPr lang="en-US"/>
              </a:p>
            </p:txBody>
          </p:sp>
          <p:sp>
            <p:nvSpPr>
              <p:cNvPr id="910" name="Line 686"/>
              <p:cNvSpPr>
                <a:spLocks noChangeShapeType="1"/>
              </p:cNvSpPr>
              <p:nvPr/>
            </p:nvSpPr>
            <p:spPr bwMode="auto">
              <a:xfrm>
                <a:off x="908" y="3508"/>
                <a:ext cx="1" cy="495"/>
              </a:xfrm>
              <a:prstGeom prst="line">
                <a:avLst/>
              </a:prstGeom>
              <a:noFill/>
              <a:ln w="0">
                <a:solidFill>
                  <a:srgbClr val="000000"/>
                </a:solidFill>
                <a:round/>
                <a:headEnd/>
                <a:tailEnd/>
              </a:ln>
            </p:spPr>
            <p:txBody>
              <a:bodyPr/>
              <a:lstStyle/>
              <a:p>
                <a:endParaRPr lang="en-US"/>
              </a:p>
            </p:txBody>
          </p:sp>
          <p:sp>
            <p:nvSpPr>
              <p:cNvPr id="911" name="Freeform 687"/>
              <p:cNvSpPr>
                <a:spLocks/>
              </p:cNvSpPr>
              <p:nvPr/>
            </p:nvSpPr>
            <p:spPr bwMode="auto">
              <a:xfrm>
                <a:off x="887" y="3508"/>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912" name="Freeform 688"/>
              <p:cNvSpPr>
                <a:spLocks/>
              </p:cNvSpPr>
              <p:nvPr/>
            </p:nvSpPr>
            <p:spPr bwMode="auto">
              <a:xfrm>
                <a:off x="887" y="3961"/>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913" name="Line 689"/>
              <p:cNvSpPr>
                <a:spLocks noChangeShapeType="1"/>
              </p:cNvSpPr>
              <p:nvPr/>
            </p:nvSpPr>
            <p:spPr bwMode="auto">
              <a:xfrm>
                <a:off x="709" y="3508"/>
                <a:ext cx="1" cy="495"/>
              </a:xfrm>
              <a:prstGeom prst="line">
                <a:avLst/>
              </a:prstGeom>
              <a:noFill/>
              <a:ln w="0">
                <a:solidFill>
                  <a:srgbClr val="000000"/>
                </a:solidFill>
                <a:round/>
                <a:headEnd/>
                <a:tailEnd/>
              </a:ln>
            </p:spPr>
            <p:txBody>
              <a:bodyPr/>
              <a:lstStyle/>
              <a:p>
                <a:endParaRPr lang="en-US"/>
              </a:p>
            </p:txBody>
          </p:sp>
          <p:sp>
            <p:nvSpPr>
              <p:cNvPr id="914" name="Freeform 690"/>
              <p:cNvSpPr>
                <a:spLocks/>
              </p:cNvSpPr>
              <p:nvPr/>
            </p:nvSpPr>
            <p:spPr bwMode="auto">
              <a:xfrm>
                <a:off x="689" y="3508"/>
                <a:ext cx="41" cy="42"/>
              </a:xfrm>
              <a:custGeom>
                <a:avLst/>
                <a:gdLst>
                  <a:gd name="T0" fmla="*/ 20 w 41"/>
                  <a:gd name="T1" fmla="*/ 0 h 42"/>
                  <a:gd name="T2" fmla="*/ 41 w 41"/>
                  <a:gd name="T3" fmla="*/ 42 h 42"/>
                  <a:gd name="T4" fmla="*/ 0 w 41"/>
                  <a:gd name="T5" fmla="*/ 42 h 42"/>
                  <a:gd name="T6" fmla="*/ 20 w 41"/>
                  <a:gd name="T7" fmla="*/ 0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0"/>
                    </a:moveTo>
                    <a:lnTo>
                      <a:pt x="41" y="42"/>
                    </a:lnTo>
                    <a:lnTo>
                      <a:pt x="0" y="42"/>
                    </a:lnTo>
                    <a:lnTo>
                      <a:pt x="20" y="0"/>
                    </a:lnTo>
                    <a:close/>
                  </a:path>
                </a:pathLst>
              </a:custGeom>
              <a:solidFill>
                <a:srgbClr val="000000"/>
              </a:solidFill>
              <a:ln w="9525">
                <a:noFill/>
                <a:round/>
                <a:headEnd/>
                <a:tailEnd/>
              </a:ln>
            </p:spPr>
            <p:txBody>
              <a:bodyPr/>
              <a:lstStyle/>
              <a:p>
                <a:endParaRPr lang="en-US"/>
              </a:p>
            </p:txBody>
          </p:sp>
          <p:sp>
            <p:nvSpPr>
              <p:cNvPr id="915" name="Freeform 691"/>
              <p:cNvSpPr>
                <a:spLocks/>
              </p:cNvSpPr>
              <p:nvPr/>
            </p:nvSpPr>
            <p:spPr bwMode="auto">
              <a:xfrm>
                <a:off x="689" y="3961"/>
                <a:ext cx="41" cy="42"/>
              </a:xfrm>
              <a:custGeom>
                <a:avLst/>
                <a:gdLst>
                  <a:gd name="T0" fmla="*/ 20 w 41"/>
                  <a:gd name="T1" fmla="*/ 42 h 42"/>
                  <a:gd name="T2" fmla="*/ 41 w 41"/>
                  <a:gd name="T3" fmla="*/ 0 h 42"/>
                  <a:gd name="T4" fmla="*/ 0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41" y="0"/>
                    </a:lnTo>
                    <a:lnTo>
                      <a:pt x="0" y="0"/>
                    </a:lnTo>
                    <a:lnTo>
                      <a:pt x="20" y="42"/>
                    </a:lnTo>
                    <a:close/>
                  </a:path>
                </a:pathLst>
              </a:custGeom>
              <a:solidFill>
                <a:srgbClr val="000000"/>
              </a:solidFill>
              <a:ln w="9525">
                <a:noFill/>
                <a:round/>
                <a:headEnd/>
                <a:tailEnd/>
              </a:ln>
            </p:spPr>
            <p:txBody>
              <a:bodyPr/>
              <a:lstStyle/>
              <a:p>
                <a:endParaRPr lang="en-US"/>
              </a:p>
            </p:txBody>
          </p:sp>
          <p:sp>
            <p:nvSpPr>
              <p:cNvPr id="916" name="Rectangle 692"/>
              <p:cNvSpPr>
                <a:spLocks noChangeArrowheads="1"/>
              </p:cNvSpPr>
              <p:nvPr/>
            </p:nvSpPr>
            <p:spPr bwMode="auto">
              <a:xfrm>
                <a:off x="266" y="1862"/>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17" name="Rectangle 693"/>
              <p:cNvSpPr>
                <a:spLocks noChangeArrowheads="1"/>
              </p:cNvSpPr>
              <p:nvPr/>
            </p:nvSpPr>
            <p:spPr bwMode="auto">
              <a:xfrm>
                <a:off x="250" y="1847"/>
                <a:ext cx="412" cy="104"/>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18" name="Line 694"/>
              <p:cNvSpPr>
                <a:spLocks noChangeShapeType="1"/>
              </p:cNvSpPr>
              <p:nvPr/>
            </p:nvSpPr>
            <p:spPr bwMode="auto">
              <a:xfrm flipH="1">
                <a:off x="683" y="1904"/>
                <a:ext cx="178" cy="1"/>
              </a:xfrm>
              <a:prstGeom prst="line">
                <a:avLst/>
              </a:prstGeom>
              <a:noFill/>
              <a:ln w="0">
                <a:solidFill>
                  <a:srgbClr val="000000"/>
                </a:solidFill>
                <a:round/>
                <a:headEnd/>
                <a:tailEnd/>
              </a:ln>
            </p:spPr>
            <p:txBody>
              <a:bodyPr/>
              <a:lstStyle/>
              <a:p>
                <a:endParaRPr lang="en-US"/>
              </a:p>
            </p:txBody>
          </p:sp>
          <p:sp>
            <p:nvSpPr>
              <p:cNvPr id="919" name="Freeform 695"/>
              <p:cNvSpPr>
                <a:spLocks/>
              </p:cNvSpPr>
              <p:nvPr/>
            </p:nvSpPr>
            <p:spPr bwMode="auto">
              <a:xfrm>
                <a:off x="819" y="1883"/>
                <a:ext cx="42" cy="42"/>
              </a:xfrm>
              <a:custGeom>
                <a:avLst/>
                <a:gdLst>
                  <a:gd name="T0" fmla="*/ 42 w 42"/>
                  <a:gd name="T1" fmla="*/ 21 h 42"/>
                  <a:gd name="T2" fmla="*/ 0 w 42"/>
                  <a:gd name="T3" fmla="*/ 42 h 42"/>
                  <a:gd name="T4" fmla="*/ 0 w 42"/>
                  <a:gd name="T5" fmla="*/ 0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42"/>
                    </a:lnTo>
                    <a:lnTo>
                      <a:pt x="0" y="0"/>
                    </a:lnTo>
                    <a:lnTo>
                      <a:pt x="42" y="21"/>
                    </a:lnTo>
                    <a:close/>
                  </a:path>
                </a:pathLst>
              </a:custGeom>
              <a:solidFill>
                <a:srgbClr val="000000"/>
              </a:solidFill>
              <a:ln w="9525">
                <a:noFill/>
                <a:round/>
                <a:headEnd/>
                <a:tailEnd/>
              </a:ln>
            </p:spPr>
            <p:txBody>
              <a:bodyPr/>
              <a:lstStyle/>
              <a:p>
                <a:endParaRPr lang="en-US"/>
              </a:p>
            </p:txBody>
          </p:sp>
          <p:sp>
            <p:nvSpPr>
              <p:cNvPr id="920" name="Freeform 696"/>
              <p:cNvSpPr>
                <a:spLocks/>
              </p:cNvSpPr>
              <p:nvPr/>
            </p:nvSpPr>
            <p:spPr bwMode="auto">
              <a:xfrm>
                <a:off x="683" y="1883"/>
                <a:ext cx="47" cy="42"/>
              </a:xfrm>
              <a:custGeom>
                <a:avLst/>
                <a:gdLst>
                  <a:gd name="T0" fmla="*/ 0 w 47"/>
                  <a:gd name="T1" fmla="*/ 21 h 42"/>
                  <a:gd name="T2" fmla="*/ 47 w 47"/>
                  <a:gd name="T3" fmla="*/ 42 h 42"/>
                  <a:gd name="T4" fmla="*/ 47 w 47"/>
                  <a:gd name="T5" fmla="*/ 0 h 42"/>
                  <a:gd name="T6" fmla="*/ 0 w 47"/>
                  <a:gd name="T7" fmla="*/ 21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0" y="21"/>
                    </a:moveTo>
                    <a:lnTo>
                      <a:pt x="47" y="42"/>
                    </a:lnTo>
                    <a:lnTo>
                      <a:pt x="47" y="0"/>
                    </a:lnTo>
                    <a:lnTo>
                      <a:pt x="0" y="21"/>
                    </a:lnTo>
                    <a:close/>
                  </a:path>
                </a:pathLst>
              </a:custGeom>
              <a:solidFill>
                <a:srgbClr val="000000"/>
              </a:solidFill>
              <a:ln w="9525">
                <a:noFill/>
                <a:round/>
                <a:headEnd/>
                <a:tailEnd/>
              </a:ln>
            </p:spPr>
            <p:txBody>
              <a:bodyPr/>
              <a:lstStyle/>
              <a:p>
                <a:endParaRPr lang="en-US"/>
              </a:p>
            </p:txBody>
          </p:sp>
          <p:sp>
            <p:nvSpPr>
              <p:cNvPr id="921" name="Rectangle 698"/>
              <p:cNvSpPr>
                <a:spLocks noChangeArrowheads="1"/>
              </p:cNvSpPr>
              <p:nvPr/>
            </p:nvSpPr>
            <p:spPr bwMode="auto">
              <a:xfrm>
                <a:off x="699" y="1966"/>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922" name="Rectangle 699"/>
              <p:cNvSpPr>
                <a:spLocks noChangeArrowheads="1"/>
              </p:cNvSpPr>
              <p:nvPr/>
            </p:nvSpPr>
            <p:spPr bwMode="auto">
              <a:xfrm>
                <a:off x="1304" y="1862"/>
                <a:ext cx="263" cy="68"/>
              </a:xfrm>
              <a:prstGeom prst="rect">
                <a:avLst/>
              </a:prstGeom>
              <a:noFill/>
              <a:ln w="9525">
                <a:noFill/>
                <a:miter lim="800000"/>
                <a:headEnd/>
                <a:tailEnd/>
              </a:ln>
            </p:spPr>
            <p:txBody>
              <a:bodyPr wrap="none" lIns="0" tIns="0" rIns="0" bIns="0">
                <a:spAutoFit/>
              </a:bodyPr>
              <a:lstStyle/>
              <a:p>
                <a:pPr algn="l" eaLnBrk="0" hangingPunct="0"/>
                <a:r>
                  <a:rPr lang="en-US" sz="700" b="1" dirty="0">
                    <a:solidFill>
                      <a:srgbClr val="000000"/>
                    </a:solidFill>
                  </a:rPr>
                  <a:t>32KB </a:t>
                </a:r>
                <a:r>
                  <a:rPr lang="en-US" sz="700" b="1" dirty="0" smtClean="0">
                    <a:solidFill>
                      <a:srgbClr val="000000"/>
                    </a:solidFill>
                  </a:rPr>
                  <a:t>L1P</a:t>
                </a:r>
                <a:endParaRPr lang="en-US" sz="1800" dirty="0">
                  <a:solidFill>
                    <a:srgbClr val="000000"/>
                  </a:solidFill>
                </a:endParaRPr>
              </a:p>
            </p:txBody>
          </p:sp>
          <p:sp>
            <p:nvSpPr>
              <p:cNvPr id="923" name="Rectangle 700"/>
              <p:cNvSpPr>
                <a:spLocks noChangeArrowheads="1"/>
              </p:cNvSpPr>
              <p:nvPr/>
            </p:nvSpPr>
            <p:spPr bwMode="auto">
              <a:xfrm>
                <a:off x="1277" y="1920"/>
                <a:ext cx="313" cy="68"/>
              </a:xfrm>
              <a:prstGeom prst="rect">
                <a:avLst/>
              </a:prstGeom>
              <a:noFill/>
              <a:ln w="9525">
                <a:noFill/>
                <a:miter lim="800000"/>
                <a:headEnd/>
                <a:tailEnd/>
              </a:ln>
            </p:spPr>
            <p:txBody>
              <a:bodyPr wrap="none" lIns="0" tIns="0" rIns="0" bIns="0">
                <a:spAutoFit/>
              </a:bodyPr>
              <a:lstStyle/>
              <a:p>
                <a:pPr algn="l" eaLnBrk="0" hangingPunct="0"/>
                <a:r>
                  <a:rPr lang="en-US" sz="700" b="1" dirty="0" smtClean="0">
                    <a:solidFill>
                      <a:srgbClr val="000000"/>
                    </a:solidFill>
                  </a:rPr>
                  <a:t>Cache/RAM</a:t>
                </a:r>
                <a:endParaRPr lang="en-US" sz="1800" dirty="0">
                  <a:solidFill>
                    <a:srgbClr val="000000"/>
                  </a:solidFill>
                </a:endParaRPr>
              </a:p>
            </p:txBody>
          </p:sp>
          <p:sp>
            <p:nvSpPr>
              <p:cNvPr id="924" name="Rectangle 701"/>
              <p:cNvSpPr>
                <a:spLocks noChangeArrowheads="1"/>
              </p:cNvSpPr>
              <p:nvPr/>
            </p:nvSpPr>
            <p:spPr bwMode="auto">
              <a:xfrm>
                <a:off x="1664" y="1868"/>
                <a:ext cx="266" cy="68"/>
              </a:xfrm>
              <a:prstGeom prst="rect">
                <a:avLst/>
              </a:prstGeom>
              <a:noFill/>
              <a:ln w="9525">
                <a:noFill/>
                <a:miter lim="800000"/>
                <a:headEnd/>
                <a:tailEnd/>
              </a:ln>
            </p:spPr>
            <p:txBody>
              <a:bodyPr wrap="none" lIns="0" tIns="0" rIns="0" bIns="0">
                <a:spAutoFit/>
              </a:bodyPr>
              <a:lstStyle/>
              <a:p>
                <a:pPr algn="l" eaLnBrk="0" hangingPunct="0"/>
                <a:r>
                  <a:rPr lang="en-US" sz="700" b="1" dirty="0">
                    <a:solidFill>
                      <a:srgbClr val="000000"/>
                    </a:solidFill>
                  </a:rPr>
                  <a:t>32KB </a:t>
                </a:r>
                <a:r>
                  <a:rPr lang="en-US" sz="700" b="1" dirty="0" smtClean="0">
                    <a:solidFill>
                      <a:srgbClr val="000000"/>
                    </a:solidFill>
                  </a:rPr>
                  <a:t>L1D</a:t>
                </a:r>
                <a:endParaRPr lang="en-US" sz="1800" dirty="0">
                  <a:solidFill>
                    <a:srgbClr val="000000"/>
                  </a:solidFill>
                </a:endParaRPr>
              </a:p>
            </p:txBody>
          </p:sp>
          <p:sp>
            <p:nvSpPr>
              <p:cNvPr id="925" name="Rectangle 702"/>
              <p:cNvSpPr>
                <a:spLocks noChangeArrowheads="1"/>
              </p:cNvSpPr>
              <p:nvPr/>
            </p:nvSpPr>
            <p:spPr bwMode="auto">
              <a:xfrm>
                <a:off x="1628" y="1925"/>
                <a:ext cx="313" cy="68"/>
              </a:xfrm>
              <a:prstGeom prst="rect">
                <a:avLst/>
              </a:prstGeom>
              <a:noFill/>
              <a:ln w="9525">
                <a:noFill/>
                <a:miter lim="800000"/>
                <a:headEnd/>
                <a:tailEnd/>
              </a:ln>
            </p:spPr>
            <p:txBody>
              <a:bodyPr wrap="none" lIns="0" tIns="0" rIns="0" bIns="0">
                <a:spAutoFit/>
              </a:bodyPr>
              <a:lstStyle/>
              <a:p>
                <a:pPr algn="l" eaLnBrk="0" hangingPunct="0"/>
                <a:r>
                  <a:rPr lang="en-US" sz="700" b="1" dirty="0" smtClean="0">
                    <a:solidFill>
                      <a:srgbClr val="000000"/>
                    </a:solidFill>
                  </a:rPr>
                  <a:t>Cache/RAM</a:t>
                </a:r>
                <a:endParaRPr lang="en-US" sz="1800" dirty="0">
                  <a:solidFill>
                    <a:srgbClr val="000000"/>
                  </a:solidFill>
                </a:endParaRPr>
              </a:p>
            </p:txBody>
          </p:sp>
          <p:sp>
            <p:nvSpPr>
              <p:cNvPr id="926" name="Rectangle 703"/>
              <p:cNvSpPr>
                <a:spLocks noChangeArrowheads="1"/>
              </p:cNvSpPr>
              <p:nvPr/>
            </p:nvSpPr>
            <p:spPr bwMode="auto">
              <a:xfrm>
                <a:off x="1311" y="2024"/>
                <a:ext cx="617" cy="68"/>
              </a:xfrm>
              <a:prstGeom prst="rect">
                <a:avLst/>
              </a:prstGeom>
              <a:noFill/>
              <a:ln w="9525">
                <a:noFill/>
                <a:miter lim="800000"/>
                <a:headEnd/>
                <a:tailEnd/>
              </a:ln>
            </p:spPr>
            <p:txBody>
              <a:bodyPr wrap="none" lIns="0" tIns="0" rIns="0" bIns="0">
                <a:spAutoFit/>
              </a:bodyPr>
              <a:lstStyle/>
              <a:p>
                <a:pPr algn="l" eaLnBrk="0" hangingPunct="0"/>
                <a:r>
                  <a:rPr lang="en-US" sz="700" b="1" dirty="0">
                    <a:solidFill>
                      <a:srgbClr val="000000"/>
                    </a:solidFill>
                  </a:rPr>
                  <a:t>1024KB L2 </a:t>
                </a:r>
                <a:r>
                  <a:rPr lang="en-US" sz="700" b="1" dirty="0" smtClean="0">
                    <a:solidFill>
                      <a:srgbClr val="000000"/>
                    </a:solidFill>
                  </a:rPr>
                  <a:t>Cache/RAM</a:t>
                </a:r>
                <a:endParaRPr lang="en-US" sz="1800" dirty="0">
                  <a:solidFill>
                    <a:srgbClr val="000000"/>
                  </a:solidFill>
                </a:endParaRPr>
              </a:p>
            </p:txBody>
          </p:sp>
          <p:sp>
            <p:nvSpPr>
              <p:cNvPr id="927" name="Line 704"/>
              <p:cNvSpPr>
                <a:spLocks noChangeShapeType="1"/>
              </p:cNvSpPr>
              <p:nvPr/>
            </p:nvSpPr>
            <p:spPr bwMode="auto">
              <a:xfrm>
                <a:off x="1231" y="1842"/>
                <a:ext cx="730" cy="1"/>
              </a:xfrm>
              <a:prstGeom prst="line">
                <a:avLst/>
              </a:prstGeom>
              <a:noFill/>
              <a:ln w="0">
                <a:solidFill>
                  <a:srgbClr val="24211D"/>
                </a:solidFill>
                <a:round/>
                <a:headEnd/>
                <a:tailEnd/>
              </a:ln>
            </p:spPr>
            <p:txBody>
              <a:bodyPr/>
              <a:lstStyle/>
              <a:p>
                <a:endParaRPr lang="en-US"/>
              </a:p>
            </p:txBody>
          </p:sp>
          <p:sp>
            <p:nvSpPr>
              <p:cNvPr id="928" name="Line 705"/>
              <p:cNvSpPr>
                <a:spLocks noChangeShapeType="1"/>
              </p:cNvSpPr>
              <p:nvPr/>
            </p:nvSpPr>
            <p:spPr bwMode="auto">
              <a:xfrm>
                <a:off x="1231" y="2008"/>
                <a:ext cx="730" cy="1"/>
              </a:xfrm>
              <a:prstGeom prst="line">
                <a:avLst/>
              </a:prstGeom>
              <a:noFill/>
              <a:ln w="0">
                <a:solidFill>
                  <a:srgbClr val="24211D"/>
                </a:solidFill>
                <a:round/>
                <a:headEnd/>
                <a:tailEnd/>
              </a:ln>
            </p:spPr>
            <p:txBody>
              <a:bodyPr/>
              <a:lstStyle/>
              <a:p>
                <a:endParaRPr lang="en-US"/>
              </a:p>
            </p:txBody>
          </p:sp>
          <p:sp>
            <p:nvSpPr>
              <p:cNvPr id="929" name="Line 706"/>
              <p:cNvSpPr>
                <a:spLocks noChangeShapeType="1"/>
              </p:cNvSpPr>
              <p:nvPr/>
            </p:nvSpPr>
            <p:spPr bwMode="auto">
              <a:xfrm>
                <a:off x="1596" y="1842"/>
                <a:ext cx="1" cy="166"/>
              </a:xfrm>
              <a:prstGeom prst="line">
                <a:avLst/>
              </a:prstGeom>
              <a:noFill/>
              <a:ln w="0">
                <a:solidFill>
                  <a:srgbClr val="24211D"/>
                </a:solidFill>
                <a:round/>
                <a:headEnd/>
                <a:tailEnd/>
              </a:ln>
            </p:spPr>
            <p:txBody>
              <a:bodyPr/>
              <a:lstStyle/>
              <a:p>
                <a:endParaRPr lang="en-US"/>
              </a:p>
            </p:txBody>
          </p:sp>
          <p:sp>
            <p:nvSpPr>
              <p:cNvPr id="930" name="Line 707"/>
              <p:cNvSpPr>
                <a:spLocks noChangeShapeType="1"/>
              </p:cNvSpPr>
              <p:nvPr/>
            </p:nvSpPr>
            <p:spPr bwMode="auto">
              <a:xfrm>
                <a:off x="16" y="1191"/>
                <a:ext cx="208" cy="1"/>
              </a:xfrm>
              <a:prstGeom prst="line">
                <a:avLst/>
              </a:prstGeom>
              <a:noFill/>
              <a:ln w="0">
                <a:solidFill>
                  <a:srgbClr val="000000"/>
                </a:solidFill>
                <a:round/>
                <a:headEnd/>
                <a:tailEnd/>
              </a:ln>
            </p:spPr>
            <p:txBody>
              <a:bodyPr/>
              <a:lstStyle/>
              <a:p>
                <a:endParaRPr lang="en-US"/>
              </a:p>
            </p:txBody>
          </p:sp>
          <p:sp>
            <p:nvSpPr>
              <p:cNvPr id="931" name="Freeform 708"/>
              <p:cNvSpPr>
                <a:spLocks/>
              </p:cNvSpPr>
              <p:nvPr/>
            </p:nvSpPr>
            <p:spPr bwMode="auto">
              <a:xfrm>
                <a:off x="16" y="1170"/>
                <a:ext cx="41" cy="47"/>
              </a:xfrm>
              <a:custGeom>
                <a:avLst/>
                <a:gdLst>
                  <a:gd name="T0" fmla="*/ 0 w 41"/>
                  <a:gd name="T1" fmla="*/ 21 h 47"/>
                  <a:gd name="T2" fmla="*/ 41 w 41"/>
                  <a:gd name="T3" fmla="*/ 0 h 47"/>
                  <a:gd name="T4" fmla="*/ 41 w 41"/>
                  <a:gd name="T5" fmla="*/ 47 h 47"/>
                  <a:gd name="T6" fmla="*/ 0 w 41"/>
                  <a:gd name="T7" fmla="*/ 21 h 47"/>
                  <a:gd name="T8" fmla="*/ 0 60000 65536"/>
                  <a:gd name="T9" fmla="*/ 0 60000 65536"/>
                  <a:gd name="T10" fmla="*/ 0 60000 65536"/>
                  <a:gd name="T11" fmla="*/ 0 60000 65536"/>
                  <a:gd name="T12" fmla="*/ 0 w 41"/>
                  <a:gd name="T13" fmla="*/ 0 h 47"/>
                  <a:gd name="T14" fmla="*/ 41 w 41"/>
                  <a:gd name="T15" fmla="*/ 47 h 47"/>
                </a:gdLst>
                <a:ahLst/>
                <a:cxnLst>
                  <a:cxn ang="T8">
                    <a:pos x="T0" y="T1"/>
                  </a:cxn>
                  <a:cxn ang="T9">
                    <a:pos x="T2" y="T3"/>
                  </a:cxn>
                  <a:cxn ang="T10">
                    <a:pos x="T4" y="T5"/>
                  </a:cxn>
                  <a:cxn ang="T11">
                    <a:pos x="T6" y="T7"/>
                  </a:cxn>
                </a:cxnLst>
                <a:rect l="T12" t="T13" r="T14" b="T15"/>
                <a:pathLst>
                  <a:path w="41" h="47">
                    <a:moveTo>
                      <a:pt x="0" y="21"/>
                    </a:moveTo>
                    <a:lnTo>
                      <a:pt x="41" y="0"/>
                    </a:lnTo>
                    <a:lnTo>
                      <a:pt x="41" y="47"/>
                    </a:lnTo>
                    <a:lnTo>
                      <a:pt x="0" y="21"/>
                    </a:lnTo>
                    <a:close/>
                  </a:path>
                </a:pathLst>
              </a:custGeom>
              <a:solidFill>
                <a:srgbClr val="000000"/>
              </a:solidFill>
              <a:ln w="9525">
                <a:noFill/>
                <a:round/>
                <a:headEnd/>
                <a:tailEnd/>
              </a:ln>
            </p:spPr>
            <p:txBody>
              <a:bodyPr/>
              <a:lstStyle/>
              <a:p>
                <a:endParaRPr lang="en-US"/>
              </a:p>
            </p:txBody>
          </p:sp>
          <p:sp>
            <p:nvSpPr>
              <p:cNvPr id="932" name="Freeform 709"/>
              <p:cNvSpPr>
                <a:spLocks/>
              </p:cNvSpPr>
              <p:nvPr/>
            </p:nvSpPr>
            <p:spPr bwMode="auto">
              <a:xfrm>
                <a:off x="183" y="1170"/>
                <a:ext cx="41" cy="47"/>
              </a:xfrm>
              <a:custGeom>
                <a:avLst/>
                <a:gdLst>
                  <a:gd name="T0" fmla="*/ 41 w 41"/>
                  <a:gd name="T1" fmla="*/ 21 h 47"/>
                  <a:gd name="T2" fmla="*/ 0 w 41"/>
                  <a:gd name="T3" fmla="*/ 0 h 47"/>
                  <a:gd name="T4" fmla="*/ 0 w 41"/>
                  <a:gd name="T5" fmla="*/ 47 h 47"/>
                  <a:gd name="T6" fmla="*/ 41 w 41"/>
                  <a:gd name="T7" fmla="*/ 21 h 47"/>
                  <a:gd name="T8" fmla="*/ 0 60000 65536"/>
                  <a:gd name="T9" fmla="*/ 0 60000 65536"/>
                  <a:gd name="T10" fmla="*/ 0 60000 65536"/>
                  <a:gd name="T11" fmla="*/ 0 60000 65536"/>
                  <a:gd name="T12" fmla="*/ 0 w 41"/>
                  <a:gd name="T13" fmla="*/ 0 h 47"/>
                  <a:gd name="T14" fmla="*/ 41 w 41"/>
                  <a:gd name="T15" fmla="*/ 47 h 47"/>
                </a:gdLst>
                <a:ahLst/>
                <a:cxnLst>
                  <a:cxn ang="T8">
                    <a:pos x="T0" y="T1"/>
                  </a:cxn>
                  <a:cxn ang="T9">
                    <a:pos x="T2" y="T3"/>
                  </a:cxn>
                  <a:cxn ang="T10">
                    <a:pos x="T4" y="T5"/>
                  </a:cxn>
                  <a:cxn ang="T11">
                    <a:pos x="T6" y="T7"/>
                  </a:cxn>
                </a:cxnLst>
                <a:rect l="T12" t="T13" r="T14" b="T15"/>
                <a:pathLst>
                  <a:path w="41" h="47">
                    <a:moveTo>
                      <a:pt x="41" y="21"/>
                    </a:moveTo>
                    <a:lnTo>
                      <a:pt x="0" y="0"/>
                    </a:lnTo>
                    <a:lnTo>
                      <a:pt x="0" y="47"/>
                    </a:lnTo>
                    <a:lnTo>
                      <a:pt x="41" y="21"/>
                    </a:lnTo>
                    <a:close/>
                  </a:path>
                </a:pathLst>
              </a:custGeom>
              <a:solidFill>
                <a:srgbClr val="000000"/>
              </a:solidFill>
              <a:ln w="9525">
                <a:noFill/>
                <a:round/>
                <a:headEnd/>
                <a:tailEnd/>
              </a:ln>
            </p:spPr>
            <p:txBody>
              <a:bodyPr/>
              <a:lstStyle/>
              <a:p>
                <a:endParaRPr lang="en-US"/>
              </a:p>
            </p:txBody>
          </p:sp>
          <p:sp>
            <p:nvSpPr>
              <p:cNvPr id="933" name="Rectangle 710"/>
              <p:cNvSpPr>
                <a:spLocks noChangeArrowheads="1"/>
              </p:cNvSpPr>
              <p:nvPr/>
            </p:nvSpPr>
            <p:spPr bwMode="auto">
              <a:xfrm>
                <a:off x="1690" y="1040"/>
                <a:ext cx="412" cy="145"/>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34" name="Line 711"/>
              <p:cNvSpPr>
                <a:spLocks noChangeShapeType="1"/>
              </p:cNvSpPr>
              <p:nvPr/>
            </p:nvSpPr>
            <p:spPr bwMode="auto">
              <a:xfrm>
                <a:off x="1894" y="1040"/>
                <a:ext cx="1" cy="145"/>
              </a:xfrm>
              <a:prstGeom prst="line">
                <a:avLst/>
              </a:prstGeom>
              <a:noFill/>
              <a:ln w="5" cap="rnd">
                <a:solidFill>
                  <a:srgbClr val="24211D"/>
                </a:solidFill>
                <a:round/>
                <a:headEnd/>
                <a:tailEnd/>
              </a:ln>
            </p:spPr>
            <p:txBody>
              <a:bodyPr/>
              <a:lstStyle/>
              <a:p>
                <a:endParaRPr lang="en-US"/>
              </a:p>
            </p:txBody>
          </p:sp>
          <p:sp>
            <p:nvSpPr>
              <p:cNvPr id="935" name="Rectangle 712"/>
              <p:cNvSpPr>
                <a:spLocks noChangeArrowheads="1"/>
              </p:cNvSpPr>
              <p:nvPr/>
            </p:nvSpPr>
            <p:spPr bwMode="auto">
              <a:xfrm>
                <a:off x="1669" y="1066"/>
                <a:ext cx="412" cy="145"/>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36" name="Rectangle 713"/>
              <p:cNvSpPr>
                <a:spLocks noChangeArrowheads="1"/>
              </p:cNvSpPr>
              <p:nvPr/>
            </p:nvSpPr>
            <p:spPr bwMode="auto">
              <a:xfrm>
                <a:off x="1706" y="1102"/>
                <a:ext cx="162" cy="89"/>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RSA</a:t>
                </a:r>
                <a:endParaRPr lang="en-US" sz="1800" dirty="0">
                  <a:solidFill>
                    <a:srgbClr val="000000"/>
                  </a:solidFill>
                </a:endParaRPr>
              </a:p>
            </p:txBody>
          </p:sp>
          <p:sp>
            <p:nvSpPr>
              <p:cNvPr id="937" name="Line 714"/>
              <p:cNvSpPr>
                <a:spLocks noChangeShapeType="1"/>
              </p:cNvSpPr>
              <p:nvPr/>
            </p:nvSpPr>
            <p:spPr bwMode="auto">
              <a:xfrm>
                <a:off x="1727" y="1211"/>
                <a:ext cx="1" cy="125"/>
              </a:xfrm>
              <a:prstGeom prst="line">
                <a:avLst/>
              </a:prstGeom>
              <a:noFill/>
              <a:ln w="0">
                <a:solidFill>
                  <a:srgbClr val="000000"/>
                </a:solidFill>
                <a:round/>
                <a:headEnd/>
                <a:tailEnd/>
              </a:ln>
            </p:spPr>
            <p:txBody>
              <a:bodyPr/>
              <a:lstStyle/>
              <a:p>
                <a:endParaRPr lang="en-US"/>
              </a:p>
            </p:txBody>
          </p:sp>
          <p:sp>
            <p:nvSpPr>
              <p:cNvPr id="938" name="Freeform 715"/>
              <p:cNvSpPr>
                <a:spLocks/>
              </p:cNvSpPr>
              <p:nvPr/>
            </p:nvSpPr>
            <p:spPr bwMode="auto">
              <a:xfrm>
                <a:off x="1706" y="1305"/>
                <a:ext cx="36" cy="31"/>
              </a:xfrm>
              <a:custGeom>
                <a:avLst/>
                <a:gdLst>
                  <a:gd name="T0" fmla="*/ 36 w 36"/>
                  <a:gd name="T1" fmla="*/ 0 h 31"/>
                  <a:gd name="T2" fmla="*/ 21 w 36"/>
                  <a:gd name="T3" fmla="*/ 31 h 31"/>
                  <a:gd name="T4" fmla="*/ 0 w 36"/>
                  <a:gd name="T5" fmla="*/ 0 h 31"/>
                  <a:gd name="T6" fmla="*/ 36 w 36"/>
                  <a:gd name="T7" fmla="*/ 0 h 31"/>
                  <a:gd name="T8" fmla="*/ 0 60000 65536"/>
                  <a:gd name="T9" fmla="*/ 0 60000 65536"/>
                  <a:gd name="T10" fmla="*/ 0 60000 65536"/>
                  <a:gd name="T11" fmla="*/ 0 60000 65536"/>
                  <a:gd name="T12" fmla="*/ 0 w 36"/>
                  <a:gd name="T13" fmla="*/ 0 h 31"/>
                  <a:gd name="T14" fmla="*/ 36 w 36"/>
                  <a:gd name="T15" fmla="*/ 31 h 31"/>
                </a:gdLst>
                <a:ahLst/>
                <a:cxnLst>
                  <a:cxn ang="T8">
                    <a:pos x="T0" y="T1"/>
                  </a:cxn>
                  <a:cxn ang="T9">
                    <a:pos x="T2" y="T3"/>
                  </a:cxn>
                  <a:cxn ang="T10">
                    <a:pos x="T4" y="T5"/>
                  </a:cxn>
                  <a:cxn ang="T11">
                    <a:pos x="T6" y="T7"/>
                  </a:cxn>
                </a:cxnLst>
                <a:rect l="T12" t="T13" r="T14" b="T15"/>
                <a:pathLst>
                  <a:path w="36" h="31">
                    <a:moveTo>
                      <a:pt x="36" y="0"/>
                    </a:moveTo>
                    <a:lnTo>
                      <a:pt x="21" y="31"/>
                    </a:lnTo>
                    <a:lnTo>
                      <a:pt x="0" y="0"/>
                    </a:lnTo>
                    <a:lnTo>
                      <a:pt x="36" y="0"/>
                    </a:lnTo>
                    <a:close/>
                  </a:path>
                </a:pathLst>
              </a:custGeom>
              <a:solidFill>
                <a:srgbClr val="000000"/>
              </a:solidFill>
              <a:ln w="9525">
                <a:noFill/>
                <a:round/>
                <a:headEnd/>
                <a:tailEnd/>
              </a:ln>
            </p:spPr>
            <p:txBody>
              <a:bodyPr/>
              <a:lstStyle/>
              <a:p>
                <a:endParaRPr lang="en-US"/>
              </a:p>
            </p:txBody>
          </p:sp>
          <p:sp>
            <p:nvSpPr>
              <p:cNvPr id="939" name="Rectangle 716"/>
              <p:cNvSpPr>
                <a:spLocks noChangeArrowheads="1"/>
              </p:cNvSpPr>
              <p:nvPr/>
            </p:nvSpPr>
            <p:spPr bwMode="auto">
              <a:xfrm>
                <a:off x="1914" y="1102"/>
                <a:ext cx="162"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RSA</a:t>
                </a:r>
                <a:endParaRPr lang="en-US" sz="1800">
                  <a:solidFill>
                    <a:srgbClr val="000000"/>
                  </a:solidFill>
                </a:endParaRPr>
              </a:p>
            </p:txBody>
          </p:sp>
          <p:sp>
            <p:nvSpPr>
              <p:cNvPr id="940" name="Line 717"/>
              <p:cNvSpPr>
                <a:spLocks noChangeShapeType="1"/>
              </p:cNvSpPr>
              <p:nvPr/>
            </p:nvSpPr>
            <p:spPr bwMode="auto">
              <a:xfrm>
                <a:off x="1878" y="1066"/>
                <a:ext cx="1" cy="145"/>
              </a:xfrm>
              <a:prstGeom prst="line">
                <a:avLst/>
              </a:prstGeom>
              <a:noFill/>
              <a:ln w="5" cap="rnd">
                <a:solidFill>
                  <a:srgbClr val="24211D"/>
                </a:solidFill>
                <a:round/>
                <a:headEnd/>
                <a:tailEnd/>
              </a:ln>
            </p:spPr>
            <p:txBody>
              <a:bodyPr/>
              <a:lstStyle/>
              <a:p>
                <a:endParaRPr lang="en-US"/>
              </a:p>
            </p:txBody>
          </p:sp>
          <p:sp>
            <p:nvSpPr>
              <p:cNvPr id="941" name="Line 718"/>
              <p:cNvSpPr>
                <a:spLocks noChangeShapeType="1"/>
              </p:cNvSpPr>
              <p:nvPr/>
            </p:nvSpPr>
            <p:spPr bwMode="auto">
              <a:xfrm>
                <a:off x="1914" y="1211"/>
                <a:ext cx="1" cy="125"/>
              </a:xfrm>
              <a:prstGeom prst="line">
                <a:avLst/>
              </a:prstGeom>
              <a:noFill/>
              <a:ln w="0">
                <a:solidFill>
                  <a:srgbClr val="000000"/>
                </a:solidFill>
                <a:round/>
                <a:headEnd/>
                <a:tailEnd/>
              </a:ln>
            </p:spPr>
            <p:txBody>
              <a:bodyPr/>
              <a:lstStyle/>
              <a:p>
                <a:endParaRPr lang="en-US"/>
              </a:p>
            </p:txBody>
          </p:sp>
          <p:sp>
            <p:nvSpPr>
              <p:cNvPr id="942" name="Freeform 719"/>
              <p:cNvSpPr>
                <a:spLocks/>
              </p:cNvSpPr>
              <p:nvPr/>
            </p:nvSpPr>
            <p:spPr bwMode="auto">
              <a:xfrm>
                <a:off x="1899" y="1305"/>
                <a:ext cx="36" cy="31"/>
              </a:xfrm>
              <a:custGeom>
                <a:avLst/>
                <a:gdLst>
                  <a:gd name="T0" fmla="*/ 36 w 36"/>
                  <a:gd name="T1" fmla="*/ 0 h 31"/>
                  <a:gd name="T2" fmla="*/ 15 w 36"/>
                  <a:gd name="T3" fmla="*/ 31 h 31"/>
                  <a:gd name="T4" fmla="*/ 0 w 36"/>
                  <a:gd name="T5" fmla="*/ 0 h 31"/>
                  <a:gd name="T6" fmla="*/ 36 w 36"/>
                  <a:gd name="T7" fmla="*/ 0 h 31"/>
                  <a:gd name="T8" fmla="*/ 0 60000 65536"/>
                  <a:gd name="T9" fmla="*/ 0 60000 65536"/>
                  <a:gd name="T10" fmla="*/ 0 60000 65536"/>
                  <a:gd name="T11" fmla="*/ 0 60000 65536"/>
                  <a:gd name="T12" fmla="*/ 0 w 36"/>
                  <a:gd name="T13" fmla="*/ 0 h 31"/>
                  <a:gd name="T14" fmla="*/ 36 w 36"/>
                  <a:gd name="T15" fmla="*/ 31 h 31"/>
                </a:gdLst>
                <a:ahLst/>
                <a:cxnLst>
                  <a:cxn ang="T8">
                    <a:pos x="T0" y="T1"/>
                  </a:cxn>
                  <a:cxn ang="T9">
                    <a:pos x="T2" y="T3"/>
                  </a:cxn>
                  <a:cxn ang="T10">
                    <a:pos x="T4" y="T5"/>
                  </a:cxn>
                  <a:cxn ang="T11">
                    <a:pos x="T6" y="T7"/>
                  </a:cxn>
                </a:cxnLst>
                <a:rect l="T12" t="T13" r="T14" b="T15"/>
                <a:pathLst>
                  <a:path w="36" h="31">
                    <a:moveTo>
                      <a:pt x="36" y="0"/>
                    </a:moveTo>
                    <a:lnTo>
                      <a:pt x="15" y="31"/>
                    </a:lnTo>
                    <a:lnTo>
                      <a:pt x="0" y="0"/>
                    </a:lnTo>
                    <a:lnTo>
                      <a:pt x="36" y="0"/>
                    </a:lnTo>
                    <a:close/>
                  </a:path>
                </a:pathLst>
              </a:custGeom>
              <a:solidFill>
                <a:srgbClr val="000000"/>
              </a:solidFill>
              <a:ln w="9525">
                <a:noFill/>
                <a:round/>
                <a:headEnd/>
                <a:tailEnd/>
              </a:ln>
            </p:spPr>
            <p:txBody>
              <a:bodyPr/>
              <a:lstStyle/>
              <a:p>
                <a:endParaRPr lang="en-US"/>
              </a:p>
            </p:txBody>
          </p:sp>
          <p:sp>
            <p:nvSpPr>
              <p:cNvPr id="943" name="Line 720"/>
              <p:cNvSpPr>
                <a:spLocks noChangeShapeType="1"/>
              </p:cNvSpPr>
              <p:nvPr/>
            </p:nvSpPr>
            <p:spPr bwMode="auto">
              <a:xfrm>
                <a:off x="2019" y="1211"/>
                <a:ext cx="1" cy="84"/>
              </a:xfrm>
              <a:prstGeom prst="line">
                <a:avLst/>
              </a:prstGeom>
              <a:noFill/>
              <a:ln w="0">
                <a:solidFill>
                  <a:srgbClr val="000000"/>
                </a:solidFill>
                <a:round/>
                <a:headEnd/>
                <a:tailEnd/>
              </a:ln>
            </p:spPr>
            <p:txBody>
              <a:bodyPr/>
              <a:lstStyle/>
              <a:p>
                <a:endParaRPr lang="en-US"/>
              </a:p>
            </p:txBody>
          </p:sp>
          <p:sp>
            <p:nvSpPr>
              <p:cNvPr id="944" name="Freeform 721"/>
              <p:cNvSpPr>
                <a:spLocks/>
              </p:cNvSpPr>
              <p:nvPr/>
            </p:nvSpPr>
            <p:spPr bwMode="auto">
              <a:xfrm>
                <a:off x="1998" y="1263"/>
                <a:ext cx="36" cy="32"/>
              </a:xfrm>
              <a:custGeom>
                <a:avLst/>
                <a:gdLst>
                  <a:gd name="T0" fmla="*/ 36 w 36"/>
                  <a:gd name="T1" fmla="*/ 0 h 32"/>
                  <a:gd name="T2" fmla="*/ 21 w 36"/>
                  <a:gd name="T3" fmla="*/ 32 h 32"/>
                  <a:gd name="T4" fmla="*/ 0 w 36"/>
                  <a:gd name="T5" fmla="*/ 0 h 32"/>
                  <a:gd name="T6" fmla="*/ 36 w 36"/>
                  <a:gd name="T7" fmla="*/ 0 h 32"/>
                  <a:gd name="T8" fmla="*/ 0 60000 65536"/>
                  <a:gd name="T9" fmla="*/ 0 60000 65536"/>
                  <a:gd name="T10" fmla="*/ 0 60000 65536"/>
                  <a:gd name="T11" fmla="*/ 0 60000 65536"/>
                  <a:gd name="T12" fmla="*/ 0 w 36"/>
                  <a:gd name="T13" fmla="*/ 0 h 32"/>
                  <a:gd name="T14" fmla="*/ 36 w 36"/>
                  <a:gd name="T15" fmla="*/ 32 h 32"/>
                </a:gdLst>
                <a:ahLst/>
                <a:cxnLst>
                  <a:cxn ang="T8">
                    <a:pos x="T0" y="T1"/>
                  </a:cxn>
                  <a:cxn ang="T9">
                    <a:pos x="T2" y="T3"/>
                  </a:cxn>
                  <a:cxn ang="T10">
                    <a:pos x="T4" y="T5"/>
                  </a:cxn>
                  <a:cxn ang="T11">
                    <a:pos x="T6" y="T7"/>
                  </a:cxn>
                </a:cxnLst>
                <a:rect l="T12" t="T13" r="T14" b="T15"/>
                <a:pathLst>
                  <a:path w="36" h="32">
                    <a:moveTo>
                      <a:pt x="36" y="0"/>
                    </a:moveTo>
                    <a:lnTo>
                      <a:pt x="21" y="32"/>
                    </a:lnTo>
                    <a:lnTo>
                      <a:pt x="0" y="0"/>
                    </a:lnTo>
                    <a:lnTo>
                      <a:pt x="36" y="0"/>
                    </a:lnTo>
                    <a:close/>
                  </a:path>
                </a:pathLst>
              </a:custGeom>
              <a:solidFill>
                <a:srgbClr val="000000"/>
              </a:solidFill>
              <a:ln w="9525">
                <a:noFill/>
                <a:round/>
                <a:headEnd/>
                <a:tailEnd/>
              </a:ln>
            </p:spPr>
            <p:txBody>
              <a:bodyPr/>
              <a:lstStyle/>
              <a:p>
                <a:endParaRPr lang="en-US"/>
              </a:p>
            </p:txBody>
          </p:sp>
          <p:sp>
            <p:nvSpPr>
              <p:cNvPr id="945" name="Line 722"/>
              <p:cNvSpPr>
                <a:spLocks noChangeShapeType="1"/>
              </p:cNvSpPr>
              <p:nvPr/>
            </p:nvSpPr>
            <p:spPr bwMode="auto">
              <a:xfrm>
                <a:off x="1831" y="1211"/>
                <a:ext cx="1" cy="84"/>
              </a:xfrm>
              <a:prstGeom prst="line">
                <a:avLst/>
              </a:prstGeom>
              <a:noFill/>
              <a:ln w="0">
                <a:solidFill>
                  <a:srgbClr val="000000"/>
                </a:solidFill>
                <a:round/>
                <a:headEnd/>
                <a:tailEnd/>
              </a:ln>
            </p:spPr>
            <p:txBody>
              <a:bodyPr/>
              <a:lstStyle/>
              <a:p>
                <a:endParaRPr lang="en-US"/>
              </a:p>
            </p:txBody>
          </p:sp>
          <p:sp>
            <p:nvSpPr>
              <p:cNvPr id="946" name="Freeform 723"/>
              <p:cNvSpPr>
                <a:spLocks/>
              </p:cNvSpPr>
              <p:nvPr/>
            </p:nvSpPr>
            <p:spPr bwMode="auto">
              <a:xfrm>
                <a:off x="1810" y="1263"/>
                <a:ext cx="37" cy="32"/>
              </a:xfrm>
              <a:custGeom>
                <a:avLst/>
                <a:gdLst>
                  <a:gd name="T0" fmla="*/ 37 w 37"/>
                  <a:gd name="T1" fmla="*/ 0 h 32"/>
                  <a:gd name="T2" fmla="*/ 21 w 37"/>
                  <a:gd name="T3" fmla="*/ 32 h 32"/>
                  <a:gd name="T4" fmla="*/ 0 w 37"/>
                  <a:gd name="T5" fmla="*/ 0 h 32"/>
                  <a:gd name="T6" fmla="*/ 37 w 37"/>
                  <a:gd name="T7" fmla="*/ 0 h 32"/>
                  <a:gd name="T8" fmla="*/ 0 60000 65536"/>
                  <a:gd name="T9" fmla="*/ 0 60000 65536"/>
                  <a:gd name="T10" fmla="*/ 0 60000 65536"/>
                  <a:gd name="T11" fmla="*/ 0 60000 65536"/>
                  <a:gd name="T12" fmla="*/ 0 w 37"/>
                  <a:gd name="T13" fmla="*/ 0 h 32"/>
                  <a:gd name="T14" fmla="*/ 37 w 37"/>
                  <a:gd name="T15" fmla="*/ 32 h 32"/>
                </a:gdLst>
                <a:ahLst/>
                <a:cxnLst>
                  <a:cxn ang="T8">
                    <a:pos x="T0" y="T1"/>
                  </a:cxn>
                  <a:cxn ang="T9">
                    <a:pos x="T2" y="T3"/>
                  </a:cxn>
                  <a:cxn ang="T10">
                    <a:pos x="T4" y="T5"/>
                  </a:cxn>
                  <a:cxn ang="T11">
                    <a:pos x="T6" y="T7"/>
                  </a:cxn>
                </a:cxnLst>
                <a:rect l="T12" t="T13" r="T14" b="T15"/>
                <a:pathLst>
                  <a:path w="37" h="32">
                    <a:moveTo>
                      <a:pt x="37" y="0"/>
                    </a:moveTo>
                    <a:lnTo>
                      <a:pt x="21" y="32"/>
                    </a:lnTo>
                    <a:lnTo>
                      <a:pt x="0" y="0"/>
                    </a:lnTo>
                    <a:lnTo>
                      <a:pt x="37" y="0"/>
                    </a:lnTo>
                    <a:close/>
                  </a:path>
                </a:pathLst>
              </a:custGeom>
              <a:solidFill>
                <a:srgbClr val="000000"/>
              </a:solidFill>
              <a:ln w="9525">
                <a:noFill/>
                <a:round/>
                <a:headEnd/>
                <a:tailEnd/>
              </a:ln>
            </p:spPr>
            <p:txBody>
              <a:bodyPr/>
              <a:lstStyle/>
              <a:p>
                <a:endParaRPr lang="en-US"/>
              </a:p>
            </p:txBody>
          </p:sp>
          <p:sp>
            <p:nvSpPr>
              <p:cNvPr id="948" name="Rectangle 725"/>
              <p:cNvSpPr>
                <a:spLocks noChangeArrowheads="1"/>
              </p:cNvSpPr>
              <p:nvPr/>
            </p:nvSpPr>
            <p:spPr bwMode="auto">
              <a:xfrm>
                <a:off x="2149" y="1196"/>
                <a:ext cx="89" cy="97"/>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24211D"/>
                    </a:solidFill>
                  </a:rPr>
                  <a:t>x2</a:t>
                </a:r>
                <a:endParaRPr lang="en-US" sz="1800" dirty="0">
                  <a:solidFill>
                    <a:srgbClr val="000000"/>
                  </a:solidFill>
                </a:endParaRPr>
              </a:p>
            </p:txBody>
          </p:sp>
          <p:sp>
            <p:nvSpPr>
              <p:cNvPr id="949" name="Line 726"/>
              <p:cNvSpPr>
                <a:spLocks noChangeShapeType="1"/>
              </p:cNvSpPr>
              <p:nvPr/>
            </p:nvSpPr>
            <p:spPr bwMode="auto">
              <a:xfrm>
                <a:off x="16" y="826"/>
                <a:ext cx="281" cy="1"/>
              </a:xfrm>
              <a:prstGeom prst="line">
                <a:avLst/>
              </a:prstGeom>
              <a:noFill/>
              <a:ln w="0">
                <a:solidFill>
                  <a:srgbClr val="000000"/>
                </a:solidFill>
                <a:round/>
                <a:headEnd/>
                <a:tailEnd/>
              </a:ln>
            </p:spPr>
            <p:txBody>
              <a:bodyPr/>
              <a:lstStyle/>
              <a:p>
                <a:endParaRPr lang="en-US"/>
              </a:p>
            </p:txBody>
          </p:sp>
          <p:sp>
            <p:nvSpPr>
              <p:cNvPr id="950" name="Freeform 727"/>
              <p:cNvSpPr>
                <a:spLocks/>
              </p:cNvSpPr>
              <p:nvPr/>
            </p:nvSpPr>
            <p:spPr bwMode="auto">
              <a:xfrm>
                <a:off x="16" y="805"/>
                <a:ext cx="41" cy="42"/>
              </a:xfrm>
              <a:custGeom>
                <a:avLst/>
                <a:gdLst>
                  <a:gd name="T0" fmla="*/ 0 w 41"/>
                  <a:gd name="T1" fmla="*/ 21 h 42"/>
                  <a:gd name="T2" fmla="*/ 41 w 41"/>
                  <a:gd name="T3" fmla="*/ 0 h 42"/>
                  <a:gd name="T4" fmla="*/ 41 w 41"/>
                  <a:gd name="T5" fmla="*/ 42 h 42"/>
                  <a:gd name="T6" fmla="*/ 0 w 41"/>
                  <a:gd name="T7" fmla="*/ 21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0" y="21"/>
                    </a:moveTo>
                    <a:lnTo>
                      <a:pt x="41" y="0"/>
                    </a:lnTo>
                    <a:lnTo>
                      <a:pt x="41" y="42"/>
                    </a:lnTo>
                    <a:lnTo>
                      <a:pt x="0" y="21"/>
                    </a:lnTo>
                    <a:close/>
                  </a:path>
                </a:pathLst>
              </a:custGeom>
              <a:solidFill>
                <a:srgbClr val="000000"/>
              </a:solidFill>
              <a:ln w="9525">
                <a:noFill/>
                <a:round/>
                <a:headEnd/>
                <a:tailEnd/>
              </a:ln>
            </p:spPr>
            <p:txBody>
              <a:bodyPr/>
              <a:lstStyle/>
              <a:p>
                <a:endParaRPr lang="en-US"/>
              </a:p>
            </p:txBody>
          </p:sp>
          <p:sp>
            <p:nvSpPr>
              <p:cNvPr id="951" name="Freeform 728"/>
              <p:cNvSpPr>
                <a:spLocks/>
              </p:cNvSpPr>
              <p:nvPr/>
            </p:nvSpPr>
            <p:spPr bwMode="auto">
              <a:xfrm>
                <a:off x="256" y="805"/>
                <a:ext cx="41" cy="42"/>
              </a:xfrm>
              <a:custGeom>
                <a:avLst/>
                <a:gdLst>
                  <a:gd name="T0" fmla="*/ 41 w 41"/>
                  <a:gd name="T1" fmla="*/ 21 h 42"/>
                  <a:gd name="T2" fmla="*/ 0 w 41"/>
                  <a:gd name="T3" fmla="*/ 0 h 42"/>
                  <a:gd name="T4" fmla="*/ 0 w 41"/>
                  <a:gd name="T5" fmla="*/ 42 h 42"/>
                  <a:gd name="T6" fmla="*/ 41 w 41"/>
                  <a:gd name="T7" fmla="*/ 21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41" y="21"/>
                    </a:moveTo>
                    <a:lnTo>
                      <a:pt x="0" y="0"/>
                    </a:lnTo>
                    <a:lnTo>
                      <a:pt x="0" y="42"/>
                    </a:lnTo>
                    <a:lnTo>
                      <a:pt x="41" y="21"/>
                    </a:lnTo>
                    <a:close/>
                  </a:path>
                </a:pathLst>
              </a:custGeom>
              <a:solidFill>
                <a:srgbClr val="000000"/>
              </a:solidFill>
              <a:ln w="9525">
                <a:noFill/>
                <a:round/>
                <a:headEnd/>
                <a:tailEnd/>
              </a:ln>
            </p:spPr>
            <p:txBody>
              <a:bodyPr/>
              <a:lstStyle/>
              <a:p>
                <a:endParaRPr lang="en-US"/>
              </a:p>
            </p:txBody>
          </p:sp>
          <p:sp>
            <p:nvSpPr>
              <p:cNvPr id="952" name="Freeform 729"/>
              <p:cNvSpPr>
                <a:spLocks/>
              </p:cNvSpPr>
              <p:nvPr/>
            </p:nvSpPr>
            <p:spPr bwMode="auto">
              <a:xfrm>
                <a:off x="1393" y="1024"/>
                <a:ext cx="88" cy="94"/>
              </a:xfrm>
              <a:custGeom>
                <a:avLst/>
                <a:gdLst>
                  <a:gd name="T0" fmla="*/ 42 w 88"/>
                  <a:gd name="T1" fmla="*/ 0 h 94"/>
                  <a:gd name="T2" fmla="*/ 88 w 88"/>
                  <a:gd name="T3" fmla="*/ 94 h 94"/>
                  <a:gd name="T4" fmla="*/ 0 w 88"/>
                  <a:gd name="T5" fmla="*/ 94 h 94"/>
                  <a:gd name="T6" fmla="*/ 42 w 88"/>
                  <a:gd name="T7" fmla="*/ 0 h 94"/>
                  <a:gd name="T8" fmla="*/ 0 60000 65536"/>
                  <a:gd name="T9" fmla="*/ 0 60000 65536"/>
                  <a:gd name="T10" fmla="*/ 0 60000 65536"/>
                  <a:gd name="T11" fmla="*/ 0 60000 65536"/>
                  <a:gd name="T12" fmla="*/ 0 w 88"/>
                  <a:gd name="T13" fmla="*/ 0 h 94"/>
                  <a:gd name="T14" fmla="*/ 88 w 88"/>
                  <a:gd name="T15" fmla="*/ 94 h 94"/>
                </a:gdLst>
                <a:ahLst/>
                <a:cxnLst>
                  <a:cxn ang="T8">
                    <a:pos x="T0" y="T1"/>
                  </a:cxn>
                  <a:cxn ang="T9">
                    <a:pos x="T2" y="T3"/>
                  </a:cxn>
                  <a:cxn ang="T10">
                    <a:pos x="T4" y="T5"/>
                  </a:cxn>
                  <a:cxn ang="T11">
                    <a:pos x="T6" y="T7"/>
                  </a:cxn>
                </a:cxnLst>
                <a:rect l="T12" t="T13" r="T14" b="T15"/>
                <a:pathLst>
                  <a:path w="88" h="94">
                    <a:moveTo>
                      <a:pt x="42" y="0"/>
                    </a:moveTo>
                    <a:lnTo>
                      <a:pt x="88" y="94"/>
                    </a:lnTo>
                    <a:lnTo>
                      <a:pt x="0" y="94"/>
                    </a:lnTo>
                    <a:lnTo>
                      <a:pt x="42" y="0"/>
                    </a:lnTo>
                    <a:close/>
                  </a:path>
                </a:pathLst>
              </a:custGeom>
              <a:solidFill>
                <a:srgbClr val="000000"/>
              </a:solidFill>
              <a:ln w="9525">
                <a:noFill/>
                <a:round/>
                <a:headEnd/>
                <a:tailEnd/>
              </a:ln>
            </p:spPr>
            <p:txBody>
              <a:bodyPr/>
              <a:lstStyle/>
              <a:p>
                <a:endParaRPr lang="en-US"/>
              </a:p>
            </p:txBody>
          </p:sp>
          <p:sp>
            <p:nvSpPr>
              <p:cNvPr id="953" name="Freeform 730"/>
              <p:cNvSpPr>
                <a:spLocks/>
              </p:cNvSpPr>
              <p:nvPr/>
            </p:nvSpPr>
            <p:spPr bwMode="auto">
              <a:xfrm>
                <a:off x="1419" y="1097"/>
                <a:ext cx="36" cy="15"/>
              </a:xfrm>
              <a:custGeom>
                <a:avLst/>
                <a:gdLst>
                  <a:gd name="T0" fmla="*/ 36 w 36"/>
                  <a:gd name="T1" fmla="*/ 15 h 15"/>
                  <a:gd name="T2" fmla="*/ 36 w 36"/>
                  <a:gd name="T3" fmla="*/ 15 h 15"/>
                  <a:gd name="T4" fmla="*/ 31 w 36"/>
                  <a:gd name="T5" fmla="*/ 10 h 15"/>
                  <a:gd name="T6" fmla="*/ 31 w 36"/>
                  <a:gd name="T7" fmla="*/ 10 h 15"/>
                  <a:gd name="T8" fmla="*/ 31 w 36"/>
                  <a:gd name="T9" fmla="*/ 5 h 15"/>
                  <a:gd name="T10" fmla="*/ 26 w 36"/>
                  <a:gd name="T11" fmla="*/ 5 h 15"/>
                  <a:gd name="T12" fmla="*/ 26 w 36"/>
                  <a:gd name="T13" fmla="*/ 0 h 15"/>
                  <a:gd name="T14" fmla="*/ 21 w 36"/>
                  <a:gd name="T15" fmla="*/ 0 h 15"/>
                  <a:gd name="T16" fmla="*/ 16 w 36"/>
                  <a:gd name="T17" fmla="*/ 0 h 15"/>
                  <a:gd name="T18" fmla="*/ 16 w 36"/>
                  <a:gd name="T19" fmla="*/ 0 h 15"/>
                  <a:gd name="T20" fmla="*/ 10 w 36"/>
                  <a:gd name="T21" fmla="*/ 0 h 15"/>
                  <a:gd name="T22" fmla="*/ 5 w 36"/>
                  <a:gd name="T23" fmla="*/ 5 h 15"/>
                  <a:gd name="T24" fmla="*/ 5 w 36"/>
                  <a:gd name="T25" fmla="*/ 5 h 15"/>
                  <a:gd name="T26" fmla="*/ 5 w 36"/>
                  <a:gd name="T27" fmla="*/ 10 h 15"/>
                  <a:gd name="T28" fmla="*/ 0 w 36"/>
                  <a:gd name="T29" fmla="*/ 10 h 15"/>
                  <a:gd name="T30" fmla="*/ 0 w 36"/>
                  <a:gd name="T31" fmla="*/ 15 h 15"/>
                  <a:gd name="T32" fmla="*/ 0 w 36"/>
                  <a:gd name="T33" fmla="*/ 15 h 15"/>
                  <a:gd name="T34" fmla="*/ 36 w 36"/>
                  <a:gd name="T35" fmla="*/ 15 h 1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6"/>
                  <a:gd name="T55" fmla="*/ 0 h 15"/>
                  <a:gd name="T56" fmla="*/ 36 w 36"/>
                  <a:gd name="T57" fmla="*/ 15 h 1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6" h="15">
                    <a:moveTo>
                      <a:pt x="36" y="15"/>
                    </a:moveTo>
                    <a:lnTo>
                      <a:pt x="36" y="15"/>
                    </a:lnTo>
                    <a:lnTo>
                      <a:pt x="31" y="10"/>
                    </a:lnTo>
                    <a:lnTo>
                      <a:pt x="31" y="5"/>
                    </a:lnTo>
                    <a:lnTo>
                      <a:pt x="26" y="5"/>
                    </a:lnTo>
                    <a:lnTo>
                      <a:pt x="26" y="0"/>
                    </a:lnTo>
                    <a:lnTo>
                      <a:pt x="21" y="0"/>
                    </a:lnTo>
                    <a:lnTo>
                      <a:pt x="16" y="0"/>
                    </a:lnTo>
                    <a:lnTo>
                      <a:pt x="10" y="0"/>
                    </a:lnTo>
                    <a:lnTo>
                      <a:pt x="5" y="5"/>
                    </a:lnTo>
                    <a:lnTo>
                      <a:pt x="5" y="10"/>
                    </a:lnTo>
                    <a:lnTo>
                      <a:pt x="0" y="10"/>
                    </a:lnTo>
                    <a:lnTo>
                      <a:pt x="0" y="15"/>
                    </a:lnTo>
                    <a:lnTo>
                      <a:pt x="36" y="15"/>
                    </a:lnTo>
                    <a:close/>
                  </a:path>
                </a:pathLst>
              </a:custGeom>
              <a:solidFill>
                <a:srgbClr val="000000"/>
              </a:solidFill>
              <a:ln w="9525">
                <a:noFill/>
                <a:round/>
                <a:headEnd/>
                <a:tailEnd/>
              </a:ln>
            </p:spPr>
            <p:txBody>
              <a:bodyPr/>
              <a:lstStyle/>
              <a:p>
                <a:endParaRPr lang="en-US"/>
              </a:p>
            </p:txBody>
          </p:sp>
          <p:sp>
            <p:nvSpPr>
              <p:cNvPr id="954" name="Rectangle 731"/>
              <p:cNvSpPr>
                <a:spLocks noChangeArrowheads="1"/>
              </p:cNvSpPr>
              <p:nvPr/>
            </p:nvSpPr>
            <p:spPr bwMode="auto">
              <a:xfrm>
                <a:off x="1419" y="1112"/>
                <a:ext cx="36" cy="5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55" name="Freeform 732"/>
              <p:cNvSpPr>
                <a:spLocks/>
              </p:cNvSpPr>
              <p:nvPr/>
            </p:nvSpPr>
            <p:spPr bwMode="auto">
              <a:xfrm>
                <a:off x="1393" y="1159"/>
                <a:ext cx="88" cy="94"/>
              </a:xfrm>
              <a:custGeom>
                <a:avLst/>
                <a:gdLst>
                  <a:gd name="T0" fmla="*/ 42 w 88"/>
                  <a:gd name="T1" fmla="*/ 94 h 94"/>
                  <a:gd name="T2" fmla="*/ 88 w 88"/>
                  <a:gd name="T3" fmla="*/ 0 h 94"/>
                  <a:gd name="T4" fmla="*/ 0 w 88"/>
                  <a:gd name="T5" fmla="*/ 0 h 94"/>
                  <a:gd name="T6" fmla="*/ 42 w 88"/>
                  <a:gd name="T7" fmla="*/ 94 h 94"/>
                  <a:gd name="T8" fmla="*/ 0 60000 65536"/>
                  <a:gd name="T9" fmla="*/ 0 60000 65536"/>
                  <a:gd name="T10" fmla="*/ 0 60000 65536"/>
                  <a:gd name="T11" fmla="*/ 0 60000 65536"/>
                  <a:gd name="T12" fmla="*/ 0 w 88"/>
                  <a:gd name="T13" fmla="*/ 0 h 94"/>
                  <a:gd name="T14" fmla="*/ 88 w 88"/>
                  <a:gd name="T15" fmla="*/ 94 h 94"/>
                </a:gdLst>
                <a:ahLst/>
                <a:cxnLst>
                  <a:cxn ang="T8">
                    <a:pos x="T0" y="T1"/>
                  </a:cxn>
                  <a:cxn ang="T9">
                    <a:pos x="T2" y="T3"/>
                  </a:cxn>
                  <a:cxn ang="T10">
                    <a:pos x="T4" y="T5"/>
                  </a:cxn>
                  <a:cxn ang="T11">
                    <a:pos x="T6" y="T7"/>
                  </a:cxn>
                </a:cxnLst>
                <a:rect l="T12" t="T13" r="T14" b="T15"/>
                <a:pathLst>
                  <a:path w="88" h="94">
                    <a:moveTo>
                      <a:pt x="42" y="94"/>
                    </a:moveTo>
                    <a:lnTo>
                      <a:pt x="88" y="0"/>
                    </a:lnTo>
                    <a:lnTo>
                      <a:pt x="0" y="0"/>
                    </a:lnTo>
                    <a:lnTo>
                      <a:pt x="42" y="94"/>
                    </a:lnTo>
                    <a:close/>
                  </a:path>
                </a:pathLst>
              </a:custGeom>
              <a:solidFill>
                <a:srgbClr val="000000"/>
              </a:solidFill>
              <a:ln w="9525">
                <a:noFill/>
                <a:round/>
                <a:headEnd/>
                <a:tailEnd/>
              </a:ln>
            </p:spPr>
            <p:txBody>
              <a:bodyPr/>
              <a:lstStyle/>
              <a:p>
                <a:endParaRPr lang="en-US"/>
              </a:p>
            </p:txBody>
          </p:sp>
          <p:sp>
            <p:nvSpPr>
              <p:cNvPr id="956" name="Freeform 733"/>
              <p:cNvSpPr>
                <a:spLocks/>
              </p:cNvSpPr>
              <p:nvPr/>
            </p:nvSpPr>
            <p:spPr bwMode="auto">
              <a:xfrm>
                <a:off x="1419" y="1165"/>
                <a:ext cx="36" cy="15"/>
              </a:xfrm>
              <a:custGeom>
                <a:avLst/>
                <a:gdLst>
                  <a:gd name="T0" fmla="*/ 0 w 36"/>
                  <a:gd name="T1" fmla="*/ 0 h 15"/>
                  <a:gd name="T2" fmla="*/ 0 w 36"/>
                  <a:gd name="T3" fmla="*/ 0 h 15"/>
                  <a:gd name="T4" fmla="*/ 0 w 36"/>
                  <a:gd name="T5" fmla="*/ 5 h 15"/>
                  <a:gd name="T6" fmla="*/ 5 w 36"/>
                  <a:gd name="T7" fmla="*/ 5 h 15"/>
                  <a:gd name="T8" fmla="*/ 5 w 36"/>
                  <a:gd name="T9" fmla="*/ 10 h 15"/>
                  <a:gd name="T10" fmla="*/ 5 w 36"/>
                  <a:gd name="T11" fmla="*/ 10 h 15"/>
                  <a:gd name="T12" fmla="*/ 10 w 36"/>
                  <a:gd name="T13" fmla="*/ 15 h 15"/>
                  <a:gd name="T14" fmla="*/ 16 w 36"/>
                  <a:gd name="T15" fmla="*/ 15 h 15"/>
                  <a:gd name="T16" fmla="*/ 16 w 36"/>
                  <a:gd name="T17" fmla="*/ 15 h 15"/>
                  <a:gd name="T18" fmla="*/ 21 w 36"/>
                  <a:gd name="T19" fmla="*/ 15 h 15"/>
                  <a:gd name="T20" fmla="*/ 26 w 36"/>
                  <a:gd name="T21" fmla="*/ 15 h 15"/>
                  <a:gd name="T22" fmla="*/ 26 w 36"/>
                  <a:gd name="T23" fmla="*/ 10 h 15"/>
                  <a:gd name="T24" fmla="*/ 31 w 36"/>
                  <a:gd name="T25" fmla="*/ 10 h 15"/>
                  <a:gd name="T26" fmla="*/ 31 w 36"/>
                  <a:gd name="T27" fmla="*/ 5 h 15"/>
                  <a:gd name="T28" fmla="*/ 31 w 36"/>
                  <a:gd name="T29" fmla="*/ 5 h 15"/>
                  <a:gd name="T30" fmla="*/ 36 w 36"/>
                  <a:gd name="T31" fmla="*/ 0 h 15"/>
                  <a:gd name="T32" fmla="*/ 36 w 36"/>
                  <a:gd name="T33" fmla="*/ 0 h 15"/>
                  <a:gd name="T34" fmla="*/ 0 w 36"/>
                  <a:gd name="T35" fmla="*/ 0 h 1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6"/>
                  <a:gd name="T55" fmla="*/ 0 h 15"/>
                  <a:gd name="T56" fmla="*/ 36 w 36"/>
                  <a:gd name="T57" fmla="*/ 15 h 1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6" h="15">
                    <a:moveTo>
                      <a:pt x="0" y="0"/>
                    </a:moveTo>
                    <a:lnTo>
                      <a:pt x="0" y="0"/>
                    </a:lnTo>
                    <a:lnTo>
                      <a:pt x="0" y="5"/>
                    </a:lnTo>
                    <a:lnTo>
                      <a:pt x="5" y="5"/>
                    </a:lnTo>
                    <a:lnTo>
                      <a:pt x="5" y="10"/>
                    </a:lnTo>
                    <a:lnTo>
                      <a:pt x="10" y="15"/>
                    </a:lnTo>
                    <a:lnTo>
                      <a:pt x="16" y="15"/>
                    </a:lnTo>
                    <a:lnTo>
                      <a:pt x="21" y="15"/>
                    </a:lnTo>
                    <a:lnTo>
                      <a:pt x="26" y="15"/>
                    </a:lnTo>
                    <a:lnTo>
                      <a:pt x="26" y="10"/>
                    </a:lnTo>
                    <a:lnTo>
                      <a:pt x="31" y="10"/>
                    </a:lnTo>
                    <a:lnTo>
                      <a:pt x="31" y="5"/>
                    </a:lnTo>
                    <a:lnTo>
                      <a:pt x="36" y="0"/>
                    </a:lnTo>
                    <a:lnTo>
                      <a:pt x="0" y="0"/>
                    </a:lnTo>
                    <a:close/>
                  </a:path>
                </a:pathLst>
              </a:custGeom>
              <a:solidFill>
                <a:srgbClr val="000000"/>
              </a:solidFill>
              <a:ln w="9525">
                <a:noFill/>
                <a:round/>
                <a:headEnd/>
                <a:tailEnd/>
              </a:ln>
            </p:spPr>
            <p:txBody>
              <a:bodyPr/>
              <a:lstStyle/>
              <a:p>
                <a:endParaRPr lang="en-US"/>
              </a:p>
            </p:txBody>
          </p:sp>
          <p:sp>
            <p:nvSpPr>
              <p:cNvPr id="957" name="Rectangle 734"/>
              <p:cNvSpPr>
                <a:spLocks noChangeArrowheads="1"/>
              </p:cNvSpPr>
              <p:nvPr/>
            </p:nvSpPr>
            <p:spPr bwMode="auto">
              <a:xfrm>
                <a:off x="235" y="1826"/>
                <a:ext cx="412" cy="104"/>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58" name="Rectangle 735"/>
              <p:cNvSpPr>
                <a:spLocks noChangeArrowheads="1"/>
              </p:cNvSpPr>
              <p:nvPr/>
            </p:nvSpPr>
            <p:spPr bwMode="auto">
              <a:xfrm>
                <a:off x="386" y="1842"/>
                <a:ext cx="151"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959" name="Rectangle 736"/>
              <p:cNvSpPr>
                <a:spLocks noChangeArrowheads="1"/>
              </p:cNvSpPr>
              <p:nvPr/>
            </p:nvSpPr>
            <p:spPr bwMode="auto">
              <a:xfrm>
                <a:off x="266" y="2086"/>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60" name="Rectangle 737"/>
              <p:cNvSpPr>
                <a:spLocks noChangeArrowheads="1"/>
              </p:cNvSpPr>
              <p:nvPr/>
            </p:nvSpPr>
            <p:spPr bwMode="auto">
              <a:xfrm>
                <a:off x="250" y="2066"/>
                <a:ext cx="412" cy="109"/>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61" name="Rectangle 738"/>
              <p:cNvSpPr>
                <a:spLocks noChangeArrowheads="1"/>
              </p:cNvSpPr>
              <p:nvPr/>
            </p:nvSpPr>
            <p:spPr bwMode="auto">
              <a:xfrm>
                <a:off x="235" y="2050"/>
                <a:ext cx="412" cy="104"/>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62" name="Rectangle 739"/>
              <p:cNvSpPr>
                <a:spLocks noChangeArrowheads="1"/>
              </p:cNvSpPr>
              <p:nvPr/>
            </p:nvSpPr>
            <p:spPr bwMode="auto">
              <a:xfrm>
                <a:off x="349" y="2066"/>
                <a:ext cx="214"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963" name="Freeform 740"/>
              <p:cNvSpPr>
                <a:spLocks/>
              </p:cNvSpPr>
              <p:nvPr/>
            </p:nvSpPr>
            <p:spPr bwMode="auto">
              <a:xfrm>
                <a:off x="798" y="2092"/>
                <a:ext cx="63" cy="72"/>
              </a:xfrm>
              <a:custGeom>
                <a:avLst/>
                <a:gdLst>
                  <a:gd name="T0" fmla="*/ 0 w 63"/>
                  <a:gd name="T1" fmla="*/ 72 h 72"/>
                  <a:gd name="T2" fmla="*/ 63 w 63"/>
                  <a:gd name="T3" fmla="*/ 36 h 72"/>
                  <a:gd name="T4" fmla="*/ 0 w 63"/>
                  <a:gd name="T5" fmla="*/ 0 h 72"/>
                  <a:gd name="T6" fmla="*/ 0 w 63"/>
                  <a:gd name="T7" fmla="*/ 72 h 72"/>
                  <a:gd name="T8" fmla="*/ 0 60000 65536"/>
                  <a:gd name="T9" fmla="*/ 0 60000 65536"/>
                  <a:gd name="T10" fmla="*/ 0 60000 65536"/>
                  <a:gd name="T11" fmla="*/ 0 60000 65536"/>
                  <a:gd name="T12" fmla="*/ 0 w 63"/>
                  <a:gd name="T13" fmla="*/ 0 h 72"/>
                  <a:gd name="T14" fmla="*/ 63 w 63"/>
                  <a:gd name="T15" fmla="*/ 72 h 72"/>
                </a:gdLst>
                <a:ahLst/>
                <a:cxnLst>
                  <a:cxn ang="T8">
                    <a:pos x="T0" y="T1"/>
                  </a:cxn>
                  <a:cxn ang="T9">
                    <a:pos x="T2" y="T3"/>
                  </a:cxn>
                  <a:cxn ang="T10">
                    <a:pos x="T4" y="T5"/>
                  </a:cxn>
                  <a:cxn ang="T11">
                    <a:pos x="T6" y="T7"/>
                  </a:cxn>
                </a:cxnLst>
                <a:rect l="T12" t="T13" r="T14" b="T15"/>
                <a:pathLst>
                  <a:path w="63" h="72">
                    <a:moveTo>
                      <a:pt x="0" y="72"/>
                    </a:moveTo>
                    <a:lnTo>
                      <a:pt x="63" y="36"/>
                    </a:lnTo>
                    <a:lnTo>
                      <a:pt x="0" y="0"/>
                    </a:lnTo>
                    <a:lnTo>
                      <a:pt x="0" y="72"/>
                    </a:lnTo>
                    <a:close/>
                  </a:path>
                </a:pathLst>
              </a:custGeom>
              <a:solidFill>
                <a:srgbClr val="000000"/>
              </a:solidFill>
              <a:ln w="9525">
                <a:noFill/>
                <a:round/>
                <a:headEnd/>
                <a:tailEnd/>
              </a:ln>
            </p:spPr>
            <p:txBody>
              <a:bodyPr/>
              <a:lstStyle/>
              <a:p>
                <a:endParaRPr lang="en-US"/>
              </a:p>
            </p:txBody>
          </p:sp>
          <p:sp>
            <p:nvSpPr>
              <p:cNvPr id="964" name="Freeform 741"/>
              <p:cNvSpPr>
                <a:spLocks/>
              </p:cNvSpPr>
              <p:nvPr/>
            </p:nvSpPr>
            <p:spPr bwMode="auto">
              <a:xfrm>
                <a:off x="803" y="2123"/>
                <a:ext cx="6" cy="10"/>
              </a:xfrm>
              <a:custGeom>
                <a:avLst/>
                <a:gdLst>
                  <a:gd name="T0" fmla="*/ 0 w 6"/>
                  <a:gd name="T1" fmla="*/ 10 h 10"/>
                  <a:gd name="T2" fmla="*/ 0 w 6"/>
                  <a:gd name="T3" fmla="*/ 10 h 10"/>
                  <a:gd name="T4" fmla="*/ 6 w 6"/>
                  <a:gd name="T5" fmla="*/ 10 h 10"/>
                  <a:gd name="T6" fmla="*/ 6 w 6"/>
                  <a:gd name="T7" fmla="*/ 5 h 10"/>
                  <a:gd name="T8" fmla="*/ 6 w 6"/>
                  <a:gd name="T9" fmla="*/ 5 h 10"/>
                  <a:gd name="T10" fmla="*/ 6 w 6"/>
                  <a:gd name="T11" fmla="*/ 0 h 10"/>
                  <a:gd name="T12" fmla="*/ 6 w 6"/>
                  <a:gd name="T13" fmla="*/ 0 h 10"/>
                  <a:gd name="T14" fmla="*/ 0 w 6"/>
                  <a:gd name="T15" fmla="*/ 0 h 10"/>
                  <a:gd name="T16" fmla="*/ 0 w 6"/>
                  <a:gd name="T17" fmla="*/ 0 h 10"/>
                  <a:gd name="T18" fmla="*/ 0 w 6"/>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0"/>
                  <a:gd name="T32" fmla="*/ 6 w 6"/>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0">
                    <a:moveTo>
                      <a:pt x="0" y="10"/>
                    </a:moveTo>
                    <a:lnTo>
                      <a:pt x="0" y="10"/>
                    </a:lnTo>
                    <a:lnTo>
                      <a:pt x="6" y="10"/>
                    </a:lnTo>
                    <a:lnTo>
                      <a:pt x="6" y="5"/>
                    </a:lnTo>
                    <a:lnTo>
                      <a:pt x="6" y="0"/>
                    </a:lnTo>
                    <a:lnTo>
                      <a:pt x="0" y="0"/>
                    </a:lnTo>
                    <a:lnTo>
                      <a:pt x="0" y="10"/>
                    </a:lnTo>
                    <a:close/>
                  </a:path>
                </a:pathLst>
              </a:custGeom>
              <a:solidFill>
                <a:srgbClr val="000000"/>
              </a:solidFill>
              <a:ln w="9525">
                <a:noFill/>
                <a:round/>
                <a:headEnd/>
                <a:tailEnd/>
              </a:ln>
            </p:spPr>
            <p:txBody>
              <a:bodyPr/>
              <a:lstStyle/>
              <a:p>
                <a:endParaRPr lang="en-US"/>
              </a:p>
            </p:txBody>
          </p:sp>
          <p:sp>
            <p:nvSpPr>
              <p:cNvPr id="965" name="Rectangle 742"/>
              <p:cNvSpPr>
                <a:spLocks noChangeArrowheads="1"/>
              </p:cNvSpPr>
              <p:nvPr/>
            </p:nvSpPr>
            <p:spPr bwMode="auto">
              <a:xfrm>
                <a:off x="746" y="2123"/>
                <a:ext cx="57" cy="1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66" name="Freeform 743"/>
              <p:cNvSpPr>
                <a:spLocks/>
              </p:cNvSpPr>
              <p:nvPr/>
            </p:nvSpPr>
            <p:spPr bwMode="auto">
              <a:xfrm>
                <a:off x="689" y="2092"/>
                <a:ext cx="67" cy="72"/>
              </a:xfrm>
              <a:custGeom>
                <a:avLst/>
                <a:gdLst>
                  <a:gd name="T0" fmla="*/ 67 w 67"/>
                  <a:gd name="T1" fmla="*/ 72 h 72"/>
                  <a:gd name="T2" fmla="*/ 0 w 67"/>
                  <a:gd name="T3" fmla="*/ 36 h 72"/>
                  <a:gd name="T4" fmla="*/ 67 w 67"/>
                  <a:gd name="T5" fmla="*/ 0 h 72"/>
                  <a:gd name="T6" fmla="*/ 67 w 67"/>
                  <a:gd name="T7" fmla="*/ 72 h 72"/>
                  <a:gd name="T8" fmla="*/ 0 60000 65536"/>
                  <a:gd name="T9" fmla="*/ 0 60000 65536"/>
                  <a:gd name="T10" fmla="*/ 0 60000 65536"/>
                  <a:gd name="T11" fmla="*/ 0 60000 65536"/>
                  <a:gd name="T12" fmla="*/ 0 w 67"/>
                  <a:gd name="T13" fmla="*/ 0 h 72"/>
                  <a:gd name="T14" fmla="*/ 67 w 67"/>
                  <a:gd name="T15" fmla="*/ 72 h 72"/>
                </a:gdLst>
                <a:ahLst/>
                <a:cxnLst>
                  <a:cxn ang="T8">
                    <a:pos x="T0" y="T1"/>
                  </a:cxn>
                  <a:cxn ang="T9">
                    <a:pos x="T2" y="T3"/>
                  </a:cxn>
                  <a:cxn ang="T10">
                    <a:pos x="T4" y="T5"/>
                  </a:cxn>
                  <a:cxn ang="T11">
                    <a:pos x="T6" y="T7"/>
                  </a:cxn>
                </a:cxnLst>
                <a:rect l="T12" t="T13" r="T14" b="T15"/>
                <a:pathLst>
                  <a:path w="67" h="72">
                    <a:moveTo>
                      <a:pt x="67" y="72"/>
                    </a:moveTo>
                    <a:lnTo>
                      <a:pt x="0" y="36"/>
                    </a:lnTo>
                    <a:lnTo>
                      <a:pt x="67" y="0"/>
                    </a:lnTo>
                    <a:lnTo>
                      <a:pt x="67" y="72"/>
                    </a:lnTo>
                    <a:close/>
                  </a:path>
                </a:pathLst>
              </a:custGeom>
              <a:solidFill>
                <a:srgbClr val="000000"/>
              </a:solidFill>
              <a:ln w="9525">
                <a:noFill/>
                <a:round/>
                <a:headEnd/>
                <a:tailEnd/>
              </a:ln>
            </p:spPr>
            <p:txBody>
              <a:bodyPr/>
              <a:lstStyle/>
              <a:p>
                <a:endParaRPr lang="en-US"/>
              </a:p>
            </p:txBody>
          </p:sp>
          <p:sp>
            <p:nvSpPr>
              <p:cNvPr id="967" name="Freeform 744"/>
              <p:cNvSpPr>
                <a:spLocks/>
              </p:cNvSpPr>
              <p:nvPr/>
            </p:nvSpPr>
            <p:spPr bwMode="auto">
              <a:xfrm>
                <a:off x="741" y="2123"/>
                <a:ext cx="5" cy="10"/>
              </a:xfrm>
              <a:custGeom>
                <a:avLst/>
                <a:gdLst>
                  <a:gd name="T0" fmla="*/ 5 w 5"/>
                  <a:gd name="T1" fmla="*/ 0 h 10"/>
                  <a:gd name="T2" fmla="*/ 5 w 5"/>
                  <a:gd name="T3" fmla="*/ 0 h 10"/>
                  <a:gd name="T4" fmla="*/ 0 w 5"/>
                  <a:gd name="T5" fmla="*/ 0 h 10"/>
                  <a:gd name="T6" fmla="*/ 0 w 5"/>
                  <a:gd name="T7" fmla="*/ 0 h 10"/>
                  <a:gd name="T8" fmla="*/ 0 w 5"/>
                  <a:gd name="T9" fmla="*/ 5 h 10"/>
                  <a:gd name="T10" fmla="*/ 0 w 5"/>
                  <a:gd name="T11" fmla="*/ 5 h 10"/>
                  <a:gd name="T12" fmla="*/ 0 w 5"/>
                  <a:gd name="T13" fmla="*/ 10 h 10"/>
                  <a:gd name="T14" fmla="*/ 5 w 5"/>
                  <a:gd name="T15" fmla="*/ 10 h 10"/>
                  <a:gd name="T16" fmla="*/ 5 w 5"/>
                  <a:gd name="T17" fmla="*/ 10 h 10"/>
                  <a:gd name="T18" fmla="*/ 5 w 5"/>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0"/>
                  <a:gd name="T32" fmla="*/ 5 w 5"/>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0">
                    <a:moveTo>
                      <a:pt x="5" y="0"/>
                    </a:moveTo>
                    <a:lnTo>
                      <a:pt x="5" y="0"/>
                    </a:lnTo>
                    <a:lnTo>
                      <a:pt x="0" y="0"/>
                    </a:lnTo>
                    <a:lnTo>
                      <a:pt x="0" y="5"/>
                    </a:lnTo>
                    <a:lnTo>
                      <a:pt x="0" y="10"/>
                    </a:lnTo>
                    <a:lnTo>
                      <a:pt x="5" y="10"/>
                    </a:lnTo>
                    <a:lnTo>
                      <a:pt x="5" y="0"/>
                    </a:lnTo>
                    <a:close/>
                  </a:path>
                </a:pathLst>
              </a:custGeom>
              <a:solidFill>
                <a:srgbClr val="000000"/>
              </a:solidFill>
              <a:ln w="9525">
                <a:noFill/>
                <a:round/>
                <a:headEnd/>
                <a:tailEnd/>
              </a:ln>
            </p:spPr>
            <p:txBody>
              <a:bodyPr/>
              <a:lstStyle/>
              <a:p>
                <a:endParaRPr lang="en-US"/>
              </a:p>
            </p:txBody>
          </p:sp>
          <p:sp>
            <p:nvSpPr>
              <p:cNvPr id="968" name="Rectangle 746"/>
              <p:cNvSpPr>
                <a:spLocks noChangeArrowheads="1"/>
              </p:cNvSpPr>
              <p:nvPr/>
            </p:nvSpPr>
            <p:spPr bwMode="auto">
              <a:xfrm>
                <a:off x="699" y="2185"/>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969" name="Freeform 747"/>
              <p:cNvSpPr>
                <a:spLocks/>
              </p:cNvSpPr>
              <p:nvPr/>
            </p:nvSpPr>
            <p:spPr bwMode="auto">
              <a:xfrm>
                <a:off x="2634" y="2118"/>
                <a:ext cx="68" cy="73"/>
              </a:xfrm>
              <a:custGeom>
                <a:avLst/>
                <a:gdLst>
                  <a:gd name="T0" fmla="*/ 0 w 68"/>
                  <a:gd name="T1" fmla="*/ 73 h 73"/>
                  <a:gd name="T2" fmla="*/ 68 w 68"/>
                  <a:gd name="T3" fmla="*/ 36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6"/>
                    </a:lnTo>
                    <a:lnTo>
                      <a:pt x="0" y="0"/>
                    </a:lnTo>
                    <a:lnTo>
                      <a:pt x="0" y="73"/>
                    </a:lnTo>
                    <a:close/>
                  </a:path>
                </a:pathLst>
              </a:custGeom>
              <a:solidFill>
                <a:srgbClr val="000000"/>
              </a:solidFill>
              <a:ln w="9525">
                <a:noFill/>
                <a:round/>
                <a:headEnd/>
                <a:tailEnd/>
              </a:ln>
            </p:spPr>
            <p:txBody>
              <a:bodyPr/>
              <a:lstStyle/>
              <a:p>
                <a:endParaRPr lang="en-US"/>
              </a:p>
            </p:txBody>
          </p:sp>
          <p:sp>
            <p:nvSpPr>
              <p:cNvPr id="970" name="Freeform 748"/>
              <p:cNvSpPr>
                <a:spLocks/>
              </p:cNvSpPr>
              <p:nvPr/>
            </p:nvSpPr>
            <p:spPr bwMode="auto">
              <a:xfrm>
                <a:off x="2640" y="2144"/>
                <a:ext cx="5" cy="15"/>
              </a:xfrm>
              <a:custGeom>
                <a:avLst/>
                <a:gdLst>
                  <a:gd name="T0" fmla="*/ 0 w 5"/>
                  <a:gd name="T1" fmla="*/ 15 h 15"/>
                  <a:gd name="T2" fmla="*/ 5 w 5"/>
                  <a:gd name="T3" fmla="*/ 15 h 15"/>
                  <a:gd name="T4" fmla="*/ 5 w 5"/>
                  <a:gd name="T5" fmla="*/ 15 h 15"/>
                  <a:gd name="T6" fmla="*/ 5 w 5"/>
                  <a:gd name="T7" fmla="*/ 10 h 15"/>
                  <a:gd name="T8" fmla="*/ 5 w 5"/>
                  <a:gd name="T9" fmla="*/ 10 h 15"/>
                  <a:gd name="T10" fmla="*/ 5 w 5"/>
                  <a:gd name="T11" fmla="*/ 5 h 15"/>
                  <a:gd name="T12" fmla="*/ 5 w 5"/>
                  <a:gd name="T13" fmla="*/ 5 h 15"/>
                  <a:gd name="T14" fmla="*/ 5 w 5"/>
                  <a:gd name="T15" fmla="*/ 0 h 15"/>
                  <a:gd name="T16" fmla="*/ 0 w 5"/>
                  <a:gd name="T17" fmla="*/ 0 h 15"/>
                  <a:gd name="T18" fmla="*/ 0 w 5"/>
                  <a:gd name="T19" fmla="*/ 15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5"/>
                  <a:gd name="T32" fmla="*/ 5 w 5"/>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5">
                    <a:moveTo>
                      <a:pt x="0" y="15"/>
                    </a:moveTo>
                    <a:lnTo>
                      <a:pt x="5" y="15"/>
                    </a:lnTo>
                    <a:lnTo>
                      <a:pt x="5" y="10"/>
                    </a:lnTo>
                    <a:lnTo>
                      <a:pt x="5" y="5"/>
                    </a:lnTo>
                    <a:lnTo>
                      <a:pt x="5" y="0"/>
                    </a:lnTo>
                    <a:lnTo>
                      <a:pt x="0" y="0"/>
                    </a:lnTo>
                    <a:lnTo>
                      <a:pt x="0" y="15"/>
                    </a:lnTo>
                    <a:close/>
                  </a:path>
                </a:pathLst>
              </a:custGeom>
              <a:solidFill>
                <a:srgbClr val="000000"/>
              </a:solidFill>
              <a:ln w="9525">
                <a:noFill/>
                <a:round/>
                <a:headEnd/>
                <a:tailEnd/>
              </a:ln>
            </p:spPr>
            <p:txBody>
              <a:bodyPr/>
              <a:lstStyle/>
              <a:p>
                <a:endParaRPr lang="en-US"/>
              </a:p>
            </p:txBody>
          </p:sp>
          <p:sp>
            <p:nvSpPr>
              <p:cNvPr id="971" name="Rectangle 749"/>
              <p:cNvSpPr>
                <a:spLocks noChangeArrowheads="1"/>
              </p:cNvSpPr>
              <p:nvPr/>
            </p:nvSpPr>
            <p:spPr bwMode="auto">
              <a:xfrm>
                <a:off x="2488" y="2144"/>
                <a:ext cx="152" cy="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72" name="Freeform 750"/>
              <p:cNvSpPr>
                <a:spLocks/>
              </p:cNvSpPr>
              <p:nvPr/>
            </p:nvSpPr>
            <p:spPr bwMode="auto">
              <a:xfrm>
                <a:off x="2426" y="2118"/>
                <a:ext cx="68" cy="73"/>
              </a:xfrm>
              <a:custGeom>
                <a:avLst/>
                <a:gdLst>
                  <a:gd name="T0" fmla="*/ 68 w 68"/>
                  <a:gd name="T1" fmla="*/ 73 h 73"/>
                  <a:gd name="T2" fmla="*/ 0 w 68"/>
                  <a:gd name="T3" fmla="*/ 36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6"/>
                    </a:lnTo>
                    <a:lnTo>
                      <a:pt x="68" y="0"/>
                    </a:lnTo>
                    <a:lnTo>
                      <a:pt x="68" y="73"/>
                    </a:lnTo>
                    <a:close/>
                  </a:path>
                </a:pathLst>
              </a:custGeom>
              <a:solidFill>
                <a:srgbClr val="000000"/>
              </a:solidFill>
              <a:ln w="9525">
                <a:noFill/>
                <a:round/>
                <a:headEnd/>
                <a:tailEnd/>
              </a:ln>
            </p:spPr>
            <p:txBody>
              <a:bodyPr/>
              <a:lstStyle/>
              <a:p>
                <a:endParaRPr lang="en-US"/>
              </a:p>
            </p:txBody>
          </p:sp>
          <p:sp>
            <p:nvSpPr>
              <p:cNvPr id="973" name="Freeform 751"/>
              <p:cNvSpPr>
                <a:spLocks/>
              </p:cNvSpPr>
              <p:nvPr/>
            </p:nvSpPr>
            <p:spPr bwMode="auto">
              <a:xfrm>
                <a:off x="2478" y="2144"/>
                <a:ext cx="10" cy="15"/>
              </a:xfrm>
              <a:custGeom>
                <a:avLst/>
                <a:gdLst>
                  <a:gd name="T0" fmla="*/ 10 w 10"/>
                  <a:gd name="T1" fmla="*/ 0 h 15"/>
                  <a:gd name="T2" fmla="*/ 5 w 10"/>
                  <a:gd name="T3" fmla="*/ 0 h 15"/>
                  <a:gd name="T4" fmla="*/ 5 w 10"/>
                  <a:gd name="T5" fmla="*/ 5 h 15"/>
                  <a:gd name="T6" fmla="*/ 5 w 10"/>
                  <a:gd name="T7" fmla="*/ 5 h 15"/>
                  <a:gd name="T8" fmla="*/ 0 w 10"/>
                  <a:gd name="T9" fmla="*/ 10 h 15"/>
                  <a:gd name="T10" fmla="*/ 5 w 10"/>
                  <a:gd name="T11" fmla="*/ 10 h 15"/>
                  <a:gd name="T12" fmla="*/ 5 w 10"/>
                  <a:gd name="T13" fmla="*/ 15 h 15"/>
                  <a:gd name="T14" fmla="*/ 5 w 10"/>
                  <a:gd name="T15" fmla="*/ 15 h 15"/>
                  <a:gd name="T16" fmla="*/ 10 w 10"/>
                  <a:gd name="T17" fmla="*/ 15 h 15"/>
                  <a:gd name="T18" fmla="*/ 10 w 10"/>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5"/>
                  <a:gd name="T32" fmla="*/ 10 w 10"/>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5">
                    <a:moveTo>
                      <a:pt x="10" y="0"/>
                    </a:moveTo>
                    <a:lnTo>
                      <a:pt x="5" y="0"/>
                    </a:lnTo>
                    <a:lnTo>
                      <a:pt x="5" y="5"/>
                    </a:lnTo>
                    <a:lnTo>
                      <a:pt x="0" y="10"/>
                    </a:lnTo>
                    <a:lnTo>
                      <a:pt x="5" y="10"/>
                    </a:lnTo>
                    <a:lnTo>
                      <a:pt x="5" y="15"/>
                    </a:lnTo>
                    <a:lnTo>
                      <a:pt x="10" y="15"/>
                    </a:lnTo>
                    <a:lnTo>
                      <a:pt x="10" y="0"/>
                    </a:lnTo>
                    <a:close/>
                  </a:path>
                </a:pathLst>
              </a:custGeom>
              <a:solidFill>
                <a:srgbClr val="000000"/>
              </a:solidFill>
              <a:ln w="9525">
                <a:noFill/>
                <a:round/>
                <a:headEnd/>
                <a:tailEnd/>
              </a:ln>
            </p:spPr>
            <p:txBody>
              <a:bodyPr/>
              <a:lstStyle/>
              <a:p>
                <a:endParaRPr lang="en-US"/>
              </a:p>
            </p:txBody>
          </p:sp>
          <p:sp>
            <p:nvSpPr>
              <p:cNvPr id="982" name="Line 760"/>
              <p:cNvSpPr>
                <a:spLocks noChangeShapeType="1"/>
              </p:cNvSpPr>
              <p:nvPr/>
            </p:nvSpPr>
            <p:spPr bwMode="auto">
              <a:xfrm>
                <a:off x="2829" y="2237"/>
                <a:ext cx="1" cy="266"/>
              </a:xfrm>
              <a:prstGeom prst="line">
                <a:avLst/>
              </a:prstGeom>
              <a:noFill/>
              <a:ln w="0">
                <a:solidFill>
                  <a:srgbClr val="000000"/>
                </a:solidFill>
                <a:round/>
                <a:headEnd/>
                <a:tailEnd/>
              </a:ln>
            </p:spPr>
            <p:txBody>
              <a:bodyPr/>
              <a:lstStyle/>
              <a:p>
                <a:endParaRPr lang="en-US"/>
              </a:p>
            </p:txBody>
          </p:sp>
          <p:sp>
            <p:nvSpPr>
              <p:cNvPr id="983" name="Freeform 761"/>
              <p:cNvSpPr>
                <a:spLocks/>
              </p:cNvSpPr>
              <p:nvPr/>
            </p:nvSpPr>
            <p:spPr bwMode="auto">
              <a:xfrm>
                <a:off x="2812" y="2237"/>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984" name="Freeform 762"/>
              <p:cNvSpPr>
                <a:spLocks/>
              </p:cNvSpPr>
              <p:nvPr/>
            </p:nvSpPr>
            <p:spPr bwMode="auto">
              <a:xfrm>
                <a:off x="2812" y="2461"/>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985" name="Line 763"/>
              <p:cNvSpPr>
                <a:spLocks noChangeShapeType="1"/>
              </p:cNvSpPr>
              <p:nvPr/>
            </p:nvSpPr>
            <p:spPr bwMode="auto">
              <a:xfrm flipH="1">
                <a:off x="657" y="1498"/>
                <a:ext cx="204" cy="1"/>
              </a:xfrm>
              <a:prstGeom prst="line">
                <a:avLst/>
              </a:prstGeom>
              <a:noFill/>
              <a:ln w="0">
                <a:solidFill>
                  <a:srgbClr val="000000"/>
                </a:solidFill>
                <a:round/>
                <a:headEnd/>
                <a:tailEnd/>
              </a:ln>
            </p:spPr>
            <p:txBody>
              <a:bodyPr/>
              <a:lstStyle/>
              <a:p>
                <a:endParaRPr lang="en-US"/>
              </a:p>
            </p:txBody>
          </p:sp>
          <p:sp>
            <p:nvSpPr>
              <p:cNvPr id="986" name="Freeform 764"/>
              <p:cNvSpPr>
                <a:spLocks/>
              </p:cNvSpPr>
              <p:nvPr/>
            </p:nvSpPr>
            <p:spPr bwMode="auto">
              <a:xfrm>
                <a:off x="819" y="1477"/>
                <a:ext cx="42" cy="42"/>
              </a:xfrm>
              <a:custGeom>
                <a:avLst/>
                <a:gdLst>
                  <a:gd name="T0" fmla="*/ 42 w 42"/>
                  <a:gd name="T1" fmla="*/ 21 h 42"/>
                  <a:gd name="T2" fmla="*/ 0 w 42"/>
                  <a:gd name="T3" fmla="*/ 42 h 42"/>
                  <a:gd name="T4" fmla="*/ 0 w 42"/>
                  <a:gd name="T5" fmla="*/ 0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42"/>
                    </a:lnTo>
                    <a:lnTo>
                      <a:pt x="0" y="0"/>
                    </a:lnTo>
                    <a:lnTo>
                      <a:pt x="42" y="21"/>
                    </a:lnTo>
                    <a:close/>
                  </a:path>
                </a:pathLst>
              </a:custGeom>
              <a:solidFill>
                <a:srgbClr val="000000"/>
              </a:solidFill>
              <a:ln w="9525">
                <a:noFill/>
                <a:round/>
                <a:headEnd/>
                <a:tailEnd/>
              </a:ln>
            </p:spPr>
            <p:txBody>
              <a:bodyPr/>
              <a:lstStyle/>
              <a:p>
                <a:endParaRPr lang="en-US"/>
              </a:p>
            </p:txBody>
          </p:sp>
          <p:sp>
            <p:nvSpPr>
              <p:cNvPr id="987" name="Freeform 765"/>
              <p:cNvSpPr>
                <a:spLocks/>
              </p:cNvSpPr>
              <p:nvPr/>
            </p:nvSpPr>
            <p:spPr bwMode="auto">
              <a:xfrm>
                <a:off x="657" y="1477"/>
                <a:ext cx="42" cy="42"/>
              </a:xfrm>
              <a:custGeom>
                <a:avLst/>
                <a:gdLst>
                  <a:gd name="T0" fmla="*/ 0 w 42"/>
                  <a:gd name="T1" fmla="*/ 21 h 42"/>
                  <a:gd name="T2" fmla="*/ 42 w 42"/>
                  <a:gd name="T3" fmla="*/ 42 h 42"/>
                  <a:gd name="T4" fmla="*/ 42 w 42"/>
                  <a:gd name="T5" fmla="*/ 0 h 42"/>
                  <a:gd name="T6" fmla="*/ 0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0" y="21"/>
                    </a:moveTo>
                    <a:lnTo>
                      <a:pt x="42" y="42"/>
                    </a:lnTo>
                    <a:lnTo>
                      <a:pt x="42" y="0"/>
                    </a:lnTo>
                    <a:lnTo>
                      <a:pt x="0" y="21"/>
                    </a:lnTo>
                    <a:close/>
                  </a:path>
                </a:pathLst>
              </a:custGeom>
              <a:solidFill>
                <a:srgbClr val="000000"/>
              </a:solidFill>
              <a:ln w="9525">
                <a:noFill/>
                <a:round/>
                <a:headEnd/>
                <a:tailEnd/>
              </a:ln>
            </p:spPr>
            <p:txBody>
              <a:bodyPr/>
              <a:lstStyle/>
              <a:p>
                <a:endParaRPr lang="en-US"/>
              </a:p>
            </p:txBody>
          </p:sp>
          <p:sp>
            <p:nvSpPr>
              <p:cNvPr id="988" name="Rectangle 766"/>
              <p:cNvSpPr>
                <a:spLocks noChangeArrowheads="1"/>
              </p:cNvSpPr>
              <p:nvPr/>
            </p:nvSpPr>
            <p:spPr bwMode="auto">
              <a:xfrm>
                <a:off x="94" y="2326"/>
                <a:ext cx="506" cy="12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989" name="Rectangle 767"/>
              <p:cNvSpPr>
                <a:spLocks noChangeArrowheads="1"/>
              </p:cNvSpPr>
              <p:nvPr/>
            </p:nvSpPr>
            <p:spPr bwMode="auto">
              <a:xfrm>
                <a:off x="188" y="2341"/>
                <a:ext cx="418" cy="104"/>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HyperLink</a:t>
                </a:r>
                <a:endParaRPr lang="en-US" sz="1800">
                  <a:solidFill>
                    <a:srgbClr val="000000"/>
                  </a:solidFill>
                </a:endParaRPr>
              </a:p>
            </p:txBody>
          </p:sp>
          <p:sp>
            <p:nvSpPr>
              <p:cNvPr id="990" name="Line 768"/>
              <p:cNvSpPr>
                <a:spLocks noChangeShapeType="1"/>
              </p:cNvSpPr>
              <p:nvPr/>
            </p:nvSpPr>
            <p:spPr bwMode="auto">
              <a:xfrm flipH="1">
                <a:off x="10" y="2284"/>
                <a:ext cx="110" cy="104"/>
              </a:xfrm>
              <a:prstGeom prst="line">
                <a:avLst/>
              </a:prstGeom>
              <a:noFill/>
              <a:ln w="5" cap="rnd">
                <a:solidFill>
                  <a:srgbClr val="24211D"/>
                </a:solidFill>
                <a:round/>
                <a:headEnd/>
                <a:tailEnd/>
              </a:ln>
            </p:spPr>
            <p:txBody>
              <a:bodyPr/>
              <a:lstStyle/>
              <a:p>
                <a:endParaRPr lang="en-US"/>
              </a:p>
            </p:txBody>
          </p:sp>
          <p:sp>
            <p:nvSpPr>
              <p:cNvPr id="991" name="Line 769"/>
              <p:cNvSpPr>
                <a:spLocks noChangeShapeType="1"/>
              </p:cNvSpPr>
              <p:nvPr/>
            </p:nvSpPr>
            <p:spPr bwMode="auto">
              <a:xfrm flipH="1" flipV="1">
                <a:off x="10" y="2388"/>
                <a:ext cx="110" cy="99"/>
              </a:xfrm>
              <a:prstGeom prst="line">
                <a:avLst/>
              </a:prstGeom>
              <a:noFill/>
              <a:ln w="5" cap="rnd">
                <a:solidFill>
                  <a:srgbClr val="24211D"/>
                </a:solidFill>
                <a:round/>
                <a:headEnd/>
                <a:tailEnd/>
              </a:ln>
            </p:spPr>
            <p:txBody>
              <a:bodyPr/>
              <a:lstStyle/>
              <a:p>
                <a:endParaRPr lang="en-US"/>
              </a:p>
            </p:txBody>
          </p:sp>
          <p:sp>
            <p:nvSpPr>
              <p:cNvPr id="992" name="Line 770"/>
              <p:cNvSpPr>
                <a:spLocks noChangeShapeType="1"/>
              </p:cNvSpPr>
              <p:nvPr/>
            </p:nvSpPr>
            <p:spPr bwMode="auto">
              <a:xfrm flipV="1">
                <a:off x="120" y="2289"/>
                <a:ext cx="1" cy="37"/>
              </a:xfrm>
              <a:prstGeom prst="line">
                <a:avLst/>
              </a:prstGeom>
              <a:noFill/>
              <a:ln w="5" cap="rnd">
                <a:solidFill>
                  <a:srgbClr val="24211D"/>
                </a:solidFill>
                <a:round/>
                <a:headEnd/>
                <a:tailEnd/>
              </a:ln>
            </p:spPr>
            <p:txBody>
              <a:bodyPr/>
              <a:lstStyle/>
              <a:p>
                <a:endParaRPr lang="en-US"/>
              </a:p>
            </p:txBody>
          </p:sp>
          <p:sp>
            <p:nvSpPr>
              <p:cNvPr id="993" name="Line 771"/>
              <p:cNvSpPr>
                <a:spLocks noChangeShapeType="1"/>
              </p:cNvSpPr>
              <p:nvPr/>
            </p:nvSpPr>
            <p:spPr bwMode="auto">
              <a:xfrm flipV="1">
                <a:off x="120" y="2451"/>
                <a:ext cx="1" cy="36"/>
              </a:xfrm>
              <a:prstGeom prst="line">
                <a:avLst/>
              </a:prstGeom>
              <a:noFill/>
              <a:ln w="5" cap="rnd">
                <a:solidFill>
                  <a:srgbClr val="24211D"/>
                </a:solidFill>
                <a:round/>
                <a:headEnd/>
                <a:tailEnd/>
              </a:ln>
            </p:spPr>
            <p:txBody>
              <a:bodyPr/>
              <a:lstStyle/>
              <a:p>
                <a:endParaRPr lang="en-US"/>
              </a:p>
            </p:txBody>
          </p:sp>
          <p:sp>
            <p:nvSpPr>
              <p:cNvPr id="994" name="Rectangle 772"/>
              <p:cNvSpPr>
                <a:spLocks noChangeArrowheads="1"/>
              </p:cNvSpPr>
              <p:nvPr/>
            </p:nvSpPr>
            <p:spPr bwMode="auto">
              <a:xfrm>
                <a:off x="600" y="2326"/>
                <a:ext cx="1815" cy="12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995" name="Line 773"/>
              <p:cNvSpPr>
                <a:spLocks noChangeShapeType="1"/>
              </p:cNvSpPr>
              <p:nvPr/>
            </p:nvSpPr>
            <p:spPr bwMode="auto">
              <a:xfrm flipH="1">
                <a:off x="1012" y="2326"/>
                <a:ext cx="1283" cy="1"/>
              </a:xfrm>
              <a:prstGeom prst="line">
                <a:avLst/>
              </a:prstGeom>
              <a:noFill/>
              <a:ln w="5" cap="rnd">
                <a:solidFill>
                  <a:srgbClr val="24211D"/>
                </a:solidFill>
                <a:round/>
                <a:headEnd/>
                <a:tailEnd/>
              </a:ln>
            </p:spPr>
            <p:txBody>
              <a:bodyPr/>
              <a:lstStyle/>
              <a:p>
                <a:endParaRPr lang="en-US"/>
              </a:p>
            </p:txBody>
          </p:sp>
          <p:sp>
            <p:nvSpPr>
              <p:cNvPr id="996" name="Rectangle 774"/>
              <p:cNvSpPr>
                <a:spLocks noChangeArrowheads="1"/>
              </p:cNvSpPr>
              <p:nvPr/>
            </p:nvSpPr>
            <p:spPr bwMode="auto">
              <a:xfrm>
                <a:off x="2295" y="810"/>
                <a:ext cx="120" cy="1521"/>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997" name="Rectangle 775"/>
              <p:cNvSpPr>
                <a:spLocks noChangeArrowheads="1"/>
              </p:cNvSpPr>
              <p:nvPr/>
            </p:nvSpPr>
            <p:spPr bwMode="auto">
              <a:xfrm>
                <a:off x="2295" y="816"/>
                <a:ext cx="120" cy="152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998" name="Line 776"/>
              <p:cNvSpPr>
                <a:spLocks noChangeShapeType="1"/>
              </p:cNvSpPr>
              <p:nvPr/>
            </p:nvSpPr>
            <p:spPr bwMode="auto">
              <a:xfrm>
                <a:off x="2415" y="816"/>
                <a:ext cx="1" cy="1635"/>
              </a:xfrm>
              <a:prstGeom prst="line">
                <a:avLst/>
              </a:prstGeom>
              <a:noFill/>
              <a:ln w="5" cap="rnd">
                <a:solidFill>
                  <a:srgbClr val="24211D"/>
                </a:solidFill>
                <a:round/>
                <a:headEnd/>
                <a:tailEnd/>
              </a:ln>
            </p:spPr>
            <p:txBody>
              <a:bodyPr/>
              <a:lstStyle/>
              <a:p>
                <a:endParaRPr lang="en-US"/>
              </a:p>
            </p:txBody>
          </p:sp>
          <p:sp>
            <p:nvSpPr>
              <p:cNvPr id="999" name="Line 777"/>
              <p:cNvSpPr>
                <a:spLocks noChangeShapeType="1"/>
              </p:cNvSpPr>
              <p:nvPr/>
            </p:nvSpPr>
            <p:spPr bwMode="auto">
              <a:xfrm>
                <a:off x="2290" y="816"/>
                <a:ext cx="1" cy="1510"/>
              </a:xfrm>
              <a:prstGeom prst="line">
                <a:avLst/>
              </a:prstGeom>
              <a:noFill/>
              <a:ln w="5" cap="rnd">
                <a:solidFill>
                  <a:srgbClr val="24211D"/>
                </a:solidFill>
                <a:round/>
                <a:headEnd/>
                <a:tailEnd/>
              </a:ln>
            </p:spPr>
            <p:txBody>
              <a:bodyPr/>
              <a:lstStyle/>
              <a:p>
                <a:endParaRPr lang="en-US"/>
              </a:p>
            </p:txBody>
          </p:sp>
          <p:sp>
            <p:nvSpPr>
              <p:cNvPr id="1000" name="Line 778"/>
              <p:cNvSpPr>
                <a:spLocks noChangeShapeType="1"/>
              </p:cNvSpPr>
              <p:nvPr/>
            </p:nvSpPr>
            <p:spPr bwMode="auto">
              <a:xfrm>
                <a:off x="2295" y="810"/>
                <a:ext cx="125" cy="1"/>
              </a:xfrm>
              <a:prstGeom prst="line">
                <a:avLst/>
              </a:prstGeom>
              <a:noFill/>
              <a:ln w="5" cap="rnd">
                <a:solidFill>
                  <a:srgbClr val="24211D"/>
                </a:solidFill>
                <a:round/>
                <a:headEnd/>
                <a:tailEnd/>
              </a:ln>
            </p:spPr>
            <p:txBody>
              <a:bodyPr/>
              <a:lstStyle/>
              <a:p>
                <a:endParaRPr lang="en-US"/>
              </a:p>
            </p:txBody>
          </p:sp>
          <p:sp>
            <p:nvSpPr>
              <p:cNvPr id="1001" name="Rectangle 779"/>
              <p:cNvSpPr>
                <a:spLocks noChangeArrowheads="1"/>
              </p:cNvSpPr>
              <p:nvPr/>
            </p:nvSpPr>
            <p:spPr bwMode="auto">
              <a:xfrm>
                <a:off x="887" y="935"/>
                <a:ext cx="120" cy="1401"/>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02" name="Line 780"/>
              <p:cNvSpPr>
                <a:spLocks noChangeShapeType="1"/>
              </p:cNvSpPr>
              <p:nvPr/>
            </p:nvSpPr>
            <p:spPr bwMode="auto">
              <a:xfrm>
                <a:off x="1007" y="935"/>
                <a:ext cx="1" cy="1391"/>
              </a:xfrm>
              <a:prstGeom prst="line">
                <a:avLst/>
              </a:prstGeom>
              <a:noFill/>
              <a:ln w="5" cap="rnd">
                <a:solidFill>
                  <a:srgbClr val="24211D"/>
                </a:solidFill>
                <a:round/>
                <a:headEnd/>
                <a:tailEnd/>
              </a:ln>
            </p:spPr>
            <p:txBody>
              <a:bodyPr/>
              <a:lstStyle/>
              <a:p>
                <a:endParaRPr lang="en-US"/>
              </a:p>
            </p:txBody>
          </p:sp>
          <p:sp>
            <p:nvSpPr>
              <p:cNvPr id="1003" name="Line 781"/>
              <p:cNvSpPr>
                <a:spLocks noChangeShapeType="1"/>
              </p:cNvSpPr>
              <p:nvPr/>
            </p:nvSpPr>
            <p:spPr bwMode="auto">
              <a:xfrm>
                <a:off x="882" y="935"/>
                <a:ext cx="1" cy="1391"/>
              </a:xfrm>
              <a:prstGeom prst="line">
                <a:avLst/>
              </a:prstGeom>
              <a:noFill/>
              <a:ln w="5" cap="rnd">
                <a:solidFill>
                  <a:srgbClr val="24211D"/>
                </a:solidFill>
                <a:round/>
                <a:headEnd/>
                <a:tailEnd/>
              </a:ln>
            </p:spPr>
            <p:txBody>
              <a:bodyPr/>
              <a:lstStyle/>
              <a:p>
                <a:endParaRPr lang="en-US"/>
              </a:p>
            </p:txBody>
          </p:sp>
          <p:sp>
            <p:nvSpPr>
              <p:cNvPr id="1004" name="Line 782"/>
              <p:cNvSpPr>
                <a:spLocks noChangeShapeType="1"/>
              </p:cNvSpPr>
              <p:nvPr/>
            </p:nvSpPr>
            <p:spPr bwMode="auto">
              <a:xfrm>
                <a:off x="882" y="935"/>
                <a:ext cx="125" cy="1"/>
              </a:xfrm>
              <a:prstGeom prst="line">
                <a:avLst/>
              </a:prstGeom>
              <a:noFill/>
              <a:ln w="5" cap="rnd">
                <a:solidFill>
                  <a:srgbClr val="24211D"/>
                </a:solidFill>
                <a:round/>
                <a:headEnd/>
                <a:tailEnd/>
              </a:ln>
            </p:spPr>
            <p:txBody>
              <a:bodyPr/>
              <a:lstStyle/>
              <a:p>
                <a:endParaRPr lang="en-US"/>
              </a:p>
            </p:txBody>
          </p:sp>
          <p:sp>
            <p:nvSpPr>
              <p:cNvPr id="1005" name="Rectangle 783"/>
              <p:cNvSpPr>
                <a:spLocks noChangeArrowheads="1"/>
              </p:cNvSpPr>
              <p:nvPr/>
            </p:nvSpPr>
            <p:spPr bwMode="auto">
              <a:xfrm>
                <a:off x="1388" y="2341"/>
                <a:ext cx="32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1006" name="Line 784"/>
              <p:cNvSpPr>
                <a:spLocks noChangeShapeType="1"/>
              </p:cNvSpPr>
              <p:nvPr/>
            </p:nvSpPr>
            <p:spPr bwMode="auto">
              <a:xfrm flipH="1">
                <a:off x="120" y="2326"/>
                <a:ext cx="762" cy="1"/>
              </a:xfrm>
              <a:prstGeom prst="line">
                <a:avLst/>
              </a:prstGeom>
              <a:noFill/>
              <a:ln w="5" cap="rnd">
                <a:solidFill>
                  <a:srgbClr val="24211D"/>
                </a:solidFill>
                <a:round/>
                <a:headEnd/>
                <a:tailEnd/>
              </a:ln>
            </p:spPr>
            <p:txBody>
              <a:bodyPr/>
              <a:lstStyle/>
              <a:p>
                <a:endParaRPr lang="en-US"/>
              </a:p>
            </p:txBody>
          </p:sp>
          <p:sp>
            <p:nvSpPr>
              <p:cNvPr id="1007" name="Line 785"/>
              <p:cNvSpPr>
                <a:spLocks noChangeShapeType="1"/>
              </p:cNvSpPr>
              <p:nvPr/>
            </p:nvSpPr>
            <p:spPr bwMode="auto">
              <a:xfrm flipH="1">
                <a:off x="120" y="2451"/>
                <a:ext cx="2295" cy="1"/>
              </a:xfrm>
              <a:prstGeom prst="line">
                <a:avLst/>
              </a:prstGeom>
              <a:noFill/>
              <a:ln w="5" cap="rnd">
                <a:solidFill>
                  <a:srgbClr val="24211D"/>
                </a:solidFill>
                <a:round/>
                <a:headEnd/>
                <a:tailEnd/>
              </a:ln>
            </p:spPr>
            <p:txBody>
              <a:bodyPr/>
              <a:lstStyle/>
              <a:p>
                <a:endParaRPr lang="en-US"/>
              </a:p>
            </p:txBody>
          </p:sp>
          <p:sp>
            <p:nvSpPr>
              <p:cNvPr id="1008" name="Rectangle 786"/>
              <p:cNvSpPr>
                <a:spLocks noChangeArrowheads="1"/>
              </p:cNvSpPr>
              <p:nvPr/>
            </p:nvSpPr>
            <p:spPr bwMode="auto">
              <a:xfrm>
                <a:off x="2102" y="2967"/>
                <a:ext cx="1252" cy="859"/>
              </a:xfrm>
              <a:prstGeom prst="rect">
                <a:avLst/>
              </a:prstGeom>
              <a:solidFill>
                <a:srgbClr val="DDDDDC"/>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1009" name="Line 787"/>
              <p:cNvSpPr>
                <a:spLocks noChangeShapeType="1"/>
              </p:cNvSpPr>
              <p:nvPr/>
            </p:nvSpPr>
            <p:spPr bwMode="auto">
              <a:xfrm flipH="1">
                <a:off x="2379" y="3326"/>
                <a:ext cx="151" cy="1"/>
              </a:xfrm>
              <a:prstGeom prst="line">
                <a:avLst/>
              </a:prstGeom>
              <a:noFill/>
              <a:ln w="0">
                <a:solidFill>
                  <a:srgbClr val="000000"/>
                </a:solidFill>
                <a:round/>
                <a:headEnd/>
                <a:tailEnd/>
              </a:ln>
            </p:spPr>
            <p:txBody>
              <a:bodyPr/>
              <a:lstStyle/>
              <a:p>
                <a:endParaRPr lang="en-US"/>
              </a:p>
            </p:txBody>
          </p:sp>
          <p:sp>
            <p:nvSpPr>
              <p:cNvPr id="1010" name="Freeform 788"/>
              <p:cNvSpPr>
                <a:spLocks/>
              </p:cNvSpPr>
              <p:nvPr/>
            </p:nvSpPr>
            <p:spPr bwMode="auto">
              <a:xfrm>
                <a:off x="2488" y="3305"/>
                <a:ext cx="42" cy="42"/>
              </a:xfrm>
              <a:custGeom>
                <a:avLst/>
                <a:gdLst>
                  <a:gd name="T0" fmla="*/ 42 w 42"/>
                  <a:gd name="T1" fmla="*/ 21 h 42"/>
                  <a:gd name="T2" fmla="*/ 0 w 42"/>
                  <a:gd name="T3" fmla="*/ 42 h 42"/>
                  <a:gd name="T4" fmla="*/ 0 w 42"/>
                  <a:gd name="T5" fmla="*/ 0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42"/>
                    </a:lnTo>
                    <a:lnTo>
                      <a:pt x="0" y="0"/>
                    </a:lnTo>
                    <a:lnTo>
                      <a:pt x="42" y="21"/>
                    </a:lnTo>
                    <a:close/>
                  </a:path>
                </a:pathLst>
              </a:custGeom>
              <a:solidFill>
                <a:srgbClr val="000000"/>
              </a:solidFill>
              <a:ln w="9525">
                <a:noFill/>
                <a:round/>
                <a:headEnd/>
                <a:tailEnd/>
              </a:ln>
            </p:spPr>
            <p:txBody>
              <a:bodyPr/>
              <a:lstStyle/>
              <a:p>
                <a:endParaRPr lang="en-US"/>
              </a:p>
            </p:txBody>
          </p:sp>
          <p:sp>
            <p:nvSpPr>
              <p:cNvPr id="1011" name="Freeform 789"/>
              <p:cNvSpPr>
                <a:spLocks/>
              </p:cNvSpPr>
              <p:nvPr/>
            </p:nvSpPr>
            <p:spPr bwMode="auto">
              <a:xfrm>
                <a:off x="2379" y="3305"/>
                <a:ext cx="47" cy="42"/>
              </a:xfrm>
              <a:custGeom>
                <a:avLst/>
                <a:gdLst>
                  <a:gd name="T0" fmla="*/ 0 w 47"/>
                  <a:gd name="T1" fmla="*/ 21 h 42"/>
                  <a:gd name="T2" fmla="*/ 47 w 47"/>
                  <a:gd name="T3" fmla="*/ 42 h 42"/>
                  <a:gd name="T4" fmla="*/ 47 w 47"/>
                  <a:gd name="T5" fmla="*/ 0 h 42"/>
                  <a:gd name="T6" fmla="*/ 0 w 47"/>
                  <a:gd name="T7" fmla="*/ 21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0" y="21"/>
                    </a:moveTo>
                    <a:lnTo>
                      <a:pt x="47" y="42"/>
                    </a:lnTo>
                    <a:lnTo>
                      <a:pt x="47" y="0"/>
                    </a:lnTo>
                    <a:lnTo>
                      <a:pt x="0" y="21"/>
                    </a:lnTo>
                    <a:close/>
                  </a:path>
                </a:pathLst>
              </a:custGeom>
              <a:solidFill>
                <a:srgbClr val="000000"/>
              </a:solidFill>
              <a:ln w="9525">
                <a:noFill/>
                <a:round/>
                <a:headEnd/>
                <a:tailEnd/>
              </a:ln>
            </p:spPr>
            <p:txBody>
              <a:bodyPr/>
              <a:lstStyle/>
              <a:p>
                <a:endParaRPr lang="en-US"/>
              </a:p>
            </p:txBody>
          </p:sp>
          <p:sp>
            <p:nvSpPr>
              <p:cNvPr id="1012" name="Rectangle 790"/>
              <p:cNvSpPr>
                <a:spLocks noChangeArrowheads="1"/>
              </p:cNvSpPr>
              <p:nvPr/>
            </p:nvSpPr>
            <p:spPr bwMode="auto">
              <a:xfrm>
                <a:off x="2504" y="3685"/>
                <a:ext cx="804" cy="110"/>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1013" name="Rectangle 791"/>
              <p:cNvSpPr>
                <a:spLocks noChangeArrowheads="1"/>
              </p:cNvSpPr>
              <p:nvPr/>
            </p:nvSpPr>
            <p:spPr bwMode="auto">
              <a:xfrm>
                <a:off x="2540" y="3118"/>
                <a:ext cx="157" cy="40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14" name="Rectangle 792"/>
              <p:cNvSpPr>
                <a:spLocks noChangeArrowheads="1"/>
              </p:cNvSpPr>
              <p:nvPr/>
            </p:nvSpPr>
            <p:spPr bwMode="auto">
              <a:xfrm>
                <a:off x="2540" y="3118"/>
                <a:ext cx="157" cy="40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15" name="Rectangle 793"/>
              <p:cNvSpPr>
                <a:spLocks noChangeArrowheads="1"/>
              </p:cNvSpPr>
              <p:nvPr/>
            </p:nvSpPr>
            <p:spPr bwMode="auto">
              <a:xfrm rot="-5400000">
                <a:off x="2579" y="3348"/>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16" name="Rectangle 794"/>
              <p:cNvSpPr>
                <a:spLocks noChangeArrowheads="1"/>
              </p:cNvSpPr>
              <p:nvPr/>
            </p:nvSpPr>
            <p:spPr bwMode="auto">
              <a:xfrm rot="-5400000">
                <a:off x="2574" y="3291"/>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1017" name="Rectangle 795"/>
              <p:cNvSpPr>
                <a:spLocks noChangeArrowheads="1"/>
              </p:cNvSpPr>
              <p:nvPr/>
            </p:nvSpPr>
            <p:spPr bwMode="auto">
              <a:xfrm rot="-5400000">
                <a:off x="2595" y="324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18" name="Rectangle 796"/>
              <p:cNvSpPr>
                <a:spLocks noChangeArrowheads="1"/>
              </p:cNvSpPr>
              <p:nvPr/>
            </p:nvSpPr>
            <p:spPr bwMode="auto">
              <a:xfrm rot="-5400000">
                <a:off x="2592" y="3225"/>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19" name="Rectangle 797"/>
              <p:cNvSpPr>
                <a:spLocks noChangeArrowheads="1"/>
              </p:cNvSpPr>
              <p:nvPr/>
            </p:nvSpPr>
            <p:spPr bwMode="auto">
              <a:xfrm rot="-5400000">
                <a:off x="2585" y="319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20" name="Rectangle 798"/>
              <p:cNvSpPr>
                <a:spLocks noChangeArrowheads="1"/>
              </p:cNvSpPr>
              <p:nvPr/>
            </p:nvSpPr>
            <p:spPr bwMode="auto">
              <a:xfrm rot="-5400000">
                <a:off x="2582" y="3142"/>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21" name="Rectangle 799"/>
              <p:cNvSpPr>
                <a:spLocks noChangeArrowheads="1"/>
              </p:cNvSpPr>
              <p:nvPr/>
            </p:nvSpPr>
            <p:spPr bwMode="auto">
              <a:xfrm>
                <a:off x="2170" y="3034"/>
                <a:ext cx="204" cy="406"/>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22" name="Rectangle 800"/>
              <p:cNvSpPr>
                <a:spLocks noChangeArrowheads="1"/>
              </p:cNvSpPr>
              <p:nvPr/>
            </p:nvSpPr>
            <p:spPr bwMode="auto">
              <a:xfrm rot="-5400000">
                <a:off x="2188" y="3301"/>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23" name="Rectangle 801"/>
              <p:cNvSpPr>
                <a:spLocks noChangeArrowheads="1"/>
              </p:cNvSpPr>
              <p:nvPr/>
            </p:nvSpPr>
            <p:spPr bwMode="auto">
              <a:xfrm rot="-5400000">
                <a:off x="2201" y="3257"/>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24" name="Rectangle 802"/>
              <p:cNvSpPr>
                <a:spLocks noChangeArrowheads="1"/>
              </p:cNvSpPr>
              <p:nvPr/>
            </p:nvSpPr>
            <p:spPr bwMode="auto">
              <a:xfrm rot="-5400000">
                <a:off x="2191" y="3220"/>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25" name="Rectangle 803"/>
              <p:cNvSpPr>
                <a:spLocks noChangeArrowheads="1"/>
              </p:cNvSpPr>
              <p:nvPr/>
            </p:nvSpPr>
            <p:spPr bwMode="auto">
              <a:xfrm rot="-5400000">
                <a:off x="2194" y="3177"/>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26" name="Rectangle 804"/>
              <p:cNvSpPr>
                <a:spLocks noChangeArrowheads="1"/>
              </p:cNvSpPr>
              <p:nvPr/>
            </p:nvSpPr>
            <p:spPr bwMode="auto">
              <a:xfrm rot="-5400000">
                <a:off x="2199" y="3135"/>
                <a:ext cx="6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027" name="Rectangle 805"/>
              <p:cNvSpPr>
                <a:spLocks noChangeArrowheads="1"/>
              </p:cNvSpPr>
              <p:nvPr/>
            </p:nvSpPr>
            <p:spPr bwMode="auto">
              <a:xfrm rot="-5400000">
                <a:off x="2191" y="3095"/>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1028" name="Rectangle 806"/>
              <p:cNvSpPr>
                <a:spLocks noChangeArrowheads="1"/>
              </p:cNvSpPr>
              <p:nvPr/>
            </p:nvSpPr>
            <p:spPr bwMode="auto">
              <a:xfrm rot="-5400000">
                <a:off x="2194" y="305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29" name="Rectangle 807"/>
              <p:cNvSpPr>
                <a:spLocks noChangeArrowheads="1"/>
              </p:cNvSpPr>
              <p:nvPr/>
            </p:nvSpPr>
            <p:spPr bwMode="auto">
              <a:xfrm rot="-5400000">
                <a:off x="2201" y="3012"/>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30" name="Rectangle 808"/>
              <p:cNvSpPr>
                <a:spLocks noChangeArrowheads="1"/>
              </p:cNvSpPr>
              <p:nvPr/>
            </p:nvSpPr>
            <p:spPr bwMode="auto">
              <a:xfrm rot="-5400000">
                <a:off x="2276" y="3264"/>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31" name="Rectangle 809"/>
              <p:cNvSpPr>
                <a:spLocks noChangeArrowheads="1"/>
              </p:cNvSpPr>
              <p:nvPr/>
            </p:nvSpPr>
            <p:spPr bwMode="auto">
              <a:xfrm rot="-5400000">
                <a:off x="2271" y="3207"/>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1032" name="Rectangle 810"/>
              <p:cNvSpPr>
                <a:spLocks noChangeArrowheads="1"/>
              </p:cNvSpPr>
              <p:nvPr/>
            </p:nvSpPr>
            <p:spPr bwMode="auto">
              <a:xfrm rot="-5400000">
                <a:off x="2292" y="3166"/>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33" name="Rectangle 811"/>
              <p:cNvSpPr>
                <a:spLocks noChangeArrowheads="1"/>
              </p:cNvSpPr>
              <p:nvPr/>
            </p:nvSpPr>
            <p:spPr bwMode="auto">
              <a:xfrm rot="-5400000">
                <a:off x="2289" y="3142"/>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34" name="Rectangle 812"/>
              <p:cNvSpPr>
                <a:spLocks noChangeArrowheads="1"/>
              </p:cNvSpPr>
              <p:nvPr/>
            </p:nvSpPr>
            <p:spPr bwMode="auto">
              <a:xfrm rot="-5400000">
                <a:off x="2282" y="3109"/>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35" name="Rectangle 813"/>
              <p:cNvSpPr>
                <a:spLocks noChangeArrowheads="1"/>
              </p:cNvSpPr>
              <p:nvPr/>
            </p:nvSpPr>
            <p:spPr bwMode="auto">
              <a:xfrm rot="-5400000">
                <a:off x="2279" y="3059"/>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36" name="Rectangle 814"/>
              <p:cNvSpPr>
                <a:spLocks noChangeArrowheads="1"/>
              </p:cNvSpPr>
              <p:nvPr/>
            </p:nvSpPr>
            <p:spPr bwMode="auto">
              <a:xfrm>
                <a:off x="2175" y="3550"/>
                <a:ext cx="199" cy="20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37" name="Rectangle 815"/>
              <p:cNvSpPr>
                <a:spLocks noChangeArrowheads="1"/>
              </p:cNvSpPr>
              <p:nvPr/>
            </p:nvSpPr>
            <p:spPr bwMode="auto">
              <a:xfrm>
                <a:off x="2175" y="3550"/>
                <a:ext cx="199" cy="20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38" name="Rectangle 816"/>
              <p:cNvSpPr>
                <a:spLocks noChangeArrowheads="1"/>
              </p:cNvSpPr>
              <p:nvPr/>
            </p:nvSpPr>
            <p:spPr bwMode="auto">
              <a:xfrm rot="-5400000">
                <a:off x="2210" y="3655"/>
                <a:ext cx="73"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1039" name="Rectangle 817"/>
              <p:cNvSpPr>
                <a:spLocks noChangeArrowheads="1"/>
              </p:cNvSpPr>
              <p:nvPr/>
            </p:nvSpPr>
            <p:spPr bwMode="auto">
              <a:xfrm rot="-5400000">
                <a:off x="2208" y="3611"/>
                <a:ext cx="78"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1040" name="Rectangle 818"/>
              <p:cNvSpPr>
                <a:spLocks noChangeArrowheads="1"/>
              </p:cNvSpPr>
              <p:nvPr/>
            </p:nvSpPr>
            <p:spPr bwMode="auto">
              <a:xfrm rot="-5400000">
                <a:off x="2205" y="3561"/>
                <a:ext cx="84"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1041" name="Rectangle 819"/>
              <p:cNvSpPr>
                <a:spLocks noChangeArrowheads="1"/>
              </p:cNvSpPr>
              <p:nvPr/>
            </p:nvSpPr>
            <p:spPr bwMode="auto">
              <a:xfrm rot="-5400000">
                <a:off x="2223" y="3527"/>
                <a:ext cx="47"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42" name="Rectangle 820"/>
              <p:cNvSpPr>
                <a:spLocks noChangeArrowheads="1"/>
              </p:cNvSpPr>
              <p:nvPr/>
            </p:nvSpPr>
            <p:spPr bwMode="auto">
              <a:xfrm rot="-5400000">
                <a:off x="2223" y="3506"/>
                <a:ext cx="47"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43" name="Rectangle 821"/>
              <p:cNvSpPr>
                <a:spLocks noChangeArrowheads="1"/>
              </p:cNvSpPr>
              <p:nvPr/>
            </p:nvSpPr>
            <p:spPr bwMode="auto">
              <a:xfrm rot="-5400000">
                <a:off x="2286" y="3564"/>
                <a:ext cx="68"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2</a:t>
                </a:r>
                <a:endParaRPr lang="en-US" sz="1800">
                  <a:solidFill>
                    <a:srgbClr val="000000"/>
                  </a:solidFill>
                </a:endParaRPr>
              </a:p>
            </p:txBody>
          </p:sp>
          <p:sp>
            <p:nvSpPr>
              <p:cNvPr id="1044" name="Rectangle 822"/>
              <p:cNvSpPr>
                <a:spLocks noChangeArrowheads="1"/>
              </p:cNvSpPr>
              <p:nvPr/>
            </p:nvSpPr>
            <p:spPr bwMode="auto">
              <a:xfrm rot="-5400000">
                <a:off x="2263" y="3574"/>
                <a:ext cx="99" cy="130"/>
              </a:xfrm>
              <a:prstGeom prst="rect">
                <a:avLst/>
              </a:prstGeom>
              <a:noFill/>
              <a:ln w="9525">
                <a:noFill/>
                <a:miter lim="800000"/>
                <a:headEnd/>
                <a:tailEnd/>
              </a:ln>
            </p:spPr>
            <p:txBody>
              <a:bodyPr wrap="none" lIns="0" tIns="0" rIns="0" bIns="0">
                <a:spAutoFit/>
              </a:bodyPr>
              <a:lstStyle/>
              <a:p>
                <a:pPr algn="l" eaLnBrk="0" hangingPunct="0"/>
                <a:r>
                  <a:rPr lang="en-US" sz="1100">
                    <a:solidFill>
                      <a:srgbClr val="24211D"/>
                    </a:solidFill>
                    <a:latin typeface="Symbol" pitchFamily="18" charset="2"/>
                  </a:rPr>
                  <a:t>´</a:t>
                </a:r>
                <a:endParaRPr lang="en-US" sz="1800">
                  <a:solidFill>
                    <a:srgbClr val="000000"/>
                  </a:solidFill>
                </a:endParaRPr>
              </a:p>
            </p:txBody>
          </p:sp>
          <p:sp>
            <p:nvSpPr>
              <p:cNvPr id="1045" name="Line 823"/>
              <p:cNvSpPr>
                <a:spLocks noChangeShapeType="1"/>
              </p:cNvSpPr>
              <p:nvPr/>
            </p:nvSpPr>
            <p:spPr bwMode="auto">
              <a:xfrm>
                <a:off x="2269" y="3446"/>
                <a:ext cx="1" cy="93"/>
              </a:xfrm>
              <a:prstGeom prst="line">
                <a:avLst/>
              </a:prstGeom>
              <a:noFill/>
              <a:ln w="0">
                <a:solidFill>
                  <a:srgbClr val="000000"/>
                </a:solidFill>
                <a:round/>
                <a:headEnd/>
                <a:tailEnd/>
              </a:ln>
            </p:spPr>
            <p:txBody>
              <a:bodyPr/>
              <a:lstStyle/>
              <a:p>
                <a:endParaRPr lang="en-US"/>
              </a:p>
            </p:txBody>
          </p:sp>
          <p:sp>
            <p:nvSpPr>
              <p:cNvPr id="1046" name="Freeform 824"/>
              <p:cNvSpPr>
                <a:spLocks/>
              </p:cNvSpPr>
              <p:nvPr/>
            </p:nvSpPr>
            <p:spPr bwMode="auto">
              <a:xfrm>
                <a:off x="2248" y="3446"/>
                <a:ext cx="37" cy="36"/>
              </a:xfrm>
              <a:custGeom>
                <a:avLst/>
                <a:gdLst>
                  <a:gd name="T0" fmla="*/ 37 w 37"/>
                  <a:gd name="T1" fmla="*/ 36 h 36"/>
                  <a:gd name="T2" fmla="*/ 21 w 37"/>
                  <a:gd name="T3" fmla="*/ 0 h 36"/>
                  <a:gd name="T4" fmla="*/ 0 w 37"/>
                  <a:gd name="T5" fmla="*/ 36 h 36"/>
                  <a:gd name="T6" fmla="*/ 37 w 37"/>
                  <a:gd name="T7" fmla="*/ 36 h 36"/>
                  <a:gd name="T8" fmla="*/ 0 60000 65536"/>
                  <a:gd name="T9" fmla="*/ 0 60000 65536"/>
                  <a:gd name="T10" fmla="*/ 0 60000 65536"/>
                  <a:gd name="T11" fmla="*/ 0 60000 65536"/>
                  <a:gd name="T12" fmla="*/ 0 w 37"/>
                  <a:gd name="T13" fmla="*/ 0 h 36"/>
                  <a:gd name="T14" fmla="*/ 37 w 37"/>
                  <a:gd name="T15" fmla="*/ 36 h 36"/>
                </a:gdLst>
                <a:ahLst/>
                <a:cxnLst>
                  <a:cxn ang="T8">
                    <a:pos x="T0" y="T1"/>
                  </a:cxn>
                  <a:cxn ang="T9">
                    <a:pos x="T2" y="T3"/>
                  </a:cxn>
                  <a:cxn ang="T10">
                    <a:pos x="T4" y="T5"/>
                  </a:cxn>
                  <a:cxn ang="T11">
                    <a:pos x="T6" y="T7"/>
                  </a:cxn>
                </a:cxnLst>
                <a:rect l="T12" t="T13" r="T14" b="T15"/>
                <a:pathLst>
                  <a:path w="37" h="36">
                    <a:moveTo>
                      <a:pt x="37" y="36"/>
                    </a:moveTo>
                    <a:lnTo>
                      <a:pt x="21" y="0"/>
                    </a:lnTo>
                    <a:lnTo>
                      <a:pt x="0" y="36"/>
                    </a:lnTo>
                    <a:lnTo>
                      <a:pt x="37" y="36"/>
                    </a:lnTo>
                    <a:close/>
                  </a:path>
                </a:pathLst>
              </a:custGeom>
              <a:solidFill>
                <a:srgbClr val="000000"/>
              </a:solidFill>
              <a:ln w="9525">
                <a:noFill/>
                <a:round/>
                <a:headEnd/>
                <a:tailEnd/>
              </a:ln>
            </p:spPr>
            <p:txBody>
              <a:bodyPr/>
              <a:lstStyle/>
              <a:p>
                <a:endParaRPr lang="en-US"/>
              </a:p>
            </p:txBody>
          </p:sp>
          <p:sp>
            <p:nvSpPr>
              <p:cNvPr id="1047" name="Freeform 825"/>
              <p:cNvSpPr>
                <a:spLocks/>
              </p:cNvSpPr>
              <p:nvPr/>
            </p:nvSpPr>
            <p:spPr bwMode="auto">
              <a:xfrm>
                <a:off x="2248" y="3508"/>
                <a:ext cx="37" cy="31"/>
              </a:xfrm>
              <a:custGeom>
                <a:avLst/>
                <a:gdLst>
                  <a:gd name="T0" fmla="*/ 37 w 37"/>
                  <a:gd name="T1" fmla="*/ 0 h 31"/>
                  <a:gd name="T2" fmla="*/ 21 w 37"/>
                  <a:gd name="T3" fmla="*/ 31 h 31"/>
                  <a:gd name="T4" fmla="*/ 0 w 37"/>
                  <a:gd name="T5" fmla="*/ 0 h 31"/>
                  <a:gd name="T6" fmla="*/ 37 w 37"/>
                  <a:gd name="T7" fmla="*/ 0 h 31"/>
                  <a:gd name="T8" fmla="*/ 0 60000 65536"/>
                  <a:gd name="T9" fmla="*/ 0 60000 65536"/>
                  <a:gd name="T10" fmla="*/ 0 60000 65536"/>
                  <a:gd name="T11" fmla="*/ 0 60000 65536"/>
                  <a:gd name="T12" fmla="*/ 0 w 37"/>
                  <a:gd name="T13" fmla="*/ 0 h 31"/>
                  <a:gd name="T14" fmla="*/ 37 w 37"/>
                  <a:gd name="T15" fmla="*/ 31 h 31"/>
                </a:gdLst>
                <a:ahLst/>
                <a:cxnLst>
                  <a:cxn ang="T8">
                    <a:pos x="T0" y="T1"/>
                  </a:cxn>
                  <a:cxn ang="T9">
                    <a:pos x="T2" y="T3"/>
                  </a:cxn>
                  <a:cxn ang="T10">
                    <a:pos x="T4" y="T5"/>
                  </a:cxn>
                  <a:cxn ang="T11">
                    <a:pos x="T6" y="T7"/>
                  </a:cxn>
                </a:cxnLst>
                <a:rect l="T12" t="T13" r="T14" b="T15"/>
                <a:pathLst>
                  <a:path w="37" h="31">
                    <a:moveTo>
                      <a:pt x="37" y="0"/>
                    </a:moveTo>
                    <a:lnTo>
                      <a:pt x="21" y="31"/>
                    </a:lnTo>
                    <a:lnTo>
                      <a:pt x="0" y="0"/>
                    </a:lnTo>
                    <a:lnTo>
                      <a:pt x="37" y="0"/>
                    </a:lnTo>
                    <a:close/>
                  </a:path>
                </a:pathLst>
              </a:custGeom>
              <a:solidFill>
                <a:srgbClr val="000000"/>
              </a:solidFill>
              <a:ln w="9525">
                <a:noFill/>
                <a:round/>
                <a:headEnd/>
                <a:tailEnd/>
              </a:ln>
            </p:spPr>
            <p:txBody>
              <a:bodyPr/>
              <a:lstStyle/>
              <a:p>
                <a:endParaRPr lang="en-US"/>
              </a:p>
            </p:txBody>
          </p:sp>
          <p:sp>
            <p:nvSpPr>
              <p:cNvPr id="1048" name="Rectangle 826"/>
              <p:cNvSpPr>
                <a:spLocks noChangeArrowheads="1"/>
              </p:cNvSpPr>
              <p:nvPr/>
            </p:nvSpPr>
            <p:spPr bwMode="auto">
              <a:xfrm>
                <a:off x="2885" y="3342"/>
                <a:ext cx="407" cy="192"/>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9" name="Rectangle 827"/>
              <p:cNvSpPr>
                <a:spLocks noChangeArrowheads="1"/>
              </p:cNvSpPr>
              <p:nvPr/>
            </p:nvSpPr>
            <p:spPr bwMode="auto">
              <a:xfrm>
                <a:off x="2989" y="3368"/>
                <a:ext cx="235"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1050" name="Rectangle 828"/>
              <p:cNvSpPr>
                <a:spLocks noChangeArrowheads="1"/>
              </p:cNvSpPr>
              <p:nvPr/>
            </p:nvSpPr>
            <p:spPr bwMode="auto">
              <a:xfrm>
                <a:off x="2921" y="3430"/>
                <a:ext cx="381"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grpSp>
        <p:sp>
          <p:nvSpPr>
            <p:cNvPr id="833" name="Line 830"/>
            <p:cNvSpPr>
              <a:spLocks noChangeShapeType="1"/>
            </p:cNvSpPr>
            <p:nvPr/>
          </p:nvSpPr>
          <p:spPr bwMode="auto">
            <a:xfrm flipH="1">
              <a:off x="4297363" y="5453063"/>
              <a:ext cx="265113" cy="1588"/>
            </a:xfrm>
            <a:prstGeom prst="line">
              <a:avLst/>
            </a:prstGeom>
            <a:noFill/>
            <a:ln w="0">
              <a:solidFill>
                <a:srgbClr val="000000"/>
              </a:solidFill>
              <a:round/>
              <a:headEnd/>
              <a:tailEnd/>
            </a:ln>
          </p:spPr>
          <p:txBody>
            <a:bodyPr/>
            <a:lstStyle/>
            <a:p>
              <a:endParaRPr lang="en-US"/>
            </a:p>
          </p:txBody>
        </p:sp>
        <p:sp>
          <p:nvSpPr>
            <p:cNvPr id="834" name="Freeform 831"/>
            <p:cNvSpPr>
              <a:spLocks/>
            </p:cNvSpPr>
            <p:nvPr/>
          </p:nvSpPr>
          <p:spPr bwMode="auto">
            <a:xfrm>
              <a:off x="4497388" y="5419725"/>
              <a:ext cx="65088" cy="66675"/>
            </a:xfrm>
            <a:custGeom>
              <a:avLst/>
              <a:gdLst>
                <a:gd name="T0" fmla="*/ 41 w 41"/>
                <a:gd name="T1" fmla="*/ 21 h 42"/>
                <a:gd name="T2" fmla="*/ 0 w 41"/>
                <a:gd name="T3" fmla="*/ 42 h 42"/>
                <a:gd name="T4" fmla="*/ 0 w 41"/>
                <a:gd name="T5" fmla="*/ 0 h 42"/>
                <a:gd name="T6" fmla="*/ 41 w 41"/>
                <a:gd name="T7" fmla="*/ 21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41" y="21"/>
                  </a:moveTo>
                  <a:lnTo>
                    <a:pt x="0" y="42"/>
                  </a:lnTo>
                  <a:lnTo>
                    <a:pt x="0" y="0"/>
                  </a:lnTo>
                  <a:lnTo>
                    <a:pt x="41" y="21"/>
                  </a:lnTo>
                  <a:close/>
                </a:path>
              </a:pathLst>
            </a:custGeom>
            <a:solidFill>
              <a:srgbClr val="000000"/>
            </a:solidFill>
            <a:ln w="9525">
              <a:noFill/>
              <a:round/>
              <a:headEnd/>
              <a:tailEnd/>
            </a:ln>
          </p:spPr>
          <p:txBody>
            <a:bodyPr/>
            <a:lstStyle/>
            <a:p>
              <a:endParaRPr lang="en-US"/>
            </a:p>
          </p:txBody>
        </p:sp>
        <p:sp>
          <p:nvSpPr>
            <p:cNvPr id="835" name="Freeform 832"/>
            <p:cNvSpPr>
              <a:spLocks/>
            </p:cNvSpPr>
            <p:nvPr/>
          </p:nvSpPr>
          <p:spPr bwMode="auto">
            <a:xfrm>
              <a:off x="4297363" y="5419725"/>
              <a:ext cx="66675" cy="66675"/>
            </a:xfrm>
            <a:custGeom>
              <a:avLst/>
              <a:gdLst>
                <a:gd name="T0" fmla="*/ 0 w 42"/>
                <a:gd name="T1" fmla="*/ 21 h 42"/>
                <a:gd name="T2" fmla="*/ 42 w 42"/>
                <a:gd name="T3" fmla="*/ 42 h 42"/>
                <a:gd name="T4" fmla="*/ 42 w 42"/>
                <a:gd name="T5" fmla="*/ 0 h 42"/>
                <a:gd name="T6" fmla="*/ 0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0" y="21"/>
                  </a:moveTo>
                  <a:lnTo>
                    <a:pt x="42" y="42"/>
                  </a:lnTo>
                  <a:lnTo>
                    <a:pt x="42" y="0"/>
                  </a:lnTo>
                  <a:lnTo>
                    <a:pt x="0" y="21"/>
                  </a:lnTo>
                  <a:close/>
                </a:path>
              </a:pathLst>
            </a:custGeom>
            <a:solidFill>
              <a:srgbClr val="000000"/>
            </a:solidFill>
            <a:ln w="9525">
              <a:noFill/>
              <a:round/>
              <a:headEnd/>
              <a:tailEnd/>
            </a:ln>
          </p:spPr>
          <p:txBody>
            <a:bodyPr/>
            <a:lstStyle/>
            <a:p>
              <a:endParaRPr lang="en-US"/>
            </a:p>
          </p:txBody>
        </p:sp>
        <p:sp>
          <p:nvSpPr>
            <p:cNvPr id="836" name="Line 833"/>
            <p:cNvSpPr>
              <a:spLocks noChangeShapeType="1"/>
            </p:cNvSpPr>
            <p:nvPr/>
          </p:nvSpPr>
          <p:spPr bwMode="auto">
            <a:xfrm flipH="1">
              <a:off x="4297363" y="5097463"/>
              <a:ext cx="274638" cy="1588"/>
            </a:xfrm>
            <a:prstGeom prst="line">
              <a:avLst/>
            </a:prstGeom>
            <a:noFill/>
            <a:ln w="0">
              <a:solidFill>
                <a:srgbClr val="000000"/>
              </a:solidFill>
              <a:round/>
              <a:headEnd/>
              <a:tailEnd/>
            </a:ln>
          </p:spPr>
          <p:txBody>
            <a:bodyPr/>
            <a:lstStyle/>
            <a:p>
              <a:endParaRPr lang="en-US"/>
            </a:p>
          </p:txBody>
        </p:sp>
        <p:sp>
          <p:nvSpPr>
            <p:cNvPr id="837" name="Freeform 834"/>
            <p:cNvSpPr>
              <a:spLocks/>
            </p:cNvSpPr>
            <p:nvPr/>
          </p:nvSpPr>
          <p:spPr bwMode="auto">
            <a:xfrm>
              <a:off x="4497388" y="5064125"/>
              <a:ext cx="74613" cy="66675"/>
            </a:xfrm>
            <a:custGeom>
              <a:avLst/>
              <a:gdLst>
                <a:gd name="T0" fmla="*/ 47 w 47"/>
                <a:gd name="T1" fmla="*/ 21 h 42"/>
                <a:gd name="T2" fmla="*/ 0 w 47"/>
                <a:gd name="T3" fmla="*/ 42 h 42"/>
                <a:gd name="T4" fmla="*/ 0 w 47"/>
                <a:gd name="T5" fmla="*/ 0 h 42"/>
                <a:gd name="T6" fmla="*/ 47 w 47"/>
                <a:gd name="T7" fmla="*/ 21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47" y="21"/>
                  </a:moveTo>
                  <a:lnTo>
                    <a:pt x="0" y="42"/>
                  </a:lnTo>
                  <a:lnTo>
                    <a:pt x="0" y="0"/>
                  </a:lnTo>
                  <a:lnTo>
                    <a:pt x="47" y="21"/>
                  </a:lnTo>
                  <a:close/>
                </a:path>
              </a:pathLst>
            </a:custGeom>
            <a:solidFill>
              <a:srgbClr val="000000"/>
            </a:solidFill>
            <a:ln w="9525">
              <a:noFill/>
              <a:round/>
              <a:headEnd/>
              <a:tailEnd/>
            </a:ln>
          </p:spPr>
          <p:txBody>
            <a:bodyPr/>
            <a:lstStyle/>
            <a:p>
              <a:endParaRPr lang="en-US"/>
            </a:p>
          </p:txBody>
        </p:sp>
        <p:sp>
          <p:nvSpPr>
            <p:cNvPr id="838" name="Freeform 835"/>
            <p:cNvSpPr>
              <a:spLocks/>
            </p:cNvSpPr>
            <p:nvPr/>
          </p:nvSpPr>
          <p:spPr bwMode="auto">
            <a:xfrm>
              <a:off x="4297363" y="5064125"/>
              <a:ext cx="66675" cy="66675"/>
            </a:xfrm>
            <a:custGeom>
              <a:avLst/>
              <a:gdLst>
                <a:gd name="T0" fmla="*/ 0 w 42"/>
                <a:gd name="T1" fmla="*/ 21 h 42"/>
                <a:gd name="T2" fmla="*/ 42 w 42"/>
                <a:gd name="T3" fmla="*/ 42 h 42"/>
                <a:gd name="T4" fmla="*/ 42 w 42"/>
                <a:gd name="T5" fmla="*/ 0 h 42"/>
                <a:gd name="T6" fmla="*/ 0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0" y="21"/>
                  </a:moveTo>
                  <a:lnTo>
                    <a:pt x="42" y="42"/>
                  </a:lnTo>
                  <a:lnTo>
                    <a:pt x="42" y="0"/>
                  </a:lnTo>
                  <a:lnTo>
                    <a:pt x="0" y="21"/>
                  </a:lnTo>
                  <a:close/>
                </a:path>
              </a:pathLst>
            </a:custGeom>
            <a:solidFill>
              <a:srgbClr val="000000"/>
            </a:solidFill>
            <a:ln w="9525">
              <a:noFill/>
              <a:round/>
              <a:headEnd/>
              <a:tailEnd/>
            </a:ln>
          </p:spPr>
          <p:txBody>
            <a:bodyPr/>
            <a:lstStyle/>
            <a:p>
              <a:endParaRPr lang="en-US"/>
            </a:p>
          </p:txBody>
        </p:sp>
        <p:sp>
          <p:nvSpPr>
            <p:cNvPr id="842" name="Line 839"/>
            <p:cNvSpPr>
              <a:spLocks noChangeShapeType="1"/>
            </p:cNvSpPr>
            <p:nvPr/>
          </p:nvSpPr>
          <p:spPr bwMode="auto">
            <a:xfrm flipV="1">
              <a:off x="3609975" y="5983288"/>
              <a:ext cx="1588" cy="371475"/>
            </a:xfrm>
            <a:prstGeom prst="line">
              <a:avLst/>
            </a:prstGeom>
            <a:noFill/>
            <a:ln w="0">
              <a:solidFill>
                <a:srgbClr val="000000"/>
              </a:solidFill>
              <a:round/>
              <a:headEnd/>
              <a:tailEnd/>
            </a:ln>
          </p:spPr>
          <p:txBody>
            <a:bodyPr/>
            <a:lstStyle/>
            <a:p>
              <a:endParaRPr lang="en-US"/>
            </a:p>
          </p:txBody>
        </p:sp>
        <p:sp>
          <p:nvSpPr>
            <p:cNvPr id="843" name="Freeform 840"/>
            <p:cNvSpPr>
              <a:spLocks/>
            </p:cNvSpPr>
            <p:nvPr/>
          </p:nvSpPr>
          <p:spPr bwMode="auto">
            <a:xfrm>
              <a:off x="3578225" y="6288088"/>
              <a:ext cx="65088" cy="66675"/>
            </a:xfrm>
            <a:custGeom>
              <a:avLst/>
              <a:gdLst>
                <a:gd name="T0" fmla="*/ 20 w 41"/>
                <a:gd name="T1" fmla="*/ 42 h 42"/>
                <a:gd name="T2" fmla="*/ 0 w 41"/>
                <a:gd name="T3" fmla="*/ 0 h 42"/>
                <a:gd name="T4" fmla="*/ 41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0" y="0"/>
                  </a:lnTo>
                  <a:lnTo>
                    <a:pt x="41" y="0"/>
                  </a:lnTo>
                  <a:lnTo>
                    <a:pt x="20" y="42"/>
                  </a:lnTo>
                  <a:close/>
                </a:path>
              </a:pathLst>
            </a:custGeom>
            <a:solidFill>
              <a:srgbClr val="000000"/>
            </a:solidFill>
            <a:ln w="9525">
              <a:noFill/>
              <a:round/>
              <a:headEnd/>
              <a:tailEnd/>
            </a:ln>
          </p:spPr>
          <p:txBody>
            <a:bodyPr/>
            <a:lstStyle/>
            <a:p>
              <a:endParaRPr lang="en-US"/>
            </a:p>
          </p:txBody>
        </p:sp>
        <p:sp>
          <p:nvSpPr>
            <p:cNvPr id="844" name="Freeform 841"/>
            <p:cNvSpPr>
              <a:spLocks/>
            </p:cNvSpPr>
            <p:nvPr/>
          </p:nvSpPr>
          <p:spPr bwMode="auto">
            <a:xfrm>
              <a:off x="3578225" y="5983288"/>
              <a:ext cx="65088" cy="73025"/>
            </a:xfrm>
            <a:custGeom>
              <a:avLst/>
              <a:gdLst>
                <a:gd name="T0" fmla="*/ 20 w 41"/>
                <a:gd name="T1" fmla="*/ 0 h 46"/>
                <a:gd name="T2" fmla="*/ 0 w 41"/>
                <a:gd name="T3" fmla="*/ 46 h 46"/>
                <a:gd name="T4" fmla="*/ 41 w 41"/>
                <a:gd name="T5" fmla="*/ 46 h 46"/>
                <a:gd name="T6" fmla="*/ 20 w 41"/>
                <a:gd name="T7" fmla="*/ 0 h 46"/>
                <a:gd name="T8" fmla="*/ 0 60000 65536"/>
                <a:gd name="T9" fmla="*/ 0 60000 65536"/>
                <a:gd name="T10" fmla="*/ 0 60000 65536"/>
                <a:gd name="T11" fmla="*/ 0 60000 65536"/>
                <a:gd name="T12" fmla="*/ 0 w 41"/>
                <a:gd name="T13" fmla="*/ 0 h 46"/>
                <a:gd name="T14" fmla="*/ 41 w 41"/>
                <a:gd name="T15" fmla="*/ 46 h 46"/>
              </a:gdLst>
              <a:ahLst/>
              <a:cxnLst>
                <a:cxn ang="T8">
                  <a:pos x="T0" y="T1"/>
                </a:cxn>
                <a:cxn ang="T9">
                  <a:pos x="T2" y="T3"/>
                </a:cxn>
                <a:cxn ang="T10">
                  <a:pos x="T4" y="T5"/>
                </a:cxn>
                <a:cxn ang="T11">
                  <a:pos x="T6" y="T7"/>
                </a:cxn>
              </a:cxnLst>
              <a:rect l="T12" t="T13" r="T14" b="T15"/>
              <a:pathLst>
                <a:path w="41" h="46">
                  <a:moveTo>
                    <a:pt x="20" y="0"/>
                  </a:moveTo>
                  <a:lnTo>
                    <a:pt x="0" y="46"/>
                  </a:lnTo>
                  <a:lnTo>
                    <a:pt x="41" y="46"/>
                  </a:lnTo>
                  <a:lnTo>
                    <a:pt x="20" y="0"/>
                  </a:lnTo>
                  <a:close/>
                </a:path>
              </a:pathLst>
            </a:custGeom>
            <a:solidFill>
              <a:srgbClr val="000000"/>
            </a:solidFill>
            <a:ln w="9525">
              <a:noFill/>
              <a:round/>
              <a:headEnd/>
              <a:tailEnd/>
            </a:ln>
          </p:spPr>
          <p:txBody>
            <a:bodyPr/>
            <a:lstStyle/>
            <a:p>
              <a:endParaRPr lang="en-US"/>
            </a:p>
          </p:txBody>
        </p:sp>
        <p:sp>
          <p:nvSpPr>
            <p:cNvPr id="845" name="Rectangle 842"/>
            <p:cNvSpPr>
              <a:spLocks noChangeArrowheads="1"/>
            </p:cNvSpPr>
            <p:nvPr/>
          </p:nvSpPr>
          <p:spPr bwMode="auto">
            <a:xfrm>
              <a:off x="4579938" y="4940300"/>
              <a:ext cx="646113" cy="306388"/>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846" name="Rectangle 843"/>
            <p:cNvSpPr>
              <a:spLocks noChangeArrowheads="1"/>
            </p:cNvSpPr>
            <p:nvPr/>
          </p:nvSpPr>
          <p:spPr bwMode="auto">
            <a:xfrm>
              <a:off x="4711700" y="4983163"/>
              <a:ext cx="447675" cy="14128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847" name="Rectangle 844"/>
            <p:cNvSpPr>
              <a:spLocks noChangeArrowheads="1"/>
            </p:cNvSpPr>
            <p:nvPr/>
          </p:nvSpPr>
          <p:spPr bwMode="auto">
            <a:xfrm>
              <a:off x="4637088" y="5081588"/>
              <a:ext cx="604838" cy="14128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848" name="Rectangle 462"/>
            <p:cNvSpPr>
              <a:spLocks noChangeArrowheads="1"/>
            </p:cNvSpPr>
            <p:nvPr/>
          </p:nvSpPr>
          <p:spPr bwMode="auto">
            <a:xfrm>
              <a:off x="4299739" y="3301213"/>
              <a:ext cx="436567" cy="223838"/>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849" name="Rectangle 463"/>
            <p:cNvSpPr>
              <a:spLocks noChangeArrowheads="1"/>
            </p:cNvSpPr>
            <p:nvPr/>
          </p:nvSpPr>
          <p:spPr bwMode="auto">
            <a:xfrm>
              <a:off x="4423562" y="3359951"/>
              <a:ext cx="216406"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BCP</a:t>
              </a:r>
              <a:endParaRPr lang="en-US" sz="1800" dirty="0">
                <a:solidFill>
                  <a:srgbClr val="000000"/>
                </a:solidFill>
              </a:endParaRPr>
            </a:p>
          </p:txBody>
        </p:sp>
        <p:sp>
          <p:nvSpPr>
            <p:cNvPr id="850" name="Line 760"/>
            <p:cNvSpPr>
              <a:spLocks noChangeShapeType="1"/>
            </p:cNvSpPr>
            <p:nvPr/>
          </p:nvSpPr>
          <p:spPr bwMode="auto">
            <a:xfrm>
              <a:off x="4857750" y="3264694"/>
              <a:ext cx="1590" cy="718340"/>
            </a:xfrm>
            <a:prstGeom prst="line">
              <a:avLst/>
            </a:prstGeom>
            <a:noFill/>
            <a:ln w="0">
              <a:solidFill>
                <a:srgbClr val="000000"/>
              </a:solidFill>
              <a:round/>
              <a:headEnd/>
              <a:tailEnd/>
            </a:ln>
          </p:spPr>
          <p:txBody>
            <a:bodyPr/>
            <a:lstStyle/>
            <a:p>
              <a:endParaRPr lang="en-US"/>
            </a:p>
          </p:txBody>
        </p:sp>
        <p:sp>
          <p:nvSpPr>
            <p:cNvPr id="851" name="Freeform 761"/>
            <p:cNvSpPr>
              <a:spLocks/>
            </p:cNvSpPr>
            <p:nvPr/>
          </p:nvSpPr>
          <p:spPr bwMode="auto">
            <a:xfrm>
              <a:off x="4824414" y="3224990"/>
              <a:ext cx="66675" cy="66675"/>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852" name="Freeform 762"/>
            <p:cNvSpPr>
              <a:spLocks/>
            </p:cNvSpPr>
            <p:nvPr/>
          </p:nvSpPr>
          <p:spPr bwMode="auto">
            <a:xfrm>
              <a:off x="4831558" y="3916358"/>
              <a:ext cx="66675" cy="66675"/>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grpSp>
      <p:sp>
        <p:nvSpPr>
          <p:cNvPr id="1238" name="Freeform 470"/>
          <p:cNvSpPr>
            <a:spLocks/>
          </p:cNvSpPr>
          <p:nvPr/>
        </p:nvSpPr>
        <p:spPr bwMode="auto">
          <a:xfrm>
            <a:off x="4183851" y="1313640"/>
            <a:ext cx="107950" cy="115888"/>
          </a:xfrm>
          <a:custGeom>
            <a:avLst/>
            <a:gdLst>
              <a:gd name="T0" fmla="*/ 0 w 68"/>
              <a:gd name="T1" fmla="*/ 73 h 73"/>
              <a:gd name="T2" fmla="*/ 68 w 68"/>
              <a:gd name="T3" fmla="*/ 36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6"/>
                </a:lnTo>
                <a:lnTo>
                  <a:pt x="0" y="0"/>
                </a:lnTo>
                <a:lnTo>
                  <a:pt x="0" y="73"/>
                </a:lnTo>
                <a:close/>
              </a:path>
            </a:pathLst>
          </a:custGeom>
          <a:solidFill>
            <a:srgbClr val="000000"/>
          </a:solidFill>
          <a:ln w="9525">
            <a:noFill/>
            <a:round/>
            <a:headEnd/>
            <a:tailEnd/>
          </a:ln>
        </p:spPr>
        <p:txBody>
          <a:bodyPr/>
          <a:lstStyle/>
          <a:p>
            <a:endParaRPr lang="en-US"/>
          </a:p>
        </p:txBody>
      </p:sp>
      <p:sp>
        <p:nvSpPr>
          <p:cNvPr id="1239" name="Rectangle 472"/>
          <p:cNvSpPr>
            <a:spLocks noChangeArrowheads="1"/>
          </p:cNvSpPr>
          <p:nvPr/>
        </p:nvSpPr>
        <p:spPr bwMode="auto">
          <a:xfrm>
            <a:off x="3952076" y="1362853"/>
            <a:ext cx="241300" cy="2540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240" name="Freeform 473"/>
          <p:cNvSpPr>
            <a:spLocks/>
          </p:cNvSpPr>
          <p:nvPr/>
        </p:nvSpPr>
        <p:spPr bwMode="auto">
          <a:xfrm>
            <a:off x="3853651" y="1313640"/>
            <a:ext cx="107950" cy="115888"/>
          </a:xfrm>
          <a:custGeom>
            <a:avLst/>
            <a:gdLst>
              <a:gd name="T0" fmla="*/ 68 w 68"/>
              <a:gd name="T1" fmla="*/ 73 h 73"/>
              <a:gd name="T2" fmla="*/ 0 w 68"/>
              <a:gd name="T3" fmla="*/ 36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6"/>
                </a:lnTo>
                <a:lnTo>
                  <a:pt x="68" y="0"/>
                </a:lnTo>
                <a:lnTo>
                  <a:pt x="68" y="73"/>
                </a:lnTo>
                <a:close/>
              </a:path>
            </a:pathLst>
          </a:custGeom>
          <a:solidFill>
            <a:srgbClr val="000000"/>
          </a:solidFill>
          <a:ln w="9525">
            <a:noFill/>
            <a:round/>
            <a:headEnd/>
            <a:tailEnd/>
          </a:ln>
        </p:spPr>
        <p:txBody>
          <a:bodyPr/>
          <a:lstStyle/>
          <a:p>
            <a:endParaRPr lang="en-US"/>
          </a:p>
        </p:txBody>
      </p:sp>
      <p:sp>
        <p:nvSpPr>
          <p:cNvPr id="437" name="Rectangle 14"/>
          <p:cNvSpPr>
            <a:spLocks noChangeArrowheads="1"/>
          </p:cNvSpPr>
          <p:nvPr/>
        </p:nvSpPr>
        <p:spPr bwMode="auto">
          <a:xfrm>
            <a:off x="5403850" y="31242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Miscellaneous</a:t>
            </a:r>
          </a:p>
        </p:txBody>
      </p:sp>
      <p:sp>
        <p:nvSpPr>
          <p:cNvPr id="438" name="PPTShape_0"/>
          <p:cNvSpPr>
            <a:spLocks noChangeArrowheads="1"/>
          </p:cNvSpPr>
          <p:nvPr/>
        </p:nvSpPr>
        <p:spPr bwMode="auto">
          <a:xfrm>
            <a:off x="5400675" y="2849563"/>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HyperLink Bus</a:t>
            </a:r>
          </a:p>
        </p:txBody>
      </p:sp>
      <p:sp>
        <p:nvSpPr>
          <p:cNvPr id="439" name="Rectangle 11"/>
          <p:cNvSpPr>
            <a:spLocks noChangeArrowheads="1"/>
          </p:cNvSpPr>
          <p:nvPr/>
        </p:nvSpPr>
        <p:spPr bwMode="auto">
          <a:xfrm>
            <a:off x="5403850" y="257175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Diagnostic Enhancements</a:t>
            </a:r>
          </a:p>
        </p:txBody>
      </p:sp>
      <p:sp>
        <p:nvSpPr>
          <p:cNvPr id="440" name="Rectangle 19"/>
          <p:cNvSpPr>
            <a:spLocks noChangeArrowheads="1"/>
          </p:cNvSpPr>
          <p:nvPr/>
        </p:nvSpPr>
        <p:spPr bwMode="auto">
          <a:xfrm>
            <a:off x="5402263" y="2301875"/>
            <a:ext cx="3629025" cy="273050"/>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TeraNet Switch Fabric</a:t>
            </a:r>
          </a:p>
        </p:txBody>
      </p:sp>
      <p:sp>
        <p:nvSpPr>
          <p:cNvPr id="441"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442"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443"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sp>
        <p:nvSpPr>
          <p:cNvPr id="444" name="PPTShape_3"/>
          <p:cNvSpPr>
            <a:spLocks noChangeArrowheads="1"/>
          </p:cNvSpPr>
          <p:nvPr/>
        </p:nvSpPr>
        <p:spPr bwMode="auto">
          <a:xfrm>
            <a:off x="5400675" y="202723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External Interfaces</a:t>
            </a:r>
          </a:p>
        </p:txBody>
      </p:sp>
      <p:sp>
        <p:nvSpPr>
          <p:cNvPr id="445" name="PPTShape_4"/>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sp>
        <p:nvSpPr>
          <p:cNvPr id="446" name="PPTShape_6"/>
          <p:cNvSpPr>
            <a:spLocks noChangeArrowheads="1"/>
          </p:cNvSpPr>
          <p:nvPr/>
        </p:nvSpPr>
        <p:spPr bwMode="auto">
          <a:xfrm>
            <a:off x="5400675" y="3398838"/>
            <a:ext cx="3629025" cy="274637"/>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Application-Specific</a:t>
            </a:r>
            <a:endParaRPr lang="en-US" sz="1800" dirty="0">
              <a:solidFill>
                <a:srgbClr val="000000"/>
              </a:solidFill>
              <a:latin typeface="Calibri" pitchFamily="34" charset="0"/>
            </a:endParaRPr>
          </a:p>
        </p:txBody>
      </p:sp>
      <p:sp>
        <p:nvSpPr>
          <p:cNvPr id="447" name="Rectangle 642"/>
          <p:cNvSpPr>
            <a:spLocks noChangeArrowheads="1"/>
          </p:cNvSpPr>
          <p:nvPr/>
        </p:nvSpPr>
        <p:spPr bwMode="auto">
          <a:xfrm rot="16200000">
            <a:off x="963391" y="5063295"/>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448"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449"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450"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1"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452"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3"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454"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455"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456"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7"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458"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3"/>
          <p:cNvSpPr>
            <a:spLocks noGrp="1" noChangeArrowheads="1"/>
          </p:cNvSpPr>
          <p:nvPr>
            <p:ph type="title" idx="4294967295"/>
          </p:nvPr>
        </p:nvSpPr>
        <p:spPr>
          <a:xfrm>
            <a:off x="421496" y="76200"/>
            <a:ext cx="8229600" cy="762000"/>
          </a:xfrm>
        </p:spPr>
        <p:txBody>
          <a:bodyPr/>
          <a:lstStyle/>
          <a:p>
            <a:pPr eaLnBrk="1" hangingPunct="1"/>
            <a:r>
              <a:rPr lang="en-US" sz="4000" b="0" dirty="0" smtClean="0"/>
              <a:t>App-Specific: General Purpose</a:t>
            </a:r>
          </a:p>
        </p:txBody>
      </p:sp>
      <p:sp>
        <p:nvSpPr>
          <p:cNvPr id="104460" name="AutoShape 6"/>
          <p:cNvSpPr>
            <a:spLocks noChangeArrowheads="1"/>
          </p:cNvSpPr>
          <p:nvPr/>
        </p:nvSpPr>
        <p:spPr bwMode="auto">
          <a:xfrm>
            <a:off x="5429251" y="3954463"/>
            <a:ext cx="3607594" cy="2482056"/>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latin typeface="Calibri" pitchFamily="34" charset="0"/>
            </a:endParaRPr>
          </a:p>
        </p:txBody>
      </p:sp>
      <p:sp>
        <p:nvSpPr>
          <p:cNvPr id="104461" name="PPTShape_5"/>
          <p:cNvSpPr>
            <a:spLocks noChangeArrowheads="1"/>
          </p:cNvSpPr>
          <p:nvPr/>
        </p:nvSpPr>
        <p:spPr bwMode="auto">
          <a:xfrm>
            <a:off x="5398294" y="3672682"/>
            <a:ext cx="3629025" cy="274637"/>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General Purpose Applications</a:t>
            </a:r>
            <a:endParaRPr lang="en-US" sz="1800" dirty="0">
              <a:solidFill>
                <a:srgbClr val="000000"/>
              </a:solidFill>
              <a:latin typeface="Calibri" pitchFamily="34" charset="0"/>
            </a:endParaRPr>
          </a:p>
        </p:txBody>
      </p:sp>
      <p:sp>
        <p:nvSpPr>
          <p:cNvPr id="859" name="Rectangle 5"/>
          <p:cNvSpPr txBox="1">
            <a:spLocks noChangeArrowheads="1"/>
          </p:cNvSpPr>
          <p:nvPr/>
        </p:nvSpPr>
        <p:spPr bwMode="auto">
          <a:xfrm>
            <a:off x="5422106" y="3978275"/>
            <a:ext cx="3721893" cy="2486819"/>
          </a:xfrm>
          <a:prstGeom prst="rect">
            <a:avLst/>
          </a:prstGeom>
          <a:noFill/>
          <a:ln w="9525">
            <a:noFill/>
            <a:miter lim="800000"/>
            <a:headEnd/>
            <a:tailEnd/>
          </a:ln>
        </p:spPr>
        <p:txBody>
          <a:bodyPr/>
          <a:lstStyle/>
          <a:p>
            <a:pPr marL="227013" indent="-227013" algn="l">
              <a:lnSpc>
                <a:spcPct val="80000"/>
              </a:lnSpc>
              <a:spcAft>
                <a:spcPct val="10000"/>
              </a:spcAft>
              <a:defRPr/>
            </a:pPr>
            <a:r>
              <a:rPr lang="en-US" sz="1600" kern="0" dirty="0" smtClean="0">
                <a:solidFill>
                  <a:srgbClr val="000000"/>
                </a:solidFill>
                <a:latin typeface="Calibri"/>
              </a:rPr>
              <a:t>General purpose application interfaces:</a:t>
            </a:r>
          </a:p>
          <a:p>
            <a:pPr marL="228600" indent="-228600" algn="l">
              <a:lnSpc>
                <a:spcPct val="85000"/>
              </a:lnSpc>
              <a:spcBef>
                <a:spcPct val="20000"/>
              </a:spcBef>
              <a:buFontTx/>
              <a:buChar char="•"/>
              <a:defRPr/>
            </a:pPr>
            <a:r>
              <a:rPr lang="en-US" sz="1600" dirty="0" smtClean="0">
                <a:solidFill>
                  <a:srgbClr val="000000"/>
                </a:solidFill>
                <a:latin typeface="Calibri" pitchFamily="34" charset="0"/>
              </a:rPr>
              <a:t>2x T</a:t>
            </a:r>
            <a:r>
              <a:rPr lang="en-US" sz="1500" dirty="0" smtClean="0">
                <a:solidFill>
                  <a:srgbClr val="000000"/>
                </a:solidFill>
                <a:latin typeface="Calibri" pitchFamily="34" charset="0"/>
              </a:rPr>
              <a:t>elecommunications </a:t>
            </a:r>
            <a:r>
              <a:rPr lang="en-US" sz="1600" dirty="0" smtClean="0">
                <a:solidFill>
                  <a:srgbClr val="000000"/>
                </a:solidFill>
                <a:latin typeface="Calibri" pitchFamily="34" charset="0"/>
              </a:rPr>
              <a:t>S</a:t>
            </a:r>
            <a:r>
              <a:rPr lang="en-US" sz="1500" dirty="0" smtClean="0">
                <a:solidFill>
                  <a:srgbClr val="000000"/>
                </a:solidFill>
                <a:latin typeface="Calibri" pitchFamily="34" charset="0"/>
              </a:rPr>
              <a:t>erial </a:t>
            </a:r>
            <a:r>
              <a:rPr lang="en-US" sz="1600" dirty="0" smtClean="0">
                <a:solidFill>
                  <a:srgbClr val="000000"/>
                </a:solidFill>
                <a:latin typeface="Calibri" pitchFamily="34" charset="0"/>
              </a:rPr>
              <a:t>P</a:t>
            </a:r>
            <a:r>
              <a:rPr lang="en-US" sz="1500" dirty="0" smtClean="0">
                <a:solidFill>
                  <a:srgbClr val="000000"/>
                </a:solidFill>
                <a:latin typeface="Calibri" pitchFamily="34" charset="0"/>
              </a:rPr>
              <a:t>ort </a:t>
            </a:r>
            <a:r>
              <a:rPr lang="en-US" sz="1600" dirty="0" smtClean="0">
                <a:solidFill>
                  <a:srgbClr val="000000"/>
                </a:solidFill>
                <a:latin typeface="Calibri" pitchFamily="34" charset="0"/>
              </a:rPr>
              <a:t>(TSIP)</a:t>
            </a:r>
          </a:p>
          <a:p>
            <a:pPr marL="228600" indent="-228600" algn="l">
              <a:lnSpc>
                <a:spcPct val="85000"/>
              </a:lnSpc>
              <a:spcBef>
                <a:spcPct val="20000"/>
              </a:spcBef>
              <a:buFontTx/>
              <a:buChar char="•"/>
              <a:defRPr/>
            </a:pPr>
            <a:r>
              <a:rPr lang="en-US" sz="1600" dirty="0" smtClean="0">
                <a:solidFill>
                  <a:srgbClr val="000000"/>
                </a:solidFill>
                <a:latin typeface="Calibri" pitchFamily="34" charset="0"/>
              </a:rPr>
              <a:t>EMIF 16 (EMIF-A) :</a:t>
            </a:r>
          </a:p>
          <a:p>
            <a:pPr marL="742950" lvl="1" indent="-285750" algn="l">
              <a:lnSpc>
                <a:spcPct val="80000"/>
              </a:lnSpc>
              <a:spcAft>
                <a:spcPct val="10000"/>
              </a:spcAft>
              <a:buFont typeface="Arial" pitchFamily="34" charset="0"/>
              <a:buChar char="–"/>
            </a:pPr>
            <a:r>
              <a:rPr lang="en-US" sz="1600" dirty="0" smtClean="0">
                <a:latin typeface="+mn-lt"/>
              </a:rPr>
              <a:t>Connects memory up to 256 MB</a:t>
            </a:r>
          </a:p>
          <a:p>
            <a:pPr marL="742950" lvl="1" indent="-285750" algn="l">
              <a:lnSpc>
                <a:spcPct val="80000"/>
              </a:lnSpc>
              <a:spcAft>
                <a:spcPct val="10000"/>
              </a:spcAft>
              <a:buFont typeface="Arial" pitchFamily="34" charset="0"/>
              <a:buChar char="–"/>
            </a:pPr>
            <a:r>
              <a:rPr lang="en-US" sz="1600" dirty="0" smtClean="0">
                <a:latin typeface="+mn-lt"/>
              </a:rPr>
              <a:t>Three modes:</a:t>
            </a:r>
          </a:p>
          <a:p>
            <a:pPr marL="1143000" lvl="2" indent="-228600" algn="l">
              <a:lnSpc>
                <a:spcPct val="85000"/>
              </a:lnSpc>
              <a:spcBef>
                <a:spcPct val="20000"/>
              </a:spcBef>
              <a:buFontTx/>
              <a:buChar char="•"/>
            </a:pPr>
            <a:r>
              <a:rPr lang="en-US" sz="1600" dirty="0" smtClean="0">
                <a:solidFill>
                  <a:srgbClr val="000000"/>
                </a:solidFill>
                <a:latin typeface="Calibri" pitchFamily="34" charset="0"/>
              </a:rPr>
              <a:t>Synchronized SRAM</a:t>
            </a:r>
          </a:p>
          <a:p>
            <a:pPr marL="1143000" lvl="2" indent="-228600" algn="l">
              <a:lnSpc>
                <a:spcPct val="85000"/>
              </a:lnSpc>
              <a:spcBef>
                <a:spcPct val="20000"/>
              </a:spcBef>
              <a:buFontTx/>
              <a:buChar char="•"/>
            </a:pPr>
            <a:r>
              <a:rPr lang="en-US" sz="1600" dirty="0" smtClean="0">
                <a:solidFill>
                  <a:srgbClr val="000000"/>
                </a:solidFill>
                <a:latin typeface="Calibri" pitchFamily="34" charset="0"/>
              </a:rPr>
              <a:t>NAND flash</a:t>
            </a:r>
          </a:p>
          <a:p>
            <a:pPr marL="1143000" lvl="2" indent="-228600" algn="l">
              <a:lnSpc>
                <a:spcPct val="85000"/>
              </a:lnSpc>
              <a:spcBef>
                <a:spcPct val="20000"/>
              </a:spcBef>
              <a:buFontTx/>
              <a:buChar char="•"/>
            </a:pPr>
            <a:r>
              <a:rPr lang="en-US" sz="1600" dirty="0" smtClean="0">
                <a:solidFill>
                  <a:srgbClr val="000000"/>
                </a:solidFill>
                <a:latin typeface="Calibri" pitchFamily="34" charset="0"/>
              </a:rPr>
              <a:t>NOR flash</a:t>
            </a:r>
          </a:p>
        </p:txBody>
      </p:sp>
      <p:grpSp>
        <p:nvGrpSpPr>
          <p:cNvPr id="2" name="Group 365"/>
          <p:cNvGrpSpPr>
            <a:grpSpLocks noChangeAspect="1"/>
          </p:cNvGrpSpPr>
          <p:nvPr/>
        </p:nvGrpSpPr>
        <p:grpSpPr bwMode="auto">
          <a:xfrm>
            <a:off x="0" y="914400"/>
            <a:ext cx="5349875" cy="5440363"/>
            <a:chOff x="0" y="576"/>
            <a:chExt cx="3370" cy="3427"/>
          </a:xfrm>
        </p:grpSpPr>
        <p:sp>
          <p:nvSpPr>
            <p:cNvPr id="104465" name="AutoShape 364"/>
            <p:cNvSpPr>
              <a:spLocks noChangeAspect="1" noChangeArrowheads="1" noTextEdit="1"/>
            </p:cNvSpPr>
            <p:nvPr/>
          </p:nvSpPr>
          <p:spPr bwMode="auto">
            <a:xfrm>
              <a:off x="0" y="576"/>
              <a:ext cx="3370" cy="3427"/>
            </a:xfrm>
            <a:prstGeom prst="rect">
              <a:avLst/>
            </a:prstGeom>
            <a:noFill/>
            <a:ln w="9525">
              <a:noFill/>
              <a:miter lim="800000"/>
              <a:headEnd/>
              <a:tailEnd/>
            </a:ln>
          </p:spPr>
          <p:txBody>
            <a:bodyPr/>
            <a:lstStyle/>
            <a:p>
              <a:endParaRPr lang="en-US"/>
            </a:p>
          </p:txBody>
        </p:sp>
        <p:grpSp>
          <p:nvGrpSpPr>
            <p:cNvPr id="3" name="Group 566"/>
            <p:cNvGrpSpPr>
              <a:grpSpLocks/>
            </p:cNvGrpSpPr>
            <p:nvPr/>
          </p:nvGrpSpPr>
          <p:grpSpPr bwMode="auto">
            <a:xfrm>
              <a:off x="10" y="586"/>
              <a:ext cx="3349" cy="3417"/>
              <a:chOff x="10" y="586"/>
              <a:chExt cx="3349" cy="3417"/>
            </a:xfrm>
          </p:grpSpPr>
          <p:sp>
            <p:nvSpPr>
              <p:cNvPr id="104618" name="Rectangle 366"/>
              <p:cNvSpPr>
                <a:spLocks noChangeArrowheads="1"/>
              </p:cNvSpPr>
              <p:nvPr/>
            </p:nvSpPr>
            <p:spPr bwMode="auto">
              <a:xfrm>
                <a:off x="156" y="586"/>
                <a:ext cx="3203" cy="3245"/>
              </a:xfrm>
              <a:prstGeom prst="rect">
                <a:avLst/>
              </a:prstGeom>
              <a:noFill/>
              <a:ln w="5" cap="rnd">
                <a:solidFill>
                  <a:srgbClr val="24211D"/>
                </a:solidFill>
                <a:round/>
                <a:headEnd/>
                <a:tailEnd/>
              </a:ln>
            </p:spPr>
            <p:txBody>
              <a:bodyPr/>
              <a:lstStyle/>
              <a:p>
                <a:pPr algn="l" eaLnBrk="0" hangingPunct="0"/>
                <a:endParaRPr lang="en-US" sz="1800">
                  <a:solidFill>
                    <a:srgbClr val="000000"/>
                  </a:solidFill>
                </a:endParaRPr>
              </a:p>
            </p:txBody>
          </p:sp>
          <p:sp>
            <p:nvSpPr>
              <p:cNvPr id="104619" name="Rectangle 367"/>
              <p:cNvSpPr>
                <a:spLocks noChangeArrowheads="1"/>
              </p:cNvSpPr>
              <p:nvPr/>
            </p:nvSpPr>
            <p:spPr bwMode="auto">
              <a:xfrm>
                <a:off x="412" y="2862"/>
                <a:ext cx="1643" cy="964"/>
              </a:xfrm>
              <a:prstGeom prst="rect">
                <a:avLst/>
              </a:prstGeom>
              <a:solidFill>
                <a:srgbClr val="DDDDDC"/>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104620" name="Rectangle 368"/>
              <p:cNvSpPr>
                <a:spLocks noChangeArrowheads="1"/>
              </p:cNvSpPr>
              <p:nvPr/>
            </p:nvSpPr>
            <p:spPr bwMode="auto">
              <a:xfrm>
                <a:off x="1224" y="2169"/>
                <a:ext cx="1032"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000000"/>
                    </a:solidFill>
                  </a:rPr>
                  <a:t>1 to 8 Cores @ up to 1.25 GHz</a:t>
                </a:r>
                <a:endParaRPr lang="en-US" sz="1800">
                  <a:solidFill>
                    <a:srgbClr val="000000"/>
                  </a:solidFill>
                </a:endParaRPr>
              </a:p>
            </p:txBody>
          </p:sp>
          <p:sp>
            <p:nvSpPr>
              <p:cNvPr id="104621" name="Rectangle 369"/>
              <p:cNvSpPr>
                <a:spLocks noChangeArrowheads="1"/>
              </p:cNvSpPr>
              <p:nvPr/>
            </p:nvSpPr>
            <p:spPr bwMode="auto">
              <a:xfrm>
                <a:off x="235" y="1602"/>
                <a:ext cx="407" cy="172"/>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622" name="Rectangle 370"/>
              <p:cNvSpPr>
                <a:spLocks noChangeArrowheads="1"/>
              </p:cNvSpPr>
              <p:nvPr/>
            </p:nvSpPr>
            <p:spPr bwMode="auto">
              <a:xfrm>
                <a:off x="344" y="1613"/>
                <a:ext cx="219"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104623" name="Rectangle 371"/>
              <p:cNvSpPr>
                <a:spLocks noChangeArrowheads="1"/>
              </p:cNvSpPr>
              <p:nvPr/>
            </p:nvSpPr>
            <p:spPr bwMode="auto">
              <a:xfrm>
                <a:off x="250" y="1680"/>
                <a:ext cx="418"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104624" name="Rectangle 372"/>
              <p:cNvSpPr>
                <a:spLocks noChangeArrowheads="1"/>
              </p:cNvSpPr>
              <p:nvPr/>
            </p:nvSpPr>
            <p:spPr bwMode="auto">
              <a:xfrm>
                <a:off x="230" y="1138"/>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625" name="Rectangle 373"/>
              <p:cNvSpPr>
                <a:spLocks noChangeArrowheads="1"/>
              </p:cNvSpPr>
              <p:nvPr/>
            </p:nvSpPr>
            <p:spPr bwMode="auto">
              <a:xfrm>
                <a:off x="240" y="1154"/>
                <a:ext cx="475"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1800">
                  <a:solidFill>
                    <a:srgbClr val="000000"/>
                  </a:solidFill>
                </a:endParaRPr>
              </a:p>
            </p:txBody>
          </p:sp>
          <p:sp>
            <p:nvSpPr>
              <p:cNvPr id="104626" name="Rectangle 374"/>
              <p:cNvSpPr>
                <a:spLocks noChangeArrowheads="1"/>
              </p:cNvSpPr>
              <p:nvPr/>
            </p:nvSpPr>
            <p:spPr bwMode="auto">
              <a:xfrm>
                <a:off x="230" y="1289"/>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627" name="Rectangle 375"/>
              <p:cNvSpPr>
                <a:spLocks noChangeArrowheads="1"/>
              </p:cNvSpPr>
              <p:nvPr/>
            </p:nvSpPr>
            <p:spPr bwMode="auto">
              <a:xfrm>
                <a:off x="292" y="1311"/>
                <a:ext cx="339"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104628" name="Rectangle 376"/>
              <p:cNvSpPr>
                <a:spLocks noChangeArrowheads="1"/>
              </p:cNvSpPr>
              <p:nvPr/>
            </p:nvSpPr>
            <p:spPr bwMode="auto">
              <a:xfrm>
                <a:off x="230" y="1446"/>
                <a:ext cx="412" cy="109"/>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629" name="Rectangle 377"/>
              <p:cNvSpPr>
                <a:spLocks noChangeArrowheads="1"/>
              </p:cNvSpPr>
              <p:nvPr/>
            </p:nvSpPr>
            <p:spPr bwMode="auto">
              <a:xfrm>
                <a:off x="271" y="1456"/>
                <a:ext cx="376"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Semaphore</a:t>
                </a:r>
                <a:endParaRPr lang="en-US" sz="1800">
                  <a:solidFill>
                    <a:srgbClr val="000000"/>
                  </a:solidFill>
                </a:endParaRPr>
              </a:p>
            </p:txBody>
          </p:sp>
          <p:sp>
            <p:nvSpPr>
              <p:cNvPr id="104630" name="Line 378"/>
              <p:cNvSpPr>
                <a:spLocks noChangeShapeType="1"/>
              </p:cNvSpPr>
              <p:nvPr/>
            </p:nvSpPr>
            <p:spPr bwMode="auto">
              <a:xfrm flipH="1">
                <a:off x="657" y="1191"/>
                <a:ext cx="204" cy="1"/>
              </a:xfrm>
              <a:prstGeom prst="line">
                <a:avLst/>
              </a:prstGeom>
              <a:noFill/>
              <a:ln w="0">
                <a:solidFill>
                  <a:srgbClr val="000000"/>
                </a:solidFill>
                <a:round/>
                <a:headEnd/>
                <a:tailEnd/>
              </a:ln>
            </p:spPr>
            <p:txBody>
              <a:bodyPr/>
              <a:lstStyle/>
              <a:p>
                <a:endParaRPr lang="en-US"/>
              </a:p>
            </p:txBody>
          </p:sp>
          <p:sp>
            <p:nvSpPr>
              <p:cNvPr id="104631" name="Freeform 379"/>
              <p:cNvSpPr>
                <a:spLocks/>
              </p:cNvSpPr>
              <p:nvPr/>
            </p:nvSpPr>
            <p:spPr bwMode="auto">
              <a:xfrm>
                <a:off x="819" y="1170"/>
                <a:ext cx="42" cy="41"/>
              </a:xfrm>
              <a:custGeom>
                <a:avLst/>
                <a:gdLst>
                  <a:gd name="T0" fmla="*/ 42 w 42"/>
                  <a:gd name="T1" fmla="*/ 21 h 41"/>
                  <a:gd name="T2" fmla="*/ 0 w 42"/>
                  <a:gd name="T3" fmla="*/ 41 h 41"/>
                  <a:gd name="T4" fmla="*/ 0 w 42"/>
                  <a:gd name="T5" fmla="*/ 0 h 41"/>
                  <a:gd name="T6" fmla="*/ 42 w 42"/>
                  <a:gd name="T7" fmla="*/ 21 h 41"/>
                  <a:gd name="T8" fmla="*/ 0 60000 65536"/>
                  <a:gd name="T9" fmla="*/ 0 60000 65536"/>
                  <a:gd name="T10" fmla="*/ 0 60000 65536"/>
                  <a:gd name="T11" fmla="*/ 0 60000 65536"/>
                  <a:gd name="T12" fmla="*/ 0 w 42"/>
                  <a:gd name="T13" fmla="*/ 0 h 41"/>
                  <a:gd name="T14" fmla="*/ 42 w 42"/>
                  <a:gd name="T15" fmla="*/ 41 h 41"/>
                </a:gdLst>
                <a:ahLst/>
                <a:cxnLst>
                  <a:cxn ang="T8">
                    <a:pos x="T0" y="T1"/>
                  </a:cxn>
                  <a:cxn ang="T9">
                    <a:pos x="T2" y="T3"/>
                  </a:cxn>
                  <a:cxn ang="T10">
                    <a:pos x="T4" y="T5"/>
                  </a:cxn>
                  <a:cxn ang="T11">
                    <a:pos x="T6" y="T7"/>
                  </a:cxn>
                </a:cxnLst>
                <a:rect l="T12" t="T13" r="T14" b="T15"/>
                <a:pathLst>
                  <a:path w="42" h="41">
                    <a:moveTo>
                      <a:pt x="42" y="21"/>
                    </a:moveTo>
                    <a:lnTo>
                      <a:pt x="0" y="41"/>
                    </a:lnTo>
                    <a:lnTo>
                      <a:pt x="0" y="0"/>
                    </a:lnTo>
                    <a:lnTo>
                      <a:pt x="42" y="21"/>
                    </a:lnTo>
                    <a:close/>
                  </a:path>
                </a:pathLst>
              </a:custGeom>
              <a:solidFill>
                <a:srgbClr val="000000"/>
              </a:solidFill>
              <a:ln w="9525">
                <a:noFill/>
                <a:round/>
                <a:headEnd/>
                <a:tailEnd/>
              </a:ln>
            </p:spPr>
            <p:txBody>
              <a:bodyPr/>
              <a:lstStyle/>
              <a:p>
                <a:endParaRPr lang="en-US"/>
              </a:p>
            </p:txBody>
          </p:sp>
          <p:sp>
            <p:nvSpPr>
              <p:cNvPr id="104632" name="Freeform 380"/>
              <p:cNvSpPr>
                <a:spLocks/>
              </p:cNvSpPr>
              <p:nvPr/>
            </p:nvSpPr>
            <p:spPr bwMode="auto">
              <a:xfrm>
                <a:off x="657" y="1170"/>
                <a:ext cx="42" cy="41"/>
              </a:xfrm>
              <a:custGeom>
                <a:avLst/>
                <a:gdLst>
                  <a:gd name="T0" fmla="*/ 0 w 42"/>
                  <a:gd name="T1" fmla="*/ 21 h 41"/>
                  <a:gd name="T2" fmla="*/ 42 w 42"/>
                  <a:gd name="T3" fmla="*/ 41 h 41"/>
                  <a:gd name="T4" fmla="*/ 42 w 42"/>
                  <a:gd name="T5" fmla="*/ 0 h 41"/>
                  <a:gd name="T6" fmla="*/ 0 w 42"/>
                  <a:gd name="T7" fmla="*/ 21 h 41"/>
                  <a:gd name="T8" fmla="*/ 0 60000 65536"/>
                  <a:gd name="T9" fmla="*/ 0 60000 65536"/>
                  <a:gd name="T10" fmla="*/ 0 60000 65536"/>
                  <a:gd name="T11" fmla="*/ 0 60000 65536"/>
                  <a:gd name="T12" fmla="*/ 0 w 42"/>
                  <a:gd name="T13" fmla="*/ 0 h 41"/>
                  <a:gd name="T14" fmla="*/ 42 w 42"/>
                  <a:gd name="T15" fmla="*/ 41 h 41"/>
                </a:gdLst>
                <a:ahLst/>
                <a:cxnLst>
                  <a:cxn ang="T8">
                    <a:pos x="T0" y="T1"/>
                  </a:cxn>
                  <a:cxn ang="T9">
                    <a:pos x="T2" y="T3"/>
                  </a:cxn>
                  <a:cxn ang="T10">
                    <a:pos x="T4" y="T5"/>
                  </a:cxn>
                  <a:cxn ang="T11">
                    <a:pos x="T6" y="T7"/>
                  </a:cxn>
                </a:cxnLst>
                <a:rect l="T12" t="T13" r="T14" b="T15"/>
                <a:pathLst>
                  <a:path w="42" h="41">
                    <a:moveTo>
                      <a:pt x="0" y="21"/>
                    </a:moveTo>
                    <a:lnTo>
                      <a:pt x="42" y="41"/>
                    </a:lnTo>
                    <a:lnTo>
                      <a:pt x="42" y="0"/>
                    </a:lnTo>
                    <a:lnTo>
                      <a:pt x="0" y="21"/>
                    </a:lnTo>
                    <a:close/>
                  </a:path>
                </a:pathLst>
              </a:custGeom>
              <a:solidFill>
                <a:srgbClr val="000000"/>
              </a:solidFill>
              <a:ln w="9525">
                <a:noFill/>
                <a:round/>
                <a:headEnd/>
                <a:tailEnd/>
              </a:ln>
            </p:spPr>
            <p:txBody>
              <a:bodyPr/>
              <a:lstStyle/>
              <a:p>
                <a:endParaRPr lang="en-US"/>
              </a:p>
            </p:txBody>
          </p:sp>
          <p:sp>
            <p:nvSpPr>
              <p:cNvPr id="104633" name="Line 381"/>
              <p:cNvSpPr>
                <a:spLocks noChangeShapeType="1"/>
              </p:cNvSpPr>
              <p:nvPr/>
            </p:nvSpPr>
            <p:spPr bwMode="auto">
              <a:xfrm flipH="1">
                <a:off x="657" y="1347"/>
                <a:ext cx="204" cy="1"/>
              </a:xfrm>
              <a:prstGeom prst="line">
                <a:avLst/>
              </a:prstGeom>
              <a:noFill/>
              <a:ln w="0">
                <a:solidFill>
                  <a:srgbClr val="000000"/>
                </a:solidFill>
                <a:round/>
                <a:headEnd/>
                <a:tailEnd/>
              </a:ln>
            </p:spPr>
            <p:txBody>
              <a:bodyPr/>
              <a:lstStyle/>
              <a:p>
                <a:endParaRPr lang="en-US"/>
              </a:p>
            </p:txBody>
          </p:sp>
          <p:sp>
            <p:nvSpPr>
              <p:cNvPr id="104634" name="Freeform 382"/>
              <p:cNvSpPr>
                <a:spLocks/>
              </p:cNvSpPr>
              <p:nvPr/>
            </p:nvSpPr>
            <p:spPr bwMode="auto">
              <a:xfrm>
                <a:off x="819" y="1321"/>
                <a:ext cx="42" cy="47"/>
              </a:xfrm>
              <a:custGeom>
                <a:avLst/>
                <a:gdLst>
                  <a:gd name="T0" fmla="*/ 42 w 42"/>
                  <a:gd name="T1" fmla="*/ 26 h 47"/>
                  <a:gd name="T2" fmla="*/ 0 w 42"/>
                  <a:gd name="T3" fmla="*/ 47 h 47"/>
                  <a:gd name="T4" fmla="*/ 0 w 42"/>
                  <a:gd name="T5" fmla="*/ 0 h 47"/>
                  <a:gd name="T6" fmla="*/ 42 w 42"/>
                  <a:gd name="T7" fmla="*/ 26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42" y="26"/>
                    </a:moveTo>
                    <a:lnTo>
                      <a:pt x="0" y="47"/>
                    </a:lnTo>
                    <a:lnTo>
                      <a:pt x="0" y="0"/>
                    </a:lnTo>
                    <a:lnTo>
                      <a:pt x="42" y="26"/>
                    </a:lnTo>
                    <a:close/>
                  </a:path>
                </a:pathLst>
              </a:custGeom>
              <a:solidFill>
                <a:srgbClr val="000000"/>
              </a:solidFill>
              <a:ln w="9525">
                <a:noFill/>
                <a:round/>
                <a:headEnd/>
                <a:tailEnd/>
              </a:ln>
            </p:spPr>
            <p:txBody>
              <a:bodyPr/>
              <a:lstStyle/>
              <a:p>
                <a:endParaRPr lang="en-US"/>
              </a:p>
            </p:txBody>
          </p:sp>
          <p:sp>
            <p:nvSpPr>
              <p:cNvPr id="104635" name="Freeform 383"/>
              <p:cNvSpPr>
                <a:spLocks/>
              </p:cNvSpPr>
              <p:nvPr/>
            </p:nvSpPr>
            <p:spPr bwMode="auto">
              <a:xfrm>
                <a:off x="657" y="1321"/>
                <a:ext cx="42" cy="47"/>
              </a:xfrm>
              <a:custGeom>
                <a:avLst/>
                <a:gdLst>
                  <a:gd name="T0" fmla="*/ 0 w 42"/>
                  <a:gd name="T1" fmla="*/ 26 h 47"/>
                  <a:gd name="T2" fmla="*/ 42 w 42"/>
                  <a:gd name="T3" fmla="*/ 47 h 47"/>
                  <a:gd name="T4" fmla="*/ 42 w 42"/>
                  <a:gd name="T5" fmla="*/ 0 h 47"/>
                  <a:gd name="T6" fmla="*/ 0 w 42"/>
                  <a:gd name="T7" fmla="*/ 26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0" y="26"/>
                    </a:moveTo>
                    <a:lnTo>
                      <a:pt x="42" y="47"/>
                    </a:lnTo>
                    <a:lnTo>
                      <a:pt x="42" y="0"/>
                    </a:lnTo>
                    <a:lnTo>
                      <a:pt x="0" y="26"/>
                    </a:lnTo>
                    <a:close/>
                  </a:path>
                </a:pathLst>
              </a:custGeom>
              <a:solidFill>
                <a:srgbClr val="000000"/>
              </a:solidFill>
              <a:ln w="9525">
                <a:noFill/>
                <a:round/>
                <a:headEnd/>
                <a:tailEnd/>
              </a:ln>
            </p:spPr>
            <p:txBody>
              <a:bodyPr/>
              <a:lstStyle/>
              <a:p>
                <a:endParaRPr lang="en-US"/>
              </a:p>
            </p:txBody>
          </p:sp>
          <p:sp>
            <p:nvSpPr>
              <p:cNvPr id="104636" name="Line 384"/>
              <p:cNvSpPr>
                <a:spLocks noChangeShapeType="1"/>
              </p:cNvSpPr>
              <p:nvPr/>
            </p:nvSpPr>
            <p:spPr bwMode="auto">
              <a:xfrm flipH="1">
                <a:off x="657" y="1680"/>
                <a:ext cx="204" cy="1"/>
              </a:xfrm>
              <a:prstGeom prst="line">
                <a:avLst/>
              </a:prstGeom>
              <a:noFill/>
              <a:ln w="0">
                <a:solidFill>
                  <a:srgbClr val="000000"/>
                </a:solidFill>
                <a:round/>
                <a:headEnd/>
                <a:tailEnd/>
              </a:ln>
            </p:spPr>
            <p:txBody>
              <a:bodyPr/>
              <a:lstStyle/>
              <a:p>
                <a:endParaRPr lang="en-US"/>
              </a:p>
            </p:txBody>
          </p:sp>
          <p:sp>
            <p:nvSpPr>
              <p:cNvPr id="104637" name="Freeform 385"/>
              <p:cNvSpPr>
                <a:spLocks/>
              </p:cNvSpPr>
              <p:nvPr/>
            </p:nvSpPr>
            <p:spPr bwMode="auto">
              <a:xfrm>
                <a:off x="819" y="1659"/>
                <a:ext cx="42" cy="47"/>
              </a:xfrm>
              <a:custGeom>
                <a:avLst/>
                <a:gdLst>
                  <a:gd name="T0" fmla="*/ 42 w 42"/>
                  <a:gd name="T1" fmla="*/ 21 h 47"/>
                  <a:gd name="T2" fmla="*/ 0 w 42"/>
                  <a:gd name="T3" fmla="*/ 47 h 47"/>
                  <a:gd name="T4" fmla="*/ 0 w 42"/>
                  <a:gd name="T5" fmla="*/ 0 h 47"/>
                  <a:gd name="T6" fmla="*/ 42 w 42"/>
                  <a:gd name="T7" fmla="*/ 21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42" y="21"/>
                    </a:moveTo>
                    <a:lnTo>
                      <a:pt x="0" y="47"/>
                    </a:lnTo>
                    <a:lnTo>
                      <a:pt x="0" y="0"/>
                    </a:lnTo>
                    <a:lnTo>
                      <a:pt x="42" y="21"/>
                    </a:lnTo>
                    <a:close/>
                  </a:path>
                </a:pathLst>
              </a:custGeom>
              <a:solidFill>
                <a:srgbClr val="000000"/>
              </a:solidFill>
              <a:ln w="9525">
                <a:noFill/>
                <a:round/>
                <a:headEnd/>
                <a:tailEnd/>
              </a:ln>
            </p:spPr>
            <p:txBody>
              <a:bodyPr/>
              <a:lstStyle/>
              <a:p>
                <a:endParaRPr lang="en-US"/>
              </a:p>
            </p:txBody>
          </p:sp>
          <p:sp>
            <p:nvSpPr>
              <p:cNvPr id="104638" name="Freeform 386"/>
              <p:cNvSpPr>
                <a:spLocks/>
              </p:cNvSpPr>
              <p:nvPr/>
            </p:nvSpPr>
            <p:spPr bwMode="auto">
              <a:xfrm>
                <a:off x="657" y="1659"/>
                <a:ext cx="42" cy="47"/>
              </a:xfrm>
              <a:custGeom>
                <a:avLst/>
                <a:gdLst>
                  <a:gd name="T0" fmla="*/ 0 w 42"/>
                  <a:gd name="T1" fmla="*/ 21 h 47"/>
                  <a:gd name="T2" fmla="*/ 42 w 42"/>
                  <a:gd name="T3" fmla="*/ 47 h 47"/>
                  <a:gd name="T4" fmla="*/ 42 w 42"/>
                  <a:gd name="T5" fmla="*/ 0 h 47"/>
                  <a:gd name="T6" fmla="*/ 0 w 42"/>
                  <a:gd name="T7" fmla="*/ 21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0" y="21"/>
                    </a:moveTo>
                    <a:lnTo>
                      <a:pt x="42" y="47"/>
                    </a:lnTo>
                    <a:lnTo>
                      <a:pt x="42" y="0"/>
                    </a:lnTo>
                    <a:lnTo>
                      <a:pt x="0" y="21"/>
                    </a:lnTo>
                    <a:close/>
                  </a:path>
                </a:pathLst>
              </a:custGeom>
              <a:solidFill>
                <a:srgbClr val="000000"/>
              </a:solidFill>
              <a:ln w="9525">
                <a:noFill/>
                <a:round/>
                <a:headEnd/>
                <a:tailEnd/>
              </a:ln>
            </p:spPr>
            <p:txBody>
              <a:bodyPr/>
              <a:lstStyle/>
              <a:p>
                <a:endParaRPr lang="en-US"/>
              </a:p>
            </p:txBody>
          </p:sp>
          <p:sp>
            <p:nvSpPr>
              <p:cNvPr id="104639" name="Rectangle 387"/>
              <p:cNvSpPr>
                <a:spLocks noChangeArrowheads="1"/>
              </p:cNvSpPr>
              <p:nvPr/>
            </p:nvSpPr>
            <p:spPr bwMode="auto">
              <a:xfrm>
                <a:off x="1841" y="2967"/>
                <a:ext cx="162"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640" name="Rectangle 388"/>
              <p:cNvSpPr>
                <a:spLocks noChangeArrowheads="1"/>
              </p:cNvSpPr>
              <p:nvPr/>
            </p:nvSpPr>
            <p:spPr bwMode="auto">
              <a:xfrm>
                <a:off x="1841" y="2967"/>
                <a:ext cx="162"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641" name="Rectangle 389"/>
              <p:cNvSpPr>
                <a:spLocks noChangeArrowheads="1"/>
              </p:cNvSpPr>
              <p:nvPr/>
            </p:nvSpPr>
            <p:spPr bwMode="auto">
              <a:xfrm rot="-5400000">
                <a:off x="1880" y="3302"/>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4642" name="Rectangle 390"/>
              <p:cNvSpPr>
                <a:spLocks noChangeArrowheads="1"/>
              </p:cNvSpPr>
              <p:nvPr/>
            </p:nvSpPr>
            <p:spPr bwMode="auto">
              <a:xfrm rot="-5400000">
                <a:off x="1878" y="3248"/>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04643" name="Rectangle 391"/>
              <p:cNvSpPr>
                <a:spLocks noChangeArrowheads="1"/>
              </p:cNvSpPr>
              <p:nvPr/>
            </p:nvSpPr>
            <p:spPr bwMode="auto">
              <a:xfrm rot="-5400000">
                <a:off x="1896" y="3208"/>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644" name="Rectangle 392"/>
              <p:cNvSpPr>
                <a:spLocks noChangeArrowheads="1"/>
              </p:cNvSpPr>
              <p:nvPr/>
            </p:nvSpPr>
            <p:spPr bwMode="auto">
              <a:xfrm rot="-5400000">
                <a:off x="1875" y="3161"/>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104645" name="Rectangle 393"/>
              <p:cNvSpPr>
                <a:spLocks noChangeArrowheads="1"/>
              </p:cNvSpPr>
              <p:nvPr/>
            </p:nvSpPr>
            <p:spPr bwMode="auto">
              <a:xfrm rot="-5400000">
                <a:off x="1896" y="3120"/>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646" name="Rectangle 394"/>
              <p:cNvSpPr>
                <a:spLocks noChangeArrowheads="1"/>
              </p:cNvSpPr>
              <p:nvPr/>
            </p:nvSpPr>
            <p:spPr bwMode="auto">
              <a:xfrm rot="-5400000">
                <a:off x="1896" y="309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647" name="Rectangle 395"/>
              <p:cNvSpPr>
                <a:spLocks noChangeArrowheads="1"/>
              </p:cNvSpPr>
              <p:nvPr/>
            </p:nvSpPr>
            <p:spPr bwMode="auto">
              <a:xfrm rot="-5400000">
                <a:off x="1881" y="3015"/>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104648" name="Rectangle 397"/>
              <p:cNvSpPr>
                <a:spLocks noChangeArrowheads="1"/>
              </p:cNvSpPr>
              <p:nvPr/>
            </p:nvSpPr>
            <p:spPr bwMode="auto">
              <a:xfrm>
                <a:off x="1059" y="2967"/>
                <a:ext cx="151"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649" name="Rectangle 398"/>
              <p:cNvSpPr>
                <a:spLocks noChangeArrowheads="1"/>
              </p:cNvSpPr>
              <p:nvPr/>
            </p:nvSpPr>
            <p:spPr bwMode="auto">
              <a:xfrm>
                <a:off x="1059" y="2967"/>
                <a:ext cx="151"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650" name="Rectangle 399"/>
              <p:cNvSpPr>
                <a:spLocks noChangeArrowheads="1"/>
              </p:cNvSpPr>
              <p:nvPr/>
            </p:nvSpPr>
            <p:spPr bwMode="auto">
              <a:xfrm rot="-5400000">
                <a:off x="1101" y="3291"/>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104651" name="Rectangle 400"/>
              <p:cNvSpPr>
                <a:spLocks noChangeArrowheads="1"/>
              </p:cNvSpPr>
              <p:nvPr/>
            </p:nvSpPr>
            <p:spPr bwMode="auto">
              <a:xfrm rot="-5400000">
                <a:off x="1099" y="3237"/>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4652" name="Rectangle 401"/>
              <p:cNvSpPr>
                <a:spLocks noChangeArrowheads="1"/>
              </p:cNvSpPr>
              <p:nvPr/>
            </p:nvSpPr>
            <p:spPr bwMode="auto">
              <a:xfrm rot="-5400000">
                <a:off x="1117" y="3198"/>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653" name="Rectangle 402"/>
              <p:cNvSpPr>
                <a:spLocks noChangeArrowheads="1"/>
              </p:cNvSpPr>
              <p:nvPr/>
            </p:nvSpPr>
            <p:spPr bwMode="auto">
              <a:xfrm rot="-5400000">
                <a:off x="1107" y="316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4654" name="Rectangle 403"/>
              <p:cNvSpPr>
                <a:spLocks noChangeArrowheads="1"/>
              </p:cNvSpPr>
              <p:nvPr/>
            </p:nvSpPr>
            <p:spPr bwMode="auto">
              <a:xfrm rot="-5400000">
                <a:off x="1117" y="3130"/>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655" name="Rectangle 404"/>
              <p:cNvSpPr>
                <a:spLocks noChangeArrowheads="1"/>
              </p:cNvSpPr>
              <p:nvPr/>
            </p:nvSpPr>
            <p:spPr bwMode="auto">
              <a:xfrm rot="-5400000">
                <a:off x="1117" y="310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656" name="Rectangle 405"/>
              <p:cNvSpPr>
                <a:spLocks noChangeArrowheads="1"/>
              </p:cNvSpPr>
              <p:nvPr/>
            </p:nvSpPr>
            <p:spPr bwMode="auto">
              <a:xfrm rot="-5400000">
                <a:off x="1102" y="3025"/>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104657" name="Rectangle 407"/>
              <p:cNvSpPr>
                <a:spLocks noChangeArrowheads="1"/>
              </p:cNvSpPr>
              <p:nvPr/>
            </p:nvSpPr>
            <p:spPr bwMode="auto">
              <a:xfrm>
                <a:off x="1252" y="2967"/>
                <a:ext cx="156" cy="531"/>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658" name="Rectangle 408"/>
              <p:cNvSpPr>
                <a:spLocks noChangeArrowheads="1"/>
              </p:cNvSpPr>
              <p:nvPr/>
            </p:nvSpPr>
            <p:spPr bwMode="auto">
              <a:xfrm rot="-5400000">
                <a:off x="1288" y="3243"/>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104659" name="Rectangle 409"/>
              <p:cNvSpPr>
                <a:spLocks noChangeArrowheads="1"/>
              </p:cNvSpPr>
              <p:nvPr/>
            </p:nvSpPr>
            <p:spPr bwMode="auto">
              <a:xfrm rot="-5400000">
                <a:off x="1290" y="3187"/>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104660" name="Rectangle 410"/>
              <p:cNvSpPr>
                <a:spLocks noChangeArrowheads="1"/>
              </p:cNvSpPr>
              <p:nvPr/>
            </p:nvSpPr>
            <p:spPr bwMode="auto">
              <a:xfrm rot="-5400000">
                <a:off x="1288" y="3128"/>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04661" name="Rectangle 411"/>
              <p:cNvSpPr>
                <a:spLocks noChangeArrowheads="1"/>
              </p:cNvSpPr>
              <p:nvPr/>
            </p:nvSpPr>
            <p:spPr bwMode="auto">
              <a:xfrm rot="-5400000">
                <a:off x="1293" y="3070"/>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4662" name="Rectangle 412"/>
              <p:cNvSpPr>
                <a:spLocks noChangeArrowheads="1"/>
              </p:cNvSpPr>
              <p:nvPr/>
            </p:nvSpPr>
            <p:spPr bwMode="auto">
              <a:xfrm>
                <a:off x="1643" y="2967"/>
                <a:ext cx="162"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663" name="Rectangle 413"/>
              <p:cNvSpPr>
                <a:spLocks noChangeArrowheads="1"/>
              </p:cNvSpPr>
              <p:nvPr/>
            </p:nvSpPr>
            <p:spPr bwMode="auto">
              <a:xfrm>
                <a:off x="1643" y="2967"/>
                <a:ext cx="162" cy="531"/>
              </a:xfrm>
              <a:prstGeom prst="rect">
                <a:avLst/>
              </a:prstGeom>
              <a:solidFill>
                <a:srgbClr val="FFFF00"/>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664" name="Rectangle 414"/>
              <p:cNvSpPr>
                <a:spLocks noChangeArrowheads="1"/>
              </p:cNvSpPr>
              <p:nvPr/>
            </p:nvSpPr>
            <p:spPr bwMode="auto">
              <a:xfrm rot="-5400000">
                <a:off x="1685" y="3294"/>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4665" name="Rectangle 415"/>
              <p:cNvSpPr>
                <a:spLocks noChangeArrowheads="1"/>
              </p:cNvSpPr>
              <p:nvPr/>
            </p:nvSpPr>
            <p:spPr bwMode="auto">
              <a:xfrm rot="-5400000">
                <a:off x="1682" y="3245"/>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4666" name="Rectangle 416"/>
              <p:cNvSpPr>
                <a:spLocks noChangeArrowheads="1"/>
              </p:cNvSpPr>
              <p:nvPr/>
            </p:nvSpPr>
            <p:spPr bwMode="auto">
              <a:xfrm rot="-5400000">
                <a:off x="1698" y="3203"/>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667" name="Rectangle 417"/>
              <p:cNvSpPr>
                <a:spLocks noChangeArrowheads="1"/>
              </p:cNvSpPr>
              <p:nvPr/>
            </p:nvSpPr>
            <p:spPr bwMode="auto">
              <a:xfrm rot="-5400000">
                <a:off x="1682" y="3166"/>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104668" name="Rectangle 418"/>
              <p:cNvSpPr>
                <a:spLocks noChangeArrowheads="1"/>
              </p:cNvSpPr>
              <p:nvPr/>
            </p:nvSpPr>
            <p:spPr bwMode="auto">
              <a:xfrm rot="-5400000">
                <a:off x="1698" y="3130"/>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669" name="Rectangle 419"/>
              <p:cNvSpPr>
                <a:spLocks noChangeArrowheads="1"/>
              </p:cNvSpPr>
              <p:nvPr/>
            </p:nvSpPr>
            <p:spPr bwMode="auto">
              <a:xfrm rot="-5400000">
                <a:off x="1698" y="310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670" name="Rectangle 421"/>
              <p:cNvSpPr>
                <a:spLocks noChangeArrowheads="1"/>
              </p:cNvSpPr>
              <p:nvPr/>
            </p:nvSpPr>
            <p:spPr bwMode="auto">
              <a:xfrm rot="-5400000">
                <a:off x="1683" y="3025"/>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104671" name="Rectangle 422"/>
              <p:cNvSpPr>
                <a:spLocks noChangeArrowheads="1"/>
              </p:cNvSpPr>
              <p:nvPr/>
            </p:nvSpPr>
            <p:spPr bwMode="auto">
              <a:xfrm>
                <a:off x="1450" y="2967"/>
                <a:ext cx="157"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672" name="Rectangle 423"/>
              <p:cNvSpPr>
                <a:spLocks noChangeArrowheads="1"/>
              </p:cNvSpPr>
              <p:nvPr/>
            </p:nvSpPr>
            <p:spPr bwMode="auto">
              <a:xfrm>
                <a:off x="1450" y="2967"/>
                <a:ext cx="157"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673" name="Rectangle 424"/>
              <p:cNvSpPr>
                <a:spLocks noChangeArrowheads="1"/>
              </p:cNvSpPr>
              <p:nvPr/>
            </p:nvSpPr>
            <p:spPr bwMode="auto">
              <a:xfrm rot="-5400000">
                <a:off x="1489" y="3198"/>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4674" name="Rectangle 425"/>
              <p:cNvSpPr>
                <a:spLocks noChangeArrowheads="1"/>
              </p:cNvSpPr>
              <p:nvPr/>
            </p:nvSpPr>
            <p:spPr bwMode="auto">
              <a:xfrm rot="-5400000">
                <a:off x="1489" y="3140"/>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104675" name="Rectangle 426"/>
              <p:cNvSpPr>
                <a:spLocks noChangeArrowheads="1"/>
              </p:cNvSpPr>
              <p:nvPr/>
            </p:nvSpPr>
            <p:spPr bwMode="auto">
              <a:xfrm rot="-5400000">
                <a:off x="1505" y="3104"/>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676" name="Rectangle 427"/>
              <p:cNvSpPr>
                <a:spLocks noChangeArrowheads="1"/>
              </p:cNvSpPr>
              <p:nvPr/>
            </p:nvSpPr>
            <p:spPr bwMode="auto">
              <a:xfrm>
                <a:off x="861" y="2967"/>
                <a:ext cx="161"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677" name="Rectangle 428"/>
              <p:cNvSpPr>
                <a:spLocks noChangeArrowheads="1"/>
              </p:cNvSpPr>
              <p:nvPr/>
            </p:nvSpPr>
            <p:spPr bwMode="auto">
              <a:xfrm>
                <a:off x="861" y="2967"/>
                <a:ext cx="161"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678" name="Rectangle 429"/>
              <p:cNvSpPr>
                <a:spLocks noChangeArrowheads="1"/>
              </p:cNvSpPr>
              <p:nvPr/>
            </p:nvSpPr>
            <p:spPr bwMode="auto">
              <a:xfrm rot="-5400000">
                <a:off x="914" y="3203"/>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679" name="Rectangle 430"/>
              <p:cNvSpPr>
                <a:spLocks noChangeArrowheads="1"/>
              </p:cNvSpPr>
              <p:nvPr/>
            </p:nvSpPr>
            <p:spPr bwMode="auto">
              <a:xfrm rot="-5400000">
                <a:off x="896" y="3133"/>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4680" name="Rectangle 431"/>
              <p:cNvSpPr>
                <a:spLocks noChangeArrowheads="1"/>
              </p:cNvSpPr>
              <p:nvPr/>
            </p:nvSpPr>
            <p:spPr bwMode="auto">
              <a:xfrm rot="-5400000">
                <a:off x="894" y="3192"/>
                <a:ext cx="58" cy="84"/>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104681" name="Freeform 432"/>
              <p:cNvSpPr>
                <a:spLocks/>
              </p:cNvSpPr>
              <p:nvPr/>
            </p:nvSpPr>
            <p:spPr bwMode="auto">
              <a:xfrm>
                <a:off x="1836" y="2461"/>
                <a:ext cx="73" cy="68"/>
              </a:xfrm>
              <a:custGeom>
                <a:avLst/>
                <a:gdLst>
                  <a:gd name="T0" fmla="*/ 73 w 73"/>
                  <a:gd name="T1" fmla="*/ 68 h 68"/>
                  <a:gd name="T2" fmla="*/ 37 w 73"/>
                  <a:gd name="T3" fmla="*/ 0 h 68"/>
                  <a:gd name="T4" fmla="*/ 0 w 73"/>
                  <a:gd name="T5" fmla="*/ 68 h 68"/>
                  <a:gd name="T6" fmla="*/ 73 w 73"/>
                  <a:gd name="T7" fmla="*/ 68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68"/>
                    </a:moveTo>
                    <a:lnTo>
                      <a:pt x="37" y="0"/>
                    </a:lnTo>
                    <a:lnTo>
                      <a:pt x="0" y="68"/>
                    </a:lnTo>
                    <a:lnTo>
                      <a:pt x="73" y="68"/>
                    </a:lnTo>
                    <a:close/>
                  </a:path>
                </a:pathLst>
              </a:custGeom>
              <a:solidFill>
                <a:srgbClr val="000000"/>
              </a:solidFill>
              <a:ln w="9525">
                <a:noFill/>
                <a:round/>
                <a:headEnd/>
                <a:tailEnd/>
              </a:ln>
            </p:spPr>
            <p:txBody>
              <a:bodyPr/>
              <a:lstStyle/>
              <a:p>
                <a:endParaRPr lang="en-US"/>
              </a:p>
            </p:txBody>
          </p:sp>
          <p:sp>
            <p:nvSpPr>
              <p:cNvPr id="104682" name="Freeform 433"/>
              <p:cNvSpPr>
                <a:spLocks/>
              </p:cNvSpPr>
              <p:nvPr/>
            </p:nvSpPr>
            <p:spPr bwMode="auto">
              <a:xfrm>
                <a:off x="1868" y="2513"/>
                <a:ext cx="15" cy="11"/>
              </a:xfrm>
              <a:custGeom>
                <a:avLst/>
                <a:gdLst>
                  <a:gd name="T0" fmla="*/ 15 w 15"/>
                  <a:gd name="T1" fmla="*/ 11 h 11"/>
                  <a:gd name="T2" fmla="*/ 10 w 15"/>
                  <a:gd name="T3" fmla="*/ 6 h 11"/>
                  <a:gd name="T4" fmla="*/ 10 w 15"/>
                  <a:gd name="T5" fmla="*/ 6 h 11"/>
                  <a:gd name="T6" fmla="*/ 10 w 15"/>
                  <a:gd name="T7" fmla="*/ 0 h 11"/>
                  <a:gd name="T8" fmla="*/ 5 w 15"/>
                  <a:gd name="T9" fmla="*/ 0 h 11"/>
                  <a:gd name="T10" fmla="*/ 5 w 15"/>
                  <a:gd name="T11" fmla="*/ 0 h 11"/>
                  <a:gd name="T12" fmla="*/ 0 w 15"/>
                  <a:gd name="T13" fmla="*/ 6 h 11"/>
                  <a:gd name="T14" fmla="*/ 0 w 15"/>
                  <a:gd name="T15" fmla="*/ 6 h 11"/>
                  <a:gd name="T16" fmla="*/ 0 w 15"/>
                  <a:gd name="T17" fmla="*/ 11 h 11"/>
                  <a:gd name="T18" fmla="*/ 15 w 15"/>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11"/>
                  <a:gd name="T32" fmla="*/ 15 w 1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11">
                    <a:moveTo>
                      <a:pt x="15" y="11"/>
                    </a:moveTo>
                    <a:lnTo>
                      <a:pt x="10" y="6"/>
                    </a:lnTo>
                    <a:lnTo>
                      <a:pt x="10" y="0"/>
                    </a:lnTo>
                    <a:lnTo>
                      <a:pt x="5" y="0"/>
                    </a:lnTo>
                    <a:lnTo>
                      <a:pt x="0" y="6"/>
                    </a:lnTo>
                    <a:lnTo>
                      <a:pt x="0" y="11"/>
                    </a:lnTo>
                    <a:lnTo>
                      <a:pt x="15" y="11"/>
                    </a:lnTo>
                    <a:close/>
                  </a:path>
                </a:pathLst>
              </a:custGeom>
              <a:solidFill>
                <a:srgbClr val="000000"/>
              </a:solidFill>
              <a:ln w="9525">
                <a:noFill/>
                <a:round/>
                <a:headEnd/>
                <a:tailEnd/>
              </a:ln>
            </p:spPr>
            <p:txBody>
              <a:bodyPr/>
              <a:lstStyle/>
              <a:p>
                <a:endParaRPr lang="en-US"/>
              </a:p>
            </p:txBody>
          </p:sp>
          <p:sp>
            <p:nvSpPr>
              <p:cNvPr id="104683" name="Rectangle 434"/>
              <p:cNvSpPr>
                <a:spLocks noChangeArrowheads="1"/>
              </p:cNvSpPr>
              <p:nvPr/>
            </p:nvSpPr>
            <p:spPr bwMode="auto">
              <a:xfrm>
                <a:off x="1868" y="2524"/>
                <a:ext cx="15" cy="37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684" name="Freeform 435"/>
              <p:cNvSpPr>
                <a:spLocks/>
              </p:cNvSpPr>
              <p:nvPr/>
            </p:nvSpPr>
            <p:spPr bwMode="auto">
              <a:xfrm>
                <a:off x="1836" y="2888"/>
                <a:ext cx="73" cy="68"/>
              </a:xfrm>
              <a:custGeom>
                <a:avLst/>
                <a:gdLst>
                  <a:gd name="T0" fmla="*/ 73 w 73"/>
                  <a:gd name="T1" fmla="*/ 0 h 68"/>
                  <a:gd name="T2" fmla="*/ 37 w 73"/>
                  <a:gd name="T3" fmla="*/ 68 h 68"/>
                  <a:gd name="T4" fmla="*/ 0 w 73"/>
                  <a:gd name="T5" fmla="*/ 0 h 68"/>
                  <a:gd name="T6" fmla="*/ 73 w 73"/>
                  <a:gd name="T7" fmla="*/ 0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0"/>
                    </a:moveTo>
                    <a:lnTo>
                      <a:pt x="37" y="68"/>
                    </a:lnTo>
                    <a:lnTo>
                      <a:pt x="0" y="0"/>
                    </a:lnTo>
                    <a:lnTo>
                      <a:pt x="73" y="0"/>
                    </a:lnTo>
                    <a:close/>
                  </a:path>
                </a:pathLst>
              </a:custGeom>
              <a:solidFill>
                <a:srgbClr val="000000"/>
              </a:solidFill>
              <a:ln w="9525">
                <a:noFill/>
                <a:round/>
                <a:headEnd/>
                <a:tailEnd/>
              </a:ln>
            </p:spPr>
            <p:txBody>
              <a:bodyPr/>
              <a:lstStyle/>
              <a:p>
                <a:endParaRPr lang="en-US"/>
              </a:p>
            </p:txBody>
          </p:sp>
          <p:sp>
            <p:nvSpPr>
              <p:cNvPr id="104685" name="Freeform 436"/>
              <p:cNvSpPr>
                <a:spLocks/>
              </p:cNvSpPr>
              <p:nvPr/>
            </p:nvSpPr>
            <p:spPr bwMode="auto">
              <a:xfrm>
                <a:off x="1868" y="2899"/>
                <a:ext cx="15" cy="5"/>
              </a:xfrm>
              <a:custGeom>
                <a:avLst/>
                <a:gdLst>
                  <a:gd name="T0" fmla="*/ 0 w 15"/>
                  <a:gd name="T1" fmla="*/ 0 h 5"/>
                  <a:gd name="T2" fmla="*/ 0 w 15"/>
                  <a:gd name="T3" fmla="*/ 0 h 5"/>
                  <a:gd name="T4" fmla="*/ 0 w 15"/>
                  <a:gd name="T5" fmla="*/ 5 h 5"/>
                  <a:gd name="T6" fmla="*/ 5 w 15"/>
                  <a:gd name="T7" fmla="*/ 5 h 5"/>
                  <a:gd name="T8" fmla="*/ 5 w 15"/>
                  <a:gd name="T9" fmla="*/ 5 h 5"/>
                  <a:gd name="T10" fmla="*/ 10 w 15"/>
                  <a:gd name="T11" fmla="*/ 5 h 5"/>
                  <a:gd name="T12" fmla="*/ 10 w 15"/>
                  <a:gd name="T13" fmla="*/ 5 h 5"/>
                  <a:gd name="T14" fmla="*/ 10 w 15"/>
                  <a:gd name="T15" fmla="*/ 0 h 5"/>
                  <a:gd name="T16" fmla="*/ 15 w 15"/>
                  <a:gd name="T17" fmla="*/ 0 h 5"/>
                  <a:gd name="T18" fmla="*/ 0 w 15"/>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5"/>
                  <a:gd name="T32" fmla="*/ 15 w 15"/>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5">
                    <a:moveTo>
                      <a:pt x="0" y="0"/>
                    </a:moveTo>
                    <a:lnTo>
                      <a:pt x="0" y="0"/>
                    </a:lnTo>
                    <a:lnTo>
                      <a:pt x="0" y="5"/>
                    </a:lnTo>
                    <a:lnTo>
                      <a:pt x="5" y="5"/>
                    </a:lnTo>
                    <a:lnTo>
                      <a:pt x="10" y="5"/>
                    </a:lnTo>
                    <a:lnTo>
                      <a:pt x="10" y="0"/>
                    </a:lnTo>
                    <a:lnTo>
                      <a:pt x="15" y="0"/>
                    </a:lnTo>
                    <a:lnTo>
                      <a:pt x="0" y="0"/>
                    </a:lnTo>
                    <a:close/>
                  </a:path>
                </a:pathLst>
              </a:custGeom>
              <a:solidFill>
                <a:srgbClr val="000000"/>
              </a:solidFill>
              <a:ln w="9525">
                <a:noFill/>
                <a:round/>
                <a:headEnd/>
                <a:tailEnd/>
              </a:ln>
            </p:spPr>
            <p:txBody>
              <a:bodyPr/>
              <a:lstStyle/>
              <a:p>
                <a:endParaRPr lang="en-US"/>
              </a:p>
            </p:txBody>
          </p:sp>
          <p:sp>
            <p:nvSpPr>
              <p:cNvPr id="104686" name="Line 437"/>
              <p:cNvSpPr>
                <a:spLocks noChangeShapeType="1"/>
              </p:cNvSpPr>
              <p:nvPr/>
            </p:nvSpPr>
            <p:spPr bwMode="auto">
              <a:xfrm>
                <a:off x="1523" y="2461"/>
                <a:ext cx="1" cy="495"/>
              </a:xfrm>
              <a:prstGeom prst="line">
                <a:avLst/>
              </a:prstGeom>
              <a:noFill/>
              <a:ln w="0">
                <a:solidFill>
                  <a:srgbClr val="000000"/>
                </a:solidFill>
                <a:round/>
                <a:headEnd/>
                <a:tailEnd/>
              </a:ln>
            </p:spPr>
            <p:txBody>
              <a:bodyPr/>
              <a:lstStyle/>
              <a:p>
                <a:endParaRPr lang="en-US"/>
              </a:p>
            </p:txBody>
          </p:sp>
          <p:sp>
            <p:nvSpPr>
              <p:cNvPr id="104687" name="Freeform 438"/>
              <p:cNvSpPr>
                <a:spLocks/>
              </p:cNvSpPr>
              <p:nvPr/>
            </p:nvSpPr>
            <p:spPr bwMode="auto">
              <a:xfrm>
                <a:off x="1502" y="2461"/>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688" name="Freeform 439"/>
              <p:cNvSpPr>
                <a:spLocks/>
              </p:cNvSpPr>
              <p:nvPr/>
            </p:nvSpPr>
            <p:spPr bwMode="auto">
              <a:xfrm>
                <a:off x="1502" y="2914"/>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689" name="Line 440"/>
              <p:cNvSpPr>
                <a:spLocks noChangeShapeType="1"/>
              </p:cNvSpPr>
              <p:nvPr/>
            </p:nvSpPr>
            <p:spPr bwMode="auto">
              <a:xfrm>
                <a:off x="1330" y="2461"/>
                <a:ext cx="1" cy="495"/>
              </a:xfrm>
              <a:prstGeom prst="line">
                <a:avLst/>
              </a:prstGeom>
              <a:noFill/>
              <a:ln w="0">
                <a:solidFill>
                  <a:srgbClr val="000000"/>
                </a:solidFill>
                <a:round/>
                <a:headEnd/>
                <a:tailEnd/>
              </a:ln>
            </p:spPr>
            <p:txBody>
              <a:bodyPr/>
              <a:lstStyle/>
              <a:p>
                <a:endParaRPr lang="en-US"/>
              </a:p>
            </p:txBody>
          </p:sp>
          <p:sp>
            <p:nvSpPr>
              <p:cNvPr id="104690" name="Freeform 441"/>
              <p:cNvSpPr>
                <a:spLocks/>
              </p:cNvSpPr>
              <p:nvPr/>
            </p:nvSpPr>
            <p:spPr bwMode="auto">
              <a:xfrm>
                <a:off x="1309" y="2461"/>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691" name="Freeform 442"/>
              <p:cNvSpPr>
                <a:spLocks/>
              </p:cNvSpPr>
              <p:nvPr/>
            </p:nvSpPr>
            <p:spPr bwMode="auto">
              <a:xfrm>
                <a:off x="1309" y="2914"/>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692" name="Freeform 443"/>
              <p:cNvSpPr>
                <a:spLocks/>
              </p:cNvSpPr>
              <p:nvPr/>
            </p:nvSpPr>
            <p:spPr bwMode="auto">
              <a:xfrm>
                <a:off x="1095" y="2461"/>
                <a:ext cx="73" cy="68"/>
              </a:xfrm>
              <a:custGeom>
                <a:avLst/>
                <a:gdLst>
                  <a:gd name="T0" fmla="*/ 73 w 73"/>
                  <a:gd name="T1" fmla="*/ 68 h 68"/>
                  <a:gd name="T2" fmla="*/ 37 w 73"/>
                  <a:gd name="T3" fmla="*/ 0 h 68"/>
                  <a:gd name="T4" fmla="*/ 0 w 73"/>
                  <a:gd name="T5" fmla="*/ 68 h 68"/>
                  <a:gd name="T6" fmla="*/ 73 w 73"/>
                  <a:gd name="T7" fmla="*/ 68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68"/>
                    </a:moveTo>
                    <a:lnTo>
                      <a:pt x="37" y="0"/>
                    </a:lnTo>
                    <a:lnTo>
                      <a:pt x="0" y="68"/>
                    </a:lnTo>
                    <a:lnTo>
                      <a:pt x="73" y="68"/>
                    </a:lnTo>
                    <a:close/>
                  </a:path>
                </a:pathLst>
              </a:custGeom>
              <a:solidFill>
                <a:srgbClr val="000000"/>
              </a:solidFill>
              <a:ln w="9525">
                <a:noFill/>
                <a:round/>
                <a:headEnd/>
                <a:tailEnd/>
              </a:ln>
            </p:spPr>
            <p:txBody>
              <a:bodyPr/>
              <a:lstStyle/>
              <a:p>
                <a:endParaRPr lang="en-US"/>
              </a:p>
            </p:txBody>
          </p:sp>
          <p:sp>
            <p:nvSpPr>
              <p:cNvPr id="104693" name="Freeform 444"/>
              <p:cNvSpPr>
                <a:spLocks/>
              </p:cNvSpPr>
              <p:nvPr/>
            </p:nvSpPr>
            <p:spPr bwMode="auto">
              <a:xfrm>
                <a:off x="1127" y="2513"/>
                <a:ext cx="15" cy="11"/>
              </a:xfrm>
              <a:custGeom>
                <a:avLst/>
                <a:gdLst>
                  <a:gd name="T0" fmla="*/ 15 w 15"/>
                  <a:gd name="T1" fmla="*/ 11 h 11"/>
                  <a:gd name="T2" fmla="*/ 10 w 15"/>
                  <a:gd name="T3" fmla="*/ 6 h 11"/>
                  <a:gd name="T4" fmla="*/ 10 w 15"/>
                  <a:gd name="T5" fmla="*/ 6 h 11"/>
                  <a:gd name="T6" fmla="*/ 10 w 15"/>
                  <a:gd name="T7" fmla="*/ 0 h 11"/>
                  <a:gd name="T8" fmla="*/ 5 w 15"/>
                  <a:gd name="T9" fmla="*/ 0 h 11"/>
                  <a:gd name="T10" fmla="*/ 5 w 15"/>
                  <a:gd name="T11" fmla="*/ 0 h 11"/>
                  <a:gd name="T12" fmla="*/ 0 w 15"/>
                  <a:gd name="T13" fmla="*/ 6 h 11"/>
                  <a:gd name="T14" fmla="*/ 0 w 15"/>
                  <a:gd name="T15" fmla="*/ 6 h 11"/>
                  <a:gd name="T16" fmla="*/ 0 w 15"/>
                  <a:gd name="T17" fmla="*/ 11 h 11"/>
                  <a:gd name="T18" fmla="*/ 15 w 15"/>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11"/>
                  <a:gd name="T32" fmla="*/ 15 w 1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11">
                    <a:moveTo>
                      <a:pt x="15" y="11"/>
                    </a:moveTo>
                    <a:lnTo>
                      <a:pt x="10" y="6"/>
                    </a:lnTo>
                    <a:lnTo>
                      <a:pt x="10" y="0"/>
                    </a:lnTo>
                    <a:lnTo>
                      <a:pt x="5" y="0"/>
                    </a:lnTo>
                    <a:lnTo>
                      <a:pt x="0" y="6"/>
                    </a:lnTo>
                    <a:lnTo>
                      <a:pt x="0" y="11"/>
                    </a:lnTo>
                    <a:lnTo>
                      <a:pt x="15" y="11"/>
                    </a:lnTo>
                    <a:close/>
                  </a:path>
                </a:pathLst>
              </a:custGeom>
              <a:solidFill>
                <a:srgbClr val="000000"/>
              </a:solidFill>
              <a:ln w="9525">
                <a:noFill/>
                <a:round/>
                <a:headEnd/>
                <a:tailEnd/>
              </a:ln>
            </p:spPr>
            <p:txBody>
              <a:bodyPr/>
              <a:lstStyle/>
              <a:p>
                <a:endParaRPr lang="en-US"/>
              </a:p>
            </p:txBody>
          </p:sp>
          <p:sp>
            <p:nvSpPr>
              <p:cNvPr id="104694" name="Rectangle 445"/>
              <p:cNvSpPr>
                <a:spLocks noChangeArrowheads="1"/>
              </p:cNvSpPr>
              <p:nvPr/>
            </p:nvSpPr>
            <p:spPr bwMode="auto">
              <a:xfrm>
                <a:off x="1127" y="2524"/>
                <a:ext cx="15" cy="37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695" name="Freeform 446"/>
              <p:cNvSpPr>
                <a:spLocks/>
              </p:cNvSpPr>
              <p:nvPr/>
            </p:nvSpPr>
            <p:spPr bwMode="auto">
              <a:xfrm>
                <a:off x="1095" y="2888"/>
                <a:ext cx="73" cy="68"/>
              </a:xfrm>
              <a:custGeom>
                <a:avLst/>
                <a:gdLst>
                  <a:gd name="T0" fmla="*/ 73 w 73"/>
                  <a:gd name="T1" fmla="*/ 0 h 68"/>
                  <a:gd name="T2" fmla="*/ 37 w 73"/>
                  <a:gd name="T3" fmla="*/ 68 h 68"/>
                  <a:gd name="T4" fmla="*/ 0 w 73"/>
                  <a:gd name="T5" fmla="*/ 0 h 68"/>
                  <a:gd name="T6" fmla="*/ 73 w 73"/>
                  <a:gd name="T7" fmla="*/ 0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0"/>
                    </a:moveTo>
                    <a:lnTo>
                      <a:pt x="37" y="68"/>
                    </a:lnTo>
                    <a:lnTo>
                      <a:pt x="0" y="0"/>
                    </a:lnTo>
                    <a:lnTo>
                      <a:pt x="73" y="0"/>
                    </a:lnTo>
                    <a:close/>
                  </a:path>
                </a:pathLst>
              </a:custGeom>
              <a:solidFill>
                <a:srgbClr val="000000"/>
              </a:solidFill>
              <a:ln w="9525">
                <a:noFill/>
                <a:round/>
                <a:headEnd/>
                <a:tailEnd/>
              </a:ln>
            </p:spPr>
            <p:txBody>
              <a:bodyPr/>
              <a:lstStyle/>
              <a:p>
                <a:endParaRPr lang="en-US"/>
              </a:p>
            </p:txBody>
          </p:sp>
          <p:sp>
            <p:nvSpPr>
              <p:cNvPr id="104696" name="Freeform 447"/>
              <p:cNvSpPr>
                <a:spLocks/>
              </p:cNvSpPr>
              <p:nvPr/>
            </p:nvSpPr>
            <p:spPr bwMode="auto">
              <a:xfrm>
                <a:off x="1127" y="2899"/>
                <a:ext cx="15" cy="5"/>
              </a:xfrm>
              <a:custGeom>
                <a:avLst/>
                <a:gdLst>
                  <a:gd name="T0" fmla="*/ 0 w 15"/>
                  <a:gd name="T1" fmla="*/ 0 h 5"/>
                  <a:gd name="T2" fmla="*/ 0 w 15"/>
                  <a:gd name="T3" fmla="*/ 0 h 5"/>
                  <a:gd name="T4" fmla="*/ 0 w 15"/>
                  <a:gd name="T5" fmla="*/ 5 h 5"/>
                  <a:gd name="T6" fmla="*/ 5 w 15"/>
                  <a:gd name="T7" fmla="*/ 5 h 5"/>
                  <a:gd name="T8" fmla="*/ 5 w 15"/>
                  <a:gd name="T9" fmla="*/ 5 h 5"/>
                  <a:gd name="T10" fmla="*/ 10 w 15"/>
                  <a:gd name="T11" fmla="*/ 5 h 5"/>
                  <a:gd name="T12" fmla="*/ 10 w 15"/>
                  <a:gd name="T13" fmla="*/ 5 h 5"/>
                  <a:gd name="T14" fmla="*/ 10 w 15"/>
                  <a:gd name="T15" fmla="*/ 0 h 5"/>
                  <a:gd name="T16" fmla="*/ 15 w 15"/>
                  <a:gd name="T17" fmla="*/ 0 h 5"/>
                  <a:gd name="T18" fmla="*/ 0 w 15"/>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5"/>
                  <a:gd name="T32" fmla="*/ 15 w 15"/>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5">
                    <a:moveTo>
                      <a:pt x="0" y="0"/>
                    </a:moveTo>
                    <a:lnTo>
                      <a:pt x="0" y="0"/>
                    </a:lnTo>
                    <a:lnTo>
                      <a:pt x="0" y="5"/>
                    </a:lnTo>
                    <a:lnTo>
                      <a:pt x="5" y="5"/>
                    </a:lnTo>
                    <a:lnTo>
                      <a:pt x="10" y="5"/>
                    </a:lnTo>
                    <a:lnTo>
                      <a:pt x="10" y="0"/>
                    </a:lnTo>
                    <a:lnTo>
                      <a:pt x="15" y="0"/>
                    </a:lnTo>
                    <a:lnTo>
                      <a:pt x="0" y="0"/>
                    </a:lnTo>
                    <a:close/>
                  </a:path>
                </a:pathLst>
              </a:custGeom>
              <a:solidFill>
                <a:srgbClr val="000000"/>
              </a:solidFill>
              <a:ln w="9525">
                <a:noFill/>
                <a:round/>
                <a:headEnd/>
                <a:tailEnd/>
              </a:ln>
            </p:spPr>
            <p:txBody>
              <a:bodyPr/>
              <a:lstStyle/>
              <a:p>
                <a:endParaRPr lang="en-US"/>
              </a:p>
            </p:txBody>
          </p:sp>
          <p:sp>
            <p:nvSpPr>
              <p:cNvPr id="104697" name="Line 448"/>
              <p:cNvSpPr>
                <a:spLocks noChangeShapeType="1"/>
              </p:cNvSpPr>
              <p:nvPr/>
            </p:nvSpPr>
            <p:spPr bwMode="auto">
              <a:xfrm>
                <a:off x="939" y="2461"/>
                <a:ext cx="1" cy="495"/>
              </a:xfrm>
              <a:prstGeom prst="line">
                <a:avLst/>
              </a:prstGeom>
              <a:noFill/>
              <a:ln w="0">
                <a:solidFill>
                  <a:srgbClr val="000000"/>
                </a:solidFill>
                <a:round/>
                <a:headEnd/>
                <a:tailEnd/>
              </a:ln>
            </p:spPr>
            <p:txBody>
              <a:bodyPr/>
              <a:lstStyle/>
              <a:p>
                <a:endParaRPr lang="en-US"/>
              </a:p>
            </p:txBody>
          </p:sp>
          <p:sp>
            <p:nvSpPr>
              <p:cNvPr id="104698" name="Freeform 449"/>
              <p:cNvSpPr>
                <a:spLocks/>
              </p:cNvSpPr>
              <p:nvPr/>
            </p:nvSpPr>
            <p:spPr bwMode="auto">
              <a:xfrm>
                <a:off x="918" y="2461"/>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699" name="Freeform 450"/>
              <p:cNvSpPr>
                <a:spLocks/>
              </p:cNvSpPr>
              <p:nvPr/>
            </p:nvSpPr>
            <p:spPr bwMode="auto">
              <a:xfrm>
                <a:off x="918" y="2914"/>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700" name="Freeform 451"/>
              <p:cNvSpPr>
                <a:spLocks/>
              </p:cNvSpPr>
              <p:nvPr/>
            </p:nvSpPr>
            <p:spPr bwMode="auto">
              <a:xfrm>
                <a:off x="1262" y="1769"/>
                <a:ext cx="63" cy="73"/>
              </a:xfrm>
              <a:custGeom>
                <a:avLst/>
                <a:gdLst>
                  <a:gd name="T0" fmla="*/ 0 w 63"/>
                  <a:gd name="T1" fmla="*/ 73 h 73"/>
                  <a:gd name="T2" fmla="*/ 63 w 63"/>
                  <a:gd name="T3" fmla="*/ 36 h 73"/>
                  <a:gd name="T4" fmla="*/ 0 w 63"/>
                  <a:gd name="T5" fmla="*/ 0 h 73"/>
                  <a:gd name="T6" fmla="*/ 0 w 63"/>
                  <a:gd name="T7" fmla="*/ 73 h 73"/>
                  <a:gd name="T8" fmla="*/ 0 60000 65536"/>
                  <a:gd name="T9" fmla="*/ 0 60000 65536"/>
                  <a:gd name="T10" fmla="*/ 0 60000 65536"/>
                  <a:gd name="T11" fmla="*/ 0 60000 65536"/>
                  <a:gd name="T12" fmla="*/ 0 w 63"/>
                  <a:gd name="T13" fmla="*/ 0 h 73"/>
                  <a:gd name="T14" fmla="*/ 63 w 63"/>
                  <a:gd name="T15" fmla="*/ 73 h 73"/>
                </a:gdLst>
                <a:ahLst/>
                <a:cxnLst>
                  <a:cxn ang="T8">
                    <a:pos x="T0" y="T1"/>
                  </a:cxn>
                  <a:cxn ang="T9">
                    <a:pos x="T2" y="T3"/>
                  </a:cxn>
                  <a:cxn ang="T10">
                    <a:pos x="T4" y="T5"/>
                  </a:cxn>
                  <a:cxn ang="T11">
                    <a:pos x="T6" y="T7"/>
                  </a:cxn>
                </a:cxnLst>
                <a:rect l="T12" t="T13" r="T14" b="T15"/>
                <a:pathLst>
                  <a:path w="63" h="73">
                    <a:moveTo>
                      <a:pt x="0" y="73"/>
                    </a:moveTo>
                    <a:lnTo>
                      <a:pt x="63" y="36"/>
                    </a:lnTo>
                    <a:lnTo>
                      <a:pt x="0" y="0"/>
                    </a:lnTo>
                    <a:lnTo>
                      <a:pt x="0" y="73"/>
                    </a:lnTo>
                    <a:close/>
                  </a:path>
                </a:pathLst>
              </a:custGeom>
              <a:solidFill>
                <a:srgbClr val="000000"/>
              </a:solidFill>
              <a:ln w="9525">
                <a:noFill/>
                <a:round/>
                <a:headEnd/>
                <a:tailEnd/>
              </a:ln>
            </p:spPr>
            <p:txBody>
              <a:bodyPr/>
              <a:lstStyle/>
              <a:p>
                <a:endParaRPr lang="en-US"/>
              </a:p>
            </p:txBody>
          </p:sp>
          <p:sp>
            <p:nvSpPr>
              <p:cNvPr id="104701" name="Freeform 452"/>
              <p:cNvSpPr>
                <a:spLocks/>
              </p:cNvSpPr>
              <p:nvPr/>
            </p:nvSpPr>
            <p:spPr bwMode="auto">
              <a:xfrm>
                <a:off x="1268" y="1800"/>
                <a:ext cx="5" cy="10"/>
              </a:xfrm>
              <a:custGeom>
                <a:avLst/>
                <a:gdLst>
                  <a:gd name="T0" fmla="*/ 0 w 5"/>
                  <a:gd name="T1" fmla="*/ 10 h 10"/>
                  <a:gd name="T2" fmla="*/ 0 w 5"/>
                  <a:gd name="T3" fmla="*/ 10 h 10"/>
                  <a:gd name="T4" fmla="*/ 5 w 5"/>
                  <a:gd name="T5" fmla="*/ 10 h 10"/>
                  <a:gd name="T6" fmla="*/ 5 w 5"/>
                  <a:gd name="T7" fmla="*/ 10 h 10"/>
                  <a:gd name="T8" fmla="*/ 5 w 5"/>
                  <a:gd name="T9" fmla="*/ 5 h 10"/>
                  <a:gd name="T10" fmla="*/ 5 w 5"/>
                  <a:gd name="T11" fmla="*/ 5 h 10"/>
                  <a:gd name="T12" fmla="*/ 5 w 5"/>
                  <a:gd name="T13" fmla="*/ 0 h 10"/>
                  <a:gd name="T14" fmla="*/ 0 w 5"/>
                  <a:gd name="T15" fmla="*/ 0 h 10"/>
                  <a:gd name="T16" fmla="*/ 0 w 5"/>
                  <a:gd name="T17" fmla="*/ 0 h 10"/>
                  <a:gd name="T18" fmla="*/ 0 w 5"/>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0"/>
                  <a:gd name="T32" fmla="*/ 5 w 5"/>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0">
                    <a:moveTo>
                      <a:pt x="0" y="10"/>
                    </a:moveTo>
                    <a:lnTo>
                      <a:pt x="0" y="10"/>
                    </a:lnTo>
                    <a:lnTo>
                      <a:pt x="5" y="10"/>
                    </a:lnTo>
                    <a:lnTo>
                      <a:pt x="5"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104702" name="Rectangle 453"/>
              <p:cNvSpPr>
                <a:spLocks noChangeArrowheads="1"/>
              </p:cNvSpPr>
              <p:nvPr/>
            </p:nvSpPr>
            <p:spPr bwMode="auto">
              <a:xfrm>
                <a:off x="1085" y="1800"/>
                <a:ext cx="183" cy="1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703" name="Freeform 454"/>
              <p:cNvSpPr>
                <a:spLocks/>
              </p:cNvSpPr>
              <p:nvPr/>
            </p:nvSpPr>
            <p:spPr bwMode="auto">
              <a:xfrm>
                <a:off x="1022" y="1769"/>
                <a:ext cx="68" cy="73"/>
              </a:xfrm>
              <a:custGeom>
                <a:avLst/>
                <a:gdLst>
                  <a:gd name="T0" fmla="*/ 68 w 68"/>
                  <a:gd name="T1" fmla="*/ 73 h 73"/>
                  <a:gd name="T2" fmla="*/ 0 w 68"/>
                  <a:gd name="T3" fmla="*/ 36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6"/>
                    </a:lnTo>
                    <a:lnTo>
                      <a:pt x="68" y="0"/>
                    </a:lnTo>
                    <a:lnTo>
                      <a:pt x="68" y="73"/>
                    </a:lnTo>
                    <a:close/>
                  </a:path>
                </a:pathLst>
              </a:custGeom>
              <a:solidFill>
                <a:srgbClr val="000000"/>
              </a:solidFill>
              <a:ln w="9525">
                <a:noFill/>
                <a:round/>
                <a:headEnd/>
                <a:tailEnd/>
              </a:ln>
            </p:spPr>
            <p:txBody>
              <a:bodyPr/>
              <a:lstStyle/>
              <a:p>
                <a:endParaRPr lang="en-US"/>
              </a:p>
            </p:txBody>
          </p:sp>
          <p:sp>
            <p:nvSpPr>
              <p:cNvPr id="104704" name="Freeform 455"/>
              <p:cNvSpPr>
                <a:spLocks/>
              </p:cNvSpPr>
              <p:nvPr/>
            </p:nvSpPr>
            <p:spPr bwMode="auto">
              <a:xfrm>
                <a:off x="1075" y="1800"/>
                <a:ext cx="10" cy="10"/>
              </a:xfrm>
              <a:custGeom>
                <a:avLst/>
                <a:gdLst>
                  <a:gd name="T0" fmla="*/ 10 w 10"/>
                  <a:gd name="T1" fmla="*/ 0 h 10"/>
                  <a:gd name="T2" fmla="*/ 5 w 10"/>
                  <a:gd name="T3" fmla="*/ 0 h 10"/>
                  <a:gd name="T4" fmla="*/ 5 w 10"/>
                  <a:gd name="T5" fmla="*/ 0 h 10"/>
                  <a:gd name="T6" fmla="*/ 5 w 10"/>
                  <a:gd name="T7" fmla="*/ 5 h 10"/>
                  <a:gd name="T8" fmla="*/ 0 w 10"/>
                  <a:gd name="T9" fmla="*/ 5 h 10"/>
                  <a:gd name="T10" fmla="*/ 5 w 10"/>
                  <a:gd name="T11" fmla="*/ 10 h 10"/>
                  <a:gd name="T12" fmla="*/ 5 w 10"/>
                  <a:gd name="T13" fmla="*/ 10 h 10"/>
                  <a:gd name="T14" fmla="*/ 5 w 10"/>
                  <a:gd name="T15" fmla="*/ 10 h 10"/>
                  <a:gd name="T16" fmla="*/ 10 w 10"/>
                  <a:gd name="T17" fmla="*/ 10 h 10"/>
                  <a:gd name="T18" fmla="*/ 10 w 10"/>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0"/>
                  <a:gd name="T32" fmla="*/ 10 w 10"/>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0">
                    <a:moveTo>
                      <a:pt x="10" y="0"/>
                    </a:moveTo>
                    <a:lnTo>
                      <a:pt x="5" y="0"/>
                    </a:lnTo>
                    <a:lnTo>
                      <a:pt x="5" y="5"/>
                    </a:lnTo>
                    <a:lnTo>
                      <a:pt x="0" y="5"/>
                    </a:lnTo>
                    <a:lnTo>
                      <a:pt x="5" y="10"/>
                    </a:lnTo>
                    <a:lnTo>
                      <a:pt x="10" y="10"/>
                    </a:lnTo>
                    <a:lnTo>
                      <a:pt x="10" y="0"/>
                    </a:lnTo>
                    <a:close/>
                  </a:path>
                </a:pathLst>
              </a:custGeom>
              <a:solidFill>
                <a:srgbClr val="000000"/>
              </a:solidFill>
              <a:ln w="9525">
                <a:noFill/>
                <a:round/>
                <a:headEnd/>
                <a:tailEnd/>
              </a:ln>
            </p:spPr>
            <p:txBody>
              <a:bodyPr/>
              <a:lstStyle/>
              <a:p>
                <a:endParaRPr lang="en-US"/>
              </a:p>
            </p:txBody>
          </p:sp>
          <p:sp>
            <p:nvSpPr>
              <p:cNvPr id="104705" name="Rectangle 456"/>
              <p:cNvSpPr>
                <a:spLocks noChangeArrowheads="1"/>
              </p:cNvSpPr>
              <p:nvPr/>
            </p:nvSpPr>
            <p:spPr bwMode="auto">
              <a:xfrm>
                <a:off x="2457" y="2513"/>
                <a:ext cx="897" cy="365"/>
              </a:xfrm>
              <a:prstGeom prst="rect">
                <a:avLst/>
              </a:prstGeom>
              <a:solidFill>
                <a:srgbClr val="DDDDDC"/>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104706" name="Rectangle 457"/>
              <p:cNvSpPr>
                <a:spLocks noChangeArrowheads="1"/>
              </p:cNvSpPr>
              <p:nvPr/>
            </p:nvSpPr>
            <p:spPr bwMode="auto">
              <a:xfrm>
                <a:off x="2963" y="2644"/>
                <a:ext cx="360" cy="19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707" name="Rectangle 458"/>
              <p:cNvSpPr>
                <a:spLocks noChangeArrowheads="1"/>
              </p:cNvSpPr>
              <p:nvPr/>
            </p:nvSpPr>
            <p:spPr bwMode="auto">
              <a:xfrm>
                <a:off x="2963" y="2644"/>
                <a:ext cx="360" cy="19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708" name="Rectangle 459"/>
              <p:cNvSpPr>
                <a:spLocks noChangeArrowheads="1"/>
              </p:cNvSpPr>
              <p:nvPr/>
            </p:nvSpPr>
            <p:spPr bwMode="auto">
              <a:xfrm>
                <a:off x="3015" y="2654"/>
                <a:ext cx="287"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104709" name="Rectangle 460"/>
              <p:cNvSpPr>
                <a:spLocks noChangeArrowheads="1"/>
              </p:cNvSpPr>
              <p:nvPr/>
            </p:nvSpPr>
            <p:spPr bwMode="auto">
              <a:xfrm>
                <a:off x="3052" y="2742"/>
                <a:ext cx="20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104710" name="Rectangle 461"/>
              <p:cNvSpPr>
                <a:spLocks noChangeArrowheads="1"/>
              </p:cNvSpPr>
              <p:nvPr/>
            </p:nvSpPr>
            <p:spPr bwMode="auto">
              <a:xfrm>
                <a:off x="2582" y="2534"/>
                <a:ext cx="720" cy="110"/>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104711" name="Rectangle 462"/>
              <p:cNvSpPr>
                <a:spLocks noChangeArrowheads="1"/>
              </p:cNvSpPr>
              <p:nvPr/>
            </p:nvSpPr>
            <p:spPr bwMode="auto">
              <a:xfrm>
                <a:off x="2488" y="2644"/>
                <a:ext cx="439" cy="19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712" name="Rectangle 463"/>
              <p:cNvSpPr>
                <a:spLocks noChangeArrowheads="1"/>
              </p:cNvSpPr>
              <p:nvPr/>
            </p:nvSpPr>
            <p:spPr bwMode="auto">
              <a:xfrm>
                <a:off x="2488" y="2644"/>
                <a:ext cx="439" cy="19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713" name="Rectangle 464"/>
              <p:cNvSpPr>
                <a:spLocks noChangeArrowheads="1"/>
              </p:cNvSpPr>
              <p:nvPr/>
            </p:nvSpPr>
            <p:spPr bwMode="auto">
              <a:xfrm>
                <a:off x="2577" y="2649"/>
                <a:ext cx="282"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104714" name="Rectangle 465"/>
              <p:cNvSpPr>
                <a:spLocks noChangeArrowheads="1"/>
              </p:cNvSpPr>
              <p:nvPr/>
            </p:nvSpPr>
            <p:spPr bwMode="auto">
              <a:xfrm>
                <a:off x="2540" y="2737"/>
                <a:ext cx="355"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104715" name="Line 466"/>
              <p:cNvSpPr>
                <a:spLocks noChangeShapeType="1"/>
              </p:cNvSpPr>
              <p:nvPr/>
            </p:nvSpPr>
            <p:spPr bwMode="auto">
              <a:xfrm>
                <a:off x="1972" y="2774"/>
                <a:ext cx="1" cy="182"/>
              </a:xfrm>
              <a:prstGeom prst="line">
                <a:avLst/>
              </a:prstGeom>
              <a:noFill/>
              <a:ln w="0">
                <a:solidFill>
                  <a:srgbClr val="000000"/>
                </a:solidFill>
                <a:round/>
                <a:headEnd/>
                <a:tailEnd/>
              </a:ln>
            </p:spPr>
            <p:txBody>
              <a:bodyPr/>
              <a:lstStyle/>
              <a:p>
                <a:endParaRPr lang="en-US"/>
              </a:p>
            </p:txBody>
          </p:sp>
          <p:sp>
            <p:nvSpPr>
              <p:cNvPr id="104716" name="Freeform 467"/>
              <p:cNvSpPr>
                <a:spLocks/>
              </p:cNvSpPr>
              <p:nvPr/>
            </p:nvSpPr>
            <p:spPr bwMode="auto">
              <a:xfrm>
                <a:off x="1951" y="2914"/>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717" name="Line 468"/>
              <p:cNvSpPr>
                <a:spLocks noChangeShapeType="1"/>
              </p:cNvSpPr>
              <p:nvPr/>
            </p:nvSpPr>
            <p:spPr bwMode="auto">
              <a:xfrm>
                <a:off x="1972" y="2774"/>
                <a:ext cx="475" cy="1"/>
              </a:xfrm>
              <a:prstGeom prst="line">
                <a:avLst/>
              </a:prstGeom>
              <a:noFill/>
              <a:ln w="0">
                <a:solidFill>
                  <a:srgbClr val="000000"/>
                </a:solidFill>
                <a:round/>
                <a:headEnd/>
                <a:tailEnd/>
              </a:ln>
            </p:spPr>
            <p:txBody>
              <a:bodyPr/>
              <a:lstStyle/>
              <a:p>
                <a:endParaRPr lang="en-US"/>
              </a:p>
            </p:txBody>
          </p:sp>
          <p:sp>
            <p:nvSpPr>
              <p:cNvPr id="104718" name="Freeform 469"/>
              <p:cNvSpPr>
                <a:spLocks/>
              </p:cNvSpPr>
              <p:nvPr/>
            </p:nvSpPr>
            <p:spPr bwMode="auto">
              <a:xfrm>
                <a:off x="2405" y="2753"/>
                <a:ext cx="42" cy="42"/>
              </a:xfrm>
              <a:custGeom>
                <a:avLst/>
                <a:gdLst>
                  <a:gd name="T0" fmla="*/ 42 w 42"/>
                  <a:gd name="T1" fmla="*/ 21 h 42"/>
                  <a:gd name="T2" fmla="*/ 0 w 42"/>
                  <a:gd name="T3" fmla="*/ 0 h 42"/>
                  <a:gd name="T4" fmla="*/ 0 w 42"/>
                  <a:gd name="T5" fmla="*/ 42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0"/>
                    </a:lnTo>
                    <a:lnTo>
                      <a:pt x="0" y="42"/>
                    </a:lnTo>
                    <a:lnTo>
                      <a:pt x="42" y="21"/>
                    </a:lnTo>
                    <a:close/>
                  </a:path>
                </a:pathLst>
              </a:custGeom>
              <a:solidFill>
                <a:srgbClr val="000000"/>
              </a:solidFill>
              <a:ln w="9525">
                <a:noFill/>
                <a:round/>
                <a:headEnd/>
                <a:tailEnd/>
              </a:ln>
            </p:spPr>
            <p:txBody>
              <a:bodyPr/>
              <a:lstStyle/>
              <a:p>
                <a:endParaRPr lang="en-US"/>
              </a:p>
            </p:txBody>
          </p:sp>
          <p:sp>
            <p:nvSpPr>
              <p:cNvPr id="104719" name="Rectangle 470"/>
              <p:cNvSpPr>
                <a:spLocks noChangeArrowheads="1"/>
              </p:cNvSpPr>
              <p:nvPr/>
            </p:nvSpPr>
            <p:spPr bwMode="auto">
              <a:xfrm>
                <a:off x="662" y="2967"/>
                <a:ext cx="157"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720" name="Rectangle 471"/>
              <p:cNvSpPr>
                <a:spLocks noChangeArrowheads="1"/>
              </p:cNvSpPr>
              <p:nvPr/>
            </p:nvSpPr>
            <p:spPr bwMode="auto">
              <a:xfrm>
                <a:off x="662" y="2967"/>
                <a:ext cx="157"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721" name="Rectangle 472"/>
              <p:cNvSpPr>
                <a:spLocks noChangeArrowheads="1"/>
              </p:cNvSpPr>
              <p:nvPr/>
            </p:nvSpPr>
            <p:spPr bwMode="auto">
              <a:xfrm rot="-5400000">
                <a:off x="695" y="3229"/>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G</a:t>
                </a:r>
                <a:endParaRPr lang="en-US" sz="1800">
                  <a:solidFill>
                    <a:srgbClr val="000000"/>
                  </a:solidFill>
                </a:endParaRPr>
              </a:p>
            </p:txBody>
          </p:sp>
          <p:sp>
            <p:nvSpPr>
              <p:cNvPr id="104722" name="Rectangle 473"/>
              <p:cNvSpPr>
                <a:spLocks noChangeArrowheads="1"/>
              </p:cNvSpPr>
              <p:nvPr/>
            </p:nvSpPr>
            <p:spPr bwMode="auto">
              <a:xfrm rot="-5400000">
                <a:off x="700" y="3172"/>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104723" name="Rectangle 474"/>
              <p:cNvSpPr>
                <a:spLocks noChangeArrowheads="1"/>
              </p:cNvSpPr>
              <p:nvPr/>
            </p:nvSpPr>
            <p:spPr bwMode="auto">
              <a:xfrm rot="-5400000">
                <a:off x="716" y="3136"/>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724" name="Rectangle 475"/>
              <p:cNvSpPr>
                <a:spLocks noChangeArrowheads="1"/>
              </p:cNvSpPr>
              <p:nvPr/>
            </p:nvSpPr>
            <p:spPr bwMode="auto">
              <a:xfrm rot="-5400000">
                <a:off x="695" y="3088"/>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104725" name="Line 476"/>
              <p:cNvSpPr>
                <a:spLocks noChangeShapeType="1"/>
              </p:cNvSpPr>
              <p:nvPr/>
            </p:nvSpPr>
            <p:spPr bwMode="auto">
              <a:xfrm>
                <a:off x="736" y="2461"/>
                <a:ext cx="1" cy="495"/>
              </a:xfrm>
              <a:prstGeom prst="line">
                <a:avLst/>
              </a:prstGeom>
              <a:noFill/>
              <a:ln w="0">
                <a:solidFill>
                  <a:srgbClr val="000000"/>
                </a:solidFill>
                <a:round/>
                <a:headEnd/>
                <a:tailEnd/>
              </a:ln>
            </p:spPr>
            <p:txBody>
              <a:bodyPr/>
              <a:lstStyle/>
              <a:p>
                <a:endParaRPr lang="en-US"/>
              </a:p>
            </p:txBody>
          </p:sp>
          <p:sp>
            <p:nvSpPr>
              <p:cNvPr id="104726" name="Freeform 477"/>
              <p:cNvSpPr>
                <a:spLocks/>
              </p:cNvSpPr>
              <p:nvPr/>
            </p:nvSpPr>
            <p:spPr bwMode="auto">
              <a:xfrm>
                <a:off x="715" y="2461"/>
                <a:ext cx="47" cy="42"/>
              </a:xfrm>
              <a:custGeom>
                <a:avLst/>
                <a:gdLst>
                  <a:gd name="T0" fmla="*/ 21 w 47"/>
                  <a:gd name="T1" fmla="*/ 0 h 42"/>
                  <a:gd name="T2" fmla="*/ 47 w 47"/>
                  <a:gd name="T3" fmla="*/ 42 h 42"/>
                  <a:gd name="T4" fmla="*/ 0 w 47"/>
                  <a:gd name="T5" fmla="*/ 42 h 42"/>
                  <a:gd name="T6" fmla="*/ 21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0"/>
                    </a:moveTo>
                    <a:lnTo>
                      <a:pt x="47" y="42"/>
                    </a:lnTo>
                    <a:lnTo>
                      <a:pt x="0" y="42"/>
                    </a:lnTo>
                    <a:lnTo>
                      <a:pt x="21" y="0"/>
                    </a:lnTo>
                    <a:close/>
                  </a:path>
                </a:pathLst>
              </a:custGeom>
              <a:solidFill>
                <a:srgbClr val="000000"/>
              </a:solidFill>
              <a:ln w="9525">
                <a:noFill/>
                <a:round/>
                <a:headEnd/>
                <a:tailEnd/>
              </a:ln>
            </p:spPr>
            <p:txBody>
              <a:bodyPr/>
              <a:lstStyle/>
              <a:p>
                <a:endParaRPr lang="en-US"/>
              </a:p>
            </p:txBody>
          </p:sp>
          <p:sp>
            <p:nvSpPr>
              <p:cNvPr id="104727" name="Freeform 478"/>
              <p:cNvSpPr>
                <a:spLocks/>
              </p:cNvSpPr>
              <p:nvPr/>
            </p:nvSpPr>
            <p:spPr bwMode="auto">
              <a:xfrm>
                <a:off x="715" y="2914"/>
                <a:ext cx="47" cy="42"/>
              </a:xfrm>
              <a:custGeom>
                <a:avLst/>
                <a:gdLst>
                  <a:gd name="T0" fmla="*/ 21 w 47"/>
                  <a:gd name="T1" fmla="*/ 42 h 42"/>
                  <a:gd name="T2" fmla="*/ 47 w 47"/>
                  <a:gd name="T3" fmla="*/ 0 h 42"/>
                  <a:gd name="T4" fmla="*/ 0 w 47"/>
                  <a:gd name="T5" fmla="*/ 0 h 42"/>
                  <a:gd name="T6" fmla="*/ 21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42"/>
                    </a:moveTo>
                    <a:lnTo>
                      <a:pt x="47" y="0"/>
                    </a:lnTo>
                    <a:lnTo>
                      <a:pt x="0" y="0"/>
                    </a:lnTo>
                    <a:lnTo>
                      <a:pt x="21" y="42"/>
                    </a:lnTo>
                    <a:close/>
                  </a:path>
                </a:pathLst>
              </a:custGeom>
              <a:solidFill>
                <a:srgbClr val="000000"/>
              </a:solidFill>
              <a:ln w="9525">
                <a:noFill/>
                <a:round/>
                <a:headEnd/>
                <a:tailEnd/>
              </a:ln>
            </p:spPr>
            <p:txBody>
              <a:bodyPr/>
              <a:lstStyle/>
              <a:p>
                <a:endParaRPr lang="en-US"/>
              </a:p>
            </p:txBody>
          </p:sp>
          <p:sp>
            <p:nvSpPr>
              <p:cNvPr id="104728" name="Line 479"/>
              <p:cNvSpPr>
                <a:spLocks noChangeShapeType="1"/>
              </p:cNvSpPr>
              <p:nvPr/>
            </p:nvSpPr>
            <p:spPr bwMode="auto">
              <a:xfrm>
                <a:off x="1914" y="3508"/>
                <a:ext cx="1" cy="495"/>
              </a:xfrm>
              <a:prstGeom prst="line">
                <a:avLst/>
              </a:prstGeom>
              <a:noFill/>
              <a:ln w="0">
                <a:solidFill>
                  <a:srgbClr val="000000"/>
                </a:solidFill>
                <a:round/>
                <a:headEnd/>
                <a:tailEnd/>
              </a:ln>
            </p:spPr>
            <p:txBody>
              <a:bodyPr/>
              <a:lstStyle/>
              <a:p>
                <a:endParaRPr lang="en-US"/>
              </a:p>
            </p:txBody>
          </p:sp>
          <p:sp>
            <p:nvSpPr>
              <p:cNvPr id="104729" name="Freeform 480"/>
              <p:cNvSpPr>
                <a:spLocks/>
              </p:cNvSpPr>
              <p:nvPr/>
            </p:nvSpPr>
            <p:spPr bwMode="auto">
              <a:xfrm>
                <a:off x="1894" y="3508"/>
                <a:ext cx="41" cy="42"/>
              </a:xfrm>
              <a:custGeom>
                <a:avLst/>
                <a:gdLst>
                  <a:gd name="T0" fmla="*/ 20 w 41"/>
                  <a:gd name="T1" fmla="*/ 0 h 42"/>
                  <a:gd name="T2" fmla="*/ 41 w 41"/>
                  <a:gd name="T3" fmla="*/ 42 h 42"/>
                  <a:gd name="T4" fmla="*/ 0 w 41"/>
                  <a:gd name="T5" fmla="*/ 42 h 42"/>
                  <a:gd name="T6" fmla="*/ 20 w 41"/>
                  <a:gd name="T7" fmla="*/ 0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0"/>
                    </a:moveTo>
                    <a:lnTo>
                      <a:pt x="41" y="42"/>
                    </a:lnTo>
                    <a:lnTo>
                      <a:pt x="0" y="42"/>
                    </a:lnTo>
                    <a:lnTo>
                      <a:pt x="20" y="0"/>
                    </a:lnTo>
                    <a:close/>
                  </a:path>
                </a:pathLst>
              </a:custGeom>
              <a:solidFill>
                <a:srgbClr val="000000"/>
              </a:solidFill>
              <a:ln w="9525">
                <a:noFill/>
                <a:round/>
                <a:headEnd/>
                <a:tailEnd/>
              </a:ln>
            </p:spPr>
            <p:txBody>
              <a:bodyPr/>
              <a:lstStyle/>
              <a:p>
                <a:endParaRPr lang="en-US"/>
              </a:p>
            </p:txBody>
          </p:sp>
          <p:sp>
            <p:nvSpPr>
              <p:cNvPr id="104730" name="Freeform 481"/>
              <p:cNvSpPr>
                <a:spLocks/>
              </p:cNvSpPr>
              <p:nvPr/>
            </p:nvSpPr>
            <p:spPr bwMode="auto">
              <a:xfrm>
                <a:off x="1894" y="3961"/>
                <a:ext cx="41" cy="42"/>
              </a:xfrm>
              <a:custGeom>
                <a:avLst/>
                <a:gdLst>
                  <a:gd name="T0" fmla="*/ 20 w 41"/>
                  <a:gd name="T1" fmla="*/ 42 h 42"/>
                  <a:gd name="T2" fmla="*/ 41 w 41"/>
                  <a:gd name="T3" fmla="*/ 0 h 42"/>
                  <a:gd name="T4" fmla="*/ 0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41" y="0"/>
                    </a:lnTo>
                    <a:lnTo>
                      <a:pt x="0" y="0"/>
                    </a:lnTo>
                    <a:lnTo>
                      <a:pt x="20" y="42"/>
                    </a:lnTo>
                    <a:close/>
                  </a:path>
                </a:pathLst>
              </a:custGeom>
              <a:solidFill>
                <a:srgbClr val="000000"/>
              </a:solidFill>
              <a:ln w="9525">
                <a:noFill/>
                <a:round/>
                <a:headEnd/>
                <a:tailEnd/>
              </a:ln>
            </p:spPr>
            <p:txBody>
              <a:bodyPr/>
              <a:lstStyle/>
              <a:p>
                <a:endParaRPr lang="en-US"/>
              </a:p>
            </p:txBody>
          </p:sp>
          <p:sp>
            <p:nvSpPr>
              <p:cNvPr id="104731" name="Line 482"/>
              <p:cNvSpPr>
                <a:spLocks noChangeShapeType="1"/>
              </p:cNvSpPr>
              <p:nvPr/>
            </p:nvSpPr>
            <p:spPr bwMode="auto">
              <a:xfrm>
                <a:off x="1721" y="3508"/>
                <a:ext cx="1" cy="495"/>
              </a:xfrm>
              <a:prstGeom prst="line">
                <a:avLst/>
              </a:prstGeom>
              <a:noFill/>
              <a:ln w="0">
                <a:solidFill>
                  <a:srgbClr val="000000"/>
                </a:solidFill>
                <a:round/>
                <a:headEnd/>
                <a:tailEnd/>
              </a:ln>
            </p:spPr>
            <p:txBody>
              <a:bodyPr/>
              <a:lstStyle/>
              <a:p>
                <a:endParaRPr lang="en-US"/>
              </a:p>
            </p:txBody>
          </p:sp>
          <p:sp>
            <p:nvSpPr>
              <p:cNvPr id="104732" name="Freeform 483"/>
              <p:cNvSpPr>
                <a:spLocks/>
              </p:cNvSpPr>
              <p:nvPr/>
            </p:nvSpPr>
            <p:spPr bwMode="auto">
              <a:xfrm>
                <a:off x="1701" y="3508"/>
                <a:ext cx="47" cy="42"/>
              </a:xfrm>
              <a:custGeom>
                <a:avLst/>
                <a:gdLst>
                  <a:gd name="T0" fmla="*/ 20 w 47"/>
                  <a:gd name="T1" fmla="*/ 0 h 42"/>
                  <a:gd name="T2" fmla="*/ 47 w 47"/>
                  <a:gd name="T3" fmla="*/ 42 h 42"/>
                  <a:gd name="T4" fmla="*/ 0 w 47"/>
                  <a:gd name="T5" fmla="*/ 42 h 42"/>
                  <a:gd name="T6" fmla="*/ 20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0" y="0"/>
                    </a:moveTo>
                    <a:lnTo>
                      <a:pt x="47" y="42"/>
                    </a:lnTo>
                    <a:lnTo>
                      <a:pt x="0" y="42"/>
                    </a:lnTo>
                    <a:lnTo>
                      <a:pt x="20" y="0"/>
                    </a:lnTo>
                    <a:close/>
                  </a:path>
                </a:pathLst>
              </a:custGeom>
              <a:solidFill>
                <a:srgbClr val="000000"/>
              </a:solidFill>
              <a:ln w="9525">
                <a:noFill/>
                <a:round/>
                <a:headEnd/>
                <a:tailEnd/>
              </a:ln>
            </p:spPr>
            <p:txBody>
              <a:bodyPr/>
              <a:lstStyle/>
              <a:p>
                <a:endParaRPr lang="en-US"/>
              </a:p>
            </p:txBody>
          </p:sp>
          <p:sp>
            <p:nvSpPr>
              <p:cNvPr id="104733" name="Freeform 484"/>
              <p:cNvSpPr>
                <a:spLocks/>
              </p:cNvSpPr>
              <p:nvPr/>
            </p:nvSpPr>
            <p:spPr bwMode="auto">
              <a:xfrm>
                <a:off x="1701" y="3961"/>
                <a:ext cx="47" cy="42"/>
              </a:xfrm>
              <a:custGeom>
                <a:avLst/>
                <a:gdLst>
                  <a:gd name="T0" fmla="*/ 20 w 47"/>
                  <a:gd name="T1" fmla="*/ 42 h 42"/>
                  <a:gd name="T2" fmla="*/ 47 w 47"/>
                  <a:gd name="T3" fmla="*/ 0 h 42"/>
                  <a:gd name="T4" fmla="*/ 0 w 47"/>
                  <a:gd name="T5" fmla="*/ 0 h 42"/>
                  <a:gd name="T6" fmla="*/ 20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0" y="42"/>
                    </a:moveTo>
                    <a:lnTo>
                      <a:pt x="47" y="0"/>
                    </a:lnTo>
                    <a:lnTo>
                      <a:pt x="0" y="0"/>
                    </a:lnTo>
                    <a:lnTo>
                      <a:pt x="20" y="42"/>
                    </a:lnTo>
                    <a:close/>
                  </a:path>
                </a:pathLst>
              </a:custGeom>
              <a:solidFill>
                <a:srgbClr val="000000"/>
              </a:solidFill>
              <a:ln w="9525">
                <a:noFill/>
                <a:round/>
                <a:headEnd/>
                <a:tailEnd/>
              </a:ln>
            </p:spPr>
            <p:txBody>
              <a:bodyPr/>
              <a:lstStyle/>
              <a:p>
                <a:endParaRPr lang="en-US"/>
              </a:p>
            </p:txBody>
          </p:sp>
          <p:sp>
            <p:nvSpPr>
              <p:cNvPr id="104734" name="Line 485"/>
              <p:cNvSpPr>
                <a:spLocks noChangeShapeType="1"/>
              </p:cNvSpPr>
              <p:nvPr/>
            </p:nvSpPr>
            <p:spPr bwMode="auto">
              <a:xfrm>
                <a:off x="1523" y="3508"/>
                <a:ext cx="1" cy="495"/>
              </a:xfrm>
              <a:prstGeom prst="line">
                <a:avLst/>
              </a:prstGeom>
              <a:noFill/>
              <a:ln w="0">
                <a:solidFill>
                  <a:srgbClr val="000000"/>
                </a:solidFill>
                <a:round/>
                <a:headEnd/>
                <a:tailEnd/>
              </a:ln>
            </p:spPr>
            <p:txBody>
              <a:bodyPr/>
              <a:lstStyle/>
              <a:p>
                <a:endParaRPr lang="en-US"/>
              </a:p>
            </p:txBody>
          </p:sp>
          <p:sp>
            <p:nvSpPr>
              <p:cNvPr id="104735" name="Freeform 486"/>
              <p:cNvSpPr>
                <a:spLocks/>
              </p:cNvSpPr>
              <p:nvPr/>
            </p:nvSpPr>
            <p:spPr bwMode="auto">
              <a:xfrm>
                <a:off x="1502" y="3508"/>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736" name="Freeform 487"/>
              <p:cNvSpPr>
                <a:spLocks/>
              </p:cNvSpPr>
              <p:nvPr/>
            </p:nvSpPr>
            <p:spPr bwMode="auto">
              <a:xfrm>
                <a:off x="1502" y="3961"/>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737" name="Line 488"/>
              <p:cNvSpPr>
                <a:spLocks noChangeShapeType="1"/>
              </p:cNvSpPr>
              <p:nvPr/>
            </p:nvSpPr>
            <p:spPr bwMode="auto">
              <a:xfrm>
                <a:off x="1330" y="3508"/>
                <a:ext cx="1" cy="495"/>
              </a:xfrm>
              <a:prstGeom prst="line">
                <a:avLst/>
              </a:prstGeom>
              <a:noFill/>
              <a:ln w="0">
                <a:solidFill>
                  <a:srgbClr val="000000"/>
                </a:solidFill>
                <a:round/>
                <a:headEnd/>
                <a:tailEnd/>
              </a:ln>
            </p:spPr>
            <p:txBody>
              <a:bodyPr/>
              <a:lstStyle/>
              <a:p>
                <a:endParaRPr lang="en-US"/>
              </a:p>
            </p:txBody>
          </p:sp>
          <p:sp>
            <p:nvSpPr>
              <p:cNvPr id="104738" name="Freeform 489"/>
              <p:cNvSpPr>
                <a:spLocks/>
              </p:cNvSpPr>
              <p:nvPr/>
            </p:nvSpPr>
            <p:spPr bwMode="auto">
              <a:xfrm>
                <a:off x="1309" y="3508"/>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739" name="Freeform 490"/>
              <p:cNvSpPr>
                <a:spLocks/>
              </p:cNvSpPr>
              <p:nvPr/>
            </p:nvSpPr>
            <p:spPr bwMode="auto">
              <a:xfrm>
                <a:off x="1309" y="3961"/>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740" name="Line 491"/>
              <p:cNvSpPr>
                <a:spLocks noChangeShapeType="1"/>
              </p:cNvSpPr>
              <p:nvPr/>
            </p:nvSpPr>
            <p:spPr bwMode="auto">
              <a:xfrm>
                <a:off x="1132" y="3508"/>
                <a:ext cx="1" cy="495"/>
              </a:xfrm>
              <a:prstGeom prst="line">
                <a:avLst/>
              </a:prstGeom>
              <a:noFill/>
              <a:ln w="0">
                <a:solidFill>
                  <a:srgbClr val="000000"/>
                </a:solidFill>
                <a:round/>
                <a:headEnd/>
                <a:tailEnd/>
              </a:ln>
            </p:spPr>
            <p:txBody>
              <a:bodyPr/>
              <a:lstStyle/>
              <a:p>
                <a:endParaRPr lang="en-US"/>
              </a:p>
            </p:txBody>
          </p:sp>
          <p:sp>
            <p:nvSpPr>
              <p:cNvPr id="104741" name="Freeform 492"/>
              <p:cNvSpPr>
                <a:spLocks/>
              </p:cNvSpPr>
              <p:nvPr/>
            </p:nvSpPr>
            <p:spPr bwMode="auto">
              <a:xfrm>
                <a:off x="1111" y="3508"/>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742" name="Freeform 493"/>
              <p:cNvSpPr>
                <a:spLocks/>
              </p:cNvSpPr>
              <p:nvPr/>
            </p:nvSpPr>
            <p:spPr bwMode="auto">
              <a:xfrm>
                <a:off x="1111" y="3961"/>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743" name="Line 494"/>
              <p:cNvSpPr>
                <a:spLocks noChangeShapeType="1"/>
              </p:cNvSpPr>
              <p:nvPr/>
            </p:nvSpPr>
            <p:spPr bwMode="auto">
              <a:xfrm>
                <a:off x="939" y="3508"/>
                <a:ext cx="1" cy="495"/>
              </a:xfrm>
              <a:prstGeom prst="line">
                <a:avLst/>
              </a:prstGeom>
              <a:noFill/>
              <a:ln w="0">
                <a:solidFill>
                  <a:srgbClr val="000000"/>
                </a:solidFill>
                <a:round/>
                <a:headEnd/>
                <a:tailEnd/>
              </a:ln>
            </p:spPr>
            <p:txBody>
              <a:bodyPr/>
              <a:lstStyle/>
              <a:p>
                <a:endParaRPr lang="en-US"/>
              </a:p>
            </p:txBody>
          </p:sp>
          <p:sp>
            <p:nvSpPr>
              <p:cNvPr id="104744" name="Freeform 495"/>
              <p:cNvSpPr>
                <a:spLocks/>
              </p:cNvSpPr>
              <p:nvPr/>
            </p:nvSpPr>
            <p:spPr bwMode="auto">
              <a:xfrm>
                <a:off x="918" y="3508"/>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745" name="Freeform 496"/>
              <p:cNvSpPr>
                <a:spLocks/>
              </p:cNvSpPr>
              <p:nvPr/>
            </p:nvSpPr>
            <p:spPr bwMode="auto">
              <a:xfrm>
                <a:off x="918" y="3961"/>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746" name="Line 497"/>
              <p:cNvSpPr>
                <a:spLocks noChangeShapeType="1"/>
              </p:cNvSpPr>
              <p:nvPr/>
            </p:nvSpPr>
            <p:spPr bwMode="auto">
              <a:xfrm>
                <a:off x="736" y="3508"/>
                <a:ext cx="1" cy="495"/>
              </a:xfrm>
              <a:prstGeom prst="line">
                <a:avLst/>
              </a:prstGeom>
              <a:noFill/>
              <a:ln w="0">
                <a:solidFill>
                  <a:srgbClr val="000000"/>
                </a:solidFill>
                <a:round/>
                <a:headEnd/>
                <a:tailEnd/>
              </a:ln>
            </p:spPr>
            <p:txBody>
              <a:bodyPr/>
              <a:lstStyle/>
              <a:p>
                <a:endParaRPr lang="en-US"/>
              </a:p>
            </p:txBody>
          </p:sp>
          <p:sp>
            <p:nvSpPr>
              <p:cNvPr id="104747" name="Freeform 498"/>
              <p:cNvSpPr>
                <a:spLocks/>
              </p:cNvSpPr>
              <p:nvPr/>
            </p:nvSpPr>
            <p:spPr bwMode="auto">
              <a:xfrm>
                <a:off x="715" y="3508"/>
                <a:ext cx="47" cy="42"/>
              </a:xfrm>
              <a:custGeom>
                <a:avLst/>
                <a:gdLst>
                  <a:gd name="T0" fmla="*/ 21 w 47"/>
                  <a:gd name="T1" fmla="*/ 0 h 42"/>
                  <a:gd name="T2" fmla="*/ 47 w 47"/>
                  <a:gd name="T3" fmla="*/ 42 h 42"/>
                  <a:gd name="T4" fmla="*/ 0 w 47"/>
                  <a:gd name="T5" fmla="*/ 42 h 42"/>
                  <a:gd name="T6" fmla="*/ 21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0"/>
                    </a:moveTo>
                    <a:lnTo>
                      <a:pt x="47" y="42"/>
                    </a:lnTo>
                    <a:lnTo>
                      <a:pt x="0" y="42"/>
                    </a:lnTo>
                    <a:lnTo>
                      <a:pt x="21" y="0"/>
                    </a:lnTo>
                    <a:close/>
                  </a:path>
                </a:pathLst>
              </a:custGeom>
              <a:solidFill>
                <a:srgbClr val="000000"/>
              </a:solidFill>
              <a:ln w="9525">
                <a:noFill/>
                <a:round/>
                <a:headEnd/>
                <a:tailEnd/>
              </a:ln>
            </p:spPr>
            <p:txBody>
              <a:bodyPr/>
              <a:lstStyle/>
              <a:p>
                <a:endParaRPr lang="en-US"/>
              </a:p>
            </p:txBody>
          </p:sp>
          <p:sp>
            <p:nvSpPr>
              <p:cNvPr id="104748" name="Freeform 499"/>
              <p:cNvSpPr>
                <a:spLocks/>
              </p:cNvSpPr>
              <p:nvPr/>
            </p:nvSpPr>
            <p:spPr bwMode="auto">
              <a:xfrm>
                <a:off x="715" y="3961"/>
                <a:ext cx="47" cy="42"/>
              </a:xfrm>
              <a:custGeom>
                <a:avLst/>
                <a:gdLst>
                  <a:gd name="T0" fmla="*/ 21 w 47"/>
                  <a:gd name="T1" fmla="*/ 42 h 42"/>
                  <a:gd name="T2" fmla="*/ 47 w 47"/>
                  <a:gd name="T3" fmla="*/ 0 h 42"/>
                  <a:gd name="T4" fmla="*/ 0 w 47"/>
                  <a:gd name="T5" fmla="*/ 0 h 42"/>
                  <a:gd name="T6" fmla="*/ 21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42"/>
                    </a:moveTo>
                    <a:lnTo>
                      <a:pt x="47" y="0"/>
                    </a:lnTo>
                    <a:lnTo>
                      <a:pt x="0" y="0"/>
                    </a:lnTo>
                    <a:lnTo>
                      <a:pt x="21" y="42"/>
                    </a:lnTo>
                    <a:close/>
                  </a:path>
                </a:pathLst>
              </a:custGeom>
              <a:solidFill>
                <a:srgbClr val="000000"/>
              </a:solidFill>
              <a:ln w="9525">
                <a:noFill/>
                <a:round/>
                <a:headEnd/>
                <a:tailEnd/>
              </a:ln>
            </p:spPr>
            <p:txBody>
              <a:bodyPr/>
              <a:lstStyle/>
              <a:p>
                <a:endParaRPr lang="en-US"/>
              </a:p>
            </p:txBody>
          </p:sp>
          <p:sp>
            <p:nvSpPr>
              <p:cNvPr id="104749" name="Rectangle 500"/>
              <p:cNvSpPr>
                <a:spLocks noChangeArrowheads="1"/>
              </p:cNvSpPr>
              <p:nvPr/>
            </p:nvSpPr>
            <p:spPr bwMode="auto">
              <a:xfrm>
                <a:off x="266" y="1862"/>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750" name="Rectangle 501"/>
              <p:cNvSpPr>
                <a:spLocks noChangeArrowheads="1"/>
              </p:cNvSpPr>
              <p:nvPr/>
            </p:nvSpPr>
            <p:spPr bwMode="auto">
              <a:xfrm>
                <a:off x="250" y="1847"/>
                <a:ext cx="412" cy="104"/>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751" name="Line 502"/>
              <p:cNvSpPr>
                <a:spLocks noChangeShapeType="1"/>
              </p:cNvSpPr>
              <p:nvPr/>
            </p:nvSpPr>
            <p:spPr bwMode="auto">
              <a:xfrm flipH="1">
                <a:off x="683" y="1904"/>
                <a:ext cx="178" cy="1"/>
              </a:xfrm>
              <a:prstGeom prst="line">
                <a:avLst/>
              </a:prstGeom>
              <a:noFill/>
              <a:ln w="0">
                <a:solidFill>
                  <a:srgbClr val="000000"/>
                </a:solidFill>
                <a:round/>
                <a:headEnd/>
                <a:tailEnd/>
              </a:ln>
            </p:spPr>
            <p:txBody>
              <a:bodyPr/>
              <a:lstStyle/>
              <a:p>
                <a:endParaRPr lang="en-US"/>
              </a:p>
            </p:txBody>
          </p:sp>
          <p:sp>
            <p:nvSpPr>
              <p:cNvPr id="104752" name="Freeform 503"/>
              <p:cNvSpPr>
                <a:spLocks/>
              </p:cNvSpPr>
              <p:nvPr/>
            </p:nvSpPr>
            <p:spPr bwMode="auto">
              <a:xfrm>
                <a:off x="819" y="1883"/>
                <a:ext cx="42" cy="42"/>
              </a:xfrm>
              <a:custGeom>
                <a:avLst/>
                <a:gdLst>
                  <a:gd name="T0" fmla="*/ 42 w 42"/>
                  <a:gd name="T1" fmla="*/ 21 h 42"/>
                  <a:gd name="T2" fmla="*/ 0 w 42"/>
                  <a:gd name="T3" fmla="*/ 42 h 42"/>
                  <a:gd name="T4" fmla="*/ 0 w 42"/>
                  <a:gd name="T5" fmla="*/ 0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42"/>
                    </a:lnTo>
                    <a:lnTo>
                      <a:pt x="0" y="0"/>
                    </a:lnTo>
                    <a:lnTo>
                      <a:pt x="42" y="21"/>
                    </a:lnTo>
                    <a:close/>
                  </a:path>
                </a:pathLst>
              </a:custGeom>
              <a:solidFill>
                <a:srgbClr val="000000"/>
              </a:solidFill>
              <a:ln w="9525">
                <a:noFill/>
                <a:round/>
                <a:headEnd/>
                <a:tailEnd/>
              </a:ln>
            </p:spPr>
            <p:txBody>
              <a:bodyPr/>
              <a:lstStyle/>
              <a:p>
                <a:endParaRPr lang="en-US"/>
              </a:p>
            </p:txBody>
          </p:sp>
          <p:sp>
            <p:nvSpPr>
              <p:cNvPr id="104753" name="Freeform 504"/>
              <p:cNvSpPr>
                <a:spLocks/>
              </p:cNvSpPr>
              <p:nvPr/>
            </p:nvSpPr>
            <p:spPr bwMode="auto">
              <a:xfrm>
                <a:off x="683" y="1883"/>
                <a:ext cx="47" cy="42"/>
              </a:xfrm>
              <a:custGeom>
                <a:avLst/>
                <a:gdLst>
                  <a:gd name="T0" fmla="*/ 0 w 47"/>
                  <a:gd name="T1" fmla="*/ 21 h 42"/>
                  <a:gd name="T2" fmla="*/ 47 w 47"/>
                  <a:gd name="T3" fmla="*/ 42 h 42"/>
                  <a:gd name="T4" fmla="*/ 47 w 47"/>
                  <a:gd name="T5" fmla="*/ 0 h 42"/>
                  <a:gd name="T6" fmla="*/ 0 w 47"/>
                  <a:gd name="T7" fmla="*/ 21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0" y="21"/>
                    </a:moveTo>
                    <a:lnTo>
                      <a:pt x="47" y="42"/>
                    </a:lnTo>
                    <a:lnTo>
                      <a:pt x="47" y="0"/>
                    </a:lnTo>
                    <a:lnTo>
                      <a:pt x="0" y="21"/>
                    </a:lnTo>
                    <a:close/>
                  </a:path>
                </a:pathLst>
              </a:custGeom>
              <a:solidFill>
                <a:srgbClr val="000000"/>
              </a:solidFill>
              <a:ln w="9525">
                <a:noFill/>
                <a:round/>
                <a:headEnd/>
                <a:tailEnd/>
              </a:ln>
            </p:spPr>
            <p:txBody>
              <a:bodyPr/>
              <a:lstStyle/>
              <a:p>
                <a:endParaRPr lang="en-US"/>
              </a:p>
            </p:txBody>
          </p:sp>
          <p:sp>
            <p:nvSpPr>
              <p:cNvPr id="104754" name="Rectangle 506"/>
              <p:cNvSpPr>
                <a:spLocks noChangeArrowheads="1"/>
              </p:cNvSpPr>
              <p:nvPr/>
            </p:nvSpPr>
            <p:spPr bwMode="auto">
              <a:xfrm>
                <a:off x="699" y="1966"/>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104755" name="Line 507"/>
              <p:cNvSpPr>
                <a:spLocks noChangeShapeType="1"/>
              </p:cNvSpPr>
              <p:nvPr/>
            </p:nvSpPr>
            <p:spPr bwMode="auto">
              <a:xfrm>
                <a:off x="10" y="1191"/>
                <a:ext cx="214" cy="1"/>
              </a:xfrm>
              <a:prstGeom prst="line">
                <a:avLst/>
              </a:prstGeom>
              <a:noFill/>
              <a:ln w="0">
                <a:solidFill>
                  <a:srgbClr val="000000"/>
                </a:solidFill>
                <a:round/>
                <a:headEnd/>
                <a:tailEnd/>
              </a:ln>
            </p:spPr>
            <p:txBody>
              <a:bodyPr/>
              <a:lstStyle/>
              <a:p>
                <a:endParaRPr lang="en-US"/>
              </a:p>
            </p:txBody>
          </p:sp>
          <p:sp>
            <p:nvSpPr>
              <p:cNvPr id="104756" name="Freeform 508"/>
              <p:cNvSpPr>
                <a:spLocks/>
              </p:cNvSpPr>
              <p:nvPr/>
            </p:nvSpPr>
            <p:spPr bwMode="auto">
              <a:xfrm>
                <a:off x="10" y="1170"/>
                <a:ext cx="42" cy="47"/>
              </a:xfrm>
              <a:custGeom>
                <a:avLst/>
                <a:gdLst>
                  <a:gd name="T0" fmla="*/ 0 w 42"/>
                  <a:gd name="T1" fmla="*/ 21 h 47"/>
                  <a:gd name="T2" fmla="*/ 42 w 42"/>
                  <a:gd name="T3" fmla="*/ 0 h 47"/>
                  <a:gd name="T4" fmla="*/ 42 w 42"/>
                  <a:gd name="T5" fmla="*/ 47 h 47"/>
                  <a:gd name="T6" fmla="*/ 0 w 42"/>
                  <a:gd name="T7" fmla="*/ 21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0" y="21"/>
                    </a:moveTo>
                    <a:lnTo>
                      <a:pt x="42" y="0"/>
                    </a:lnTo>
                    <a:lnTo>
                      <a:pt x="42" y="47"/>
                    </a:lnTo>
                    <a:lnTo>
                      <a:pt x="0" y="21"/>
                    </a:lnTo>
                    <a:close/>
                  </a:path>
                </a:pathLst>
              </a:custGeom>
              <a:solidFill>
                <a:srgbClr val="000000"/>
              </a:solidFill>
              <a:ln w="9525">
                <a:noFill/>
                <a:round/>
                <a:headEnd/>
                <a:tailEnd/>
              </a:ln>
            </p:spPr>
            <p:txBody>
              <a:bodyPr/>
              <a:lstStyle/>
              <a:p>
                <a:endParaRPr lang="en-US"/>
              </a:p>
            </p:txBody>
          </p:sp>
          <p:sp>
            <p:nvSpPr>
              <p:cNvPr id="104757" name="Freeform 509"/>
              <p:cNvSpPr>
                <a:spLocks/>
              </p:cNvSpPr>
              <p:nvPr/>
            </p:nvSpPr>
            <p:spPr bwMode="auto">
              <a:xfrm>
                <a:off x="177" y="1170"/>
                <a:ext cx="47" cy="47"/>
              </a:xfrm>
              <a:custGeom>
                <a:avLst/>
                <a:gdLst>
                  <a:gd name="T0" fmla="*/ 47 w 47"/>
                  <a:gd name="T1" fmla="*/ 21 h 47"/>
                  <a:gd name="T2" fmla="*/ 0 w 47"/>
                  <a:gd name="T3" fmla="*/ 0 h 47"/>
                  <a:gd name="T4" fmla="*/ 0 w 47"/>
                  <a:gd name="T5" fmla="*/ 47 h 47"/>
                  <a:gd name="T6" fmla="*/ 47 w 47"/>
                  <a:gd name="T7" fmla="*/ 21 h 47"/>
                  <a:gd name="T8" fmla="*/ 0 60000 65536"/>
                  <a:gd name="T9" fmla="*/ 0 60000 65536"/>
                  <a:gd name="T10" fmla="*/ 0 60000 65536"/>
                  <a:gd name="T11" fmla="*/ 0 60000 65536"/>
                  <a:gd name="T12" fmla="*/ 0 w 47"/>
                  <a:gd name="T13" fmla="*/ 0 h 47"/>
                  <a:gd name="T14" fmla="*/ 47 w 47"/>
                  <a:gd name="T15" fmla="*/ 47 h 47"/>
                </a:gdLst>
                <a:ahLst/>
                <a:cxnLst>
                  <a:cxn ang="T8">
                    <a:pos x="T0" y="T1"/>
                  </a:cxn>
                  <a:cxn ang="T9">
                    <a:pos x="T2" y="T3"/>
                  </a:cxn>
                  <a:cxn ang="T10">
                    <a:pos x="T4" y="T5"/>
                  </a:cxn>
                  <a:cxn ang="T11">
                    <a:pos x="T6" y="T7"/>
                  </a:cxn>
                </a:cxnLst>
                <a:rect l="T12" t="T13" r="T14" b="T15"/>
                <a:pathLst>
                  <a:path w="47" h="47">
                    <a:moveTo>
                      <a:pt x="47" y="21"/>
                    </a:moveTo>
                    <a:lnTo>
                      <a:pt x="0" y="0"/>
                    </a:lnTo>
                    <a:lnTo>
                      <a:pt x="0" y="47"/>
                    </a:lnTo>
                    <a:lnTo>
                      <a:pt x="47" y="21"/>
                    </a:lnTo>
                    <a:close/>
                  </a:path>
                </a:pathLst>
              </a:custGeom>
              <a:solidFill>
                <a:srgbClr val="000000"/>
              </a:solidFill>
              <a:ln w="9525">
                <a:noFill/>
                <a:round/>
                <a:headEnd/>
                <a:tailEnd/>
              </a:ln>
            </p:spPr>
            <p:txBody>
              <a:bodyPr/>
              <a:lstStyle/>
              <a:p>
                <a:endParaRPr lang="en-US"/>
              </a:p>
            </p:txBody>
          </p:sp>
          <p:sp>
            <p:nvSpPr>
              <p:cNvPr id="104758" name="Freeform 510"/>
              <p:cNvSpPr>
                <a:spLocks/>
              </p:cNvSpPr>
              <p:nvPr/>
            </p:nvSpPr>
            <p:spPr bwMode="auto">
              <a:xfrm>
                <a:off x="1153" y="1602"/>
                <a:ext cx="31" cy="16"/>
              </a:xfrm>
              <a:custGeom>
                <a:avLst/>
                <a:gdLst>
                  <a:gd name="T0" fmla="*/ 0 w 31"/>
                  <a:gd name="T1" fmla="*/ 0 h 16"/>
                  <a:gd name="T2" fmla="*/ 0 w 31"/>
                  <a:gd name="T3" fmla="*/ 5 h 16"/>
                  <a:gd name="T4" fmla="*/ 0 w 31"/>
                  <a:gd name="T5" fmla="*/ 5 h 16"/>
                  <a:gd name="T6" fmla="*/ 0 w 31"/>
                  <a:gd name="T7" fmla="*/ 10 h 16"/>
                  <a:gd name="T8" fmla="*/ 5 w 31"/>
                  <a:gd name="T9" fmla="*/ 10 h 16"/>
                  <a:gd name="T10" fmla="*/ 5 w 31"/>
                  <a:gd name="T11" fmla="*/ 16 h 16"/>
                  <a:gd name="T12" fmla="*/ 10 w 31"/>
                  <a:gd name="T13" fmla="*/ 16 h 16"/>
                  <a:gd name="T14" fmla="*/ 10 w 31"/>
                  <a:gd name="T15" fmla="*/ 16 h 16"/>
                  <a:gd name="T16" fmla="*/ 15 w 31"/>
                  <a:gd name="T17" fmla="*/ 16 h 16"/>
                  <a:gd name="T18" fmla="*/ 21 w 31"/>
                  <a:gd name="T19" fmla="*/ 16 h 16"/>
                  <a:gd name="T20" fmla="*/ 21 w 31"/>
                  <a:gd name="T21" fmla="*/ 16 h 16"/>
                  <a:gd name="T22" fmla="*/ 26 w 31"/>
                  <a:gd name="T23" fmla="*/ 16 h 16"/>
                  <a:gd name="T24" fmla="*/ 26 w 31"/>
                  <a:gd name="T25" fmla="*/ 10 h 16"/>
                  <a:gd name="T26" fmla="*/ 31 w 31"/>
                  <a:gd name="T27" fmla="*/ 10 h 16"/>
                  <a:gd name="T28" fmla="*/ 31 w 31"/>
                  <a:gd name="T29" fmla="*/ 5 h 16"/>
                  <a:gd name="T30" fmla="*/ 31 w 31"/>
                  <a:gd name="T31" fmla="*/ 5 h 16"/>
                  <a:gd name="T32" fmla="*/ 31 w 31"/>
                  <a:gd name="T33" fmla="*/ 0 h 16"/>
                  <a:gd name="T34" fmla="*/ 0 w 31"/>
                  <a:gd name="T35" fmla="*/ 0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1"/>
                  <a:gd name="T55" fmla="*/ 0 h 16"/>
                  <a:gd name="T56" fmla="*/ 31 w 31"/>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1" h="16">
                    <a:moveTo>
                      <a:pt x="0" y="0"/>
                    </a:moveTo>
                    <a:lnTo>
                      <a:pt x="0" y="5"/>
                    </a:lnTo>
                    <a:lnTo>
                      <a:pt x="0" y="10"/>
                    </a:lnTo>
                    <a:lnTo>
                      <a:pt x="5" y="10"/>
                    </a:lnTo>
                    <a:lnTo>
                      <a:pt x="5" y="16"/>
                    </a:lnTo>
                    <a:lnTo>
                      <a:pt x="10" y="16"/>
                    </a:lnTo>
                    <a:lnTo>
                      <a:pt x="15" y="16"/>
                    </a:lnTo>
                    <a:lnTo>
                      <a:pt x="21" y="16"/>
                    </a:lnTo>
                    <a:lnTo>
                      <a:pt x="26" y="16"/>
                    </a:lnTo>
                    <a:lnTo>
                      <a:pt x="26" y="10"/>
                    </a:lnTo>
                    <a:lnTo>
                      <a:pt x="31" y="10"/>
                    </a:lnTo>
                    <a:lnTo>
                      <a:pt x="31" y="5"/>
                    </a:lnTo>
                    <a:lnTo>
                      <a:pt x="31" y="0"/>
                    </a:lnTo>
                    <a:lnTo>
                      <a:pt x="0" y="0"/>
                    </a:lnTo>
                    <a:close/>
                  </a:path>
                </a:pathLst>
              </a:custGeom>
              <a:solidFill>
                <a:srgbClr val="000000"/>
              </a:solidFill>
              <a:ln w="9525">
                <a:noFill/>
                <a:round/>
                <a:headEnd/>
                <a:tailEnd/>
              </a:ln>
            </p:spPr>
            <p:txBody>
              <a:bodyPr/>
              <a:lstStyle/>
              <a:p>
                <a:endParaRPr lang="en-US"/>
              </a:p>
            </p:txBody>
          </p:sp>
          <p:sp>
            <p:nvSpPr>
              <p:cNvPr id="104759" name="Rectangle 511"/>
              <p:cNvSpPr>
                <a:spLocks noChangeArrowheads="1"/>
              </p:cNvSpPr>
              <p:nvPr/>
            </p:nvSpPr>
            <p:spPr bwMode="auto">
              <a:xfrm>
                <a:off x="1153" y="1154"/>
                <a:ext cx="31" cy="44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760" name="Freeform 512"/>
              <p:cNvSpPr>
                <a:spLocks/>
              </p:cNvSpPr>
              <p:nvPr/>
            </p:nvSpPr>
            <p:spPr bwMode="auto">
              <a:xfrm>
                <a:off x="1122" y="1066"/>
                <a:ext cx="93" cy="88"/>
              </a:xfrm>
              <a:custGeom>
                <a:avLst/>
                <a:gdLst>
                  <a:gd name="T0" fmla="*/ 46 w 93"/>
                  <a:gd name="T1" fmla="*/ 0 h 88"/>
                  <a:gd name="T2" fmla="*/ 0 w 93"/>
                  <a:gd name="T3" fmla="*/ 88 h 88"/>
                  <a:gd name="T4" fmla="*/ 93 w 93"/>
                  <a:gd name="T5" fmla="*/ 88 h 88"/>
                  <a:gd name="T6" fmla="*/ 46 w 93"/>
                  <a:gd name="T7" fmla="*/ 0 h 88"/>
                  <a:gd name="T8" fmla="*/ 0 60000 65536"/>
                  <a:gd name="T9" fmla="*/ 0 60000 65536"/>
                  <a:gd name="T10" fmla="*/ 0 60000 65536"/>
                  <a:gd name="T11" fmla="*/ 0 60000 65536"/>
                  <a:gd name="T12" fmla="*/ 0 w 93"/>
                  <a:gd name="T13" fmla="*/ 0 h 88"/>
                  <a:gd name="T14" fmla="*/ 93 w 93"/>
                  <a:gd name="T15" fmla="*/ 88 h 88"/>
                </a:gdLst>
                <a:ahLst/>
                <a:cxnLst>
                  <a:cxn ang="T8">
                    <a:pos x="T0" y="T1"/>
                  </a:cxn>
                  <a:cxn ang="T9">
                    <a:pos x="T2" y="T3"/>
                  </a:cxn>
                  <a:cxn ang="T10">
                    <a:pos x="T4" y="T5"/>
                  </a:cxn>
                  <a:cxn ang="T11">
                    <a:pos x="T6" y="T7"/>
                  </a:cxn>
                </a:cxnLst>
                <a:rect l="T12" t="T13" r="T14" b="T15"/>
                <a:pathLst>
                  <a:path w="93" h="88">
                    <a:moveTo>
                      <a:pt x="46" y="0"/>
                    </a:moveTo>
                    <a:lnTo>
                      <a:pt x="0" y="88"/>
                    </a:lnTo>
                    <a:lnTo>
                      <a:pt x="93" y="88"/>
                    </a:lnTo>
                    <a:lnTo>
                      <a:pt x="46" y="0"/>
                    </a:lnTo>
                    <a:close/>
                  </a:path>
                </a:pathLst>
              </a:custGeom>
              <a:solidFill>
                <a:srgbClr val="000000"/>
              </a:solidFill>
              <a:ln w="9525">
                <a:noFill/>
                <a:round/>
                <a:headEnd/>
                <a:tailEnd/>
              </a:ln>
            </p:spPr>
            <p:txBody>
              <a:bodyPr/>
              <a:lstStyle/>
              <a:p>
                <a:endParaRPr lang="en-US"/>
              </a:p>
            </p:txBody>
          </p:sp>
          <p:sp>
            <p:nvSpPr>
              <p:cNvPr id="104761" name="Freeform 513"/>
              <p:cNvSpPr>
                <a:spLocks/>
              </p:cNvSpPr>
              <p:nvPr/>
            </p:nvSpPr>
            <p:spPr bwMode="auto">
              <a:xfrm>
                <a:off x="1153" y="1138"/>
                <a:ext cx="31" cy="16"/>
              </a:xfrm>
              <a:custGeom>
                <a:avLst/>
                <a:gdLst>
                  <a:gd name="T0" fmla="*/ 31 w 31"/>
                  <a:gd name="T1" fmla="*/ 16 h 16"/>
                  <a:gd name="T2" fmla="*/ 31 w 31"/>
                  <a:gd name="T3" fmla="*/ 11 h 16"/>
                  <a:gd name="T4" fmla="*/ 31 w 31"/>
                  <a:gd name="T5" fmla="*/ 11 h 16"/>
                  <a:gd name="T6" fmla="*/ 31 w 31"/>
                  <a:gd name="T7" fmla="*/ 6 h 16"/>
                  <a:gd name="T8" fmla="*/ 26 w 31"/>
                  <a:gd name="T9" fmla="*/ 6 h 16"/>
                  <a:gd name="T10" fmla="*/ 26 w 31"/>
                  <a:gd name="T11" fmla="*/ 0 h 16"/>
                  <a:gd name="T12" fmla="*/ 21 w 31"/>
                  <a:gd name="T13" fmla="*/ 0 h 16"/>
                  <a:gd name="T14" fmla="*/ 21 w 31"/>
                  <a:gd name="T15" fmla="*/ 0 h 16"/>
                  <a:gd name="T16" fmla="*/ 15 w 31"/>
                  <a:gd name="T17" fmla="*/ 0 h 16"/>
                  <a:gd name="T18" fmla="*/ 10 w 31"/>
                  <a:gd name="T19" fmla="*/ 0 h 16"/>
                  <a:gd name="T20" fmla="*/ 10 w 31"/>
                  <a:gd name="T21" fmla="*/ 0 h 16"/>
                  <a:gd name="T22" fmla="*/ 5 w 31"/>
                  <a:gd name="T23" fmla="*/ 0 h 16"/>
                  <a:gd name="T24" fmla="*/ 5 w 31"/>
                  <a:gd name="T25" fmla="*/ 6 h 16"/>
                  <a:gd name="T26" fmla="*/ 0 w 31"/>
                  <a:gd name="T27" fmla="*/ 6 h 16"/>
                  <a:gd name="T28" fmla="*/ 0 w 31"/>
                  <a:gd name="T29" fmla="*/ 11 h 16"/>
                  <a:gd name="T30" fmla="*/ 0 w 31"/>
                  <a:gd name="T31" fmla="*/ 11 h 16"/>
                  <a:gd name="T32" fmla="*/ 0 w 31"/>
                  <a:gd name="T33" fmla="*/ 16 h 16"/>
                  <a:gd name="T34" fmla="*/ 31 w 31"/>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1"/>
                  <a:gd name="T55" fmla="*/ 0 h 16"/>
                  <a:gd name="T56" fmla="*/ 31 w 31"/>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1" h="16">
                    <a:moveTo>
                      <a:pt x="31" y="16"/>
                    </a:moveTo>
                    <a:lnTo>
                      <a:pt x="31" y="11"/>
                    </a:lnTo>
                    <a:lnTo>
                      <a:pt x="31" y="6"/>
                    </a:lnTo>
                    <a:lnTo>
                      <a:pt x="26" y="6"/>
                    </a:lnTo>
                    <a:lnTo>
                      <a:pt x="26" y="0"/>
                    </a:lnTo>
                    <a:lnTo>
                      <a:pt x="21" y="0"/>
                    </a:lnTo>
                    <a:lnTo>
                      <a:pt x="15" y="0"/>
                    </a:lnTo>
                    <a:lnTo>
                      <a:pt x="10" y="0"/>
                    </a:lnTo>
                    <a:lnTo>
                      <a:pt x="5" y="0"/>
                    </a:lnTo>
                    <a:lnTo>
                      <a:pt x="5" y="6"/>
                    </a:lnTo>
                    <a:lnTo>
                      <a:pt x="0" y="6"/>
                    </a:lnTo>
                    <a:lnTo>
                      <a:pt x="0" y="11"/>
                    </a:lnTo>
                    <a:lnTo>
                      <a:pt x="0" y="16"/>
                    </a:lnTo>
                    <a:lnTo>
                      <a:pt x="31" y="16"/>
                    </a:lnTo>
                    <a:close/>
                  </a:path>
                </a:pathLst>
              </a:custGeom>
              <a:solidFill>
                <a:srgbClr val="000000"/>
              </a:solidFill>
              <a:ln w="9525">
                <a:noFill/>
                <a:round/>
                <a:headEnd/>
                <a:tailEnd/>
              </a:ln>
            </p:spPr>
            <p:txBody>
              <a:bodyPr/>
              <a:lstStyle/>
              <a:p>
                <a:endParaRPr lang="en-US"/>
              </a:p>
            </p:txBody>
          </p:sp>
          <p:sp>
            <p:nvSpPr>
              <p:cNvPr id="104762" name="Rectangle 514"/>
              <p:cNvSpPr>
                <a:spLocks noChangeArrowheads="1"/>
              </p:cNvSpPr>
              <p:nvPr/>
            </p:nvSpPr>
            <p:spPr bwMode="auto">
              <a:xfrm>
                <a:off x="235" y="1826"/>
                <a:ext cx="412" cy="104"/>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763" name="Rectangle 515"/>
              <p:cNvSpPr>
                <a:spLocks noChangeArrowheads="1"/>
              </p:cNvSpPr>
              <p:nvPr/>
            </p:nvSpPr>
            <p:spPr bwMode="auto">
              <a:xfrm>
                <a:off x="386" y="1842"/>
                <a:ext cx="151"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104764" name="Rectangle 516"/>
              <p:cNvSpPr>
                <a:spLocks noChangeArrowheads="1"/>
              </p:cNvSpPr>
              <p:nvPr/>
            </p:nvSpPr>
            <p:spPr bwMode="auto">
              <a:xfrm>
                <a:off x="266" y="2086"/>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765" name="Rectangle 517"/>
              <p:cNvSpPr>
                <a:spLocks noChangeArrowheads="1"/>
              </p:cNvSpPr>
              <p:nvPr/>
            </p:nvSpPr>
            <p:spPr bwMode="auto">
              <a:xfrm>
                <a:off x="250" y="2066"/>
                <a:ext cx="412" cy="109"/>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766" name="Rectangle 518"/>
              <p:cNvSpPr>
                <a:spLocks noChangeArrowheads="1"/>
              </p:cNvSpPr>
              <p:nvPr/>
            </p:nvSpPr>
            <p:spPr bwMode="auto">
              <a:xfrm>
                <a:off x="235" y="2050"/>
                <a:ext cx="412" cy="104"/>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767" name="Rectangle 519"/>
              <p:cNvSpPr>
                <a:spLocks noChangeArrowheads="1"/>
              </p:cNvSpPr>
              <p:nvPr/>
            </p:nvSpPr>
            <p:spPr bwMode="auto">
              <a:xfrm>
                <a:off x="349" y="2066"/>
                <a:ext cx="214"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104768" name="Freeform 520"/>
              <p:cNvSpPr>
                <a:spLocks/>
              </p:cNvSpPr>
              <p:nvPr/>
            </p:nvSpPr>
            <p:spPr bwMode="auto">
              <a:xfrm>
                <a:off x="798" y="2092"/>
                <a:ext cx="63" cy="72"/>
              </a:xfrm>
              <a:custGeom>
                <a:avLst/>
                <a:gdLst>
                  <a:gd name="T0" fmla="*/ 0 w 63"/>
                  <a:gd name="T1" fmla="*/ 72 h 72"/>
                  <a:gd name="T2" fmla="*/ 63 w 63"/>
                  <a:gd name="T3" fmla="*/ 36 h 72"/>
                  <a:gd name="T4" fmla="*/ 0 w 63"/>
                  <a:gd name="T5" fmla="*/ 0 h 72"/>
                  <a:gd name="T6" fmla="*/ 0 w 63"/>
                  <a:gd name="T7" fmla="*/ 72 h 72"/>
                  <a:gd name="T8" fmla="*/ 0 60000 65536"/>
                  <a:gd name="T9" fmla="*/ 0 60000 65536"/>
                  <a:gd name="T10" fmla="*/ 0 60000 65536"/>
                  <a:gd name="T11" fmla="*/ 0 60000 65536"/>
                  <a:gd name="T12" fmla="*/ 0 w 63"/>
                  <a:gd name="T13" fmla="*/ 0 h 72"/>
                  <a:gd name="T14" fmla="*/ 63 w 63"/>
                  <a:gd name="T15" fmla="*/ 72 h 72"/>
                </a:gdLst>
                <a:ahLst/>
                <a:cxnLst>
                  <a:cxn ang="T8">
                    <a:pos x="T0" y="T1"/>
                  </a:cxn>
                  <a:cxn ang="T9">
                    <a:pos x="T2" y="T3"/>
                  </a:cxn>
                  <a:cxn ang="T10">
                    <a:pos x="T4" y="T5"/>
                  </a:cxn>
                  <a:cxn ang="T11">
                    <a:pos x="T6" y="T7"/>
                  </a:cxn>
                </a:cxnLst>
                <a:rect l="T12" t="T13" r="T14" b="T15"/>
                <a:pathLst>
                  <a:path w="63" h="72">
                    <a:moveTo>
                      <a:pt x="0" y="72"/>
                    </a:moveTo>
                    <a:lnTo>
                      <a:pt x="63" y="36"/>
                    </a:lnTo>
                    <a:lnTo>
                      <a:pt x="0" y="0"/>
                    </a:lnTo>
                    <a:lnTo>
                      <a:pt x="0" y="72"/>
                    </a:lnTo>
                    <a:close/>
                  </a:path>
                </a:pathLst>
              </a:custGeom>
              <a:solidFill>
                <a:srgbClr val="000000"/>
              </a:solidFill>
              <a:ln w="9525">
                <a:noFill/>
                <a:round/>
                <a:headEnd/>
                <a:tailEnd/>
              </a:ln>
            </p:spPr>
            <p:txBody>
              <a:bodyPr/>
              <a:lstStyle/>
              <a:p>
                <a:endParaRPr lang="en-US"/>
              </a:p>
            </p:txBody>
          </p:sp>
          <p:sp>
            <p:nvSpPr>
              <p:cNvPr id="104769" name="Freeform 521"/>
              <p:cNvSpPr>
                <a:spLocks/>
              </p:cNvSpPr>
              <p:nvPr/>
            </p:nvSpPr>
            <p:spPr bwMode="auto">
              <a:xfrm>
                <a:off x="803" y="2123"/>
                <a:ext cx="6" cy="10"/>
              </a:xfrm>
              <a:custGeom>
                <a:avLst/>
                <a:gdLst>
                  <a:gd name="T0" fmla="*/ 0 w 6"/>
                  <a:gd name="T1" fmla="*/ 10 h 10"/>
                  <a:gd name="T2" fmla="*/ 0 w 6"/>
                  <a:gd name="T3" fmla="*/ 10 h 10"/>
                  <a:gd name="T4" fmla="*/ 6 w 6"/>
                  <a:gd name="T5" fmla="*/ 10 h 10"/>
                  <a:gd name="T6" fmla="*/ 6 w 6"/>
                  <a:gd name="T7" fmla="*/ 5 h 10"/>
                  <a:gd name="T8" fmla="*/ 6 w 6"/>
                  <a:gd name="T9" fmla="*/ 5 h 10"/>
                  <a:gd name="T10" fmla="*/ 6 w 6"/>
                  <a:gd name="T11" fmla="*/ 0 h 10"/>
                  <a:gd name="T12" fmla="*/ 6 w 6"/>
                  <a:gd name="T13" fmla="*/ 0 h 10"/>
                  <a:gd name="T14" fmla="*/ 0 w 6"/>
                  <a:gd name="T15" fmla="*/ 0 h 10"/>
                  <a:gd name="T16" fmla="*/ 0 w 6"/>
                  <a:gd name="T17" fmla="*/ 0 h 10"/>
                  <a:gd name="T18" fmla="*/ 0 w 6"/>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0"/>
                  <a:gd name="T32" fmla="*/ 6 w 6"/>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0">
                    <a:moveTo>
                      <a:pt x="0" y="10"/>
                    </a:moveTo>
                    <a:lnTo>
                      <a:pt x="0" y="10"/>
                    </a:lnTo>
                    <a:lnTo>
                      <a:pt x="6" y="10"/>
                    </a:lnTo>
                    <a:lnTo>
                      <a:pt x="6" y="5"/>
                    </a:lnTo>
                    <a:lnTo>
                      <a:pt x="6" y="0"/>
                    </a:lnTo>
                    <a:lnTo>
                      <a:pt x="0" y="0"/>
                    </a:lnTo>
                    <a:lnTo>
                      <a:pt x="0" y="10"/>
                    </a:lnTo>
                    <a:close/>
                  </a:path>
                </a:pathLst>
              </a:custGeom>
              <a:solidFill>
                <a:srgbClr val="000000"/>
              </a:solidFill>
              <a:ln w="9525">
                <a:noFill/>
                <a:round/>
                <a:headEnd/>
                <a:tailEnd/>
              </a:ln>
            </p:spPr>
            <p:txBody>
              <a:bodyPr/>
              <a:lstStyle/>
              <a:p>
                <a:endParaRPr lang="en-US"/>
              </a:p>
            </p:txBody>
          </p:sp>
          <p:sp>
            <p:nvSpPr>
              <p:cNvPr id="104770" name="Rectangle 522"/>
              <p:cNvSpPr>
                <a:spLocks noChangeArrowheads="1"/>
              </p:cNvSpPr>
              <p:nvPr/>
            </p:nvSpPr>
            <p:spPr bwMode="auto">
              <a:xfrm>
                <a:off x="746" y="2123"/>
                <a:ext cx="57" cy="1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771" name="Freeform 523"/>
              <p:cNvSpPr>
                <a:spLocks/>
              </p:cNvSpPr>
              <p:nvPr/>
            </p:nvSpPr>
            <p:spPr bwMode="auto">
              <a:xfrm>
                <a:off x="689" y="2092"/>
                <a:ext cx="67" cy="72"/>
              </a:xfrm>
              <a:custGeom>
                <a:avLst/>
                <a:gdLst>
                  <a:gd name="T0" fmla="*/ 67 w 67"/>
                  <a:gd name="T1" fmla="*/ 72 h 72"/>
                  <a:gd name="T2" fmla="*/ 0 w 67"/>
                  <a:gd name="T3" fmla="*/ 36 h 72"/>
                  <a:gd name="T4" fmla="*/ 67 w 67"/>
                  <a:gd name="T5" fmla="*/ 0 h 72"/>
                  <a:gd name="T6" fmla="*/ 67 w 67"/>
                  <a:gd name="T7" fmla="*/ 72 h 72"/>
                  <a:gd name="T8" fmla="*/ 0 60000 65536"/>
                  <a:gd name="T9" fmla="*/ 0 60000 65536"/>
                  <a:gd name="T10" fmla="*/ 0 60000 65536"/>
                  <a:gd name="T11" fmla="*/ 0 60000 65536"/>
                  <a:gd name="T12" fmla="*/ 0 w 67"/>
                  <a:gd name="T13" fmla="*/ 0 h 72"/>
                  <a:gd name="T14" fmla="*/ 67 w 67"/>
                  <a:gd name="T15" fmla="*/ 72 h 72"/>
                </a:gdLst>
                <a:ahLst/>
                <a:cxnLst>
                  <a:cxn ang="T8">
                    <a:pos x="T0" y="T1"/>
                  </a:cxn>
                  <a:cxn ang="T9">
                    <a:pos x="T2" y="T3"/>
                  </a:cxn>
                  <a:cxn ang="T10">
                    <a:pos x="T4" y="T5"/>
                  </a:cxn>
                  <a:cxn ang="T11">
                    <a:pos x="T6" y="T7"/>
                  </a:cxn>
                </a:cxnLst>
                <a:rect l="T12" t="T13" r="T14" b="T15"/>
                <a:pathLst>
                  <a:path w="67" h="72">
                    <a:moveTo>
                      <a:pt x="67" y="72"/>
                    </a:moveTo>
                    <a:lnTo>
                      <a:pt x="0" y="36"/>
                    </a:lnTo>
                    <a:lnTo>
                      <a:pt x="67" y="0"/>
                    </a:lnTo>
                    <a:lnTo>
                      <a:pt x="67" y="72"/>
                    </a:lnTo>
                    <a:close/>
                  </a:path>
                </a:pathLst>
              </a:custGeom>
              <a:solidFill>
                <a:srgbClr val="000000"/>
              </a:solidFill>
              <a:ln w="9525">
                <a:noFill/>
                <a:round/>
                <a:headEnd/>
                <a:tailEnd/>
              </a:ln>
            </p:spPr>
            <p:txBody>
              <a:bodyPr/>
              <a:lstStyle/>
              <a:p>
                <a:endParaRPr lang="en-US"/>
              </a:p>
            </p:txBody>
          </p:sp>
          <p:sp>
            <p:nvSpPr>
              <p:cNvPr id="104772" name="Freeform 524"/>
              <p:cNvSpPr>
                <a:spLocks/>
              </p:cNvSpPr>
              <p:nvPr/>
            </p:nvSpPr>
            <p:spPr bwMode="auto">
              <a:xfrm>
                <a:off x="741" y="2123"/>
                <a:ext cx="5" cy="10"/>
              </a:xfrm>
              <a:custGeom>
                <a:avLst/>
                <a:gdLst>
                  <a:gd name="T0" fmla="*/ 5 w 5"/>
                  <a:gd name="T1" fmla="*/ 0 h 10"/>
                  <a:gd name="T2" fmla="*/ 5 w 5"/>
                  <a:gd name="T3" fmla="*/ 0 h 10"/>
                  <a:gd name="T4" fmla="*/ 0 w 5"/>
                  <a:gd name="T5" fmla="*/ 0 h 10"/>
                  <a:gd name="T6" fmla="*/ 0 w 5"/>
                  <a:gd name="T7" fmla="*/ 0 h 10"/>
                  <a:gd name="T8" fmla="*/ 0 w 5"/>
                  <a:gd name="T9" fmla="*/ 5 h 10"/>
                  <a:gd name="T10" fmla="*/ 0 w 5"/>
                  <a:gd name="T11" fmla="*/ 5 h 10"/>
                  <a:gd name="T12" fmla="*/ 0 w 5"/>
                  <a:gd name="T13" fmla="*/ 10 h 10"/>
                  <a:gd name="T14" fmla="*/ 5 w 5"/>
                  <a:gd name="T15" fmla="*/ 10 h 10"/>
                  <a:gd name="T16" fmla="*/ 5 w 5"/>
                  <a:gd name="T17" fmla="*/ 10 h 10"/>
                  <a:gd name="T18" fmla="*/ 5 w 5"/>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0"/>
                  <a:gd name="T32" fmla="*/ 5 w 5"/>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0">
                    <a:moveTo>
                      <a:pt x="5" y="0"/>
                    </a:moveTo>
                    <a:lnTo>
                      <a:pt x="5" y="0"/>
                    </a:lnTo>
                    <a:lnTo>
                      <a:pt x="0" y="0"/>
                    </a:lnTo>
                    <a:lnTo>
                      <a:pt x="0" y="5"/>
                    </a:lnTo>
                    <a:lnTo>
                      <a:pt x="0" y="10"/>
                    </a:lnTo>
                    <a:lnTo>
                      <a:pt x="5" y="10"/>
                    </a:lnTo>
                    <a:lnTo>
                      <a:pt x="5" y="0"/>
                    </a:lnTo>
                    <a:close/>
                  </a:path>
                </a:pathLst>
              </a:custGeom>
              <a:solidFill>
                <a:srgbClr val="000000"/>
              </a:solidFill>
              <a:ln w="9525">
                <a:noFill/>
                <a:round/>
                <a:headEnd/>
                <a:tailEnd/>
              </a:ln>
            </p:spPr>
            <p:txBody>
              <a:bodyPr/>
              <a:lstStyle/>
              <a:p>
                <a:endParaRPr lang="en-US"/>
              </a:p>
            </p:txBody>
          </p:sp>
          <p:sp>
            <p:nvSpPr>
              <p:cNvPr id="104773" name="Rectangle 526"/>
              <p:cNvSpPr>
                <a:spLocks noChangeArrowheads="1"/>
              </p:cNvSpPr>
              <p:nvPr/>
            </p:nvSpPr>
            <p:spPr bwMode="auto">
              <a:xfrm>
                <a:off x="699" y="2185"/>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104782" name="Rectangle 535"/>
              <p:cNvSpPr>
                <a:spLocks noChangeArrowheads="1"/>
              </p:cNvSpPr>
              <p:nvPr/>
            </p:nvSpPr>
            <p:spPr bwMode="auto">
              <a:xfrm>
                <a:off x="459" y="2967"/>
                <a:ext cx="157"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783" name="Rectangle 536"/>
              <p:cNvSpPr>
                <a:spLocks noChangeArrowheads="1"/>
              </p:cNvSpPr>
              <p:nvPr/>
            </p:nvSpPr>
            <p:spPr bwMode="auto">
              <a:xfrm>
                <a:off x="459" y="2967"/>
                <a:ext cx="157" cy="531"/>
              </a:xfrm>
              <a:prstGeom prst="rect">
                <a:avLst/>
              </a:prstGeom>
              <a:solidFill>
                <a:srgbClr val="FFFF00"/>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784" name="Rectangle 537"/>
              <p:cNvSpPr>
                <a:spLocks noChangeArrowheads="1"/>
              </p:cNvSpPr>
              <p:nvPr/>
            </p:nvSpPr>
            <p:spPr bwMode="auto">
              <a:xfrm rot="-5400000">
                <a:off x="496" y="3286"/>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4785" name="Rectangle 538"/>
              <p:cNvSpPr>
                <a:spLocks noChangeArrowheads="1"/>
              </p:cNvSpPr>
              <p:nvPr/>
            </p:nvSpPr>
            <p:spPr bwMode="auto">
              <a:xfrm rot="-5400000">
                <a:off x="491" y="3229"/>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t>
                </a:r>
                <a:endParaRPr lang="en-US" sz="1800">
                  <a:solidFill>
                    <a:srgbClr val="000000"/>
                  </a:solidFill>
                </a:endParaRPr>
              </a:p>
            </p:txBody>
          </p:sp>
          <p:sp>
            <p:nvSpPr>
              <p:cNvPr id="104786" name="Rectangle 539"/>
              <p:cNvSpPr>
                <a:spLocks noChangeArrowheads="1"/>
              </p:cNvSpPr>
              <p:nvPr/>
            </p:nvSpPr>
            <p:spPr bwMode="auto">
              <a:xfrm rot="-5400000">
                <a:off x="512" y="3182"/>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787" name="Rectangle 540"/>
              <p:cNvSpPr>
                <a:spLocks noChangeArrowheads="1"/>
              </p:cNvSpPr>
              <p:nvPr/>
            </p:nvSpPr>
            <p:spPr bwMode="auto">
              <a:xfrm rot="-5400000">
                <a:off x="499" y="3143"/>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F</a:t>
                </a:r>
                <a:endParaRPr lang="en-US" sz="1800">
                  <a:solidFill>
                    <a:srgbClr val="000000"/>
                  </a:solidFill>
                </a:endParaRPr>
              </a:p>
            </p:txBody>
          </p:sp>
          <p:sp>
            <p:nvSpPr>
              <p:cNvPr id="104788" name="Rectangle 541"/>
              <p:cNvSpPr>
                <a:spLocks noChangeArrowheads="1"/>
              </p:cNvSpPr>
              <p:nvPr/>
            </p:nvSpPr>
            <p:spPr bwMode="auto">
              <a:xfrm rot="-5400000">
                <a:off x="512" y="310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789" name="Rectangle 542"/>
              <p:cNvSpPr>
                <a:spLocks noChangeArrowheads="1"/>
              </p:cNvSpPr>
              <p:nvPr/>
            </p:nvSpPr>
            <p:spPr bwMode="auto">
              <a:xfrm rot="-5400000">
                <a:off x="502" y="3079"/>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1</a:t>
                </a:r>
                <a:endParaRPr lang="en-US" sz="1800">
                  <a:solidFill>
                    <a:srgbClr val="000000"/>
                  </a:solidFill>
                </a:endParaRPr>
              </a:p>
            </p:txBody>
          </p:sp>
          <p:sp>
            <p:nvSpPr>
              <p:cNvPr id="104790" name="Rectangle 543"/>
              <p:cNvSpPr>
                <a:spLocks noChangeArrowheads="1"/>
              </p:cNvSpPr>
              <p:nvPr/>
            </p:nvSpPr>
            <p:spPr bwMode="auto">
              <a:xfrm rot="-5400000">
                <a:off x="502" y="303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6</a:t>
                </a:r>
                <a:endParaRPr lang="en-US" sz="1800">
                  <a:solidFill>
                    <a:srgbClr val="000000"/>
                  </a:solidFill>
                </a:endParaRPr>
              </a:p>
            </p:txBody>
          </p:sp>
          <p:sp>
            <p:nvSpPr>
              <p:cNvPr id="104791" name="Line 544"/>
              <p:cNvSpPr>
                <a:spLocks noChangeShapeType="1"/>
              </p:cNvSpPr>
              <p:nvPr/>
            </p:nvSpPr>
            <p:spPr bwMode="auto">
              <a:xfrm>
                <a:off x="537" y="2461"/>
                <a:ext cx="1" cy="495"/>
              </a:xfrm>
              <a:prstGeom prst="line">
                <a:avLst/>
              </a:prstGeom>
              <a:noFill/>
              <a:ln w="0">
                <a:solidFill>
                  <a:srgbClr val="000000"/>
                </a:solidFill>
                <a:round/>
                <a:headEnd/>
                <a:tailEnd/>
              </a:ln>
            </p:spPr>
            <p:txBody>
              <a:bodyPr/>
              <a:lstStyle/>
              <a:p>
                <a:endParaRPr lang="en-US"/>
              </a:p>
            </p:txBody>
          </p:sp>
          <p:sp>
            <p:nvSpPr>
              <p:cNvPr id="104792" name="Freeform 545"/>
              <p:cNvSpPr>
                <a:spLocks/>
              </p:cNvSpPr>
              <p:nvPr/>
            </p:nvSpPr>
            <p:spPr bwMode="auto">
              <a:xfrm>
                <a:off x="511" y="2461"/>
                <a:ext cx="47" cy="42"/>
              </a:xfrm>
              <a:custGeom>
                <a:avLst/>
                <a:gdLst>
                  <a:gd name="T0" fmla="*/ 26 w 47"/>
                  <a:gd name="T1" fmla="*/ 0 h 42"/>
                  <a:gd name="T2" fmla="*/ 47 w 47"/>
                  <a:gd name="T3" fmla="*/ 42 h 42"/>
                  <a:gd name="T4" fmla="*/ 0 w 47"/>
                  <a:gd name="T5" fmla="*/ 42 h 42"/>
                  <a:gd name="T6" fmla="*/ 26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0"/>
                    </a:moveTo>
                    <a:lnTo>
                      <a:pt x="47" y="42"/>
                    </a:lnTo>
                    <a:lnTo>
                      <a:pt x="0" y="42"/>
                    </a:lnTo>
                    <a:lnTo>
                      <a:pt x="26" y="0"/>
                    </a:lnTo>
                    <a:close/>
                  </a:path>
                </a:pathLst>
              </a:custGeom>
              <a:solidFill>
                <a:srgbClr val="000000"/>
              </a:solidFill>
              <a:ln w="9525">
                <a:noFill/>
                <a:round/>
                <a:headEnd/>
                <a:tailEnd/>
              </a:ln>
            </p:spPr>
            <p:txBody>
              <a:bodyPr/>
              <a:lstStyle/>
              <a:p>
                <a:endParaRPr lang="en-US"/>
              </a:p>
            </p:txBody>
          </p:sp>
          <p:sp>
            <p:nvSpPr>
              <p:cNvPr id="104793" name="Freeform 546"/>
              <p:cNvSpPr>
                <a:spLocks/>
              </p:cNvSpPr>
              <p:nvPr/>
            </p:nvSpPr>
            <p:spPr bwMode="auto">
              <a:xfrm>
                <a:off x="511" y="2914"/>
                <a:ext cx="47" cy="42"/>
              </a:xfrm>
              <a:custGeom>
                <a:avLst/>
                <a:gdLst>
                  <a:gd name="T0" fmla="*/ 26 w 47"/>
                  <a:gd name="T1" fmla="*/ 42 h 42"/>
                  <a:gd name="T2" fmla="*/ 47 w 47"/>
                  <a:gd name="T3" fmla="*/ 0 h 42"/>
                  <a:gd name="T4" fmla="*/ 0 w 47"/>
                  <a:gd name="T5" fmla="*/ 0 h 42"/>
                  <a:gd name="T6" fmla="*/ 26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42"/>
                    </a:moveTo>
                    <a:lnTo>
                      <a:pt x="47" y="0"/>
                    </a:lnTo>
                    <a:lnTo>
                      <a:pt x="0" y="0"/>
                    </a:lnTo>
                    <a:lnTo>
                      <a:pt x="26" y="42"/>
                    </a:lnTo>
                    <a:close/>
                  </a:path>
                </a:pathLst>
              </a:custGeom>
              <a:solidFill>
                <a:srgbClr val="000000"/>
              </a:solidFill>
              <a:ln w="9525">
                <a:noFill/>
                <a:round/>
                <a:headEnd/>
                <a:tailEnd/>
              </a:ln>
            </p:spPr>
            <p:txBody>
              <a:bodyPr/>
              <a:lstStyle/>
              <a:p>
                <a:endParaRPr lang="en-US"/>
              </a:p>
            </p:txBody>
          </p:sp>
          <p:sp>
            <p:nvSpPr>
              <p:cNvPr id="104794" name="Line 547"/>
              <p:cNvSpPr>
                <a:spLocks noChangeShapeType="1"/>
              </p:cNvSpPr>
              <p:nvPr/>
            </p:nvSpPr>
            <p:spPr bwMode="auto">
              <a:xfrm>
                <a:off x="537" y="3508"/>
                <a:ext cx="1" cy="495"/>
              </a:xfrm>
              <a:prstGeom prst="line">
                <a:avLst/>
              </a:prstGeom>
              <a:noFill/>
              <a:ln w="0">
                <a:solidFill>
                  <a:srgbClr val="000000"/>
                </a:solidFill>
                <a:round/>
                <a:headEnd/>
                <a:tailEnd/>
              </a:ln>
            </p:spPr>
            <p:txBody>
              <a:bodyPr/>
              <a:lstStyle/>
              <a:p>
                <a:endParaRPr lang="en-US"/>
              </a:p>
            </p:txBody>
          </p:sp>
          <p:sp>
            <p:nvSpPr>
              <p:cNvPr id="104795" name="Freeform 548"/>
              <p:cNvSpPr>
                <a:spLocks/>
              </p:cNvSpPr>
              <p:nvPr/>
            </p:nvSpPr>
            <p:spPr bwMode="auto">
              <a:xfrm>
                <a:off x="511" y="3508"/>
                <a:ext cx="47" cy="42"/>
              </a:xfrm>
              <a:custGeom>
                <a:avLst/>
                <a:gdLst>
                  <a:gd name="T0" fmla="*/ 26 w 47"/>
                  <a:gd name="T1" fmla="*/ 0 h 42"/>
                  <a:gd name="T2" fmla="*/ 47 w 47"/>
                  <a:gd name="T3" fmla="*/ 42 h 42"/>
                  <a:gd name="T4" fmla="*/ 0 w 47"/>
                  <a:gd name="T5" fmla="*/ 42 h 42"/>
                  <a:gd name="T6" fmla="*/ 26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0"/>
                    </a:moveTo>
                    <a:lnTo>
                      <a:pt x="47" y="42"/>
                    </a:lnTo>
                    <a:lnTo>
                      <a:pt x="0" y="42"/>
                    </a:lnTo>
                    <a:lnTo>
                      <a:pt x="26" y="0"/>
                    </a:lnTo>
                    <a:close/>
                  </a:path>
                </a:pathLst>
              </a:custGeom>
              <a:solidFill>
                <a:srgbClr val="000000"/>
              </a:solidFill>
              <a:ln w="9525">
                <a:noFill/>
                <a:round/>
                <a:headEnd/>
                <a:tailEnd/>
              </a:ln>
            </p:spPr>
            <p:txBody>
              <a:bodyPr/>
              <a:lstStyle/>
              <a:p>
                <a:endParaRPr lang="en-US"/>
              </a:p>
            </p:txBody>
          </p:sp>
          <p:sp>
            <p:nvSpPr>
              <p:cNvPr id="104796" name="Freeform 549"/>
              <p:cNvSpPr>
                <a:spLocks/>
              </p:cNvSpPr>
              <p:nvPr/>
            </p:nvSpPr>
            <p:spPr bwMode="auto">
              <a:xfrm>
                <a:off x="511" y="3961"/>
                <a:ext cx="47" cy="42"/>
              </a:xfrm>
              <a:custGeom>
                <a:avLst/>
                <a:gdLst>
                  <a:gd name="T0" fmla="*/ 26 w 47"/>
                  <a:gd name="T1" fmla="*/ 42 h 42"/>
                  <a:gd name="T2" fmla="*/ 47 w 47"/>
                  <a:gd name="T3" fmla="*/ 0 h 42"/>
                  <a:gd name="T4" fmla="*/ 0 w 47"/>
                  <a:gd name="T5" fmla="*/ 0 h 42"/>
                  <a:gd name="T6" fmla="*/ 26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42"/>
                    </a:moveTo>
                    <a:lnTo>
                      <a:pt x="47" y="0"/>
                    </a:lnTo>
                    <a:lnTo>
                      <a:pt x="0" y="0"/>
                    </a:lnTo>
                    <a:lnTo>
                      <a:pt x="26" y="42"/>
                    </a:lnTo>
                    <a:close/>
                  </a:path>
                </a:pathLst>
              </a:custGeom>
              <a:solidFill>
                <a:srgbClr val="000000"/>
              </a:solidFill>
              <a:ln w="9525">
                <a:noFill/>
                <a:round/>
                <a:headEnd/>
                <a:tailEnd/>
              </a:ln>
            </p:spPr>
            <p:txBody>
              <a:bodyPr/>
              <a:lstStyle/>
              <a:p>
                <a:endParaRPr lang="en-US"/>
              </a:p>
            </p:txBody>
          </p:sp>
          <p:sp>
            <p:nvSpPr>
              <p:cNvPr id="104797" name="Rectangle 550"/>
              <p:cNvSpPr>
                <a:spLocks noChangeArrowheads="1"/>
              </p:cNvSpPr>
              <p:nvPr/>
            </p:nvSpPr>
            <p:spPr bwMode="auto">
              <a:xfrm>
                <a:off x="2946" y="611"/>
                <a:ext cx="347" cy="136"/>
              </a:xfrm>
              <a:prstGeom prst="rect">
                <a:avLst/>
              </a:prstGeom>
              <a:noFill/>
              <a:ln w="9525">
                <a:noFill/>
                <a:miter lim="800000"/>
                <a:headEnd/>
                <a:tailEnd/>
              </a:ln>
            </p:spPr>
            <p:txBody>
              <a:bodyPr wrap="none" lIns="0" tIns="0" rIns="0" bIns="0">
                <a:spAutoFit/>
              </a:bodyPr>
              <a:lstStyle/>
              <a:p>
                <a:pPr algn="ctr" eaLnBrk="0" hangingPunct="0"/>
                <a:r>
                  <a:rPr lang="en-US" sz="700" dirty="0" smtClean="0">
                    <a:solidFill>
                      <a:srgbClr val="24211D"/>
                    </a:solidFill>
                  </a:rPr>
                  <a:t>C6671/C6672</a:t>
                </a:r>
                <a:br>
                  <a:rPr lang="en-US" sz="700" dirty="0" smtClean="0">
                    <a:solidFill>
                      <a:srgbClr val="24211D"/>
                    </a:solidFill>
                  </a:rPr>
                </a:br>
                <a:r>
                  <a:rPr lang="en-US" sz="700" dirty="0" smtClean="0">
                    <a:solidFill>
                      <a:srgbClr val="24211D"/>
                    </a:solidFill>
                  </a:rPr>
                  <a:t>C6674/C6678</a:t>
                </a:r>
                <a:endParaRPr lang="en-US" sz="1800" dirty="0">
                  <a:solidFill>
                    <a:srgbClr val="000000"/>
                  </a:solidFill>
                </a:endParaRPr>
              </a:p>
            </p:txBody>
          </p:sp>
          <p:sp>
            <p:nvSpPr>
              <p:cNvPr id="104798" name="Rectangle 551"/>
              <p:cNvSpPr>
                <a:spLocks noChangeArrowheads="1"/>
              </p:cNvSpPr>
              <p:nvPr/>
            </p:nvSpPr>
            <p:spPr bwMode="auto">
              <a:xfrm>
                <a:off x="1247" y="659"/>
                <a:ext cx="381" cy="360"/>
              </a:xfrm>
              <a:prstGeom prst="rect">
                <a:avLst/>
              </a:prstGeom>
              <a:noFill/>
              <a:ln w="5" cap="rnd">
                <a:solidFill>
                  <a:srgbClr val="000000"/>
                </a:solidFill>
                <a:round/>
                <a:headEnd/>
                <a:tailEnd/>
              </a:ln>
            </p:spPr>
            <p:txBody>
              <a:bodyPr/>
              <a:lstStyle/>
              <a:p>
                <a:pPr algn="l" eaLnBrk="0" hangingPunct="0"/>
                <a:endParaRPr lang="en-US" sz="1800">
                  <a:solidFill>
                    <a:srgbClr val="000000"/>
                  </a:solidFill>
                </a:endParaRPr>
              </a:p>
            </p:txBody>
          </p:sp>
          <p:sp>
            <p:nvSpPr>
              <p:cNvPr id="104799" name="Rectangle 552"/>
              <p:cNvSpPr>
                <a:spLocks noChangeArrowheads="1"/>
              </p:cNvSpPr>
              <p:nvPr/>
            </p:nvSpPr>
            <p:spPr bwMode="auto">
              <a:xfrm>
                <a:off x="1309" y="701"/>
                <a:ext cx="261" cy="21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800" name="Rectangle 553"/>
              <p:cNvSpPr>
                <a:spLocks noChangeArrowheads="1"/>
              </p:cNvSpPr>
              <p:nvPr/>
            </p:nvSpPr>
            <p:spPr bwMode="auto">
              <a:xfrm>
                <a:off x="1372" y="717"/>
                <a:ext cx="162"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4MB</a:t>
                </a:r>
                <a:endParaRPr lang="en-US" sz="1800">
                  <a:solidFill>
                    <a:srgbClr val="000000"/>
                  </a:solidFill>
                </a:endParaRPr>
              </a:p>
            </p:txBody>
          </p:sp>
          <p:sp>
            <p:nvSpPr>
              <p:cNvPr id="104801" name="Rectangle 554"/>
              <p:cNvSpPr>
                <a:spLocks noChangeArrowheads="1"/>
              </p:cNvSpPr>
              <p:nvPr/>
            </p:nvSpPr>
            <p:spPr bwMode="auto">
              <a:xfrm>
                <a:off x="1367" y="779"/>
                <a:ext cx="178"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MSM</a:t>
                </a:r>
                <a:endParaRPr lang="en-US" sz="1800">
                  <a:solidFill>
                    <a:srgbClr val="000000"/>
                  </a:solidFill>
                </a:endParaRPr>
              </a:p>
            </p:txBody>
          </p:sp>
          <p:sp>
            <p:nvSpPr>
              <p:cNvPr id="104802" name="Rectangle 555"/>
              <p:cNvSpPr>
                <a:spLocks noChangeArrowheads="1"/>
              </p:cNvSpPr>
              <p:nvPr/>
            </p:nvSpPr>
            <p:spPr bwMode="auto">
              <a:xfrm>
                <a:off x="1351" y="836"/>
                <a:ext cx="214"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SRAM</a:t>
                </a:r>
                <a:endParaRPr lang="en-US" sz="1800">
                  <a:solidFill>
                    <a:srgbClr val="000000"/>
                  </a:solidFill>
                </a:endParaRPr>
              </a:p>
            </p:txBody>
          </p:sp>
          <p:sp>
            <p:nvSpPr>
              <p:cNvPr id="104803" name="Rectangle 556"/>
              <p:cNvSpPr>
                <a:spLocks noChangeArrowheads="1"/>
              </p:cNvSpPr>
              <p:nvPr/>
            </p:nvSpPr>
            <p:spPr bwMode="auto">
              <a:xfrm>
                <a:off x="308" y="737"/>
                <a:ext cx="412" cy="18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804" name="Rectangle 557"/>
              <p:cNvSpPr>
                <a:spLocks noChangeArrowheads="1"/>
              </p:cNvSpPr>
              <p:nvPr/>
            </p:nvSpPr>
            <p:spPr bwMode="auto">
              <a:xfrm>
                <a:off x="423" y="759"/>
                <a:ext cx="225"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104805" name="Rectangle 558"/>
              <p:cNvSpPr>
                <a:spLocks noChangeArrowheads="1"/>
              </p:cNvSpPr>
              <p:nvPr/>
            </p:nvSpPr>
            <p:spPr bwMode="auto">
              <a:xfrm>
                <a:off x="344" y="821"/>
                <a:ext cx="371"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104806" name="Freeform 559"/>
              <p:cNvSpPr>
                <a:spLocks/>
              </p:cNvSpPr>
              <p:nvPr/>
            </p:nvSpPr>
            <p:spPr bwMode="auto">
              <a:xfrm>
                <a:off x="1153" y="784"/>
                <a:ext cx="89" cy="89"/>
              </a:xfrm>
              <a:custGeom>
                <a:avLst/>
                <a:gdLst>
                  <a:gd name="T0" fmla="*/ 89 w 89"/>
                  <a:gd name="T1" fmla="*/ 47 h 89"/>
                  <a:gd name="T2" fmla="*/ 0 w 89"/>
                  <a:gd name="T3" fmla="*/ 89 h 89"/>
                  <a:gd name="T4" fmla="*/ 0 w 89"/>
                  <a:gd name="T5" fmla="*/ 0 h 89"/>
                  <a:gd name="T6" fmla="*/ 89 w 89"/>
                  <a:gd name="T7" fmla="*/ 47 h 89"/>
                  <a:gd name="T8" fmla="*/ 0 60000 65536"/>
                  <a:gd name="T9" fmla="*/ 0 60000 65536"/>
                  <a:gd name="T10" fmla="*/ 0 60000 65536"/>
                  <a:gd name="T11" fmla="*/ 0 60000 65536"/>
                  <a:gd name="T12" fmla="*/ 0 w 89"/>
                  <a:gd name="T13" fmla="*/ 0 h 89"/>
                  <a:gd name="T14" fmla="*/ 89 w 89"/>
                  <a:gd name="T15" fmla="*/ 89 h 89"/>
                </a:gdLst>
                <a:ahLst/>
                <a:cxnLst>
                  <a:cxn ang="T8">
                    <a:pos x="T0" y="T1"/>
                  </a:cxn>
                  <a:cxn ang="T9">
                    <a:pos x="T2" y="T3"/>
                  </a:cxn>
                  <a:cxn ang="T10">
                    <a:pos x="T4" y="T5"/>
                  </a:cxn>
                  <a:cxn ang="T11">
                    <a:pos x="T6" y="T7"/>
                  </a:cxn>
                </a:cxnLst>
                <a:rect l="T12" t="T13" r="T14" b="T15"/>
                <a:pathLst>
                  <a:path w="89" h="89">
                    <a:moveTo>
                      <a:pt x="89" y="47"/>
                    </a:moveTo>
                    <a:lnTo>
                      <a:pt x="0" y="89"/>
                    </a:lnTo>
                    <a:lnTo>
                      <a:pt x="0" y="0"/>
                    </a:lnTo>
                    <a:lnTo>
                      <a:pt x="89" y="47"/>
                    </a:lnTo>
                    <a:close/>
                  </a:path>
                </a:pathLst>
              </a:custGeom>
              <a:solidFill>
                <a:srgbClr val="000000"/>
              </a:solidFill>
              <a:ln w="9525">
                <a:noFill/>
                <a:round/>
                <a:headEnd/>
                <a:tailEnd/>
              </a:ln>
            </p:spPr>
            <p:txBody>
              <a:bodyPr/>
              <a:lstStyle/>
              <a:p>
                <a:endParaRPr lang="en-US"/>
              </a:p>
            </p:txBody>
          </p:sp>
          <p:sp>
            <p:nvSpPr>
              <p:cNvPr id="104807" name="Freeform 560"/>
              <p:cNvSpPr>
                <a:spLocks/>
              </p:cNvSpPr>
              <p:nvPr/>
            </p:nvSpPr>
            <p:spPr bwMode="auto">
              <a:xfrm>
                <a:off x="1153" y="810"/>
                <a:ext cx="21" cy="37"/>
              </a:xfrm>
              <a:custGeom>
                <a:avLst/>
                <a:gdLst>
                  <a:gd name="T0" fmla="*/ 0 w 21"/>
                  <a:gd name="T1" fmla="*/ 37 h 37"/>
                  <a:gd name="T2" fmla="*/ 5 w 21"/>
                  <a:gd name="T3" fmla="*/ 37 h 37"/>
                  <a:gd name="T4" fmla="*/ 10 w 21"/>
                  <a:gd name="T5" fmla="*/ 37 h 37"/>
                  <a:gd name="T6" fmla="*/ 10 w 21"/>
                  <a:gd name="T7" fmla="*/ 37 h 37"/>
                  <a:gd name="T8" fmla="*/ 15 w 21"/>
                  <a:gd name="T9" fmla="*/ 32 h 37"/>
                  <a:gd name="T10" fmla="*/ 15 w 21"/>
                  <a:gd name="T11" fmla="*/ 32 h 37"/>
                  <a:gd name="T12" fmla="*/ 15 w 21"/>
                  <a:gd name="T13" fmla="*/ 26 h 37"/>
                  <a:gd name="T14" fmla="*/ 21 w 21"/>
                  <a:gd name="T15" fmla="*/ 21 h 37"/>
                  <a:gd name="T16" fmla="*/ 21 w 21"/>
                  <a:gd name="T17" fmla="*/ 21 h 37"/>
                  <a:gd name="T18" fmla="*/ 21 w 21"/>
                  <a:gd name="T19" fmla="*/ 16 h 37"/>
                  <a:gd name="T20" fmla="*/ 15 w 21"/>
                  <a:gd name="T21" fmla="*/ 16 h 37"/>
                  <a:gd name="T22" fmla="*/ 15 w 21"/>
                  <a:gd name="T23" fmla="*/ 11 h 37"/>
                  <a:gd name="T24" fmla="*/ 15 w 21"/>
                  <a:gd name="T25" fmla="*/ 6 h 37"/>
                  <a:gd name="T26" fmla="*/ 10 w 21"/>
                  <a:gd name="T27" fmla="*/ 6 h 37"/>
                  <a:gd name="T28" fmla="*/ 10 w 21"/>
                  <a:gd name="T29" fmla="*/ 6 h 37"/>
                  <a:gd name="T30" fmla="*/ 5 w 21"/>
                  <a:gd name="T31" fmla="*/ 6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0" y="37"/>
                    </a:lnTo>
                    <a:lnTo>
                      <a:pt x="15" y="32"/>
                    </a:lnTo>
                    <a:lnTo>
                      <a:pt x="15" y="26"/>
                    </a:lnTo>
                    <a:lnTo>
                      <a:pt x="21" y="21"/>
                    </a:lnTo>
                    <a:lnTo>
                      <a:pt x="21" y="16"/>
                    </a:lnTo>
                    <a:lnTo>
                      <a:pt x="15" y="16"/>
                    </a:lnTo>
                    <a:lnTo>
                      <a:pt x="15" y="11"/>
                    </a:lnTo>
                    <a:lnTo>
                      <a:pt x="15" y="6"/>
                    </a:lnTo>
                    <a:lnTo>
                      <a:pt x="10" y="6"/>
                    </a:lnTo>
                    <a:lnTo>
                      <a:pt x="5" y="6"/>
                    </a:lnTo>
                    <a:lnTo>
                      <a:pt x="0" y="0"/>
                    </a:lnTo>
                    <a:lnTo>
                      <a:pt x="0" y="37"/>
                    </a:lnTo>
                    <a:close/>
                  </a:path>
                </a:pathLst>
              </a:custGeom>
              <a:solidFill>
                <a:srgbClr val="000000"/>
              </a:solidFill>
              <a:ln w="9525">
                <a:noFill/>
                <a:round/>
                <a:headEnd/>
                <a:tailEnd/>
              </a:ln>
            </p:spPr>
            <p:txBody>
              <a:bodyPr/>
              <a:lstStyle/>
              <a:p>
                <a:endParaRPr lang="en-US"/>
              </a:p>
            </p:txBody>
          </p:sp>
          <p:sp>
            <p:nvSpPr>
              <p:cNvPr id="104808" name="Rectangle 561"/>
              <p:cNvSpPr>
                <a:spLocks noChangeArrowheads="1"/>
              </p:cNvSpPr>
              <p:nvPr/>
            </p:nvSpPr>
            <p:spPr bwMode="auto">
              <a:xfrm>
                <a:off x="814" y="810"/>
                <a:ext cx="339" cy="3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809" name="Freeform 562"/>
              <p:cNvSpPr>
                <a:spLocks/>
              </p:cNvSpPr>
              <p:nvPr/>
            </p:nvSpPr>
            <p:spPr bwMode="auto">
              <a:xfrm>
                <a:off x="725" y="784"/>
                <a:ext cx="89" cy="89"/>
              </a:xfrm>
              <a:custGeom>
                <a:avLst/>
                <a:gdLst>
                  <a:gd name="T0" fmla="*/ 0 w 89"/>
                  <a:gd name="T1" fmla="*/ 47 h 89"/>
                  <a:gd name="T2" fmla="*/ 89 w 89"/>
                  <a:gd name="T3" fmla="*/ 89 h 89"/>
                  <a:gd name="T4" fmla="*/ 89 w 89"/>
                  <a:gd name="T5" fmla="*/ 0 h 89"/>
                  <a:gd name="T6" fmla="*/ 0 w 89"/>
                  <a:gd name="T7" fmla="*/ 47 h 89"/>
                  <a:gd name="T8" fmla="*/ 0 60000 65536"/>
                  <a:gd name="T9" fmla="*/ 0 60000 65536"/>
                  <a:gd name="T10" fmla="*/ 0 60000 65536"/>
                  <a:gd name="T11" fmla="*/ 0 60000 65536"/>
                  <a:gd name="T12" fmla="*/ 0 w 89"/>
                  <a:gd name="T13" fmla="*/ 0 h 89"/>
                  <a:gd name="T14" fmla="*/ 89 w 89"/>
                  <a:gd name="T15" fmla="*/ 89 h 89"/>
                </a:gdLst>
                <a:ahLst/>
                <a:cxnLst>
                  <a:cxn ang="T8">
                    <a:pos x="T0" y="T1"/>
                  </a:cxn>
                  <a:cxn ang="T9">
                    <a:pos x="T2" y="T3"/>
                  </a:cxn>
                  <a:cxn ang="T10">
                    <a:pos x="T4" y="T5"/>
                  </a:cxn>
                  <a:cxn ang="T11">
                    <a:pos x="T6" y="T7"/>
                  </a:cxn>
                </a:cxnLst>
                <a:rect l="T12" t="T13" r="T14" b="T15"/>
                <a:pathLst>
                  <a:path w="89" h="89">
                    <a:moveTo>
                      <a:pt x="0" y="47"/>
                    </a:moveTo>
                    <a:lnTo>
                      <a:pt x="89" y="89"/>
                    </a:lnTo>
                    <a:lnTo>
                      <a:pt x="89" y="0"/>
                    </a:lnTo>
                    <a:lnTo>
                      <a:pt x="0" y="47"/>
                    </a:lnTo>
                    <a:close/>
                  </a:path>
                </a:pathLst>
              </a:custGeom>
              <a:solidFill>
                <a:srgbClr val="000000"/>
              </a:solidFill>
              <a:ln w="9525">
                <a:noFill/>
                <a:round/>
                <a:headEnd/>
                <a:tailEnd/>
              </a:ln>
            </p:spPr>
            <p:txBody>
              <a:bodyPr/>
              <a:lstStyle/>
              <a:p>
                <a:endParaRPr lang="en-US"/>
              </a:p>
            </p:txBody>
          </p:sp>
          <p:sp>
            <p:nvSpPr>
              <p:cNvPr id="104810" name="Freeform 563"/>
              <p:cNvSpPr>
                <a:spLocks/>
              </p:cNvSpPr>
              <p:nvPr/>
            </p:nvSpPr>
            <p:spPr bwMode="auto">
              <a:xfrm>
                <a:off x="798" y="810"/>
                <a:ext cx="16" cy="37"/>
              </a:xfrm>
              <a:custGeom>
                <a:avLst/>
                <a:gdLst>
                  <a:gd name="T0" fmla="*/ 16 w 16"/>
                  <a:gd name="T1" fmla="*/ 0 h 37"/>
                  <a:gd name="T2" fmla="*/ 11 w 16"/>
                  <a:gd name="T3" fmla="*/ 6 h 37"/>
                  <a:gd name="T4" fmla="*/ 11 w 16"/>
                  <a:gd name="T5" fmla="*/ 6 h 37"/>
                  <a:gd name="T6" fmla="*/ 5 w 16"/>
                  <a:gd name="T7" fmla="*/ 6 h 37"/>
                  <a:gd name="T8" fmla="*/ 5 w 16"/>
                  <a:gd name="T9" fmla="*/ 6 h 37"/>
                  <a:gd name="T10" fmla="*/ 0 w 16"/>
                  <a:gd name="T11" fmla="*/ 11 h 37"/>
                  <a:gd name="T12" fmla="*/ 0 w 16"/>
                  <a:gd name="T13" fmla="*/ 16 h 37"/>
                  <a:gd name="T14" fmla="*/ 0 w 16"/>
                  <a:gd name="T15" fmla="*/ 16 h 37"/>
                  <a:gd name="T16" fmla="*/ 0 w 16"/>
                  <a:gd name="T17" fmla="*/ 21 h 37"/>
                  <a:gd name="T18" fmla="*/ 0 w 16"/>
                  <a:gd name="T19" fmla="*/ 21 h 37"/>
                  <a:gd name="T20" fmla="*/ 0 w 16"/>
                  <a:gd name="T21" fmla="*/ 26 h 37"/>
                  <a:gd name="T22" fmla="*/ 0 w 16"/>
                  <a:gd name="T23" fmla="*/ 32 h 37"/>
                  <a:gd name="T24" fmla="*/ 5 w 16"/>
                  <a:gd name="T25" fmla="*/ 32 h 37"/>
                  <a:gd name="T26" fmla="*/ 5 w 16"/>
                  <a:gd name="T27" fmla="*/ 37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6"/>
                    </a:lnTo>
                    <a:lnTo>
                      <a:pt x="5" y="6"/>
                    </a:lnTo>
                    <a:lnTo>
                      <a:pt x="0" y="11"/>
                    </a:lnTo>
                    <a:lnTo>
                      <a:pt x="0" y="16"/>
                    </a:lnTo>
                    <a:lnTo>
                      <a:pt x="0" y="21"/>
                    </a:lnTo>
                    <a:lnTo>
                      <a:pt x="0" y="26"/>
                    </a:lnTo>
                    <a:lnTo>
                      <a:pt x="0" y="32"/>
                    </a:lnTo>
                    <a:lnTo>
                      <a:pt x="5" y="32"/>
                    </a:lnTo>
                    <a:lnTo>
                      <a:pt x="5" y="37"/>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104811" name="Rectangle 564"/>
              <p:cNvSpPr>
                <a:spLocks noChangeArrowheads="1"/>
              </p:cNvSpPr>
              <p:nvPr/>
            </p:nvSpPr>
            <p:spPr bwMode="auto">
              <a:xfrm>
                <a:off x="428" y="638"/>
                <a:ext cx="725" cy="110"/>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104812" name="Freeform 565"/>
              <p:cNvSpPr>
                <a:spLocks/>
              </p:cNvSpPr>
              <p:nvPr/>
            </p:nvSpPr>
            <p:spPr bwMode="auto">
              <a:xfrm>
                <a:off x="1153" y="946"/>
                <a:ext cx="89" cy="88"/>
              </a:xfrm>
              <a:custGeom>
                <a:avLst/>
                <a:gdLst>
                  <a:gd name="T0" fmla="*/ 89 w 89"/>
                  <a:gd name="T1" fmla="*/ 47 h 88"/>
                  <a:gd name="T2" fmla="*/ 0 w 89"/>
                  <a:gd name="T3" fmla="*/ 88 h 88"/>
                  <a:gd name="T4" fmla="*/ 0 w 89"/>
                  <a:gd name="T5" fmla="*/ 0 h 88"/>
                  <a:gd name="T6" fmla="*/ 89 w 89"/>
                  <a:gd name="T7" fmla="*/ 47 h 88"/>
                  <a:gd name="T8" fmla="*/ 0 60000 65536"/>
                  <a:gd name="T9" fmla="*/ 0 60000 65536"/>
                  <a:gd name="T10" fmla="*/ 0 60000 65536"/>
                  <a:gd name="T11" fmla="*/ 0 60000 65536"/>
                  <a:gd name="T12" fmla="*/ 0 w 89"/>
                  <a:gd name="T13" fmla="*/ 0 h 88"/>
                  <a:gd name="T14" fmla="*/ 89 w 89"/>
                  <a:gd name="T15" fmla="*/ 88 h 88"/>
                </a:gdLst>
                <a:ahLst/>
                <a:cxnLst>
                  <a:cxn ang="T8">
                    <a:pos x="T0" y="T1"/>
                  </a:cxn>
                  <a:cxn ang="T9">
                    <a:pos x="T2" y="T3"/>
                  </a:cxn>
                  <a:cxn ang="T10">
                    <a:pos x="T4" y="T5"/>
                  </a:cxn>
                  <a:cxn ang="T11">
                    <a:pos x="T6" y="T7"/>
                  </a:cxn>
                </a:cxnLst>
                <a:rect l="T12" t="T13" r="T14" b="T15"/>
                <a:pathLst>
                  <a:path w="89" h="88">
                    <a:moveTo>
                      <a:pt x="89" y="47"/>
                    </a:moveTo>
                    <a:lnTo>
                      <a:pt x="0" y="88"/>
                    </a:lnTo>
                    <a:lnTo>
                      <a:pt x="0" y="0"/>
                    </a:lnTo>
                    <a:lnTo>
                      <a:pt x="89" y="47"/>
                    </a:lnTo>
                    <a:close/>
                  </a:path>
                </a:pathLst>
              </a:custGeom>
              <a:solidFill>
                <a:srgbClr val="000000"/>
              </a:solidFill>
              <a:ln w="9525">
                <a:noFill/>
                <a:round/>
                <a:headEnd/>
                <a:tailEnd/>
              </a:ln>
            </p:spPr>
            <p:txBody>
              <a:bodyPr/>
              <a:lstStyle/>
              <a:p>
                <a:endParaRPr lang="en-US"/>
              </a:p>
            </p:txBody>
          </p:sp>
        </p:grpSp>
        <p:sp>
          <p:nvSpPr>
            <p:cNvPr id="104467" name="Freeform 567"/>
            <p:cNvSpPr>
              <a:spLocks/>
            </p:cNvSpPr>
            <p:nvPr/>
          </p:nvSpPr>
          <p:spPr bwMode="auto">
            <a:xfrm>
              <a:off x="1153" y="972"/>
              <a:ext cx="21" cy="36"/>
            </a:xfrm>
            <a:custGeom>
              <a:avLst/>
              <a:gdLst>
                <a:gd name="T0" fmla="*/ 0 w 21"/>
                <a:gd name="T1" fmla="*/ 36 h 36"/>
                <a:gd name="T2" fmla="*/ 5 w 21"/>
                <a:gd name="T3" fmla="*/ 36 h 36"/>
                <a:gd name="T4" fmla="*/ 10 w 21"/>
                <a:gd name="T5" fmla="*/ 36 h 36"/>
                <a:gd name="T6" fmla="*/ 10 w 21"/>
                <a:gd name="T7" fmla="*/ 31 h 36"/>
                <a:gd name="T8" fmla="*/ 15 w 21"/>
                <a:gd name="T9" fmla="*/ 31 h 36"/>
                <a:gd name="T10" fmla="*/ 15 w 21"/>
                <a:gd name="T11" fmla="*/ 31 h 36"/>
                <a:gd name="T12" fmla="*/ 15 w 21"/>
                <a:gd name="T13" fmla="*/ 26 h 36"/>
                <a:gd name="T14" fmla="*/ 21 w 21"/>
                <a:gd name="T15" fmla="*/ 21 h 36"/>
                <a:gd name="T16" fmla="*/ 21 w 21"/>
                <a:gd name="T17" fmla="*/ 21 h 36"/>
                <a:gd name="T18" fmla="*/ 21 w 21"/>
                <a:gd name="T19" fmla="*/ 15 h 36"/>
                <a:gd name="T20" fmla="*/ 15 w 21"/>
                <a:gd name="T21" fmla="*/ 10 h 36"/>
                <a:gd name="T22" fmla="*/ 15 w 21"/>
                <a:gd name="T23" fmla="*/ 10 h 36"/>
                <a:gd name="T24" fmla="*/ 15 w 21"/>
                <a:gd name="T25" fmla="*/ 5 h 36"/>
                <a:gd name="T26" fmla="*/ 10 w 21"/>
                <a:gd name="T27" fmla="*/ 5 h 36"/>
                <a:gd name="T28" fmla="*/ 10 w 21"/>
                <a:gd name="T29" fmla="*/ 5 h 36"/>
                <a:gd name="T30" fmla="*/ 5 w 21"/>
                <a:gd name="T31" fmla="*/ 0 h 36"/>
                <a:gd name="T32" fmla="*/ 0 w 21"/>
                <a:gd name="T33" fmla="*/ 0 h 36"/>
                <a:gd name="T34" fmla="*/ 0 w 21"/>
                <a:gd name="T35" fmla="*/ 36 h 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6"/>
                <a:gd name="T56" fmla="*/ 21 w 21"/>
                <a:gd name="T57" fmla="*/ 36 h 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6">
                  <a:moveTo>
                    <a:pt x="0" y="36"/>
                  </a:moveTo>
                  <a:lnTo>
                    <a:pt x="5" y="36"/>
                  </a:lnTo>
                  <a:lnTo>
                    <a:pt x="10" y="36"/>
                  </a:lnTo>
                  <a:lnTo>
                    <a:pt x="10" y="31"/>
                  </a:lnTo>
                  <a:lnTo>
                    <a:pt x="15" y="31"/>
                  </a:lnTo>
                  <a:lnTo>
                    <a:pt x="15" y="26"/>
                  </a:lnTo>
                  <a:lnTo>
                    <a:pt x="21" y="21"/>
                  </a:lnTo>
                  <a:lnTo>
                    <a:pt x="21" y="15"/>
                  </a:lnTo>
                  <a:lnTo>
                    <a:pt x="15" y="10"/>
                  </a:lnTo>
                  <a:lnTo>
                    <a:pt x="15" y="5"/>
                  </a:lnTo>
                  <a:lnTo>
                    <a:pt x="10" y="5"/>
                  </a:lnTo>
                  <a:lnTo>
                    <a:pt x="5" y="0"/>
                  </a:lnTo>
                  <a:lnTo>
                    <a:pt x="0" y="0"/>
                  </a:lnTo>
                  <a:lnTo>
                    <a:pt x="0" y="36"/>
                  </a:lnTo>
                  <a:close/>
                </a:path>
              </a:pathLst>
            </a:custGeom>
            <a:solidFill>
              <a:srgbClr val="000000"/>
            </a:solidFill>
            <a:ln w="9525">
              <a:noFill/>
              <a:round/>
              <a:headEnd/>
              <a:tailEnd/>
            </a:ln>
          </p:spPr>
          <p:txBody>
            <a:bodyPr/>
            <a:lstStyle/>
            <a:p>
              <a:endParaRPr lang="en-US"/>
            </a:p>
          </p:txBody>
        </p:sp>
        <p:sp>
          <p:nvSpPr>
            <p:cNvPr id="104468" name="Rectangle 568"/>
            <p:cNvSpPr>
              <a:spLocks noChangeArrowheads="1"/>
            </p:cNvSpPr>
            <p:nvPr/>
          </p:nvSpPr>
          <p:spPr bwMode="auto">
            <a:xfrm>
              <a:off x="1116" y="972"/>
              <a:ext cx="37" cy="3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469" name="Freeform 569"/>
            <p:cNvSpPr>
              <a:spLocks/>
            </p:cNvSpPr>
            <p:nvPr/>
          </p:nvSpPr>
          <p:spPr bwMode="auto">
            <a:xfrm>
              <a:off x="1028" y="946"/>
              <a:ext cx="88" cy="88"/>
            </a:xfrm>
            <a:custGeom>
              <a:avLst/>
              <a:gdLst>
                <a:gd name="T0" fmla="*/ 0 w 88"/>
                <a:gd name="T1" fmla="*/ 47 h 88"/>
                <a:gd name="T2" fmla="*/ 88 w 88"/>
                <a:gd name="T3" fmla="*/ 88 h 88"/>
                <a:gd name="T4" fmla="*/ 88 w 88"/>
                <a:gd name="T5" fmla="*/ 0 h 88"/>
                <a:gd name="T6" fmla="*/ 0 w 88"/>
                <a:gd name="T7" fmla="*/ 47 h 88"/>
                <a:gd name="T8" fmla="*/ 0 60000 65536"/>
                <a:gd name="T9" fmla="*/ 0 60000 65536"/>
                <a:gd name="T10" fmla="*/ 0 60000 65536"/>
                <a:gd name="T11" fmla="*/ 0 60000 65536"/>
                <a:gd name="T12" fmla="*/ 0 w 88"/>
                <a:gd name="T13" fmla="*/ 0 h 88"/>
                <a:gd name="T14" fmla="*/ 88 w 88"/>
                <a:gd name="T15" fmla="*/ 88 h 88"/>
              </a:gdLst>
              <a:ahLst/>
              <a:cxnLst>
                <a:cxn ang="T8">
                  <a:pos x="T0" y="T1"/>
                </a:cxn>
                <a:cxn ang="T9">
                  <a:pos x="T2" y="T3"/>
                </a:cxn>
                <a:cxn ang="T10">
                  <a:pos x="T4" y="T5"/>
                </a:cxn>
                <a:cxn ang="T11">
                  <a:pos x="T6" y="T7"/>
                </a:cxn>
              </a:cxnLst>
              <a:rect l="T12" t="T13" r="T14" b="T15"/>
              <a:pathLst>
                <a:path w="88" h="88">
                  <a:moveTo>
                    <a:pt x="0" y="47"/>
                  </a:moveTo>
                  <a:lnTo>
                    <a:pt x="88" y="88"/>
                  </a:lnTo>
                  <a:lnTo>
                    <a:pt x="88" y="0"/>
                  </a:lnTo>
                  <a:lnTo>
                    <a:pt x="0" y="47"/>
                  </a:lnTo>
                  <a:close/>
                </a:path>
              </a:pathLst>
            </a:custGeom>
            <a:solidFill>
              <a:srgbClr val="000000"/>
            </a:solidFill>
            <a:ln w="9525">
              <a:noFill/>
              <a:round/>
              <a:headEnd/>
              <a:tailEnd/>
            </a:ln>
          </p:spPr>
          <p:txBody>
            <a:bodyPr/>
            <a:lstStyle/>
            <a:p>
              <a:endParaRPr lang="en-US"/>
            </a:p>
          </p:txBody>
        </p:sp>
        <p:sp>
          <p:nvSpPr>
            <p:cNvPr id="104470" name="Freeform 570"/>
            <p:cNvSpPr>
              <a:spLocks/>
            </p:cNvSpPr>
            <p:nvPr/>
          </p:nvSpPr>
          <p:spPr bwMode="auto">
            <a:xfrm>
              <a:off x="1101" y="972"/>
              <a:ext cx="15" cy="36"/>
            </a:xfrm>
            <a:custGeom>
              <a:avLst/>
              <a:gdLst>
                <a:gd name="T0" fmla="*/ 15 w 15"/>
                <a:gd name="T1" fmla="*/ 0 h 36"/>
                <a:gd name="T2" fmla="*/ 10 w 15"/>
                <a:gd name="T3" fmla="*/ 0 h 36"/>
                <a:gd name="T4" fmla="*/ 10 w 15"/>
                <a:gd name="T5" fmla="*/ 5 h 36"/>
                <a:gd name="T6" fmla="*/ 5 w 15"/>
                <a:gd name="T7" fmla="*/ 5 h 36"/>
                <a:gd name="T8" fmla="*/ 5 w 15"/>
                <a:gd name="T9" fmla="*/ 5 h 36"/>
                <a:gd name="T10" fmla="*/ 0 w 15"/>
                <a:gd name="T11" fmla="*/ 10 h 36"/>
                <a:gd name="T12" fmla="*/ 0 w 15"/>
                <a:gd name="T13" fmla="*/ 10 h 36"/>
                <a:gd name="T14" fmla="*/ 0 w 15"/>
                <a:gd name="T15" fmla="*/ 15 h 36"/>
                <a:gd name="T16" fmla="*/ 0 w 15"/>
                <a:gd name="T17" fmla="*/ 21 h 36"/>
                <a:gd name="T18" fmla="*/ 0 w 15"/>
                <a:gd name="T19" fmla="*/ 21 h 36"/>
                <a:gd name="T20" fmla="*/ 0 w 15"/>
                <a:gd name="T21" fmla="*/ 26 h 36"/>
                <a:gd name="T22" fmla="*/ 0 w 15"/>
                <a:gd name="T23" fmla="*/ 31 h 36"/>
                <a:gd name="T24" fmla="*/ 5 w 15"/>
                <a:gd name="T25" fmla="*/ 31 h 36"/>
                <a:gd name="T26" fmla="*/ 5 w 15"/>
                <a:gd name="T27" fmla="*/ 31 h 36"/>
                <a:gd name="T28" fmla="*/ 10 w 15"/>
                <a:gd name="T29" fmla="*/ 36 h 36"/>
                <a:gd name="T30" fmla="*/ 10 w 15"/>
                <a:gd name="T31" fmla="*/ 36 h 36"/>
                <a:gd name="T32" fmla="*/ 15 w 15"/>
                <a:gd name="T33" fmla="*/ 36 h 36"/>
                <a:gd name="T34" fmla="*/ 15 w 15"/>
                <a:gd name="T35" fmla="*/ 0 h 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
                <a:gd name="T55" fmla="*/ 0 h 36"/>
                <a:gd name="T56" fmla="*/ 15 w 15"/>
                <a:gd name="T57" fmla="*/ 36 h 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 h="36">
                  <a:moveTo>
                    <a:pt x="15" y="0"/>
                  </a:moveTo>
                  <a:lnTo>
                    <a:pt x="10" y="0"/>
                  </a:lnTo>
                  <a:lnTo>
                    <a:pt x="10" y="5"/>
                  </a:lnTo>
                  <a:lnTo>
                    <a:pt x="5" y="5"/>
                  </a:lnTo>
                  <a:lnTo>
                    <a:pt x="0" y="10"/>
                  </a:lnTo>
                  <a:lnTo>
                    <a:pt x="0" y="15"/>
                  </a:lnTo>
                  <a:lnTo>
                    <a:pt x="0" y="21"/>
                  </a:lnTo>
                  <a:lnTo>
                    <a:pt x="0" y="26"/>
                  </a:lnTo>
                  <a:lnTo>
                    <a:pt x="0" y="31"/>
                  </a:lnTo>
                  <a:lnTo>
                    <a:pt x="5" y="31"/>
                  </a:lnTo>
                  <a:lnTo>
                    <a:pt x="10" y="36"/>
                  </a:lnTo>
                  <a:lnTo>
                    <a:pt x="15" y="36"/>
                  </a:lnTo>
                  <a:lnTo>
                    <a:pt x="15" y="0"/>
                  </a:lnTo>
                  <a:close/>
                </a:path>
              </a:pathLst>
            </a:custGeom>
            <a:solidFill>
              <a:srgbClr val="000000"/>
            </a:solidFill>
            <a:ln w="9525">
              <a:noFill/>
              <a:round/>
              <a:headEnd/>
              <a:tailEnd/>
            </a:ln>
          </p:spPr>
          <p:txBody>
            <a:bodyPr/>
            <a:lstStyle/>
            <a:p>
              <a:endParaRPr lang="en-US"/>
            </a:p>
          </p:txBody>
        </p:sp>
        <p:sp>
          <p:nvSpPr>
            <p:cNvPr id="104471" name="Line 571"/>
            <p:cNvSpPr>
              <a:spLocks noChangeShapeType="1"/>
            </p:cNvSpPr>
            <p:nvPr/>
          </p:nvSpPr>
          <p:spPr bwMode="auto">
            <a:xfrm>
              <a:off x="203" y="618"/>
              <a:ext cx="68" cy="1"/>
            </a:xfrm>
            <a:prstGeom prst="line">
              <a:avLst/>
            </a:prstGeom>
            <a:noFill/>
            <a:ln w="0">
              <a:solidFill>
                <a:srgbClr val="24211D"/>
              </a:solidFill>
              <a:round/>
              <a:headEnd/>
              <a:tailEnd/>
            </a:ln>
          </p:spPr>
          <p:txBody>
            <a:bodyPr/>
            <a:lstStyle/>
            <a:p>
              <a:endParaRPr lang="en-US"/>
            </a:p>
          </p:txBody>
        </p:sp>
        <p:sp>
          <p:nvSpPr>
            <p:cNvPr id="104472" name="Line 572"/>
            <p:cNvSpPr>
              <a:spLocks noChangeShapeType="1"/>
            </p:cNvSpPr>
            <p:nvPr/>
          </p:nvSpPr>
          <p:spPr bwMode="auto">
            <a:xfrm>
              <a:off x="308" y="618"/>
              <a:ext cx="68" cy="1"/>
            </a:xfrm>
            <a:prstGeom prst="line">
              <a:avLst/>
            </a:prstGeom>
            <a:noFill/>
            <a:ln w="0">
              <a:solidFill>
                <a:srgbClr val="24211D"/>
              </a:solidFill>
              <a:round/>
              <a:headEnd/>
              <a:tailEnd/>
            </a:ln>
          </p:spPr>
          <p:txBody>
            <a:bodyPr/>
            <a:lstStyle/>
            <a:p>
              <a:endParaRPr lang="en-US"/>
            </a:p>
          </p:txBody>
        </p:sp>
        <p:sp>
          <p:nvSpPr>
            <p:cNvPr id="104473" name="Line 573"/>
            <p:cNvSpPr>
              <a:spLocks noChangeShapeType="1"/>
            </p:cNvSpPr>
            <p:nvPr/>
          </p:nvSpPr>
          <p:spPr bwMode="auto">
            <a:xfrm>
              <a:off x="412" y="618"/>
              <a:ext cx="68" cy="1"/>
            </a:xfrm>
            <a:prstGeom prst="line">
              <a:avLst/>
            </a:prstGeom>
            <a:noFill/>
            <a:ln w="0">
              <a:solidFill>
                <a:srgbClr val="24211D"/>
              </a:solidFill>
              <a:round/>
              <a:headEnd/>
              <a:tailEnd/>
            </a:ln>
          </p:spPr>
          <p:txBody>
            <a:bodyPr/>
            <a:lstStyle/>
            <a:p>
              <a:endParaRPr lang="en-US"/>
            </a:p>
          </p:txBody>
        </p:sp>
        <p:sp>
          <p:nvSpPr>
            <p:cNvPr id="104474" name="Line 574"/>
            <p:cNvSpPr>
              <a:spLocks noChangeShapeType="1"/>
            </p:cNvSpPr>
            <p:nvPr/>
          </p:nvSpPr>
          <p:spPr bwMode="auto">
            <a:xfrm>
              <a:off x="516" y="618"/>
              <a:ext cx="68" cy="1"/>
            </a:xfrm>
            <a:prstGeom prst="line">
              <a:avLst/>
            </a:prstGeom>
            <a:noFill/>
            <a:ln w="0">
              <a:solidFill>
                <a:srgbClr val="24211D"/>
              </a:solidFill>
              <a:round/>
              <a:headEnd/>
              <a:tailEnd/>
            </a:ln>
          </p:spPr>
          <p:txBody>
            <a:bodyPr/>
            <a:lstStyle/>
            <a:p>
              <a:endParaRPr lang="en-US"/>
            </a:p>
          </p:txBody>
        </p:sp>
        <p:sp>
          <p:nvSpPr>
            <p:cNvPr id="104475" name="Line 575"/>
            <p:cNvSpPr>
              <a:spLocks noChangeShapeType="1"/>
            </p:cNvSpPr>
            <p:nvPr/>
          </p:nvSpPr>
          <p:spPr bwMode="auto">
            <a:xfrm>
              <a:off x="621" y="618"/>
              <a:ext cx="68" cy="1"/>
            </a:xfrm>
            <a:prstGeom prst="line">
              <a:avLst/>
            </a:prstGeom>
            <a:noFill/>
            <a:ln w="0">
              <a:solidFill>
                <a:srgbClr val="24211D"/>
              </a:solidFill>
              <a:round/>
              <a:headEnd/>
              <a:tailEnd/>
            </a:ln>
          </p:spPr>
          <p:txBody>
            <a:bodyPr/>
            <a:lstStyle/>
            <a:p>
              <a:endParaRPr lang="en-US"/>
            </a:p>
          </p:txBody>
        </p:sp>
        <p:sp>
          <p:nvSpPr>
            <p:cNvPr id="104476" name="Line 576"/>
            <p:cNvSpPr>
              <a:spLocks noChangeShapeType="1"/>
            </p:cNvSpPr>
            <p:nvPr/>
          </p:nvSpPr>
          <p:spPr bwMode="auto">
            <a:xfrm>
              <a:off x="725" y="618"/>
              <a:ext cx="68" cy="1"/>
            </a:xfrm>
            <a:prstGeom prst="line">
              <a:avLst/>
            </a:prstGeom>
            <a:noFill/>
            <a:ln w="0">
              <a:solidFill>
                <a:srgbClr val="24211D"/>
              </a:solidFill>
              <a:round/>
              <a:headEnd/>
              <a:tailEnd/>
            </a:ln>
          </p:spPr>
          <p:txBody>
            <a:bodyPr/>
            <a:lstStyle/>
            <a:p>
              <a:endParaRPr lang="en-US"/>
            </a:p>
          </p:txBody>
        </p:sp>
        <p:sp>
          <p:nvSpPr>
            <p:cNvPr id="104477" name="Line 577"/>
            <p:cNvSpPr>
              <a:spLocks noChangeShapeType="1"/>
            </p:cNvSpPr>
            <p:nvPr/>
          </p:nvSpPr>
          <p:spPr bwMode="auto">
            <a:xfrm>
              <a:off x="829" y="618"/>
              <a:ext cx="68" cy="1"/>
            </a:xfrm>
            <a:prstGeom prst="line">
              <a:avLst/>
            </a:prstGeom>
            <a:noFill/>
            <a:ln w="0">
              <a:solidFill>
                <a:srgbClr val="24211D"/>
              </a:solidFill>
              <a:round/>
              <a:headEnd/>
              <a:tailEnd/>
            </a:ln>
          </p:spPr>
          <p:txBody>
            <a:bodyPr/>
            <a:lstStyle/>
            <a:p>
              <a:endParaRPr lang="en-US"/>
            </a:p>
          </p:txBody>
        </p:sp>
        <p:sp>
          <p:nvSpPr>
            <p:cNvPr id="104478" name="Line 578"/>
            <p:cNvSpPr>
              <a:spLocks noChangeShapeType="1"/>
            </p:cNvSpPr>
            <p:nvPr/>
          </p:nvSpPr>
          <p:spPr bwMode="auto">
            <a:xfrm>
              <a:off x="934" y="618"/>
              <a:ext cx="68" cy="1"/>
            </a:xfrm>
            <a:prstGeom prst="line">
              <a:avLst/>
            </a:prstGeom>
            <a:noFill/>
            <a:ln w="0">
              <a:solidFill>
                <a:srgbClr val="24211D"/>
              </a:solidFill>
              <a:round/>
              <a:headEnd/>
              <a:tailEnd/>
            </a:ln>
          </p:spPr>
          <p:txBody>
            <a:bodyPr/>
            <a:lstStyle/>
            <a:p>
              <a:endParaRPr lang="en-US"/>
            </a:p>
          </p:txBody>
        </p:sp>
        <p:sp>
          <p:nvSpPr>
            <p:cNvPr id="104479" name="Line 579"/>
            <p:cNvSpPr>
              <a:spLocks noChangeShapeType="1"/>
            </p:cNvSpPr>
            <p:nvPr/>
          </p:nvSpPr>
          <p:spPr bwMode="auto">
            <a:xfrm>
              <a:off x="1038" y="618"/>
              <a:ext cx="68" cy="1"/>
            </a:xfrm>
            <a:prstGeom prst="line">
              <a:avLst/>
            </a:prstGeom>
            <a:noFill/>
            <a:ln w="0">
              <a:solidFill>
                <a:srgbClr val="24211D"/>
              </a:solidFill>
              <a:round/>
              <a:headEnd/>
              <a:tailEnd/>
            </a:ln>
          </p:spPr>
          <p:txBody>
            <a:bodyPr/>
            <a:lstStyle/>
            <a:p>
              <a:endParaRPr lang="en-US"/>
            </a:p>
          </p:txBody>
        </p:sp>
        <p:sp>
          <p:nvSpPr>
            <p:cNvPr id="104480" name="Line 580"/>
            <p:cNvSpPr>
              <a:spLocks noChangeShapeType="1"/>
            </p:cNvSpPr>
            <p:nvPr/>
          </p:nvSpPr>
          <p:spPr bwMode="auto">
            <a:xfrm>
              <a:off x="1142" y="618"/>
              <a:ext cx="68" cy="1"/>
            </a:xfrm>
            <a:prstGeom prst="line">
              <a:avLst/>
            </a:prstGeom>
            <a:noFill/>
            <a:ln w="0">
              <a:solidFill>
                <a:srgbClr val="24211D"/>
              </a:solidFill>
              <a:round/>
              <a:headEnd/>
              <a:tailEnd/>
            </a:ln>
          </p:spPr>
          <p:txBody>
            <a:bodyPr/>
            <a:lstStyle/>
            <a:p>
              <a:endParaRPr lang="en-US"/>
            </a:p>
          </p:txBody>
        </p:sp>
        <p:sp>
          <p:nvSpPr>
            <p:cNvPr id="104481" name="Line 581"/>
            <p:cNvSpPr>
              <a:spLocks noChangeShapeType="1"/>
            </p:cNvSpPr>
            <p:nvPr/>
          </p:nvSpPr>
          <p:spPr bwMode="auto">
            <a:xfrm>
              <a:off x="1247" y="618"/>
              <a:ext cx="68" cy="1"/>
            </a:xfrm>
            <a:prstGeom prst="line">
              <a:avLst/>
            </a:prstGeom>
            <a:noFill/>
            <a:ln w="0">
              <a:solidFill>
                <a:srgbClr val="24211D"/>
              </a:solidFill>
              <a:round/>
              <a:headEnd/>
              <a:tailEnd/>
            </a:ln>
          </p:spPr>
          <p:txBody>
            <a:bodyPr/>
            <a:lstStyle/>
            <a:p>
              <a:endParaRPr lang="en-US"/>
            </a:p>
          </p:txBody>
        </p:sp>
        <p:sp>
          <p:nvSpPr>
            <p:cNvPr id="104482" name="Line 582"/>
            <p:cNvSpPr>
              <a:spLocks noChangeShapeType="1"/>
            </p:cNvSpPr>
            <p:nvPr/>
          </p:nvSpPr>
          <p:spPr bwMode="auto">
            <a:xfrm>
              <a:off x="1351" y="618"/>
              <a:ext cx="68" cy="1"/>
            </a:xfrm>
            <a:prstGeom prst="line">
              <a:avLst/>
            </a:prstGeom>
            <a:noFill/>
            <a:ln w="0">
              <a:solidFill>
                <a:srgbClr val="24211D"/>
              </a:solidFill>
              <a:round/>
              <a:headEnd/>
              <a:tailEnd/>
            </a:ln>
          </p:spPr>
          <p:txBody>
            <a:bodyPr/>
            <a:lstStyle/>
            <a:p>
              <a:endParaRPr lang="en-US"/>
            </a:p>
          </p:txBody>
        </p:sp>
        <p:sp>
          <p:nvSpPr>
            <p:cNvPr id="104483" name="Line 583"/>
            <p:cNvSpPr>
              <a:spLocks noChangeShapeType="1"/>
            </p:cNvSpPr>
            <p:nvPr/>
          </p:nvSpPr>
          <p:spPr bwMode="auto">
            <a:xfrm>
              <a:off x="1455" y="618"/>
              <a:ext cx="68" cy="1"/>
            </a:xfrm>
            <a:prstGeom prst="line">
              <a:avLst/>
            </a:prstGeom>
            <a:noFill/>
            <a:ln w="0">
              <a:solidFill>
                <a:srgbClr val="24211D"/>
              </a:solidFill>
              <a:round/>
              <a:headEnd/>
              <a:tailEnd/>
            </a:ln>
          </p:spPr>
          <p:txBody>
            <a:bodyPr/>
            <a:lstStyle/>
            <a:p>
              <a:endParaRPr lang="en-US"/>
            </a:p>
          </p:txBody>
        </p:sp>
        <p:sp>
          <p:nvSpPr>
            <p:cNvPr id="104484" name="Line 584"/>
            <p:cNvSpPr>
              <a:spLocks noChangeShapeType="1"/>
            </p:cNvSpPr>
            <p:nvPr/>
          </p:nvSpPr>
          <p:spPr bwMode="auto">
            <a:xfrm>
              <a:off x="1560" y="618"/>
              <a:ext cx="68" cy="1"/>
            </a:xfrm>
            <a:prstGeom prst="line">
              <a:avLst/>
            </a:prstGeom>
            <a:noFill/>
            <a:ln w="0">
              <a:solidFill>
                <a:srgbClr val="24211D"/>
              </a:solidFill>
              <a:round/>
              <a:headEnd/>
              <a:tailEnd/>
            </a:ln>
          </p:spPr>
          <p:txBody>
            <a:bodyPr/>
            <a:lstStyle/>
            <a:p>
              <a:endParaRPr lang="en-US"/>
            </a:p>
          </p:txBody>
        </p:sp>
        <p:sp>
          <p:nvSpPr>
            <p:cNvPr id="104485" name="Line 585"/>
            <p:cNvSpPr>
              <a:spLocks noChangeShapeType="1"/>
            </p:cNvSpPr>
            <p:nvPr/>
          </p:nvSpPr>
          <p:spPr bwMode="auto">
            <a:xfrm>
              <a:off x="1659" y="628"/>
              <a:ext cx="1" cy="63"/>
            </a:xfrm>
            <a:prstGeom prst="line">
              <a:avLst/>
            </a:prstGeom>
            <a:noFill/>
            <a:ln w="0">
              <a:solidFill>
                <a:srgbClr val="24211D"/>
              </a:solidFill>
              <a:round/>
              <a:headEnd/>
              <a:tailEnd/>
            </a:ln>
          </p:spPr>
          <p:txBody>
            <a:bodyPr/>
            <a:lstStyle/>
            <a:p>
              <a:endParaRPr lang="en-US"/>
            </a:p>
          </p:txBody>
        </p:sp>
        <p:sp>
          <p:nvSpPr>
            <p:cNvPr id="104486" name="Line 586"/>
            <p:cNvSpPr>
              <a:spLocks noChangeShapeType="1"/>
            </p:cNvSpPr>
            <p:nvPr/>
          </p:nvSpPr>
          <p:spPr bwMode="auto">
            <a:xfrm>
              <a:off x="1659" y="732"/>
              <a:ext cx="1" cy="63"/>
            </a:xfrm>
            <a:prstGeom prst="line">
              <a:avLst/>
            </a:prstGeom>
            <a:noFill/>
            <a:ln w="0">
              <a:solidFill>
                <a:srgbClr val="24211D"/>
              </a:solidFill>
              <a:round/>
              <a:headEnd/>
              <a:tailEnd/>
            </a:ln>
          </p:spPr>
          <p:txBody>
            <a:bodyPr/>
            <a:lstStyle/>
            <a:p>
              <a:endParaRPr lang="en-US"/>
            </a:p>
          </p:txBody>
        </p:sp>
        <p:sp>
          <p:nvSpPr>
            <p:cNvPr id="104487" name="Line 587"/>
            <p:cNvSpPr>
              <a:spLocks noChangeShapeType="1"/>
            </p:cNvSpPr>
            <p:nvPr/>
          </p:nvSpPr>
          <p:spPr bwMode="auto">
            <a:xfrm>
              <a:off x="1659" y="836"/>
              <a:ext cx="1" cy="63"/>
            </a:xfrm>
            <a:prstGeom prst="line">
              <a:avLst/>
            </a:prstGeom>
            <a:noFill/>
            <a:ln w="0">
              <a:solidFill>
                <a:srgbClr val="24211D"/>
              </a:solidFill>
              <a:round/>
              <a:headEnd/>
              <a:tailEnd/>
            </a:ln>
          </p:spPr>
          <p:txBody>
            <a:bodyPr/>
            <a:lstStyle/>
            <a:p>
              <a:endParaRPr lang="en-US"/>
            </a:p>
          </p:txBody>
        </p:sp>
        <p:sp>
          <p:nvSpPr>
            <p:cNvPr id="104488" name="Line 588"/>
            <p:cNvSpPr>
              <a:spLocks noChangeShapeType="1"/>
            </p:cNvSpPr>
            <p:nvPr/>
          </p:nvSpPr>
          <p:spPr bwMode="auto">
            <a:xfrm>
              <a:off x="1659" y="941"/>
              <a:ext cx="1" cy="62"/>
            </a:xfrm>
            <a:prstGeom prst="line">
              <a:avLst/>
            </a:prstGeom>
            <a:noFill/>
            <a:ln w="0">
              <a:solidFill>
                <a:srgbClr val="24211D"/>
              </a:solidFill>
              <a:round/>
              <a:headEnd/>
              <a:tailEnd/>
            </a:ln>
          </p:spPr>
          <p:txBody>
            <a:bodyPr/>
            <a:lstStyle/>
            <a:p>
              <a:endParaRPr lang="en-US"/>
            </a:p>
          </p:txBody>
        </p:sp>
        <p:sp>
          <p:nvSpPr>
            <p:cNvPr id="104489" name="Freeform 589"/>
            <p:cNvSpPr>
              <a:spLocks/>
            </p:cNvSpPr>
            <p:nvPr/>
          </p:nvSpPr>
          <p:spPr bwMode="auto">
            <a:xfrm>
              <a:off x="1607" y="1045"/>
              <a:ext cx="52" cy="15"/>
            </a:xfrm>
            <a:custGeom>
              <a:avLst/>
              <a:gdLst>
                <a:gd name="T0" fmla="*/ 52 w 52"/>
                <a:gd name="T1" fmla="*/ 0 h 15"/>
                <a:gd name="T2" fmla="*/ 52 w 52"/>
                <a:gd name="T3" fmla="*/ 15 h 15"/>
                <a:gd name="T4" fmla="*/ 52 w 52"/>
                <a:gd name="T5" fmla="*/ 15 h 15"/>
                <a:gd name="T6" fmla="*/ 0 w 52"/>
                <a:gd name="T7" fmla="*/ 15 h 15"/>
                <a:gd name="T8" fmla="*/ 0 60000 65536"/>
                <a:gd name="T9" fmla="*/ 0 60000 65536"/>
                <a:gd name="T10" fmla="*/ 0 60000 65536"/>
                <a:gd name="T11" fmla="*/ 0 60000 65536"/>
                <a:gd name="T12" fmla="*/ 0 w 52"/>
                <a:gd name="T13" fmla="*/ 0 h 15"/>
                <a:gd name="T14" fmla="*/ 52 w 52"/>
                <a:gd name="T15" fmla="*/ 15 h 15"/>
              </a:gdLst>
              <a:ahLst/>
              <a:cxnLst>
                <a:cxn ang="T8">
                  <a:pos x="T0" y="T1"/>
                </a:cxn>
                <a:cxn ang="T9">
                  <a:pos x="T2" y="T3"/>
                </a:cxn>
                <a:cxn ang="T10">
                  <a:pos x="T4" y="T5"/>
                </a:cxn>
                <a:cxn ang="T11">
                  <a:pos x="T6" y="T7"/>
                </a:cxn>
              </a:cxnLst>
              <a:rect l="T12" t="T13" r="T14" b="T15"/>
              <a:pathLst>
                <a:path w="52" h="15">
                  <a:moveTo>
                    <a:pt x="52" y="0"/>
                  </a:moveTo>
                  <a:lnTo>
                    <a:pt x="52" y="15"/>
                  </a:lnTo>
                  <a:lnTo>
                    <a:pt x="0" y="15"/>
                  </a:lnTo>
                </a:path>
              </a:pathLst>
            </a:custGeom>
            <a:noFill/>
            <a:ln w="0">
              <a:solidFill>
                <a:srgbClr val="24211D"/>
              </a:solidFill>
              <a:prstDash val="solid"/>
              <a:round/>
              <a:headEnd/>
              <a:tailEnd/>
            </a:ln>
          </p:spPr>
          <p:txBody>
            <a:bodyPr/>
            <a:lstStyle/>
            <a:p>
              <a:endParaRPr lang="en-US"/>
            </a:p>
          </p:txBody>
        </p:sp>
        <p:sp>
          <p:nvSpPr>
            <p:cNvPr id="104490" name="Line 590"/>
            <p:cNvSpPr>
              <a:spLocks noChangeShapeType="1"/>
            </p:cNvSpPr>
            <p:nvPr/>
          </p:nvSpPr>
          <p:spPr bwMode="auto">
            <a:xfrm flipH="1">
              <a:off x="1502" y="1060"/>
              <a:ext cx="68" cy="1"/>
            </a:xfrm>
            <a:prstGeom prst="line">
              <a:avLst/>
            </a:prstGeom>
            <a:noFill/>
            <a:ln w="0">
              <a:solidFill>
                <a:srgbClr val="24211D"/>
              </a:solidFill>
              <a:round/>
              <a:headEnd/>
              <a:tailEnd/>
            </a:ln>
          </p:spPr>
          <p:txBody>
            <a:bodyPr/>
            <a:lstStyle/>
            <a:p>
              <a:endParaRPr lang="en-US"/>
            </a:p>
          </p:txBody>
        </p:sp>
        <p:sp>
          <p:nvSpPr>
            <p:cNvPr id="104491" name="Line 591"/>
            <p:cNvSpPr>
              <a:spLocks noChangeShapeType="1"/>
            </p:cNvSpPr>
            <p:nvPr/>
          </p:nvSpPr>
          <p:spPr bwMode="auto">
            <a:xfrm flipH="1">
              <a:off x="1398" y="1060"/>
              <a:ext cx="68" cy="1"/>
            </a:xfrm>
            <a:prstGeom prst="line">
              <a:avLst/>
            </a:prstGeom>
            <a:noFill/>
            <a:ln w="0">
              <a:solidFill>
                <a:srgbClr val="24211D"/>
              </a:solidFill>
              <a:round/>
              <a:headEnd/>
              <a:tailEnd/>
            </a:ln>
          </p:spPr>
          <p:txBody>
            <a:bodyPr/>
            <a:lstStyle/>
            <a:p>
              <a:endParaRPr lang="en-US"/>
            </a:p>
          </p:txBody>
        </p:sp>
        <p:sp>
          <p:nvSpPr>
            <p:cNvPr id="104492" name="Line 592"/>
            <p:cNvSpPr>
              <a:spLocks noChangeShapeType="1"/>
            </p:cNvSpPr>
            <p:nvPr/>
          </p:nvSpPr>
          <p:spPr bwMode="auto">
            <a:xfrm flipH="1">
              <a:off x="1294" y="1060"/>
              <a:ext cx="68" cy="1"/>
            </a:xfrm>
            <a:prstGeom prst="line">
              <a:avLst/>
            </a:prstGeom>
            <a:noFill/>
            <a:ln w="0">
              <a:solidFill>
                <a:srgbClr val="24211D"/>
              </a:solidFill>
              <a:round/>
              <a:headEnd/>
              <a:tailEnd/>
            </a:ln>
          </p:spPr>
          <p:txBody>
            <a:bodyPr/>
            <a:lstStyle/>
            <a:p>
              <a:endParaRPr lang="en-US"/>
            </a:p>
          </p:txBody>
        </p:sp>
        <p:sp>
          <p:nvSpPr>
            <p:cNvPr id="104493" name="Line 593"/>
            <p:cNvSpPr>
              <a:spLocks noChangeShapeType="1"/>
            </p:cNvSpPr>
            <p:nvPr/>
          </p:nvSpPr>
          <p:spPr bwMode="auto">
            <a:xfrm flipH="1">
              <a:off x="1189" y="1060"/>
              <a:ext cx="68" cy="1"/>
            </a:xfrm>
            <a:prstGeom prst="line">
              <a:avLst/>
            </a:prstGeom>
            <a:noFill/>
            <a:ln w="0">
              <a:solidFill>
                <a:srgbClr val="24211D"/>
              </a:solidFill>
              <a:round/>
              <a:headEnd/>
              <a:tailEnd/>
            </a:ln>
          </p:spPr>
          <p:txBody>
            <a:bodyPr/>
            <a:lstStyle/>
            <a:p>
              <a:endParaRPr lang="en-US"/>
            </a:p>
          </p:txBody>
        </p:sp>
        <p:sp>
          <p:nvSpPr>
            <p:cNvPr id="104494" name="Line 594"/>
            <p:cNvSpPr>
              <a:spLocks noChangeShapeType="1"/>
            </p:cNvSpPr>
            <p:nvPr/>
          </p:nvSpPr>
          <p:spPr bwMode="auto">
            <a:xfrm flipH="1">
              <a:off x="1085" y="1060"/>
              <a:ext cx="68" cy="1"/>
            </a:xfrm>
            <a:prstGeom prst="line">
              <a:avLst/>
            </a:prstGeom>
            <a:noFill/>
            <a:ln w="0">
              <a:solidFill>
                <a:srgbClr val="24211D"/>
              </a:solidFill>
              <a:round/>
              <a:headEnd/>
              <a:tailEnd/>
            </a:ln>
          </p:spPr>
          <p:txBody>
            <a:bodyPr/>
            <a:lstStyle/>
            <a:p>
              <a:endParaRPr lang="en-US"/>
            </a:p>
          </p:txBody>
        </p:sp>
        <p:sp>
          <p:nvSpPr>
            <p:cNvPr id="104495" name="Line 595"/>
            <p:cNvSpPr>
              <a:spLocks noChangeShapeType="1"/>
            </p:cNvSpPr>
            <p:nvPr/>
          </p:nvSpPr>
          <p:spPr bwMode="auto">
            <a:xfrm flipH="1">
              <a:off x="981" y="1060"/>
              <a:ext cx="68" cy="1"/>
            </a:xfrm>
            <a:prstGeom prst="line">
              <a:avLst/>
            </a:prstGeom>
            <a:noFill/>
            <a:ln w="0">
              <a:solidFill>
                <a:srgbClr val="24211D"/>
              </a:solidFill>
              <a:round/>
              <a:headEnd/>
              <a:tailEnd/>
            </a:ln>
          </p:spPr>
          <p:txBody>
            <a:bodyPr/>
            <a:lstStyle/>
            <a:p>
              <a:endParaRPr lang="en-US"/>
            </a:p>
          </p:txBody>
        </p:sp>
        <p:sp>
          <p:nvSpPr>
            <p:cNvPr id="104496" name="Line 596"/>
            <p:cNvSpPr>
              <a:spLocks noChangeShapeType="1"/>
            </p:cNvSpPr>
            <p:nvPr/>
          </p:nvSpPr>
          <p:spPr bwMode="auto">
            <a:xfrm flipH="1">
              <a:off x="876" y="1060"/>
              <a:ext cx="68" cy="1"/>
            </a:xfrm>
            <a:prstGeom prst="line">
              <a:avLst/>
            </a:prstGeom>
            <a:noFill/>
            <a:ln w="0">
              <a:solidFill>
                <a:srgbClr val="24211D"/>
              </a:solidFill>
              <a:round/>
              <a:headEnd/>
              <a:tailEnd/>
            </a:ln>
          </p:spPr>
          <p:txBody>
            <a:bodyPr/>
            <a:lstStyle/>
            <a:p>
              <a:endParaRPr lang="en-US"/>
            </a:p>
          </p:txBody>
        </p:sp>
        <p:sp>
          <p:nvSpPr>
            <p:cNvPr id="104497" name="Line 597"/>
            <p:cNvSpPr>
              <a:spLocks noChangeShapeType="1"/>
            </p:cNvSpPr>
            <p:nvPr/>
          </p:nvSpPr>
          <p:spPr bwMode="auto">
            <a:xfrm flipH="1">
              <a:off x="772" y="1060"/>
              <a:ext cx="68" cy="1"/>
            </a:xfrm>
            <a:prstGeom prst="line">
              <a:avLst/>
            </a:prstGeom>
            <a:noFill/>
            <a:ln w="0">
              <a:solidFill>
                <a:srgbClr val="24211D"/>
              </a:solidFill>
              <a:round/>
              <a:headEnd/>
              <a:tailEnd/>
            </a:ln>
          </p:spPr>
          <p:txBody>
            <a:bodyPr/>
            <a:lstStyle/>
            <a:p>
              <a:endParaRPr lang="en-US"/>
            </a:p>
          </p:txBody>
        </p:sp>
        <p:sp>
          <p:nvSpPr>
            <p:cNvPr id="104498" name="Line 598"/>
            <p:cNvSpPr>
              <a:spLocks noChangeShapeType="1"/>
            </p:cNvSpPr>
            <p:nvPr/>
          </p:nvSpPr>
          <p:spPr bwMode="auto">
            <a:xfrm flipH="1">
              <a:off x="668" y="1060"/>
              <a:ext cx="68" cy="1"/>
            </a:xfrm>
            <a:prstGeom prst="line">
              <a:avLst/>
            </a:prstGeom>
            <a:noFill/>
            <a:ln w="0">
              <a:solidFill>
                <a:srgbClr val="24211D"/>
              </a:solidFill>
              <a:round/>
              <a:headEnd/>
              <a:tailEnd/>
            </a:ln>
          </p:spPr>
          <p:txBody>
            <a:bodyPr/>
            <a:lstStyle/>
            <a:p>
              <a:endParaRPr lang="en-US"/>
            </a:p>
          </p:txBody>
        </p:sp>
        <p:sp>
          <p:nvSpPr>
            <p:cNvPr id="104499" name="Line 599"/>
            <p:cNvSpPr>
              <a:spLocks noChangeShapeType="1"/>
            </p:cNvSpPr>
            <p:nvPr/>
          </p:nvSpPr>
          <p:spPr bwMode="auto">
            <a:xfrm flipH="1">
              <a:off x="563" y="1060"/>
              <a:ext cx="68" cy="1"/>
            </a:xfrm>
            <a:prstGeom prst="line">
              <a:avLst/>
            </a:prstGeom>
            <a:noFill/>
            <a:ln w="0">
              <a:solidFill>
                <a:srgbClr val="24211D"/>
              </a:solidFill>
              <a:round/>
              <a:headEnd/>
              <a:tailEnd/>
            </a:ln>
          </p:spPr>
          <p:txBody>
            <a:bodyPr/>
            <a:lstStyle/>
            <a:p>
              <a:endParaRPr lang="en-US"/>
            </a:p>
          </p:txBody>
        </p:sp>
        <p:sp>
          <p:nvSpPr>
            <p:cNvPr id="104500" name="Line 600"/>
            <p:cNvSpPr>
              <a:spLocks noChangeShapeType="1"/>
            </p:cNvSpPr>
            <p:nvPr/>
          </p:nvSpPr>
          <p:spPr bwMode="auto">
            <a:xfrm flipH="1">
              <a:off x="459" y="1060"/>
              <a:ext cx="68" cy="1"/>
            </a:xfrm>
            <a:prstGeom prst="line">
              <a:avLst/>
            </a:prstGeom>
            <a:noFill/>
            <a:ln w="0">
              <a:solidFill>
                <a:srgbClr val="24211D"/>
              </a:solidFill>
              <a:round/>
              <a:headEnd/>
              <a:tailEnd/>
            </a:ln>
          </p:spPr>
          <p:txBody>
            <a:bodyPr/>
            <a:lstStyle/>
            <a:p>
              <a:endParaRPr lang="en-US"/>
            </a:p>
          </p:txBody>
        </p:sp>
        <p:sp>
          <p:nvSpPr>
            <p:cNvPr id="104501" name="Line 601"/>
            <p:cNvSpPr>
              <a:spLocks noChangeShapeType="1"/>
            </p:cNvSpPr>
            <p:nvPr/>
          </p:nvSpPr>
          <p:spPr bwMode="auto">
            <a:xfrm flipH="1">
              <a:off x="355" y="1060"/>
              <a:ext cx="68" cy="1"/>
            </a:xfrm>
            <a:prstGeom prst="line">
              <a:avLst/>
            </a:prstGeom>
            <a:noFill/>
            <a:ln w="0">
              <a:solidFill>
                <a:srgbClr val="24211D"/>
              </a:solidFill>
              <a:round/>
              <a:headEnd/>
              <a:tailEnd/>
            </a:ln>
          </p:spPr>
          <p:txBody>
            <a:bodyPr/>
            <a:lstStyle/>
            <a:p>
              <a:endParaRPr lang="en-US"/>
            </a:p>
          </p:txBody>
        </p:sp>
        <p:sp>
          <p:nvSpPr>
            <p:cNvPr id="104502" name="Line 602"/>
            <p:cNvSpPr>
              <a:spLocks noChangeShapeType="1"/>
            </p:cNvSpPr>
            <p:nvPr/>
          </p:nvSpPr>
          <p:spPr bwMode="auto">
            <a:xfrm flipH="1">
              <a:off x="250" y="1060"/>
              <a:ext cx="68" cy="1"/>
            </a:xfrm>
            <a:prstGeom prst="line">
              <a:avLst/>
            </a:prstGeom>
            <a:noFill/>
            <a:ln w="0">
              <a:solidFill>
                <a:srgbClr val="24211D"/>
              </a:solidFill>
              <a:round/>
              <a:headEnd/>
              <a:tailEnd/>
            </a:ln>
          </p:spPr>
          <p:txBody>
            <a:bodyPr/>
            <a:lstStyle/>
            <a:p>
              <a:endParaRPr lang="en-US"/>
            </a:p>
          </p:txBody>
        </p:sp>
        <p:sp>
          <p:nvSpPr>
            <p:cNvPr id="104503" name="Freeform 603"/>
            <p:cNvSpPr>
              <a:spLocks/>
            </p:cNvSpPr>
            <p:nvPr/>
          </p:nvSpPr>
          <p:spPr bwMode="auto">
            <a:xfrm>
              <a:off x="203" y="1003"/>
              <a:ext cx="11" cy="57"/>
            </a:xfrm>
            <a:custGeom>
              <a:avLst/>
              <a:gdLst>
                <a:gd name="T0" fmla="*/ 11 w 11"/>
                <a:gd name="T1" fmla="*/ 57 h 57"/>
                <a:gd name="T2" fmla="*/ 0 w 11"/>
                <a:gd name="T3" fmla="*/ 57 h 57"/>
                <a:gd name="T4" fmla="*/ 0 w 11"/>
                <a:gd name="T5" fmla="*/ 57 h 57"/>
                <a:gd name="T6" fmla="*/ 0 w 11"/>
                <a:gd name="T7" fmla="*/ 0 h 57"/>
                <a:gd name="T8" fmla="*/ 0 60000 65536"/>
                <a:gd name="T9" fmla="*/ 0 60000 65536"/>
                <a:gd name="T10" fmla="*/ 0 60000 65536"/>
                <a:gd name="T11" fmla="*/ 0 60000 65536"/>
                <a:gd name="T12" fmla="*/ 0 w 11"/>
                <a:gd name="T13" fmla="*/ 0 h 57"/>
                <a:gd name="T14" fmla="*/ 11 w 11"/>
                <a:gd name="T15" fmla="*/ 57 h 57"/>
              </a:gdLst>
              <a:ahLst/>
              <a:cxnLst>
                <a:cxn ang="T8">
                  <a:pos x="T0" y="T1"/>
                </a:cxn>
                <a:cxn ang="T9">
                  <a:pos x="T2" y="T3"/>
                </a:cxn>
                <a:cxn ang="T10">
                  <a:pos x="T4" y="T5"/>
                </a:cxn>
                <a:cxn ang="T11">
                  <a:pos x="T6" y="T7"/>
                </a:cxn>
              </a:cxnLst>
              <a:rect l="T12" t="T13" r="T14" b="T15"/>
              <a:pathLst>
                <a:path w="11" h="57">
                  <a:moveTo>
                    <a:pt x="11" y="57"/>
                  </a:moveTo>
                  <a:lnTo>
                    <a:pt x="0" y="57"/>
                  </a:lnTo>
                  <a:lnTo>
                    <a:pt x="0" y="0"/>
                  </a:lnTo>
                </a:path>
              </a:pathLst>
            </a:custGeom>
            <a:noFill/>
            <a:ln w="0">
              <a:solidFill>
                <a:srgbClr val="24211D"/>
              </a:solidFill>
              <a:prstDash val="solid"/>
              <a:round/>
              <a:headEnd/>
              <a:tailEnd/>
            </a:ln>
          </p:spPr>
          <p:txBody>
            <a:bodyPr/>
            <a:lstStyle/>
            <a:p>
              <a:endParaRPr lang="en-US"/>
            </a:p>
          </p:txBody>
        </p:sp>
        <p:sp>
          <p:nvSpPr>
            <p:cNvPr id="104504" name="Line 604"/>
            <p:cNvSpPr>
              <a:spLocks noChangeShapeType="1"/>
            </p:cNvSpPr>
            <p:nvPr/>
          </p:nvSpPr>
          <p:spPr bwMode="auto">
            <a:xfrm flipV="1">
              <a:off x="203" y="899"/>
              <a:ext cx="1" cy="62"/>
            </a:xfrm>
            <a:prstGeom prst="line">
              <a:avLst/>
            </a:prstGeom>
            <a:noFill/>
            <a:ln w="0">
              <a:solidFill>
                <a:srgbClr val="24211D"/>
              </a:solidFill>
              <a:round/>
              <a:headEnd/>
              <a:tailEnd/>
            </a:ln>
          </p:spPr>
          <p:txBody>
            <a:bodyPr/>
            <a:lstStyle/>
            <a:p>
              <a:endParaRPr lang="en-US"/>
            </a:p>
          </p:txBody>
        </p:sp>
        <p:sp>
          <p:nvSpPr>
            <p:cNvPr id="104505" name="Line 605"/>
            <p:cNvSpPr>
              <a:spLocks noChangeShapeType="1"/>
            </p:cNvSpPr>
            <p:nvPr/>
          </p:nvSpPr>
          <p:spPr bwMode="auto">
            <a:xfrm flipV="1">
              <a:off x="203" y="795"/>
              <a:ext cx="1" cy="62"/>
            </a:xfrm>
            <a:prstGeom prst="line">
              <a:avLst/>
            </a:prstGeom>
            <a:noFill/>
            <a:ln w="0">
              <a:solidFill>
                <a:srgbClr val="24211D"/>
              </a:solidFill>
              <a:round/>
              <a:headEnd/>
              <a:tailEnd/>
            </a:ln>
          </p:spPr>
          <p:txBody>
            <a:bodyPr/>
            <a:lstStyle/>
            <a:p>
              <a:endParaRPr lang="en-US"/>
            </a:p>
          </p:txBody>
        </p:sp>
        <p:sp>
          <p:nvSpPr>
            <p:cNvPr id="104506" name="Line 606"/>
            <p:cNvSpPr>
              <a:spLocks noChangeShapeType="1"/>
            </p:cNvSpPr>
            <p:nvPr/>
          </p:nvSpPr>
          <p:spPr bwMode="auto">
            <a:xfrm flipV="1">
              <a:off x="203" y="691"/>
              <a:ext cx="1" cy="62"/>
            </a:xfrm>
            <a:prstGeom prst="line">
              <a:avLst/>
            </a:prstGeom>
            <a:noFill/>
            <a:ln w="0">
              <a:solidFill>
                <a:srgbClr val="24211D"/>
              </a:solidFill>
              <a:round/>
              <a:headEnd/>
              <a:tailEnd/>
            </a:ln>
          </p:spPr>
          <p:txBody>
            <a:bodyPr/>
            <a:lstStyle/>
            <a:p>
              <a:endParaRPr lang="en-US"/>
            </a:p>
          </p:txBody>
        </p:sp>
        <p:sp>
          <p:nvSpPr>
            <p:cNvPr id="104507" name="Line 607"/>
            <p:cNvSpPr>
              <a:spLocks noChangeShapeType="1"/>
            </p:cNvSpPr>
            <p:nvPr/>
          </p:nvSpPr>
          <p:spPr bwMode="auto">
            <a:xfrm flipV="1">
              <a:off x="203" y="618"/>
              <a:ext cx="1" cy="31"/>
            </a:xfrm>
            <a:prstGeom prst="line">
              <a:avLst/>
            </a:prstGeom>
            <a:noFill/>
            <a:ln w="0">
              <a:solidFill>
                <a:srgbClr val="24211D"/>
              </a:solidFill>
              <a:round/>
              <a:headEnd/>
              <a:tailEnd/>
            </a:ln>
          </p:spPr>
          <p:txBody>
            <a:bodyPr/>
            <a:lstStyle/>
            <a:p>
              <a:endParaRPr lang="en-US"/>
            </a:p>
          </p:txBody>
        </p:sp>
        <p:sp>
          <p:nvSpPr>
            <p:cNvPr id="104508" name="Line 608"/>
            <p:cNvSpPr>
              <a:spLocks noChangeShapeType="1"/>
            </p:cNvSpPr>
            <p:nvPr/>
          </p:nvSpPr>
          <p:spPr bwMode="auto">
            <a:xfrm>
              <a:off x="16" y="826"/>
              <a:ext cx="281" cy="1"/>
            </a:xfrm>
            <a:prstGeom prst="line">
              <a:avLst/>
            </a:prstGeom>
            <a:noFill/>
            <a:ln w="0">
              <a:solidFill>
                <a:srgbClr val="000000"/>
              </a:solidFill>
              <a:round/>
              <a:headEnd/>
              <a:tailEnd/>
            </a:ln>
          </p:spPr>
          <p:txBody>
            <a:bodyPr/>
            <a:lstStyle/>
            <a:p>
              <a:endParaRPr lang="en-US"/>
            </a:p>
          </p:txBody>
        </p:sp>
        <p:sp>
          <p:nvSpPr>
            <p:cNvPr id="104509" name="Freeform 609"/>
            <p:cNvSpPr>
              <a:spLocks/>
            </p:cNvSpPr>
            <p:nvPr/>
          </p:nvSpPr>
          <p:spPr bwMode="auto">
            <a:xfrm>
              <a:off x="16" y="805"/>
              <a:ext cx="41" cy="42"/>
            </a:xfrm>
            <a:custGeom>
              <a:avLst/>
              <a:gdLst>
                <a:gd name="T0" fmla="*/ 0 w 41"/>
                <a:gd name="T1" fmla="*/ 21 h 42"/>
                <a:gd name="T2" fmla="*/ 41 w 41"/>
                <a:gd name="T3" fmla="*/ 0 h 42"/>
                <a:gd name="T4" fmla="*/ 41 w 41"/>
                <a:gd name="T5" fmla="*/ 42 h 42"/>
                <a:gd name="T6" fmla="*/ 0 w 41"/>
                <a:gd name="T7" fmla="*/ 21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0" y="21"/>
                  </a:moveTo>
                  <a:lnTo>
                    <a:pt x="41" y="0"/>
                  </a:lnTo>
                  <a:lnTo>
                    <a:pt x="41" y="42"/>
                  </a:lnTo>
                  <a:lnTo>
                    <a:pt x="0" y="21"/>
                  </a:lnTo>
                  <a:close/>
                </a:path>
              </a:pathLst>
            </a:custGeom>
            <a:solidFill>
              <a:srgbClr val="000000"/>
            </a:solidFill>
            <a:ln w="9525">
              <a:noFill/>
              <a:round/>
              <a:headEnd/>
              <a:tailEnd/>
            </a:ln>
          </p:spPr>
          <p:txBody>
            <a:bodyPr/>
            <a:lstStyle/>
            <a:p>
              <a:endParaRPr lang="en-US"/>
            </a:p>
          </p:txBody>
        </p:sp>
        <p:sp>
          <p:nvSpPr>
            <p:cNvPr id="104510" name="Freeform 610"/>
            <p:cNvSpPr>
              <a:spLocks/>
            </p:cNvSpPr>
            <p:nvPr/>
          </p:nvSpPr>
          <p:spPr bwMode="auto">
            <a:xfrm>
              <a:off x="256" y="805"/>
              <a:ext cx="41" cy="42"/>
            </a:xfrm>
            <a:custGeom>
              <a:avLst/>
              <a:gdLst>
                <a:gd name="T0" fmla="*/ 41 w 41"/>
                <a:gd name="T1" fmla="*/ 21 h 42"/>
                <a:gd name="T2" fmla="*/ 0 w 41"/>
                <a:gd name="T3" fmla="*/ 0 h 42"/>
                <a:gd name="T4" fmla="*/ 0 w 41"/>
                <a:gd name="T5" fmla="*/ 42 h 42"/>
                <a:gd name="T6" fmla="*/ 41 w 41"/>
                <a:gd name="T7" fmla="*/ 21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41" y="21"/>
                  </a:moveTo>
                  <a:lnTo>
                    <a:pt x="0" y="0"/>
                  </a:lnTo>
                  <a:lnTo>
                    <a:pt x="0" y="42"/>
                  </a:lnTo>
                  <a:lnTo>
                    <a:pt x="41" y="21"/>
                  </a:lnTo>
                  <a:close/>
                </a:path>
              </a:pathLst>
            </a:custGeom>
            <a:solidFill>
              <a:srgbClr val="000000"/>
            </a:solidFill>
            <a:ln w="9525">
              <a:noFill/>
              <a:round/>
              <a:headEnd/>
              <a:tailEnd/>
            </a:ln>
          </p:spPr>
          <p:txBody>
            <a:bodyPr/>
            <a:lstStyle/>
            <a:p>
              <a:endParaRPr lang="en-US"/>
            </a:p>
          </p:txBody>
        </p:sp>
        <p:sp>
          <p:nvSpPr>
            <p:cNvPr id="104511" name="Rectangle 611"/>
            <p:cNvSpPr>
              <a:spLocks noChangeArrowheads="1"/>
            </p:cNvSpPr>
            <p:nvPr/>
          </p:nvSpPr>
          <p:spPr bwMode="auto">
            <a:xfrm>
              <a:off x="1351" y="936"/>
              <a:ext cx="225"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104512" name="Rectangle 612"/>
            <p:cNvSpPr>
              <a:spLocks noChangeArrowheads="1"/>
            </p:cNvSpPr>
            <p:nvPr/>
          </p:nvSpPr>
          <p:spPr bwMode="auto">
            <a:xfrm>
              <a:off x="2113" y="665"/>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3" name="Rectangle 613"/>
            <p:cNvSpPr>
              <a:spLocks noChangeArrowheads="1"/>
            </p:cNvSpPr>
            <p:nvPr/>
          </p:nvSpPr>
          <p:spPr bwMode="auto">
            <a:xfrm>
              <a:off x="2003" y="769"/>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4" name="Rectangle 614"/>
            <p:cNvSpPr>
              <a:spLocks noChangeArrowheads="1"/>
            </p:cNvSpPr>
            <p:nvPr/>
          </p:nvSpPr>
          <p:spPr bwMode="auto">
            <a:xfrm>
              <a:off x="1894" y="873"/>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5" name="Rectangle 615"/>
            <p:cNvSpPr>
              <a:spLocks noChangeArrowheads="1"/>
            </p:cNvSpPr>
            <p:nvPr/>
          </p:nvSpPr>
          <p:spPr bwMode="auto">
            <a:xfrm>
              <a:off x="1784" y="977"/>
              <a:ext cx="730" cy="724"/>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6" name="Rectangle 616"/>
            <p:cNvSpPr>
              <a:spLocks noChangeArrowheads="1"/>
            </p:cNvSpPr>
            <p:nvPr/>
          </p:nvSpPr>
          <p:spPr bwMode="auto">
            <a:xfrm>
              <a:off x="1669" y="1076"/>
              <a:ext cx="736"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7" name="Rectangle 617"/>
            <p:cNvSpPr>
              <a:spLocks noChangeArrowheads="1"/>
            </p:cNvSpPr>
            <p:nvPr/>
          </p:nvSpPr>
          <p:spPr bwMode="auto">
            <a:xfrm>
              <a:off x="1560" y="1180"/>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8" name="Rectangle 618"/>
            <p:cNvSpPr>
              <a:spLocks noChangeArrowheads="1"/>
            </p:cNvSpPr>
            <p:nvPr/>
          </p:nvSpPr>
          <p:spPr bwMode="auto">
            <a:xfrm>
              <a:off x="1450" y="1284"/>
              <a:ext cx="731"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9" name="Rectangle 619"/>
            <p:cNvSpPr>
              <a:spLocks noChangeArrowheads="1"/>
            </p:cNvSpPr>
            <p:nvPr/>
          </p:nvSpPr>
          <p:spPr bwMode="auto">
            <a:xfrm>
              <a:off x="1341" y="1383"/>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20" name="Rectangle 620"/>
            <p:cNvSpPr>
              <a:spLocks noChangeArrowheads="1"/>
            </p:cNvSpPr>
            <p:nvPr/>
          </p:nvSpPr>
          <p:spPr bwMode="auto">
            <a:xfrm>
              <a:off x="1560" y="1482"/>
              <a:ext cx="407" cy="146"/>
            </a:xfrm>
            <a:prstGeom prst="rect">
              <a:avLst/>
            </a:prstGeom>
            <a:noFill/>
            <a:ln w="9525">
              <a:noFill/>
              <a:miter lim="800000"/>
              <a:headEnd/>
              <a:tailEnd/>
            </a:ln>
          </p:spPr>
          <p:txBody>
            <a:bodyPr wrap="none" lIns="0" tIns="0" rIns="0" bIns="0">
              <a:spAutoFit/>
            </a:bodyPr>
            <a:lstStyle/>
            <a:p>
              <a:pPr algn="l" eaLnBrk="0" hangingPunct="0"/>
              <a:r>
                <a:rPr lang="en-US" sz="1200" b="1">
                  <a:solidFill>
                    <a:srgbClr val="24211D"/>
                  </a:solidFill>
                </a:rPr>
                <a:t>C66x™</a:t>
              </a:r>
              <a:endParaRPr lang="en-US" sz="1800">
                <a:solidFill>
                  <a:srgbClr val="000000"/>
                </a:solidFill>
              </a:endParaRPr>
            </a:p>
          </p:txBody>
        </p:sp>
        <p:sp>
          <p:nvSpPr>
            <p:cNvPr id="104521" name="Rectangle 621"/>
            <p:cNvSpPr>
              <a:spLocks noChangeArrowheads="1"/>
            </p:cNvSpPr>
            <p:nvPr/>
          </p:nvSpPr>
          <p:spPr bwMode="auto">
            <a:xfrm>
              <a:off x="1528" y="1591"/>
              <a:ext cx="475" cy="146"/>
            </a:xfrm>
            <a:prstGeom prst="rect">
              <a:avLst/>
            </a:prstGeom>
            <a:noFill/>
            <a:ln w="9525">
              <a:noFill/>
              <a:miter lim="800000"/>
              <a:headEnd/>
              <a:tailEnd/>
            </a:ln>
          </p:spPr>
          <p:txBody>
            <a:bodyPr wrap="none" lIns="0" tIns="0" rIns="0" bIns="0">
              <a:spAutoFit/>
            </a:bodyPr>
            <a:lstStyle/>
            <a:p>
              <a:pPr algn="l" eaLnBrk="0" hangingPunct="0"/>
              <a:r>
                <a:rPr lang="en-US" sz="1200" b="1">
                  <a:solidFill>
                    <a:srgbClr val="24211D"/>
                  </a:solidFill>
                </a:rPr>
                <a:t>CorePac</a:t>
              </a:r>
              <a:endParaRPr lang="en-US" sz="1800">
                <a:solidFill>
                  <a:srgbClr val="000000"/>
                </a:solidFill>
              </a:endParaRPr>
            </a:p>
          </p:txBody>
        </p:sp>
        <p:sp>
          <p:nvSpPr>
            <p:cNvPr id="104522" name="Rectangle 622"/>
            <p:cNvSpPr>
              <a:spLocks noChangeArrowheads="1"/>
            </p:cNvSpPr>
            <p:nvPr/>
          </p:nvSpPr>
          <p:spPr bwMode="auto">
            <a:xfrm>
              <a:off x="1414" y="1868"/>
              <a:ext cx="263" cy="68"/>
            </a:xfrm>
            <a:prstGeom prst="rect">
              <a:avLst/>
            </a:prstGeom>
            <a:noFill/>
            <a:ln w="9525">
              <a:noFill/>
              <a:miter lim="800000"/>
              <a:headEnd/>
              <a:tailEnd/>
            </a:ln>
          </p:spPr>
          <p:txBody>
            <a:bodyPr wrap="none" lIns="0" tIns="0" rIns="0" bIns="0">
              <a:spAutoFit/>
            </a:bodyPr>
            <a:lstStyle/>
            <a:p>
              <a:pPr algn="l" eaLnBrk="0" hangingPunct="0"/>
              <a:r>
                <a:rPr lang="en-US" sz="700" b="1" dirty="0">
                  <a:solidFill>
                    <a:srgbClr val="000000"/>
                  </a:solidFill>
                </a:rPr>
                <a:t>32KB </a:t>
              </a:r>
              <a:r>
                <a:rPr lang="en-US" sz="700" b="1" dirty="0" smtClean="0">
                  <a:solidFill>
                    <a:srgbClr val="000000"/>
                  </a:solidFill>
                </a:rPr>
                <a:t>L1P</a:t>
              </a:r>
              <a:endParaRPr lang="en-US" sz="1800" dirty="0">
                <a:solidFill>
                  <a:srgbClr val="000000"/>
                </a:solidFill>
              </a:endParaRPr>
            </a:p>
          </p:txBody>
        </p:sp>
        <p:sp>
          <p:nvSpPr>
            <p:cNvPr id="104523" name="Rectangle 623"/>
            <p:cNvSpPr>
              <a:spLocks noChangeArrowheads="1"/>
            </p:cNvSpPr>
            <p:nvPr/>
          </p:nvSpPr>
          <p:spPr bwMode="auto">
            <a:xfrm>
              <a:off x="1382" y="1925"/>
              <a:ext cx="313" cy="68"/>
            </a:xfrm>
            <a:prstGeom prst="rect">
              <a:avLst/>
            </a:prstGeom>
            <a:noFill/>
            <a:ln w="9525">
              <a:noFill/>
              <a:miter lim="800000"/>
              <a:headEnd/>
              <a:tailEnd/>
            </a:ln>
          </p:spPr>
          <p:txBody>
            <a:bodyPr wrap="none" lIns="0" tIns="0" rIns="0" bIns="0">
              <a:spAutoFit/>
            </a:bodyPr>
            <a:lstStyle/>
            <a:p>
              <a:pPr algn="l" eaLnBrk="0" hangingPunct="0"/>
              <a:r>
                <a:rPr lang="en-US" sz="700" b="1" dirty="0" smtClean="0">
                  <a:solidFill>
                    <a:srgbClr val="000000"/>
                  </a:solidFill>
                </a:rPr>
                <a:t>Cache/RAM</a:t>
              </a:r>
              <a:endParaRPr lang="en-US" sz="1800" dirty="0">
                <a:solidFill>
                  <a:srgbClr val="000000"/>
                </a:solidFill>
              </a:endParaRPr>
            </a:p>
          </p:txBody>
        </p:sp>
        <p:sp>
          <p:nvSpPr>
            <p:cNvPr id="104524" name="Rectangle 624"/>
            <p:cNvSpPr>
              <a:spLocks noChangeArrowheads="1"/>
            </p:cNvSpPr>
            <p:nvPr/>
          </p:nvSpPr>
          <p:spPr bwMode="auto">
            <a:xfrm>
              <a:off x="1779" y="1873"/>
              <a:ext cx="266" cy="68"/>
            </a:xfrm>
            <a:prstGeom prst="rect">
              <a:avLst/>
            </a:prstGeom>
            <a:noFill/>
            <a:ln w="9525">
              <a:noFill/>
              <a:miter lim="800000"/>
              <a:headEnd/>
              <a:tailEnd/>
            </a:ln>
          </p:spPr>
          <p:txBody>
            <a:bodyPr wrap="none" lIns="0" tIns="0" rIns="0" bIns="0">
              <a:spAutoFit/>
            </a:bodyPr>
            <a:lstStyle/>
            <a:p>
              <a:pPr algn="l" eaLnBrk="0" hangingPunct="0"/>
              <a:r>
                <a:rPr lang="en-US" sz="700" b="1" dirty="0">
                  <a:solidFill>
                    <a:srgbClr val="000000"/>
                  </a:solidFill>
                </a:rPr>
                <a:t>32KB </a:t>
              </a:r>
              <a:r>
                <a:rPr lang="en-US" sz="700" b="1" dirty="0" smtClean="0">
                  <a:solidFill>
                    <a:srgbClr val="000000"/>
                  </a:solidFill>
                </a:rPr>
                <a:t>L1D</a:t>
              </a:r>
              <a:endParaRPr lang="en-US" sz="1800" dirty="0">
                <a:solidFill>
                  <a:srgbClr val="000000"/>
                </a:solidFill>
              </a:endParaRPr>
            </a:p>
          </p:txBody>
        </p:sp>
        <p:sp>
          <p:nvSpPr>
            <p:cNvPr id="104525" name="Rectangle 625"/>
            <p:cNvSpPr>
              <a:spLocks noChangeArrowheads="1"/>
            </p:cNvSpPr>
            <p:nvPr/>
          </p:nvSpPr>
          <p:spPr bwMode="auto">
            <a:xfrm>
              <a:off x="1743" y="1930"/>
              <a:ext cx="313" cy="68"/>
            </a:xfrm>
            <a:prstGeom prst="rect">
              <a:avLst/>
            </a:prstGeom>
            <a:noFill/>
            <a:ln w="9525">
              <a:noFill/>
              <a:miter lim="800000"/>
              <a:headEnd/>
              <a:tailEnd/>
            </a:ln>
          </p:spPr>
          <p:txBody>
            <a:bodyPr wrap="none" lIns="0" tIns="0" rIns="0" bIns="0">
              <a:spAutoFit/>
            </a:bodyPr>
            <a:lstStyle/>
            <a:p>
              <a:pPr algn="l" eaLnBrk="0" hangingPunct="0"/>
              <a:r>
                <a:rPr lang="en-US" sz="700" b="1" dirty="0" smtClean="0">
                  <a:solidFill>
                    <a:srgbClr val="000000"/>
                  </a:solidFill>
                </a:rPr>
                <a:t>Cache/RAM</a:t>
              </a:r>
              <a:endParaRPr lang="en-US" sz="1800" dirty="0">
                <a:solidFill>
                  <a:srgbClr val="000000"/>
                </a:solidFill>
              </a:endParaRPr>
            </a:p>
          </p:txBody>
        </p:sp>
        <p:sp>
          <p:nvSpPr>
            <p:cNvPr id="104526" name="Rectangle 626"/>
            <p:cNvSpPr>
              <a:spLocks noChangeArrowheads="1"/>
            </p:cNvSpPr>
            <p:nvPr/>
          </p:nvSpPr>
          <p:spPr bwMode="auto">
            <a:xfrm>
              <a:off x="1433" y="2029"/>
              <a:ext cx="586" cy="68"/>
            </a:xfrm>
            <a:prstGeom prst="rect">
              <a:avLst/>
            </a:prstGeom>
            <a:noFill/>
            <a:ln w="9525">
              <a:noFill/>
              <a:miter lim="800000"/>
              <a:headEnd/>
              <a:tailEnd/>
            </a:ln>
          </p:spPr>
          <p:txBody>
            <a:bodyPr wrap="none" lIns="0" tIns="0" rIns="0" bIns="0">
              <a:spAutoFit/>
            </a:bodyPr>
            <a:lstStyle/>
            <a:p>
              <a:pPr algn="l" eaLnBrk="0" hangingPunct="0"/>
              <a:r>
                <a:rPr lang="en-US" sz="700" b="1" dirty="0">
                  <a:solidFill>
                    <a:srgbClr val="000000"/>
                  </a:solidFill>
                </a:rPr>
                <a:t>512KB L2 </a:t>
              </a:r>
              <a:r>
                <a:rPr lang="en-US" sz="700" b="1" dirty="0" smtClean="0">
                  <a:solidFill>
                    <a:srgbClr val="000000"/>
                  </a:solidFill>
                </a:rPr>
                <a:t>Cache/RAM</a:t>
              </a:r>
              <a:endParaRPr lang="en-US" sz="1800" dirty="0">
                <a:solidFill>
                  <a:srgbClr val="000000"/>
                </a:solidFill>
              </a:endParaRPr>
            </a:p>
          </p:txBody>
        </p:sp>
        <p:sp>
          <p:nvSpPr>
            <p:cNvPr id="104527" name="Line 627"/>
            <p:cNvSpPr>
              <a:spLocks noChangeShapeType="1"/>
            </p:cNvSpPr>
            <p:nvPr/>
          </p:nvSpPr>
          <p:spPr bwMode="auto">
            <a:xfrm>
              <a:off x="1341" y="1847"/>
              <a:ext cx="735" cy="1"/>
            </a:xfrm>
            <a:prstGeom prst="line">
              <a:avLst/>
            </a:prstGeom>
            <a:noFill/>
            <a:ln w="0">
              <a:solidFill>
                <a:srgbClr val="24211D"/>
              </a:solidFill>
              <a:round/>
              <a:headEnd/>
              <a:tailEnd/>
            </a:ln>
          </p:spPr>
          <p:txBody>
            <a:bodyPr/>
            <a:lstStyle/>
            <a:p>
              <a:endParaRPr lang="en-US"/>
            </a:p>
          </p:txBody>
        </p:sp>
        <p:sp>
          <p:nvSpPr>
            <p:cNvPr id="104528" name="Line 628"/>
            <p:cNvSpPr>
              <a:spLocks noChangeShapeType="1"/>
            </p:cNvSpPr>
            <p:nvPr/>
          </p:nvSpPr>
          <p:spPr bwMode="auto">
            <a:xfrm>
              <a:off x="1341" y="2013"/>
              <a:ext cx="735" cy="1"/>
            </a:xfrm>
            <a:prstGeom prst="line">
              <a:avLst/>
            </a:prstGeom>
            <a:noFill/>
            <a:ln w="0">
              <a:solidFill>
                <a:srgbClr val="24211D"/>
              </a:solidFill>
              <a:round/>
              <a:headEnd/>
              <a:tailEnd/>
            </a:ln>
          </p:spPr>
          <p:txBody>
            <a:bodyPr/>
            <a:lstStyle/>
            <a:p>
              <a:endParaRPr lang="en-US"/>
            </a:p>
          </p:txBody>
        </p:sp>
        <p:sp>
          <p:nvSpPr>
            <p:cNvPr id="104529" name="Line 629"/>
            <p:cNvSpPr>
              <a:spLocks noChangeShapeType="1"/>
            </p:cNvSpPr>
            <p:nvPr/>
          </p:nvSpPr>
          <p:spPr bwMode="auto">
            <a:xfrm>
              <a:off x="1711" y="1847"/>
              <a:ext cx="1" cy="166"/>
            </a:xfrm>
            <a:prstGeom prst="line">
              <a:avLst/>
            </a:prstGeom>
            <a:noFill/>
            <a:ln w="0">
              <a:solidFill>
                <a:srgbClr val="24211D"/>
              </a:solidFill>
              <a:round/>
              <a:headEnd/>
              <a:tailEnd/>
            </a:ln>
          </p:spPr>
          <p:txBody>
            <a:bodyPr/>
            <a:lstStyle/>
            <a:p>
              <a:endParaRPr lang="en-US"/>
            </a:p>
          </p:txBody>
        </p:sp>
        <p:sp>
          <p:nvSpPr>
            <p:cNvPr id="104530" name="Freeform 630"/>
            <p:cNvSpPr>
              <a:spLocks/>
            </p:cNvSpPr>
            <p:nvPr/>
          </p:nvSpPr>
          <p:spPr bwMode="auto">
            <a:xfrm>
              <a:off x="1153" y="1586"/>
              <a:ext cx="15" cy="37"/>
            </a:xfrm>
            <a:custGeom>
              <a:avLst/>
              <a:gdLst>
                <a:gd name="T0" fmla="*/ 15 w 15"/>
                <a:gd name="T1" fmla="*/ 0 h 37"/>
                <a:gd name="T2" fmla="*/ 10 w 15"/>
                <a:gd name="T3" fmla="*/ 0 h 37"/>
                <a:gd name="T4" fmla="*/ 10 w 15"/>
                <a:gd name="T5" fmla="*/ 6 h 37"/>
                <a:gd name="T6" fmla="*/ 5 w 15"/>
                <a:gd name="T7" fmla="*/ 6 h 37"/>
                <a:gd name="T8" fmla="*/ 5 w 15"/>
                <a:gd name="T9" fmla="*/ 6 h 37"/>
                <a:gd name="T10" fmla="*/ 0 w 15"/>
                <a:gd name="T11" fmla="*/ 11 h 37"/>
                <a:gd name="T12" fmla="*/ 0 w 15"/>
                <a:gd name="T13" fmla="*/ 11 h 37"/>
                <a:gd name="T14" fmla="*/ 0 w 15"/>
                <a:gd name="T15" fmla="*/ 16 h 37"/>
                <a:gd name="T16" fmla="*/ 0 w 15"/>
                <a:gd name="T17" fmla="*/ 21 h 37"/>
                <a:gd name="T18" fmla="*/ 0 w 15"/>
                <a:gd name="T19" fmla="*/ 21 h 37"/>
                <a:gd name="T20" fmla="*/ 0 w 15"/>
                <a:gd name="T21" fmla="*/ 26 h 37"/>
                <a:gd name="T22" fmla="*/ 0 w 15"/>
                <a:gd name="T23" fmla="*/ 32 h 37"/>
                <a:gd name="T24" fmla="*/ 5 w 15"/>
                <a:gd name="T25" fmla="*/ 32 h 37"/>
                <a:gd name="T26" fmla="*/ 5 w 15"/>
                <a:gd name="T27" fmla="*/ 32 h 37"/>
                <a:gd name="T28" fmla="*/ 10 w 15"/>
                <a:gd name="T29" fmla="*/ 37 h 37"/>
                <a:gd name="T30" fmla="*/ 10 w 15"/>
                <a:gd name="T31" fmla="*/ 37 h 37"/>
                <a:gd name="T32" fmla="*/ 15 w 15"/>
                <a:gd name="T33" fmla="*/ 37 h 37"/>
                <a:gd name="T34" fmla="*/ 15 w 15"/>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
                <a:gd name="T55" fmla="*/ 0 h 37"/>
                <a:gd name="T56" fmla="*/ 15 w 15"/>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 h="37">
                  <a:moveTo>
                    <a:pt x="15" y="0"/>
                  </a:moveTo>
                  <a:lnTo>
                    <a:pt x="10" y="0"/>
                  </a:lnTo>
                  <a:lnTo>
                    <a:pt x="10" y="6"/>
                  </a:lnTo>
                  <a:lnTo>
                    <a:pt x="5" y="6"/>
                  </a:lnTo>
                  <a:lnTo>
                    <a:pt x="0" y="11"/>
                  </a:lnTo>
                  <a:lnTo>
                    <a:pt x="0" y="16"/>
                  </a:lnTo>
                  <a:lnTo>
                    <a:pt x="0" y="21"/>
                  </a:lnTo>
                  <a:lnTo>
                    <a:pt x="0" y="26"/>
                  </a:lnTo>
                  <a:lnTo>
                    <a:pt x="0" y="32"/>
                  </a:lnTo>
                  <a:lnTo>
                    <a:pt x="5" y="32"/>
                  </a:lnTo>
                  <a:lnTo>
                    <a:pt x="10" y="37"/>
                  </a:lnTo>
                  <a:lnTo>
                    <a:pt x="15" y="37"/>
                  </a:lnTo>
                  <a:lnTo>
                    <a:pt x="15" y="0"/>
                  </a:lnTo>
                  <a:close/>
                </a:path>
              </a:pathLst>
            </a:custGeom>
            <a:solidFill>
              <a:srgbClr val="000000"/>
            </a:solidFill>
            <a:ln w="9525">
              <a:noFill/>
              <a:round/>
              <a:headEnd/>
              <a:tailEnd/>
            </a:ln>
          </p:spPr>
          <p:txBody>
            <a:bodyPr/>
            <a:lstStyle/>
            <a:p>
              <a:endParaRPr lang="en-US"/>
            </a:p>
          </p:txBody>
        </p:sp>
        <p:sp>
          <p:nvSpPr>
            <p:cNvPr id="104531" name="Rectangle 631"/>
            <p:cNvSpPr>
              <a:spLocks noChangeArrowheads="1"/>
            </p:cNvSpPr>
            <p:nvPr/>
          </p:nvSpPr>
          <p:spPr bwMode="auto">
            <a:xfrm>
              <a:off x="1168" y="1586"/>
              <a:ext cx="74" cy="3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532" name="Freeform 632"/>
            <p:cNvSpPr>
              <a:spLocks/>
            </p:cNvSpPr>
            <p:nvPr/>
          </p:nvSpPr>
          <p:spPr bwMode="auto">
            <a:xfrm>
              <a:off x="1236" y="1560"/>
              <a:ext cx="94" cy="89"/>
            </a:xfrm>
            <a:custGeom>
              <a:avLst/>
              <a:gdLst>
                <a:gd name="T0" fmla="*/ 94 w 94"/>
                <a:gd name="T1" fmla="*/ 47 h 89"/>
                <a:gd name="T2" fmla="*/ 0 w 94"/>
                <a:gd name="T3" fmla="*/ 0 h 89"/>
                <a:gd name="T4" fmla="*/ 0 w 94"/>
                <a:gd name="T5" fmla="*/ 89 h 89"/>
                <a:gd name="T6" fmla="*/ 94 w 94"/>
                <a:gd name="T7" fmla="*/ 47 h 89"/>
                <a:gd name="T8" fmla="*/ 0 60000 65536"/>
                <a:gd name="T9" fmla="*/ 0 60000 65536"/>
                <a:gd name="T10" fmla="*/ 0 60000 65536"/>
                <a:gd name="T11" fmla="*/ 0 60000 65536"/>
                <a:gd name="T12" fmla="*/ 0 w 94"/>
                <a:gd name="T13" fmla="*/ 0 h 89"/>
                <a:gd name="T14" fmla="*/ 94 w 94"/>
                <a:gd name="T15" fmla="*/ 89 h 89"/>
              </a:gdLst>
              <a:ahLst/>
              <a:cxnLst>
                <a:cxn ang="T8">
                  <a:pos x="T0" y="T1"/>
                </a:cxn>
                <a:cxn ang="T9">
                  <a:pos x="T2" y="T3"/>
                </a:cxn>
                <a:cxn ang="T10">
                  <a:pos x="T4" y="T5"/>
                </a:cxn>
                <a:cxn ang="T11">
                  <a:pos x="T6" y="T7"/>
                </a:cxn>
              </a:cxnLst>
              <a:rect l="T12" t="T13" r="T14" b="T15"/>
              <a:pathLst>
                <a:path w="94" h="89">
                  <a:moveTo>
                    <a:pt x="94" y="47"/>
                  </a:moveTo>
                  <a:lnTo>
                    <a:pt x="0" y="0"/>
                  </a:lnTo>
                  <a:lnTo>
                    <a:pt x="0" y="89"/>
                  </a:lnTo>
                  <a:lnTo>
                    <a:pt x="94" y="47"/>
                  </a:lnTo>
                  <a:close/>
                </a:path>
              </a:pathLst>
            </a:custGeom>
            <a:solidFill>
              <a:srgbClr val="000000"/>
            </a:solidFill>
            <a:ln w="9525">
              <a:noFill/>
              <a:round/>
              <a:headEnd/>
              <a:tailEnd/>
            </a:ln>
          </p:spPr>
          <p:txBody>
            <a:bodyPr/>
            <a:lstStyle/>
            <a:p>
              <a:endParaRPr lang="en-US"/>
            </a:p>
          </p:txBody>
        </p:sp>
        <p:sp>
          <p:nvSpPr>
            <p:cNvPr id="104533" name="Freeform 633"/>
            <p:cNvSpPr>
              <a:spLocks/>
            </p:cNvSpPr>
            <p:nvPr/>
          </p:nvSpPr>
          <p:spPr bwMode="auto">
            <a:xfrm>
              <a:off x="1242" y="1586"/>
              <a:ext cx="15" cy="37"/>
            </a:xfrm>
            <a:custGeom>
              <a:avLst/>
              <a:gdLst>
                <a:gd name="T0" fmla="*/ 0 w 15"/>
                <a:gd name="T1" fmla="*/ 37 h 37"/>
                <a:gd name="T2" fmla="*/ 0 w 15"/>
                <a:gd name="T3" fmla="*/ 37 h 37"/>
                <a:gd name="T4" fmla="*/ 5 w 15"/>
                <a:gd name="T5" fmla="*/ 37 h 37"/>
                <a:gd name="T6" fmla="*/ 10 w 15"/>
                <a:gd name="T7" fmla="*/ 32 h 37"/>
                <a:gd name="T8" fmla="*/ 10 w 15"/>
                <a:gd name="T9" fmla="*/ 32 h 37"/>
                <a:gd name="T10" fmla="*/ 10 w 15"/>
                <a:gd name="T11" fmla="*/ 32 h 37"/>
                <a:gd name="T12" fmla="*/ 15 w 15"/>
                <a:gd name="T13" fmla="*/ 26 h 37"/>
                <a:gd name="T14" fmla="*/ 15 w 15"/>
                <a:gd name="T15" fmla="*/ 21 h 37"/>
                <a:gd name="T16" fmla="*/ 15 w 15"/>
                <a:gd name="T17" fmla="*/ 21 h 37"/>
                <a:gd name="T18" fmla="*/ 15 w 15"/>
                <a:gd name="T19" fmla="*/ 16 h 37"/>
                <a:gd name="T20" fmla="*/ 15 w 15"/>
                <a:gd name="T21" fmla="*/ 11 h 37"/>
                <a:gd name="T22" fmla="*/ 10 w 15"/>
                <a:gd name="T23" fmla="*/ 11 h 37"/>
                <a:gd name="T24" fmla="*/ 10 w 15"/>
                <a:gd name="T25" fmla="*/ 6 h 37"/>
                <a:gd name="T26" fmla="*/ 10 w 15"/>
                <a:gd name="T27" fmla="*/ 6 h 37"/>
                <a:gd name="T28" fmla="*/ 5 w 15"/>
                <a:gd name="T29" fmla="*/ 6 h 37"/>
                <a:gd name="T30" fmla="*/ 0 w 15"/>
                <a:gd name="T31" fmla="*/ 0 h 37"/>
                <a:gd name="T32" fmla="*/ 0 w 15"/>
                <a:gd name="T33" fmla="*/ 0 h 37"/>
                <a:gd name="T34" fmla="*/ 0 w 15"/>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
                <a:gd name="T55" fmla="*/ 0 h 37"/>
                <a:gd name="T56" fmla="*/ 15 w 15"/>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 h="37">
                  <a:moveTo>
                    <a:pt x="0" y="37"/>
                  </a:moveTo>
                  <a:lnTo>
                    <a:pt x="0" y="37"/>
                  </a:lnTo>
                  <a:lnTo>
                    <a:pt x="5" y="37"/>
                  </a:lnTo>
                  <a:lnTo>
                    <a:pt x="10" y="32"/>
                  </a:lnTo>
                  <a:lnTo>
                    <a:pt x="15" y="26"/>
                  </a:lnTo>
                  <a:lnTo>
                    <a:pt x="15" y="21"/>
                  </a:lnTo>
                  <a:lnTo>
                    <a:pt x="15" y="16"/>
                  </a:lnTo>
                  <a:lnTo>
                    <a:pt x="15" y="11"/>
                  </a:lnTo>
                  <a:lnTo>
                    <a:pt x="10" y="11"/>
                  </a:lnTo>
                  <a:lnTo>
                    <a:pt x="10" y="6"/>
                  </a:lnTo>
                  <a:lnTo>
                    <a:pt x="5" y="6"/>
                  </a:lnTo>
                  <a:lnTo>
                    <a:pt x="0" y="0"/>
                  </a:lnTo>
                  <a:lnTo>
                    <a:pt x="0" y="37"/>
                  </a:lnTo>
                  <a:close/>
                </a:path>
              </a:pathLst>
            </a:custGeom>
            <a:solidFill>
              <a:srgbClr val="000000"/>
            </a:solidFill>
            <a:ln w="9525">
              <a:noFill/>
              <a:round/>
              <a:headEnd/>
              <a:tailEnd/>
            </a:ln>
          </p:spPr>
          <p:txBody>
            <a:bodyPr/>
            <a:lstStyle/>
            <a:p>
              <a:endParaRPr lang="en-US"/>
            </a:p>
          </p:txBody>
        </p:sp>
        <p:sp>
          <p:nvSpPr>
            <p:cNvPr id="104534" name="Line 634"/>
            <p:cNvSpPr>
              <a:spLocks noChangeShapeType="1"/>
            </p:cNvSpPr>
            <p:nvPr/>
          </p:nvSpPr>
          <p:spPr bwMode="auto">
            <a:xfrm flipH="1">
              <a:off x="657" y="1498"/>
              <a:ext cx="204" cy="1"/>
            </a:xfrm>
            <a:prstGeom prst="line">
              <a:avLst/>
            </a:prstGeom>
            <a:noFill/>
            <a:ln w="0">
              <a:solidFill>
                <a:srgbClr val="000000"/>
              </a:solidFill>
              <a:round/>
              <a:headEnd/>
              <a:tailEnd/>
            </a:ln>
          </p:spPr>
          <p:txBody>
            <a:bodyPr/>
            <a:lstStyle/>
            <a:p>
              <a:endParaRPr lang="en-US"/>
            </a:p>
          </p:txBody>
        </p:sp>
        <p:sp>
          <p:nvSpPr>
            <p:cNvPr id="104535" name="Freeform 635"/>
            <p:cNvSpPr>
              <a:spLocks/>
            </p:cNvSpPr>
            <p:nvPr/>
          </p:nvSpPr>
          <p:spPr bwMode="auto">
            <a:xfrm>
              <a:off x="819" y="1477"/>
              <a:ext cx="42" cy="42"/>
            </a:xfrm>
            <a:custGeom>
              <a:avLst/>
              <a:gdLst>
                <a:gd name="T0" fmla="*/ 42 w 42"/>
                <a:gd name="T1" fmla="*/ 21 h 42"/>
                <a:gd name="T2" fmla="*/ 0 w 42"/>
                <a:gd name="T3" fmla="*/ 42 h 42"/>
                <a:gd name="T4" fmla="*/ 0 w 42"/>
                <a:gd name="T5" fmla="*/ 0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42"/>
                  </a:lnTo>
                  <a:lnTo>
                    <a:pt x="0" y="0"/>
                  </a:lnTo>
                  <a:lnTo>
                    <a:pt x="42" y="21"/>
                  </a:lnTo>
                  <a:close/>
                </a:path>
              </a:pathLst>
            </a:custGeom>
            <a:solidFill>
              <a:srgbClr val="000000"/>
            </a:solidFill>
            <a:ln w="9525">
              <a:noFill/>
              <a:round/>
              <a:headEnd/>
              <a:tailEnd/>
            </a:ln>
          </p:spPr>
          <p:txBody>
            <a:bodyPr/>
            <a:lstStyle/>
            <a:p>
              <a:endParaRPr lang="en-US"/>
            </a:p>
          </p:txBody>
        </p:sp>
        <p:sp>
          <p:nvSpPr>
            <p:cNvPr id="104536" name="Freeform 636"/>
            <p:cNvSpPr>
              <a:spLocks/>
            </p:cNvSpPr>
            <p:nvPr/>
          </p:nvSpPr>
          <p:spPr bwMode="auto">
            <a:xfrm>
              <a:off x="657" y="1477"/>
              <a:ext cx="42" cy="42"/>
            </a:xfrm>
            <a:custGeom>
              <a:avLst/>
              <a:gdLst>
                <a:gd name="T0" fmla="*/ 0 w 42"/>
                <a:gd name="T1" fmla="*/ 21 h 42"/>
                <a:gd name="T2" fmla="*/ 42 w 42"/>
                <a:gd name="T3" fmla="*/ 42 h 42"/>
                <a:gd name="T4" fmla="*/ 42 w 42"/>
                <a:gd name="T5" fmla="*/ 0 h 42"/>
                <a:gd name="T6" fmla="*/ 0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0" y="21"/>
                  </a:moveTo>
                  <a:lnTo>
                    <a:pt x="42" y="42"/>
                  </a:lnTo>
                  <a:lnTo>
                    <a:pt x="42" y="0"/>
                  </a:lnTo>
                  <a:lnTo>
                    <a:pt x="0" y="21"/>
                  </a:lnTo>
                  <a:close/>
                </a:path>
              </a:pathLst>
            </a:custGeom>
            <a:solidFill>
              <a:srgbClr val="000000"/>
            </a:solidFill>
            <a:ln w="9525">
              <a:noFill/>
              <a:round/>
              <a:headEnd/>
              <a:tailEnd/>
            </a:ln>
          </p:spPr>
          <p:txBody>
            <a:bodyPr/>
            <a:lstStyle/>
            <a:p>
              <a:endParaRPr lang="en-US"/>
            </a:p>
          </p:txBody>
        </p:sp>
        <p:sp>
          <p:nvSpPr>
            <p:cNvPr id="104537" name="Line 637"/>
            <p:cNvSpPr>
              <a:spLocks noChangeShapeType="1"/>
            </p:cNvSpPr>
            <p:nvPr/>
          </p:nvSpPr>
          <p:spPr bwMode="auto">
            <a:xfrm>
              <a:off x="1721" y="2461"/>
              <a:ext cx="1" cy="495"/>
            </a:xfrm>
            <a:prstGeom prst="line">
              <a:avLst/>
            </a:prstGeom>
            <a:noFill/>
            <a:ln w="0">
              <a:solidFill>
                <a:srgbClr val="000000"/>
              </a:solidFill>
              <a:round/>
              <a:headEnd/>
              <a:tailEnd/>
            </a:ln>
          </p:spPr>
          <p:txBody>
            <a:bodyPr/>
            <a:lstStyle/>
            <a:p>
              <a:endParaRPr lang="en-US"/>
            </a:p>
          </p:txBody>
        </p:sp>
        <p:sp>
          <p:nvSpPr>
            <p:cNvPr id="104538" name="Freeform 638"/>
            <p:cNvSpPr>
              <a:spLocks/>
            </p:cNvSpPr>
            <p:nvPr/>
          </p:nvSpPr>
          <p:spPr bwMode="auto">
            <a:xfrm>
              <a:off x="1701" y="2461"/>
              <a:ext cx="41" cy="42"/>
            </a:xfrm>
            <a:custGeom>
              <a:avLst/>
              <a:gdLst>
                <a:gd name="T0" fmla="*/ 20 w 41"/>
                <a:gd name="T1" fmla="*/ 0 h 42"/>
                <a:gd name="T2" fmla="*/ 41 w 41"/>
                <a:gd name="T3" fmla="*/ 42 h 42"/>
                <a:gd name="T4" fmla="*/ 0 w 41"/>
                <a:gd name="T5" fmla="*/ 42 h 42"/>
                <a:gd name="T6" fmla="*/ 20 w 41"/>
                <a:gd name="T7" fmla="*/ 0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0"/>
                  </a:moveTo>
                  <a:lnTo>
                    <a:pt x="41" y="42"/>
                  </a:lnTo>
                  <a:lnTo>
                    <a:pt x="0" y="42"/>
                  </a:lnTo>
                  <a:lnTo>
                    <a:pt x="20" y="0"/>
                  </a:lnTo>
                  <a:close/>
                </a:path>
              </a:pathLst>
            </a:custGeom>
            <a:solidFill>
              <a:srgbClr val="000000"/>
            </a:solidFill>
            <a:ln w="9525">
              <a:noFill/>
              <a:round/>
              <a:headEnd/>
              <a:tailEnd/>
            </a:ln>
          </p:spPr>
          <p:txBody>
            <a:bodyPr/>
            <a:lstStyle/>
            <a:p>
              <a:endParaRPr lang="en-US"/>
            </a:p>
          </p:txBody>
        </p:sp>
        <p:sp>
          <p:nvSpPr>
            <p:cNvPr id="104539" name="Freeform 639"/>
            <p:cNvSpPr>
              <a:spLocks/>
            </p:cNvSpPr>
            <p:nvPr/>
          </p:nvSpPr>
          <p:spPr bwMode="auto">
            <a:xfrm>
              <a:off x="1701" y="2914"/>
              <a:ext cx="41" cy="42"/>
            </a:xfrm>
            <a:custGeom>
              <a:avLst/>
              <a:gdLst>
                <a:gd name="T0" fmla="*/ 20 w 41"/>
                <a:gd name="T1" fmla="*/ 42 h 42"/>
                <a:gd name="T2" fmla="*/ 41 w 41"/>
                <a:gd name="T3" fmla="*/ 0 h 42"/>
                <a:gd name="T4" fmla="*/ 0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41" y="0"/>
                  </a:lnTo>
                  <a:lnTo>
                    <a:pt x="0" y="0"/>
                  </a:lnTo>
                  <a:lnTo>
                    <a:pt x="20" y="42"/>
                  </a:lnTo>
                  <a:close/>
                </a:path>
              </a:pathLst>
            </a:custGeom>
            <a:solidFill>
              <a:srgbClr val="000000"/>
            </a:solidFill>
            <a:ln w="9525">
              <a:noFill/>
              <a:round/>
              <a:headEnd/>
              <a:tailEnd/>
            </a:ln>
          </p:spPr>
          <p:txBody>
            <a:bodyPr/>
            <a:lstStyle/>
            <a:p>
              <a:endParaRPr lang="en-US"/>
            </a:p>
          </p:txBody>
        </p:sp>
        <p:sp>
          <p:nvSpPr>
            <p:cNvPr id="104540" name="Rectangle 640"/>
            <p:cNvSpPr>
              <a:spLocks noChangeArrowheads="1"/>
            </p:cNvSpPr>
            <p:nvPr/>
          </p:nvSpPr>
          <p:spPr bwMode="auto">
            <a:xfrm>
              <a:off x="1388" y="2341"/>
              <a:ext cx="32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104541" name="Rectangle 641"/>
            <p:cNvSpPr>
              <a:spLocks noChangeArrowheads="1"/>
            </p:cNvSpPr>
            <p:nvPr/>
          </p:nvSpPr>
          <p:spPr bwMode="auto">
            <a:xfrm>
              <a:off x="94" y="2326"/>
              <a:ext cx="506" cy="12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542" name="Rectangle 642"/>
            <p:cNvSpPr>
              <a:spLocks noChangeArrowheads="1"/>
            </p:cNvSpPr>
            <p:nvPr/>
          </p:nvSpPr>
          <p:spPr bwMode="auto">
            <a:xfrm>
              <a:off x="104" y="2341"/>
              <a:ext cx="418" cy="104"/>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HyperLink</a:t>
              </a:r>
              <a:endParaRPr lang="en-US" sz="1800">
                <a:solidFill>
                  <a:srgbClr val="000000"/>
                </a:solidFill>
              </a:endParaRPr>
            </a:p>
          </p:txBody>
        </p:sp>
        <p:sp>
          <p:nvSpPr>
            <p:cNvPr id="104543" name="Line 643"/>
            <p:cNvSpPr>
              <a:spLocks noChangeShapeType="1"/>
            </p:cNvSpPr>
            <p:nvPr/>
          </p:nvSpPr>
          <p:spPr bwMode="auto">
            <a:xfrm flipH="1">
              <a:off x="10" y="2284"/>
              <a:ext cx="110" cy="104"/>
            </a:xfrm>
            <a:prstGeom prst="line">
              <a:avLst/>
            </a:prstGeom>
            <a:noFill/>
            <a:ln w="5" cap="rnd">
              <a:solidFill>
                <a:srgbClr val="24211D"/>
              </a:solidFill>
              <a:round/>
              <a:headEnd/>
              <a:tailEnd/>
            </a:ln>
          </p:spPr>
          <p:txBody>
            <a:bodyPr/>
            <a:lstStyle/>
            <a:p>
              <a:endParaRPr lang="en-US"/>
            </a:p>
          </p:txBody>
        </p:sp>
        <p:sp>
          <p:nvSpPr>
            <p:cNvPr id="104544" name="Line 644"/>
            <p:cNvSpPr>
              <a:spLocks noChangeShapeType="1"/>
            </p:cNvSpPr>
            <p:nvPr/>
          </p:nvSpPr>
          <p:spPr bwMode="auto">
            <a:xfrm flipH="1" flipV="1">
              <a:off x="10" y="2388"/>
              <a:ext cx="110" cy="99"/>
            </a:xfrm>
            <a:prstGeom prst="line">
              <a:avLst/>
            </a:prstGeom>
            <a:noFill/>
            <a:ln w="5" cap="rnd">
              <a:solidFill>
                <a:srgbClr val="24211D"/>
              </a:solidFill>
              <a:round/>
              <a:headEnd/>
              <a:tailEnd/>
            </a:ln>
          </p:spPr>
          <p:txBody>
            <a:bodyPr/>
            <a:lstStyle/>
            <a:p>
              <a:endParaRPr lang="en-US"/>
            </a:p>
          </p:txBody>
        </p:sp>
        <p:sp>
          <p:nvSpPr>
            <p:cNvPr id="104545" name="Line 645"/>
            <p:cNvSpPr>
              <a:spLocks noChangeShapeType="1"/>
            </p:cNvSpPr>
            <p:nvPr/>
          </p:nvSpPr>
          <p:spPr bwMode="auto">
            <a:xfrm flipV="1">
              <a:off x="120" y="2289"/>
              <a:ext cx="1" cy="37"/>
            </a:xfrm>
            <a:prstGeom prst="line">
              <a:avLst/>
            </a:prstGeom>
            <a:noFill/>
            <a:ln w="5" cap="rnd">
              <a:solidFill>
                <a:srgbClr val="24211D"/>
              </a:solidFill>
              <a:round/>
              <a:headEnd/>
              <a:tailEnd/>
            </a:ln>
          </p:spPr>
          <p:txBody>
            <a:bodyPr/>
            <a:lstStyle/>
            <a:p>
              <a:endParaRPr lang="en-US"/>
            </a:p>
          </p:txBody>
        </p:sp>
        <p:sp>
          <p:nvSpPr>
            <p:cNvPr id="104546" name="Line 646"/>
            <p:cNvSpPr>
              <a:spLocks noChangeShapeType="1"/>
            </p:cNvSpPr>
            <p:nvPr/>
          </p:nvSpPr>
          <p:spPr bwMode="auto">
            <a:xfrm flipV="1">
              <a:off x="120" y="2451"/>
              <a:ext cx="1" cy="36"/>
            </a:xfrm>
            <a:prstGeom prst="line">
              <a:avLst/>
            </a:prstGeom>
            <a:noFill/>
            <a:ln w="5" cap="rnd">
              <a:solidFill>
                <a:srgbClr val="24211D"/>
              </a:solidFill>
              <a:round/>
              <a:headEnd/>
              <a:tailEnd/>
            </a:ln>
          </p:spPr>
          <p:txBody>
            <a:bodyPr/>
            <a:lstStyle/>
            <a:p>
              <a:endParaRPr lang="en-US"/>
            </a:p>
          </p:txBody>
        </p:sp>
        <p:sp>
          <p:nvSpPr>
            <p:cNvPr id="104547" name="Rectangle 647"/>
            <p:cNvSpPr>
              <a:spLocks noChangeArrowheads="1"/>
            </p:cNvSpPr>
            <p:nvPr/>
          </p:nvSpPr>
          <p:spPr bwMode="auto">
            <a:xfrm>
              <a:off x="506" y="2326"/>
              <a:ext cx="2660" cy="12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4548" name="Line 648"/>
            <p:cNvSpPr>
              <a:spLocks noChangeShapeType="1"/>
            </p:cNvSpPr>
            <p:nvPr/>
          </p:nvSpPr>
          <p:spPr bwMode="auto">
            <a:xfrm flipH="1">
              <a:off x="934" y="2326"/>
              <a:ext cx="2107" cy="1"/>
            </a:xfrm>
            <a:prstGeom prst="line">
              <a:avLst/>
            </a:prstGeom>
            <a:noFill/>
            <a:ln w="5" cap="rnd">
              <a:solidFill>
                <a:srgbClr val="24211D"/>
              </a:solidFill>
              <a:round/>
              <a:headEnd/>
              <a:tailEnd/>
            </a:ln>
          </p:spPr>
          <p:txBody>
            <a:bodyPr/>
            <a:lstStyle/>
            <a:p>
              <a:endParaRPr lang="en-US"/>
            </a:p>
          </p:txBody>
        </p:sp>
        <p:sp>
          <p:nvSpPr>
            <p:cNvPr id="104549" name="Rectangle 649"/>
            <p:cNvSpPr>
              <a:spLocks noChangeArrowheads="1"/>
            </p:cNvSpPr>
            <p:nvPr/>
          </p:nvSpPr>
          <p:spPr bwMode="auto">
            <a:xfrm>
              <a:off x="3046" y="810"/>
              <a:ext cx="120" cy="1521"/>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4550" name="Rectangle 650"/>
            <p:cNvSpPr>
              <a:spLocks noChangeArrowheads="1"/>
            </p:cNvSpPr>
            <p:nvPr/>
          </p:nvSpPr>
          <p:spPr bwMode="auto">
            <a:xfrm>
              <a:off x="3046" y="816"/>
              <a:ext cx="120" cy="152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4551" name="Line 651"/>
            <p:cNvSpPr>
              <a:spLocks noChangeShapeType="1"/>
            </p:cNvSpPr>
            <p:nvPr/>
          </p:nvSpPr>
          <p:spPr bwMode="auto">
            <a:xfrm>
              <a:off x="3166" y="816"/>
              <a:ext cx="1" cy="1635"/>
            </a:xfrm>
            <a:prstGeom prst="line">
              <a:avLst/>
            </a:prstGeom>
            <a:noFill/>
            <a:ln w="5" cap="rnd">
              <a:solidFill>
                <a:srgbClr val="24211D"/>
              </a:solidFill>
              <a:round/>
              <a:headEnd/>
              <a:tailEnd/>
            </a:ln>
          </p:spPr>
          <p:txBody>
            <a:bodyPr/>
            <a:lstStyle/>
            <a:p>
              <a:endParaRPr lang="en-US"/>
            </a:p>
          </p:txBody>
        </p:sp>
        <p:sp>
          <p:nvSpPr>
            <p:cNvPr id="104552" name="Line 652"/>
            <p:cNvSpPr>
              <a:spLocks noChangeShapeType="1"/>
            </p:cNvSpPr>
            <p:nvPr/>
          </p:nvSpPr>
          <p:spPr bwMode="auto">
            <a:xfrm>
              <a:off x="3041" y="816"/>
              <a:ext cx="1" cy="1510"/>
            </a:xfrm>
            <a:prstGeom prst="line">
              <a:avLst/>
            </a:prstGeom>
            <a:noFill/>
            <a:ln w="5" cap="rnd">
              <a:solidFill>
                <a:srgbClr val="24211D"/>
              </a:solidFill>
              <a:round/>
              <a:headEnd/>
              <a:tailEnd/>
            </a:ln>
          </p:spPr>
          <p:txBody>
            <a:bodyPr/>
            <a:lstStyle/>
            <a:p>
              <a:endParaRPr lang="en-US"/>
            </a:p>
          </p:txBody>
        </p:sp>
        <p:sp>
          <p:nvSpPr>
            <p:cNvPr id="104553" name="Line 653"/>
            <p:cNvSpPr>
              <a:spLocks noChangeShapeType="1"/>
            </p:cNvSpPr>
            <p:nvPr/>
          </p:nvSpPr>
          <p:spPr bwMode="auto">
            <a:xfrm>
              <a:off x="3046" y="810"/>
              <a:ext cx="126" cy="1"/>
            </a:xfrm>
            <a:prstGeom prst="line">
              <a:avLst/>
            </a:prstGeom>
            <a:noFill/>
            <a:ln w="5" cap="rnd">
              <a:solidFill>
                <a:srgbClr val="24211D"/>
              </a:solidFill>
              <a:round/>
              <a:headEnd/>
              <a:tailEnd/>
            </a:ln>
          </p:spPr>
          <p:txBody>
            <a:bodyPr/>
            <a:lstStyle/>
            <a:p>
              <a:endParaRPr lang="en-US"/>
            </a:p>
          </p:txBody>
        </p:sp>
        <p:sp>
          <p:nvSpPr>
            <p:cNvPr id="104554" name="Rectangle 654"/>
            <p:cNvSpPr>
              <a:spLocks noChangeArrowheads="1"/>
            </p:cNvSpPr>
            <p:nvPr/>
          </p:nvSpPr>
          <p:spPr bwMode="auto">
            <a:xfrm>
              <a:off x="887" y="935"/>
              <a:ext cx="120" cy="1401"/>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4555" name="Line 655"/>
            <p:cNvSpPr>
              <a:spLocks noChangeShapeType="1"/>
            </p:cNvSpPr>
            <p:nvPr/>
          </p:nvSpPr>
          <p:spPr bwMode="auto">
            <a:xfrm>
              <a:off x="1007" y="935"/>
              <a:ext cx="1" cy="1391"/>
            </a:xfrm>
            <a:prstGeom prst="line">
              <a:avLst/>
            </a:prstGeom>
            <a:noFill/>
            <a:ln w="5" cap="rnd">
              <a:solidFill>
                <a:srgbClr val="24211D"/>
              </a:solidFill>
              <a:round/>
              <a:headEnd/>
              <a:tailEnd/>
            </a:ln>
          </p:spPr>
          <p:txBody>
            <a:bodyPr/>
            <a:lstStyle/>
            <a:p>
              <a:endParaRPr lang="en-US"/>
            </a:p>
          </p:txBody>
        </p:sp>
        <p:sp>
          <p:nvSpPr>
            <p:cNvPr id="104556" name="Line 656"/>
            <p:cNvSpPr>
              <a:spLocks noChangeShapeType="1"/>
            </p:cNvSpPr>
            <p:nvPr/>
          </p:nvSpPr>
          <p:spPr bwMode="auto">
            <a:xfrm>
              <a:off x="882" y="935"/>
              <a:ext cx="1" cy="1391"/>
            </a:xfrm>
            <a:prstGeom prst="line">
              <a:avLst/>
            </a:prstGeom>
            <a:noFill/>
            <a:ln w="5" cap="rnd">
              <a:solidFill>
                <a:srgbClr val="24211D"/>
              </a:solidFill>
              <a:round/>
              <a:headEnd/>
              <a:tailEnd/>
            </a:ln>
          </p:spPr>
          <p:txBody>
            <a:bodyPr/>
            <a:lstStyle/>
            <a:p>
              <a:endParaRPr lang="en-US"/>
            </a:p>
          </p:txBody>
        </p:sp>
        <p:sp>
          <p:nvSpPr>
            <p:cNvPr id="104557" name="Line 657"/>
            <p:cNvSpPr>
              <a:spLocks noChangeShapeType="1"/>
            </p:cNvSpPr>
            <p:nvPr/>
          </p:nvSpPr>
          <p:spPr bwMode="auto">
            <a:xfrm>
              <a:off x="882" y="935"/>
              <a:ext cx="125" cy="1"/>
            </a:xfrm>
            <a:prstGeom prst="line">
              <a:avLst/>
            </a:prstGeom>
            <a:noFill/>
            <a:ln w="5" cap="rnd">
              <a:solidFill>
                <a:srgbClr val="24211D"/>
              </a:solidFill>
              <a:round/>
              <a:headEnd/>
              <a:tailEnd/>
            </a:ln>
          </p:spPr>
          <p:txBody>
            <a:bodyPr/>
            <a:lstStyle/>
            <a:p>
              <a:endParaRPr lang="en-US"/>
            </a:p>
          </p:txBody>
        </p:sp>
        <p:sp>
          <p:nvSpPr>
            <p:cNvPr id="104558" name="Line 658"/>
            <p:cNvSpPr>
              <a:spLocks noChangeShapeType="1"/>
            </p:cNvSpPr>
            <p:nvPr/>
          </p:nvSpPr>
          <p:spPr bwMode="auto">
            <a:xfrm flipH="1">
              <a:off x="120" y="2326"/>
              <a:ext cx="762" cy="1"/>
            </a:xfrm>
            <a:prstGeom prst="line">
              <a:avLst/>
            </a:prstGeom>
            <a:noFill/>
            <a:ln w="5" cap="rnd">
              <a:solidFill>
                <a:srgbClr val="24211D"/>
              </a:solidFill>
              <a:round/>
              <a:headEnd/>
              <a:tailEnd/>
            </a:ln>
          </p:spPr>
          <p:txBody>
            <a:bodyPr/>
            <a:lstStyle/>
            <a:p>
              <a:endParaRPr lang="en-US"/>
            </a:p>
          </p:txBody>
        </p:sp>
        <p:sp>
          <p:nvSpPr>
            <p:cNvPr id="104559" name="Line 659"/>
            <p:cNvSpPr>
              <a:spLocks noChangeShapeType="1"/>
            </p:cNvSpPr>
            <p:nvPr/>
          </p:nvSpPr>
          <p:spPr bwMode="auto">
            <a:xfrm flipH="1">
              <a:off x="120" y="2451"/>
              <a:ext cx="3046" cy="1"/>
            </a:xfrm>
            <a:prstGeom prst="line">
              <a:avLst/>
            </a:prstGeom>
            <a:noFill/>
            <a:ln w="5" cap="rnd">
              <a:solidFill>
                <a:srgbClr val="24211D"/>
              </a:solidFill>
              <a:round/>
              <a:headEnd/>
              <a:tailEnd/>
            </a:ln>
          </p:spPr>
          <p:txBody>
            <a:bodyPr/>
            <a:lstStyle/>
            <a:p>
              <a:endParaRPr lang="en-US"/>
            </a:p>
          </p:txBody>
        </p:sp>
        <p:sp>
          <p:nvSpPr>
            <p:cNvPr id="104560" name="Rectangle 660"/>
            <p:cNvSpPr>
              <a:spLocks noChangeArrowheads="1"/>
            </p:cNvSpPr>
            <p:nvPr/>
          </p:nvSpPr>
          <p:spPr bwMode="auto">
            <a:xfrm>
              <a:off x="1388" y="2341"/>
              <a:ext cx="32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104561" name="Rectangle 661"/>
            <p:cNvSpPr>
              <a:spLocks noChangeArrowheads="1"/>
            </p:cNvSpPr>
            <p:nvPr/>
          </p:nvSpPr>
          <p:spPr bwMode="auto">
            <a:xfrm>
              <a:off x="2102" y="2967"/>
              <a:ext cx="1252" cy="859"/>
            </a:xfrm>
            <a:prstGeom prst="rect">
              <a:avLst/>
            </a:prstGeom>
            <a:solidFill>
              <a:srgbClr val="DDDDDC"/>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104562" name="Line 662"/>
            <p:cNvSpPr>
              <a:spLocks noChangeShapeType="1"/>
            </p:cNvSpPr>
            <p:nvPr/>
          </p:nvSpPr>
          <p:spPr bwMode="auto">
            <a:xfrm flipH="1">
              <a:off x="2379" y="3326"/>
              <a:ext cx="151" cy="1"/>
            </a:xfrm>
            <a:prstGeom prst="line">
              <a:avLst/>
            </a:prstGeom>
            <a:noFill/>
            <a:ln w="0">
              <a:solidFill>
                <a:srgbClr val="000000"/>
              </a:solidFill>
              <a:round/>
              <a:headEnd/>
              <a:tailEnd/>
            </a:ln>
          </p:spPr>
          <p:txBody>
            <a:bodyPr/>
            <a:lstStyle/>
            <a:p>
              <a:endParaRPr lang="en-US"/>
            </a:p>
          </p:txBody>
        </p:sp>
        <p:sp>
          <p:nvSpPr>
            <p:cNvPr id="104563" name="Freeform 663"/>
            <p:cNvSpPr>
              <a:spLocks/>
            </p:cNvSpPr>
            <p:nvPr/>
          </p:nvSpPr>
          <p:spPr bwMode="auto">
            <a:xfrm>
              <a:off x="2488" y="3305"/>
              <a:ext cx="42" cy="42"/>
            </a:xfrm>
            <a:custGeom>
              <a:avLst/>
              <a:gdLst>
                <a:gd name="T0" fmla="*/ 42 w 42"/>
                <a:gd name="T1" fmla="*/ 21 h 42"/>
                <a:gd name="T2" fmla="*/ 0 w 42"/>
                <a:gd name="T3" fmla="*/ 42 h 42"/>
                <a:gd name="T4" fmla="*/ 0 w 42"/>
                <a:gd name="T5" fmla="*/ 0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42"/>
                  </a:lnTo>
                  <a:lnTo>
                    <a:pt x="0" y="0"/>
                  </a:lnTo>
                  <a:lnTo>
                    <a:pt x="42" y="21"/>
                  </a:lnTo>
                  <a:close/>
                </a:path>
              </a:pathLst>
            </a:custGeom>
            <a:solidFill>
              <a:srgbClr val="000000"/>
            </a:solidFill>
            <a:ln w="9525">
              <a:noFill/>
              <a:round/>
              <a:headEnd/>
              <a:tailEnd/>
            </a:ln>
          </p:spPr>
          <p:txBody>
            <a:bodyPr/>
            <a:lstStyle/>
            <a:p>
              <a:endParaRPr lang="en-US"/>
            </a:p>
          </p:txBody>
        </p:sp>
        <p:sp>
          <p:nvSpPr>
            <p:cNvPr id="104564" name="Freeform 664"/>
            <p:cNvSpPr>
              <a:spLocks/>
            </p:cNvSpPr>
            <p:nvPr/>
          </p:nvSpPr>
          <p:spPr bwMode="auto">
            <a:xfrm>
              <a:off x="2379" y="3305"/>
              <a:ext cx="47" cy="42"/>
            </a:xfrm>
            <a:custGeom>
              <a:avLst/>
              <a:gdLst>
                <a:gd name="T0" fmla="*/ 0 w 47"/>
                <a:gd name="T1" fmla="*/ 21 h 42"/>
                <a:gd name="T2" fmla="*/ 47 w 47"/>
                <a:gd name="T3" fmla="*/ 42 h 42"/>
                <a:gd name="T4" fmla="*/ 47 w 47"/>
                <a:gd name="T5" fmla="*/ 0 h 42"/>
                <a:gd name="T6" fmla="*/ 0 w 47"/>
                <a:gd name="T7" fmla="*/ 21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0" y="21"/>
                  </a:moveTo>
                  <a:lnTo>
                    <a:pt x="47" y="42"/>
                  </a:lnTo>
                  <a:lnTo>
                    <a:pt x="47" y="0"/>
                  </a:lnTo>
                  <a:lnTo>
                    <a:pt x="0" y="21"/>
                  </a:lnTo>
                  <a:close/>
                </a:path>
              </a:pathLst>
            </a:custGeom>
            <a:solidFill>
              <a:srgbClr val="000000"/>
            </a:solidFill>
            <a:ln w="9525">
              <a:noFill/>
              <a:round/>
              <a:headEnd/>
              <a:tailEnd/>
            </a:ln>
          </p:spPr>
          <p:txBody>
            <a:bodyPr/>
            <a:lstStyle/>
            <a:p>
              <a:endParaRPr lang="en-US"/>
            </a:p>
          </p:txBody>
        </p:sp>
        <p:sp>
          <p:nvSpPr>
            <p:cNvPr id="104565" name="Rectangle 665"/>
            <p:cNvSpPr>
              <a:spLocks noChangeArrowheads="1"/>
            </p:cNvSpPr>
            <p:nvPr/>
          </p:nvSpPr>
          <p:spPr bwMode="auto">
            <a:xfrm>
              <a:off x="2504" y="3685"/>
              <a:ext cx="804" cy="110"/>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104566" name="Rectangle 666"/>
            <p:cNvSpPr>
              <a:spLocks noChangeArrowheads="1"/>
            </p:cNvSpPr>
            <p:nvPr/>
          </p:nvSpPr>
          <p:spPr bwMode="auto">
            <a:xfrm>
              <a:off x="2540" y="3118"/>
              <a:ext cx="157" cy="40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567" name="Rectangle 667"/>
            <p:cNvSpPr>
              <a:spLocks noChangeArrowheads="1"/>
            </p:cNvSpPr>
            <p:nvPr/>
          </p:nvSpPr>
          <p:spPr bwMode="auto">
            <a:xfrm>
              <a:off x="2540" y="3118"/>
              <a:ext cx="157" cy="40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568" name="Rectangle 668"/>
            <p:cNvSpPr>
              <a:spLocks noChangeArrowheads="1"/>
            </p:cNvSpPr>
            <p:nvPr/>
          </p:nvSpPr>
          <p:spPr bwMode="auto">
            <a:xfrm rot="-5400000">
              <a:off x="2579" y="3348"/>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4569" name="Rectangle 669"/>
            <p:cNvSpPr>
              <a:spLocks noChangeArrowheads="1"/>
            </p:cNvSpPr>
            <p:nvPr/>
          </p:nvSpPr>
          <p:spPr bwMode="auto">
            <a:xfrm rot="-5400000">
              <a:off x="2574" y="3291"/>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104570" name="Rectangle 670"/>
            <p:cNvSpPr>
              <a:spLocks noChangeArrowheads="1"/>
            </p:cNvSpPr>
            <p:nvPr/>
          </p:nvSpPr>
          <p:spPr bwMode="auto">
            <a:xfrm rot="-5400000">
              <a:off x="2595" y="324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571" name="Rectangle 671"/>
            <p:cNvSpPr>
              <a:spLocks noChangeArrowheads="1"/>
            </p:cNvSpPr>
            <p:nvPr/>
          </p:nvSpPr>
          <p:spPr bwMode="auto">
            <a:xfrm rot="-5400000">
              <a:off x="2592" y="3225"/>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4572" name="Rectangle 672"/>
            <p:cNvSpPr>
              <a:spLocks noChangeArrowheads="1"/>
            </p:cNvSpPr>
            <p:nvPr/>
          </p:nvSpPr>
          <p:spPr bwMode="auto">
            <a:xfrm rot="-5400000">
              <a:off x="2585" y="319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4573" name="Rectangle 673"/>
            <p:cNvSpPr>
              <a:spLocks noChangeArrowheads="1"/>
            </p:cNvSpPr>
            <p:nvPr/>
          </p:nvSpPr>
          <p:spPr bwMode="auto">
            <a:xfrm rot="-5400000">
              <a:off x="2582" y="3142"/>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4574" name="Rectangle 674"/>
            <p:cNvSpPr>
              <a:spLocks noChangeArrowheads="1"/>
            </p:cNvSpPr>
            <p:nvPr/>
          </p:nvSpPr>
          <p:spPr bwMode="auto">
            <a:xfrm>
              <a:off x="2170" y="3034"/>
              <a:ext cx="204" cy="406"/>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575" name="Rectangle 675"/>
            <p:cNvSpPr>
              <a:spLocks noChangeArrowheads="1"/>
            </p:cNvSpPr>
            <p:nvPr/>
          </p:nvSpPr>
          <p:spPr bwMode="auto">
            <a:xfrm rot="-5400000">
              <a:off x="2188" y="3301"/>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4576" name="Rectangle 676"/>
            <p:cNvSpPr>
              <a:spLocks noChangeArrowheads="1"/>
            </p:cNvSpPr>
            <p:nvPr/>
          </p:nvSpPr>
          <p:spPr bwMode="auto">
            <a:xfrm rot="-5400000">
              <a:off x="2201" y="3257"/>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4577" name="Rectangle 677"/>
            <p:cNvSpPr>
              <a:spLocks noChangeArrowheads="1"/>
            </p:cNvSpPr>
            <p:nvPr/>
          </p:nvSpPr>
          <p:spPr bwMode="auto">
            <a:xfrm rot="-5400000">
              <a:off x="2191" y="3220"/>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4578" name="Rectangle 678"/>
            <p:cNvSpPr>
              <a:spLocks noChangeArrowheads="1"/>
            </p:cNvSpPr>
            <p:nvPr/>
          </p:nvSpPr>
          <p:spPr bwMode="auto">
            <a:xfrm rot="-5400000">
              <a:off x="2194" y="3177"/>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4579" name="Rectangle 679"/>
            <p:cNvSpPr>
              <a:spLocks noChangeArrowheads="1"/>
            </p:cNvSpPr>
            <p:nvPr/>
          </p:nvSpPr>
          <p:spPr bwMode="auto">
            <a:xfrm rot="-5400000">
              <a:off x="2199" y="3135"/>
              <a:ext cx="6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04580" name="Rectangle 680"/>
            <p:cNvSpPr>
              <a:spLocks noChangeArrowheads="1"/>
            </p:cNvSpPr>
            <p:nvPr/>
          </p:nvSpPr>
          <p:spPr bwMode="auto">
            <a:xfrm rot="-5400000">
              <a:off x="2191" y="3095"/>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104581" name="Rectangle 681"/>
            <p:cNvSpPr>
              <a:spLocks noChangeArrowheads="1"/>
            </p:cNvSpPr>
            <p:nvPr/>
          </p:nvSpPr>
          <p:spPr bwMode="auto">
            <a:xfrm rot="-5400000">
              <a:off x="2194" y="305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4582" name="Rectangle 682"/>
            <p:cNvSpPr>
              <a:spLocks noChangeArrowheads="1"/>
            </p:cNvSpPr>
            <p:nvPr/>
          </p:nvSpPr>
          <p:spPr bwMode="auto">
            <a:xfrm rot="-5400000">
              <a:off x="2201" y="3012"/>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4583" name="Rectangle 683"/>
            <p:cNvSpPr>
              <a:spLocks noChangeArrowheads="1"/>
            </p:cNvSpPr>
            <p:nvPr/>
          </p:nvSpPr>
          <p:spPr bwMode="auto">
            <a:xfrm rot="-5400000">
              <a:off x="2276" y="3264"/>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4584" name="Rectangle 684"/>
            <p:cNvSpPr>
              <a:spLocks noChangeArrowheads="1"/>
            </p:cNvSpPr>
            <p:nvPr/>
          </p:nvSpPr>
          <p:spPr bwMode="auto">
            <a:xfrm rot="-5400000">
              <a:off x="2271" y="3207"/>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104585" name="Rectangle 685"/>
            <p:cNvSpPr>
              <a:spLocks noChangeArrowheads="1"/>
            </p:cNvSpPr>
            <p:nvPr/>
          </p:nvSpPr>
          <p:spPr bwMode="auto">
            <a:xfrm rot="-5400000">
              <a:off x="2292" y="3166"/>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586" name="Rectangle 686"/>
            <p:cNvSpPr>
              <a:spLocks noChangeArrowheads="1"/>
            </p:cNvSpPr>
            <p:nvPr/>
          </p:nvSpPr>
          <p:spPr bwMode="auto">
            <a:xfrm rot="-5400000">
              <a:off x="2289" y="3142"/>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4587" name="Rectangle 687"/>
            <p:cNvSpPr>
              <a:spLocks noChangeArrowheads="1"/>
            </p:cNvSpPr>
            <p:nvPr/>
          </p:nvSpPr>
          <p:spPr bwMode="auto">
            <a:xfrm rot="-5400000">
              <a:off x="2282" y="3109"/>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4588" name="Rectangle 688"/>
            <p:cNvSpPr>
              <a:spLocks noChangeArrowheads="1"/>
            </p:cNvSpPr>
            <p:nvPr/>
          </p:nvSpPr>
          <p:spPr bwMode="auto">
            <a:xfrm rot="-5400000">
              <a:off x="2279" y="3059"/>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4589" name="Rectangle 689"/>
            <p:cNvSpPr>
              <a:spLocks noChangeArrowheads="1"/>
            </p:cNvSpPr>
            <p:nvPr/>
          </p:nvSpPr>
          <p:spPr bwMode="auto">
            <a:xfrm>
              <a:off x="2175" y="3550"/>
              <a:ext cx="199" cy="20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590" name="Rectangle 690"/>
            <p:cNvSpPr>
              <a:spLocks noChangeArrowheads="1"/>
            </p:cNvSpPr>
            <p:nvPr/>
          </p:nvSpPr>
          <p:spPr bwMode="auto">
            <a:xfrm>
              <a:off x="2175" y="3550"/>
              <a:ext cx="199" cy="20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591" name="Rectangle 691"/>
            <p:cNvSpPr>
              <a:spLocks noChangeArrowheads="1"/>
            </p:cNvSpPr>
            <p:nvPr/>
          </p:nvSpPr>
          <p:spPr bwMode="auto">
            <a:xfrm rot="-5400000">
              <a:off x="2210" y="3655"/>
              <a:ext cx="73"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104592" name="Rectangle 692"/>
            <p:cNvSpPr>
              <a:spLocks noChangeArrowheads="1"/>
            </p:cNvSpPr>
            <p:nvPr/>
          </p:nvSpPr>
          <p:spPr bwMode="auto">
            <a:xfrm rot="-5400000">
              <a:off x="2208" y="3611"/>
              <a:ext cx="78"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104593" name="Rectangle 693"/>
            <p:cNvSpPr>
              <a:spLocks noChangeArrowheads="1"/>
            </p:cNvSpPr>
            <p:nvPr/>
          </p:nvSpPr>
          <p:spPr bwMode="auto">
            <a:xfrm rot="-5400000">
              <a:off x="2205" y="3561"/>
              <a:ext cx="84"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104594" name="Rectangle 694"/>
            <p:cNvSpPr>
              <a:spLocks noChangeArrowheads="1"/>
            </p:cNvSpPr>
            <p:nvPr/>
          </p:nvSpPr>
          <p:spPr bwMode="auto">
            <a:xfrm rot="-5400000">
              <a:off x="2223" y="3527"/>
              <a:ext cx="47"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4595" name="Rectangle 695"/>
            <p:cNvSpPr>
              <a:spLocks noChangeArrowheads="1"/>
            </p:cNvSpPr>
            <p:nvPr/>
          </p:nvSpPr>
          <p:spPr bwMode="auto">
            <a:xfrm rot="-5400000">
              <a:off x="2223" y="3506"/>
              <a:ext cx="47"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4596" name="Rectangle 696"/>
            <p:cNvSpPr>
              <a:spLocks noChangeArrowheads="1"/>
            </p:cNvSpPr>
            <p:nvPr/>
          </p:nvSpPr>
          <p:spPr bwMode="auto">
            <a:xfrm rot="-5400000">
              <a:off x="2284" y="3570"/>
              <a:ext cx="73" cy="7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104597" name="Line 698"/>
            <p:cNvSpPr>
              <a:spLocks noChangeShapeType="1"/>
            </p:cNvSpPr>
            <p:nvPr/>
          </p:nvSpPr>
          <p:spPr bwMode="auto">
            <a:xfrm>
              <a:off x="2269" y="3446"/>
              <a:ext cx="1" cy="93"/>
            </a:xfrm>
            <a:prstGeom prst="line">
              <a:avLst/>
            </a:prstGeom>
            <a:noFill/>
            <a:ln w="0">
              <a:solidFill>
                <a:srgbClr val="000000"/>
              </a:solidFill>
              <a:round/>
              <a:headEnd/>
              <a:tailEnd/>
            </a:ln>
          </p:spPr>
          <p:txBody>
            <a:bodyPr/>
            <a:lstStyle/>
            <a:p>
              <a:endParaRPr lang="en-US"/>
            </a:p>
          </p:txBody>
        </p:sp>
        <p:sp>
          <p:nvSpPr>
            <p:cNvPr id="104598" name="Freeform 699"/>
            <p:cNvSpPr>
              <a:spLocks/>
            </p:cNvSpPr>
            <p:nvPr/>
          </p:nvSpPr>
          <p:spPr bwMode="auto">
            <a:xfrm>
              <a:off x="2248" y="3446"/>
              <a:ext cx="37" cy="36"/>
            </a:xfrm>
            <a:custGeom>
              <a:avLst/>
              <a:gdLst>
                <a:gd name="T0" fmla="*/ 37 w 37"/>
                <a:gd name="T1" fmla="*/ 36 h 36"/>
                <a:gd name="T2" fmla="*/ 21 w 37"/>
                <a:gd name="T3" fmla="*/ 0 h 36"/>
                <a:gd name="T4" fmla="*/ 0 w 37"/>
                <a:gd name="T5" fmla="*/ 36 h 36"/>
                <a:gd name="T6" fmla="*/ 37 w 37"/>
                <a:gd name="T7" fmla="*/ 36 h 36"/>
                <a:gd name="T8" fmla="*/ 0 60000 65536"/>
                <a:gd name="T9" fmla="*/ 0 60000 65536"/>
                <a:gd name="T10" fmla="*/ 0 60000 65536"/>
                <a:gd name="T11" fmla="*/ 0 60000 65536"/>
                <a:gd name="T12" fmla="*/ 0 w 37"/>
                <a:gd name="T13" fmla="*/ 0 h 36"/>
                <a:gd name="T14" fmla="*/ 37 w 37"/>
                <a:gd name="T15" fmla="*/ 36 h 36"/>
              </a:gdLst>
              <a:ahLst/>
              <a:cxnLst>
                <a:cxn ang="T8">
                  <a:pos x="T0" y="T1"/>
                </a:cxn>
                <a:cxn ang="T9">
                  <a:pos x="T2" y="T3"/>
                </a:cxn>
                <a:cxn ang="T10">
                  <a:pos x="T4" y="T5"/>
                </a:cxn>
                <a:cxn ang="T11">
                  <a:pos x="T6" y="T7"/>
                </a:cxn>
              </a:cxnLst>
              <a:rect l="T12" t="T13" r="T14" b="T15"/>
              <a:pathLst>
                <a:path w="37" h="36">
                  <a:moveTo>
                    <a:pt x="37" y="36"/>
                  </a:moveTo>
                  <a:lnTo>
                    <a:pt x="21" y="0"/>
                  </a:lnTo>
                  <a:lnTo>
                    <a:pt x="0" y="36"/>
                  </a:lnTo>
                  <a:lnTo>
                    <a:pt x="37" y="36"/>
                  </a:lnTo>
                  <a:close/>
                </a:path>
              </a:pathLst>
            </a:custGeom>
            <a:solidFill>
              <a:srgbClr val="000000"/>
            </a:solidFill>
            <a:ln w="9525">
              <a:noFill/>
              <a:round/>
              <a:headEnd/>
              <a:tailEnd/>
            </a:ln>
          </p:spPr>
          <p:txBody>
            <a:bodyPr/>
            <a:lstStyle/>
            <a:p>
              <a:endParaRPr lang="en-US"/>
            </a:p>
          </p:txBody>
        </p:sp>
        <p:sp>
          <p:nvSpPr>
            <p:cNvPr id="104599" name="Freeform 700"/>
            <p:cNvSpPr>
              <a:spLocks/>
            </p:cNvSpPr>
            <p:nvPr/>
          </p:nvSpPr>
          <p:spPr bwMode="auto">
            <a:xfrm>
              <a:off x="2248" y="3508"/>
              <a:ext cx="37" cy="31"/>
            </a:xfrm>
            <a:custGeom>
              <a:avLst/>
              <a:gdLst>
                <a:gd name="T0" fmla="*/ 37 w 37"/>
                <a:gd name="T1" fmla="*/ 0 h 31"/>
                <a:gd name="T2" fmla="*/ 21 w 37"/>
                <a:gd name="T3" fmla="*/ 31 h 31"/>
                <a:gd name="T4" fmla="*/ 0 w 37"/>
                <a:gd name="T5" fmla="*/ 0 h 31"/>
                <a:gd name="T6" fmla="*/ 37 w 37"/>
                <a:gd name="T7" fmla="*/ 0 h 31"/>
                <a:gd name="T8" fmla="*/ 0 60000 65536"/>
                <a:gd name="T9" fmla="*/ 0 60000 65536"/>
                <a:gd name="T10" fmla="*/ 0 60000 65536"/>
                <a:gd name="T11" fmla="*/ 0 60000 65536"/>
                <a:gd name="T12" fmla="*/ 0 w 37"/>
                <a:gd name="T13" fmla="*/ 0 h 31"/>
                <a:gd name="T14" fmla="*/ 37 w 37"/>
                <a:gd name="T15" fmla="*/ 31 h 31"/>
              </a:gdLst>
              <a:ahLst/>
              <a:cxnLst>
                <a:cxn ang="T8">
                  <a:pos x="T0" y="T1"/>
                </a:cxn>
                <a:cxn ang="T9">
                  <a:pos x="T2" y="T3"/>
                </a:cxn>
                <a:cxn ang="T10">
                  <a:pos x="T4" y="T5"/>
                </a:cxn>
                <a:cxn ang="T11">
                  <a:pos x="T6" y="T7"/>
                </a:cxn>
              </a:cxnLst>
              <a:rect l="T12" t="T13" r="T14" b="T15"/>
              <a:pathLst>
                <a:path w="37" h="31">
                  <a:moveTo>
                    <a:pt x="37" y="0"/>
                  </a:moveTo>
                  <a:lnTo>
                    <a:pt x="21" y="31"/>
                  </a:lnTo>
                  <a:lnTo>
                    <a:pt x="0" y="0"/>
                  </a:lnTo>
                  <a:lnTo>
                    <a:pt x="37" y="0"/>
                  </a:lnTo>
                  <a:close/>
                </a:path>
              </a:pathLst>
            </a:custGeom>
            <a:solidFill>
              <a:srgbClr val="000000"/>
            </a:solidFill>
            <a:ln w="9525">
              <a:noFill/>
              <a:round/>
              <a:headEnd/>
              <a:tailEnd/>
            </a:ln>
          </p:spPr>
          <p:txBody>
            <a:bodyPr/>
            <a:lstStyle/>
            <a:p>
              <a:endParaRPr lang="en-US"/>
            </a:p>
          </p:txBody>
        </p:sp>
        <p:sp>
          <p:nvSpPr>
            <p:cNvPr id="104600" name="Rectangle 701"/>
            <p:cNvSpPr>
              <a:spLocks noChangeArrowheads="1"/>
            </p:cNvSpPr>
            <p:nvPr/>
          </p:nvSpPr>
          <p:spPr bwMode="auto">
            <a:xfrm>
              <a:off x="2885" y="3342"/>
              <a:ext cx="407" cy="192"/>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601" name="Rectangle 702"/>
            <p:cNvSpPr>
              <a:spLocks noChangeArrowheads="1"/>
            </p:cNvSpPr>
            <p:nvPr/>
          </p:nvSpPr>
          <p:spPr bwMode="auto">
            <a:xfrm>
              <a:off x="2989" y="3368"/>
              <a:ext cx="235"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104602" name="Rectangle 703"/>
            <p:cNvSpPr>
              <a:spLocks noChangeArrowheads="1"/>
            </p:cNvSpPr>
            <p:nvPr/>
          </p:nvSpPr>
          <p:spPr bwMode="auto">
            <a:xfrm>
              <a:off x="2921" y="3430"/>
              <a:ext cx="381"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104603" name="Line 704"/>
            <p:cNvSpPr>
              <a:spLocks noChangeShapeType="1"/>
            </p:cNvSpPr>
            <p:nvPr/>
          </p:nvSpPr>
          <p:spPr bwMode="auto">
            <a:xfrm flipH="1">
              <a:off x="2707" y="3435"/>
              <a:ext cx="167" cy="1"/>
            </a:xfrm>
            <a:prstGeom prst="line">
              <a:avLst/>
            </a:prstGeom>
            <a:noFill/>
            <a:ln w="0">
              <a:solidFill>
                <a:srgbClr val="000000"/>
              </a:solidFill>
              <a:round/>
              <a:headEnd/>
              <a:tailEnd/>
            </a:ln>
          </p:spPr>
          <p:txBody>
            <a:bodyPr/>
            <a:lstStyle/>
            <a:p>
              <a:endParaRPr lang="en-US"/>
            </a:p>
          </p:txBody>
        </p:sp>
        <p:sp>
          <p:nvSpPr>
            <p:cNvPr id="104604" name="Freeform 705"/>
            <p:cNvSpPr>
              <a:spLocks/>
            </p:cNvSpPr>
            <p:nvPr/>
          </p:nvSpPr>
          <p:spPr bwMode="auto">
            <a:xfrm>
              <a:off x="2833" y="3414"/>
              <a:ext cx="41" cy="42"/>
            </a:xfrm>
            <a:custGeom>
              <a:avLst/>
              <a:gdLst>
                <a:gd name="T0" fmla="*/ 41 w 41"/>
                <a:gd name="T1" fmla="*/ 21 h 42"/>
                <a:gd name="T2" fmla="*/ 0 w 41"/>
                <a:gd name="T3" fmla="*/ 42 h 42"/>
                <a:gd name="T4" fmla="*/ 0 w 41"/>
                <a:gd name="T5" fmla="*/ 0 h 42"/>
                <a:gd name="T6" fmla="*/ 41 w 41"/>
                <a:gd name="T7" fmla="*/ 21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41" y="21"/>
                  </a:moveTo>
                  <a:lnTo>
                    <a:pt x="0" y="42"/>
                  </a:lnTo>
                  <a:lnTo>
                    <a:pt x="0" y="0"/>
                  </a:lnTo>
                  <a:lnTo>
                    <a:pt x="41" y="21"/>
                  </a:lnTo>
                  <a:close/>
                </a:path>
              </a:pathLst>
            </a:custGeom>
            <a:solidFill>
              <a:srgbClr val="000000"/>
            </a:solidFill>
            <a:ln w="9525">
              <a:noFill/>
              <a:round/>
              <a:headEnd/>
              <a:tailEnd/>
            </a:ln>
          </p:spPr>
          <p:txBody>
            <a:bodyPr/>
            <a:lstStyle/>
            <a:p>
              <a:endParaRPr lang="en-US"/>
            </a:p>
          </p:txBody>
        </p:sp>
        <p:sp>
          <p:nvSpPr>
            <p:cNvPr id="104605" name="Freeform 706"/>
            <p:cNvSpPr>
              <a:spLocks/>
            </p:cNvSpPr>
            <p:nvPr/>
          </p:nvSpPr>
          <p:spPr bwMode="auto">
            <a:xfrm>
              <a:off x="2707" y="3414"/>
              <a:ext cx="42" cy="42"/>
            </a:xfrm>
            <a:custGeom>
              <a:avLst/>
              <a:gdLst>
                <a:gd name="T0" fmla="*/ 0 w 42"/>
                <a:gd name="T1" fmla="*/ 21 h 42"/>
                <a:gd name="T2" fmla="*/ 42 w 42"/>
                <a:gd name="T3" fmla="*/ 42 h 42"/>
                <a:gd name="T4" fmla="*/ 42 w 42"/>
                <a:gd name="T5" fmla="*/ 0 h 42"/>
                <a:gd name="T6" fmla="*/ 0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0" y="21"/>
                  </a:moveTo>
                  <a:lnTo>
                    <a:pt x="42" y="42"/>
                  </a:lnTo>
                  <a:lnTo>
                    <a:pt x="42" y="0"/>
                  </a:lnTo>
                  <a:lnTo>
                    <a:pt x="0" y="21"/>
                  </a:lnTo>
                  <a:close/>
                </a:path>
              </a:pathLst>
            </a:custGeom>
            <a:solidFill>
              <a:srgbClr val="000000"/>
            </a:solidFill>
            <a:ln w="9525">
              <a:noFill/>
              <a:round/>
              <a:headEnd/>
              <a:tailEnd/>
            </a:ln>
          </p:spPr>
          <p:txBody>
            <a:bodyPr/>
            <a:lstStyle/>
            <a:p>
              <a:endParaRPr lang="en-US"/>
            </a:p>
          </p:txBody>
        </p:sp>
        <p:sp>
          <p:nvSpPr>
            <p:cNvPr id="104606" name="Line 707"/>
            <p:cNvSpPr>
              <a:spLocks noChangeShapeType="1"/>
            </p:cNvSpPr>
            <p:nvPr/>
          </p:nvSpPr>
          <p:spPr bwMode="auto">
            <a:xfrm flipH="1">
              <a:off x="2707" y="3211"/>
              <a:ext cx="173" cy="1"/>
            </a:xfrm>
            <a:prstGeom prst="line">
              <a:avLst/>
            </a:prstGeom>
            <a:noFill/>
            <a:ln w="0">
              <a:solidFill>
                <a:srgbClr val="000000"/>
              </a:solidFill>
              <a:round/>
              <a:headEnd/>
              <a:tailEnd/>
            </a:ln>
          </p:spPr>
          <p:txBody>
            <a:bodyPr/>
            <a:lstStyle/>
            <a:p>
              <a:endParaRPr lang="en-US"/>
            </a:p>
          </p:txBody>
        </p:sp>
        <p:sp>
          <p:nvSpPr>
            <p:cNvPr id="104607" name="Freeform 708"/>
            <p:cNvSpPr>
              <a:spLocks/>
            </p:cNvSpPr>
            <p:nvPr/>
          </p:nvSpPr>
          <p:spPr bwMode="auto">
            <a:xfrm>
              <a:off x="2833" y="3190"/>
              <a:ext cx="47" cy="42"/>
            </a:xfrm>
            <a:custGeom>
              <a:avLst/>
              <a:gdLst>
                <a:gd name="T0" fmla="*/ 47 w 47"/>
                <a:gd name="T1" fmla="*/ 21 h 42"/>
                <a:gd name="T2" fmla="*/ 0 w 47"/>
                <a:gd name="T3" fmla="*/ 42 h 42"/>
                <a:gd name="T4" fmla="*/ 0 w 47"/>
                <a:gd name="T5" fmla="*/ 0 h 42"/>
                <a:gd name="T6" fmla="*/ 47 w 47"/>
                <a:gd name="T7" fmla="*/ 21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47" y="21"/>
                  </a:moveTo>
                  <a:lnTo>
                    <a:pt x="0" y="42"/>
                  </a:lnTo>
                  <a:lnTo>
                    <a:pt x="0" y="0"/>
                  </a:lnTo>
                  <a:lnTo>
                    <a:pt x="47" y="21"/>
                  </a:lnTo>
                  <a:close/>
                </a:path>
              </a:pathLst>
            </a:custGeom>
            <a:solidFill>
              <a:srgbClr val="000000"/>
            </a:solidFill>
            <a:ln w="9525">
              <a:noFill/>
              <a:round/>
              <a:headEnd/>
              <a:tailEnd/>
            </a:ln>
          </p:spPr>
          <p:txBody>
            <a:bodyPr/>
            <a:lstStyle/>
            <a:p>
              <a:endParaRPr lang="en-US"/>
            </a:p>
          </p:txBody>
        </p:sp>
        <p:sp>
          <p:nvSpPr>
            <p:cNvPr id="104608" name="Freeform 709"/>
            <p:cNvSpPr>
              <a:spLocks/>
            </p:cNvSpPr>
            <p:nvPr/>
          </p:nvSpPr>
          <p:spPr bwMode="auto">
            <a:xfrm>
              <a:off x="2707" y="3190"/>
              <a:ext cx="42" cy="42"/>
            </a:xfrm>
            <a:custGeom>
              <a:avLst/>
              <a:gdLst>
                <a:gd name="T0" fmla="*/ 0 w 42"/>
                <a:gd name="T1" fmla="*/ 21 h 42"/>
                <a:gd name="T2" fmla="*/ 42 w 42"/>
                <a:gd name="T3" fmla="*/ 42 h 42"/>
                <a:gd name="T4" fmla="*/ 42 w 42"/>
                <a:gd name="T5" fmla="*/ 0 h 42"/>
                <a:gd name="T6" fmla="*/ 0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0" y="21"/>
                  </a:moveTo>
                  <a:lnTo>
                    <a:pt x="42" y="42"/>
                  </a:lnTo>
                  <a:lnTo>
                    <a:pt x="42" y="0"/>
                  </a:lnTo>
                  <a:lnTo>
                    <a:pt x="0" y="21"/>
                  </a:lnTo>
                  <a:close/>
                </a:path>
              </a:pathLst>
            </a:custGeom>
            <a:solidFill>
              <a:srgbClr val="000000"/>
            </a:solidFill>
            <a:ln w="9525">
              <a:noFill/>
              <a:round/>
              <a:headEnd/>
              <a:tailEnd/>
            </a:ln>
          </p:spPr>
          <p:txBody>
            <a:bodyPr/>
            <a:lstStyle/>
            <a:p>
              <a:endParaRPr lang="en-US"/>
            </a:p>
          </p:txBody>
        </p:sp>
        <p:sp>
          <p:nvSpPr>
            <p:cNvPr id="104612" name="Line 713"/>
            <p:cNvSpPr>
              <a:spLocks noChangeShapeType="1"/>
            </p:cNvSpPr>
            <p:nvPr/>
          </p:nvSpPr>
          <p:spPr bwMode="auto">
            <a:xfrm flipV="1">
              <a:off x="2274" y="3769"/>
              <a:ext cx="1" cy="234"/>
            </a:xfrm>
            <a:prstGeom prst="line">
              <a:avLst/>
            </a:prstGeom>
            <a:noFill/>
            <a:ln w="0">
              <a:solidFill>
                <a:srgbClr val="000000"/>
              </a:solidFill>
              <a:round/>
              <a:headEnd/>
              <a:tailEnd/>
            </a:ln>
          </p:spPr>
          <p:txBody>
            <a:bodyPr/>
            <a:lstStyle/>
            <a:p>
              <a:endParaRPr lang="en-US"/>
            </a:p>
          </p:txBody>
        </p:sp>
        <p:sp>
          <p:nvSpPr>
            <p:cNvPr id="104613" name="Freeform 714"/>
            <p:cNvSpPr>
              <a:spLocks/>
            </p:cNvSpPr>
            <p:nvPr/>
          </p:nvSpPr>
          <p:spPr bwMode="auto">
            <a:xfrm>
              <a:off x="2254" y="3961"/>
              <a:ext cx="41" cy="42"/>
            </a:xfrm>
            <a:custGeom>
              <a:avLst/>
              <a:gdLst>
                <a:gd name="T0" fmla="*/ 20 w 41"/>
                <a:gd name="T1" fmla="*/ 42 h 42"/>
                <a:gd name="T2" fmla="*/ 0 w 41"/>
                <a:gd name="T3" fmla="*/ 0 h 42"/>
                <a:gd name="T4" fmla="*/ 41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0" y="0"/>
                  </a:lnTo>
                  <a:lnTo>
                    <a:pt x="41" y="0"/>
                  </a:lnTo>
                  <a:lnTo>
                    <a:pt x="20" y="42"/>
                  </a:lnTo>
                  <a:close/>
                </a:path>
              </a:pathLst>
            </a:custGeom>
            <a:solidFill>
              <a:srgbClr val="000000"/>
            </a:solidFill>
            <a:ln w="9525">
              <a:noFill/>
              <a:round/>
              <a:headEnd/>
              <a:tailEnd/>
            </a:ln>
          </p:spPr>
          <p:txBody>
            <a:bodyPr/>
            <a:lstStyle/>
            <a:p>
              <a:endParaRPr lang="en-US"/>
            </a:p>
          </p:txBody>
        </p:sp>
        <p:sp>
          <p:nvSpPr>
            <p:cNvPr id="104614" name="Freeform 715"/>
            <p:cNvSpPr>
              <a:spLocks/>
            </p:cNvSpPr>
            <p:nvPr/>
          </p:nvSpPr>
          <p:spPr bwMode="auto">
            <a:xfrm>
              <a:off x="2254" y="3769"/>
              <a:ext cx="41" cy="46"/>
            </a:xfrm>
            <a:custGeom>
              <a:avLst/>
              <a:gdLst>
                <a:gd name="T0" fmla="*/ 20 w 41"/>
                <a:gd name="T1" fmla="*/ 0 h 46"/>
                <a:gd name="T2" fmla="*/ 0 w 41"/>
                <a:gd name="T3" fmla="*/ 46 h 46"/>
                <a:gd name="T4" fmla="*/ 41 w 41"/>
                <a:gd name="T5" fmla="*/ 46 h 46"/>
                <a:gd name="T6" fmla="*/ 20 w 41"/>
                <a:gd name="T7" fmla="*/ 0 h 46"/>
                <a:gd name="T8" fmla="*/ 0 60000 65536"/>
                <a:gd name="T9" fmla="*/ 0 60000 65536"/>
                <a:gd name="T10" fmla="*/ 0 60000 65536"/>
                <a:gd name="T11" fmla="*/ 0 60000 65536"/>
                <a:gd name="T12" fmla="*/ 0 w 41"/>
                <a:gd name="T13" fmla="*/ 0 h 46"/>
                <a:gd name="T14" fmla="*/ 41 w 41"/>
                <a:gd name="T15" fmla="*/ 46 h 46"/>
              </a:gdLst>
              <a:ahLst/>
              <a:cxnLst>
                <a:cxn ang="T8">
                  <a:pos x="T0" y="T1"/>
                </a:cxn>
                <a:cxn ang="T9">
                  <a:pos x="T2" y="T3"/>
                </a:cxn>
                <a:cxn ang="T10">
                  <a:pos x="T4" y="T5"/>
                </a:cxn>
                <a:cxn ang="T11">
                  <a:pos x="T6" y="T7"/>
                </a:cxn>
              </a:cxnLst>
              <a:rect l="T12" t="T13" r="T14" b="T15"/>
              <a:pathLst>
                <a:path w="41" h="46">
                  <a:moveTo>
                    <a:pt x="20" y="0"/>
                  </a:moveTo>
                  <a:lnTo>
                    <a:pt x="0" y="46"/>
                  </a:lnTo>
                  <a:lnTo>
                    <a:pt x="41" y="46"/>
                  </a:lnTo>
                  <a:lnTo>
                    <a:pt x="20" y="0"/>
                  </a:lnTo>
                  <a:close/>
                </a:path>
              </a:pathLst>
            </a:custGeom>
            <a:solidFill>
              <a:srgbClr val="000000"/>
            </a:solidFill>
            <a:ln w="9525">
              <a:noFill/>
              <a:round/>
              <a:headEnd/>
              <a:tailEnd/>
            </a:ln>
          </p:spPr>
          <p:txBody>
            <a:bodyPr/>
            <a:lstStyle/>
            <a:p>
              <a:endParaRPr lang="en-US"/>
            </a:p>
          </p:txBody>
        </p:sp>
        <p:sp>
          <p:nvSpPr>
            <p:cNvPr id="104615" name="Rectangle 716"/>
            <p:cNvSpPr>
              <a:spLocks noChangeArrowheads="1"/>
            </p:cNvSpPr>
            <p:nvPr/>
          </p:nvSpPr>
          <p:spPr bwMode="auto">
            <a:xfrm>
              <a:off x="2885" y="3112"/>
              <a:ext cx="407" cy="193"/>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616" name="Rectangle 717"/>
            <p:cNvSpPr>
              <a:spLocks noChangeArrowheads="1"/>
            </p:cNvSpPr>
            <p:nvPr/>
          </p:nvSpPr>
          <p:spPr bwMode="auto">
            <a:xfrm>
              <a:off x="2968" y="3139"/>
              <a:ext cx="282"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104617" name="Rectangle 718"/>
            <p:cNvSpPr>
              <a:spLocks noChangeArrowheads="1"/>
            </p:cNvSpPr>
            <p:nvPr/>
          </p:nvSpPr>
          <p:spPr bwMode="auto">
            <a:xfrm>
              <a:off x="2921" y="3201"/>
              <a:ext cx="381"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grpSp>
      <p:sp>
        <p:nvSpPr>
          <p:cNvPr id="365" name="Rectangle 14"/>
          <p:cNvSpPr>
            <a:spLocks noChangeArrowheads="1"/>
          </p:cNvSpPr>
          <p:nvPr/>
        </p:nvSpPr>
        <p:spPr bwMode="auto">
          <a:xfrm>
            <a:off x="5403850" y="31242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Miscellaneous</a:t>
            </a:r>
          </a:p>
        </p:txBody>
      </p:sp>
      <p:sp>
        <p:nvSpPr>
          <p:cNvPr id="366" name="PPTShape_0"/>
          <p:cNvSpPr>
            <a:spLocks noChangeArrowheads="1"/>
          </p:cNvSpPr>
          <p:nvPr/>
        </p:nvSpPr>
        <p:spPr bwMode="auto">
          <a:xfrm>
            <a:off x="5400675" y="2849563"/>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HyperLink Bus</a:t>
            </a:r>
          </a:p>
        </p:txBody>
      </p:sp>
      <p:sp>
        <p:nvSpPr>
          <p:cNvPr id="367" name="Rectangle 11"/>
          <p:cNvSpPr>
            <a:spLocks noChangeArrowheads="1"/>
          </p:cNvSpPr>
          <p:nvPr/>
        </p:nvSpPr>
        <p:spPr bwMode="auto">
          <a:xfrm>
            <a:off x="5403850" y="257175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Diagnostic Enhancements</a:t>
            </a:r>
          </a:p>
        </p:txBody>
      </p:sp>
      <p:sp>
        <p:nvSpPr>
          <p:cNvPr id="368" name="Rectangle 19"/>
          <p:cNvSpPr>
            <a:spLocks noChangeArrowheads="1"/>
          </p:cNvSpPr>
          <p:nvPr/>
        </p:nvSpPr>
        <p:spPr bwMode="auto">
          <a:xfrm>
            <a:off x="5402263" y="2301875"/>
            <a:ext cx="3629025" cy="273050"/>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TeraNet Switch Fabric</a:t>
            </a:r>
          </a:p>
        </p:txBody>
      </p:sp>
      <p:sp>
        <p:nvSpPr>
          <p:cNvPr id="369"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370"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371"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sp>
        <p:nvSpPr>
          <p:cNvPr id="372" name="PPTShape_3"/>
          <p:cNvSpPr>
            <a:spLocks noChangeArrowheads="1"/>
          </p:cNvSpPr>
          <p:nvPr/>
        </p:nvSpPr>
        <p:spPr bwMode="auto">
          <a:xfrm>
            <a:off x="5400675" y="202723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External Interfaces</a:t>
            </a:r>
          </a:p>
        </p:txBody>
      </p:sp>
      <p:sp>
        <p:nvSpPr>
          <p:cNvPr id="373" name="PPTShape_4"/>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sp>
        <p:nvSpPr>
          <p:cNvPr id="374" name="PPTShape_6"/>
          <p:cNvSpPr>
            <a:spLocks noChangeArrowheads="1"/>
          </p:cNvSpPr>
          <p:nvPr/>
        </p:nvSpPr>
        <p:spPr bwMode="auto">
          <a:xfrm>
            <a:off x="5400675" y="3398838"/>
            <a:ext cx="3629025" cy="274637"/>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Application-Specific</a:t>
            </a:r>
            <a:endParaRPr lang="en-US" sz="1800" dirty="0">
              <a:solidFill>
                <a:srgbClr val="000000"/>
              </a:solidFill>
              <a:latin typeface="Calibri" pitchFamily="34" charset="0"/>
            </a:endParaRPr>
          </a:p>
        </p:txBody>
      </p:sp>
      <p:sp>
        <p:nvSpPr>
          <p:cNvPr id="375"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376"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377"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378"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379"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380"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381"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382"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383"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384"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385"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199" y="2396613"/>
            <a:ext cx="8808244" cy="1821426"/>
          </a:xfrm>
        </p:spPr>
        <p:txBody>
          <a:bodyPr/>
          <a:lstStyle/>
          <a:p>
            <a:r>
              <a:rPr lang="en-US" b="0" dirty="0" smtClean="0">
                <a:solidFill>
                  <a:srgbClr val="000000"/>
                </a:solidFill>
                <a:latin typeface="Calibri" pitchFamily="34" charset="0"/>
              </a:rPr>
              <a:t>Low-Power Low-Cost</a:t>
            </a:r>
            <a:br>
              <a:rPr lang="en-US" b="0" dirty="0" smtClean="0">
                <a:solidFill>
                  <a:srgbClr val="000000"/>
                </a:solidFill>
                <a:latin typeface="Calibri" pitchFamily="34" charset="0"/>
              </a:rPr>
            </a:br>
            <a:r>
              <a:rPr lang="en-US" b="0" dirty="0" smtClean="0">
                <a:solidFill>
                  <a:srgbClr val="000000"/>
                </a:solidFill>
                <a:latin typeface="Calibri" pitchFamily="34" charset="0"/>
              </a:rPr>
              <a:t> KeyStone C665x Sub-family</a:t>
            </a:r>
            <a:endParaRPr lang="en-US" b="0" dirty="0"/>
          </a:p>
        </p:txBody>
      </p:sp>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87"/>
          <p:cNvSpPr txBox="1">
            <a:spLocks noChangeArrowheads="1"/>
          </p:cNvSpPr>
          <p:nvPr/>
        </p:nvSpPr>
        <p:spPr bwMode="auto">
          <a:xfrm>
            <a:off x="38100" y="6448425"/>
            <a:ext cx="9083675" cy="366713"/>
          </a:xfrm>
          <a:prstGeom prst="rect">
            <a:avLst/>
          </a:prstGeom>
          <a:solidFill>
            <a:schemeClr val="bg1"/>
          </a:solidFill>
          <a:ln w="9525">
            <a:noFill/>
            <a:miter lim="800000"/>
            <a:headEnd/>
            <a:tailEnd/>
          </a:ln>
        </p:spPr>
        <p:txBody>
          <a:bodyPr>
            <a:spAutoFit/>
          </a:bodyPr>
          <a:lstStyle/>
          <a:p>
            <a:pPr algn="l"/>
            <a:endParaRPr lang="en-US" sz="1800">
              <a:solidFill>
                <a:srgbClr val="000000"/>
              </a:solidFill>
            </a:endParaRPr>
          </a:p>
        </p:txBody>
      </p:sp>
      <p:sp>
        <p:nvSpPr>
          <p:cNvPr id="418" name="Rectangle 59"/>
          <p:cNvSpPr txBox="1">
            <a:spLocks noChangeArrowheads="1"/>
          </p:cNvSpPr>
          <p:nvPr/>
        </p:nvSpPr>
        <p:spPr bwMode="auto">
          <a:xfrm>
            <a:off x="207169" y="57152"/>
            <a:ext cx="8722519" cy="685800"/>
          </a:xfrm>
          <a:prstGeom prst="rect">
            <a:avLst/>
          </a:prstGeom>
          <a:noFill/>
          <a:ln w="9525">
            <a:noFill/>
            <a:miter lim="800000"/>
            <a:headEnd/>
            <a:tailEnd/>
          </a:ln>
        </p:spPr>
        <p:txBody>
          <a:bodyPr anchor="ctr"/>
          <a:lstStyle/>
          <a:p>
            <a:pPr algn="ctr">
              <a:lnSpc>
                <a:spcPct val="70000"/>
              </a:lnSpc>
              <a:defRPr/>
            </a:pPr>
            <a:r>
              <a:rPr lang="en-US" sz="4400" kern="0" dirty="0">
                <a:solidFill>
                  <a:srgbClr val="000000"/>
                </a:solidFill>
                <a:latin typeface="Calibri" pitchFamily="34" charset="0"/>
              </a:rPr>
              <a:t>KeyStone </a:t>
            </a:r>
            <a:r>
              <a:rPr lang="en-US" sz="4400" kern="0" dirty="0" smtClean="0">
                <a:solidFill>
                  <a:srgbClr val="000000"/>
                </a:solidFill>
                <a:latin typeface="Calibri" pitchFamily="34" charset="0"/>
              </a:rPr>
              <a:t>C6655/57: Device </a:t>
            </a:r>
            <a:r>
              <a:rPr lang="en-US" sz="4400" kern="0" dirty="0">
                <a:solidFill>
                  <a:srgbClr val="000000"/>
                </a:solidFill>
                <a:latin typeface="Calibri" pitchFamily="34" charset="0"/>
              </a:rPr>
              <a:t>Features</a:t>
            </a:r>
            <a:endParaRPr lang="en-US" sz="1600" kern="0" dirty="0">
              <a:solidFill>
                <a:srgbClr val="FF0000"/>
              </a:solidFill>
              <a:latin typeface="Calibri"/>
            </a:endParaRPr>
          </a:p>
        </p:txBody>
      </p:sp>
      <p:sp>
        <p:nvSpPr>
          <p:cNvPr id="87045" name="Rectangle 3"/>
          <p:cNvSpPr>
            <a:spLocks noChangeArrowheads="1"/>
          </p:cNvSpPr>
          <p:nvPr/>
        </p:nvSpPr>
        <p:spPr bwMode="auto">
          <a:xfrm>
            <a:off x="121449" y="1147784"/>
            <a:ext cx="3586162" cy="5301451"/>
          </a:xfrm>
          <a:prstGeom prst="rect">
            <a:avLst/>
          </a:prstGeom>
          <a:noFill/>
          <a:ln w="9525">
            <a:noFill/>
            <a:miter lim="800000"/>
            <a:headEnd/>
            <a:tailEnd/>
          </a:ln>
        </p:spPr>
        <p:txBody>
          <a:bodyPr wrap="square">
            <a:spAutoFit/>
          </a:bodyPr>
          <a:lstStyle/>
          <a:p>
            <a:pPr marL="117475" indent="-117475" algn="l">
              <a:lnSpc>
                <a:spcPct val="85000"/>
              </a:lnSpc>
              <a:spcBef>
                <a:spcPct val="65000"/>
              </a:spcBef>
              <a:buClr>
                <a:srgbClr val="3C9244"/>
              </a:buClr>
              <a:buSzPct val="110000"/>
            </a:pPr>
            <a:r>
              <a:rPr lang="en-US" altLang="en-US" sz="1000" b="1" dirty="0">
                <a:solidFill>
                  <a:srgbClr val="000000"/>
                </a:solidFill>
              </a:rPr>
              <a:t>C66x CorePac</a:t>
            </a:r>
          </a:p>
          <a:p>
            <a:pPr marL="339725" lvl="1" indent="-107950" algn="l">
              <a:lnSpc>
                <a:spcPct val="85000"/>
              </a:lnSpc>
              <a:spcBef>
                <a:spcPct val="20000"/>
              </a:spcBef>
              <a:buFontTx/>
              <a:buChar char="–"/>
            </a:pPr>
            <a:r>
              <a:rPr lang="en-US" altLang="en-US" sz="1000" dirty="0" smtClean="0">
                <a:solidFill>
                  <a:srgbClr val="000000"/>
                </a:solidFill>
              </a:rPr>
              <a:t>C6655: One C66x CorePac DSP Core</a:t>
            </a:r>
            <a:br>
              <a:rPr lang="en-US" altLang="en-US" sz="1000" dirty="0" smtClean="0">
                <a:solidFill>
                  <a:srgbClr val="000000"/>
                </a:solidFill>
              </a:rPr>
            </a:br>
            <a:r>
              <a:rPr lang="en-US" altLang="en-US" sz="1000" dirty="0" smtClean="0">
                <a:solidFill>
                  <a:srgbClr val="000000"/>
                </a:solidFill>
              </a:rPr>
              <a:t>at 1.0 or 1.25 GHz</a:t>
            </a:r>
          </a:p>
          <a:p>
            <a:pPr marL="339725" lvl="1" indent="-107950" algn="l">
              <a:lnSpc>
                <a:spcPct val="85000"/>
              </a:lnSpc>
              <a:spcBef>
                <a:spcPct val="20000"/>
              </a:spcBef>
              <a:buFontTx/>
              <a:buChar char="–"/>
            </a:pPr>
            <a:r>
              <a:rPr lang="en-US" altLang="en-US" sz="1000" dirty="0" smtClean="0">
                <a:solidFill>
                  <a:srgbClr val="000000"/>
                </a:solidFill>
              </a:rPr>
              <a:t>C6657: Two C66x CorePac DSP Cores </a:t>
            </a:r>
            <a:br>
              <a:rPr lang="en-US" altLang="en-US" sz="1000" dirty="0" smtClean="0">
                <a:solidFill>
                  <a:srgbClr val="000000"/>
                </a:solidFill>
              </a:rPr>
            </a:br>
            <a:r>
              <a:rPr lang="en-US" altLang="en-US" sz="1000" dirty="0" smtClean="0">
                <a:solidFill>
                  <a:srgbClr val="000000"/>
                </a:solidFill>
              </a:rPr>
              <a:t> at 0.85, 1.0, or 1.25 GHz</a:t>
            </a:r>
          </a:p>
          <a:p>
            <a:pPr marL="339725" lvl="1" indent="-107950" algn="l">
              <a:lnSpc>
                <a:spcPct val="85000"/>
              </a:lnSpc>
              <a:spcBef>
                <a:spcPct val="20000"/>
              </a:spcBef>
              <a:buFontTx/>
              <a:buChar char="–"/>
            </a:pPr>
            <a:r>
              <a:rPr lang="en-US" altLang="en-US" sz="1000" dirty="0" smtClean="0">
                <a:solidFill>
                  <a:srgbClr val="000000"/>
                </a:solidFill>
              </a:rPr>
              <a:t>Fixed </a:t>
            </a:r>
            <a:r>
              <a:rPr lang="en-US" altLang="en-US" sz="1000" dirty="0">
                <a:solidFill>
                  <a:srgbClr val="000000"/>
                </a:solidFill>
              </a:rPr>
              <a:t>and Floating Point </a:t>
            </a:r>
            <a:r>
              <a:rPr lang="en-US" altLang="en-US" sz="1000" dirty="0" smtClean="0">
                <a:solidFill>
                  <a:srgbClr val="000000"/>
                </a:solidFill>
              </a:rPr>
              <a:t>Operations</a:t>
            </a:r>
          </a:p>
          <a:p>
            <a:pPr marL="339725" lvl="1" indent="-107950" algn="l">
              <a:lnSpc>
                <a:spcPct val="85000"/>
              </a:lnSpc>
              <a:spcBef>
                <a:spcPct val="20000"/>
              </a:spcBef>
              <a:buFontTx/>
              <a:buChar char="–"/>
            </a:pPr>
            <a:r>
              <a:rPr lang="en-US" altLang="en-US" sz="1000" dirty="0" smtClean="0">
                <a:solidFill>
                  <a:srgbClr val="000000"/>
                </a:solidFill>
              </a:rPr>
              <a:t>Backward-compatible with C64x+ and C67x+ cores</a:t>
            </a:r>
            <a:endParaRPr lang="en-US" altLang="en-US" sz="1000" dirty="0">
              <a:solidFill>
                <a:srgbClr val="000000"/>
              </a:solidFill>
            </a:endParaRPr>
          </a:p>
          <a:p>
            <a:pPr marL="117475" indent="-117475" algn="l">
              <a:lnSpc>
                <a:spcPct val="85000"/>
              </a:lnSpc>
              <a:spcBef>
                <a:spcPct val="65000"/>
              </a:spcBef>
              <a:buClr>
                <a:srgbClr val="705BA5"/>
              </a:buClr>
              <a:buSzPct val="110000"/>
            </a:pPr>
            <a:r>
              <a:rPr lang="en-US" altLang="en-US" sz="1000" b="1" dirty="0" smtClean="0">
                <a:solidFill>
                  <a:srgbClr val="000000"/>
                </a:solidFill>
              </a:rPr>
              <a:t>Memory </a:t>
            </a:r>
            <a:r>
              <a:rPr lang="en-US" altLang="en-US" sz="1000" b="1" dirty="0">
                <a:solidFill>
                  <a:srgbClr val="000000"/>
                </a:solidFill>
              </a:rPr>
              <a:t>Subsystem</a:t>
            </a:r>
          </a:p>
          <a:p>
            <a:pPr marL="339725" lvl="1" indent="-107950" algn="l">
              <a:lnSpc>
                <a:spcPct val="85000"/>
              </a:lnSpc>
              <a:spcBef>
                <a:spcPct val="20000"/>
              </a:spcBef>
              <a:buFontTx/>
              <a:buChar char="–"/>
            </a:pPr>
            <a:r>
              <a:rPr lang="en-US" sz="1000" dirty="0" smtClean="0">
                <a:solidFill>
                  <a:srgbClr val="000000"/>
                </a:solidFill>
              </a:rPr>
              <a:t>1 MB </a:t>
            </a:r>
            <a:r>
              <a:rPr lang="en-US" sz="1000" dirty="0">
                <a:solidFill>
                  <a:srgbClr val="000000"/>
                </a:solidFill>
              </a:rPr>
              <a:t>Local L2 memory per core</a:t>
            </a:r>
          </a:p>
          <a:p>
            <a:pPr marL="339725" lvl="1" indent="-107950" algn="l">
              <a:lnSpc>
                <a:spcPct val="85000"/>
              </a:lnSpc>
              <a:spcBef>
                <a:spcPct val="20000"/>
              </a:spcBef>
              <a:buFontTx/>
              <a:buChar char="–"/>
            </a:pPr>
            <a:r>
              <a:rPr lang="en-US" sz="1000" dirty="0" smtClean="0">
                <a:solidFill>
                  <a:srgbClr val="000000"/>
                </a:solidFill>
              </a:rPr>
              <a:t>Multicore </a:t>
            </a:r>
            <a:r>
              <a:rPr lang="en-US" sz="1000" dirty="0">
                <a:solidFill>
                  <a:srgbClr val="000000"/>
                </a:solidFill>
              </a:rPr>
              <a:t>Shared Memory Controller (MSMC</a:t>
            </a:r>
            <a:r>
              <a:rPr lang="en-US" sz="1000" dirty="0" smtClean="0">
                <a:solidFill>
                  <a:srgbClr val="000000"/>
                </a:solidFill>
              </a:rPr>
              <a:t>)</a:t>
            </a:r>
          </a:p>
          <a:p>
            <a:pPr marL="339725" lvl="1" indent="-107950" algn="l">
              <a:lnSpc>
                <a:spcPct val="85000"/>
              </a:lnSpc>
              <a:spcBef>
                <a:spcPct val="20000"/>
              </a:spcBef>
              <a:buFontTx/>
              <a:buChar char="–"/>
            </a:pPr>
            <a:r>
              <a:rPr lang="en-US" sz="1000" dirty="0" smtClean="0">
                <a:solidFill>
                  <a:srgbClr val="000000"/>
                </a:solidFill>
              </a:rPr>
              <a:t>32-bit DDR3 Interface</a:t>
            </a:r>
          </a:p>
          <a:p>
            <a:pPr marL="117475" indent="-117475" algn="l">
              <a:lnSpc>
                <a:spcPct val="85000"/>
              </a:lnSpc>
              <a:spcBef>
                <a:spcPct val="65000"/>
              </a:spcBef>
              <a:buClr>
                <a:srgbClr val="42968C"/>
              </a:buClr>
              <a:buSzPct val="110000"/>
            </a:pPr>
            <a:r>
              <a:rPr lang="en-US" sz="1000" b="1" dirty="0" smtClean="0">
                <a:solidFill>
                  <a:srgbClr val="000000"/>
                </a:solidFill>
              </a:rPr>
              <a:t>Hardware Coprocessors</a:t>
            </a:r>
            <a:endParaRPr lang="en-US" sz="1000" b="1" dirty="0">
              <a:solidFill>
                <a:srgbClr val="000000"/>
              </a:solidFill>
            </a:endParaRPr>
          </a:p>
          <a:p>
            <a:pPr marL="339725" lvl="1" indent="-107950" algn="l">
              <a:lnSpc>
                <a:spcPct val="85000"/>
              </a:lnSpc>
              <a:spcBef>
                <a:spcPct val="20000"/>
              </a:spcBef>
              <a:buFontTx/>
              <a:buChar char="–"/>
            </a:pPr>
            <a:r>
              <a:rPr lang="en-US" altLang="en-US" sz="1000" dirty="0" smtClean="0">
                <a:solidFill>
                  <a:srgbClr val="000000"/>
                </a:solidFill>
              </a:rPr>
              <a:t>Turbo Coprocessor Decoder (TCP3d)</a:t>
            </a:r>
            <a:endParaRPr lang="en-US" altLang="en-US" sz="1000" dirty="0">
              <a:solidFill>
                <a:srgbClr val="000000"/>
              </a:solidFill>
            </a:endParaRPr>
          </a:p>
          <a:p>
            <a:pPr marL="339725" lvl="1" indent="-107950" algn="l">
              <a:lnSpc>
                <a:spcPct val="85000"/>
              </a:lnSpc>
              <a:spcBef>
                <a:spcPct val="20000"/>
              </a:spcBef>
              <a:buFontTx/>
              <a:buChar char="–"/>
            </a:pPr>
            <a:r>
              <a:rPr lang="en-US" altLang="en-US" sz="1000" dirty="0" smtClean="0">
                <a:solidFill>
                  <a:srgbClr val="000000"/>
                </a:solidFill>
              </a:rPr>
              <a:t>2x </a:t>
            </a:r>
            <a:r>
              <a:rPr lang="en-US" altLang="en-US" sz="1000" dirty="0" err="1" smtClean="0">
                <a:solidFill>
                  <a:srgbClr val="000000"/>
                </a:solidFill>
              </a:rPr>
              <a:t>Viterbi</a:t>
            </a:r>
            <a:r>
              <a:rPr lang="en-US" altLang="en-US" sz="1000" dirty="0" smtClean="0">
                <a:solidFill>
                  <a:srgbClr val="000000"/>
                </a:solidFill>
              </a:rPr>
              <a:t> Coprocessors (VCP2)</a:t>
            </a:r>
            <a:endParaRPr lang="en-US" altLang="en-US" sz="1000" dirty="0">
              <a:solidFill>
                <a:srgbClr val="000000"/>
              </a:solidFill>
            </a:endParaRPr>
          </a:p>
          <a:p>
            <a:pPr marL="117475" indent="-117475" algn="l">
              <a:lnSpc>
                <a:spcPct val="85000"/>
              </a:lnSpc>
              <a:spcBef>
                <a:spcPct val="65000"/>
              </a:spcBef>
              <a:buClr>
                <a:srgbClr val="42968C"/>
              </a:buClr>
              <a:buSzPct val="110000"/>
            </a:pPr>
            <a:r>
              <a:rPr lang="en-US" sz="1000" b="1" dirty="0">
                <a:solidFill>
                  <a:srgbClr val="000000"/>
                </a:solidFill>
              </a:rPr>
              <a:t>Multicore Navigator</a:t>
            </a:r>
          </a:p>
          <a:p>
            <a:pPr marL="339725" lvl="1" indent="-107950" algn="l">
              <a:lnSpc>
                <a:spcPct val="85000"/>
              </a:lnSpc>
              <a:spcBef>
                <a:spcPct val="20000"/>
              </a:spcBef>
              <a:buFontTx/>
              <a:buChar char="–"/>
            </a:pPr>
            <a:r>
              <a:rPr lang="en-US" altLang="en-US" sz="1000" dirty="0">
                <a:solidFill>
                  <a:srgbClr val="000000"/>
                </a:solidFill>
              </a:rPr>
              <a:t>Queue </a:t>
            </a:r>
            <a:r>
              <a:rPr lang="en-US" altLang="en-US" sz="1000" dirty="0" smtClean="0">
                <a:solidFill>
                  <a:srgbClr val="000000"/>
                </a:solidFill>
              </a:rPr>
              <a:t>Manager (8192 hardware queues)</a:t>
            </a:r>
            <a:endParaRPr lang="en-US" altLang="en-US" sz="1000" dirty="0">
              <a:solidFill>
                <a:srgbClr val="000000"/>
              </a:solidFill>
            </a:endParaRPr>
          </a:p>
          <a:p>
            <a:pPr marL="339725" lvl="1" indent="-107950" algn="l">
              <a:lnSpc>
                <a:spcPct val="85000"/>
              </a:lnSpc>
              <a:spcBef>
                <a:spcPct val="20000"/>
              </a:spcBef>
              <a:buFontTx/>
              <a:buChar char="–"/>
            </a:pPr>
            <a:r>
              <a:rPr lang="en-US" altLang="en-US" sz="1000" dirty="0" smtClean="0">
                <a:solidFill>
                  <a:srgbClr val="000000"/>
                </a:solidFill>
              </a:rPr>
              <a:t>Packet-based </a:t>
            </a:r>
            <a:r>
              <a:rPr lang="en-US" altLang="en-US" sz="1000" dirty="0">
                <a:solidFill>
                  <a:srgbClr val="000000"/>
                </a:solidFill>
              </a:rPr>
              <a:t>DMA</a:t>
            </a:r>
          </a:p>
          <a:p>
            <a:pPr marL="117475" indent="-117475" algn="l">
              <a:lnSpc>
                <a:spcPct val="85000"/>
              </a:lnSpc>
              <a:spcBef>
                <a:spcPct val="65000"/>
              </a:spcBef>
              <a:buClr>
                <a:srgbClr val="2C71BC"/>
              </a:buClr>
              <a:buSzPct val="110000"/>
            </a:pPr>
            <a:r>
              <a:rPr lang="en-US" altLang="en-US" sz="1000" b="1" dirty="0" smtClean="0">
                <a:solidFill>
                  <a:srgbClr val="000000"/>
                </a:solidFill>
              </a:rPr>
              <a:t>Interfaces</a:t>
            </a:r>
            <a:endParaRPr lang="en-US" altLang="en-US" sz="1000" b="1" dirty="0">
              <a:solidFill>
                <a:srgbClr val="000000"/>
              </a:solidFill>
            </a:endParaRPr>
          </a:p>
          <a:p>
            <a:pPr marL="339725" lvl="1" indent="-107950" algn="l">
              <a:lnSpc>
                <a:spcPct val="85000"/>
              </a:lnSpc>
              <a:spcBef>
                <a:spcPct val="20000"/>
              </a:spcBef>
              <a:buFontTx/>
              <a:buChar char="–"/>
            </a:pPr>
            <a:r>
              <a:rPr lang="en-US" sz="1000" dirty="0">
                <a:solidFill>
                  <a:srgbClr val="000000"/>
                </a:solidFill>
              </a:rPr>
              <a:t>High-speed Hyperlink </a:t>
            </a:r>
            <a:r>
              <a:rPr lang="en-US" sz="1000" dirty="0" smtClean="0">
                <a:solidFill>
                  <a:srgbClr val="000000"/>
                </a:solidFill>
              </a:rPr>
              <a:t>bus</a:t>
            </a:r>
            <a:endParaRPr lang="en-US" sz="1000" dirty="0">
              <a:solidFill>
                <a:srgbClr val="000000"/>
              </a:solidFill>
            </a:endParaRPr>
          </a:p>
          <a:p>
            <a:pPr marL="339725" lvl="1" indent="-107950" algn="l">
              <a:lnSpc>
                <a:spcPct val="85000"/>
              </a:lnSpc>
              <a:spcBef>
                <a:spcPct val="20000"/>
              </a:spcBef>
              <a:buFontTx/>
              <a:buChar char="–"/>
            </a:pPr>
            <a:r>
              <a:rPr lang="en-US" sz="1000" dirty="0" smtClean="0">
                <a:solidFill>
                  <a:srgbClr val="000000"/>
                </a:solidFill>
              </a:rPr>
              <a:t>One </a:t>
            </a:r>
            <a:r>
              <a:rPr lang="en-US" sz="1000" dirty="0">
                <a:solidFill>
                  <a:srgbClr val="000000"/>
                </a:solidFill>
              </a:rPr>
              <a:t>10/100/1000 Ethernet SGMII </a:t>
            </a:r>
            <a:r>
              <a:rPr lang="en-US" sz="1000" dirty="0" smtClean="0">
                <a:solidFill>
                  <a:srgbClr val="000000"/>
                </a:solidFill>
              </a:rPr>
              <a:t>port</a:t>
            </a:r>
            <a:endParaRPr lang="en-US" sz="1000" dirty="0">
              <a:solidFill>
                <a:srgbClr val="000000"/>
              </a:solidFill>
            </a:endParaRPr>
          </a:p>
          <a:p>
            <a:pPr marL="339725" lvl="1" indent="-107950" algn="l">
              <a:lnSpc>
                <a:spcPct val="85000"/>
              </a:lnSpc>
              <a:spcBef>
                <a:spcPct val="20000"/>
              </a:spcBef>
              <a:buFontTx/>
              <a:buChar char="–"/>
            </a:pPr>
            <a:r>
              <a:rPr lang="en-US" sz="1000" dirty="0" smtClean="0">
                <a:solidFill>
                  <a:srgbClr val="000000"/>
                </a:solidFill>
              </a:rPr>
              <a:t>4x Serial </a:t>
            </a:r>
            <a:r>
              <a:rPr lang="en-US" sz="1000" dirty="0" err="1" smtClean="0">
                <a:solidFill>
                  <a:srgbClr val="000000"/>
                </a:solidFill>
              </a:rPr>
              <a:t>RapidIO</a:t>
            </a:r>
            <a:r>
              <a:rPr lang="en-US" sz="1000" dirty="0" smtClean="0">
                <a:solidFill>
                  <a:srgbClr val="000000"/>
                </a:solidFill>
              </a:rPr>
              <a:t> (SRIO) Rev 2.1</a:t>
            </a:r>
          </a:p>
          <a:p>
            <a:pPr marL="339725" lvl="1" indent="-107950" algn="l">
              <a:lnSpc>
                <a:spcPct val="85000"/>
              </a:lnSpc>
              <a:spcBef>
                <a:spcPct val="20000"/>
              </a:spcBef>
              <a:buFontTx/>
              <a:buChar char="–"/>
            </a:pPr>
            <a:r>
              <a:rPr lang="en-US" sz="1000" dirty="0" smtClean="0">
                <a:solidFill>
                  <a:srgbClr val="000000"/>
                </a:solidFill>
              </a:rPr>
              <a:t>2x </a:t>
            </a:r>
            <a:r>
              <a:rPr lang="en-US" sz="1000" dirty="0" err="1">
                <a:solidFill>
                  <a:srgbClr val="000000"/>
                </a:solidFill>
              </a:rPr>
              <a:t>PCIe</a:t>
            </a:r>
            <a:r>
              <a:rPr lang="en-US" sz="1000" dirty="0">
                <a:solidFill>
                  <a:srgbClr val="000000"/>
                </a:solidFill>
              </a:rPr>
              <a:t> </a:t>
            </a:r>
            <a:r>
              <a:rPr lang="en-US" sz="1000" dirty="0" smtClean="0">
                <a:solidFill>
                  <a:srgbClr val="000000"/>
                </a:solidFill>
              </a:rPr>
              <a:t>Gen2</a:t>
            </a:r>
          </a:p>
          <a:p>
            <a:pPr marL="339725" lvl="1" indent="-107950" algn="l">
              <a:lnSpc>
                <a:spcPct val="85000"/>
              </a:lnSpc>
              <a:spcBef>
                <a:spcPct val="20000"/>
              </a:spcBef>
              <a:buFontTx/>
              <a:buChar char="–"/>
            </a:pPr>
            <a:r>
              <a:rPr lang="en-US" sz="1000" dirty="0" smtClean="0">
                <a:solidFill>
                  <a:srgbClr val="000000"/>
                </a:solidFill>
              </a:rPr>
              <a:t>2x Multichannel Buffered Serial Ports (</a:t>
            </a:r>
            <a:r>
              <a:rPr lang="en-US" sz="1000" dirty="0" err="1" smtClean="0">
                <a:solidFill>
                  <a:srgbClr val="000000"/>
                </a:solidFill>
              </a:rPr>
              <a:t>McBSP</a:t>
            </a:r>
            <a:r>
              <a:rPr lang="en-US" sz="1000" dirty="0" smtClean="0">
                <a:solidFill>
                  <a:srgbClr val="000000"/>
                </a:solidFill>
              </a:rPr>
              <a:t>)</a:t>
            </a:r>
          </a:p>
          <a:p>
            <a:pPr marL="339725" lvl="1" indent="-107950" algn="l">
              <a:lnSpc>
                <a:spcPct val="85000"/>
              </a:lnSpc>
              <a:spcBef>
                <a:spcPct val="20000"/>
              </a:spcBef>
              <a:buFontTx/>
              <a:buChar char="–"/>
            </a:pPr>
            <a:r>
              <a:rPr lang="en-US" sz="1000" dirty="0" smtClean="0">
                <a:solidFill>
                  <a:srgbClr val="000000"/>
                </a:solidFill>
              </a:rPr>
              <a:t>One Asynchronous Memory Interface (EMIF16)</a:t>
            </a:r>
            <a:endParaRPr lang="en-US" sz="1000" dirty="0">
              <a:solidFill>
                <a:srgbClr val="000000"/>
              </a:solidFill>
            </a:endParaRPr>
          </a:p>
          <a:p>
            <a:pPr marL="339725" lvl="1" indent="-107950" algn="l">
              <a:lnSpc>
                <a:spcPct val="85000"/>
              </a:lnSpc>
              <a:spcBef>
                <a:spcPct val="20000"/>
              </a:spcBef>
              <a:buFontTx/>
              <a:buChar char="–"/>
            </a:pPr>
            <a:r>
              <a:rPr lang="en-US" sz="1000" dirty="0" smtClean="0">
                <a:solidFill>
                  <a:srgbClr val="000000"/>
                </a:solidFill>
              </a:rPr>
              <a:t>Additional </a:t>
            </a:r>
            <a:r>
              <a:rPr lang="en-US" sz="1000" dirty="0">
                <a:solidFill>
                  <a:srgbClr val="000000"/>
                </a:solidFill>
              </a:rPr>
              <a:t>Serials</a:t>
            </a:r>
            <a:r>
              <a:rPr lang="en-US" sz="1000" dirty="0" smtClean="0">
                <a:solidFill>
                  <a:srgbClr val="000000"/>
                </a:solidFill>
              </a:rPr>
              <a:t>: </a:t>
            </a:r>
            <a:r>
              <a:rPr lang="en-US" sz="1000" dirty="0">
                <a:solidFill>
                  <a:srgbClr val="000000"/>
                </a:solidFill>
              </a:rPr>
              <a:t>SPI, </a:t>
            </a:r>
            <a:r>
              <a:rPr lang="en-US" sz="1000" dirty="0" smtClean="0">
                <a:solidFill>
                  <a:srgbClr val="000000"/>
                </a:solidFill>
              </a:rPr>
              <a:t>I</a:t>
            </a:r>
            <a:r>
              <a:rPr lang="en-US" sz="1000" baseline="30000" dirty="0" smtClean="0">
                <a:solidFill>
                  <a:srgbClr val="000000"/>
                </a:solidFill>
              </a:rPr>
              <a:t>2</a:t>
            </a:r>
            <a:r>
              <a:rPr lang="en-US" sz="1000" dirty="0" smtClean="0">
                <a:solidFill>
                  <a:srgbClr val="000000"/>
                </a:solidFill>
              </a:rPr>
              <a:t>C, UPP, GPIO</a:t>
            </a:r>
            <a:r>
              <a:rPr lang="en-US" sz="1000" dirty="0">
                <a:solidFill>
                  <a:srgbClr val="000000"/>
                </a:solidFill>
              </a:rPr>
              <a:t>, UART</a:t>
            </a:r>
          </a:p>
          <a:p>
            <a:pPr marL="117475" indent="-117475" algn="l">
              <a:lnSpc>
                <a:spcPct val="85000"/>
              </a:lnSpc>
              <a:spcBef>
                <a:spcPct val="65000"/>
              </a:spcBef>
              <a:buClr>
                <a:srgbClr val="000000"/>
              </a:buClr>
              <a:buSzPct val="200000"/>
            </a:pPr>
            <a:r>
              <a:rPr lang="en-US" altLang="en-US" sz="1000" b="1" dirty="0">
                <a:solidFill>
                  <a:srgbClr val="000000"/>
                </a:solidFill>
              </a:rPr>
              <a:t>Embedded Trace Buffer (ETB) </a:t>
            </a:r>
            <a:r>
              <a:rPr lang="en-US" altLang="en-US" sz="1000" b="1" dirty="0" smtClean="0">
                <a:solidFill>
                  <a:srgbClr val="000000"/>
                </a:solidFill>
              </a:rPr>
              <a:t>and</a:t>
            </a:r>
            <a:br>
              <a:rPr lang="en-US" altLang="en-US" sz="1000" b="1" dirty="0" smtClean="0">
                <a:solidFill>
                  <a:srgbClr val="000000"/>
                </a:solidFill>
              </a:rPr>
            </a:br>
            <a:r>
              <a:rPr lang="en-US" altLang="en-US" sz="1000" b="1" dirty="0" smtClean="0">
                <a:solidFill>
                  <a:srgbClr val="000000"/>
                </a:solidFill>
              </a:rPr>
              <a:t>System </a:t>
            </a:r>
            <a:r>
              <a:rPr lang="en-US" altLang="en-US" sz="1000" b="1" dirty="0">
                <a:solidFill>
                  <a:srgbClr val="000000"/>
                </a:solidFill>
              </a:rPr>
              <a:t>Trace Buffer (STB)</a:t>
            </a:r>
          </a:p>
          <a:p>
            <a:pPr marL="117475" indent="-117475" algn="l">
              <a:lnSpc>
                <a:spcPct val="85000"/>
              </a:lnSpc>
              <a:spcBef>
                <a:spcPct val="65000"/>
              </a:spcBef>
              <a:buClr>
                <a:srgbClr val="000000"/>
              </a:buClr>
              <a:buSzPct val="200000"/>
            </a:pPr>
            <a:r>
              <a:rPr lang="en-US" altLang="en-US" sz="1000" b="1" dirty="0">
                <a:solidFill>
                  <a:srgbClr val="000000"/>
                </a:solidFill>
              </a:rPr>
              <a:t>Smart Reflex Enabled</a:t>
            </a:r>
          </a:p>
          <a:p>
            <a:pPr marL="117475" indent="-117475" algn="l">
              <a:lnSpc>
                <a:spcPct val="85000"/>
              </a:lnSpc>
              <a:spcBef>
                <a:spcPct val="65000"/>
              </a:spcBef>
              <a:buClr>
                <a:srgbClr val="000000"/>
              </a:buClr>
              <a:buSzPct val="200000"/>
            </a:pPr>
            <a:r>
              <a:rPr lang="en-US" altLang="en-US" sz="1000" b="1" dirty="0">
                <a:solidFill>
                  <a:srgbClr val="000000"/>
                </a:solidFill>
              </a:rPr>
              <a:t>40 nm High-Performance Process</a:t>
            </a:r>
            <a:endParaRPr lang="en-US" sz="1000" b="1" dirty="0">
              <a:solidFill>
                <a:srgbClr val="000000"/>
              </a:solidFill>
            </a:endParaRPr>
          </a:p>
        </p:txBody>
      </p:sp>
      <p:grpSp>
        <p:nvGrpSpPr>
          <p:cNvPr id="2" name="Group 1382"/>
          <p:cNvGrpSpPr/>
          <p:nvPr/>
        </p:nvGrpSpPr>
        <p:grpSpPr>
          <a:xfrm>
            <a:off x="3608389" y="1090614"/>
            <a:ext cx="5475288" cy="5568951"/>
            <a:chOff x="3608389" y="1090614"/>
            <a:chExt cx="5475288" cy="5568951"/>
          </a:xfrm>
        </p:grpSpPr>
        <p:grpSp>
          <p:nvGrpSpPr>
            <p:cNvPr id="3" name="Group 619"/>
            <p:cNvGrpSpPr>
              <a:grpSpLocks noChangeAspect="1"/>
            </p:cNvGrpSpPr>
            <p:nvPr/>
          </p:nvGrpSpPr>
          <p:grpSpPr bwMode="auto">
            <a:xfrm>
              <a:off x="3608389" y="1090614"/>
              <a:ext cx="5475288" cy="5568951"/>
              <a:chOff x="2273" y="687"/>
              <a:chExt cx="3449" cy="3508"/>
            </a:xfrm>
          </p:grpSpPr>
          <p:sp>
            <p:nvSpPr>
              <p:cNvPr id="37482" name="AutoShape 618"/>
              <p:cNvSpPr>
                <a:spLocks noChangeAspect="1" noChangeArrowheads="1" noTextEdit="1"/>
              </p:cNvSpPr>
              <p:nvPr/>
            </p:nvSpPr>
            <p:spPr bwMode="auto">
              <a:xfrm>
                <a:off x="2273" y="687"/>
                <a:ext cx="3449" cy="35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nvGrpSpPr>
              <p:cNvPr id="4" name="Group 820"/>
              <p:cNvGrpSpPr>
                <a:grpSpLocks/>
              </p:cNvGrpSpPr>
              <p:nvPr/>
            </p:nvGrpSpPr>
            <p:grpSpPr bwMode="auto">
              <a:xfrm>
                <a:off x="2284" y="698"/>
                <a:ext cx="3427" cy="3497"/>
                <a:chOff x="2284" y="698"/>
                <a:chExt cx="3427" cy="3497"/>
              </a:xfrm>
            </p:grpSpPr>
            <p:sp>
              <p:nvSpPr>
                <p:cNvPr id="37484" name="Rectangle 620"/>
                <p:cNvSpPr>
                  <a:spLocks noChangeArrowheads="1"/>
                </p:cNvSpPr>
                <p:nvPr/>
              </p:nvSpPr>
              <p:spPr bwMode="auto">
                <a:xfrm>
                  <a:off x="2433" y="698"/>
                  <a:ext cx="3278" cy="3321"/>
                </a:xfrm>
                <a:prstGeom prst="rect">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85" name="Rectangle 621"/>
                <p:cNvSpPr>
                  <a:spLocks noChangeArrowheads="1"/>
                </p:cNvSpPr>
                <p:nvPr/>
              </p:nvSpPr>
              <p:spPr bwMode="auto">
                <a:xfrm>
                  <a:off x="4905" y="1807"/>
                  <a:ext cx="801" cy="645"/>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86" name="Rectangle 622"/>
                <p:cNvSpPr>
                  <a:spLocks noChangeArrowheads="1"/>
                </p:cNvSpPr>
                <p:nvPr/>
              </p:nvSpPr>
              <p:spPr bwMode="auto">
                <a:xfrm>
                  <a:off x="3453" y="2329"/>
                  <a:ext cx="1111" cy="11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smtClean="0">
                      <a:solidFill>
                        <a:srgbClr val="000000"/>
                      </a:solidFill>
                      <a:cs typeface="Arial" pitchFamily="34" charset="0"/>
                    </a:rPr>
                    <a:t>1 or 2 Cores @ up to 1.25 GHz</a:t>
                  </a:r>
                  <a:endParaRPr lang="en-US" sz="1800" smtClean="0">
                    <a:solidFill>
                      <a:srgbClr val="000000"/>
                    </a:solidFill>
                    <a:cs typeface="Arial" pitchFamily="34" charset="0"/>
                  </a:endParaRPr>
                </a:p>
              </p:txBody>
            </p:sp>
            <p:sp>
              <p:nvSpPr>
                <p:cNvPr id="37487" name="Rectangle 623"/>
                <p:cNvSpPr>
                  <a:spLocks noChangeArrowheads="1"/>
                </p:cNvSpPr>
                <p:nvPr/>
              </p:nvSpPr>
              <p:spPr bwMode="auto">
                <a:xfrm>
                  <a:off x="3624" y="1417"/>
                  <a:ext cx="747" cy="747"/>
                </a:xfrm>
                <a:prstGeom prst="rect">
                  <a:avLst/>
                </a:prstGeom>
                <a:solidFill>
                  <a:srgbClr val="FFFFFF"/>
                </a:solidFill>
                <a:ln w="9525"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88" name="Rectangle 624"/>
                <p:cNvSpPr>
                  <a:spLocks noChangeArrowheads="1"/>
                </p:cNvSpPr>
                <p:nvPr/>
              </p:nvSpPr>
              <p:spPr bwMode="auto">
                <a:xfrm>
                  <a:off x="3533" y="1513"/>
                  <a:ext cx="747" cy="747"/>
                </a:xfrm>
                <a:prstGeom prst="rect">
                  <a:avLst/>
                </a:prstGeom>
                <a:solidFill>
                  <a:srgbClr val="FFFFFF"/>
                </a:solidFill>
                <a:ln w="9525"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89" name="Rectangle 625"/>
                <p:cNvSpPr>
                  <a:spLocks noChangeArrowheads="1"/>
                </p:cNvSpPr>
                <p:nvPr/>
              </p:nvSpPr>
              <p:spPr bwMode="auto">
                <a:xfrm>
                  <a:off x="3533" y="1513"/>
                  <a:ext cx="747" cy="747"/>
                </a:xfrm>
                <a:prstGeom prst="rect">
                  <a:avLst/>
                </a:prstGeom>
                <a:solidFill>
                  <a:srgbClr val="FFFFFF"/>
                </a:solidFill>
                <a:ln w="9525"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90" name="Rectangle 626"/>
                <p:cNvSpPr>
                  <a:spLocks noChangeArrowheads="1"/>
                </p:cNvSpPr>
                <p:nvPr/>
              </p:nvSpPr>
              <p:spPr bwMode="auto">
                <a:xfrm>
                  <a:off x="3752" y="1604"/>
                  <a:ext cx="417" cy="1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300" b="1" smtClean="0">
                      <a:solidFill>
                        <a:srgbClr val="24211D"/>
                      </a:solidFill>
                      <a:cs typeface="Arial" pitchFamily="34" charset="0"/>
                    </a:rPr>
                    <a:t>C66x™</a:t>
                  </a:r>
                  <a:endParaRPr lang="en-US" sz="1800" smtClean="0">
                    <a:solidFill>
                      <a:srgbClr val="000000"/>
                    </a:solidFill>
                    <a:cs typeface="Arial" pitchFamily="34" charset="0"/>
                  </a:endParaRPr>
                </a:p>
              </p:txBody>
            </p:sp>
            <p:sp>
              <p:nvSpPr>
                <p:cNvPr id="37491" name="Rectangle 627"/>
                <p:cNvSpPr>
                  <a:spLocks noChangeArrowheads="1"/>
                </p:cNvSpPr>
                <p:nvPr/>
              </p:nvSpPr>
              <p:spPr bwMode="auto">
                <a:xfrm>
                  <a:off x="3720" y="1716"/>
                  <a:ext cx="486" cy="1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300" b="1" smtClean="0">
                      <a:solidFill>
                        <a:srgbClr val="24211D"/>
                      </a:solidFill>
                      <a:cs typeface="Arial" pitchFamily="34" charset="0"/>
                    </a:rPr>
                    <a:t>CorePac</a:t>
                  </a:r>
                  <a:endParaRPr lang="en-US" sz="1800" smtClean="0">
                    <a:solidFill>
                      <a:srgbClr val="000000"/>
                    </a:solidFill>
                    <a:cs typeface="Arial" pitchFamily="34" charset="0"/>
                  </a:endParaRPr>
                </a:p>
              </p:txBody>
            </p:sp>
            <p:sp>
              <p:nvSpPr>
                <p:cNvPr id="37492" name="Rectangle 628"/>
                <p:cNvSpPr>
                  <a:spLocks noChangeArrowheads="1"/>
                </p:cNvSpPr>
                <p:nvPr/>
              </p:nvSpPr>
              <p:spPr bwMode="auto">
                <a:xfrm>
                  <a:off x="5065" y="2238"/>
                  <a:ext cx="427" cy="15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93" name="Rectangle 629"/>
                <p:cNvSpPr>
                  <a:spLocks noChangeArrowheads="1"/>
                </p:cNvSpPr>
                <p:nvPr/>
              </p:nvSpPr>
              <p:spPr bwMode="auto">
                <a:xfrm>
                  <a:off x="5044" y="2217"/>
                  <a:ext cx="422" cy="149"/>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94" name="Rectangle 630"/>
                <p:cNvSpPr>
                  <a:spLocks noChangeArrowheads="1"/>
                </p:cNvSpPr>
                <p:nvPr/>
              </p:nvSpPr>
              <p:spPr bwMode="auto">
                <a:xfrm>
                  <a:off x="5167" y="2254"/>
                  <a:ext cx="198"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VCP2</a:t>
                  </a:r>
                  <a:endParaRPr lang="en-US" sz="1800" smtClean="0">
                    <a:solidFill>
                      <a:srgbClr val="000000"/>
                    </a:solidFill>
                    <a:cs typeface="Arial" pitchFamily="34" charset="0"/>
                  </a:endParaRPr>
                </a:p>
              </p:txBody>
            </p:sp>
            <p:sp>
              <p:nvSpPr>
                <p:cNvPr id="37495" name="Rectangle 631"/>
                <p:cNvSpPr>
                  <a:spLocks noChangeArrowheads="1"/>
                </p:cNvSpPr>
                <p:nvPr/>
              </p:nvSpPr>
              <p:spPr bwMode="auto">
                <a:xfrm>
                  <a:off x="5459" y="713"/>
                  <a:ext cx="244" cy="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dirty="0" smtClean="0">
                      <a:solidFill>
                        <a:srgbClr val="24211D"/>
                      </a:solidFill>
                      <a:cs typeface="Arial" pitchFamily="34" charset="0"/>
                    </a:rPr>
                    <a:t>C6655/57</a:t>
                  </a:r>
                  <a:endParaRPr lang="en-US" sz="1800" dirty="0" smtClean="0">
                    <a:solidFill>
                      <a:srgbClr val="000000"/>
                    </a:solidFill>
                    <a:cs typeface="Arial" pitchFamily="34" charset="0"/>
                  </a:endParaRPr>
                </a:p>
              </p:txBody>
            </p:sp>
            <p:sp>
              <p:nvSpPr>
                <p:cNvPr id="37496" name="Rectangle 632"/>
                <p:cNvSpPr>
                  <a:spLocks noChangeArrowheads="1"/>
                </p:cNvSpPr>
                <p:nvPr/>
              </p:nvSpPr>
              <p:spPr bwMode="auto">
                <a:xfrm>
                  <a:off x="3549" y="767"/>
                  <a:ext cx="390" cy="373"/>
                </a:xfrm>
                <a:prstGeom prst="rect">
                  <a:avLst/>
                </a:prstGeom>
                <a:no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97" name="Rectangle 633"/>
                <p:cNvSpPr>
                  <a:spLocks noChangeArrowheads="1"/>
                </p:cNvSpPr>
                <p:nvPr/>
              </p:nvSpPr>
              <p:spPr bwMode="auto">
                <a:xfrm>
                  <a:off x="3650" y="1054"/>
                  <a:ext cx="230"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MSMC</a:t>
                  </a:r>
                  <a:endParaRPr lang="en-US" sz="1800" smtClean="0">
                    <a:solidFill>
                      <a:srgbClr val="000000"/>
                    </a:solidFill>
                    <a:cs typeface="Arial" pitchFamily="34" charset="0"/>
                  </a:endParaRPr>
                </a:p>
              </p:txBody>
            </p:sp>
            <p:sp>
              <p:nvSpPr>
                <p:cNvPr id="37498" name="Rectangle 634"/>
                <p:cNvSpPr>
                  <a:spLocks noChangeArrowheads="1"/>
                </p:cNvSpPr>
                <p:nvPr/>
              </p:nvSpPr>
              <p:spPr bwMode="auto">
                <a:xfrm>
                  <a:off x="3613" y="788"/>
                  <a:ext cx="267" cy="26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99" name="Rectangle 635"/>
                <p:cNvSpPr>
                  <a:spLocks noChangeArrowheads="1"/>
                </p:cNvSpPr>
                <p:nvPr/>
              </p:nvSpPr>
              <p:spPr bwMode="auto">
                <a:xfrm>
                  <a:off x="3677" y="798"/>
                  <a:ext cx="166"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1MB</a:t>
                  </a:r>
                  <a:endParaRPr lang="en-US" sz="1800" smtClean="0">
                    <a:solidFill>
                      <a:srgbClr val="000000"/>
                    </a:solidFill>
                    <a:cs typeface="Arial" pitchFamily="34" charset="0"/>
                  </a:endParaRPr>
                </a:p>
              </p:txBody>
            </p:sp>
            <p:sp>
              <p:nvSpPr>
                <p:cNvPr id="37500" name="Rectangle 636"/>
                <p:cNvSpPr>
                  <a:spLocks noChangeArrowheads="1"/>
                </p:cNvSpPr>
                <p:nvPr/>
              </p:nvSpPr>
              <p:spPr bwMode="auto">
                <a:xfrm>
                  <a:off x="3672" y="862"/>
                  <a:ext cx="182"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MSM</a:t>
                  </a:r>
                  <a:endParaRPr lang="en-US" sz="1800" smtClean="0">
                    <a:solidFill>
                      <a:srgbClr val="000000"/>
                    </a:solidFill>
                    <a:cs typeface="Arial" pitchFamily="34" charset="0"/>
                  </a:endParaRPr>
                </a:p>
              </p:txBody>
            </p:sp>
            <p:sp>
              <p:nvSpPr>
                <p:cNvPr id="37501" name="Rectangle 637"/>
                <p:cNvSpPr>
                  <a:spLocks noChangeArrowheads="1"/>
                </p:cNvSpPr>
                <p:nvPr/>
              </p:nvSpPr>
              <p:spPr bwMode="auto">
                <a:xfrm>
                  <a:off x="3656" y="921"/>
                  <a:ext cx="166" cy="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dirty="0" smtClean="0">
                      <a:solidFill>
                        <a:srgbClr val="000000"/>
                      </a:solidFill>
                      <a:cs typeface="Arial" pitchFamily="34" charset="0"/>
                    </a:rPr>
                    <a:t>SRAM</a:t>
                  </a:r>
                  <a:endParaRPr lang="en-US" sz="1800" dirty="0" smtClean="0">
                    <a:solidFill>
                      <a:srgbClr val="000000"/>
                    </a:solidFill>
                    <a:cs typeface="Arial" pitchFamily="34" charset="0"/>
                  </a:endParaRPr>
                </a:p>
              </p:txBody>
            </p:sp>
            <p:sp>
              <p:nvSpPr>
                <p:cNvPr id="37502" name="Rectangle 638"/>
                <p:cNvSpPr>
                  <a:spLocks noChangeArrowheads="1"/>
                </p:cNvSpPr>
                <p:nvPr/>
              </p:nvSpPr>
              <p:spPr bwMode="auto">
                <a:xfrm>
                  <a:off x="2588" y="852"/>
                  <a:ext cx="422" cy="192"/>
                </a:xfrm>
                <a:prstGeom prst="rect">
                  <a:avLst/>
                </a:prstGeom>
                <a:solidFill>
                  <a:srgbClr val="FFFF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03" name="Rectangle 639"/>
                <p:cNvSpPr>
                  <a:spLocks noChangeArrowheads="1"/>
                </p:cNvSpPr>
                <p:nvPr/>
              </p:nvSpPr>
              <p:spPr bwMode="auto">
                <a:xfrm>
                  <a:off x="2705" y="873"/>
                  <a:ext cx="230"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32-Bit </a:t>
                  </a:r>
                  <a:endParaRPr lang="en-US" sz="1800" smtClean="0">
                    <a:solidFill>
                      <a:srgbClr val="000000"/>
                    </a:solidFill>
                    <a:cs typeface="Arial" pitchFamily="34" charset="0"/>
                  </a:endParaRPr>
                </a:p>
              </p:txBody>
            </p:sp>
            <p:sp>
              <p:nvSpPr>
                <p:cNvPr id="37504" name="Rectangle 640"/>
                <p:cNvSpPr>
                  <a:spLocks noChangeArrowheads="1"/>
                </p:cNvSpPr>
                <p:nvPr/>
              </p:nvSpPr>
              <p:spPr bwMode="auto">
                <a:xfrm>
                  <a:off x="2625" y="937"/>
                  <a:ext cx="379"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DDR3 EMIF</a:t>
                  </a:r>
                  <a:endParaRPr lang="en-US" sz="1800" smtClean="0">
                    <a:solidFill>
                      <a:srgbClr val="000000"/>
                    </a:solidFill>
                    <a:cs typeface="Arial" pitchFamily="34" charset="0"/>
                  </a:endParaRPr>
                </a:p>
              </p:txBody>
            </p:sp>
            <p:sp>
              <p:nvSpPr>
                <p:cNvPr id="37505" name="Rectangle 641"/>
                <p:cNvSpPr>
                  <a:spLocks noChangeArrowheads="1"/>
                </p:cNvSpPr>
                <p:nvPr/>
              </p:nvSpPr>
              <p:spPr bwMode="auto">
                <a:xfrm>
                  <a:off x="5044" y="1998"/>
                  <a:ext cx="422" cy="15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06" name="Rectangle 642"/>
                <p:cNvSpPr>
                  <a:spLocks noChangeArrowheads="1"/>
                </p:cNvSpPr>
                <p:nvPr/>
              </p:nvSpPr>
              <p:spPr bwMode="auto">
                <a:xfrm>
                  <a:off x="5151" y="2041"/>
                  <a:ext cx="235"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TCP3d</a:t>
                  </a:r>
                  <a:endParaRPr lang="en-US" sz="1800" smtClean="0">
                    <a:solidFill>
                      <a:srgbClr val="000000"/>
                    </a:solidFill>
                    <a:cs typeface="Arial" pitchFamily="34" charset="0"/>
                  </a:endParaRPr>
                </a:p>
              </p:txBody>
            </p:sp>
            <p:sp>
              <p:nvSpPr>
                <p:cNvPr id="37508" name="Rectangle 644"/>
                <p:cNvSpPr>
                  <a:spLocks noChangeArrowheads="1"/>
                </p:cNvSpPr>
                <p:nvPr/>
              </p:nvSpPr>
              <p:spPr bwMode="auto">
                <a:xfrm>
                  <a:off x="5545" y="2254"/>
                  <a:ext cx="81"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dirty="0" smtClean="0">
                      <a:solidFill>
                        <a:srgbClr val="24211D"/>
                      </a:solidFill>
                      <a:cs typeface="Arial" pitchFamily="34" charset="0"/>
                    </a:rPr>
                    <a:t>x2</a:t>
                  </a:r>
                  <a:endParaRPr lang="en-US" sz="1800" dirty="0" smtClean="0">
                    <a:solidFill>
                      <a:srgbClr val="000000"/>
                    </a:solidFill>
                    <a:cs typeface="Arial" pitchFamily="34" charset="0"/>
                  </a:endParaRPr>
                </a:p>
              </p:txBody>
            </p:sp>
            <p:sp>
              <p:nvSpPr>
                <p:cNvPr id="37509" name="Rectangle 645"/>
                <p:cNvSpPr>
                  <a:spLocks noChangeArrowheads="1"/>
                </p:cNvSpPr>
                <p:nvPr/>
              </p:nvSpPr>
              <p:spPr bwMode="auto">
                <a:xfrm>
                  <a:off x="5055" y="1819"/>
                  <a:ext cx="489"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dirty="0" smtClean="0">
                      <a:solidFill>
                        <a:srgbClr val="24211D"/>
                      </a:solidFill>
                      <a:cs typeface="Arial" pitchFamily="34" charset="0"/>
                    </a:rPr>
                    <a:t>Coprocessors</a:t>
                  </a:r>
                  <a:endParaRPr lang="en-US" sz="1800" dirty="0" smtClean="0">
                    <a:solidFill>
                      <a:srgbClr val="000000"/>
                    </a:solidFill>
                    <a:cs typeface="Arial" pitchFamily="34" charset="0"/>
                  </a:endParaRPr>
                </a:p>
              </p:txBody>
            </p:sp>
            <p:sp>
              <p:nvSpPr>
                <p:cNvPr id="37510" name="Freeform 646"/>
                <p:cNvSpPr>
                  <a:spLocks/>
                </p:cNvSpPr>
                <p:nvPr/>
              </p:nvSpPr>
              <p:spPr bwMode="auto">
                <a:xfrm>
                  <a:off x="4969" y="2036"/>
                  <a:ext cx="70" cy="74"/>
                </a:xfrm>
                <a:custGeom>
                  <a:avLst/>
                  <a:gdLst/>
                  <a:ahLst/>
                  <a:cxnLst>
                    <a:cxn ang="0">
                      <a:pos x="0" y="74"/>
                    </a:cxn>
                    <a:cxn ang="0">
                      <a:pos x="70" y="37"/>
                    </a:cxn>
                    <a:cxn ang="0">
                      <a:pos x="0" y="0"/>
                    </a:cxn>
                    <a:cxn ang="0">
                      <a:pos x="0" y="74"/>
                    </a:cxn>
                  </a:cxnLst>
                  <a:rect l="0" t="0" r="r" b="b"/>
                  <a:pathLst>
                    <a:path w="70" h="74">
                      <a:moveTo>
                        <a:pt x="0" y="74"/>
                      </a:moveTo>
                      <a:lnTo>
                        <a:pt x="70"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1" name="Freeform 647"/>
                <p:cNvSpPr>
                  <a:spLocks/>
                </p:cNvSpPr>
                <p:nvPr/>
              </p:nvSpPr>
              <p:spPr bwMode="auto">
                <a:xfrm>
                  <a:off x="4974" y="2068"/>
                  <a:ext cx="6" cy="16"/>
                </a:xfrm>
                <a:custGeom>
                  <a:avLst/>
                  <a:gdLst/>
                  <a:ahLst/>
                  <a:cxnLst>
                    <a:cxn ang="0">
                      <a:pos x="0" y="16"/>
                    </a:cxn>
                    <a:cxn ang="0">
                      <a:pos x="6" y="10"/>
                    </a:cxn>
                    <a:cxn ang="0">
                      <a:pos x="6" y="10"/>
                    </a:cxn>
                    <a:cxn ang="0">
                      <a:pos x="6" y="10"/>
                    </a:cxn>
                    <a:cxn ang="0">
                      <a:pos x="6" y="5"/>
                    </a:cxn>
                    <a:cxn ang="0">
                      <a:pos x="6" y="5"/>
                    </a:cxn>
                    <a:cxn ang="0">
                      <a:pos x="6" y="0"/>
                    </a:cxn>
                    <a:cxn ang="0">
                      <a:pos x="6" y="0"/>
                    </a:cxn>
                    <a:cxn ang="0">
                      <a:pos x="0" y="0"/>
                    </a:cxn>
                    <a:cxn ang="0">
                      <a:pos x="0" y="16"/>
                    </a:cxn>
                  </a:cxnLst>
                  <a:rect l="0" t="0" r="r" b="b"/>
                  <a:pathLst>
                    <a:path w="6" h="16">
                      <a:moveTo>
                        <a:pt x="0" y="16"/>
                      </a:moveTo>
                      <a:lnTo>
                        <a:pt x="6" y="10"/>
                      </a:lnTo>
                      <a:lnTo>
                        <a:pt x="6" y="10"/>
                      </a:lnTo>
                      <a:lnTo>
                        <a:pt x="6" y="10"/>
                      </a:lnTo>
                      <a:lnTo>
                        <a:pt x="6" y="5"/>
                      </a:lnTo>
                      <a:lnTo>
                        <a:pt x="6" y="5"/>
                      </a:lnTo>
                      <a:lnTo>
                        <a:pt x="6" y="0"/>
                      </a:lnTo>
                      <a:lnTo>
                        <a:pt x="6" y="0"/>
                      </a:lnTo>
                      <a:lnTo>
                        <a:pt x="0" y="0"/>
                      </a:lnTo>
                      <a:lnTo>
                        <a:pt x="0" y="1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2" name="Rectangle 648"/>
                <p:cNvSpPr>
                  <a:spLocks noChangeArrowheads="1"/>
                </p:cNvSpPr>
                <p:nvPr/>
              </p:nvSpPr>
              <p:spPr bwMode="auto">
                <a:xfrm>
                  <a:off x="4820" y="2068"/>
                  <a:ext cx="154" cy="16"/>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3" name="Freeform 649"/>
                <p:cNvSpPr>
                  <a:spLocks/>
                </p:cNvSpPr>
                <p:nvPr/>
              </p:nvSpPr>
              <p:spPr bwMode="auto">
                <a:xfrm>
                  <a:off x="4756" y="2036"/>
                  <a:ext cx="69" cy="74"/>
                </a:xfrm>
                <a:custGeom>
                  <a:avLst/>
                  <a:gdLst/>
                  <a:ahLst/>
                  <a:cxnLst>
                    <a:cxn ang="0">
                      <a:pos x="69" y="74"/>
                    </a:cxn>
                    <a:cxn ang="0">
                      <a:pos x="0" y="37"/>
                    </a:cxn>
                    <a:cxn ang="0">
                      <a:pos x="69" y="0"/>
                    </a:cxn>
                    <a:cxn ang="0">
                      <a:pos x="69" y="74"/>
                    </a:cxn>
                  </a:cxnLst>
                  <a:rect l="0" t="0" r="r" b="b"/>
                  <a:pathLst>
                    <a:path w="69" h="74">
                      <a:moveTo>
                        <a:pt x="69" y="74"/>
                      </a:moveTo>
                      <a:lnTo>
                        <a:pt x="0" y="37"/>
                      </a:lnTo>
                      <a:lnTo>
                        <a:pt x="69" y="0"/>
                      </a:lnTo>
                      <a:lnTo>
                        <a:pt x="69"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4" name="Freeform 650"/>
                <p:cNvSpPr>
                  <a:spLocks/>
                </p:cNvSpPr>
                <p:nvPr/>
              </p:nvSpPr>
              <p:spPr bwMode="auto">
                <a:xfrm>
                  <a:off x="4809" y="2068"/>
                  <a:ext cx="11" cy="16"/>
                </a:xfrm>
                <a:custGeom>
                  <a:avLst/>
                  <a:gdLst/>
                  <a:ahLst/>
                  <a:cxnLst>
                    <a:cxn ang="0">
                      <a:pos x="11" y="0"/>
                    </a:cxn>
                    <a:cxn ang="0">
                      <a:pos x="5" y="0"/>
                    </a:cxn>
                    <a:cxn ang="0">
                      <a:pos x="5" y="0"/>
                    </a:cxn>
                    <a:cxn ang="0">
                      <a:pos x="5" y="5"/>
                    </a:cxn>
                    <a:cxn ang="0">
                      <a:pos x="0" y="5"/>
                    </a:cxn>
                    <a:cxn ang="0">
                      <a:pos x="5" y="10"/>
                    </a:cxn>
                    <a:cxn ang="0">
                      <a:pos x="5" y="10"/>
                    </a:cxn>
                    <a:cxn ang="0">
                      <a:pos x="5" y="10"/>
                    </a:cxn>
                    <a:cxn ang="0">
                      <a:pos x="11" y="16"/>
                    </a:cxn>
                    <a:cxn ang="0">
                      <a:pos x="11" y="0"/>
                    </a:cxn>
                  </a:cxnLst>
                  <a:rect l="0" t="0" r="r" b="b"/>
                  <a:pathLst>
                    <a:path w="11" h="16">
                      <a:moveTo>
                        <a:pt x="11" y="0"/>
                      </a:moveTo>
                      <a:lnTo>
                        <a:pt x="5" y="0"/>
                      </a:lnTo>
                      <a:lnTo>
                        <a:pt x="5" y="0"/>
                      </a:lnTo>
                      <a:lnTo>
                        <a:pt x="5" y="5"/>
                      </a:lnTo>
                      <a:lnTo>
                        <a:pt x="0" y="5"/>
                      </a:lnTo>
                      <a:lnTo>
                        <a:pt x="5" y="10"/>
                      </a:lnTo>
                      <a:lnTo>
                        <a:pt x="5" y="10"/>
                      </a:lnTo>
                      <a:lnTo>
                        <a:pt x="5" y="10"/>
                      </a:lnTo>
                      <a:lnTo>
                        <a:pt x="11" y="16"/>
                      </a:lnTo>
                      <a:lnTo>
                        <a:pt x="1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5" name="Freeform 651"/>
                <p:cNvSpPr>
                  <a:spLocks/>
                </p:cNvSpPr>
                <p:nvPr/>
              </p:nvSpPr>
              <p:spPr bwMode="auto">
                <a:xfrm>
                  <a:off x="3453" y="900"/>
                  <a:ext cx="91" cy="91"/>
                </a:xfrm>
                <a:custGeom>
                  <a:avLst/>
                  <a:gdLst/>
                  <a:ahLst/>
                  <a:cxnLst>
                    <a:cxn ang="0">
                      <a:pos x="91" y="48"/>
                    </a:cxn>
                    <a:cxn ang="0">
                      <a:pos x="0" y="91"/>
                    </a:cxn>
                    <a:cxn ang="0">
                      <a:pos x="0" y="0"/>
                    </a:cxn>
                    <a:cxn ang="0">
                      <a:pos x="91" y="48"/>
                    </a:cxn>
                  </a:cxnLst>
                  <a:rect l="0" t="0" r="r" b="b"/>
                  <a:pathLst>
                    <a:path w="91" h="91">
                      <a:moveTo>
                        <a:pt x="91" y="48"/>
                      </a:moveTo>
                      <a:lnTo>
                        <a:pt x="0" y="91"/>
                      </a:lnTo>
                      <a:lnTo>
                        <a:pt x="0" y="0"/>
                      </a:lnTo>
                      <a:lnTo>
                        <a:pt x="91" y="4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6" name="Freeform 652"/>
                <p:cNvSpPr>
                  <a:spLocks/>
                </p:cNvSpPr>
                <p:nvPr/>
              </p:nvSpPr>
              <p:spPr bwMode="auto">
                <a:xfrm>
                  <a:off x="3453" y="927"/>
                  <a:ext cx="21" cy="37"/>
                </a:xfrm>
                <a:custGeom>
                  <a:avLst/>
                  <a:gdLst/>
                  <a:ahLst/>
                  <a:cxnLst>
                    <a:cxn ang="0">
                      <a:pos x="0" y="37"/>
                    </a:cxn>
                    <a:cxn ang="0">
                      <a:pos x="5" y="37"/>
                    </a:cxn>
                    <a:cxn ang="0">
                      <a:pos x="11" y="37"/>
                    </a:cxn>
                    <a:cxn ang="0">
                      <a:pos x="11" y="32"/>
                    </a:cxn>
                    <a:cxn ang="0">
                      <a:pos x="16" y="32"/>
                    </a:cxn>
                    <a:cxn ang="0">
                      <a:pos x="16" y="27"/>
                    </a:cxn>
                    <a:cxn ang="0">
                      <a:pos x="16" y="27"/>
                    </a:cxn>
                    <a:cxn ang="0">
                      <a:pos x="21" y="21"/>
                    </a:cxn>
                    <a:cxn ang="0">
                      <a:pos x="21" y="21"/>
                    </a:cxn>
                    <a:cxn ang="0">
                      <a:pos x="21" y="16"/>
                    </a:cxn>
                    <a:cxn ang="0">
                      <a:pos x="16" y="11"/>
                    </a:cxn>
                    <a:cxn ang="0">
                      <a:pos x="16" y="11"/>
                    </a:cxn>
                    <a:cxn ang="0">
                      <a:pos x="16" y="5"/>
                    </a:cxn>
                    <a:cxn ang="0">
                      <a:pos x="11" y="5"/>
                    </a:cxn>
                    <a:cxn ang="0">
                      <a:pos x="11" y="0"/>
                    </a:cxn>
                    <a:cxn ang="0">
                      <a:pos x="5" y="0"/>
                    </a:cxn>
                    <a:cxn ang="0">
                      <a:pos x="0" y="0"/>
                    </a:cxn>
                    <a:cxn ang="0">
                      <a:pos x="0" y="37"/>
                    </a:cxn>
                  </a:cxnLst>
                  <a:rect l="0" t="0" r="r" b="b"/>
                  <a:pathLst>
                    <a:path w="21" h="37">
                      <a:moveTo>
                        <a:pt x="0" y="37"/>
                      </a:moveTo>
                      <a:lnTo>
                        <a:pt x="5" y="37"/>
                      </a:lnTo>
                      <a:lnTo>
                        <a:pt x="11" y="37"/>
                      </a:lnTo>
                      <a:lnTo>
                        <a:pt x="11" y="32"/>
                      </a:lnTo>
                      <a:lnTo>
                        <a:pt x="16" y="32"/>
                      </a:lnTo>
                      <a:lnTo>
                        <a:pt x="16" y="27"/>
                      </a:lnTo>
                      <a:lnTo>
                        <a:pt x="16" y="27"/>
                      </a:lnTo>
                      <a:lnTo>
                        <a:pt x="21" y="21"/>
                      </a:lnTo>
                      <a:lnTo>
                        <a:pt x="21" y="21"/>
                      </a:lnTo>
                      <a:lnTo>
                        <a:pt x="21" y="16"/>
                      </a:lnTo>
                      <a:lnTo>
                        <a:pt x="16" y="11"/>
                      </a:lnTo>
                      <a:lnTo>
                        <a:pt x="16" y="11"/>
                      </a:lnTo>
                      <a:lnTo>
                        <a:pt x="16" y="5"/>
                      </a:lnTo>
                      <a:lnTo>
                        <a:pt x="11" y="5"/>
                      </a:lnTo>
                      <a:lnTo>
                        <a:pt x="11" y="0"/>
                      </a:lnTo>
                      <a:lnTo>
                        <a:pt x="5" y="0"/>
                      </a:lnTo>
                      <a:lnTo>
                        <a:pt x="0" y="0"/>
                      </a:lnTo>
                      <a:lnTo>
                        <a:pt x="0" y="3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7" name="Rectangle 653"/>
                <p:cNvSpPr>
                  <a:spLocks noChangeArrowheads="1"/>
                </p:cNvSpPr>
                <p:nvPr/>
              </p:nvSpPr>
              <p:spPr bwMode="auto">
                <a:xfrm>
                  <a:off x="3106" y="927"/>
                  <a:ext cx="347" cy="37"/>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8" name="Freeform 654"/>
                <p:cNvSpPr>
                  <a:spLocks/>
                </p:cNvSpPr>
                <p:nvPr/>
              </p:nvSpPr>
              <p:spPr bwMode="auto">
                <a:xfrm>
                  <a:off x="3015" y="900"/>
                  <a:ext cx="91" cy="91"/>
                </a:xfrm>
                <a:custGeom>
                  <a:avLst/>
                  <a:gdLst/>
                  <a:ahLst/>
                  <a:cxnLst>
                    <a:cxn ang="0">
                      <a:pos x="0" y="48"/>
                    </a:cxn>
                    <a:cxn ang="0">
                      <a:pos x="91" y="91"/>
                    </a:cxn>
                    <a:cxn ang="0">
                      <a:pos x="91" y="0"/>
                    </a:cxn>
                    <a:cxn ang="0">
                      <a:pos x="0" y="48"/>
                    </a:cxn>
                  </a:cxnLst>
                  <a:rect l="0" t="0" r="r" b="b"/>
                  <a:pathLst>
                    <a:path w="91" h="91">
                      <a:moveTo>
                        <a:pt x="0" y="48"/>
                      </a:moveTo>
                      <a:lnTo>
                        <a:pt x="91" y="91"/>
                      </a:lnTo>
                      <a:lnTo>
                        <a:pt x="91" y="0"/>
                      </a:lnTo>
                      <a:lnTo>
                        <a:pt x="0" y="4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9" name="Freeform 655"/>
                <p:cNvSpPr>
                  <a:spLocks/>
                </p:cNvSpPr>
                <p:nvPr/>
              </p:nvSpPr>
              <p:spPr bwMode="auto">
                <a:xfrm>
                  <a:off x="3090" y="927"/>
                  <a:ext cx="16" cy="37"/>
                </a:xfrm>
                <a:custGeom>
                  <a:avLst/>
                  <a:gdLst/>
                  <a:ahLst/>
                  <a:cxnLst>
                    <a:cxn ang="0">
                      <a:pos x="16" y="0"/>
                    </a:cxn>
                    <a:cxn ang="0">
                      <a:pos x="11" y="0"/>
                    </a:cxn>
                    <a:cxn ang="0">
                      <a:pos x="11" y="0"/>
                    </a:cxn>
                    <a:cxn ang="0">
                      <a:pos x="5" y="5"/>
                    </a:cxn>
                    <a:cxn ang="0">
                      <a:pos x="5" y="5"/>
                    </a:cxn>
                    <a:cxn ang="0">
                      <a:pos x="0" y="11"/>
                    </a:cxn>
                    <a:cxn ang="0">
                      <a:pos x="0" y="11"/>
                    </a:cxn>
                    <a:cxn ang="0">
                      <a:pos x="0" y="16"/>
                    </a:cxn>
                    <a:cxn ang="0">
                      <a:pos x="0" y="21"/>
                    </a:cxn>
                    <a:cxn ang="0">
                      <a:pos x="0" y="21"/>
                    </a:cxn>
                    <a:cxn ang="0">
                      <a:pos x="0" y="27"/>
                    </a:cxn>
                    <a:cxn ang="0">
                      <a:pos x="0" y="27"/>
                    </a:cxn>
                    <a:cxn ang="0">
                      <a:pos x="5" y="32"/>
                    </a:cxn>
                    <a:cxn ang="0">
                      <a:pos x="5" y="32"/>
                    </a:cxn>
                    <a:cxn ang="0">
                      <a:pos x="11" y="37"/>
                    </a:cxn>
                    <a:cxn ang="0">
                      <a:pos x="11" y="37"/>
                    </a:cxn>
                    <a:cxn ang="0">
                      <a:pos x="16" y="37"/>
                    </a:cxn>
                    <a:cxn ang="0">
                      <a:pos x="16" y="0"/>
                    </a:cxn>
                  </a:cxnLst>
                  <a:rect l="0" t="0" r="r" b="b"/>
                  <a:pathLst>
                    <a:path w="16" h="37">
                      <a:moveTo>
                        <a:pt x="16" y="0"/>
                      </a:moveTo>
                      <a:lnTo>
                        <a:pt x="11" y="0"/>
                      </a:lnTo>
                      <a:lnTo>
                        <a:pt x="11" y="0"/>
                      </a:lnTo>
                      <a:lnTo>
                        <a:pt x="5" y="5"/>
                      </a:lnTo>
                      <a:lnTo>
                        <a:pt x="5" y="5"/>
                      </a:lnTo>
                      <a:lnTo>
                        <a:pt x="0" y="11"/>
                      </a:lnTo>
                      <a:lnTo>
                        <a:pt x="0" y="11"/>
                      </a:lnTo>
                      <a:lnTo>
                        <a:pt x="0" y="16"/>
                      </a:lnTo>
                      <a:lnTo>
                        <a:pt x="0" y="21"/>
                      </a:lnTo>
                      <a:lnTo>
                        <a:pt x="0" y="21"/>
                      </a:lnTo>
                      <a:lnTo>
                        <a:pt x="0" y="27"/>
                      </a:lnTo>
                      <a:lnTo>
                        <a:pt x="0" y="27"/>
                      </a:lnTo>
                      <a:lnTo>
                        <a:pt x="5" y="32"/>
                      </a:lnTo>
                      <a:lnTo>
                        <a:pt x="5" y="32"/>
                      </a:lnTo>
                      <a:lnTo>
                        <a:pt x="11" y="37"/>
                      </a:lnTo>
                      <a:lnTo>
                        <a:pt x="11" y="37"/>
                      </a:lnTo>
                      <a:lnTo>
                        <a:pt x="16" y="37"/>
                      </a:lnTo>
                      <a:lnTo>
                        <a:pt x="1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0" name="Rectangle 656"/>
                <p:cNvSpPr>
                  <a:spLocks noChangeArrowheads="1"/>
                </p:cNvSpPr>
                <p:nvPr/>
              </p:nvSpPr>
              <p:spPr bwMode="auto">
                <a:xfrm>
                  <a:off x="2711" y="751"/>
                  <a:ext cx="742" cy="11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smtClean="0">
                      <a:solidFill>
                        <a:srgbClr val="24211D"/>
                      </a:solidFill>
                      <a:cs typeface="Arial" pitchFamily="34" charset="0"/>
                    </a:rPr>
                    <a:t>Memory Subsystem</a:t>
                  </a:r>
                  <a:endParaRPr lang="en-US" sz="1800" smtClean="0">
                    <a:solidFill>
                      <a:srgbClr val="000000"/>
                    </a:solidFill>
                    <a:cs typeface="Arial" pitchFamily="34" charset="0"/>
                  </a:endParaRPr>
                </a:p>
              </p:txBody>
            </p:sp>
            <p:sp>
              <p:nvSpPr>
                <p:cNvPr id="37521" name="Freeform 657"/>
                <p:cNvSpPr>
                  <a:spLocks/>
                </p:cNvSpPr>
                <p:nvPr/>
              </p:nvSpPr>
              <p:spPr bwMode="auto">
                <a:xfrm>
                  <a:off x="3448" y="1066"/>
                  <a:ext cx="90" cy="90"/>
                </a:xfrm>
                <a:custGeom>
                  <a:avLst/>
                  <a:gdLst/>
                  <a:ahLst/>
                  <a:cxnLst>
                    <a:cxn ang="0">
                      <a:pos x="90" y="42"/>
                    </a:cxn>
                    <a:cxn ang="0">
                      <a:pos x="0" y="90"/>
                    </a:cxn>
                    <a:cxn ang="0">
                      <a:pos x="0" y="0"/>
                    </a:cxn>
                    <a:cxn ang="0">
                      <a:pos x="90" y="42"/>
                    </a:cxn>
                  </a:cxnLst>
                  <a:rect l="0" t="0" r="r" b="b"/>
                  <a:pathLst>
                    <a:path w="90" h="90">
                      <a:moveTo>
                        <a:pt x="90" y="42"/>
                      </a:moveTo>
                      <a:lnTo>
                        <a:pt x="0" y="90"/>
                      </a:lnTo>
                      <a:lnTo>
                        <a:pt x="0" y="0"/>
                      </a:lnTo>
                      <a:lnTo>
                        <a:pt x="90"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2" name="Freeform 658"/>
                <p:cNvSpPr>
                  <a:spLocks/>
                </p:cNvSpPr>
                <p:nvPr/>
              </p:nvSpPr>
              <p:spPr bwMode="auto">
                <a:xfrm>
                  <a:off x="3448" y="1092"/>
                  <a:ext cx="21" cy="37"/>
                </a:xfrm>
                <a:custGeom>
                  <a:avLst/>
                  <a:gdLst/>
                  <a:ahLst/>
                  <a:cxnLst>
                    <a:cxn ang="0">
                      <a:pos x="0" y="37"/>
                    </a:cxn>
                    <a:cxn ang="0">
                      <a:pos x="5" y="37"/>
                    </a:cxn>
                    <a:cxn ang="0">
                      <a:pos x="10" y="32"/>
                    </a:cxn>
                    <a:cxn ang="0">
                      <a:pos x="10" y="32"/>
                    </a:cxn>
                    <a:cxn ang="0">
                      <a:pos x="16" y="32"/>
                    </a:cxn>
                    <a:cxn ang="0">
                      <a:pos x="16" y="27"/>
                    </a:cxn>
                    <a:cxn ang="0">
                      <a:pos x="16" y="27"/>
                    </a:cxn>
                    <a:cxn ang="0">
                      <a:pos x="21" y="21"/>
                    </a:cxn>
                    <a:cxn ang="0">
                      <a:pos x="21" y="16"/>
                    </a:cxn>
                    <a:cxn ang="0">
                      <a:pos x="21" y="16"/>
                    </a:cxn>
                    <a:cxn ang="0">
                      <a:pos x="16" y="11"/>
                    </a:cxn>
                    <a:cxn ang="0">
                      <a:pos x="16" y="11"/>
                    </a:cxn>
                    <a:cxn ang="0">
                      <a:pos x="16" y="5"/>
                    </a:cxn>
                    <a:cxn ang="0">
                      <a:pos x="10" y="5"/>
                    </a:cxn>
                    <a:cxn ang="0">
                      <a:pos x="10" y="0"/>
                    </a:cxn>
                    <a:cxn ang="0">
                      <a:pos x="5" y="0"/>
                    </a:cxn>
                    <a:cxn ang="0">
                      <a:pos x="0" y="0"/>
                    </a:cxn>
                    <a:cxn ang="0">
                      <a:pos x="0" y="37"/>
                    </a:cxn>
                  </a:cxnLst>
                  <a:rect l="0" t="0" r="r" b="b"/>
                  <a:pathLst>
                    <a:path w="21" h="37">
                      <a:moveTo>
                        <a:pt x="0" y="37"/>
                      </a:moveTo>
                      <a:lnTo>
                        <a:pt x="5" y="37"/>
                      </a:lnTo>
                      <a:lnTo>
                        <a:pt x="10" y="32"/>
                      </a:lnTo>
                      <a:lnTo>
                        <a:pt x="10" y="32"/>
                      </a:lnTo>
                      <a:lnTo>
                        <a:pt x="16" y="32"/>
                      </a:lnTo>
                      <a:lnTo>
                        <a:pt x="16" y="27"/>
                      </a:lnTo>
                      <a:lnTo>
                        <a:pt x="16" y="27"/>
                      </a:lnTo>
                      <a:lnTo>
                        <a:pt x="21" y="21"/>
                      </a:lnTo>
                      <a:lnTo>
                        <a:pt x="21" y="16"/>
                      </a:lnTo>
                      <a:lnTo>
                        <a:pt x="21" y="16"/>
                      </a:lnTo>
                      <a:lnTo>
                        <a:pt x="16" y="11"/>
                      </a:lnTo>
                      <a:lnTo>
                        <a:pt x="16" y="11"/>
                      </a:lnTo>
                      <a:lnTo>
                        <a:pt x="16" y="5"/>
                      </a:lnTo>
                      <a:lnTo>
                        <a:pt x="10" y="5"/>
                      </a:lnTo>
                      <a:lnTo>
                        <a:pt x="10" y="0"/>
                      </a:lnTo>
                      <a:lnTo>
                        <a:pt x="5" y="0"/>
                      </a:lnTo>
                      <a:lnTo>
                        <a:pt x="0" y="0"/>
                      </a:lnTo>
                      <a:lnTo>
                        <a:pt x="0" y="3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3" name="Rectangle 659"/>
                <p:cNvSpPr>
                  <a:spLocks noChangeArrowheads="1"/>
                </p:cNvSpPr>
                <p:nvPr/>
              </p:nvSpPr>
              <p:spPr bwMode="auto">
                <a:xfrm>
                  <a:off x="3410" y="1092"/>
                  <a:ext cx="38" cy="37"/>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4" name="Freeform 660"/>
                <p:cNvSpPr>
                  <a:spLocks/>
                </p:cNvSpPr>
                <p:nvPr/>
              </p:nvSpPr>
              <p:spPr bwMode="auto">
                <a:xfrm>
                  <a:off x="3319" y="1066"/>
                  <a:ext cx="91" cy="90"/>
                </a:xfrm>
                <a:custGeom>
                  <a:avLst/>
                  <a:gdLst/>
                  <a:ahLst/>
                  <a:cxnLst>
                    <a:cxn ang="0">
                      <a:pos x="0" y="42"/>
                    </a:cxn>
                    <a:cxn ang="0">
                      <a:pos x="91" y="90"/>
                    </a:cxn>
                    <a:cxn ang="0">
                      <a:pos x="91" y="0"/>
                    </a:cxn>
                    <a:cxn ang="0">
                      <a:pos x="0" y="42"/>
                    </a:cxn>
                  </a:cxnLst>
                  <a:rect l="0" t="0" r="r" b="b"/>
                  <a:pathLst>
                    <a:path w="91" h="90">
                      <a:moveTo>
                        <a:pt x="0" y="42"/>
                      </a:moveTo>
                      <a:lnTo>
                        <a:pt x="91" y="90"/>
                      </a:lnTo>
                      <a:lnTo>
                        <a:pt x="91" y="0"/>
                      </a:lnTo>
                      <a:lnTo>
                        <a:pt x="0"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5" name="Freeform 661"/>
                <p:cNvSpPr>
                  <a:spLocks/>
                </p:cNvSpPr>
                <p:nvPr/>
              </p:nvSpPr>
              <p:spPr bwMode="auto">
                <a:xfrm>
                  <a:off x="3394" y="1092"/>
                  <a:ext cx="16" cy="37"/>
                </a:xfrm>
                <a:custGeom>
                  <a:avLst/>
                  <a:gdLst/>
                  <a:ahLst/>
                  <a:cxnLst>
                    <a:cxn ang="0">
                      <a:pos x="16" y="0"/>
                    </a:cxn>
                    <a:cxn ang="0">
                      <a:pos x="11" y="0"/>
                    </a:cxn>
                    <a:cxn ang="0">
                      <a:pos x="11" y="0"/>
                    </a:cxn>
                    <a:cxn ang="0">
                      <a:pos x="5" y="5"/>
                    </a:cxn>
                    <a:cxn ang="0">
                      <a:pos x="5" y="5"/>
                    </a:cxn>
                    <a:cxn ang="0">
                      <a:pos x="0" y="11"/>
                    </a:cxn>
                    <a:cxn ang="0">
                      <a:pos x="0" y="11"/>
                    </a:cxn>
                    <a:cxn ang="0">
                      <a:pos x="0" y="16"/>
                    </a:cxn>
                    <a:cxn ang="0">
                      <a:pos x="0" y="16"/>
                    </a:cxn>
                    <a:cxn ang="0">
                      <a:pos x="0" y="21"/>
                    </a:cxn>
                    <a:cxn ang="0">
                      <a:pos x="0" y="27"/>
                    </a:cxn>
                    <a:cxn ang="0">
                      <a:pos x="0" y="27"/>
                    </a:cxn>
                    <a:cxn ang="0">
                      <a:pos x="5" y="32"/>
                    </a:cxn>
                    <a:cxn ang="0">
                      <a:pos x="5" y="32"/>
                    </a:cxn>
                    <a:cxn ang="0">
                      <a:pos x="11" y="32"/>
                    </a:cxn>
                    <a:cxn ang="0">
                      <a:pos x="11" y="37"/>
                    </a:cxn>
                    <a:cxn ang="0">
                      <a:pos x="16" y="37"/>
                    </a:cxn>
                    <a:cxn ang="0">
                      <a:pos x="16" y="0"/>
                    </a:cxn>
                  </a:cxnLst>
                  <a:rect l="0" t="0" r="r" b="b"/>
                  <a:pathLst>
                    <a:path w="16" h="37">
                      <a:moveTo>
                        <a:pt x="16" y="0"/>
                      </a:moveTo>
                      <a:lnTo>
                        <a:pt x="11" y="0"/>
                      </a:lnTo>
                      <a:lnTo>
                        <a:pt x="11" y="0"/>
                      </a:lnTo>
                      <a:lnTo>
                        <a:pt x="5" y="5"/>
                      </a:lnTo>
                      <a:lnTo>
                        <a:pt x="5" y="5"/>
                      </a:lnTo>
                      <a:lnTo>
                        <a:pt x="0" y="11"/>
                      </a:lnTo>
                      <a:lnTo>
                        <a:pt x="0" y="11"/>
                      </a:lnTo>
                      <a:lnTo>
                        <a:pt x="0" y="16"/>
                      </a:lnTo>
                      <a:lnTo>
                        <a:pt x="0" y="16"/>
                      </a:lnTo>
                      <a:lnTo>
                        <a:pt x="0" y="21"/>
                      </a:lnTo>
                      <a:lnTo>
                        <a:pt x="0" y="27"/>
                      </a:lnTo>
                      <a:lnTo>
                        <a:pt x="0" y="27"/>
                      </a:lnTo>
                      <a:lnTo>
                        <a:pt x="5" y="32"/>
                      </a:lnTo>
                      <a:lnTo>
                        <a:pt x="5" y="32"/>
                      </a:lnTo>
                      <a:lnTo>
                        <a:pt x="11" y="32"/>
                      </a:lnTo>
                      <a:lnTo>
                        <a:pt x="11" y="37"/>
                      </a:lnTo>
                      <a:lnTo>
                        <a:pt x="16" y="37"/>
                      </a:lnTo>
                      <a:lnTo>
                        <a:pt x="1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51" name="Line 687"/>
                <p:cNvSpPr>
                  <a:spLocks noChangeShapeType="1"/>
                </p:cNvSpPr>
                <p:nvPr/>
              </p:nvSpPr>
              <p:spPr bwMode="auto">
                <a:xfrm flipH="1">
                  <a:off x="3170" y="1183"/>
                  <a:ext cx="69"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3" name="Freeform 699"/>
                <p:cNvSpPr>
                  <a:spLocks/>
                </p:cNvSpPr>
                <p:nvPr/>
              </p:nvSpPr>
              <p:spPr bwMode="auto">
                <a:xfrm>
                  <a:off x="3453" y="1759"/>
                  <a:ext cx="69" cy="74"/>
                </a:xfrm>
                <a:custGeom>
                  <a:avLst/>
                  <a:gdLst/>
                  <a:ahLst/>
                  <a:cxnLst>
                    <a:cxn ang="0">
                      <a:pos x="0" y="74"/>
                    </a:cxn>
                    <a:cxn ang="0">
                      <a:pos x="69" y="37"/>
                    </a:cxn>
                    <a:cxn ang="0">
                      <a:pos x="0" y="0"/>
                    </a:cxn>
                    <a:cxn ang="0">
                      <a:pos x="0" y="74"/>
                    </a:cxn>
                  </a:cxnLst>
                  <a:rect l="0" t="0" r="r" b="b"/>
                  <a:pathLst>
                    <a:path w="69" h="74">
                      <a:moveTo>
                        <a:pt x="0" y="74"/>
                      </a:moveTo>
                      <a:lnTo>
                        <a:pt x="69"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4" name="Freeform 700"/>
                <p:cNvSpPr>
                  <a:spLocks/>
                </p:cNvSpPr>
                <p:nvPr/>
              </p:nvSpPr>
              <p:spPr bwMode="auto">
                <a:xfrm>
                  <a:off x="3458" y="1791"/>
                  <a:ext cx="11" cy="10"/>
                </a:xfrm>
                <a:custGeom>
                  <a:avLst/>
                  <a:gdLst/>
                  <a:ahLst/>
                  <a:cxnLst>
                    <a:cxn ang="0">
                      <a:pos x="0" y="10"/>
                    </a:cxn>
                    <a:cxn ang="0">
                      <a:pos x="6" y="10"/>
                    </a:cxn>
                    <a:cxn ang="0">
                      <a:pos x="6" y="10"/>
                    </a:cxn>
                    <a:cxn ang="0">
                      <a:pos x="11" y="5"/>
                    </a:cxn>
                    <a:cxn ang="0">
                      <a:pos x="11" y="5"/>
                    </a:cxn>
                    <a:cxn ang="0">
                      <a:pos x="11" y="0"/>
                    </a:cxn>
                    <a:cxn ang="0">
                      <a:pos x="6" y="0"/>
                    </a:cxn>
                    <a:cxn ang="0">
                      <a:pos x="6" y="0"/>
                    </a:cxn>
                    <a:cxn ang="0">
                      <a:pos x="0" y="0"/>
                    </a:cxn>
                    <a:cxn ang="0">
                      <a:pos x="0" y="10"/>
                    </a:cxn>
                  </a:cxnLst>
                  <a:rect l="0" t="0" r="r" b="b"/>
                  <a:pathLst>
                    <a:path w="11" h="10">
                      <a:moveTo>
                        <a:pt x="0" y="10"/>
                      </a:moveTo>
                      <a:lnTo>
                        <a:pt x="6" y="10"/>
                      </a:lnTo>
                      <a:lnTo>
                        <a:pt x="6" y="10"/>
                      </a:lnTo>
                      <a:lnTo>
                        <a:pt x="11" y="5"/>
                      </a:lnTo>
                      <a:lnTo>
                        <a:pt x="11" y="5"/>
                      </a:lnTo>
                      <a:lnTo>
                        <a:pt x="11" y="0"/>
                      </a:lnTo>
                      <a:lnTo>
                        <a:pt x="6" y="0"/>
                      </a:lnTo>
                      <a:lnTo>
                        <a:pt x="6" y="0"/>
                      </a:lnTo>
                      <a:lnTo>
                        <a:pt x="0" y="0"/>
                      </a:lnTo>
                      <a:lnTo>
                        <a:pt x="0" y="1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5" name="Rectangle 701"/>
                <p:cNvSpPr>
                  <a:spLocks noChangeArrowheads="1"/>
                </p:cNvSpPr>
                <p:nvPr/>
              </p:nvSpPr>
              <p:spPr bwMode="auto">
                <a:xfrm>
                  <a:off x="3378" y="1791"/>
                  <a:ext cx="80" cy="1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6" name="Freeform 702"/>
                <p:cNvSpPr>
                  <a:spLocks/>
                </p:cNvSpPr>
                <p:nvPr/>
              </p:nvSpPr>
              <p:spPr bwMode="auto">
                <a:xfrm>
                  <a:off x="3319" y="1759"/>
                  <a:ext cx="64" cy="74"/>
                </a:xfrm>
                <a:custGeom>
                  <a:avLst/>
                  <a:gdLst/>
                  <a:ahLst/>
                  <a:cxnLst>
                    <a:cxn ang="0">
                      <a:pos x="64" y="74"/>
                    </a:cxn>
                    <a:cxn ang="0">
                      <a:pos x="0" y="37"/>
                    </a:cxn>
                    <a:cxn ang="0">
                      <a:pos x="64" y="0"/>
                    </a:cxn>
                    <a:cxn ang="0">
                      <a:pos x="64" y="74"/>
                    </a:cxn>
                  </a:cxnLst>
                  <a:rect l="0" t="0" r="r" b="b"/>
                  <a:pathLst>
                    <a:path w="64" h="74">
                      <a:moveTo>
                        <a:pt x="64" y="74"/>
                      </a:moveTo>
                      <a:lnTo>
                        <a:pt x="0" y="37"/>
                      </a:lnTo>
                      <a:lnTo>
                        <a:pt x="64" y="0"/>
                      </a:lnTo>
                      <a:lnTo>
                        <a:pt x="64"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7" name="Freeform 703"/>
                <p:cNvSpPr>
                  <a:spLocks/>
                </p:cNvSpPr>
                <p:nvPr/>
              </p:nvSpPr>
              <p:spPr bwMode="auto">
                <a:xfrm>
                  <a:off x="3373" y="1791"/>
                  <a:ext cx="5" cy="10"/>
                </a:xfrm>
                <a:custGeom>
                  <a:avLst/>
                  <a:gdLst/>
                  <a:ahLst/>
                  <a:cxnLst>
                    <a:cxn ang="0">
                      <a:pos x="5" y="0"/>
                    </a:cxn>
                    <a:cxn ang="0">
                      <a:pos x="5" y="0"/>
                    </a:cxn>
                    <a:cxn ang="0">
                      <a:pos x="0" y="0"/>
                    </a:cxn>
                    <a:cxn ang="0">
                      <a:pos x="0" y="0"/>
                    </a:cxn>
                    <a:cxn ang="0">
                      <a:pos x="0" y="5"/>
                    </a:cxn>
                    <a:cxn ang="0">
                      <a:pos x="0" y="5"/>
                    </a:cxn>
                    <a:cxn ang="0">
                      <a:pos x="0" y="10"/>
                    </a:cxn>
                    <a:cxn ang="0">
                      <a:pos x="5" y="10"/>
                    </a:cxn>
                    <a:cxn ang="0">
                      <a:pos x="5" y="10"/>
                    </a:cxn>
                    <a:cxn ang="0">
                      <a:pos x="5" y="0"/>
                    </a:cxn>
                  </a:cxnLst>
                  <a:rect l="0" t="0" r="r" b="b"/>
                  <a:pathLst>
                    <a:path w="5" h="10">
                      <a:moveTo>
                        <a:pt x="5" y="0"/>
                      </a:moveTo>
                      <a:lnTo>
                        <a:pt x="5" y="0"/>
                      </a:lnTo>
                      <a:lnTo>
                        <a:pt x="0" y="0"/>
                      </a:lnTo>
                      <a:lnTo>
                        <a:pt x="0" y="0"/>
                      </a:lnTo>
                      <a:lnTo>
                        <a:pt x="0" y="5"/>
                      </a:lnTo>
                      <a:lnTo>
                        <a:pt x="0" y="5"/>
                      </a:lnTo>
                      <a:lnTo>
                        <a:pt x="0" y="10"/>
                      </a:lnTo>
                      <a:lnTo>
                        <a:pt x="5" y="10"/>
                      </a:lnTo>
                      <a:lnTo>
                        <a:pt x="5" y="10"/>
                      </a:lnTo>
                      <a:lnTo>
                        <a:pt x="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8" name="Rectangle 704"/>
                <p:cNvSpPr>
                  <a:spLocks noChangeArrowheads="1"/>
                </p:cNvSpPr>
                <p:nvPr/>
              </p:nvSpPr>
              <p:spPr bwMode="auto">
                <a:xfrm>
                  <a:off x="4788" y="2665"/>
                  <a:ext cx="918" cy="378"/>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9" name="Rectangle 705"/>
                <p:cNvSpPr>
                  <a:spLocks noChangeArrowheads="1"/>
                </p:cNvSpPr>
                <p:nvPr/>
              </p:nvSpPr>
              <p:spPr bwMode="auto">
                <a:xfrm>
                  <a:off x="5305" y="2803"/>
                  <a:ext cx="369" cy="20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70" name="Rectangle 706"/>
                <p:cNvSpPr>
                  <a:spLocks noChangeArrowheads="1"/>
                </p:cNvSpPr>
                <p:nvPr/>
              </p:nvSpPr>
              <p:spPr bwMode="auto">
                <a:xfrm>
                  <a:off x="5305" y="2803"/>
                  <a:ext cx="369" cy="203"/>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71" name="Rectangle 707"/>
                <p:cNvSpPr>
                  <a:spLocks noChangeArrowheads="1"/>
                </p:cNvSpPr>
                <p:nvPr/>
              </p:nvSpPr>
              <p:spPr bwMode="auto">
                <a:xfrm>
                  <a:off x="5359" y="2814"/>
                  <a:ext cx="294"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Packet</a:t>
                  </a:r>
                  <a:endParaRPr lang="en-US" sz="1800" smtClean="0">
                    <a:solidFill>
                      <a:srgbClr val="000000"/>
                    </a:solidFill>
                    <a:cs typeface="Arial" pitchFamily="34" charset="0"/>
                  </a:endParaRPr>
                </a:p>
              </p:txBody>
            </p:sp>
            <p:sp>
              <p:nvSpPr>
                <p:cNvPr id="37572" name="Rectangle 708"/>
                <p:cNvSpPr>
                  <a:spLocks noChangeArrowheads="1"/>
                </p:cNvSpPr>
                <p:nvPr/>
              </p:nvSpPr>
              <p:spPr bwMode="auto">
                <a:xfrm>
                  <a:off x="5396" y="2904"/>
                  <a:ext cx="21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DMA</a:t>
                  </a:r>
                  <a:endParaRPr lang="en-US" sz="1800" smtClean="0">
                    <a:solidFill>
                      <a:srgbClr val="000000"/>
                    </a:solidFill>
                    <a:cs typeface="Arial" pitchFamily="34" charset="0"/>
                  </a:endParaRPr>
                </a:p>
              </p:txBody>
            </p:sp>
            <p:sp>
              <p:nvSpPr>
                <p:cNvPr id="37573" name="Rectangle 709"/>
                <p:cNvSpPr>
                  <a:spLocks noChangeArrowheads="1"/>
                </p:cNvSpPr>
                <p:nvPr/>
              </p:nvSpPr>
              <p:spPr bwMode="auto">
                <a:xfrm>
                  <a:off x="4916" y="2692"/>
                  <a:ext cx="737" cy="11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smtClean="0">
                      <a:solidFill>
                        <a:srgbClr val="24211D"/>
                      </a:solidFill>
                      <a:cs typeface="Arial" pitchFamily="34" charset="0"/>
                    </a:rPr>
                    <a:t>Multicore Navigator</a:t>
                  </a:r>
                  <a:endParaRPr lang="en-US" sz="1800" smtClean="0">
                    <a:solidFill>
                      <a:srgbClr val="000000"/>
                    </a:solidFill>
                    <a:cs typeface="Arial" pitchFamily="34" charset="0"/>
                  </a:endParaRPr>
                </a:p>
              </p:txBody>
            </p:sp>
            <p:sp>
              <p:nvSpPr>
                <p:cNvPr id="37574" name="Rectangle 710"/>
                <p:cNvSpPr>
                  <a:spLocks noChangeArrowheads="1"/>
                </p:cNvSpPr>
                <p:nvPr/>
              </p:nvSpPr>
              <p:spPr bwMode="auto">
                <a:xfrm>
                  <a:off x="4820" y="2803"/>
                  <a:ext cx="448" cy="20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75" name="Rectangle 711"/>
                <p:cNvSpPr>
                  <a:spLocks noChangeArrowheads="1"/>
                </p:cNvSpPr>
                <p:nvPr/>
              </p:nvSpPr>
              <p:spPr bwMode="auto">
                <a:xfrm>
                  <a:off x="4820" y="2803"/>
                  <a:ext cx="448" cy="203"/>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76" name="Rectangle 712"/>
                <p:cNvSpPr>
                  <a:spLocks noChangeArrowheads="1"/>
                </p:cNvSpPr>
                <p:nvPr/>
              </p:nvSpPr>
              <p:spPr bwMode="auto">
                <a:xfrm>
                  <a:off x="4910" y="2803"/>
                  <a:ext cx="283"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Queue</a:t>
                  </a:r>
                  <a:endParaRPr lang="en-US" sz="1800" smtClean="0">
                    <a:solidFill>
                      <a:srgbClr val="000000"/>
                    </a:solidFill>
                    <a:cs typeface="Arial" pitchFamily="34" charset="0"/>
                  </a:endParaRPr>
                </a:p>
              </p:txBody>
            </p:sp>
            <p:sp>
              <p:nvSpPr>
                <p:cNvPr id="37577" name="Rectangle 713"/>
                <p:cNvSpPr>
                  <a:spLocks noChangeArrowheads="1"/>
                </p:cNvSpPr>
                <p:nvPr/>
              </p:nvSpPr>
              <p:spPr bwMode="auto">
                <a:xfrm>
                  <a:off x="4873" y="2894"/>
                  <a:ext cx="363"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Manager</a:t>
                  </a:r>
                  <a:endParaRPr lang="en-US" sz="1800" smtClean="0">
                    <a:solidFill>
                      <a:srgbClr val="000000"/>
                    </a:solidFill>
                    <a:cs typeface="Arial" pitchFamily="34" charset="0"/>
                  </a:endParaRPr>
                </a:p>
              </p:txBody>
            </p:sp>
            <p:sp>
              <p:nvSpPr>
                <p:cNvPr id="37579" name="Rectangle 715"/>
                <p:cNvSpPr>
                  <a:spLocks noChangeArrowheads="1"/>
                </p:cNvSpPr>
                <p:nvPr/>
              </p:nvSpPr>
              <p:spPr bwMode="auto">
                <a:xfrm>
                  <a:off x="3042" y="2180"/>
                  <a:ext cx="81"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dirty="0" smtClean="0">
                      <a:solidFill>
                        <a:srgbClr val="24211D"/>
                      </a:solidFill>
                      <a:cs typeface="Arial" pitchFamily="34" charset="0"/>
                    </a:rPr>
                    <a:t>x2</a:t>
                  </a:r>
                  <a:endParaRPr lang="en-US" sz="1800" dirty="0" smtClean="0">
                    <a:solidFill>
                      <a:srgbClr val="000000"/>
                    </a:solidFill>
                    <a:cs typeface="Arial" pitchFamily="34" charset="0"/>
                  </a:endParaRPr>
                </a:p>
              </p:txBody>
            </p:sp>
            <p:sp>
              <p:nvSpPr>
                <p:cNvPr id="37580" name="Rectangle 716"/>
                <p:cNvSpPr>
                  <a:spLocks noChangeArrowheads="1"/>
                </p:cNvSpPr>
                <p:nvPr/>
              </p:nvSpPr>
              <p:spPr bwMode="auto">
                <a:xfrm>
                  <a:off x="3608" y="2003"/>
                  <a:ext cx="289"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32KB L1</a:t>
                  </a:r>
                  <a:endParaRPr lang="en-US" sz="1800" smtClean="0">
                    <a:solidFill>
                      <a:srgbClr val="000000"/>
                    </a:solidFill>
                    <a:cs typeface="Arial" pitchFamily="34" charset="0"/>
                  </a:endParaRPr>
                </a:p>
              </p:txBody>
            </p:sp>
            <p:sp>
              <p:nvSpPr>
                <p:cNvPr id="37581" name="Rectangle 717"/>
                <p:cNvSpPr>
                  <a:spLocks noChangeArrowheads="1"/>
                </p:cNvSpPr>
                <p:nvPr/>
              </p:nvSpPr>
              <p:spPr bwMode="auto">
                <a:xfrm>
                  <a:off x="3608" y="2062"/>
                  <a:ext cx="289"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P-Cache</a:t>
                  </a:r>
                  <a:endParaRPr lang="en-US" sz="1800" smtClean="0">
                    <a:solidFill>
                      <a:srgbClr val="000000"/>
                    </a:solidFill>
                    <a:cs typeface="Arial" pitchFamily="34" charset="0"/>
                  </a:endParaRPr>
                </a:p>
              </p:txBody>
            </p:sp>
            <p:sp>
              <p:nvSpPr>
                <p:cNvPr id="37582" name="Rectangle 718"/>
                <p:cNvSpPr>
                  <a:spLocks noChangeArrowheads="1"/>
                </p:cNvSpPr>
                <p:nvPr/>
              </p:nvSpPr>
              <p:spPr bwMode="auto">
                <a:xfrm>
                  <a:off x="3976" y="2008"/>
                  <a:ext cx="289"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32KB L1</a:t>
                  </a:r>
                  <a:endParaRPr lang="en-US" sz="1800" smtClean="0">
                    <a:solidFill>
                      <a:srgbClr val="000000"/>
                    </a:solidFill>
                    <a:cs typeface="Arial" pitchFamily="34" charset="0"/>
                  </a:endParaRPr>
                </a:p>
              </p:txBody>
            </p:sp>
            <p:sp>
              <p:nvSpPr>
                <p:cNvPr id="37583" name="Rectangle 719"/>
                <p:cNvSpPr>
                  <a:spLocks noChangeArrowheads="1"/>
                </p:cNvSpPr>
                <p:nvPr/>
              </p:nvSpPr>
              <p:spPr bwMode="auto">
                <a:xfrm>
                  <a:off x="3976" y="2067"/>
                  <a:ext cx="294"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D-Cache</a:t>
                  </a:r>
                  <a:endParaRPr lang="en-US" sz="1800" smtClean="0">
                    <a:solidFill>
                      <a:srgbClr val="000000"/>
                    </a:solidFill>
                    <a:cs typeface="Arial" pitchFamily="34" charset="0"/>
                  </a:endParaRPr>
                </a:p>
              </p:txBody>
            </p:sp>
            <p:sp>
              <p:nvSpPr>
                <p:cNvPr id="37584" name="Rectangle 720"/>
                <p:cNvSpPr>
                  <a:spLocks noChangeArrowheads="1"/>
                </p:cNvSpPr>
                <p:nvPr/>
              </p:nvSpPr>
              <p:spPr bwMode="auto">
                <a:xfrm>
                  <a:off x="3661" y="2168"/>
                  <a:ext cx="572"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dirty="0" smtClean="0">
                      <a:solidFill>
                        <a:srgbClr val="000000"/>
                      </a:solidFill>
                      <a:cs typeface="Arial" pitchFamily="34" charset="0"/>
                    </a:rPr>
                    <a:t>1024KB L2 Cache</a:t>
                  </a:r>
                  <a:endParaRPr lang="en-US" sz="1800" dirty="0" smtClean="0">
                    <a:solidFill>
                      <a:srgbClr val="000000"/>
                    </a:solidFill>
                    <a:cs typeface="Arial" pitchFamily="34" charset="0"/>
                  </a:endParaRPr>
                </a:p>
              </p:txBody>
            </p:sp>
            <p:sp>
              <p:nvSpPr>
                <p:cNvPr id="37585" name="Line 721"/>
                <p:cNvSpPr>
                  <a:spLocks noChangeShapeType="1"/>
                </p:cNvSpPr>
                <p:nvPr/>
              </p:nvSpPr>
              <p:spPr bwMode="auto">
                <a:xfrm>
                  <a:off x="3533" y="1982"/>
                  <a:ext cx="747"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86" name="Line 722"/>
                <p:cNvSpPr>
                  <a:spLocks noChangeShapeType="1"/>
                </p:cNvSpPr>
                <p:nvPr/>
              </p:nvSpPr>
              <p:spPr bwMode="auto">
                <a:xfrm>
                  <a:off x="3533" y="2153"/>
                  <a:ext cx="747"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87" name="Line 723"/>
                <p:cNvSpPr>
                  <a:spLocks noChangeShapeType="1"/>
                </p:cNvSpPr>
                <p:nvPr/>
              </p:nvSpPr>
              <p:spPr bwMode="auto">
                <a:xfrm>
                  <a:off x="3907" y="1982"/>
                  <a:ext cx="1" cy="17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88" name="Line 724"/>
                <p:cNvSpPr>
                  <a:spLocks noChangeShapeType="1"/>
                </p:cNvSpPr>
                <p:nvPr/>
              </p:nvSpPr>
              <p:spPr bwMode="auto">
                <a:xfrm>
                  <a:off x="2289" y="938"/>
                  <a:ext cx="28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89" name="Freeform 725"/>
                <p:cNvSpPr>
                  <a:spLocks/>
                </p:cNvSpPr>
                <p:nvPr/>
              </p:nvSpPr>
              <p:spPr bwMode="auto">
                <a:xfrm>
                  <a:off x="2289" y="916"/>
                  <a:ext cx="43" cy="43"/>
                </a:xfrm>
                <a:custGeom>
                  <a:avLst/>
                  <a:gdLst/>
                  <a:ahLst/>
                  <a:cxnLst>
                    <a:cxn ang="0">
                      <a:pos x="0" y="22"/>
                    </a:cxn>
                    <a:cxn ang="0">
                      <a:pos x="43" y="0"/>
                    </a:cxn>
                    <a:cxn ang="0">
                      <a:pos x="43" y="43"/>
                    </a:cxn>
                    <a:cxn ang="0">
                      <a:pos x="0" y="22"/>
                    </a:cxn>
                  </a:cxnLst>
                  <a:rect l="0" t="0" r="r" b="b"/>
                  <a:pathLst>
                    <a:path w="43" h="43">
                      <a:moveTo>
                        <a:pt x="0" y="22"/>
                      </a:moveTo>
                      <a:lnTo>
                        <a:pt x="43" y="0"/>
                      </a:lnTo>
                      <a:lnTo>
                        <a:pt x="43" y="43"/>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0" name="Freeform 726"/>
                <p:cNvSpPr>
                  <a:spLocks/>
                </p:cNvSpPr>
                <p:nvPr/>
              </p:nvSpPr>
              <p:spPr bwMode="auto">
                <a:xfrm>
                  <a:off x="2535" y="916"/>
                  <a:ext cx="42" cy="43"/>
                </a:xfrm>
                <a:custGeom>
                  <a:avLst/>
                  <a:gdLst/>
                  <a:ahLst/>
                  <a:cxnLst>
                    <a:cxn ang="0">
                      <a:pos x="42" y="22"/>
                    </a:cxn>
                    <a:cxn ang="0">
                      <a:pos x="0" y="0"/>
                    </a:cxn>
                    <a:cxn ang="0">
                      <a:pos x="0" y="43"/>
                    </a:cxn>
                    <a:cxn ang="0">
                      <a:pos x="42" y="22"/>
                    </a:cxn>
                  </a:cxnLst>
                  <a:rect l="0" t="0" r="r" b="b"/>
                  <a:pathLst>
                    <a:path w="42" h="43">
                      <a:moveTo>
                        <a:pt x="42" y="22"/>
                      </a:moveTo>
                      <a:lnTo>
                        <a:pt x="0" y="0"/>
                      </a:lnTo>
                      <a:lnTo>
                        <a:pt x="0" y="43"/>
                      </a:lnTo>
                      <a:lnTo>
                        <a:pt x="42"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1" name="Freeform 727"/>
                <p:cNvSpPr>
                  <a:spLocks/>
                </p:cNvSpPr>
                <p:nvPr/>
              </p:nvSpPr>
              <p:spPr bwMode="auto">
                <a:xfrm>
                  <a:off x="3698" y="1145"/>
                  <a:ext cx="91" cy="91"/>
                </a:xfrm>
                <a:custGeom>
                  <a:avLst/>
                  <a:gdLst/>
                  <a:ahLst/>
                  <a:cxnLst>
                    <a:cxn ang="0">
                      <a:pos x="43" y="0"/>
                    </a:cxn>
                    <a:cxn ang="0">
                      <a:pos x="91" y="91"/>
                    </a:cxn>
                    <a:cxn ang="0">
                      <a:pos x="0" y="91"/>
                    </a:cxn>
                    <a:cxn ang="0">
                      <a:pos x="43" y="0"/>
                    </a:cxn>
                  </a:cxnLst>
                  <a:rect l="0" t="0" r="r" b="b"/>
                  <a:pathLst>
                    <a:path w="91" h="91">
                      <a:moveTo>
                        <a:pt x="43" y="0"/>
                      </a:moveTo>
                      <a:lnTo>
                        <a:pt x="91" y="91"/>
                      </a:lnTo>
                      <a:lnTo>
                        <a:pt x="0" y="91"/>
                      </a:lnTo>
                      <a:lnTo>
                        <a:pt x="43"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2" name="Freeform 728"/>
                <p:cNvSpPr>
                  <a:spLocks/>
                </p:cNvSpPr>
                <p:nvPr/>
              </p:nvSpPr>
              <p:spPr bwMode="auto">
                <a:xfrm>
                  <a:off x="3725" y="1220"/>
                  <a:ext cx="38" cy="16"/>
                </a:xfrm>
                <a:custGeom>
                  <a:avLst/>
                  <a:gdLst/>
                  <a:ahLst/>
                  <a:cxnLst>
                    <a:cxn ang="0">
                      <a:pos x="38" y="16"/>
                    </a:cxn>
                    <a:cxn ang="0">
                      <a:pos x="38" y="11"/>
                    </a:cxn>
                    <a:cxn ang="0">
                      <a:pos x="32" y="11"/>
                    </a:cxn>
                    <a:cxn ang="0">
                      <a:pos x="32" y="5"/>
                    </a:cxn>
                    <a:cxn ang="0">
                      <a:pos x="32" y="5"/>
                    </a:cxn>
                    <a:cxn ang="0">
                      <a:pos x="27" y="0"/>
                    </a:cxn>
                    <a:cxn ang="0">
                      <a:pos x="27" y="0"/>
                    </a:cxn>
                    <a:cxn ang="0">
                      <a:pos x="22" y="0"/>
                    </a:cxn>
                    <a:cxn ang="0">
                      <a:pos x="16" y="0"/>
                    </a:cxn>
                    <a:cxn ang="0">
                      <a:pos x="16" y="0"/>
                    </a:cxn>
                    <a:cxn ang="0">
                      <a:pos x="11" y="0"/>
                    </a:cxn>
                    <a:cxn ang="0">
                      <a:pos x="6" y="0"/>
                    </a:cxn>
                    <a:cxn ang="0">
                      <a:pos x="6" y="5"/>
                    </a:cxn>
                    <a:cxn ang="0">
                      <a:pos x="6" y="5"/>
                    </a:cxn>
                    <a:cxn ang="0">
                      <a:pos x="0" y="11"/>
                    </a:cxn>
                    <a:cxn ang="0">
                      <a:pos x="0" y="11"/>
                    </a:cxn>
                    <a:cxn ang="0">
                      <a:pos x="0" y="16"/>
                    </a:cxn>
                    <a:cxn ang="0">
                      <a:pos x="38" y="16"/>
                    </a:cxn>
                  </a:cxnLst>
                  <a:rect l="0" t="0" r="r" b="b"/>
                  <a:pathLst>
                    <a:path w="38" h="16">
                      <a:moveTo>
                        <a:pt x="38" y="16"/>
                      </a:moveTo>
                      <a:lnTo>
                        <a:pt x="38" y="11"/>
                      </a:lnTo>
                      <a:lnTo>
                        <a:pt x="32" y="11"/>
                      </a:lnTo>
                      <a:lnTo>
                        <a:pt x="32" y="5"/>
                      </a:lnTo>
                      <a:lnTo>
                        <a:pt x="32" y="5"/>
                      </a:lnTo>
                      <a:lnTo>
                        <a:pt x="27" y="0"/>
                      </a:lnTo>
                      <a:lnTo>
                        <a:pt x="27" y="0"/>
                      </a:lnTo>
                      <a:lnTo>
                        <a:pt x="22" y="0"/>
                      </a:lnTo>
                      <a:lnTo>
                        <a:pt x="16" y="0"/>
                      </a:lnTo>
                      <a:lnTo>
                        <a:pt x="16" y="0"/>
                      </a:lnTo>
                      <a:lnTo>
                        <a:pt x="11" y="0"/>
                      </a:lnTo>
                      <a:lnTo>
                        <a:pt x="6" y="0"/>
                      </a:lnTo>
                      <a:lnTo>
                        <a:pt x="6" y="5"/>
                      </a:lnTo>
                      <a:lnTo>
                        <a:pt x="6" y="5"/>
                      </a:lnTo>
                      <a:lnTo>
                        <a:pt x="0" y="11"/>
                      </a:lnTo>
                      <a:lnTo>
                        <a:pt x="0" y="11"/>
                      </a:lnTo>
                      <a:lnTo>
                        <a:pt x="0" y="16"/>
                      </a:lnTo>
                      <a:lnTo>
                        <a:pt x="38" y="1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3" name="Rectangle 729"/>
                <p:cNvSpPr>
                  <a:spLocks noChangeArrowheads="1"/>
                </p:cNvSpPr>
                <p:nvPr/>
              </p:nvSpPr>
              <p:spPr bwMode="auto">
                <a:xfrm>
                  <a:off x="3725" y="1236"/>
                  <a:ext cx="38" cy="69"/>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4" name="Freeform 730"/>
                <p:cNvSpPr>
                  <a:spLocks/>
                </p:cNvSpPr>
                <p:nvPr/>
              </p:nvSpPr>
              <p:spPr bwMode="auto">
                <a:xfrm>
                  <a:off x="3698" y="1305"/>
                  <a:ext cx="91" cy="91"/>
                </a:xfrm>
                <a:custGeom>
                  <a:avLst/>
                  <a:gdLst/>
                  <a:ahLst/>
                  <a:cxnLst>
                    <a:cxn ang="0">
                      <a:pos x="43" y="91"/>
                    </a:cxn>
                    <a:cxn ang="0">
                      <a:pos x="91" y="0"/>
                    </a:cxn>
                    <a:cxn ang="0">
                      <a:pos x="0" y="0"/>
                    </a:cxn>
                    <a:cxn ang="0">
                      <a:pos x="43" y="91"/>
                    </a:cxn>
                  </a:cxnLst>
                  <a:rect l="0" t="0" r="r" b="b"/>
                  <a:pathLst>
                    <a:path w="91" h="91">
                      <a:moveTo>
                        <a:pt x="43" y="91"/>
                      </a:moveTo>
                      <a:lnTo>
                        <a:pt x="91" y="0"/>
                      </a:lnTo>
                      <a:lnTo>
                        <a:pt x="0" y="0"/>
                      </a:lnTo>
                      <a:lnTo>
                        <a:pt x="43" y="9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5" name="Freeform 731"/>
                <p:cNvSpPr>
                  <a:spLocks/>
                </p:cNvSpPr>
                <p:nvPr/>
              </p:nvSpPr>
              <p:spPr bwMode="auto">
                <a:xfrm>
                  <a:off x="3725" y="1305"/>
                  <a:ext cx="38" cy="22"/>
                </a:xfrm>
                <a:custGeom>
                  <a:avLst/>
                  <a:gdLst/>
                  <a:ahLst/>
                  <a:cxnLst>
                    <a:cxn ang="0">
                      <a:pos x="0" y="0"/>
                    </a:cxn>
                    <a:cxn ang="0">
                      <a:pos x="0" y="6"/>
                    </a:cxn>
                    <a:cxn ang="0">
                      <a:pos x="0" y="11"/>
                    </a:cxn>
                    <a:cxn ang="0">
                      <a:pos x="6" y="11"/>
                    </a:cxn>
                    <a:cxn ang="0">
                      <a:pos x="6" y="16"/>
                    </a:cxn>
                    <a:cxn ang="0">
                      <a:pos x="6" y="16"/>
                    </a:cxn>
                    <a:cxn ang="0">
                      <a:pos x="11" y="16"/>
                    </a:cxn>
                    <a:cxn ang="0">
                      <a:pos x="16" y="22"/>
                    </a:cxn>
                    <a:cxn ang="0">
                      <a:pos x="16" y="22"/>
                    </a:cxn>
                    <a:cxn ang="0">
                      <a:pos x="22" y="22"/>
                    </a:cxn>
                    <a:cxn ang="0">
                      <a:pos x="27" y="16"/>
                    </a:cxn>
                    <a:cxn ang="0">
                      <a:pos x="27" y="16"/>
                    </a:cxn>
                    <a:cxn ang="0">
                      <a:pos x="32" y="16"/>
                    </a:cxn>
                    <a:cxn ang="0">
                      <a:pos x="32" y="11"/>
                    </a:cxn>
                    <a:cxn ang="0">
                      <a:pos x="32" y="11"/>
                    </a:cxn>
                    <a:cxn ang="0">
                      <a:pos x="38" y="6"/>
                    </a:cxn>
                    <a:cxn ang="0">
                      <a:pos x="38" y="0"/>
                    </a:cxn>
                    <a:cxn ang="0">
                      <a:pos x="0" y="0"/>
                    </a:cxn>
                  </a:cxnLst>
                  <a:rect l="0" t="0" r="r" b="b"/>
                  <a:pathLst>
                    <a:path w="38" h="22">
                      <a:moveTo>
                        <a:pt x="0" y="0"/>
                      </a:moveTo>
                      <a:lnTo>
                        <a:pt x="0" y="6"/>
                      </a:lnTo>
                      <a:lnTo>
                        <a:pt x="0" y="11"/>
                      </a:lnTo>
                      <a:lnTo>
                        <a:pt x="6" y="11"/>
                      </a:lnTo>
                      <a:lnTo>
                        <a:pt x="6" y="16"/>
                      </a:lnTo>
                      <a:lnTo>
                        <a:pt x="6" y="16"/>
                      </a:lnTo>
                      <a:lnTo>
                        <a:pt x="11" y="16"/>
                      </a:lnTo>
                      <a:lnTo>
                        <a:pt x="16" y="22"/>
                      </a:lnTo>
                      <a:lnTo>
                        <a:pt x="16" y="22"/>
                      </a:lnTo>
                      <a:lnTo>
                        <a:pt x="22" y="22"/>
                      </a:lnTo>
                      <a:lnTo>
                        <a:pt x="27" y="16"/>
                      </a:lnTo>
                      <a:lnTo>
                        <a:pt x="27" y="16"/>
                      </a:lnTo>
                      <a:lnTo>
                        <a:pt x="32" y="16"/>
                      </a:lnTo>
                      <a:lnTo>
                        <a:pt x="32" y="11"/>
                      </a:lnTo>
                      <a:lnTo>
                        <a:pt x="32" y="11"/>
                      </a:lnTo>
                      <a:lnTo>
                        <a:pt x="38" y="6"/>
                      </a:lnTo>
                      <a:lnTo>
                        <a:pt x="38"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6" name="Rectangle 732"/>
                <p:cNvSpPr>
                  <a:spLocks noChangeArrowheads="1"/>
                </p:cNvSpPr>
                <p:nvPr/>
              </p:nvSpPr>
              <p:spPr bwMode="auto">
                <a:xfrm>
                  <a:off x="2529" y="2105"/>
                  <a:ext cx="422" cy="112"/>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7" name="Line 733"/>
                <p:cNvSpPr>
                  <a:spLocks noChangeShapeType="1"/>
                </p:cNvSpPr>
                <p:nvPr/>
              </p:nvSpPr>
              <p:spPr bwMode="auto">
                <a:xfrm flipH="1">
                  <a:off x="2972" y="2164"/>
                  <a:ext cx="182"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8" name="Freeform 734"/>
                <p:cNvSpPr>
                  <a:spLocks/>
                </p:cNvSpPr>
                <p:nvPr/>
              </p:nvSpPr>
              <p:spPr bwMode="auto">
                <a:xfrm>
                  <a:off x="3111" y="2142"/>
                  <a:ext cx="43" cy="43"/>
                </a:xfrm>
                <a:custGeom>
                  <a:avLst/>
                  <a:gdLst/>
                  <a:ahLst/>
                  <a:cxnLst>
                    <a:cxn ang="0">
                      <a:pos x="43" y="22"/>
                    </a:cxn>
                    <a:cxn ang="0">
                      <a:pos x="0" y="43"/>
                    </a:cxn>
                    <a:cxn ang="0">
                      <a:pos x="0" y="0"/>
                    </a:cxn>
                    <a:cxn ang="0">
                      <a:pos x="43" y="22"/>
                    </a:cxn>
                  </a:cxnLst>
                  <a:rect l="0" t="0" r="r" b="b"/>
                  <a:pathLst>
                    <a:path w="43" h="43">
                      <a:moveTo>
                        <a:pt x="43" y="22"/>
                      </a:moveTo>
                      <a:lnTo>
                        <a:pt x="0" y="43"/>
                      </a:lnTo>
                      <a:lnTo>
                        <a:pt x="0" y="0"/>
                      </a:lnTo>
                      <a:lnTo>
                        <a:pt x="43"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9" name="Freeform 735"/>
                <p:cNvSpPr>
                  <a:spLocks/>
                </p:cNvSpPr>
                <p:nvPr/>
              </p:nvSpPr>
              <p:spPr bwMode="auto">
                <a:xfrm>
                  <a:off x="2972" y="2142"/>
                  <a:ext cx="48" cy="43"/>
                </a:xfrm>
                <a:custGeom>
                  <a:avLst/>
                  <a:gdLst/>
                  <a:ahLst/>
                  <a:cxnLst>
                    <a:cxn ang="0">
                      <a:pos x="0" y="22"/>
                    </a:cxn>
                    <a:cxn ang="0">
                      <a:pos x="48" y="43"/>
                    </a:cxn>
                    <a:cxn ang="0">
                      <a:pos x="48" y="0"/>
                    </a:cxn>
                    <a:cxn ang="0">
                      <a:pos x="0" y="22"/>
                    </a:cxn>
                  </a:cxnLst>
                  <a:rect l="0" t="0" r="r" b="b"/>
                  <a:pathLst>
                    <a:path w="48" h="43">
                      <a:moveTo>
                        <a:pt x="0" y="22"/>
                      </a:moveTo>
                      <a:lnTo>
                        <a:pt x="48" y="43"/>
                      </a:lnTo>
                      <a:lnTo>
                        <a:pt x="48" y="0"/>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0" name="Rectangle 736"/>
                <p:cNvSpPr>
                  <a:spLocks noChangeArrowheads="1"/>
                </p:cNvSpPr>
                <p:nvPr/>
              </p:nvSpPr>
              <p:spPr bwMode="auto">
                <a:xfrm>
                  <a:off x="2513" y="2089"/>
                  <a:ext cx="422" cy="107"/>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1" name="Rectangle 737"/>
                <p:cNvSpPr>
                  <a:spLocks noChangeArrowheads="1"/>
                </p:cNvSpPr>
                <p:nvPr/>
              </p:nvSpPr>
              <p:spPr bwMode="auto">
                <a:xfrm>
                  <a:off x="2668" y="2105"/>
                  <a:ext cx="155"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PLL</a:t>
                  </a:r>
                  <a:endParaRPr lang="en-US" sz="1800" smtClean="0">
                    <a:solidFill>
                      <a:srgbClr val="000000"/>
                    </a:solidFill>
                    <a:cs typeface="Arial" pitchFamily="34" charset="0"/>
                  </a:endParaRPr>
                </a:p>
              </p:txBody>
            </p:sp>
            <p:sp>
              <p:nvSpPr>
                <p:cNvPr id="37602" name="Rectangle 738"/>
                <p:cNvSpPr>
                  <a:spLocks noChangeArrowheads="1"/>
                </p:cNvSpPr>
                <p:nvPr/>
              </p:nvSpPr>
              <p:spPr bwMode="auto">
                <a:xfrm>
                  <a:off x="2513" y="2276"/>
                  <a:ext cx="422" cy="106"/>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3" name="Rectangle 739"/>
                <p:cNvSpPr>
                  <a:spLocks noChangeArrowheads="1"/>
                </p:cNvSpPr>
                <p:nvPr/>
              </p:nvSpPr>
              <p:spPr bwMode="auto">
                <a:xfrm>
                  <a:off x="2631" y="2291"/>
                  <a:ext cx="219"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EDMA</a:t>
                  </a:r>
                  <a:endParaRPr lang="en-US" sz="1800" smtClean="0">
                    <a:solidFill>
                      <a:srgbClr val="000000"/>
                    </a:solidFill>
                    <a:cs typeface="Arial" pitchFamily="34" charset="0"/>
                  </a:endParaRPr>
                </a:p>
              </p:txBody>
            </p:sp>
            <p:sp>
              <p:nvSpPr>
                <p:cNvPr id="37604" name="Freeform 740"/>
                <p:cNvSpPr>
                  <a:spLocks/>
                </p:cNvSpPr>
                <p:nvPr/>
              </p:nvSpPr>
              <p:spPr bwMode="auto">
                <a:xfrm>
                  <a:off x="3090" y="2292"/>
                  <a:ext cx="64" cy="74"/>
                </a:xfrm>
                <a:custGeom>
                  <a:avLst/>
                  <a:gdLst/>
                  <a:ahLst/>
                  <a:cxnLst>
                    <a:cxn ang="0">
                      <a:pos x="0" y="74"/>
                    </a:cxn>
                    <a:cxn ang="0">
                      <a:pos x="64" y="37"/>
                    </a:cxn>
                    <a:cxn ang="0">
                      <a:pos x="0" y="0"/>
                    </a:cxn>
                    <a:cxn ang="0">
                      <a:pos x="0" y="74"/>
                    </a:cxn>
                  </a:cxnLst>
                  <a:rect l="0" t="0" r="r" b="b"/>
                  <a:pathLst>
                    <a:path w="64" h="74">
                      <a:moveTo>
                        <a:pt x="0" y="74"/>
                      </a:moveTo>
                      <a:lnTo>
                        <a:pt x="64"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5" name="Freeform 741"/>
                <p:cNvSpPr>
                  <a:spLocks/>
                </p:cNvSpPr>
                <p:nvPr/>
              </p:nvSpPr>
              <p:spPr bwMode="auto">
                <a:xfrm>
                  <a:off x="3095" y="2324"/>
                  <a:ext cx="6" cy="10"/>
                </a:xfrm>
                <a:custGeom>
                  <a:avLst/>
                  <a:gdLst/>
                  <a:ahLst/>
                  <a:cxnLst>
                    <a:cxn ang="0">
                      <a:pos x="0" y="10"/>
                    </a:cxn>
                    <a:cxn ang="0">
                      <a:pos x="0" y="10"/>
                    </a:cxn>
                    <a:cxn ang="0">
                      <a:pos x="6" y="10"/>
                    </a:cxn>
                    <a:cxn ang="0">
                      <a:pos x="6" y="5"/>
                    </a:cxn>
                    <a:cxn ang="0">
                      <a:pos x="6" y="5"/>
                    </a:cxn>
                    <a:cxn ang="0">
                      <a:pos x="6" y="0"/>
                    </a:cxn>
                    <a:cxn ang="0">
                      <a:pos x="6" y="0"/>
                    </a:cxn>
                    <a:cxn ang="0">
                      <a:pos x="0" y="0"/>
                    </a:cxn>
                    <a:cxn ang="0">
                      <a:pos x="0" y="0"/>
                    </a:cxn>
                    <a:cxn ang="0">
                      <a:pos x="0" y="10"/>
                    </a:cxn>
                  </a:cxnLst>
                  <a:rect l="0" t="0" r="r" b="b"/>
                  <a:pathLst>
                    <a:path w="6" h="10">
                      <a:moveTo>
                        <a:pt x="0" y="10"/>
                      </a:moveTo>
                      <a:lnTo>
                        <a:pt x="0" y="10"/>
                      </a:lnTo>
                      <a:lnTo>
                        <a:pt x="6" y="10"/>
                      </a:lnTo>
                      <a:lnTo>
                        <a:pt x="6" y="5"/>
                      </a:lnTo>
                      <a:lnTo>
                        <a:pt x="6" y="5"/>
                      </a:lnTo>
                      <a:lnTo>
                        <a:pt x="6" y="0"/>
                      </a:lnTo>
                      <a:lnTo>
                        <a:pt x="6" y="0"/>
                      </a:lnTo>
                      <a:lnTo>
                        <a:pt x="0" y="0"/>
                      </a:lnTo>
                      <a:lnTo>
                        <a:pt x="0" y="0"/>
                      </a:lnTo>
                      <a:lnTo>
                        <a:pt x="0" y="1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6" name="Rectangle 742"/>
                <p:cNvSpPr>
                  <a:spLocks noChangeArrowheads="1"/>
                </p:cNvSpPr>
                <p:nvPr/>
              </p:nvSpPr>
              <p:spPr bwMode="auto">
                <a:xfrm>
                  <a:off x="3036" y="2324"/>
                  <a:ext cx="59" cy="1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7" name="Freeform 743"/>
                <p:cNvSpPr>
                  <a:spLocks/>
                </p:cNvSpPr>
                <p:nvPr/>
              </p:nvSpPr>
              <p:spPr bwMode="auto">
                <a:xfrm>
                  <a:off x="2978" y="2292"/>
                  <a:ext cx="69" cy="74"/>
                </a:xfrm>
                <a:custGeom>
                  <a:avLst/>
                  <a:gdLst/>
                  <a:ahLst/>
                  <a:cxnLst>
                    <a:cxn ang="0">
                      <a:pos x="69" y="74"/>
                    </a:cxn>
                    <a:cxn ang="0">
                      <a:pos x="0" y="37"/>
                    </a:cxn>
                    <a:cxn ang="0">
                      <a:pos x="69" y="0"/>
                    </a:cxn>
                    <a:cxn ang="0">
                      <a:pos x="69" y="74"/>
                    </a:cxn>
                  </a:cxnLst>
                  <a:rect l="0" t="0" r="r" b="b"/>
                  <a:pathLst>
                    <a:path w="69" h="74">
                      <a:moveTo>
                        <a:pt x="69" y="74"/>
                      </a:moveTo>
                      <a:lnTo>
                        <a:pt x="0" y="37"/>
                      </a:lnTo>
                      <a:lnTo>
                        <a:pt x="69" y="0"/>
                      </a:lnTo>
                      <a:lnTo>
                        <a:pt x="69"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8" name="Freeform 744"/>
                <p:cNvSpPr>
                  <a:spLocks/>
                </p:cNvSpPr>
                <p:nvPr/>
              </p:nvSpPr>
              <p:spPr bwMode="auto">
                <a:xfrm>
                  <a:off x="3031" y="2324"/>
                  <a:ext cx="5" cy="10"/>
                </a:xfrm>
                <a:custGeom>
                  <a:avLst/>
                  <a:gdLst/>
                  <a:ahLst/>
                  <a:cxnLst>
                    <a:cxn ang="0">
                      <a:pos x="5" y="0"/>
                    </a:cxn>
                    <a:cxn ang="0">
                      <a:pos x="5" y="0"/>
                    </a:cxn>
                    <a:cxn ang="0">
                      <a:pos x="0" y="0"/>
                    </a:cxn>
                    <a:cxn ang="0">
                      <a:pos x="0" y="0"/>
                    </a:cxn>
                    <a:cxn ang="0">
                      <a:pos x="0" y="5"/>
                    </a:cxn>
                    <a:cxn ang="0">
                      <a:pos x="0" y="5"/>
                    </a:cxn>
                    <a:cxn ang="0">
                      <a:pos x="0" y="10"/>
                    </a:cxn>
                    <a:cxn ang="0">
                      <a:pos x="5" y="10"/>
                    </a:cxn>
                    <a:cxn ang="0">
                      <a:pos x="5" y="10"/>
                    </a:cxn>
                    <a:cxn ang="0">
                      <a:pos x="5" y="0"/>
                    </a:cxn>
                  </a:cxnLst>
                  <a:rect l="0" t="0" r="r" b="b"/>
                  <a:pathLst>
                    <a:path w="5" h="10">
                      <a:moveTo>
                        <a:pt x="5" y="0"/>
                      </a:moveTo>
                      <a:lnTo>
                        <a:pt x="5" y="0"/>
                      </a:lnTo>
                      <a:lnTo>
                        <a:pt x="0" y="0"/>
                      </a:lnTo>
                      <a:lnTo>
                        <a:pt x="0" y="0"/>
                      </a:lnTo>
                      <a:lnTo>
                        <a:pt x="0" y="5"/>
                      </a:lnTo>
                      <a:lnTo>
                        <a:pt x="0" y="5"/>
                      </a:lnTo>
                      <a:lnTo>
                        <a:pt x="0" y="10"/>
                      </a:lnTo>
                      <a:lnTo>
                        <a:pt x="5" y="10"/>
                      </a:lnTo>
                      <a:lnTo>
                        <a:pt x="5" y="10"/>
                      </a:lnTo>
                      <a:lnTo>
                        <a:pt x="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9" name="Freeform 745"/>
                <p:cNvSpPr>
                  <a:spLocks/>
                </p:cNvSpPr>
                <p:nvPr/>
              </p:nvSpPr>
              <p:spPr bwMode="auto">
                <a:xfrm>
                  <a:off x="4969" y="2260"/>
                  <a:ext cx="70" cy="74"/>
                </a:xfrm>
                <a:custGeom>
                  <a:avLst/>
                  <a:gdLst/>
                  <a:ahLst/>
                  <a:cxnLst>
                    <a:cxn ang="0">
                      <a:pos x="0" y="74"/>
                    </a:cxn>
                    <a:cxn ang="0">
                      <a:pos x="70" y="37"/>
                    </a:cxn>
                    <a:cxn ang="0">
                      <a:pos x="0" y="0"/>
                    </a:cxn>
                    <a:cxn ang="0">
                      <a:pos x="0" y="74"/>
                    </a:cxn>
                  </a:cxnLst>
                  <a:rect l="0" t="0" r="r" b="b"/>
                  <a:pathLst>
                    <a:path w="70" h="74">
                      <a:moveTo>
                        <a:pt x="0" y="74"/>
                      </a:moveTo>
                      <a:lnTo>
                        <a:pt x="70"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0" name="Freeform 746"/>
                <p:cNvSpPr>
                  <a:spLocks/>
                </p:cNvSpPr>
                <p:nvPr/>
              </p:nvSpPr>
              <p:spPr bwMode="auto">
                <a:xfrm>
                  <a:off x="4974" y="2292"/>
                  <a:ext cx="6" cy="16"/>
                </a:xfrm>
                <a:custGeom>
                  <a:avLst/>
                  <a:gdLst/>
                  <a:ahLst/>
                  <a:cxnLst>
                    <a:cxn ang="0">
                      <a:pos x="0" y="16"/>
                    </a:cxn>
                    <a:cxn ang="0">
                      <a:pos x="6" y="16"/>
                    </a:cxn>
                    <a:cxn ang="0">
                      <a:pos x="6" y="10"/>
                    </a:cxn>
                    <a:cxn ang="0">
                      <a:pos x="6" y="10"/>
                    </a:cxn>
                    <a:cxn ang="0">
                      <a:pos x="6" y="5"/>
                    </a:cxn>
                    <a:cxn ang="0">
                      <a:pos x="6" y="5"/>
                    </a:cxn>
                    <a:cxn ang="0">
                      <a:pos x="6" y="5"/>
                    </a:cxn>
                    <a:cxn ang="0">
                      <a:pos x="6" y="0"/>
                    </a:cxn>
                    <a:cxn ang="0">
                      <a:pos x="0" y="0"/>
                    </a:cxn>
                    <a:cxn ang="0">
                      <a:pos x="0" y="16"/>
                    </a:cxn>
                  </a:cxnLst>
                  <a:rect l="0" t="0" r="r" b="b"/>
                  <a:pathLst>
                    <a:path w="6" h="16">
                      <a:moveTo>
                        <a:pt x="0" y="16"/>
                      </a:moveTo>
                      <a:lnTo>
                        <a:pt x="6" y="16"/>
                      </a:lnTo>
                      <a:lnTo>
                        <a:pt x="6" y="10"/>
                      </a:lnTo>
                      <a:lnTo>
                        <a:pt x="6" y="10"/>
                      </a:lnTo>
                      <a:lnTo>
                        <a:pt x="6" y="5"/>
                      </a:lnTo>
                      <a:lnTo>
                        <a:pt x="6" y="5"/>
                      </a:lnTo>
                      <a:lnTo>
                        <a:pt x="6" y="5"/>
                      </a:lnTo>
                      <a:lnTo>
                        <a:pt x="6" y="0"/>
                      </a:lnTo>
                      <a:lnTo>
                        <a:pt x="0" y="0"/>
                      </a:lnTo>
                      <a:lnTo>
                        <a:pt x="0" y="1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1" name="Rectangle 747"/>
                <p:cNvSpPr>
                  <a:spLocks noChangeArrowheads="1"/>
                </p:cNvSpPr>
                <p:nvPr/>
              </p:nvSpPr>
              <p:spPr bwMode="auto">
                <a:xfrm>
                  <a:off x="4820" y="2292"/>
                  <a:ext cx="154" cy="16"/>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2" name="Freeform 748"/>
                <p:cNvSpPr>
                  <a:spLocks/>
                </p:cNvSpPr>
                <p:nvPr/>
              </p:nvSpPr>
              <p:spPr bwMode="auto">
                <a:xfrm>
                  <a:off x="4756" y="2260"/>
                  <a:ext cx="69" cy="74"/>
                </a:xfrm>
                <a:custGeom>
                  <a:avLst/>
                  <a:gdLst/>
                  <a:ahLst/>
                  <a:cxnLst>
                    <a:cxn ang="0">
                      <a:pos x="69" y="74"/>
                    </a:cxn>
                    <a:cxn ang="0">
                      <a:pos x="0" y="37"/>
                    </a:cxn>
                    <a:cxn ang="0">
                      <a:pos x="69" y="0"/>
                    </a:cxn>
                    <a:cxn ang="0">
                      <a:pos x="69" y="74"/>
                    </a:cxn>
                  </a:cxnLst>
                  <a:rect l="0" t="0" r="r" b="b"/>
                  <a:pathLst>
                    <a:path w="69" h="74">
                      <a:moveTo>
                        <a:pt x="69" y="74"/>
                      </a:moveTo>
                      <a:lnTo>
                        <a:pt x="0" y="37"/>
                      </a:lnTo>
                      <a:lnTo>
                        <a:pt x="69" y="0"/>
                      </a:lnTo>
                      <a:lnTo>
                        <a:pt x="69"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3" name="Freeform 749"/>
                <p:cNvSpPr>
                  <a:spLocks/>
                </p:cNvSpPr>
                <p:nvPr/>
              </p:nvSpPr>
              <p:spPr bwMode="auto">
                <a:xfrm>
                  <a:off x="4809" y="2292"/>
                  <a:ext cx="11" cy="16"/>
                </a:xfrm>
                <a:custGeom>
                  <a:avLst/>
                  <a:gdLst/>
                  <a:ahLst/>
                  <a:cxnLst>
                    <a:cxn ang="0">
                      <a:pos x="11" y="0"/>
                    </a:cxn>
                    <a:cxn ang="0">
                      <a:pos x="5" y="0"/>
                    </a:cxn>
                    <a:cxn ang="0">
                      <a:pos x="5" y="5"/>
                    </a:cxn>
                    <a:cxn ang="0">
                      <a:pos x="5" y="5"/>
                    </a:cxn>
                    <a:cxn ang="0">
                      <a:pos x="0" y="5"/>
                    </a:cxn>
                    <a:cxn ang="0">
                      <a:pos x="5" y="10"/>
                    </a:cxn>
                    <a:cxn ang="0">
                      <a:pos x="5" y="10"/>
                    </a:cxn>
                    <a:cxn ang="0">
                      <a:pos x="5" y="16"/>
                    </a:cxn>
                    <a:cxn ang="0">
                      <a:pos x="11" y="16"/>
                    </a:cxn>
                    <a:cxn ang="0">
                      <a:pos x="11" y="0"/>
                    </a:cxn>
                  </a:cxnLst>
                  <a:rect l="0" t="0" r="r" b="b"/>
                  <a:pathLst>
                    <a:path w="11" h="16">
                      <a:moveTo>
                        <a:pt x="11" y="0"/>
                      </a:moveTo>
                      <a:lnTo>
                        <a:pt x="5" y="0"/>
                      </a:lnTo>
                      <a:lnTo>
                        <a:pt x="5" y="5"/>
                      </a:lnTo>
                      <a:lnTo>
                        <a:pt x="5" y="5"/>
                      </a:lnTo>
                      <a:lnTo>
                        <a:pt x="0" y="5"/>
                      </a:lnTo>
                      <a:lnTo>
                        <a:pt x="5" y="10"/>
                      </a:lnTo>
                      <a:lnTo>
                        <a:pt x="5" y="10"/>
                      </a:lnTo>
                      <a:lnTo>
                        <a:pt x="5" y="16"/>
                      </a:lnTo>
                      <a:lnTo>
                        <a:pt x="11" y="16"/>
                      </a:lnTo>
                      <a:lnTo>
                        <a:pt x="1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4" name="Rectangle 750"/>
                <p:cNvSpPr>
                  <a:spLocks noChangeArrowheads="1"/>
                </p:cNvSpPr>
                <p:nvPr/>
              </p:nvSpPr>
              <p:spPr bwMode="auto">
                <a:xfrm>
                  <a:off x="2369" y="2478"/>
                  <a:ext cx="518" cy="12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5" name="Rectangle 751"/>
                <p:cNvSpPr>
                  <a:spLocks noChangeArrowheads="1"/>
                </p:cNvSpPr>
                <p:nvPr/>
              </p:nvSpPr>
              <p:spPr bwMode="auto">
                <a:xfrm>
                  <a:off x="2370" y="2503"/>
                  <a:ext cx="317" cy="7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24211D"/>
                      </a:solidFill>
                      <a:cs typeface="Arial" pitchFamily="34" charset="0"/>
                    </a:rPr>
                    <a:t>HyperLink</a:t>
                  </a:r>
                  <a:endParaRPr lang="en-US" sz="800" dirty="0" smtClean="0">
                    <a:solidFill>
                      <a:srgbClr val="000000"/>
                    </a:solidFill>
                    <a:cs typeface="Arial" pitchFamily="34" charset="0"/>
                  </a:endParaRPr>
                </a:p>
              </p:txBody>
            </p:sp>
            <p:sp>
              <p:nvSpPr>
                <p:cNvPr id="37616" name="Line 752"/>
                <p:cNvSpPr>
                  <a:spLocks noChangeShapeType="1"/>
                </p:cNvSpPr>
                <p:nvPr/>
              </p:nvSpPr>
              <p:spPr bwMode="auto">
                <a:xfrm flipH="1">
                  <a:off x="2284" y="2436"/>
                  <a:ext cx="112" cy="106"/>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7" name="Line 753"/>
                <p:cNvSpPr>
                  <a:spLocks noChangeShapeType="1"/>
                </p:cNvSpPr>
                <p:nvPr/>
              </p:nvSpPr>
              <p:spPr bwMode="auto">
                <a:xfrm flipH="1" flipV="1">
                  <a:off x="2284" y="2542"/>
                  <a:ext cx="112" cy="102"/>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8" name="Line 754"/>
                <p:cNvSpPr>
                  <a:spLocks noChangeShapeType="1"/>
                </p:cNvSpPr>
                <p:nvPr/>
              </p:nvSpPr>
              <p:spPr bwMode="auto">
                <a:xfrm flipV="1">
                  <a:off x="2396" y="2436"/>
                  <a:ext cx="1" cy="37"/>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9" name="Line 755"/>
                <p:cNvSpPr>
                  <a:spLocks noChangeShapeType="1"/>
                </p:cNvSpPr>
                <p:nvPr/>
              </p:nvSpPr>
              <p:spPr bwMode="auto">
                <a:xfrm flipV="1">
                  <a:off x="2396" y="2606"/>
                  <a:ext cx="1" cy="38"/>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0" name="Rectangle 756"/>
                <p:cNvSpPr>
                  <a:spLocks noChangeArrowheads="1"/>
                </p:cNvSpPr>
                <p:nvPr/>
              </p:nvSpPr>
              <p:spPr bwMode="auto">
                <a:xfrm>
                  <a:off x="2745" y="2478"/>
                  <a:ext cx="2000" cy="123"/>
                </a:xfrm>
                <a:prstGeom prst="rect">
                  <a:avLst/>
                </a:prstGeom>
                <a:solidFill>
                  <a:srgbClr val="C1C0B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1" name="Line 757"/>
                <p:cNvSpPr>
                  <a:spLocks noChangeShapeType="1"/>
                </p:cNvSpPr>
                <p:nvPr/>
              </p:nvSpPr>
              <p:spPr bwMode="auto">
                <a:xfrm flipH="1">
                  <a:off x="3309" y="2478"/>
                  <a:ext cx="1313" cy="1"/>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2" name="Rectangle 758"/>
                <p:cNvSpPr>
                  <a:spLocks noChangeArrowheads="1"/>
                </p:cNvSpPr>
                <p:nvPr/>
              </p:nvSpPr>
              <p:spPr bwMode="auto">
                <a:xfrm>
                  <a:off x="4622" y="927"/>
                  <a:ext cx="123" cy="1557"/>
                </a:xfrm>
                <a:prstGeom prst="rect">
                  <a:avLst/>
                </a:prstGeom>
                <a:solidFill>
                  <a:srgbClr val="C1C0B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3" name="Rectangle 759"/>
                <p:cNvSpPr>
                  <a:spLocks noChangeArrowheads="1"/>
                </p:cNvSpPr>
                <p:nvPr/>
              </p:nvSpPr>
              <p:spPr bwMode="auto">
                <a:xfrm>
                  <a:off x="4622" y="927"/>
                  <a:ext cx="123" cy="1562"/>
                </a:xfrm>
                <a:prstGeom prst="rect">
                  <a:avLst/>
                </a:prstGeom>
                <a:solidFill>
                  <a:srgbClr val="C1C0B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4" name="Line 760"/>
                <p:cNvSpPr>
                  <a:spLocks noChangeShapeType="1"/>
                </p:cNvSpPr>
                <p:nvPr/>
              </p:nvSpPr>
              <p:spPr bwMode="auto">
                <a:xfrm>
                  <a:off x="4745" y="927"/>
                  <a:ext cx="1" cy="1679"/>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5" name="Line 761"/>
                <p:cNvSpPr>
                  <a:spLocks noChangeShapeType="1"/>
                </p:cNvSpPr>
                <p:nvPr/>
              </p:nvSpPr>
              <p:spPr bwMode="auto">
                <a:xfrm>
                  <a:off x="4617" y="927"/>
                  <a:ext cx="1" cy="1551"/>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6" name="Line 762"/>
                <p:cNvSpPr>
                  <a:spLocks noChangeShapeType="1"/>
                </p:cNvSpPr>
                <p:nvPr/>
              </p:nvSpPr>
              <p:spPr bwMode="auto">
                <a:xfrm>
                  <a:off x="4622" y="927"/>
                  <a:ext cx="128" cy="1"/>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7" name="Rectangle 763"/>
                <p:cNvSpPr>
                  <a:spLocks noChangeArrowheads="1"/>
                </p:cNvSpPr>
                <p:nvPr/>
              </p:nvSpPr>
              <p:spPr bwMode="auto">
                <a:xfrm>
                  <a:off x="3181" y="1055"/>
                  <a:ext cx="122" cy="1434"/>
                </a:xfrm>
                <a:prstGeom prst="rect">
                  <a:avLst/>
                </a:prstGeom>
                <a:solidFill>
                  <a:srgbClr val="C1C0B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8" name="Line 764"/>
                <p:cNvSpPr>
                  <a:spLocks noChangeShapeType="1"/>
                </p:cNvSpPr>
                <p:nvPr/>
              </p:nvSpPr>
              <p:spPr bwMode="auto">
                <a:xfrm>
                  <a:off x="3303" y="1055"/>
                  <a:ext cx="1" cy="1423"/>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9" name="Line 765"/>
                <p:cNvSpPr>
                  <a:spLocks noChangeShapeType="1"/>
                </p:cNvSpPr>
                <p:nvPr/>
              </p:nvSpPr>
              <p:spPr bwMode="auto">
                <a:xfrm>
                  <a:off x="3175" y="1055"/>
                  <a:ext cx="1" cy="1418"/>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0" name="Line 766"/>
                <p:cNvSpPr>
                  <a:spLocks noChangeShapeType="1"/>
                </p:cNvSpPr>
                <p:nvPr/>
              </p:nvSpPr>
              <p:spPr bwMode="auto">
                <a:xfrm>
                  <a:off x="3175" y="1055"/>
                  <a:ext cx="128" cy="1"/>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1" name="Rectangle 767"/>
                <p:cNvSpPr>
                  <a:spLocks noChangeArrowheads="1"/>
                </p:cNvSpPr>
                <p:nvPr/>
              </p:nvSpPr>
              <p:spPr bwMode="auto">
                <a:xfrm>
                  <a:off x="3693" y="2489"/>
                  <a:ext cx="337"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24211D"/>
                      </a:solidFill>
                      <a:cs typeface="Arial" pitchFamily="34" charset="0"/>
                    </a:rPr>
                    <a:t>TeraNet</a:t>
                  </a:r>
                  <a:endParaRPr lang="en-US" sz="1800" smtClean="0">
                    <a:solidFill>
                      <a:srgbClr val="000000"/>
                    </a:solidFill>
                    <a:cs typeface="Arial" pitchFamily="34" charset="0"/>
                  </a:endParaRPr>
                </a:p>
              </p:txBody>
            </p:sp>
            <p:sp>
              <p:nvSpPr>
                <p:cNvPr id="37632" name="Line 768"/>
                <p:cNvSpPr>
                  <a:spLocks noChangeShapeType="1"/>
                </p:cNvSpPr>
                <p:nvPr/>
              </p:nvSpPr>
              <p:spPr bwMode="auto">
                <a:xfrm flipH="1">
                  <a:off x="2396" y="2478"/>
                  <a:ext cx="779" cy="1"/>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3" name="Line 769"/>
                <p:cNvSpPr>
                  <a:spLocks noChangeShapeType="1"/>
                </p:cNvSpPr>
                <p:nvPr/>
              </p:nvSpPr>
              <p:spPr bwMode="auto">
                <a:xfrm flipH="1">
                  <a:off x="2396" y="2606"/>
                  <a:ext cx="2349" cy="1"/>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4" name="Rectangle 770"/>
                <p:cNvSpPr>
                  <a:spLocks noChangeArrowheads="1"/>
                </p:cNvSpPr>
                <p:nvPr/>
              </p:nvSpPr>
              <p:spPr bwMode="auto">
                <a:xfrm>
                  <a:off x="4414" y="3134"/>
                  <a:ext cx="507" cy="880"/>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5" name="Rectangle 771"/>
                <p:cNvSpPr>
                  <a:spLocks noChangeArrowheads="1"/>
                </p:cNvSpPr>
                <p:nvPr/>
              </p:nvSpPr>
              <p:spPr bwMode="auto">
                <a:xfrm>
                  <a:off x="4462" y="3241"/>
                  <a:ext cx="416" cy="208"/>
                </a:xfrm>
                <a:prstGeom prst="rect">
                  <a:avLst/>
                </a:prstGeom>
                <a:solidFill>
                  <a:srgbClr val="FFFF00"/>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6" name="Rectangle 772"/>
                <p:cNvSpPr>
                  <a:spLocks noChangeArrowheads="1"/>
                </p:cNvSpPr>
                <p:nvPr/>
              </p:nvSpPr>
              <p:spPr bwMode="auto">
                <a:xfrm>
                  <a:off x="4499" y="3251"/>
                  <a:ext cx="363"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Ethernet</a:t>
                  </a:r>
                  <a:endParaRPr lang="en-US" sz="1800" smtClean="0">
                    <a:solidFill>
                      <a:srgbClr val="000000"/>
                    </a:solidFill>
                    <a:cs typeface="Arial" pitchFamily="34" charset="0"/>
                  </a:endParaRPr>
                </a:p>
              </p:txBody>
            </p:sp>
            <p:sp>
              <p:nvSpPr>
                <p:cNvPr id="37637" name="Rectangle 773"/>
                <p:cNvSpPr>
                  <a:spLocks noChangeArrowheads="1"/>
                </p:cNvSpPr>
                <p:nvPr/>
              </p:nvSpPr>
              <p:spPr bwMode="auto">
                <a:xfrm>
                  <a:off x="4574" y="3336"/>
                  <a:ext cx="21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MAC</a:t>
                  </a:r>
                  <a:endParaRPr lang="en-US" sz="1800" smtClean="0">
                    <a:solidFill>
                      <a:srgbClr val="000000"/>
                    </a:solidFill>
                    <a:cs typeface="Arial" pitchFamily="34" charset="0"/>
                  </a:endParaRPr>
                </a:p>
              </p:txBody>
            </p:sp>
            <p:sp>
              <p:nvSpPr>
                <p:cNvPr id="37638" name="Rectangle 774"/>
                <p:cNvSpPr>
                  <a:spLocks noChangeArrowheads="1"/>
                </p:cNvSpPr>
                <p:nvPr/>
              </p:nvSpPr>
              <p:spPr bwMode="auto">
                <a:xfrm>
                  <a:off x="4547" y="3662"/>
                  <a:ext cx="241" cy="21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9" name="Rectangle 775"/>
                <p:cNvSpPr>
                  <a:spLocks noChangeArrowheads="1"/>
                </p:cNvSpPr>
                <p:nvPr/>
              </p:nvSpPr>
              <p:spPr bwMode="auto">
                <a:xfrm>
                  <a:off x="4547" y="3662"/>
                  <a:ext cx="241" cy="218"/>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0" name="Rectangle 776"/>
                <p:cNvSpPr>
                  <a:spLocks noChangeArrowheads="1"/>
                </p:cNvSpPr>
                <p:nvPr/>
              </p:nvSpPr>
              <p:spPr bwMode="auto">
                <a:xfrm>
                  <a:off x="4574" y="3736"/>
                  <a:ext cx="214"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SGMII</a:t>
                  </a:r>
                  <a:endParaRPr lang="en-US" sz="1800" smtClean="0">
                    <a:solidFill>
                      <a:srgbClr val="000000"/>
                    </a:solidFill>
                    <a:cs typeface="Arial" pitchFamily="34" charset="0"/>
                  </a:endParaRPr>
                </a:p>
              </p:txBody>
            </p:sp>
            <p:sp>
              <p:nvSpPr>
                <p:cNvPr id="37641" name="Line 777"/>
                <p:cNvSpPr>
                  <a:spLocks noChangeShapeType="1"/>
                </p:cNvSpPr>
                <p:nvPr/>
              </p:nvSpPr>
              <p:spPr bwMode="auto">
                <a:xfrm>
                  <a:off x="4665" y="3465"/>
                  <a:ext cx="1" cy="18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2" name="Freeform 778"/>
                <p:cNvSpPr>
                  <a:spLocks/>
                </p:cNvSpPr>
                <p:nvPr/>
              </p:nvSpPr>
              <p:spPr bwMode="auto">
                <a:xfrm>
                  <a:off x="4649" y="3465"/>
                  <a:ext cx="37" cy="32"/>
                </a:xfrm>
                <a:custGeom>
                  <a:avLst/>
                  <a:gdLst/>
                  <a:ahLst/>
                  <a:cxnLst>
                    <a:cxn ang="0">
                      <a:pos x="37" y="32"/>
                    </a:cxn>
                    <a:cxn ang="0">
                      <a:pos x="16" y="0"/>
                    </a:cxn>
                    <a:cxn ang="0">
                      <a:pos x="0" y="32"/>
                    </a:cxn>
                    <a:cxn ang="0">
                      <a:pos x="37" y="32"/>
                    </a:cxn>
                  </a:cxnLst>
                  <a:rect l="0" t="0" r="r" b="b"/>
                  <a:pathLst>
                    <a:path w="37" h="32">
                      <a:moveTo>
                        <a:pt x="37" y="32"/>
                      </a:moveTo>
                      <a:lnTo>
                        <a:pt x="16" y="0"/>
                      </a:lnTo>
                      <a:lnTo>
                        <a:pt x="0" y="32"/>
                      </a:lnTo>
                      <a:lnTo>
                        <a:pt x="37" y="3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3" name="Freeform 779"/>
                <p:cNvSpPr>
                  <a:spLocks/>
                </p:cNvSpPr>
                <p:nvPr/>
              </p:nvSpPr>
              <p:spPr bwMode="auto">
                <a:xfrm>
                  <a:off x="4649" y="3619"/>
                  <a:ext cx="37" cy="32"/>
                </a:xfrm>
                <a:custGeom>
                  <a:avLst/>
                  <a:gdLst/>
                  <a:ahLst/>
                  <a:cxnLst>
                    <a:cxn ang="0">
                      <a:pos x="37" y="0"/>
                    </a:cxn>
                    <a:cxn ang="0">
                      <a:pos x="16" y="32"/>
                    </a:cxn>
                    <a:cxn ang="0">
                      <a:pos x="0" y="0"/>
                    </a:cxn>
                    <a:cxn ang="0">
                      <a:pos x="37" y="0"/>
                    </a:cxn>
                  </a:cxnLst>
                  <a:rect l="0" t="0" r="r" b="b"/>
                  <a:pathLst>
                    <a:path w="37" h="32">
                      <a:moveTo>
                        <a:pt x="37" y="0"/>
                      </a:moveTo>
                      <a:lnTo>
                        <a:pt x="16" y="32"/>
                      </a:lnTo>
                      <a:lnTo>
                        <a:pt x="0" y="0"/>
                      </a:lnTo>
                      <a:lnTo>
                        <a:pt x="3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4" name="Line 780"/>
                <p:cNvSpPr>
                  <a:spLocks noChangeShapeType="1"/>
                </p:cNvSpPr>
                <p:nvPr/>
              </p:nvSpPr>
              <p:spPr bwMode="auto">
                <a:xfrm flipV="1">
                  <a:off x="4665" y="3896"/>
                  <a:ext cx="1" cy="299"/>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5" name="Freeform 781"/>
                <p:cNvSpPr>
                  <a:spLocks/>
                </p:cNvSpPr>
                <p:nvPr/>
              </p:nvSpPr>
              <p:spPr bwMode="auto">
                <a:xfrm>
                  <a:off x="4643" y="4147"/>
                  <a:ext cx="49" cy="48"/>
                </a:xfrm>
                <a:custGeom>
                  <a:avLst/>
                  <a:gdLst/>
                  <a:ahLst/>
                  <a:cxnLst>
                    <a:cxn ang="0">
                      <a:pos x="22" y="48"/>
                    </a:cxn>
                    <a:cxn ang="0">
                      <a:pos x="0" y="0"/>
                    </a:cxn>
                    <a:cxn ang="0">
                      <a:pos x="49" y="0"/>
                    </a:cxn>
                    <a:cxn ang="0">
                      <a:pos x="22" y="48"/>
                    </a:cxn>
                  </a:cxnLst>
                  <a:rect l="0" t="0" r="r" b="b"/>
                  <a:pathLst>
                    <a:path w="49" h="48">
                      <a:moveTo>
                        <a:pt x="22" y="48"/>
                      </a:moveTo>
                      <a:lnTo>
                        <a:pt x="0" y="0"/>
                      </a:lnTo>
                      <a:lnTo>
                        <a:pt x="49" y="0"/>
                      </a:lnTo>
                      <a:lnTo>
                        <a:pt x="22" y="4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6" name="Freeform 782"/>
                <p:cNvSpPr>
                  <a:spLocks/>
                </p:cNvSpPr>
                <p:nvPr/>
              </p:nvSpPr>
              <p:spPr bwMode="auto">
                <a:xfrm>
                  <a:off x="4643" y="3896"/>
                  <a:ext cx="49" cy="48"/>
                </a:xfrm>
                <a:custGeom>
                  <a:avLst/>
                  <a:gdLst/>
                  <a:ahLst/>
                  <a:cxnLst>
                    <a:cxn ang="0">
                      <a:pos x="22" y="0"/>
                    </a:cxn>
                    <a:cxn ang="0">
                      <a:pos x="0" y="48"/>
                    </a:cxn>
                    <a:cxn ang="0">
                      <a:pos x="49" y="48"/>
                    </a:cxn>
                    <a:cxn ang="0">
                      <a:pos x="22" y="0"/>
                    </a:cxn>
                  </a:cxnLst>
                  <a:rect l="0" t="0" r="r" b="b"/>
                  <a:pathLst>
                    <a:path w="49" h="48">
                      <a:moveTo>
                        <a:pt x="22" y="0"/>
                      </a:moveTo>
                      <a:lnTo>
                        <a:pt x="0" y="48"/>
                      </a:lnTo>
                      <a:lnTo>
                        <a:pt x="49" y="48"/>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7" name="Freeform 783"/>
                <p:cNvSpPr>
                  <a:spLocks/>
                </p:cNvSpPr>
                <p:nvPr/>
              </p:nvSpPr>
              <p:spPr bwMode="auto">
                <a:xfrm>
                  <a:off x="4713" y="2740"/>
                  <a:ext cx="69" cy="74"/>
                </a:xfrm>
                <a:custGeom>
                  <a:avLst/>
                  <a:gdLst/>
                  <a:ahLst/>
                  <a:cxnLst>
                    <a:cxn ang="0">
                      <a:pos x="0" y="74"/>
                    </a:cxn>
                    <a:cxn ang="0">
                      <a:pos x="69" y="37"/>
                    </a:cxn>
                    <a:cxn ang="0">
                      <a:pos x="0" y="0"/>
                    </a:cxn>
                    <a:cxn ang="0">
                      <a:pos x="0" y="74"/>
                    </a:cxn>
                  </a:cxnLst>
                  <a:rect l="0" t="0" r="r" b="b"/>
                  <a:pathLst>
                    <a:path w="69" h="74">
                      <a:moveTo>
                        <a:pt x="0" y="74"/>
                      </a:moveTo>
                      <a:lnTo>
                        <a:pt x="69"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8" name="Freeform 784"/>
                <p:cNvSpPr>
                  <a:spLocks/>
                </p:cNvSpPr>
                <p:nvPr/>
              </p:nvSpPr>
              <p:spPr bwMode="auto">
                <a:xfrm>
                  <a:off x="4718" y="2772"/>
                  <a:ext cx="6" cy="15"/>
                </a:xfrm>
                <a:custGeom>
                  <a:avLst/>
                  <a:gdLst/>
                  <a:ahLst/>
                  <a:cxnLst>
                    <a:cxn ang="0">
                      <a:pos x="0" y="15"/>
                    </a:cxn>
                    <a:cxn ang="0">
                      <a:pos x="0" y="15"/>
                    </a:cxn>
                    <a:cxn ang="0">
                      <a:pos x="6" y="10"/>
                    </a:cxn>
                    <a:cxn ang="0">
                      <a:pos x="6" y="10"/>
                    </a:cxn>
                    <a:cxn ang="0">
                      <a:pos x="6" y="5"/>
                    </a:cxn>
                    <a:cxn ang="0">
                      <a:pos x="6" y="5"/>
                    </a:cxn>
                    <a:cxn ang="0">
                      <a:pos x="6" y="0"/>
                    </a:cxn>
                    <a:cxn ang="0">
                      <a:pos x="0" y="0"/>
                    </a:cxn>
                    <a:cxn ang="0">
                      <a:pos x="0" y="0"/>
                    </a:cxn>
                    <a:cxn ang="0">
                      <a:pos x="0" y="15"/>
                    </a:cxn>
                  </a:cxnLst>
                  <a:rect l="0" t="0" r="r" b="b"/>
                  <a:pathLst>
                    <a:path w="6" h="15">
                      <a:moveTo>
                        <a:pt x="0" y="15"/>
                      </a:moveTo>
                      <a:lnTo>
                        <a:pt x="0" y="15"/>
                      </a:lnTo>
                      <a:lnTo>
                        <a:pt x="6" y="10"/>
                      </a:lnTo>
                      <a:lnTo>
                        <a:pt x="6" y="10"/>
                      </a:lnTo>
                      <a:lnTo>
                        <a:pt x="6" y="5"/>
                      </a:lnTo>
                      <a:lnTo>
                        <a:pt x="6" y="5"/>
                      </a:lnTo>
                      <a:lnTo>
                        <a:pt x="6" y="0"/>
                      </a:lnTo>
                      <a:lnTo>
                        <a:pt x="0" y="0"/>
                      </a:lnTo>
                      <a:lnTo>
                        <a:pt x="0" y="0"/>
                      </a:lnTo>
                      <a:lnTo>
                        <a:pt x="0" y="1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9" name="Rectangle 785"/>
                <p:cNvSpPr>
                  <a:spLocks noChangeArrowheads="1"/>
                </p:cNvSpPr>
                <p:nvPr/>
              </p:nvSpPr>
              <p:spPr bwMode="auto">
                <a:xfrm>
                  <a:off x="4606" y="2772"/>
                  <a:ext cx="112" cy="1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0" name="Freeform 786"/>
                <p:cNvSpPr>
                  <a:spLocks/>
                </p:cNvSpPr>
                <p:nvPr/>
              </p:nvSpPr>
              <p:spPr bwMode="auto">
                <a:xfrm>
                  <a:off x="4595" y="2772"/>
                  <a:ext cx="11" cy="15"/>
                </a:xfrm>
                <a:custGeom>
                  <a:avLst/>
                  <a:gdLst/>
                  <a:ahLst/>
                  <a:cxnLst>
                    <a:cxn ang="0">
                      <a:pos x="11" y="0"/>
                    </a:cxn>
                    <a:cxn ang="0">
                      <a:pos x="6" y="0"/>
                    </a:cxn>
                    <a:cxn ang="0">
                      <a:pos x="6" y="0"/>
                    </a:cxn>
                    <a:cxn ang="0">
                      <a:pos x="0" y="5"/>
                    </a:cxn>
                    <a:cxn ang="0">
                      <a:pos x="0" y="5"/>
                    </a:cxn>
                    <a:cxn ang="0">
                      <a:pos x="0" y="10"/>
                    </a:cxn>
                    <a:cxn ang="0">
                      <a:pos x="6" y="10"/>
                    </a:cxn>
                    <a:cxn ang="0">
                      <a:pos x="6" y="15"/>
                    </a:cxn>
                    <a:cxn ang="0">
                      <a:pos x="11" y="15"/>
                    </a:cxn>
                    <a:cxn ang="0">
                      <a:pos x="11" y="0"/>
                    </a:cxn>
                  </a:cxnLst>
                  <a:rect l="0" t="0" r="r" b="b"/>
                  <a:pathLst>
                    <a:path w="11" h="15">
                      <a:moveTo>
                        <a:pt x="11" y="0"/>
                      </a:moveTo>
                      <a:lnTo>
                        <a:pt x="6" y="0"/>
                      </a:lnTo>
                      <a:lnTo>
                        <a:pt x="6" y="0"/>
                      </a:lnTo>
                      <a:lnTo>
                        <a:pt x="0" y="5"/>
                      </a:lnTo>
                      <a:lnTo>
                        <a:pt x="0" y="5"/>
                      </a:lnTo>
                      <a:lnTo>
                        <a:pt x="0" y="10"/>
                      </a:lnTo>
                      <a:lnTo>
                        <a:pt x="6" y="10"/>
                      </a:lnTo>
                      <a:lnTo>
                        <a:pt x="6" y="15"/>
                      </a:lnTo>
                      <a:lnTo>
                        <a:pt x="11" y="15"/>
                      </a:lnTo>
                      <a:lnTo>
                        <a:pt x="1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1" name="Freeform 787"/>
                <p:cNvSpPr>
                  <a:spLocks/>
                </p:cNvSpPr>
                <p:nvPr/>
              </p:nvSpPr>
              <p:spPr bwMode="auto">
                <a:xfrm>
                  <a:off x="4569" y="2612"/>
                  <a:ext cx="74" cy="69"/>
                </a:xfrm>
                <a:custGeom>
                  <a:avLst/>
                  <a:gdLst/>
                  <a:ahLst/>
                  <a:cxnLst>
                    <a:cxn ang="0">
                      <a:pos x="74" y="69"/>
                    </a:cxn>
                    <a:cxn ang="0">
                      <a:pos x="37" y="0"/>
                    </a:cxn>
                    <a:cxn ang="0">
                      <a:pos x="0" y="69"/>
                    </a:cxn>
                    <a:cxn ang="0">
                      <a:pos x="74" y="69"/>
                    </a:cxn>
                  </a:cxnLst>
                  <a:rect l="0" t="0" r="r" b="b"/>
                  <a:pathLst>
                    <a:path w="74" h="69">
                      <a:moveTo>
                        <a:pt x="74" y="69"/>
                      </a:moveTo>
                      <a:lnTo>
                        <a:pt x="37" y="0"/>
                      </a:lnTo>
                      <a:lnTo>
                        <a:pt x="0" y="69"/>
                      </a:lnTo>
                      <a:lnTo>
                        <a:pt x="74"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2" name="Freeform 788"/>
                <p:cNvSpPr>
                  <a:spLocks/>
                </p:cNvSpPr>
                <p:nvPr/>
              </p:nvSpPr>
              <p:spPr bwMode="auto">
                <a:xfrm>
                  <a:off x="4595" y="2670"/>
                  <a:ext cx="16" cy="6"/>
                </a:xfrm>
                <a:custGeom>
                  <a:avLst/>
                  <a:gdLst/>
                  <a:ahLst/>
                  <a:cxnLst>
                    <a:cxn ang="0">
                      <a:pos x="16" y="6"/>
                    </a:cxn>
                    <a:cxn ang="0">
                      <a:pos x="16" y="0"/>
                    </a:cxn>
                    <a:cxn ang="0">
                      <a:pos x="16" y="0"/>
                    </a:cxn>
                    <a:cxn ang="0">
                      <a:pos x="11" y="0"/>
                    </a:cxn>
                    <a:cxn ang="0">
                      <a:pos x="11" y="0"/>
                    </a:cxn>
                    <a:cxn ang="0">
                      <a:pos x="6" y="0"/>
                    </a:cxn>
                    <a:cxn ang="0">
                      <a:pos x="6" y="0"/>
                    </a:cxn>
                    <a:cxn ang="0">
                      <a:pos x="0" y="0"/>
                    </a:cxn>
                    <a:cxn ang="0">
                      <a:pos x="0" y="6"/>
                    </a:cxn>
                    <a:cxn ang="0">
                      <a:pos x="16" y="6"/>
                    </a:cxn>
                  </a:cxnLst>
                  <a:rect l="0" t="0" r="r" b="b"/>
                  <a:pathLst>
                    <a:path w="16" h="6">
                      <a:moveTo>
                        <a:pt x="16" y="6"/>
                      </a:moveTo>
                      <a:lnTo>
                        <a:pt x="16" y="0"/>
                      </a:lnTo>
                      <a:lnTo>
                        <a:pt x="16" y="0"/>
                      </a:lnTo>
                      <a:lnTo>
                        <a:pt x="11" y="0"/>
                      </a:lnTo>
                      <a:lnTo>
                        <a:pt x="11" y="0"/>
                      </a:lnTo>
                      <a:lnTo>
                        <a:pt x="6" y="0"/>
                      </a:lnTo>
                      <a:lnTo>
                        <a:pt x="6" y="0"/>
                      </a:lnTo>
                      <a:lnTo>
                        <a:pt x="0" y="0"/>
                      </a:lnTo>
                      <a:lnTo>
                        <a:pt x="0" y="6"/>
                      </a:lnTo>
                      <a:lnTo>
                        <a:pt x="16" y="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3" name="Rectangle 789"/>
                <p:cNvSpPr>
                  <a:spLocks noChangeArrowheads="1"/>
                </p:cNvSpPr>
                <p:nvPr/>
              </p:nvSpPr>
              <p:spPr bwMode="auto">
                <a:xfrm>
                  <a:off x="4595" y="2676"/>
                  <a:ext cx="16" cy="101"/>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4" name="Freeform 790"/>
                <p:cNvSpPr>
                  <a:spLocks/>
                </p:cNvSpPr>
                <p:nvPr/>
              </p:nvSpPr>
              <p:spPr bwMode="auto">
                <a:xfrm>
                  <a:off x="4595" y="2777"/>
                  <a:ext cx="16" cy="10"/>
                </a:xfrm>
                <a:custGeom>
                  <a:avLst/>
                  <a:gdLst/>
                  <a:ahLst/>
                  <a:cxnLst>
                    <a:cxn ang="0">
                      <a:pos x="0" y="0"/>
                    </a:cxn>
                    <a:cxn ang="0">
                      <a:pos x="0" y="5"/>
                    </a:cxn>
                    <a:cxn ang="0">
                      <a:pos x="6" y="5"/>
                    </a:cxn>
                    <a:cxn ang="0">
                      <a:pos x="6" y="10"/>
                    </a:cxn>
                    <a:cxn ang="0">
                      <a:pos x="11" y="10"/>
                    </a:cxn>
                    <a:cxn ang="0">
                      <a:pos x="11" y="10"/>
                    </a:cxn>
                    <a:cxn ang="0">
                      <a:pos x="16" y="5"/>
                    </a:cxn>
                    <a:cxn ang="0">
                      <a:pos x="16" y="5"/>
                    </a:cxn>
                    <a:cxn ang="0">
                      <a:pos x="16" y="0"/>
                    </a:cxn>
                    <a:cxn ang="0">
                      <a:pos x="0" y="0"/>
                    </a:cxn>
                  </a:cxnLst>
                  <a:rect l="0" t="0" r="r" b="b"/>
                  <a:pathLst>
                    <a:path w="16" h="10">
                      <a:moveTo>
                        <a:pt x="0" y="0"/>
                      </a:moveTo>
                      <a:lnTo>
                        <a:pt x="0" y="5"/>
                      </a:lnTo>
                      <a:lnTo>
                        <a:pt x="6" y="5"/>
                      </a:lnTo>
                      <a:lnTo>
                        <a:pt x="6" y="10"/>
                      </a:lnTo>
                      <a:lnTo>
                        <a:pt x="11" y="10"/>
                      </a:lnTo>
                      <a:lnTo>
                        <a:pt x="11" y="10"/>
                      </a:lnTo>
                      <a:lnTo>
                        <a:pt x="16" y="5"/>
                      </a:lnTo>
                      <a:lnTo>
                        <a:pt x="16" y="5"/>
                      </a:lnTo>
                      <a:lnTo>
                        <a:pt x="1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5" name="Freeform 791"/>
                <p:cNvSpPr>
                  <a:spLocks/>
                </p:cNvSpPr>
                <p:nvPr/>
              </p:nvSpPr>
              <p:spPr bwMode="auto">
                <a:xfrm>
                  <a:off x="4435" y="2612"/>
                  <a:ext cx="75" cy="69"/>
                </a:xfrm>
                <a:custGeom>
                  <a:avLst/>
                  <a:gdLst/>
                  <a:ahLst/>
                  <a:cxnLst>
                    <a:cxn ang="0">
                      <a:pos x="75" y="69"/>
                    </a:cxn>
                    <a:cxn ang="0">
                      <a:pos x="38" y="0"/>
                    </a:cxn>
                    <a:cxn ang="0">
                      <a:pos x="0" y="69"/>
                    </a:cxn>
                    <a:cxn ang="0">
                      <a:pos x="75" y="69"/>
                    </a:cxn>
                  </a:cxnLst>
                  <a:rect l="0" t="0" r="r" b="b"/>
                  <a:pathLst>
                    <a:path w="75" h="69">
                      <a:moveTo>
                        <a:pt x="75" y="69"/>
                      </a:moveTo>
                      <a:lnTo>
                        <a:pt x="38" y="0"/>
                      </a:lnTo>
                      <a:lnTo>
                        <a:pt x="0" y="69"/>
                      </a:lnTo>
                      <a:lnTo>
                        <a:pt x="75"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6" name="Freeform 792"/>
                <p:cNvSpPr>
                  <a:spLocks/>
                </p:cNvSpPr>
                <p:nvPr/>
              </p:nvSpPr>
              <p:spPr bwMode="auto">
                <a:xfrm>
                  <a:off x="4467" y="2665"/>
                  <a:ext cx="11" cy="11"/>
                </a:xfrm>
                <a:custGeom>
                  <a:avLst/>
                  <a:gdLst/>
                  <a:ahLst/>
                  <a:cxnLst>
                    <a:cxn ang="0">
                      <a:pos x="11" y="11"/>
                    </a:cxn>
                    <a:cxn ang="0">
                      <a:pos x="11" y="5"/>
                    </a:cxn>
                    <a:cxn ang="0">
                      <a:pos x="11" y="5"/>
                    </a:cxn>
                    <a:cxn ang="0">
                      <a:pos x="6" y="5"/>
                    </a:cxn>
                    <a:cxn ang="0">
                      <a:pos x="6" y="0"/>
                    </a:cxn>
                    <a:cxn ang="0">
                      <a:pos x="0" y="5"/>
                    </a:cxn>
                    <a:cxn ang="0">
                      <a:pos x="0" y="5"/>
                    </a:cxn>
                    <a:cxn ang="0">
                      <a:pos x="0" y="5"/>
                    </a:cxn>
                    <a:cxn ang="0">
                      <a:pos x="0" y="11"/>
                    </a:cxn>
                    <a:cxn ang="0">
                      <a:pos x="11" y="11"/>
                    </a:cxn>
                  </a:cxnLst>
                  <a:rect l="0" t="0" r="r" b="b"/>
                  <a:pathLst>
                    <a:path w="11" h="11">
                      <a:moveTo>
                        <a:pt x="11" y="11"/>
                      </a:moveTo>
                      <a:lnTo>
                        <a:pt x="11" y="5"/>
                      </a:lnTo>
                      <a:lnTo>
                        <a:pt x="11" y="5"/>
                      </a:lnTo>
                      <a:lnTo>
                        <a:pt x="6" y="5"/>
                      </a:lnTo>
                      <a:lnTo>
                        <a:pt x="6" y="0"/>
                      </a:lnTo>
                      <a:lnTo>
                        <a:pt x="0" y="5"/>
                      </a:lnTo>
                      <a:lnTo>
                        <a:pt x="0" y="5"/>
                      </a:lnTo>
                      <a:lnTo>
                        <a:pt x="0" y="5"/>
                      </a:lnTo>
                      <a:lnTo>
                        <a:pt x="0" y="11"/>
                      </a:lnTo>
                      <a:lnTo>
                        <a:pt x="11" y="1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7" name="Rectangle 793"/>
                <p:cNvSpPr>
                  <a:spLocks noChangeArrowheads="1"/>
                </p:cNvSpPr>
                <p:nvPr/>
              </p:nvSpPr>
              <p:spPr bwMode="auto">
                <a:xfrm>
                  <a:off x="4467" y="2676"/>
                  <a:ext cx="11" cy="389"/>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8" name="Freeform 794"/>
                <p:cNvSpPr>
                  <a:spLocks/>
                </p:cNvSpPr>
                <p:nvPr/>
              </p:nvSpPr>
              <p:spPr bwMode="auto">
                <a:xfrm>
                  <a:off x="4435" y="3059"/>
                  <a:ext cx="75" cy="64"/>
                </a:xfrm>
                <a:custGeom>
                  <a:avLst/>
                  <a:gdLst/>
                  <a:ahLst/>
                  <a:cxnLst>
                    <a:cxn ang="0">
                      <a:pos x="75" y="0"/>
                    </a:cxn>
                    <a:cxn ang="0">
                      <a:pos x="38" y="64"/>
                    </a:cxn>
                    <a:cxn ang="0">
                      <a:pos x="0" y="0"/>
                    </a:cxn>
                    <a:cxn ang="0">
                      <a:pos x="75" y="0"/>
                    </a:cxn>
                  </a:cxnLst>
                  <a:rect l="0" t="0" r="r" b="b"/>
                  <a:pathLst>
                    <a:path w="75" h="64">
                      <a:moveTo>
                        <a:pt x="75" y="0"/>
                      </a:moveTo>
                      <a:lnTo>
                        <a:pt x="38" y="64"/>
                      </a:lnTo>
                      <a:lnTo>
                        <a:pt x="0" y="0"/>
                      </a:lnTo>
                      <a:lnTo>
                        <a:pt x="7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9" name="Freeform 795"/>
                <p:cNvSpPr>
                  <a:spLocks/>
                </p:cNvSpPr>
                <p:nvPr/>
              </p:nvSpPr>
              <p:spPr bwMode="auto">
                <a:xfrm>
                  <a:off x="4467" y="3065"/>
                  <a:ext cx="11" cy="5"/>
                </a:xfrm>
                <a:custGeom>
                  <a:avLst/>
                  <a:gdLst/>
                  <a:ahLst/>
                  <a:cxnLst>
                    <a:cxn ang="0">
                      <a:pos x="0" y="0"/>
                    </a:cxn>
                    <a:cxn ang="0">
                      <a:pos x="0" y="0"/>
                    </a:cxn>
                    <a:cxn ang="0">
                      <a:pos x="0" y="5"/>
                    </a:cxn>
                    <a:cxn ang="0">
                      <a:pos x="0" y="5"/>
                    </a:cxn>
                    <a:cxn ang="0">
                      <a:pos x="6" y="5"/>
                    </a:cxn>
                    <a:cxn ang="0">
                      <a:pos x="6" y="5"/>
                    </a:cxn>
                    <a:cxn ang="0">
                      <a:pos x="11" y="5"/>
                    </a:cxn>
                    <a:cxn ang="0">
                      <a:pos x="11" y="0"/>
                    </a:cxn>
                    <a:cxn ang="0">
                      <a:pos x="11" y="0"/>
                    </a:cxn>
                    <a:cxn ang="0">
                      <a:pos x="0" y="0"/>
                    </a:cxn>
                  </a:cxnLst>
                  <a:rect l="0" t="0" r="r" b="b"/>
                  <a:pathLst>
                    <a:path w="11" h="5">
                      <a:moveTo>
                        <a:pt x="0" y="0"/>
                      </a:moveTo>
                      <a:lnTo>
                        <a:pt x="0" y="0"/>
                      </a:lnTo>
                      <a:lnTo>
                        <a:pt x="0" y="5"/>
                      </a:lnTo>
                      <a:lnTo>
                        <a:pt x="0" y="5"/>
                      </a:lnTo>
                      <a:lnTo>
                        <a:pt x="6" y="5"/>
                      </a:lnTo>
                      <a:lnTo>
                        <a:pt x="6" y="5"/>
                      </a:lnTo>
                      <a:lnTo>
                        <a:pt x="11" y="5"/>
                      </a:lnTo>
                      <a:lnTo>
                        <a:pt x="11" y="0"/>
                      </a:lnTo>
                      <a:lnTo>
                        <a:pt x="11"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60" name="Rectangle 796"/>
                <p:cNvSpPr>
                  <a:spLocks noChangeArrowheads="1"/>
                </p:cNvSpPr>
                <p:nvPr/>
              </p:nvSpPr>
              <p:spPr bwMode="auto">
                <a:xfrm>
                  <a:off x="2844" y="3027"/>
                  <a:ext cx="1484" cy="987"/>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61" name="Rectangle 797"/>
                <p:cNvSpPr>
                  <a:spLocks noChangeArrowheads="1"/>
                </p:cNvSpPr>
                <p:nvPr/>
              </p:nvSpPr>
              <p:spPr bwMode="auto">
                <a:xfrm>
                  <a:off x="4168" y="3134"/>
                  <a:ext cx="134" cy="54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62" name="Rectangle 798"/>
                <p:cNvSpPr>
                  <a:spLocks noChangeArrowheads="1"/>
                </p:cNvSpPr>
                <p:nvPr/>
              </p:nvSpPr>
              <p:spPr bwMode="auto">
                <a:xfrm>
                  <a:off x="4168" y="3134"/>
                  <a:ext cx="134" cy="544"/>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63" name="Rectangle 799"/>
                <p:cNvSpPr>
                  <a:spLocks noChangeArrowheads="1"/>
                </p:cNvSpPr>
                <p:nvPr/>
              </p:nvSpPr>
              <p:spPr bwMode="auto">
                <a:xfrm rot="16200000">
                  <a:off x="4192" y="3461"/>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S</a:t>
                  </a:r>
                  <a:endParaRPr lang="en-US" sz="1800" smtClean="0">
                    <a:solidFill>
                      <a:srgbClr val="000000"/>
                    </a:solidFill>
                    <a:cs typeface="Arial" pitchFamily="34" charset="0"/>
                  </a:endParaRPr>
                </a:p>
              </p:txBody>
            </p:sp>
            <p:sp>
              <p:nvSpPr>
                <p:cNvPr id="37664" name="Rectangle 800"/>
                <p:cNvSpPr>
                  <a:spLocks noChangeArrowheads="1"/>
                </p:cNvSpPr>
                <p:nvPr/>
              </p:nvSpPr>
              <p:spPr bwMode="auto">
                <a:xfrm rot="16200000">
                  <a:off x="4190" y="3411"/>
                  <a:ext cx="9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R</a:t>
                  </a:r>
                  <a:endParaRPr lang="en-US" sz="1800" smtClean="0">
                    <a:solidFill>
                      <a:srgbClr val="000000"/>
                    </a:solidFill>
                    <a:cs typeface="Arial" pitchFamily="34" charset="0"/>
                  </a:endParaRPr>
                </a:p>
              </p:txBody>
            </p:sp>
            <p:sp>
              <p:nvSpPr>
                <p:cNvPr id="37665" name="Rectangle 801"/>
                <p:cNvSpPr>
                  <a:spLocks noChangeArrowheads="1"/>
                </p:cNvSpPr>
                <p:nvPr/>
              </p:nvSpPr>
              <p:spPr bwMode="auto">
                <a:xfrm rot="16200000">
                  <a:off x="4208" y="3370"/>
                  <a:ext cx="5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I</a:t>
                  </a:r>
                  <a:endParaRPr lang="en-US" sz="1800" smtClean="0">
                    <a:solidFill>
                      <a:srgbClr val="000000"/>
                    </a:solidFill>
                    <a:cs typeface="Arial" pitchFamily="34" charset="0"/>
                  </a:endParaRPr>
                </a:p>
              </p:txBody>
            </p:sp>
            <p:sp>
              <p:nvSpPr>
                <p:cNvPr id="37666" name="Rectangle 802"/>
                <p:cNvSpPr>
                  <a:spLocks noChangeArrowheads="1"/>
                </p:cNvSpPr>
                <p:nvPr/>
              </p:nvSpPr>
              <p:spPr bwMode="auto">
                <a:xfrm rot="16200000">
                  <a:off x="4187" y="3328"/>
                  <a:ext cx="102"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O</a:t>
                  </a:r>
                  <a:endParaRPr lang="en-US" sz="1800" smtClean="0">
                    <a:solidFill>
                      <a:srgbClr val="000000"/>
                    </a:solidFill>
                    <a:cs typeface="Arial" pitchFamily="34" charset="0"/>
                  </a:endParaRPr>
                </a:p>
              </p:txBody>
            </p:sp>
            <p:sp>
              <p:nvSpPr>
                <p:cNvPr id="37667" name="Rectangle 803"/>
                <p:cNvSpPr>
                  <a:spLocks noChangeArrowheads="1"/>
                </p:cNvSpPr>
                <p:nvPr/>
              </p:nvSpPr>
              <p:spPr bwMode="auto">
                <a:xfrm rot="16200000">
                  <a:off x="4208" y="3285"/>
                  <a:ext cx="5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 </a:t>
                  </a:r>
                  <a:endParaRPr lang="en-US" sz="1800" smtClean="0">
                    <a:solidFill>
                      <a:srgbClr val="000000"/>
                    </a:solidFill>
                    <a:cs typeface="Arial" pitchFamily="34" charset="0"/>
                  </a:endParaRPr>
                </a:p>
              </p:txBody>
            </p:sp>
            <p:sp>
              <p:nvSpPr>
                <p:cNvPr id="37669" name="Rectangle 805"/>
                <p:cNvSpPr>
                  <a:spLocks noChangeArrowheads="1"/>
                </p:cNvSpPr>
                <p:nvPr/>
              </p:nvSpPr>
              <p:spPr bwMode="auto">
                <a:xfrm rot="16200000">
                  <a:off x="4194" y="3158"/>
                  <a:ext cx="89"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x4</a:t>
                  </a:r>
                  <a:endParaRPr lang="en-US" sz="2000" dirty="0" smtClean="0">
                    <a:solidFill>
                      <a:srgbClr val="000000"/>
                    </a:solidFill>
                    <a:cs typeface="Arial" pitchFamily="34" charset="0"/>
                  </a:endParaRPr>
                </a:p>
              </p:txBody>
            </p:sp>
            <p:sp>
              <p:nvSpPr>
                <p:cNvPr id="37671" name="Freeform 807"/>
                <p:cNvSpPr>
                  <a:spLocks/>
                </p:cNvSpPr>
                <p:nvPr/>
              </p:nvSpPr>
              <p:spPr bwMode="auto">
                <a:xfrm>
                  <a:off x="4200" y="2617"/>
                  <a:ext cx="70" cy="69"/>
                </a:xfrm>
                <a:custGeom>
                  <a:avLst/>
                  <a:gdLst/>
                  <a:ahLst/>
                  <a:cxnLst>
                    <a:cxn ang="0">
                      <a:pos x="70" y="69"/>
                    </a:cxn>
                    <a:cxn ang="0">
                      <a:pos x="32" y="0"/>
                    </a:cxn>
                    <a:cxn ang="0">
                      <a:pos x="0" y="69"/>
                    </a:cxn>
                    <a:cxn ang="0">
                      <a:pos x="70" y="69"/>
                    </a:cxn>
                  </a:cxnLst>
                  <a:rect l="0" t="0" r="r" b="b"/>
                  <a:pathLst>
                    <a:path w="70" h="69">
                      <a:moveTo>
                        <a:pt x="70" y="69"/>
                      </a:moveTo>
                      <a:lnTo>
                        <a:pt x="32" y="0"/>
                      </a:lnTo>
                      <a:lnTo>
                        <a:pt x="0" y="69"/>
                      </a:lnTo>
                      <a:lnTo>
                        <a:pt x="70"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2" name="Freeform 808"/>
                <p:cNvSpPr>
                  <a:spLocks/>
                </p:cNvSpPr>
                <p:nvPr/>
              </p:nvSpPr>
              <p:spPr bwMode="auto">
                <a:xfrm>
                  <a:off x="4227" y="2670"/>
                  <a:ext cx="16" cy="6"/>
                </a:xfrm>
                <a:custGeom>
                  <a:avLst/>
                  <a:gdLst/>
                  <a:ahLst/>
                  <a:cxnLst>
                    <a:cxn ang="0">
                      <a:pos x="16" y="6"/>
                    </a:cxn>
                    <a:cxn ang="0">
                      <a:pos x="16" y="6"/>
                    </a:cxn>
                    <a:cxn ang="0">
                      <a:pos x="11" y="0"/>
                    </a:cxn>
                    <a:cxn ang="0">
                      <a:pos x="11" y="0"/>
                    </a:cxn>
                    <a:cxn ang="0">
                      <a:pos x="5" y="0"/>
                    </a:cxn>
                    <a:cxn ang="0">
                      <a:pos x="5" y="0"/>
                    </a:cxn>
                    <a:cxn ang="0">
                      <a:pos x="5" y="0"/>
                    </a:cxn>
                    <a:cxn ang="0">
                      <a:pos x="0" y="6"/>
                    </a:cxn>
                    <a:cxn ang="0">
                      <a:pos x="0" y="6"/>
                    </a:cxn>
                    <a:cxn ang="0">
                      <a:pos x="16" y="6"/>
                    </a:cxn>
                  </a:cxnLst>
                  <a:rect l="0" t="0" r="r" b="b"/>
                  <a:pathLst>
                    <a:path w="16" h="6">
                      <a:moveTo>
                        <a:pt x="16" y="6"/>
                      </a:moveTo>
                      <a:lnTo>
                        <a:pt x="16" y="6"/>
                      </a:lnTo>
                      <a:lnTo>
                        <a:pt x="11" y="0"/>
                      </a:lnTo>
                      <a:lnTo>
                        <a:pt x="11" y="0"/>
                      </a:lnTo>
                      <a:lnTo>
                        <a:pt x="5" y="0"/>
                      </a:lnTo>
                      <a:lnTo>
                        <a:pt x="5" y="0"/>
                      </a:lnTo>
                      <a:lnTo>
                        <a:pt x="5" y="0"/>
                      </a:lnTo>
                      <a:lnTo>
                        <a:pt x="0" y="6"/>
                      </a:lnTo>
                      <a:lnTo>
                        <a:pt x="0" y="6"/>
                      </a:lnTo>
                      <a:lnTo>
                        <a:pt x="16" y="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3" name="Rectangle 809"/>
                <p:cNvSpPr>
                  <a:spLocks noChangeArrowheads="1"/>
                </p:cNvSpPr>
                <p:nvPr/>
              </p:nvSpPr>
              <p:spPr bwMode="auto">
                <a:xfrm>
                  <a:off x="4227" y="2676"/>
                  <a:ext cx="16" cy="38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4" name="Freeform 810"/>
                <p:cNvSpPr>
                  <a:spLocks/>
                </p:cNvSpPr>
                <p:nvPr/>
              </p:nvSpPr>
              <p:spPr bwMode="auto">
                <a:xfrm>
                  <a:off x="4200" y="3054"/>
                  <a:ext cx="70" cy="69"/>
                </a:xfrm>
                <a:custGeom>
                  <a:avLst/>
                  <a:gdLst/>
                  <a:ahLst/>
                  <a:cxnLst>
                    <a:cxn ang="0">
                      <a:pos x="70" y="0"/>
                    </a:cxn>
                    <a:cxn ang="0">
                      <a:pos x="32" y="69"/>
                    </a:cxn>
                    <a:cxn ang="0">
                      <a:pos x="0" y="0"/>
                    </a:cxn>
                    <a:cxn ang="0">
                      <a:pos x="70" y="0"/>
                    </a:cxn>
                  </a:cxnLst>
                  <a:rect l="0" t="0" r="r" b="b"/>
                  <a:pathLst>
                    <a:path w="70" h="69">
                      <a:moveTo>
                        <a:pt x="70" y="0"/>
                      </a:moveTo>
                      <a:lnTo>
                        <a:pt x="32" y="69"/>
                      </a:lnTo>
                      <a:lnTo>
                        <a:pt x="0" y="0"/>
                      </a:lnTo>
                      <a:lnTo>
                        <a:pt x="7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5" name="Freeform 811"/>
                <p:cNvSpPr>
                  <a:spLocks/>
                </p:cNvSpPr>
                <p:nvPr/>
              </p:nvSpPr>
              <p:spPr bwMode="auto">
                <a:xfrm>
                  <a:off x="4227" y="3059"/>
                  <a:ext cx="16" cy="11"/>
                </a:xfrm>
                <a:custGeom>
                  <a:avLst/>
                  <a:gdLst/>
                  <a:ahLst/>
                  <a:cxnLst>
                    <a:cxn ang="0">
                      <a:pos x="0" y="0"/>
                    </a:cxn>
                    <a:cxn ang="0">
                      <a:pos x="0" y="6"/>
                    </a:cxn>
                    <a:cxn ang="0">
                      <a:pos x="5" y="6"/>
                    </a:cxn>
                    <a:cxn ang="0">
                      <a:pos x="5" y="11"/>
                    </a:cxn>
                    <a:cxn ang="0">
                      <a:pos x="5" y="11"/>
                    </a:cxn>
                    <a:cxn ang="0">
                      <a:pos x="11" y="11"/>
                    </a:cxn>
                    <a:cxn ang="0">
                      <a:pos x="11" y="6"/>
                    </a:cxn>
                    <a:cxn ang="0">
                      <a:pos x="16" y="6"/>
                    </a:cxn>
                    <a:cxn ang="0">
                      <a:pos x="16" y="0"/>
                    </a:cxn>
                    <a:cxn ang="0">
                      <a:pos x="0" y="0"/>
                    </a:cxn>
                  </a:cxnLst>
                  <a:rect l="0" t="0" r="r" b="b"/>
                  <a:pathLst>
                    <a:path w="16" h="11">
                      <a:moveTo>
                        <a:pt x="0" y="0"/>
                      </a:moveTo>
                      <a:lnTo>
                        <a:pt x="0" y="6"/>
                      </a:lnTo>
                      <a:lnTo>
                        <a:pt x="5" y="6"/>
                      </a:lnTo>
                      <a:lnTo>
                        <a:pt x="5" y="11"/>
                      </a:lnTo>
                      <a:lnTo>
                        <a:pt x="5" y="11"/>
                      </a:lnTo>
                      <a:lnTo>
                        <a:pt x="11" y="11"/>
                      </a:lnTo>
                      <a:lnTo>
                        <a:pt x="11" y="6"/>
                      </a:lnTo>
                      <a:lnTo>
                        <a:pt x="16" y="6"/>
                      </a:lnTo>
                      <a:lnTo>
                        <a:pt x="1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6" name="Line 812"/>
                <p:cNvSpPr>
                  <a:spLocks noChangeShapeType="1"/>
                </p:cNvSpPr>
                <p:nvPr/>
              </p:nvSpPr>
              <p:spPr bwMode="auto">
                <a:xfrm>
                  <a:off x="4232"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7" name="Freeform 813"/>
                <p:cNvSpPr>
                  <a:spLocks/>
                </p:cNvSpPr>
                <p:nvPr/>
              </p:nvSpPr>
              <p:spPr bwMode="auto">
                <a:xfrm>
                  <a:off x="4211" y="3688"/>
                  <a:ext cx="48" cy="43"/>
                </a:xfrm>
                <a:custGeom>
                  <a:avLst/>
                  <a:gdLst/>
                  <a:ahLst/>
                  <a:cxnLst>
                    <a:cxn ang="0">
                      <a:pos x="21" y="0"/>
                    </a:cxn>
                    <a:cxn ang="0">
                      <a:pos x="48" y="43"/>
                    </a:cxn>
                    <a:cxn ang="0">
                      <a:pos x="0" y="43"/>
                    </a:cxn>
                    <a:cxn ang="0">
                      <a:pos x="21" y="0"/>
                    </a:cxn>
                  </a:cxnLst>
                  <a:rect l="0" t="0" r="r" b="b"/>
                  <a:pathLst>
                    <a:path w="48" h="43">
                      <a:moveTo>
                        <a:pt x="21" y="0"/>
                      </a:moveTo>
                      <a:lnTo>
                        <a:pt x="48"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8" name="Freeform 814"/>
                <p:cNvSpPr>
                  <a:spLocks/>
                </p:cNvSpPr>
                <p:nvPr/>
              </p:nvSpPr>
              <p:spPr bwMode="auto">
                <a:xfrm>
                  <a:off x="4211" y="4147"/>
                  <a:ext cx="48" cy="43"/>
                </a:xfrm>
                <a:custGeom>
                  <a:avLst/>
                  <a:gdLst/>
                  <a:ahLst/>
                  <a:cxnLst>
                    <a:cxn ang="0">
                      <a:pos x="21" y="43"/>
                    </a:cxn>
                    <a:cxn ang="0">
                      <a:pos x="48" y="0"/>
                    </a:cxn>
                    <a:cxn ang="0">
                      <a:pos x="0" y="0"/>
                    </a:cxn>
                    <a:cxn ang="0">
                      <a:pos x="21" y="43"/>
                    </a:cxn>
                  </a:cxnLst>
                  <a:rect l="0" t="0" r="r" b="b"/>
                  <a:pathLst>
                    <a:path w="48" h="43">
                      <a:moveTo>
                        <a:pt x="21" y="43"/>
                      </a:moveTo>
                      <a:lnTo>
                        <a:pt x="48"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9" name="Rectangle 815"/>
                <p:cNvSpPr>
                  <a:spLocks noChangeArrowheads="1"/>
                </p:cNvSpPr>
                <p:nvPr/>
              </p:nvSpPr>
              <p:spPr bwMode="auto">
                <a:xfrm>
                  <a:off x="3682" y="3134"/>
                  <a:ext cx="129" cy="54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0" name="Rectangle 816"/>
                <p:cNvSpPr>
                  <a:spLocks noChangeArrowheads="1"/>
                </p:cNvSpPr>
                <p:nvPr/>
              </p:nvSpPr>
              <p:spPr bwMode="auto">
                <a:xfrm>
                  <a:off x="3682" y="3134"/>
                  <a:ext cx="129" cy="544"/>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1" name="Rectangle 817"/>
                <p:cNvSpPr>
                  <a:spLocks noChangeArrowheads="1"/>
                </p:cNvSpPr>
                <p:nvPr/>
              </p:nvSpPr>
              <p:spPr bwMode="auto">
                <a:xfrm rot="16200000">
                  <a:off x="3706" y="3391"/>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S</a:t>
                  </a:r>
                  <a:endParaRPr lang="en-US" sz="1800" dirty="0" smtClean="0">
                    <a:solidFill>
                      <a:srgbClr val="000000"/>
                    </a:solidFill>
                    <a:cs typeface="Arial" pitchFamily="34" charset="0"/>
                  </a:endParaRPr>
                </a:p>
              </p:txBody>
            </p:sp>
            <p:sp>
              <p:nvSpPr>
                <p:cNvPr id="37682" name="Rectangle 818"/>
                <p:cNvSpPr>
                  <a:spLocks noChangeArrowheads="1"/>
                </p:cNvSpPr>
                <p:nvPr/>
              </p:nvSpPr>
              <p:spPr bwMode="auto">
                <a:xfrm rot="16200000">
                  <a:off x="3706" y="3337"/>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P</a:t>
                  </a:r>
                  <a:endParaRPr lang="en-US" sz="1800" dirty="0" smtClean="0">
                    <a:solidFill>
                      <a:srgbClr val="000000"/>
                    </a:solidFill>
                    <a:cs typeface="Arial" pitchFamily="34" charset="0"/>
                  </a:endParaRPr>
                </a:p>
              </p:txBody>
            </p:sp>
            <p:sp>
              <p:nvSpPr>
                <p:cNvPr id="37683" name="Rectangle 819"/>
                <p:cNvSpPr>
                  <a:spLocks noChangeArrowheads="1"/>
                </p:cNvSpPr>
                <p:nvPr/>
              </p:nvSpPr>
              <p:spPr bwMode="auto">
                <a:xfrm rot="16200000">
                  <a:off x="3722" y="3300"/>
                  <a:ext cx="5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I</a:t>
                  </a:r>
                  <a:endParaRPr lang="en-US" sz="1800" dirty="0" smtClean="0">
                    <a:solidFill>
                      <a:srgbClr val="000000"/>
                    </a:solidFill>
                    <a:cs typeface="Arial" pitchFamily="34" charset="0"/>
                  </a:endParaRPr>
                </a:p>
              </p:txBody>
            </p:sp>
          </p:grpSp>
          <p:sp>
            <p:nvSpPr>
              <p:cNvPr id="37685" name="Line 821"/>
              <p:cNvSpPr>
                <a:spLocks noChangeShapeType="1"/>
              </p:cNvSpPr>
              <p:nvPr/>
            </p:nvSpPr>
            <p:spPr bwMode="auto">
              <a:xfrm>
                <a:off x="3747" y="2617"/>
                <a:ext cx="1" cy="5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6" name="Freeform 822"/>
              <p:cNvSpPr>
                <a:spLocks/>
              </p:cNvSpPr>
              <p:nvPr/>
            </p:nvSpPr>
            <p:spPr bwMode="auto">
              <a:xfrm>
                <a:off x="3725" y="2617"/>
                <a:ext cx="48" cy="43"/>
              </a:xfrm>
              <a:custGeom>
                <a:avLst/>
                <a:gdLst/>
                <a:ahLst/>
                <a:cxnLst>
                  <a:cxn ang="0">
                    <a:pos x="22" y="0"/>
                  </a:cxn>
                  <a:cxn ang="0">
                    <a:pos x="48" y="43"/>
                  </a:cxn>
                  <a:cxn ang="0">
                    <a:pos x="0" y="43"/>
                  </a:cxn>
                  <a:cxn ang="0">
                    <a:pos x="22" y="0"/>
                  </a:cxn>
                </a:cxnLst>
                <a:rect l="0" t="0" r="r" b="b"/>
                <a:pathLst>
                  <a:path w="48" h="43">
                    <a:moveTo>
                      <a:pt x="22" y="0"/>
                    </a:moveTo>
                    <a:lnTo>
                      <a:pt x="48"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7" name="Freeform 823"/>
              <p:cNvSpPr>
                <a:spLocks/>
              </p:cNvSpPr>
              <p:nvPr/>
            </p:nvSpPr>
            <p:spPr bwMode="auto">
              <a:xfrm>
                <a:off x="3725" y="3081"/>
                <a:ext cx="48" cy="42"/>
              </a:xfrm>
              <a:custGeom>
                <a:avLst/>
                <a:gdLst/>
                <a:ahLst/>
                <a:cxnLst>
                  <a:cxn ang="0">
                    <a:pos x="22" y="42"/>
                  </a:cxn>
                  <a:cxn ang="0">
                    <a:pos x="48" y="0"/>
                  </a:cxn>
                  <a:cxn ang="0">
                    <a:pos x="0" y="0"/>
                  </a:cxn>
                  <a:cxn ang="0">
                    <a:pos x="22" y="42"/>
                  </a:cxn>
                </a:cxnLst>
                <a:rect l="0" t="0" r="r" b="b"/>
                <a:pathLst>
                  <a:path w="48" h="42">
                    <a:moveTo>
                      <a:pt x="22" y="42"/>
                    </a:moveTo>
                    <a:lnTo>
                      <a:pt x="48" y="0"/>
                    </a:lnTo>
                    <a:lnTo>
                      <a:pt x="0" y="0"/>
                    </a:lnTo>
                    <a:lnTo>
                      <a:pt x="22"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8" name="Line 824"/>
              <p:cNvSpPr>
                <a:spLocks noChangeShapeType="1"/>
              </p:cNvSpPr>
              <p:nvPr/>
            </p:nvSpPr>
            <p:spPr bwMode="auto">
              <a:xfrm>
                <a:off x="3747"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9" name="Freeform 825"/>
              <p:cNvSpPr>
                <a:spLocks/>
              </p:cNvSpPr>
              <p:nvPr/>
            </p:nvSpPr>
            <p:spPr bwMode="auto">
              <a:xfrm>
                <a:off x="3725" y="3688"/>
                <a:ext cx="48" cy="43"/>
              </a:xfrm>
              <a:custGeom>
                <a:avLst/>
                <a:gdLst/>
                <a:ahLst/>
                <a:cxnLst>
                  <a:cxn ang="0">
                    <a:pos x="22" y="0"/>
                  </a:cxn>
                  <a:cxn ang="0">
                    <a:pos x="48" y="43"/>
                  </a:cxn>
                  <a:cxn ang="0">
                    <a:pos x="0" y="43"/>
                  </a:cxn>
                  <a:cxn ang="0">
                    <a:pos x="22" y="0"/>
                  </a:cxn>
                </a:cxnLst>
                <a:rect l="0" t="0" r="r" b="b"/>
                <a:pathLst>
                  <a:path w="48" h="43">
                    <a:moveTo>
                      <a:pt x="22" y="0"/>
                    </a:moveTo>
                    <a:lnTo>
                      <a:pt x="48"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90" name="Freeform 826"/>
              <p:cNvSpPr>
                <a:spLocks/>
              </p:cNvSpPr>
              <p:nvPr/>
            </p:nvSpPr>
            <p:spPr bwMode="auto">
              <a:xfrm>
                <a:off x="3725" y="4147"/>
                <a:ext cx="48" cy="43"/>
              </a:xfrm>
              <a:custGeom>
                <a:avLst/>
                <a:gdLst/>
                <a:ahLst/>
                <a:cxnLst>
                  <a:cxn ang="0">
                    <a:pos x="22" y="43"/>
                  </a:cxn>
                  <a:cxn ang="0">
                    <a:pos x="48" y="0"/>
                  </a:cxn>
                  <a:cxn ang="0">
                    <a:pos x="0" y="0"/>
                  </a:cxn>
                  <a:cxn ang="0">
                    <a:pos x="22" y="43"/>
                  </a:cxn>
                </a:cxnLst>
                <a:rect l="0" t="0" r="r" b="b"/>
                <a:pathLst>
                  <a:path w="48" h="43">
                    <a:moveTo>
                      <a:pt x="22" y="43"/>
                    </a:moveTo>
                    <a:lnTo>
                      <a:pt x="48" y="0"/>
                    </a:lnTo>
                    <a:lnTo>
                      <a:pt x="0" y="0"/>
                    </a:lnTo>
                    <a:lnTo>
                      <a:pt x="22"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91" name="Rectangle 827"/>
              <p:cNvSpPr>
                <a:spLocks noChangeArrowheads="1"/>
              </p:cNvSpPr>
              <p:nvPr/>
            </p:nvSpPr>
            <p:spPr bwMode="auto">
              <a:xfrm>
                <a:off x="3522" y="3134"/>
                <a:ext cx="128" cy="544"/>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92" name="Rectangle 828"/>
              <p:cNvSpPr>
                <a:spLocks noChangeArrowheads="1"/>
              </p:cNvSpPr>
              <p:nvPr/>
            </p:nvSpPr>
            <p:spPr bwMode="auto">
              <a:xfrm rot="16200000">
                <a:off x="3544" y="3456"/>
                <a:ext cx="9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U</a:t>
                </a:r>
                <a:endParaRPr lang="en-US" sz="1800" smtClean="0">
                  <a:solidFill>
                    <a:srgbClr val="000000"/>
                  </a:solidFill>
                  <a:cs typeface="Arial" pitchFamily="34" charset="0"/>
                </a:endParaRPr>
              </a:p>
            </p:txBody>
          </p:sp>
          <p:sp>
            <p:nvSpPr>
              <p:cNvPr id="37693" name="Rectangle 829"/>
              <p:cNvSpPr>
                <a:spLocks noChangeArrowheads="1"/>
              </p:cNvSpPr>
              <p:nvPr/>
            </p:nvSpPr>
            <p:spPr bwMode="auto">
              <a:xfrm rot="16200000">
                <a:off x="3546" y="3399"/>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A</a:t>
                </a:r>
                <a:endParaRPr lang="en-US" sz="1800" dirty="0" smtClean="0">
                  <a:solidFill>
                    <a:srgbClr val="000000"/>
                  </a:solidFill>
                  <a:cs typeface="Arial" pitchFamily="34" charset="0"/>
                </a:endParaRPr>
              </a:p>
            </p:txBody>
          </p:sp>
          <p:sp>
            <p:nvSpPr>
              <p:cNvPr id="37694" name="Rectangle 830"/>
              <p:cNvSpPr>
                <a:spLocks noChangeArrowheads="1"/>
              </p:cNvSpPr>
              <p:nvPr/>
            </p:nvSpPr>
            <p:spPr bwMode="auto">
              <a:xfrm rot="16200000">
                <a:off x="3544" y="3344"/>
                <a:ext cx="9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R</a:t>
                </a:r>
                <a:endParaRPr lang="en-US" sz="1800" dirty="0" smtClean="0">
                  <a:solidFill>
                    <a:srgbClr val="000000"/>
                  </a:solidFill>
                  <a:cs typeface="Arial" pitchFamily="34" charset="0"/>
                </a:endParaRPr>
              </a:p>
            </p:txBody>
          </p:sp>
          <p:sp>
            <p:nvSpPr>
              <p:cNvPr id="37695" name="Rectangle 831"/>
              <p:cNvSpPr>
                <a:spLocks noChangeArrowheads="1"/>
              </p:cNvSpPr>
              <p:nvPr/>
            </p:nvSpPr>
            <p:spPr bwMode="auto">
              <a:xfrm rot="16200000">
                <a:off x="3549" y="3290"/>
                <a:ext cx="8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T</a:t>
                </a:r>
                <a:endParaRPr lang="en-US" sz="1800" dirty="0" smtClean="0">
                  <a:solidFill>
                    <a:srgbClr val="000000"/>
                  </a:solidFill>
                  <a:cs typeface="Arial" pitchFamily="34" charset="0"/>
                </a:endParaRPr>
              </a:p>
            </p:txBody>
          </p:sp>
          <p:sp>
            <p:nvSpPr>
              <p:cNvPr id="37698" name="Rectangle 834"/>
              <p:cNvSpPr>
                <a:spLocks noChangeArrowheads="1"/>
              </p:cNvSpPr>
              <p:nvPr/>
            </p:nvSpPr>
            <p:spPr bwMode="auto">
              <a:xfrm rot="16200000">
                <a:off x="3548" y="3156"/>
                <a:ext cx="89"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x2</a:t>
                </a:r>
                <a:endParaRPr lang="en-US" sz="2000" dirty="0" smtClean="0">
                  <a:solidFill>
                    <a:srgbClr val="000000"/>
                  </a:solidFill>
                  <a:cs typeface="Arial" pitchFamily="34" charset="0"/>
                </a:endParaRPr>
              </a:p>
            </p:txBody>
          </p:sp>
          <p:sp>
            <p:nvSpPr>
              <p:cNvPr id="37700" name="Line 836"/>
              <p:cNvSpPr>
                <a:spLocks noChangeShapeType="1"/>
              </p:cNvSpPr>
              <p:nvPr/>
            </p:nvSpPr>
            <p:spPr bwMode="auto">
              <a:xfrm>
                <a:off x="3586" y="2617"/>
                <a:ext cx="1" cy="5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1" name="Freeform 837"/>
              <p:cNvSpPr>
                <a:spLocks/>
              </p:cNvSpPr>
              <p:nvPr/>
            </p:nvSpPr>
            <p:spPr bwMode="auto">
              <a:xfrm>
                <a:off x="3565" y="2617"/>
                <a:ext cx="43" cy="43"/>
              </a:xfrm>
              <a:custGeom>
                <a:avLst/>
                <a:gdLst/>
                <a:ahLst/>
                <a:cxnLst>
                  <a:cxn ang="0">
                    <a:pos x="21" y="0"/>
                  </a:cxn>
                  <a:cxn ang="0">
                    <a:pos x="43" y="43"/>
                  </a:cxn>
                  <a:cxn ang="0">
                    <a:pos x="0" y="43"/>
                  </a:cxn>
                  <a:cxn ang="0">
                    <a:pos x="21" y="0"/>
                  </a:cxn>
                </a:cxnLst>
                <a:rect l="0" t="0" r="r" b="b"/>
                <a:pathLst>
                  <a:path w="43" h="43">
                    <a:moveTo>
                      <a:pt x="21" y="0"/>
                    </a:moveTo>
                    <a:lnTo>
                      <a:pt x="43"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2" name="Freeform 838"/>
              <p:cNvSpPr>
                <a:spLocks/>
              </p:cNvSpPr>
              <p:nvPr/>
            </p:nvSpPr>
            <p:spPr bwMode="auto">
              <a:xfrm>
                <a:off x="3565" y="3081"/>
                <a:ext cx="43" cy="42"/>
              </a:xfrm>
              <a:custGeom>
                <a:avLst/>
                <a:gdLst/>
                <a:ahLst/>
                <a:cxnLst>
                  <a:cxn ang="0">
                    <a:pos x="21" y="42"/>
                  </a:cxn>
                  <a:cxn ang="0">
                    <a:pos x="43" y="0"/>
                  </a:cxn>
                  <a:cxn ang="0">
                    <a:pos x="0" y="0"/>
                  </a:cxn>
                  <a:cxn ang="0">
                    <a:pos x="21" y="42"/>
                  </a:cxn>
                </a:cxnLst>
                <a:rect l="0" t="0" r="r" b="b"/>
                <a:pathLst>
                  <a:path w="43" h="42">
                    <a:moveTo>
                      <a:pt x="21" y="42"/>
                    </a:moveTo>
                    <a:lnTo>
                      <a:pt x="43" y="0"/>
                    </a:lnTo>
                    <a:lnTo>
                      <a:pt x="0" y="0"/>
                    </a:lnTo>
                    <a:lnTo>
                      <a:pt x="21"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3" name="Line 839"/>
              <p:cNvSpPr>
                <a:spLocks noChangeShapeType="1"/>
              </p:cNvSpPr>
              <p:nvPr/>
            </p:nvSpPr>
            <p:spPr bwMode="auto">
              <a:xfrm>
                <a:off x="3586"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4" name="Freeform 840"/>
              <p:cNvSpPr>
                <a:spLocks/>
              </p:cNvSpPr>
              <p:nvPr/>
            </p:nvSpPr>
            <p:spPr bwMode="auto">
              <a:xfrm>
                <a:off x="3565" y="3688"/>
                <a:ext cx="43" cy="43"/>
              </a:xfrm>
              <a:custGeom>
                <a:avLst/>
                <a:gdLst/>
                <a:ahLst/>
                <a:cxnLst>
                  <a:cxn ang="0">
                    <a:pos x="21" y="0"/>
                  </a:cxn>
                  <a:cxn ang="0">
                    <a:pos x="43" y="43"/>
                  </a:cxn>
                  <a:cxn ang="0">
                    <a:pos x="0" y="43"/>
                  </a:cxn>
                  <a:cxn ang="0">
                    <a:pos x="21" y="0"/>
                  </a:cxn>
                </a:cxnLst>
                <a:rect l="0" t="0" r="r" b="b"/>
                <a:pathLst>
                  <a:path w="43" h="43">
                    <a:moveTo>
                      <a:pt x="21" y="0"/>
                    </a:moveTo>
                    <a:lnTo>
                      <a:pt x="43"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5" name="Freeform 841"/>
              <p:cNvSpPr>
                <a:spLocks/>
              </p:cNvSpPr>
              <p:nvPr/>
            </p:nvSpPr>
            <p:spPr bwMode="auto">
              <a:xfrm>
                <a:off x="3565" y="4147"/>
                <a:ext cx="43" cy="43"/>
              </a:xfrm>
              <a:custGeom>
                <a:avLst/>
                <a:gdLst/>
                <a:ahLst/>
                <a:cxnLst>
                  <a:cxn ang="0">
                    <a:pos x="21" y="43"/>
                  </a:cxn>
                  <a:cxn ang="0">
                    <a:pos x="43" y="0"/>
                  </a:cxn>
                  <a:cxn ang="0">
                    <a:pos x="0" y="0"/>
                  </a:cxn>
                  <a:cxn ang="0">
                    <a:pos x="21" y="43"/>
                  </a:cxn>
                </a:cxnLst>
                <a:rect l="0" t="0" r="r" b="b"/>
                <a:pathLst>
                  <a:path w="43" h="43">
                    <a:moveTo>
                      <a:pt x="21" y="43"/>
                    </a:moveTo>
                    <a:lnTo>
                      <a:pt x="43"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6" name="Rectangle 842"/>
              <p:cNvSpPr>
                <a:spLocks noChangeArrowheads="1"/>
              </p:cNvSpPr>
              <p:nvPr/>
            </p:nvSpPr>
            <p:spPr bwMode="auto">
              <a:xfrm>
                <a:off x="4008" y="3134"/>
                <a:ext cx="128" cy="54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7" name="Rectangle 843"/>
              <p:cNvSpPr>
                <a:spLocks noChangeArrowheads="1"/>
              </p:cNvSpPr>
              <p:nvPr/>
            </p:nvSpPr>
            <p:spPr bwMode="auto">
              <a:xfrm>
                <a:off x="4008" y="3134"/>
                <a:ext cx="128" cy="544"/>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8" name="Rectangle 844"/>
              <p:cNvSpPr>
                <a:spLocks noChangeArrowheads="1"/>
              </p:cNvSpPr>
              <p:nvPr/>
            </p:nvSpPr>
            <p:spPr bwMode="auto">
              <a:xfrm rot="16200000">
                <a:off x="4043" y="3466"/>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09" name="Rectangle 845"/>
              <p:cNvSpPr>
                <a:spLocks noChangeArrowheads="1"/>
              </p:cNvSpPr>
              <p:nvPr/>
            </p:nvSpPr>
            <p:spPr bwMode="auto">
              <a:xfrm rot="16200000">
                <a:off x="4041" y="3411"/>
                <a:ext cx="9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C</a:t>
                </a:r>
                <a:endParaRPr lang="en-US" sz="1800" smtClean="0">
                  <a:solidFill>
                    <a:srgbClr val="000000"/>
                  </a:solidFill>
                  <a:cs typeface="Arial" pitchFamily="34" charset="0"/>
                </a:endParaRPr>
              </a:p>
            </p:txBody>
          </p:sp>
          <p:sp>
            <p:nvSpPr>
              <p:cNvPr id="37710" name="Rectangle 846"/>
              <p:cNvSpPr>
                <a:spLocks noChangeArrowheads="1"/>
              </p:cNvSpPr>
              <p:nvPr/>
            </p:nvSpPr>
            <p:spPr bwMode="auto">
              <a:xfrm rot="16200000">
                <a:off x="4059" y="3375"/>
                <a:ext cx="5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I</a:t>
                </a:r>
                <a:endParaRPr lang="en-US" sz="1800" smtClean="0">
                  <a:solidFill>
                    <a:srgbClr val="000000"/>
                  </a:solidFill>
                  <a:cs typeface="Arial" pitchFamily="34" charset="0"/>
                </a:endParaRPr>
              </a:p>
            </p:txBody>
          </p:sp>
          <p:sp>
            <p:nvSpPr>
              <p:cNvPr id="37711" name="Rectangle 847"/>
              <p:cNvSpPr>
                <a:spLocks noChangeArrowheads="1"/>
              </p:cNvSpPr>
              <p:nvPr/>
            </p:nvSpPr>
            <p:spPr bwMode="auto">
              <a:xfrm rot="16200000">
                <a:off x="4049" y="3344"/>
                <a:ext cx="80"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e</a:t>
                </a:r>
                <a:endParaRPr lang="en-US" sz="1800" smtClean="0">
                  <a:solidFill>
                    <a:srgbClr val="000000"/>
                  </a:solidFill>
                  <a:cs typeface="Arial" pitchFamily="34" charset="0"/>
                </a:endParaRPr>
              </a:p>
            </p:txBody>
          </p:sp>
          <p:sp>
            <p:nvSpPr>
              <p:cNvPr id="37713" name="Rectangle 849"/>
              <p:cNvSpPr>
                <a:spLocks noChangeArrowheads="1"/>
              </p:cNvSpPr>
              <p:nvPr/>
            </p:nvSpPr>
            <p:spPr bwMode="auto">
              <a:xfrm rot="16200000">
                <a:off x="4059" y="3285"/>
                <a:ext cx="5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 </a:t>
                </a:r>
                <a:endParaRPr lang="en-US" sz="1800" smtClean="0">
                  <a:solidFill>
                    <a:srgbClr val="000000"/>
                  </a:solidFill>
                  <a:cs typeface="Arial" pitchFamily="34" charset="0"/>
                </a:endParaRPr>
              </a:p>
            </p:txBody>
          </p:sp>
          <p:sp>
            <p:nvSpPr>
              <p:cNvPr id="37714" name="Rectangle 850"/>
              <p:cNvSpPr>
                <a:spLocks noChangeArrowheads="1"/>
              </p:cNvSpPr>
              <p:nvPr/>
            </p:nvSpPr>
            <p:spPr bwMode="auto">
              <a:xfrm rot="16200000">
                <a:off x="4045" y="3158"/>
                <a:ext cx="89"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x2</a:t>
                </a:r>
                <a:endParaRPr lang="en-US" sz="2000" dirty="0" smtClean="0">
                  <a:solidFill>
                    <a:srgbClr val="000000"/>
                  </a:solidFill>
                  <a:cs typeface="Arial" pitchFamily="34" charset="0"/>
                </a:endParaRPr>
              </a:p>
            </p:txBody>
          </p:sp>
          <p:sp>
            <p:nvSpPr>
              <p:cNvPr id="37716" name="Freeform 852"/>
              <p:cNvSpPr>
                <a:spLocks/>
              </p:cNvSpPr>
              <p:nvPr/>
            </p:nvSpPr>
            <p:spPr bwMode="auto">
              <a:xfrm>
                <a:off x="4035" y="2617"/>
                <a:ext cx="75" cy="69"/>
              </a:xfrm>
              <a:custGeom>
                <a:avLst/>
                <a:gdLst/>
                <a:ahLst/>
                <a:cxnLst>
                  <a:cxn ang="0">
                    <a:pos x="75" y="69"/>
                  </a:cxn>
                  <a:cxn ang="0">
                    <a:pos x="37" y="0"/>
                  </a:cxn>
                  <a:cxn ang="0">
                    <a:pos x="0" y="69"/>
                  </a:cxn>
                  <a:cxn ang="0">
                    <a:pos x="75" y="69"/>
                  </a:cxn>
                </a:cxnLst>
                <a:rect l="0" t="0" r="r" b="b"/>
                <a:pathLst>
                  <a:path w="75" h="69">
                    <a:moveTo>
                      <a:pt x="75" y="69"/>
                    </a:moveTo>
                    <a:lnTo>
                      <a:pt x="37" y="0"/>
                    </a:lnTo>
                    <a:lnTo>
                      <a:pt x="0" y="69"/>
                    </a:lnTo>
                    <a:lnTo>
                      <a:pt x="75"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17" name="Freeform 853"/>
              <p:cNvSpPr>
                <a:spLocks/>
              </p:cNvSpPr>
              <p:nvPr/>
            </p:nvSpPr>
            <p:spPr bwMode="auto">
              <a:xfrm>
                <a:off x="4067" y="2670"/>
                <a:ext cx="16" cy="6"/>
              </a:xfrm>
              <a:custGeom>
                <a:avLst/>
                <a:gdLst/>
                <a:ahLst/>
                <a:cxnLst>
                  <a:cxn ang="0">
                    <a:pos x="16" y="6"/>
                  </a:cxn>
                  <a:cxn ang="0">
                    <a:pos x="16" y="6"/>
                  </a:cxn>
                  <a:cxn ang="0">
                    <a:pos x="11" y="0"/>
                  </a:cxn>
                  <a:cxn ang="0">
                    <a:pos x="11" y="0"/>
                  </a:cxn>
                  <a:cxn ang="0">
                    <a:pos x="5" y="0"/>
                  </a:cxn>
                  <a:cxn ang="0">
                    <a:pos x="5" y="0"/>
                  </a:cxn>
                  <a:cxn ang="0">
                    <a:pos x="0" y="0"/>
                  </a:cxn>
                  <a:cxn ang="0">
                    <a:pos x="0" y="6"/>
                  </a:cxn>
                  <a:cxn ang="0">
                    <a:pos x="0" y="6"/>
                  </a:cxn>
                  <a:cxn ang="0">
                    <a:pos x="16" y="6"/>
                  </a:cxn>
                </a:cxnLst>
                <a:rect l="0" t="0" r="r" b="b"/>
                <a:pathLst>
                  <a:path w="16" h="6">
                    <a:moveTo>
                      <a:pt x="16" y="6"/>
                    </a:moveTo>
                    <a:lnTo>
                      <a:pt x="16" y="6"/>
                    </a:lnTo>
                    <a:lnTo>
                      <a:pt x="11" y="0"/>
                    </a:lnTo>
                    <a:lnTo>
                      <a:pt x="11" y="0"/>
                    </a:lnTo>
                    <a:lnTo>
                      <a:pt x="5" y="0"/>
                    </a:lnTo>
                    <a:lnTo>
                      <a:pt x="5" y="0"/>
                    </a:lnTo>
                    <a:lnTo>
                      <a:pt x="0" y="0"/>
                    </a:lnTo>
                    <a:lnTo>
                      <a:pt x="0" y="6"/>
                    </a:lnTo>
                    <a:lnTo>
                      <a:pt x="0" y="6"/>
                    </a:lnTo>
                    <a:lnTo>
                      <a:pt x="16" y="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18" name="Rectangle 854"/>
              <p:cNvSpPr>
                <a:spLocks noChangeArrowheads="1"/>
              </p:cNvSpPr>
              <p:nvPr/>
            </p:nvSpPr>
            <p:spPr bwMode="auto">
              <a:xfrm>
                <a:off x="4067" y="2676"/>
                <a:ext cx="16" cy="38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19" name="Freeform 855"/>
              <p:cNvSpPr>
                <a:spLocks/>
              </p:cNvSpPr>
              <p:nvPr/>
            </p:nvSpPr>
            <p:spPr bwMode="auto">
              <a:xfrm>
                <a:off x="4035" y="3054"/>
                <a:ext cx="75" cy="69"/>
              </a:xfrm>
              <a:custGeom>
                <a:avLst/>
                <a:gdLst/>
                <a:ahLst/>
                <a:cxnLst>
                  <a:cxn ang="0">
                    <a:pos x="75" y="0"/>
                  </a:cxn>
                  <a:cxn ang="0">
                    <a:pos x="37" y="69"/>
                  </a:cxn>
                  <a:cxn ang="0">
                    <a:pos x="0" y="0"/>
                  </a:cxn>
                  <a:cxn ang="0">
                    <a:pos x="75" y="0"/>
                  </a:cxn>
                </a:cxnLst>
                <a:rect l="0" t="0" r="r" b="b"/>
                <a:pathLst>
                  <a:path w="75" h="69">
                    <a:moveTo>
                      <a:pt x="75" y="0"/>
                    </a:moveTo>
                    <a:lnTo>
                      <a:pt x="37" y="69"/>
                    </a:lnTo>
                    <a:lnTo>
                      <a:pt x="0" y="0"/>
                    </a:lnTo>
                    <a:lnTo>
                      <a:pt x="7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0" name="Freeform 856"/>
              <p:cNvSpPr>
                <a:spLocks/>
              </p:cNvSpPr>
              <p:nvPr/>
            </p:nvSpPr>
            <p:spPr bwMode="auto">
              <a:xfrm>
                <a:off x="4067" y="3059"/>
                <a:ext cx="16" cy="11"/>
              </a:xfrm>
              <a:custGeom>
                <a:avLst/>
                <a:gdLst/>
                <a:ahLst/>
                <a:cxnLst>
                  <a:cxn ang="0">
                    <a:pos x="0" y="0"/>
                  </a:cxn>
                  <a:cxn ang="0">
                    <a:pos x="0" y="6"/>
                  </a:cxn>
                  <a:cxn ang="0">
                    <a:pos x="0" y="6"/>
                  </a:cxn>
                  <a:cxn ang="0">
                    <a:pos x="5" y="11"/>
                  </a:cxn>
                  <a:cxn ang="0">
                    <a:pos x="5" y="11"/>
                  </a:cxn>
                  <a:cxn ang="0">
                    <a:pos x="11" y="11"/>
                  </a:cxn>
                  <a:cxn ang="0">
                    <a:pos x="11" y="6"/>
                  </a:cxn>
                  <a:cxn ang="0">
                    <a:pos x="16" y="6"/>
                  </a:cxn>
                  <a:cxn ang="0">
                    <a:pos x="16" y="0"/>
                  </a:cxn>
                  <a:cxn ang="0">
                    <a:pos x="0" y="0"/>
                  </a:cxn>
                </a:cxnLst>
                <a:rect l="0" t="0" r="r" b="b"/>
                <a:pathLst>
                  <a:path w="16" h="11">
                    <a:moveTo>
                      <a:pt x="0" y="0"/>
                    </a:moveTo>
                    <a:lnTo>
                      <a:pt x="0" y="6"/>
                    </a:lnTo>
                    <a:lnTo>
                      <a:pt x="0" y="6"/>
                    </a:lnTo>
                    <a:lnTo>
                      <a:pt x="5" y="11"/>
                    </a:lnTo>
                    <a:lnTo>
                      <a:pt x="5" y="11"/>
                    </a:lnTo>
                    <a:lnTo>
                      <a:pt x="11" y="11"/>
                    </a:lnTo>
                    <a:lnTo>
                      <a:pt x="11" y="6"/>
                    </a:lnTo>
                    <a:lnTo>
                      <a:pt x="16" y="6"/>
                    </a:lnTo>
                    <a:lnTo>
                      <a:pt x="1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1" name="Line 857"/>
              <p:cNvSpPr>
                <a:spLocks noChangeShapeType="1"/>
              </p:cNvSpPr>
              <p:nvPr/>
            </p:nvSpPr>
            <p:spPr bwMode="auto">
              <a:xfrm>
                <a:off x="4078"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2" name="Freeform 858"/>
              <p:cNvSpPr>
                <a:spLocks/>
              </p:cNvSpPr>
              <p:nvPr/>
            </p:nvSpPr>
            <p:spPr bwMode="auto">
              <a:xfrm>
                <a:off x="4051" y="3688"/>
                <a:ext cx="48" cy="43"/>
              </a:xfrm>
              <a:custGeom>
                <a:avLst/>
                <a:gdLst/>
                <a:ahLst/>
                <a:cxnLst>
                  <a:cxn ang="0">
                    <a:pos x="27" y="0"/>
                  </a:cxn>
                  <a:cxn ang="0">
                    <a:pos x="48" y="43"/>
                  </a:cxn>
                  <a:cxn ang="0">
                    <a:pos x="0" y="43"/>
                  </a:cxn>
                  <a:cxn ang="0">
                    <a:pos x="27" y="0"/>
                  </a:cxn>
                </a:cxnLst>
                <a:rect l="0" t="0" r="r" b="b"/>
                <a:pathLst>
                  <a:path w="48" h="43">
                    <a:moveTo>
                      <a:pt x="27" y="0"/>
                    </a:moveTo>
                    <a:lnTo>
                      <a:pt x="48" y="43"/>
                    </a:lnTo>
                    <a:lnTo>
                      <a:pt x="0" y="43"/>
                    </a:lnTo>
                    <a:lnTo>
                      <a:pt x="2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3" name="Freeform 859"/>
              <p:cNvSpPr>
                <a:spLocks/>
              </p:cNvSpPr>
              <p:nvPr/>
            </p:nvSpPr>
            <p:spPr bwMode="auto">
              <a:xfrm>
                <a:off x="4051" y="4147"/>
                <a:ext cx="48" cy="43"/>
              </a:xfrm>
              <a:custGeom>
                <a:avLst/>
                <a:gdLst/>
                <a:ahLst/>
                <a:cxnLst>
                  <a:cxn ang="0">
                    <a:pos x="27" y="43"/>
                  </a:cxn>
                  <a:cxn ang="0">
                    <a:pos x="48" y="0"/>
                  </a:cxn>
                  <a:cxn ang="0">
                    <a:pos x="0" y="0"/>
                  </a:cxn>
                  <a:cxn ang="0">
                    <a:pos x="27" y="43"/>
                  </a:cxn>
                </a:cxnLst>
                <a:rect l="0" t="0" r="r" b="b"/>
                <a:pathLst>
                  <a:path w="48" h="43">
                    <a:moveTo>
                      <a:pt x="27" y="43"/>
                    </a:moveTo>
                    <a:lnTo>
                      <a:pt x="48" y="0"/>
                    </a:lnTo>
                    <a:lnTo>
                      <a:pt x="0" y="0"/>
                    </a:lnTo>
                    <a:lnTo>
                      <a:pt x="27"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4" name="Rectangle 860"/>
              <p:cNvSpPr>
                <a:spLocks noChangeArrowheads="1"/>
              </p:cNvSpPr>
              <p:nvPr/>
            </p:nvSpPr>
            <p:spPr bwMode="auto">
              <a:xfrm>
                <a:off x="3362" y="3134"/>
                <a:ext cx="128" cy="54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5" name="Rectangle 861"/>
              <p:cNvSpPr>
                <a:spLocks noChangeArrowheads="1"/>
              </p:cNvSpPr>
              <p:nvPr/>
            </p:nvSpPr>
            <p:spPr bwMode="auto">
              <a:xfrm>
                <a:off x="3362" y="3134"/>
                <a:ext cx="128" cy="544"/>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7" name="Rectangle 863"/>
              <p:cNvSpPr>
                <a:spLocks noChangeArrowheads="1"/>
              </p:cNvSpPr>
              <p:nvPr/>
            </p:nvSpPr>
            <p:spPr bwMode="auto">
              <a:xfrm rot="16200000">
                <a:off x="3376" y="3349"/>
                <a:ext cx="111"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I</a:t>
                </a:r>
                <a:r>
                  <a:rPr lang="en-US" sz="1000" b="1" baseline="30000" dirty="0" smtClean="0">
                    <a:solidFill>
                      <a:srgbClr val="000000"/>
                    </a:solidFill>
                    <a:cs typeface="Arial" pitchFamily="34" charset="0"/>
                  </a:rPr>
                  <a:t>2</a:t>
                </a:r>
                <a:r>
                  <a:rPr lang="en-US" sz="1000" b="1" dirty="0" smtClean="0">
                    <a:solidFill>
                      <a:srgbClr val="000000"/>
                    </a:solidFill>
                    <a:cs typeface="Arial" pitchFamily="34" charset="0"/>
                  </a:rPr>
                  <a:t>C</a:t>
                </a:r>
                <a:endParaRPr lang="en-US" sz="1800" dirty="0" smtClean="0">
                  <a:solidFill>
                    <a:srgbClr val="000000"/>
                  </a:solidFill>
                  <a:cs typeface="Arial" pitchFamily="34" charset="0"/>
                </a:endParaRPr>
              </a:p>
            </p:txBody>
          </p:sp>
          <p:sp>
            <p:nvSpPr>
              <p:cNvPr id="37728" name="Rectangle 864"/>
              <p:cNvSpPr>
                <a:spLocks noChangeArrowheads="1"/>
              </p:cNvSpPr>
              <p:nvPr/>
            </p:nvSpPr>
            <p:spPr bwMode="auto">
              <a:xfrm rot="16200000">
                <a:off x="3414" y="3323"/>
                <a:ext cx="0" cy="17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endParaRPr lang="en-US" sz="1800" dirty="0" smtClean="0">
                  <a:solidFill>
                    <a:srgbClr val="000000"/>
                  </a:solidFill>
                  <a:cs typeface="Arial" pitchFamily="34" charset="0"/>
                </a:endParaRPr>
              </a:p>
            </p:txBody>
          </p:sp>
          <p:sp>
            <p:nvSpPr>
              <p:cNvPr id="37729" name="Line 865"/>
              <p:cNvSpPr>
                <a:spLocks noChangeShapeType="1"/>
              </p:cNvSpPr>
              <p:nvPr/>
            </p:nvSpPr>
            <p:spPr bwMode="auto">
              <a:xfrm>
                <a:off x="3426" y="2617"/>
                <a:ext cx="1" cy="5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0" name="Freeform 866"/>
              <p:cNvSpPr>
                <a:spLocks/>
              </p:cNvSpPr>
              <p:nvPr/>
            </p:nvSpPr>
            <p:spPr bwMode="auto">
              <a:xfrm>
                <a:off x="3399" y="2617"/>
                <a:ext cx="49" cy="43"/>
              </a:xfrm>
              <a:custGeom>
                <a:avLst/>
                <a:gdLst/>
                <a:ahLst/>
                <a:cxnLst>
                  <a:cxn ang="0">
                    <a:pos x="27" y="0"/>
                  </a:cxn>
                  <a:cxn ang="0">
                    <a:pos x="49" y="43"/>
                  </a:cxn>
                  <a:cxn ang="0">
                    <a:pos x="0" y="43"/>
                  </a:cxn>
                  <a:cxn ang="0">
                    <a:pos x="27" y="0"/>
                  </a:cxn>
                </a:cxnLst>
                <a:rect l="0" t="0" r="r" b="b"/>
                <a:pathLst>
                  <a:path w="49" h="43">
                    <a:moveTo>
                      <a:pt x="27" y="0"/>
                    </a:moveTo>
                    <a:lnTo>
                      <a:pt x="49" y="43"/>
                    </a:lnTo>
                    <a:lnTo>
                      <a:pt x="0" y="43"/>
                    </a:lnTo>
                    <a:lnTo>
                      <a:pt x="2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1" name="Freeform 867"/>
              <p:cNvSpPr>
                <a:spLocks/>
              </p:cNvSpPr>
              <p:nvPr/>
            </p:nvSpPr>
            <p:spPr bwMode="auto">
              <a:xfrm>
                <a:off x="3399" y="3081"/>
                <a:ext cx="49" cy="42"/>
              </a:xfrm>
              <a:custGeom>
                <a:avLst/>
                <a:gdLst/>
                <a:ahLst/>
                <a:cxnLst>
                  <a:cxn ang="0">
                    <a:pos x="27" y="42"/>
                  </a:cxn>
                  <a:cxn ang="0">
                    <a:pos x="49" y="0"/>
                  </a:cxn>
                  <a:cxn ang="0">
                    <a:pos x="0" y="0"/>
                  </a:cxn>
                  <a:cxn ang="0">
                    <a:pos x="27" y="42"/>
                  </a:cxn>
                </a:cxnLst>
                <a:rect l="0" t="0" r="r" b="b"/>
                <a:pathLst>
                  <a:path w="49" h="42">
                    <a:moveTo>
                      <a:pt x="27" y="42"/>
                    </a:moveTo>
                    <a:lnTo>
                      <a:pt x="49" y="0"/>
                    </a:lnTo>
                    <a:lnTo>
                      <a:pt x="0" y="0"/>
                    </a:lnTo>
                    <a:lnTo>
                      <a:pt x="27"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2" name="Line 868"/>
              <p:cNvSpPr>
                <a:spLocks noChangeShapeType="1"/>
              </p:cNvSpPr>
              <p:nvPr/>
            </p:nvSpPr>
            <p:spPr bwMode="auto">
              <a:xfrm>
                <a:off x="3426"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3" name="Freeform 869"/>
              <p:cNvSpPr>
                <a:spLocks/>
              </p:cNvSpPr>
              <p:nvPr/>
            </p:nvSpPr>
            <p:spPr bwMode="auto">
              <a:xfrm>
                <a:off x="3399" y="3688"/>
                <a:ext cx="49" cy="43"/>
              </a:xfrm>
              <a:custGeom>
                <a:avLst/>
                <a:gdLst/>
                <a:ahLst/>
                <a:cxnLst>
                  <a:cxn ang="0">
                    <a:pos x="27" y="0"/>
                  </a:cxn>
                  <a:cxn ang="0">
                    <a:pos x="49" y="43"/>
                  </a:cxn>
                  <a:cxn ang="0">
                    <a:pos x="0" y="43"/>
                  </a:cxn>
                  <a:cxn ang="0">
                    <a:pos x="27" y="0"/>
                  </a:cxn>
                </a:cxnLst>
                <a:rect l="0" t="0" r="r" b="b"/>
                <a:pathLst>
                  <a:path w="49" h="43">
                    <a:moveTo>
                      <a:pt x="27" y="0"/>
                    </a:moveTo>
                    <a:lnTo>
                      <a:pt x="49" y="43"/>
                    </a:lnTo>
                    <a:lnTo>
                      <a:pt x="0" y="43"/>
                    </a:lnTo>
                    <a:lnTo>
                      <a:pt x="2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4" name="Freeform 870"/>
              <p:cNvSpPr>
                <a:spLocks/>
              </p:cNvSpPr>
              <p:nvPr/>
            </p:nvSpPr>
            <p:spPr bwMode="auto">
              <a:xfrm>
                <a:off x="3399" y="4147"/>
                <a:ext cx="49" cy="43"/>
              </a:xfrm>
              <a:custGeom>
                <a:avLst/>
                <a:gdLst/>
                <a:ahLst/>
                <a:cxnLst>
                  <a:cxn ang="0">
                    <a:pos x="27" y="43"/>
                  </a:cxn>
                  <a:cxn ang="0">
                    <a:pos x="49" y="0"/>
                  </a:cxn>
                  <a:cxn ang="0">
                    <a:pos x="0" y="0"/>
                  </a:cxn>
                  <a:cxn ang="0">
                    <a:pos x="27" y="43"/>
                  </a:cxn>
                </a:cxnLst>
                <a:rect l="0" t="0" r="r" b="b"/>
                <a:pathLst>
                  <a:path w="49" h="43">
                    <a:moveTo>
                      <a:pt x="27" y="43"/>
                    </a:moveTo>
                    <a:lnTo>
                      <a:pt x="49" y="0"/>
                    </a:lnTo>
                    <a:lnTo>
                      <a:pt x="0" y="0"/>
                    </a:lnTo>
                    <a:lnTo>
                      <a:pt x="27"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5" name="Rectangle 871"/>
              <p:cNvSpPr>
                <a:spLocks noChangeArrowheads="1"/>
              </p:cNvSpPr>
              <p:nvPr/>
            </p:nvSpPr>
            <p:spPr bwMode="auto">
              <a:xfrm>
                <a:off x="3197" y="3134"/>
                <a:ext cx="128" cy="544"/>
              </a:xfrm>
              <a:prstGeom prst="rect">
                <a:avLst/>
              </a:prstGeom>
              <a:solidFill>
                <a:srgbClr val="FFF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6" name="Rectangle 872"/>
              <p:cNvSpPr>
                <a:spLocks noChangeArrowheads="1"/>
              </p:cNvSpPr>
              <p:nvPr/>
            </p:nvSpPr>
            <p:spPr bwMode="auto">
              <a:xfrm>
                <a:off x="3197" y="3134"/>
                <a:ext cx="128" cy="544"/>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7" name="Rectangle 873"/>
              <p:cNvSpPr>
                <a:spLocks noChangeArrowheads="1"/>
              </p:cNvSpPr>
              <p:nvPr/>
            </p:nvSpPr>
            <p:spPr bwMode="auto">
              <a:xfrm rot="16200000">
                <a:off x="3218" y="3378"/>
                <a:ext cx="9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U</a:t>
                </a:r>
                <a:endParaRPr lang="en-US" sz="1800" smtClean="0">
                  <a:solidFill>
                    <a:srgbClr val="000000"/>
                  </a:solidFill>
                  <a:cs typeface="Arial" pitchFamily="34" charset="0"/>
                </a:endParaRPr>
              </a:p>
            </p:txBody>
          </p:sp>
          <p:sp>
            <p:nvSpPr>
              <p:cNvPr id="37738" name="Rectangle 874"/>
              <p:cNvSpPr>
                <a:spLocks noChangeArrowheads="1"/>
              </p:cNvSpPr>
              <p:nvPr/>
            </p:nvSpPr>
            <p:spPr bwMode="auto">
              <a:xfrm rot="16200000">
                <a:off x="3220" y="3326"/>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39" name="Rectangle 875"/>
              <p:cNvSpPr>
                <a:spLocks noChangeArrowheads="1"/>
              </p:cNvSpPr>
              <p:nvPr/>
            </p:nvSpPr>
            <p:spPr bwMode="auto">
              <a:xfrm rot="16200000">
                <a:off x="3220" y="3273"/>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40" name="Line 876"/>
              <p:cNvSpPr>
                <a:spLocks noChangeShapeType="1"/>
              </p:cNvSpPr>
              <p:nvPr/>
            </p:nvSpPr>
            <p:spPr bwMode="auto">
              <a:xfrm>
                <a:off x="3261" y="2617"/>
                <a:ext cx="1" cy="5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1" name="Freeform 877"/>
              <p:cNvSpPr>
                <a:spLocks/>
              </p:cNvSpPr>
              <p:nvPr/>
            </p:nvSpPr>
            <p:spPr bwMode="auto">
              <a:xfrm>
                <a:off x="3239" y="2617"/>
                <a:ext cx="43" cy="4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2" name="Freeform 878"/>
              <p:cNvSpPr>
                <a:spLocks/>
              </p:cNvSpPr>
              <p:nvPr/>
            </p:nvSpPr>
            <p:spPr bwMode="auto">
              <a:xfrm>
                <a:off x="3239" y="3081"/>
                <a:ext cx="43" cy="42"/>
              </a:xfrm>
              <a:custGeom>
                <a:avLst/>
                <a:gdLst/>
                <a:ahLst/>
                <a:cxnLst>
                  <a:cxn ang="0">
                    <a:pos x="22" y="42"/>
                  </a:cxn>
                  <a:cxn ang="0">
                    <a:pos x="43" y="0"/>
                  </a:cxn>
                  <a:cxn ang="0">
                    <a:pos x="0" y="0"/>
                  </a:cxn>
                  <a:cxn ang="0">
                    <a:pos x="22" y="42"/>
                  </a:cxn>
                </a:cxnLst>
                <a:rect l="0" t="0" r="r" b="b"/>
                <a:pathLst>
                  <a:path w="43" h="42">
                    <a:moveTo>
                      <a:pt x="22" y="42"/>
                    </a:moveTo>
                    <a:lnTo>
                      <a:pt x="43" y="0"/>
                    </a:lnTo>
                    <a:lnTo>
                      <a:pt x="0" y="0"/>
                    </a:lnTo>
                    <a:lnTo>
                      <a:pt x="22"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3" name="Line 879"/>
              <p:cNvSpPr>
                <a:spLocks noChangeShapeType="1"/>
              </p:cNvSpPr>
              <p:nvPr/>
            </p:nvSpPr>
            <p:spPr bwMode="auto">
              <a:xfrm>
                <a:off x="3261"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4" name="Freeform 880"/>
              <p:cNvSpPr>
                <a:spLocks/>
              </p:cNvSpPr>
              <p:nvPr/>
            </p:nvSpPr>
            <p:spPr bwMode="auto">
              <a:xfrm>
                <a:off x="3239" y="3688"/>
                <a:ext cx="43" cy="4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5" name="Freeform 881"/>
              <p:cNvSpPr>
                <a:spLocks/>
              </p:cNvSpPr>
              <p:nvPr/>
            </p:nvSpPr>
            <p:spPr bwMode="auto">
              <a:xfrm>
                <a:off x="3239" y="4147"/>
                <a:ext cx="43" cy="43"/>
              </a:xfrm>
              <a:custGeom>
                <a:avLst/>
                <a:gdLst/>
                <a:ahLst/>
                <a:cxnLst>
                  <a:cxn ang="0">
                    <a:pos x="22" y="43"/>
                  </a:cxn>
                  <a:cxn ang="0">
                    <a:pos x="43" y="0"/>
                  </a:cxn>
                  <a:cxn ang="0">
                    <a:pos x="0" y="0"/>
                  </a:cxn>
                  <a:cxn ang="0">
                    <a:pos x="22" y="43"/>
                  </a:cxn>
                </a:cxnLst>
                <a:rect l="0" t="0" r="r" b="b"/>
                <a:pathLst>
                  <a:path w="43" h="43">
                    <a:moveTo>
                      <a:pt x="22" y="43"/>
                    </a:moveTo>
                    <a:lnTo>
                      <a:pt x="43" y="0"/>
                    </a:lnTo>
                    <a:lnTo>
                      <a:pt x="0" y="0"/>
                    </a:lnTo>
                    <a:lnTo>
                      <a:pt x="22"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6" name="Rectangle 882"/>
              <p:cNvSpPr>
                <a:spLocks noChangeArrowheads="1"/>
              </p:cNvSpPr>
              <p:nvPr/>
            </p:nvSpPr>
            <p:spPr bwMode="auto">
              <a:xfrm>
                <a:off x="3848" y="3134"/>
                <a:ext cx="128" cy="544"/>
              </a:xfrm>
              <a:prstGeom prst="rect">
                <a:avLst/>
              </a:prstGeom>
              <a:solidFill>
                <a:srgbClr val="FFF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7" name="Rectangle 883"/>
              <p:cNvSpPr>
                <a:spLocks noChangeArrowheads="1"/>
              </p:cNvSpPr>
              <p:nvPr/>
            </p:nvSpPr>
            <p:spPr bwMode="auto">
              <a:xfrm>
                <a:off x="3848" y="3134"/>
                <a:ext cx="128" cy="544"/>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8" name="Rectangle 884"/>
              <p:cNvSpPr>
                <a:spLocks noChangeArrowheads="1"/>
              </p:cNvSpPr>
              <p:nvPr/>
            </p:nvSpPr>
            <p:spPr bwMode="auto">
              <a:xfrm rot="16200000">
                <a:off x="3864" y="3489"/>
                <a:ext cx="107"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M</a:t>
                </a:r>
                <a:endParaRPr lang="en-US" sz="1800" dirty="0" smtClean="0">
                  <a:solidFill>
                    <a:srgbClr val="000000"/>
                  </a:solidFill>
                  <a:cs typeface="Arial" pitchFamily="34" charset="0"/>
                </a:endParaRPr>
              </a:p>
            </p:txBody>
          </p:sp>
          <p:sp>
            <p:nvSpPr>
              <p:cNvPr id="37749" name="Rectangle 885"/>
              <p:cNvSpPr>
                <a:spLocks noChangeArrowheads="1"/>
              </p:cNvSpPr>
              <p:nvPr/>
            </p:nvSpPr>
            <p:spPr bwMode="auto">
              <a:xfrm rot="16200000">
                <a:off x="3878" y="3439"/>
                <a:ext cx="80"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c</a:t>
                </a:r>
                <a:endParaRPr lang="en-US" sz="1800" smtClean="0">
                  <a:solidFill>
                    <a:srgbClr val="000000"/>
                  </a:solidFill>
                  <a:cs typeface="Arial" pitchFamily="34" charset="0"/>
                </a:endParaRPr>
              </a:p>
            </p:txBody>
          </p:sp>
          <p:sp>
            <p:nvSpPr>
              <p:cNvPr id="37750" name="Rectangle 886"/>
              <p:cNvSpPr>
                <a:spLocks noChangeArrowheads="1"/>
              </p:cNvSpPr>
              <p:nvPr/>
            </p:nvSpPr>
            <p:spPr bwMode="auto">
              <a:xfrm rot="16200000">
                <a:off x="3870" y="3388"/>
                <a:ext cx="9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B</a:t>
                </a:r>
                <a:endParaRPr lang="en-US" sz="1800" smtClean="0">
                  <a:solidFill>
                    <a:srgbClr val="000000"/>
                  </a:solidFill>
                  <a:cs typeface="Arial" pitchFamily="34" charset="0"/>
                </a:endParaRPr>
              </a:p>
            </p:txBody>
          </p:sp>
          <p:sp>
            <p:nvSpPr>
              <p:cNvPr id="37751" name="Rectangle 887"/>
              <p:cNvSpPr>
                <a:spLocks noChangeArrowheads="1"/>
              </p:cNvSpPr>
              <p:nvPr/>
            </p:nvSpPr>
            <p:spPr bwMode="auto">
              <a:xfrm rot="16200000">
                <a:off x="3872" y="3332"/>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S</a:t>
                </a:r>
                <a:endParaRPr lang="en-US" sz="1800" smtClean="0">
                  <a:solidFill>
                    <a:srgbClr val="000000"/>
                  </a:solidFill>
                  <a:cs typeface="Arial" pitchFamily="34" charset="0"/>
                </a:endParaRPr>
              </a:p>
            </p:txBody>
          </p:sp>
          <p:sp>
            <p:nvSpPr>
              <p:cNvPr id="37752" name="Rectangle 888"/>
              <p:cNvSpPr>
                <a:spLocks noChangeArrowheads="1"/>
              </p:cNvSpPr>
              <p:nvPr/>
            </p:nvSpPr>
            <p:spPr bwMode="auto">
              <a:xfrm rot="16200000">
                <a:off x="3872" y="3284"/>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54" name="Rectangle 890"/>
              <p:cNvSpPr>
                <a:spLocks noChangeArrowheads="1"/>
              </p:cNvSpPr>
              <p:nvPr/>
            </p:nvSpPr>
            <p:spPr bwMode="auto">
              <a:xfrm rot="16200000">
                <a:off x="3874" y="3156"/>
                <a:ext cx="89"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x2</a:t>
                </a:r>
                <a:endParaRPr lang="en-US" sz="2000" dirty="0" smtClean="0">
                  <a:solidFill>
                    <a:srgbClr val="000000"/>
                  </a:solidFill>
                  <a:cs typeface="Arial" pitchFamily="34" charset="0"/>
                </a:endParaRPr>
              </a:p>
            </p:txBody>
          </p:sp>
          <p:sp>
            <p:nvSpPr>
              <p:cNvPr id="37755" name="Line 891"/>
              <p:cNvSpPr>
                <a:spLocks noChangeShapeType="1"/>
              </p:cNvSpPr>
              <p:nvPr/>
            </p:nvSpPr>
            <p:spPr bwMode="auto">
              <a:xfrm>
                <a:off x="3912"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56" name="Freeform 892"/>
              <p:cNvSpPr>
                <a:spLocks/>
              </p:cNvSpPr>
              <p:nvPr/>
            </p:nvSpPr>
            <p:spPr bwMode="auto">
              <a:xfrm>
                <a:off x="3891" y="3688"/>
                <a:ext cx="42" cy="43"/>
              </a:xfrm>
              <a:custGeom>
                <a:avLst/>
                <a:gdLst/>
                <a:ahLst/>
                <a:cxnLst>
                  <a:cxn ang="0">
                    <a:pos x="21" y="0"/>
                  </a:cxn>
                  <a:cxn ang="0">
                    <a:pos x="42" y="43"/>
                  </a:cxn>
                  <a:cxn ang="0">
                    <a:pos x="0" y="43"/>
                  </a:cxn>
                  <a:cxn ang="0">
                    <a:pos x="21" y="0"/>
                  </a:cxn>
                </a:cxnLst>
                <a:rect l="0" t="0" r="r" b="b"/>
                <a:pathLst>
                  <a:path w="42" h="43">
                    <a:moveTo>
                      <a:pt x="21" y="0"/>
                    </a:moveTo>
                    <a:lnTo>
                      <a:pt x="42"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57" name="Freeform 893"/>
              <p:cNvSpPr>
                <a:spLocks/>
              </p:cNvSpPr>
              <p:nvPr/>
            </p:nvSpPr>
            <p:spPr bwMode="auto">
              <a:xfrm>
                <a:off x="3891" y="4147"/>
                <a:ext cx="42" cy="43"/>
              </a:xfrm>
              <a:custGeom>
                <a:avLst/>
                <a:gdLst/>
                <a:ahLst/>
                <a:cxnLst>
                  <a:cxn ang="0">
                    <a:pos x="21" y="43"/>
                  </a:cxn>
                  <a:cxn ang="0">
                    <a:pos x="42" y="0"/>
                  </a:cxn>
                  <a:cxn ang="0">
                    <a:pos x="0" y="0"/>
                  </a:cxn>
                  <a:cxn ang="0">
                    <a:pos x="21" y="43"/>
                  </a:cxn>
                </a:cxnLst>
                <a:rect l="0" t="0" r="r" b="b"/>
                <a:pathLst>
                  <a:path w="42" h="43">
                    <a:moveTo>
                      <a:pt x="21" y="43"/>
                    </a:moveTo>
                    <a:lnTo>
                      <a:pt x="42"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58" name="Line 894"/>
              <p:cNvSpPr>
                <a:spLocks noChangeShapeType="1"/>
              </p:cNvSpPr>
              <p:nvPr/>
            </p:nvSpPr>
            <p:spPr bwMode="auto">
              <a:xfrm>
                <a:off x="3917" y="2617"/>
                <a:ext cx="1" cy="5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59" name="Freeform 895"/>
              <p:cNvSpPr>
                <a:spLocks/>
              </p:cNvSpPr>
              <p:nvPr/>
            </p:nvSpPr>
            <p:spPr bwMode="auto">
              <a:xfrm>
                <a:off x="3896" y="2617"/>
                <a:ext cx="43" cy="43"/>
              </a:xfrm>
              <a:custGeom>
                <a:avLst/>
                <a:gdLst/>
                <a:ahLst/>
                <a:cxnLst>
                  <a:cxn ang="0">
                    <a:pos x="21" y="0"/>
                  </a:cxn>
                  <a:cxn ang="0">
                    <a:pos x="43" y="43"/>
                  </a:cxn>
                  <a:cxn ang="0">
                    <a:pos x="0" y="43"/>
                  </a:cxn>
                  <a:cxn ang="0">
                    <a:pos x="21" y="0"/>
                  </a:cxn>
                </a:cxnLst>
                <a:rect l="0" t="0" r="r" b="b"/>
                <a:pathLst>
                  <a:path w="43" h="43">
                    <a:moveTo>
                      <a:pt x="21" y="0"/>
                    </a:moveTo>
                    <a:lnTo>
                      <a:pt x="43"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0" name="Freeform 896"/>
              <p:cNvSpPr>
                <a:spLocks/>
              </p:cNvSpPr>
              <p:nvPr/>
            </p:nvSpPr>
            <p:spPr bwMode="auto">
              <a:xfrm>
                <a:off x="3896" y="3081"/>
                <a:ext cx="43" cy="42"/>
              </a:xfrm>
              <a:custGeom>
                <a:avLst/>
                <a:gdLst/>
                <a:ahLst/>
                <a:cxnLst>
                  <a:cxn ang="0">
                    <a:pos x="21" y="42"/>
                  </a:cxn>
                  <a:cxn ang="0">
                    <a:pos x="43" y="0"/>
                  </a:cxn>
                  <a:cxn ang="0">
                    <a:pos x="0" y="0"/>
                  </a:cxn>
                  <a:cxn ang="0">
                    <a:pos x="21" y="42"/>
                  </a:cxn>
                </a:cxnLst>
                <a:rect l="0" t="0" r="r" b="b"/>
                <a:pathLst>
                  <a:path w="43" h="42">
                    <a:moveTo>
                      <a:pt x="21" y="42"/>
                    </a:moveTo>
                    <a:lnTo>
                      <a:pt x="43" y="0"/>
                    </a:lnTo>
                    <a:lnTo>
                      <a:pt x="0" y="0"/>
                    </a:lnTo>
                    <a:lnTo>
                      <a:pt x="21"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1" name="Rectangle 897"/>
              <p:cNvSpPr>
                <a:spLocks noChangeArrowheads="1"/>
              </p:cNvSpPr>
              <p:nvPr/>
            </p:nvSpPr>
            <p:spPr bwMode="auto">
              <a:xfrm>
                <a:off x="3036" y="3134"/>
                <a:ext cx="129" cy="54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2" name="Rectangle 898"/>
              <p:cNvSpPr>
                <a:spLocks noChangeArrowheads="1"/>
              </p:cNvSpPr>
              <p:nvPr/>
            </p:nvSpPr>
            <p:spPr bwMode="auto">
              <a:xfrm>
                <a:off x="3036" y="3134"/>
                <a:ext cx="129" cy="544"/>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3" name="Rectangle 899"/>
              <p:cNvSpPr>
                <a:spLocks noChangeArrowheads="1"/>
              </p:cNvSpPr>
              <p:nvPr/>
            </p:nvSpPr>
            <p:spPr bwMode="auto">
              <a:xfrm rot="16200000">
                <a:off x="3055" y="3396"/>
                <a:ext cx="102"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G</a:t>
                </a:r>
                <a:endParaRPr lang="en-US" sz="1800" smtClean="0">
                  <a:solidFill>
                    <a:srgbClr val="000000"/>
                  </a:solidFill>
                  <a:cs typeface="Arial" pitchFamily="34" charset="0"/>
                </a:endParaRPr>
              </a:p>
            </p:txBody>
          </p:sp>
          <p:sp>
            <p:nvSpPr>
              <p:cNvPr id="37764" name="Rectangle 900"/>
              <p:cNvSpPr>
                <a:spLocks noChangeArrowheads="1"/>
              </p:cNvSpPr>
              <p:nvPr/>
            </p:nvSpPr>
            <p:spPr bwMode="auto">
              <a:xfrm rot="16200000">
                <a:off x="3060" y="3337"/>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65" name="Rectangle 901"/>
              <p:cNvSpPr>
                <a:spLocks noChangeArrowheads="1"/>
              </p:cNvSpPr>
              <p:nvPr/>
            </p:nvSpPr>
            <p:spPr bwMode="auto">
              <a:xfrm rot="16200000">
                <a:off x="3076" y="3305"/>
                <a:ext cx="5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I</a:t>
                </a:r>
                <a:endParaRPr lang="en-US" sz="1800" smtClean="0">
                  <a:solidFill>
                    <a:srgbClr val="000000"/>
                  </a:solidFill>
                  <a:cs typeface="Arial" pitchFamily="34" charset="0"/>
                </a:endParaRPr>
              </a:p>
            </p:txBody>
          </p:sp>
          <p:sp>
            <p:nvSpPr>
              <p:cNvPr id="37766" name="Rectangle 902"/>
              <p:cNvSpPr>
                <a:spLocks noChangeArrowheads="1"/>
              </p:cNvSpPr>
              <p:nvPr/>
            </p:nvSpPr>
            <p:spPr bwMode="auto">
              <a:xfrm rot="16200000">
                <a:off x="3055" y="3257"/>
                <a:ext cx="102"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O</a:t>
                </a:r>
                <a:endParaRPr lang="en-US" sz="1800" smtClean="0">
                  <a:solidFill>
                    <a:srgbClr val="000000"/>
                  </a:solidFill>
                  <a:cs typeface="Arial" pitchFamily="34" charset="0"/>
                </a:endParaRPr>
              </a:p>
            </p:txBody>
          </p:sp>
          <p:sp>
            <p:nvSpPr>
              <p:cNvPr id="37767" name="Line 903"/>
              <p:cNvSpPr>
                <a:spLocks noChangeShapeType="1"/>
              </p:cNvSpPr>
              <p:nvPr/>
            </p:nvSpPr>
            <p:spPr bwMode="auto">
              <a:xfrm>
                <a:off x="3101"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8" name="Freeform 904"/>
              <p:cNvSpPr>
                <a:spLocks/>
              </p:cNvSpPr>
              <p:nvPr/>
            </p:nvSpPr>
            <p:spPr bwMode="auto">
              <a:xfrm>
                <a:off x="3079" y="3688"/>
                <a:ext cx="43" cy="4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9" name="Freeform 905"/>
              <p:cNvSpPr>
                <a:spLocks/>
              </p:cNvSpPr>
              <p:nvPr/>
            </p:nvSpPr>
            <p:spPr bwMode="auto">
              <a:xfrm>
                <a:off x="3079" y="4147"/>
                <a:ext cx="43" cy="43"/>
              </a:xfrm>
              <a:custGeom>
                <a:avLst/>
                <a:gdLst/>
                <a:ahLst/>
                <a:cxnLst>
                  <a:cxn ang="0">
                    <a:pos x="22" y="43"/>
                  </a:cxn>
                  <a:cxn ang="0">
                    <a:pos x="43" y="0"/>
                  </a:cxn>
                  <a:cxn ang="0">
                    <a:pos x="0" y="0"/>
                  </a:cxn>
                  <a:cxn ang="0">
                    <a:pos x="22" y="43"/>
                  </a:cxn>
                </a:cxnLst>
                <a:rect l="0" t="0" r="r" b="b"/>
                <a:pathLst>
                  <a:path w="43" h="43">
                    <a:moveTo>
                      <a:pt x="22" y="43"/>
                    </a:moveTo>
                    <a:lnTo>
                      <a:pt x="43" y="0"/>
                    </a:lnTo>
                    <a:lnTo>
                      <a:pt x="0" y="0"/>
                    </a:lnTo>
                    <a:lnTo>
                      <a:pt x="22"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0" name="Line 906"/>
              <p:cNvSpPr>
                <a:spLocks noChangeShapeType="1"/>
              </p:cNvSpPr>
              <p:nvPr/>
            </p:nvSpPr>
            <p:spPr bwMode="auto">
              <a:xfrm>
                <a:off x="3101" y="2617"/>
                <a:ext cx="1" cy="5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1" name="Freeform 907"/>
              <p:cNvSpPr>
                <a:spLocks/>
              </p:cNvSpPr>
              <p:nvPr/>
            </p:nvSpPr>
            <p:spPr bwMode="auto">
              <a:xfrm>
                <a:off x="3079" y="2617"/>
                <a:ext cx="43" cy="4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2" name="Freeform 908"/>
              <p:cNvSpPr>
                <a:spLocks/>
              </p:cNvSpPr>
              <p:nvPr/>
            </p:nvSpPr>
            <p:spPr bwMode="auto">
              <a:xfrm>
                <a:off x="3079" y="3081"/>
                <a:ext cx="43" cy="42"/>
              </a:xfrm>
              <a:custGeom>
                <a:avLst/>
                <a:gdLst/>
                <a:ahLst/>
                <a:cxnLst>
                  <a:cxn ang="0">
                    <a:pos x="22" y="42"/>
                  </a:cxn>
                  <a:cxn ang="0">
                    <a:pos x="43" y="0"/>
                  </a:cxn>
                  <a:cxn ang="0">
                    <a:pos x="0" y="0"/>
                  </a:cxn>
                  <a:cxn ang="0">
                    <a:pos x="22" y="42"/>
                  </a:cxn>
                </a:cxnLst>
                <a:rect l="0" t="0" r="r" b="b"/>
                <a:pathLst>
                  <a:path w="43" h="42">
                    <a:moveTo>
                      <a:pt x="22" y="42"/>
                    </a:moveTo>
                    <a:lnTo>
                      <a:pt x="43" y="0"/>
                    </a:lnTo>
                    <a:lnTo>
                      <a:pt x="0" y="0"/>
                    </a:lnTo>
                    <a:lnTo>
                      <a:pt x="22"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3" name="Rectangle 909"/>
              <p:cNvSpPr>
                <a:spLocks noChangeArrowheads="1"/>
              </p:cNvSpPr>
              <p:nvPr/>
            </p:nvSpPr>
            <p:spPr bwMode="auto">
              <a:xfrm>
                <a:off x="2871" y="3134"/>
                <a:ext cx="128" cy="54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4" name="Rectangle 910"/>
              <p:cNvSpPr>
                <a:spLocks noChangeArrowheads="1"/>
              </p:cNvSpPr>
              <p:nvPr/>
            </p:nvSpPr>
            <p:spPr bwMode="auto">
              <a:xfrm>
                <a:off x="2871" y="3134"/>
                <a:ext cx="128" cy="544"/>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5" name="Rectangle 911"/>
              <p:cNvSpPr>
                <a:spLocks noChangeArrowheads="1"/>
              </p:cNvSpPr>
              <p:nvPr/>
            </p:nvSpPr>
            <p:spPr bwMode="auto">
              <a:xfrm rot="16200000">
                <a:off x="2895" y="3438"/>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E</a:t>
                </a:r>
                <a:endParaRPr lang="en-US" sz="1800" smtClean="0">
                  <a:solidFill>
                    <a:srgbClr val="000000"/>
                  </a:solidFill>
                  <a:cs typeface="Arial" pitchFamily="34" charset="0"/>
                </a:endParaRPr>
              </a:p>
            </p:txBody>
          </p:sp>
          <p:sp>
            <p:nvSpPr>
              <p:cNvPr id="37776" name="Rectangle 912"/>
              <p:cNvSpPr>
                <a:spLocks noChangeArrowheads="1"/>
              </p:cNvSpPr>
              <p:nvPr/>
            </p:nvSpPr>
            <p:spPr bwMode="auto">
              <a:xfrm rot="16200000">
                <a:off x="2887" y="3377"/>
                <a:ext cx="107"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M</a:t>
                </a:r>
                <a:endParaRPr lang="en-US" sz="1800" smtClean="0">
                  <a:solidFill>
                    <a:srgbClr val="000000"/>
                  </a:solidFill>
                  <a:cs typeface="Arial" pitchFamily="34" charset="0"/>
                </a:endParaRPr>
              </a:p>
            </p:txBody>
          </p:sp>
          <p:sp>
            <p:nvSpPr>
              <p:cNvPr id="37777" name="Rectangle 913"/>
              <p:cNvSpPr>
                <a:spLocks noChangeArrowheads="1"/>
              </p:cNvSpPr>
              <p:nvPr/>
            </p:nvSpPr>
            <p:spPr bwMode="auto">
              <a:xfrm rot="16200000">
                <a:off x="2911" y="3337"/>
                <a:ext cx="5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I</a:t>
                </a:r>
                <a:endParaRPr lang="en-US" sz="1800" smtClean="0">
                  <a:solidFill>
                    <a:srgbClr val="000000"/>
                  </a:solidFill>
                  <a:cs typeface="Arial" pitchFamily="34" charset="0"/>
                </a:endParaRPr>
              </a:p>
            </p:txBody>
          </p:sp>
          <p:sp>
            <p:nvSpPr>
              <p:cNvPr id="37778" name="Rectangle 914"/>
              <p:cNvSpPr>
                <a:spLocks noChangeArrowheads="1"/>
              </p:cNvSpPr>
              <p:nvPr/>
            </p:nvSpPr>
            <p:spPr bwMode="auto">
              <a:xfrm rot="16200000">
                <a:off x="2898" y="3303"/>
                <a:ext cx="8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F</a:t>
                </a:r>
                <a:endParaRPr lang="en-US" sz="1800" smtClean="0">
                  <a:solidFill>
                    <a:srgbClr val="000000"/>
                  </a:solidFill>
                  <a:cs typeface="Arial" pitchFamily="34" charset="0"/>
                </a:endParaRPr>
              </a:p>
            </p:txBody>
          </p:sp>
          <p:sp>
            <p:nvSpPr>
              <p:cNvPr id="37779" name="Rectangle 915"/>
              <p:cNvSpPr>
                <a:spLocks noChangeArrowheads="1"/>
              </p:cNvSpPr>
              <p:nvPr/>
            </p:nvSpPr>
            <p:spPr bwMode="auto">
              <a:xfrm rot="16200000">
                <a:off x="2901" y="3258"/>
                <a:ext cx="80"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1</a:t>
                </a:r>
                <a:endParaRPr lang="en-US" sz="1800" smtClean="0">
                  <a:solidFill>
                    <a:srgbClr val="000000"/>
                  </a:solidFill>
                  <a:cs typeface="Arial" pitchFamily="34" charset="0"/>
                </a:endParaRPr>
              </a:p>
            </p:txBody>
          </p:sp>
          <p:sp>
            <p:nvSpPr>
              <p:cNvPr id="37780" name="Rectangle 916"/>
              <p:cNvSpPr>
                <a:spLocks noChangeArrowheads="1"/>
              </p:cNvSpPr>
              <p:nvPr/>
            </p:nvSpPr>
            <p:spPr bwMode="auto">
              <a:xfrm rot="16200000">
                <a:off x="2901" y="3215"/>
                <a:ext cx="80"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6</a:t>
                </a:r>
                <a:endParaRPr lang="en-US" sz="1800" smtClean="0">
                  <a:solidFill>
                    <a:srgbClr val="000000"/>
                  </a:solidFill>
                  <a:cs typeface="Arial" pitchFamily="34" charset="0"/>
                </a:endParaRPr>
              </a:p>
            </p:txBody>
          </p:sp>
          <p:sp>
            <p:nvSpPr>
              <p:cNvPr id="37781" name="Line 917"/>
              <p:cNvSpPr>
                <a:spLocks noChangeShapeType="1"/>
              </p:cNvSpPr>
              <p:nvPr/>
            </p:nvSpPr>
            <p:spPr bwMode="auto">
              <a:xfrm>
                <a:off x="2935"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2" name="Freeform 918"/>
              <p:cNvSpPr>
                <a:spLocks/>
              </p:cNvSpPr>
              <p:nvPr/>
            </p:nvSpPr>
            <p:spPr bwMode="auto">
              <a:xfrm>
                <a:off x="2914" y="3688"/>
                <a:ext cx="42" cy="43"/>
              </a:xfrm>
              <a:custGeom>
                <a:avLst/>
                <a:gdLst/>
                <a:ahLst/>
                <a:cxnLst>
                  <a:cxn ang="0">
                    <a:pos x="21" y="0"/>
                  </a:cxn>
                  <a:cxn ang="0">
                    <a:pos x="42" y="43"/>
                  </a:cxn>
                  <a:cxn ang="0">
                    <a:pos x="0" y="43"/>
                  </a:cxn>
                  <a:cxn ang="0">
                    <a:pos x="21" y="0"/>
                  </a:cxn>
                </a:cxnLst>
                <a:rect l="0" t="0" r="r" b="b"/>
                <a:pathLst>
                  <a:path w="42" h="43">
                    <a:moveTo>
                      <a:pt x="21" y="0"/>
                    </a:moveTo>
                    <a:lnTo>
                      <a:pt x="42"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3" name="Freeform 919"/>
              <p:cNvSpPr>
                <a:spLocks/>
              </p:cNvSpPr>
              <p:nvPr/>
            </p:nvSpPr>
            <p:spPr bwMode="auto">
              <a:xfrm>
                <a:off x="2914" y="4147"/>
                <a:ext cx="42" cy="43"/>
              </a:xfrm>
              <a:custGeom>
                <a:avLst/>
                <a:gdLst/>
                <a:ahLst/>
                <a:cxnLst>
                  <a:cxn ang="0">
                    <a:pos x="21" y="43"/>
                  </a:cxn>
                  <a:cxn ang="0">
                    <a:pos x="42" y="0"/>
                  </a:cxn>
                  <a:cxn ang="0">
                    <a:pos x="0" y="0"/>
                  </a:cxn>
                  <a:cxn ang="0">
                    <a:pos x="21" y="43"/>
                  </a:cxn>
                </a:cxnLst>
                <a:rect l="0" t="0" r="r" b="b"/>
                <a:pathLst>
                  <a:path w="42" h="43">
                    <a:moveTo>
                      <a:pt x="21" y="43"/>
                    </a:moveTo>
                    <a:lnTo>
                      <a:pt x="42"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4" name="Line 920"/>
              <p:cNvSpPr>
                <a:spLocks noChangeShapeType="1"/>
              </p:cNvSpPr>
              <p:nvPr/>
            </p:nvSpPr>
            <p:spPr bwMode="auto">
              <a:xfrm>
                <a:off x="2935" y="2617"/>
                <a:ext cx="1" cy="5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5" name="Freeform 921"/>
              <p:cNvSpPr>
                <a:spLocks/>
              </p:cNvSpPr>
              <p:nvPr/>
            </p:nvSpPr>
            <p:spPr bwMode="auto">
              <a:xfrm>
                <a:off x="2914" y="2617"/>
                <a:ext cx="42" cy="43"/>
              </a:xfrm>
              <a:custGeom>
                <a:avLst/>
                <a:gdLst/>
                <a:ahLst/>
                <a:cxnLst>
                  <a:cxn ang="0">
                    <a:pos x="21" y="0"/>
                  </a:cxn>
                  <a:cxn ang="0">
                    <a:pos x="42" y="43"/>
                  </a:cxn>
                  <a:cxn ang="0">
                    <a:pos x="0" y="43"/>
                  </a:cxn>
                  <a:cxn ang="0">
                    <a:pos x="21" y="0"/>
                  </a:cxn>
                </a:cxnLst>
                <a:rect l="0" t="0" r="r" b="b"/>
                <a:pathLst>
                  <a:path w="42" h="43">
                    <a:moveTo>
                      <a:pt x="21" y="0"/>
                    </a:moveTo>
                    <a:lnTo>
                      <a:pt x="42"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6" name="Freeform 922"/>
              <p:cNvSpPr>
                <a:spLocks/>
              </p:cNvSpPr>
              <p:nvPr/>
            </p:nvSpPr>
            <p:spPr bwMode="auto">
              <a:xfrm>
                <a:off x="2914" y="3081"/>
                <a:ext cx="42" cy="42"/>
              </a:xfrm>
              <a:custGeom>
                <a:avLst/>
                <a:gdLst/>
                <a:ahLst/>
                <a:cxnLst>
                  <a:cxn ang="0">
                    <a:pos x="21" y="42"/>
                  </a:cxn>
                  <a:cxn ang="0">
                    <a:pos x="42" y="0"/>
                  </a:cxn>
                  <a:cxn ang="0">
                    <a:pos x="0" y="0"/>
                  </a:cxn>
                  <a:cxn ang="0">
                    <a:pos x="21" y="42"/>
                  </a:cxn>
                </a:cxnLst>
                <a:rect l="0" t="0" r="r" b="b"/>
                <a:pathLst>
                  <a:path w="42" h="42">
                    <a:moveTo>
                      <a:pt x="21" y="42"/>
                    </a:moveTo>
                    <a:lnTo>
                      <a:pt x="42" y="0"/>
                    </a:lnTo>
                    <a:lnTo>
                      <a:pt x="0" y="0"/>
                    </a:lnTo>
                    <a:lnTo>
                      <a:pt x="21"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7" name="Rectangle 923"/>
              <p:cNvSpPr>
                <a:spLocks noChangeArrowheads="1"/>
              </p:cNvSpPr>
              <p:nvPr/>
            </p:nvSpPr>
            <p:spPr bwMode="auto">
              <a:xfrm>
                <a:off x="2513" y="1353"/>
                <a:ext cx="422" cy="8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8" name="Rectangle 924"/>
              <p:cNvSpPr>
                <a:spLocks noChangeArrowheads="1"/>
              </p:cNvSpPr>
              <p:nvPr/>
            </p:nvSpPr>
            <p:spPr bwMode="auto">
              <a:xfrm>
                <a:off x="2513" y="1348"/>
                <a:ext cx="422" cy="91"/>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9" name="Rectangle 925"/>
              <p:cNvSpPr>
                <a:spLocks noChangeArrowheads="1"/>
              </p:cNvSpPr>
              <p:nvPr/>
            </p:nvSpPr>
            <p:spPr bwMode="auto">
              <a:xfrm>
                <a:off x="2593" y="1364"/>
                <a:ext cx="315" cy="8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Boot ROM</a:t>
                </a:r>
                <a:endParaRPr lang="en-US" sz="1800" smtClean="0">
                  <a:solidFill>
                    <a:srgbClr val="000000"/>
                  </a:solidFill>
                  <a:cs typeface="Arial" pitchFamily="34" charset="0"/>
                </a:endParaRPr>
              </a:p>
            </p:txBody>
          </p:sp>
          <p:sp>
            <p:nvSpPr>
              <p:cNvPr id="37790" name="Line 926"/>
              <p:cNvSpPr>
                <a:spLocks noChangeShapeType="1"/>
              </p:cNvSpPr>
              <p:nvPr/>
            </p:nvSpPr>
            <p:spPr bwMode="auto">
              <a:xfrm flipH="1">
                <a:off x="2951" y="1396"/>
                <a:ext cx="20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1" name="Freeform 927"/>
              <p:cNvSpPr>
                <a:spLocks/>
              </p:cNvSpPr>
              <p:nvPr/>
            </p:nvSpPr>
            <p:spPr bwMode="auto">
              <a:xfrm>
                <a:off x="3117" y="1375"/>
                <a:ext cx="42" cy="42"/>
              </a:xfrm>
              <a:custGeom>
                <a:avLst/>
                <a:gdLst/>
                <a:ahLst/>
                <a:cxnLst>
                  <a:cxn ang="0">
                    <a:pos x="42" y="21"/>
                  </a:cxn>
                  <a:cxn ang="0">
                    <a:pos x="0" y="42"/>
                  </a:cxn>
                  <a:cxn ang="0">
                    <a:pos x="0" y="0"/>
                  </a:cxn>
                  <a:cxn ang="0">
                    <a:pos x="42" y="21"/>
                  </a:cxn>
                </a:cxnLst>
                <a:rect l="0" t="0" r="r" b="b"/>
                <a:pathLst>
                  <a:path w="42" h="42">
                    <a:moveTo>
                      <a:pt x="42" y="21"/>
                    </a:moveTo>
                    <a:lnTo>
                      <a:pt x="0" y="42"/>
                    </a:lnTo>
                    <a:lnTo>
                      <a:pt x="0" y="0"/>
                    </a:lnTo>
                    <a:lnTo>
                      <a:pt x="42"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2" name="Freeform 928"/>
              <p:cNvSpPr>
                <a:spLocks/>
              </p:cNvSpPr>
              <p:nvPr/>
            </p:nvSpPr>
            <p:spPr bwMode="auto">
              <a:xfrm>
                <a:off x="2951" y="1375"/>
                <a:ext cx="43" cy="42"/>
              </a:xfrm>
              <a:custGeom>
                <a:avLst/>
                <a:gdLst/>
                <a:ahLst/>
                <a:cxnLst>
                  <a:cxn ang="0">
                    <a:pos x="0" y="21"/>
                  </a:cxn>
                  <a:cxn ang="0">
                    <a:pos x="43" y="42"/>
                  </a:cxn>
                  <a:cxn ang="0">
                    <a:pos x="43" y="0"/>
                  </a:cxn>
                  <a:cxn ang="0">
                    <a:pos x="0" y="21"/>
                  </a:cxn>
                </a:cxnLst>
                <a:rect l="0" t="0" r="r" b="b"/>
                <a:pathLst>
                  <a:path w="43" h="42">
                    <a:moveTo>
                      <a:pt x="0" y="21"/>
                    </a:moveTo>
                    <a:lnTo>
                      <a:pt x="43" y="42"/>
                    </a:lnTo>
                    <a:lnTo>
                      <a:pt x="43" y="0"/>
                    </a:lnTo>
                    <a:lnTo>
                      <a:pt x="0"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3" name="Rectangle 929"/>
              <p:cNvSpPr>
                <a:spLocks noChangeArrowheads="1"/>
              </p:cNvSpPr>
              <p:nvPr/>
            </p:nvSpPr>
            <p:spPr bwMode="auto">
              <a:xfrm>
                <a:off x="2513" y="1225"/>
                <a:ext cx="422" cy="8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4" name="Rectangle 930"/>
              <p:cNvSpPr>
                <a:spLocks noChangeArrowheads="1"/>
              </p:cNvSpPr>
              <p:nvPr/>
            </p:nvSpPr>
            <p:spPr bwMode="auto">
              <a:xfrm>
                <a:off x="2513" y="1220"/>
                <a:ext cx="422" cy="91"/>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5" name="Rectangle 931"/>
              <p:cNvSpPr>
                <a:spLocks noChangeArrowheads="1"/>
              </p:cNvSpPr>
              <p:nvPr/>
            </p:nvSpPr>
            <p:spPr bwMode="auto">
              <a:xfrm>
                <a:off x="2535" y="1231"/>
                <a:ext cx="443" cy="8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dirty="0" smtClean="0">
                    <a:solidFill>
                      <a:srgbClr val="000000"/>
                    </a:solidFill>
                    <a:cs typeface="Arial" pitchFamily="34" charset="0"/>
                  </a:rPr>
                  <a:t>Debug &amp; Trace</a:t>
                </a:r>
                <a:endParaRPr lang="en-US" sz="1800" dirty="0" smtClean="0">
                  <a:solidFill>
                    <a:srgbClr val="000000"/>
                  </a:solidFill>
                  <a:cs typeface="Arial" pitchFamily="34" charset="0"/>
                </a:endParaRPr>
              </a:p>
            </p:txBody>
          </p:sp>
          <p:sp>
            <p:nvSpPr>
              <p:cNvPr id="37796" name="Line 932"/>
              <p:cNvSpPr>
                <a:spLocks noChangeShapeType="1"/>
              </p:cNvSpPr>
              <p:nvPr/>
            </p:nvSpPr>
            <p:spPr bwMode="auto">
              <a:xfrm flipH="1">
                <a:off x="2951" y="1263"/>
                <a:ext cx="20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7" name="Freeform 933"/>
              <p:cNvSpPr>
                <a:spLocks/>
              </p:cNvSpPr>
              <p:nvPr/>
            </p:nvSpPr>
            <p:spPr bwMode="auto">
              <a:xfrm>
                <a:off x="3117" y="1241"/>
                <a:ext cx="42" cy="43"/>
              </a:xfrm>
              <a:custGeom>
                <a:avLst/>
                <a:gdLst/>
                <a:ahLst/>
                <a:cxnLst>
                  <a:cxn ang="0">
                    <a:pos x="42" y="22"/>
                  </a:cxn>
                  <a:cxn ang="0">
                    <a:pos x="0" y="43"/>
                  </a:cxn>
                  <a:cxn ang="0">
                    <a:pos x="0" y="0"/>
                  </a:cxn>
                  <a:cxn ang="0">
                    <a:pos x="42" y="22"/>
                  </a:cxn>
                </a:cxnLst>
                <a:rect l="0" t="0" r="r" b="b"/>
                <a:pathLst>
                  <a:path w="42" h="43">
                    <a:moveTo>
                      <a:pt x="42" y="22"/>
                    </a:moveTo>
                    <a:lnTo>
                      <a:pt x="0" y="43"/>
                    </a:lnTo>
                    <a:lnTo>
                      <a:pt x="0" y="0"/>
                    </a:lnTo>
                    <a:lnTo>
                      <a:pt x="42"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8" name="Freeform 934"/>
              <p:cNvSpPr>
                <a:spLocks/>
              </p:cNvSpPr>
              <p:nvPr/>
            </p:nvSpPr>
            <p:spPr bwMode="auto">
              <a:xfrm>
                <a:off x="2951" y="1241"/>
                <a:ext cx="43" cy="43"/>
              </a:xfrm>
              <a:custGeom>
                <a:avLst/>
                <a:gdLst/>
                <a:ahLst/>
                <a:cxnLst>
                  <a:cxn ang="0">
                    <a:pos x="0" y="22"/>
                  </a:cxn>
                  <a:cxn ang="0">
                    <a:pos x="43" y="43"/>
                  </a:cxn>
                  <a:cxn ang="0">
                    <a:pos x="43" y="0"/>
                  </a:cxn>
                  <a:cxn ang="0">
                    <a:pos x="0" y="22"/>
                  </a:cxn>
                </a:cxnLst>
                <a:rect l="0" t="0" r="r" b="b"/>
                <a:pathLst>
                  <a:path w="43" h="43">
                    <a:moveTo>
                      <a:pt x="0" y="22"/>
                    </a:moveTo>
                    <a:lnTo>
                      <a:pt x="43" y="43"/>
                    </a:lnTo>
                    <a:lnTo>
                      <a:pt x="43" y="0"/>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9" name="Line 935"/>
              <p:cNvSpPr>
                <a:spLocks noChangeShapeType="1"/>
              </p:cNvSpPr>
              <p:nvPr/>
            </p:nvSpPr>
            <p:spPr bwMode="auto">
              <a:xfrm>
                <a:off x="2294" y="1263"/>
                <a:ext cx="209"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0" name="Freeform 936"/>
              <p:cNvSpPr>
                <a:spLocks/>
              </p:cNvSpPr>
              <p:nvPr/>
            </p:nvSpPr>
            <p:spPr bwMode="auto">
              <a:xfrm>
                <a:off x="2294" y="1241"/>
                <a:ext cx="43" cy="43"/>
              </a:xfrm>
              <a:custGeom>
                <a:avLst/>
                <a:gdLst/>
                <a:ahLst/>
                <a:cxnLst>
                  <a:cxn ang="0">
                    <a:pos x="0" y="22"/>
                  </a:cxn>
                  <a:cxn ang="0">
                    <a:pos x="43" y="0"/>
                  </a:cxn>
                  <a:cxn ang="0">
                    <a:pos x="43" y="43"/>
                  </a:cxn>
                  <a:cxn ang="0">
                    <a:pos x="0" y="22"/>
                  </a:cxn>
                </a:cxnLst>
                <a:rect l="0" t="0" r="r" b="b"/>
                <a:pathLst>
                  <a:path w="43" h="43">
                    <a:moveTo>
                      <a:pt x="0" y="22"/>
                    </a:moveTo>
                    <a:lnTo>
                      <a:pt x="43" y="0"/>
                    </a:lnTo>
                    <a:lnTo>
                      <a:pt x="43" y="43"/>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1" name="Freeform 937"/>
              <p:cNvSpPr>
                <a:spLocks/>
              </p:cNvSpPr>
              <p:nvPr/>
            </p:nvSpPr>
            <p:spPr bwMode="auto">
              <a:xfrm>
                <a:off x="2460" y="1241"/>
                <a:ext cx="43" cy="43"/>
              </a:xfrm>
              <a:custGeom>
                <a:avLst/>
                <a:gdLst/>
                <a:ahLst/>
                <a:cxnLst>
                  <a:cxn ang="0">
                    <a:pos x="43" y="22"/>
                  </a:cxn>
                  <a:cxn ang="0">
                    <a:pos x="0" y="0"/>
                  </a:cxn>
                  <a:cxn ang="0">
                    <a:pos x="0" y="43"/>
                  </a:cxn>
                  <a:cxn ang="0">
                    <a:pos x="43" y="22"/>
                  </a:cxn>
                </a:cxnLst>
                <a:rect l="0" t="0" r="r" b="b"/>
                <a:pathLst>
                  <a:path w="43" h="43">
                    <a:moveTo>
                      <a:pt x="43" y="22"/>
                    </a:moveTo>
                    <a:lnTo>
                      <a:pt x="0" y="0"/>
                    </a:lnTo>
                    <a:lnTo>
                      <a:pt x="0" y="43"/>
                    </a:lnTo>
                    <a:lnTo>
                      <a:pt x="43"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2" name="Rectangle 938"/>
              <p:cNvSpPr>
                <a:spLocks noChangeArrowheads="1"/>
              </p:cNvSpPr>
              <p:nvPr/>
            </p:nvSpPr>
            <p:spPr bwMode="auto">
              <a:xfrm>
                <a:off x="2513" y="1913"/>
                <a:ext cx="422" cy="13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3" name="Rectangle 939"/>
              <p:cNvSpPr>
                <a:spLocks noChangeArrowheads="1"/>
              </p:cNvSpPr>
              <p:nvPr/>
            </p:nvSpPr>
            <p:spPr bwMode="auto">
              <a:xfrm>
                <a:off x="2513" y="1913"/>
                <a:ext cx="422" cy="13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4" name="Rectangle 940"/>
              <p:cNvSpPr>
                <a:spLocks noChangeArrowheads="1"/>
              </p:cNvSpPr>
              <p:nvPr/>
            </p:nvSpPr>
            <p:spPr bwMode="auto">
              <a:xfrm>
                <a:off x="2513" y="1913"/>
                <a:ext cx="422" cy="139"/>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5" name="Rectangle 941"/>
              <p:cNvSpPr>
                <a:spLocks noChangeArrowheads="1"/>
              </p:cNvSpPr>
              <p:nvPr/>
            </p:nvSpPr>
            <p:spPr bwMode="auto">
              <a:xfrm>
                <a:off x="2636" y="1918"/>
                <a:ext cx="203" cy="8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Power</a:t>
                </a:r>
                <a:endParaRPr lang="en-US" sz="1800" smtClean="0">
                  <a:solidFill>
                    <a:srgbClr val="000000"/>
                  </a:solidFill>
                  <a:cs typeface="Arial" pitchFamily="34" charset="0"/>
                </a:endParaRPr>
              </a:p>
            </p:txBody>
          </p:sp>
          <p:sp>
            <p:nvSpPr>
              <p:cNvPr id="37806" name="Rectangle 942"/>
              <p:cNvSpPr>
                <a:spLocks noChangeArrowheads="1"/>
              </p:cNvSpPr>
              <p:nvPr/>
            </p:nvSpPr>
            <p:spPr bwMode="auto">
              <a:xfrm>
                <a:off x="2556" y="1972"/>
                <a:ext cx="390" cy="8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Management</a:t>
                </a:r>
                <a:endParaRPr lang="en-US" sz="1800" smtClean="0">
                  <a:solidFill>
                    <a:srgbClr val="000000"/>
                  </a:solidFill>
                  <a:cs typeface="Arial" pitchFamily="34" charset="0"/>
                </a:endParaRPr>
              </a:p>
            </p:txBody>
          </p:sp>
          <p:sp>
            <p:nvSpPr>
              <p:cNvPr id="37807" name="Line 943"/>
              <p:cNvSpPr>
                <a:spLocks noChangeShapeType="1"/>
              </p:cNvSpPr>
              <p:nvPr/>
            </p:nvSpPr>
            <p:spPr bwMode="auto">
              <a:xfrm flipH="1">
                <a:off x="2951" y="1982"/>
                <a:ext cx="20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8" name="Freeform 944"/>
              <p:cNvSpPr>
                <a:spLocks/>
              </p:cNvSpPr>
              <p:nvPr/>
            </p:nvSpPr>
            <p:spPr bwMode="auto">
              <a:xfrm>
                <a:off x="3117" y="1956"/>
                <a:ext cx="42" cy="48"/>
              </a:xfrm>
              <a:custGeom>
                <a:avLst/>
                <a:gdLst/>
                <a:ahLst/>
                <a:cxnLst>
                  <a:cxn ang="0">
                    <a:pos x="42" y="26"/>
                  </a:cxn>
                  <a:cxn ang="0">
                    <a:pos x="0" y="48"/>
                  </a:cxn>
                  <a:cxn ang="0">
                    <a:pos x="0" y="0"/>
                  </a:cxn>
                  <a:cxn ang="0">
                    <a:pos x="42" y="26"/>
                  </a:cxn>
                </a:cxnLst>
                <a:rect l="0" t="0" r="r" b="b"/>
                <a:pathLst>
                  <a:path w="42" h="48">
                    <a:moveTo>
                      <a:pt x="42" y="26"/>
                    </a:moveTo>
                    <a:lnTo>
                      <a:pt x="0" y="48"/>
                    </a:lnTo>
                    <a:lnTo>
                      <a:pt x="0" y="0"/>
                    </a:lnTo>
                    <a:lnTo>
                      <a:pt x="42"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9" name="Freeform 945"/>
              <p:cNvSpPr>
                <a:spLocks/>
              </p:cNvSpPr>
              <p:nvPr/>
            </p:nvSpPr>
            <p:spPr bwMode="auto">
              <a:xfrm>
                <a:off x="2951" y="1956"/>
                <a:ext cx="43" cy="48"/>
              </a:xfrm>
              <a:custGeom>
                <a:avLst/>
                <a:gdLst/>
                <a:ahLst/>
                <a:cxnLst>
                  <a:cxn ang="0">
                    <a:pos x="0" y="26"/>
                  </a:cxn>
                  <a:cxn ang="0">
                    <a:pos x="43" y="48"/>
                  </a:cxn>
                  <a:cxn ang="0">
                    <a:pos x="43" y="0"/>
                  </a:cxn>
                  <a:cxn ang="0">
                    <a:pos x="0" y="26"/>
                  </a:cxn>
                </a:cxnLst>
                <a:rect l="0" t="0" r="r" b="b"/>
                <a:pathLst>
                  <a:path w="43" h="48">
                    <a:moveTo>
                      <a:pt x="0" y="26"/>
                    </a:moveTo>
                    <a:lnTo>
                      <a:pt x="43" y="48"/>
                    </a:lnTo>
                    <a:lnTo>
                      <a:pt x="43" y="0"/>
                    </a:lnTo>
                    <a:lnTo>
                      <a:pt x="0"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0" name="Rectangle 946"/>
              <p:cNvSpPr>
                <a:spLocks noChangeArrowheads="1"/>
              </p:cNvSpPr>
              <p:nvPr/>
            </p:nvSpPr>
            <p:spPr bwMode="auto">
              <a:xfrm>
                <a:off x="2513" y="1487"/>
                <a:ext cx="422" cy="74"/>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1" name="Rectangle 947"/>
              <p:cNvSpPr>
                <a:spLocks noChangeArrowheads="1"/>
              </p:cNvSpPr>
              <p:nvPr/>
            </p:nvSpPr>
            <p:spPr bwMode="auto">
              <a:xfrm>
                <a:off x="2513" y="1476"/>
                <a:ext cx="422" cy="96"/>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2" name="Line 948"/>
              <p:cNvSpPr>
                <a:spLocks noChangeShapeType="1"/>
              </p:cNvSpPr>
              <p:nvPr/>
            </p:nvSpPr>
            <p:spPr bwMode="auto">
              <a:xfrm flipH="1">
                <a:off x="2951" y="1524"/>
                <a:ext cx="20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3" name="Freeform 949"/>
              <p:cNvSpPr>
                <a:spLocks/>
              </p:cNvSpPr>
              <p:nvPr/>
            </p:nvSpPr>
            <p:spPr bwMode="auto">
              <a:xfrm>
                <a:off x="3117" y="1503"/>
                <a:ext cx="42" cy="42"/>
              </a:xfrm>
              <a:custGeom>
                <a:avLst/>
                <a:gdLst/>
                <a:ahLst/>
                <a:cxnLst>
                  <a:cxn ang="0">
                    <a:pos x="42" y="21"/>
                  </a:cxn>
                  <a:cxn ang="0">
                    <a:pos x="0" y="42"/>
                  </a:cxn>
                  <a:cxn ang="0">
                    <a:pos x="0" y="0"/>
                  </a:cxn>
                  <a:cxn ang="0">
                    <a:pos x="42" y="21"/>
                  </a:cxn>
                </a:cxnLst>
                <a:rect l="0" t="0" r="r" b="b"/>
                <a:pathLst>
                  <a:path w="42" h="42">
                    <a:moveTo>
                      <a:pt x="42" y="21"/>
                    </a:moveTo>
                    <a:lnTo>
                      <a:pt x="0" y="42"/>
                    </a:lnTo>
                    <a:lnTo>
                      <a:pt x="0" y="0"/>
                    </a:lnTo>
                    <a:lnTo>
                      <a:pt x="42"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4" name="Freeform 950"/>
              <p:cNvSpPr>
                <a:spLocks/>
              </p:cNvSpPr>
              <p:nvPr/>
            </p:nvSpPr>
            <p:spPr bwMode="auto">
              <a:xfrm>
                <a:off x="2951" y="1503"/>
                <a:ext cx="43" cy="42"/>
              </a:xfrm>
              <a:custGeom>
                <a:avLst/>
                <a:gdLst/>
                <a:ahLst/>
                <a:cxnLst>
                  <a:cxn ang="0">
                    <a:pos x="0" y="21"/>
                  </a:cxn>
                  <a:cxn ang="0">
                    <a:pos x="43" y="42"/>
                  </a:cxn>
                  <a:cxn ang="0">
                    <a:pos x="43" y="0"/>
                  </a:cxn>
                  <a:cxn ang="0">
                    <a:pos x="0" y="21"/>
                  </a:cxn>
                </a:cxnLst>
                <a:rect l="0" t="0" r="r" b="b"/>
                <a:pathLst>
                  <a:path w="43" h="42">
                    <a:moveTo>
                      <a:pt x="0" y="21"/>
                    </a:moveTo>
                    <a:lnTo>
                      <a:pt x="43" y="42"/>
                    </a:lnTo>
                    <a:lnTo>
                      <a:pt x="43" y="0"/>
                    </a:lnTo>
                    <a:lnTo>
                      <a:pt x="0"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5" name="Rectangle 951"/>
              <p:cNvSpPr>
                <a:spLocks noChangeArrowheads="1"/>
              </p:cNvSpPr>
              <p:nvPr/>
            </p:nvSpPr>
            <p:spPr bwMode="auto">
              <a:xfrm>
                <a:off x="2577" y="1492"/>
                <a:ext cx="347" cy="8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Semaphore</a:t>
                </a:r>
                <a:endParaRPr lang="en-US" sz="1800" smtClean="0">
                  <a:solidFill>
                    <a:srgbClr val="000000"/>
                  </a:solidFill>
                  <a:cs typeface="Arial" pitchFamily="34" charset="0"/>
                </a:endParaRPr>
              </a:p>
            </p:txBody>
          </p:sp>
          <p:sp>
            <p:nvSpPr>
              <p:cNvPr id="37816" name="Rectangle 952"/>
              <p:cNvSpPr>
                <a:spLocks noChangeArrowheads="1"/>
              </p:cNvSpPr>
              <p:nvPr/>
            </p:nvSpPr>
            <p:spPr bwMode="auto">
              <a:xfrm>
                <a:off x="2513" y="1737"/>
                <a:ext cx="422" cy="139"/>
              </a:xfrm>
              <a:prstGeom prst="rect">
                <a:avLst/>
              </a:prstGeom>
              <a:solidFill>
                <a:srgbClr val="FFFF00"/>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7" name="Line 953"/>
              <p:cNvSpPr>
                <a:spLocks noChangeShapeType="1"/>
              </p:cNvSpPr>
              <p:nvPr/>
            </p:nvSpPr>
            <p:spPr bwMode="auto">
              <a:xfrm flipH="1">
                <a:off x="2951" y="1807"/>
                <a:ext cx="20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8" name="Freeform 954"/>
              <p:cNvSpPr>
                <a:spLocks/>
              </p:cNvSpPr>
              <p:nvPr/>
            </p:nvSpPr>
            <p:spPr bwMode="auto">
              <a:xfrm>
                <a:off x="3117" y="1785"/>
                <a:ext cx="42" cy="43"/>
              </a:xfrm>
              <a:custGeom>
                <a:avLst/>
                <a:gdLst/>
                <a:ahLst/>
                <a:cxnLst>
                  <a:cxn ang="0">
                    <a:pos x="42" y="22"/>
                  </a:cxn>
                  <a:cxn ang="0">
                    <a:pos x="0" y="43"/>
                  </a:cxn>
                  <a:cxn ang="0">
                    <a:pos x="0" y="0"/>
                  </a:cxn>
                  <a:cxn ang="0">
                    <a:pos x="42" y="22"/>
                  </a:cxn>
                </a:cxnLst>
                <a:rect l="0" t="0" r="r" b="b"/>
                <a:pathLst>
                  <a:path w="42" h="43">
                    <a:moveTo>
                      <a:pt x="42" y="22"/>
                    </a:moveTo>
                    <a:lnTo>
                      <a:pt x="0" y="43"/>
                    </a:lnTo>
                    <a:lnTo>
                      <a:pt x="0" y="0"/>
                    </a:lnTo>
                    <a:lnTo>
                      <a:pt x="42"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9" name="Freeform 955"/>
              <p:cNvSpPr>
                <a:spLocks/>
              </p:cNvSpPr>
              <p:nvPr/>
            </p:nvSpPr>
            <p:spPr bwMode="auto">
              <a:xfrm>
                <a:off x="2951" y="1785"/>
                <a:ext cx="43" cy="43"/>
              </a:xfrm>
              <a:custGeom>
                <a:avLst/>
                <a:gdLst/>
                <a:ahLst/>
                <a:cxnLst>
                  <a:cxn ang="0">
                    <a:pos x="0" y="22"/>
                  </a:cxn>
                  <a:cxn ang="0">
                    <a:pos x="43" y="43"/>
                  </a:cxn>
                  <a:cxn ang="0">
                    <a:pos x="43" y="0"/>
                  </a:cxn>
                  <a:cxn ang="0">
                    <a:pos x="0" y="22"/>
                  </a:cxn>
                </a:cxnLst>
                <a:rect l="0" t="0" r="r" b="b"/>
                <a:pathLst>
                  <a:path w="43" h="43">
                    <a:moveTo>
                      <a:pt x="0" y="22"/>
                    </a:moveTo>
                    <a:lnTo>
                      <a:pt x="43" y="43"/>
                    </a:lnTo>
                    <a:lnTo>
                      <a:pt x="43" y="0"/>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0" name="Rectangle 956"/>
              <p:cNvSpPr>
                <a:spLocks noChangeArrowheads="1"/>
              </p:cNvSpPr>
              <p:nvPr/>
            </p:nvSpPr>
            <p:spPr bwMode="auto">
              <a:xfrm>
                <a:off x="2599" y="1743"/>
                <a:ext cx="289" cy="8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Security /</a:t>
                </a:r>
                <a:endParaRPr lang="en-US" sz="1800" smtClean="0">
                  <a:solidFill>
                    <a:srgbClr val="000000"/>
                  </a:solidFill>
                  <a:cs typeface="Arial" pitchFamily="34" charset="0"/>
                </a:endParaRPr>
              </a:p>
            </p:txBody>
          </p:sp>
          <p:sp>
            <p:nvSpPr>
              <p:cNvPr id="37821" name="Rectangle 957"/>
              <p:cNvSpPr>
                <a:spLocks noChangeArrowheads="1"/>
              </p:cNvSpPr>
              <p:nvPr/>
            </p:nvSpPr>
            <p:spPr bwMode="auto">
              <a:xfrm>
                <a:off x="2551" y="1796"/>
                <a:ext cx="395" cy="8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dirty="0" smtClean="0">
                    <a:solidFill>
                      <a:srgbClr val="000000"/>
                    </a:solidFill>
                    <a:cs typeface="Arial" pitchFamily="34" charset="0"/>
                  </a:rPr>
                  <a:t>Key Manager</a:t>
                </a:r>
                <a:endParaRPr lang="en-US" sz="1800" dirty="0" smtClean="0">
                  <a:solidFill>
                    <a:srgbClr val="000000"/>
                  </a:solidFill>
                  <a:cs typeface="Arial" pitchFamily="34" charset="0"/>
                </a:endParaRPr>
              </a:p>
            </p:txBody>
          </p:sp>
          <p:sp>
            <p:nvSpPr>
              <p:cNvPr id="37822" name="Rectangle 958"/>
              <p:cNvSpPr>
                <a:spLocks noChangeArrowheads="1"/>
              </p:cNvSpPr>
              <p:nvPr/>
            </p:nvSpPr>
            <p:spPr bwMode="auto">
              <a:xfrm>
                <a:off x="2513" y="1615"/>
                <a:ext cx="422" cy="74"/>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3" name="Rectangle 959"/>
              <p:cNvSpPr>
                <a:spLocks noChangeArrowheads="1"/>
              </p:cNvSpPr>
              <p:nvPr/>
            </p:nvSpPr>
            <p:spPr bwMode="auto">
              <a:xfrm>
                <a:off x="2513" y="1604"/>
                <a:ext cx="422" cy="96"/>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4" name="Line 960"/>
              <p:cNvSpPr>
                <a:spLocks noChangeShapeType="1"/>
              </p:cNvSpPr>
              <p:nvPr/>
            </p:nvSpPr>
            <p:spPr bwMode="auto">
              <a:xfrm flipH="1">
                <a:off x="2951" y="1652"/>
                <a:ext cx="20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5" name="Freeform 961"/>
              <p:cNvSpPr>
                <a:spLocks/>
              </p:cNvSpPr>
              <p:nvPr/>
            </p:nvSpPr>
            <p:spPr bwMode="auto">
              <a:xfrm>
                <a:off x="3117" y="1631"/>
                <a:ext cx="42" cy="42"/>
              </a:xfrm>
              <a:custGeom>
                <a:avLst/>
                <a:gdLst/>
                <a:ahLst/>
                <a:cxnLst>
                  <a:cxn ang="0">
                    <a:pos x="42" y="21"/>
                  </a:cxn>
                  <a:cxn ang="0">
                    <a:pos x="0" y="42"/>
                  </a:cxn>
                  <a:cxn ang="0">
                    <a:pos x="0" y="0"/>
                  </a:cxn>
                  <a:cxn ang="0">
                    <a:pos x="42" y="21"/>
                  </a:cxn>
                </a:cxnLst>
                <a:rect l="0" t="0" r="r" b="b"/>
                <a:pathLst>
                  <a:path w="42" h="42">
                    <a:moveTo>
                      <a:pt x="42" y="21"/>
                    </a:moveTo>
                    <a:lnTo>
                      <a:pt x="0" y="42"/>
                    </a:lnTo>
                    <a:lnTo>
                      <a:pt x="0" y="0"/>
                    </a:lnTo>
                    <a:lnTo>
                      <a:pt x="42"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6" name="Freeform 962"/>
              <p:cNvSpPr>
                <a:spLocks/>
              </p:cNvSpPr>
              <p:nvPr/>
            </p:nvSpPr>
            <p:spPr bwMode="auto">
              <a:xfrm>
                <a:off x="2951" y="1631"/>
                <a:ext cx="43" cy="42"/>
              </a:xfrm>
              <a:custGeom>
                <a:avLst/>
                <a:gdLst/>
                <a:ahLst/>
                <a:cxnLst>
                  <a:cxn ang="0">
                    <a:pos x="0" y="21"/>
                  </a:cxn>
                  <a:cxn ang="0">
                    <a:pos x="43" y="42"/>
                  </a:cxn>
                  <a:cxn ang="0">
                    <a:pos x="43" y="0"/>
                  </a:cxn>
                  <a:cxn ang="0">
                    <a:pos x="0" y="21"/>
                  </a:cxn>
                </a:cxnLst>
                <a:rect l="0" t="0" r="r" b="b"/>
                <a:pathLst>
                  <a:path w="43" h="42">
                    <a:moveTo>
                      <a:pt x="0" y="21"/>
                    </a:moveTo>
                    <a:lnTo>
                      <a:pt x="43" y="42"/>
                    </a:lnTo>
                    <a:lnTo>
                      <a:pt x="43" y="0"/>
                    </a:lnTo>
                    <a:lnTo>
                      <a:pt x="0"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7" name="Rectangle 963"/>
              <p:cNvSpPr>
                <a:spLocks noChangeArrowheads="1"/>
              </p:cNvSpPr>
              <p:nvPr/>
            </p:nvSpPr>
            <p:spPr bwMode="auto">
              <a:xfrm>
                <a:off x="2636" y="1620"/>
                <a:ext cx="219" cy="8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Timers</a:t>
                </a:r>
                <a:endParaRPr lang="en-US" sz="1800" smtClean="0">
                  <a:solidFill>
                    <a:srgbClr val="000000"/>
                  </a:solidFill>
                  <a:cs typeface="Arial" pitchFamily="34" charset="0"/>
                </a:endParaRPr>
              </a:p>
            </p:txBody>
          </p:sp>
          <p:sp>
            <p:nvSpPr>
              <p:cNvPr id="37828" name="Rectangle 964"/>
              <p:cNvSpPr>
                <a:spLocks noChangeArrowheads="1"/>
              </p:cNvSpPr>
              <p:nvPr/>
            </p:nvSpPr>
            <p:spPr bwMode="auto">
              <a:xfrm>
                <a:off x="3709" y="1427"/>
                <a:ext cx="694"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dirty="0" smtClean="0">
                    <a:solidFill>
                      <a:srgbClr val="000000"/>
                    </a:solidFill>
                    <a:cs typeface="Arial" pitchFamily="34" charset="0"/>
                  </a:rPr>
                  <a:t>2nd core,  C6657 only</a:t>
                </a:r>
                <a:endParaRPr lang="en-US" sz="1800" dirty="0" smtClean="0">
                  <a:solidFill>
                    <a:srgbClr val="000000"/>
                  </a:solidFill>
                  <a:cs typeface="Arial" pitchFamily="34" charset="0"/>
                </a:endParaRPr>
              </a:p>
            </p:txBody>
          </p:sp>
        </p:grpSp>
        <p:sp>
          <p:nvSpPr>
            <p:cNvPr id="1382" name="Rectangle 1381"/>
            <p:cNvSpPr/>
            <p:nvPr/>
          </p:nvSpPr>
          <p:spPr bwMode="auto">
            <a:xfrm>
              <a:off x="3964781" y="1164431"/>
              <a:ext cx="2378869" cy="707232"/>
            </a:xfrm>
            <a:prstGeom prst="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eaLnBrk="0" hangingPunct="0"/>
              <a:endParaRPr lang="en-US" sz="1800" smtClean="0">
                <a:solidFill>
                  <a:srgbClr val="000000"/>
                </a:solidFill>
              </a:endParaRPr>
            </a:p>
          </p:txBody>
        </p:sp>
      </p:grpSp>
    </p:spTree>
    <p:custDataLst>
      <p:tags r:id="rId1"/>
    </p:custDataLst>
  </p:cSld>
  <p:clrMapOvr>
    <a:masterClrMapping/>
  </p:clrMapOvr>
  <p:transition advClick="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87"/>
          <p:cNvSpPr txBox="1">
            <a:spLocks noChangeArrowheads="1"/>
          </p:cNvSpPr>
          <p:nvPr/>
        </p:nvSpPr>
        <p:spPr bwMode="auto">
          <a:xfrm>
            <a:off x="30950" y="6462711"/>
            <a:ext cx="9083675" cy="366713"/>
          </a:xfrm>
          <a:prstGeom prst="rect">
            <a:avLst/>
          </a:prstGeom>
          <a:solidFill>
            <a:schemeClr val="bg1"/>
          </a:solidFill>
          <a:ln w="9525">
            <a:noFill/>
            <a:miter lim="800000"/>
            <a:headEnd/>
            <a:tailEnd/>
          </a:ln>
        </p:spPr>
        <p:txBody>
          <a:bodyPr>
            <a:spAutoFit/>
          </a:bodyPr>
          <a:lstStyle/>
          <a:p>
            <a:pPr algn="l"/>
            <a:endParaRPr lang="en-US" sz="1800">
              <a:solidFill>
                <a:srgbClr val="000000"/>
              </a:solidFill>
            </a:endParaRPr>
          </a:p>
        </p:txBody>
      </p:sp>
      <p:sp>
        <p:nvSpPr>
          <p:cNvPr id="418" name="Rectangle 59"/>
          <p:cNvSpPr txBox="1">
            <a:spLocks noChangeArrowheads="1"/>
          </p:cNvSpPr>
          <p:nvPr/>
        </p:nvSpPr>
        <p:spPr bwMode="auto">
          <a:xfrm>
            <a:off x="457200" y="57152"/>
            <a:ext cx="8229600" cy="685800"/>
          </a:xfrm>
          <a:prstGeom prst="rect">
            <a:avLst/>
          </a:prstGeom>
          <a:noFill/>
          <a:ln w="9525">
            <a:noFill/>
            <a:miter lim="800000"/>
            <a:headEnd/>
            <a:tailEnd/>
          </a:ln>
        </p:spPr>
        <p:txBody>
          <a:bodyPr anchor="ctr"/>
          <a:lstStyle/>
          <a:p>
            <a:pPr algn="ctr">
              <a:lnSpc>
                <a:spcPct val="70000"/>
              </a:lnSpc>
              <a:defRPr/>
            </a:pPr>
            <a:r>
              <a:rPr lang="en-US" sz="4400" kern="0" dirty="0">
                <a:solidFill>
                  <a:srgbClr val="000000"/>
                </a:solidFill>
                <a:latin typeface="Calibri" pitchFamily="34" charset="0"/>
              </a:rPr>
              <a:t>KeyStone </a:t>
            </a:r>
            <a:r>
              <a:rPr lang="en-US" sz="4400" kern="0" dirty="0" smtClean="0">
                <a:solidFill>
                  <a:srgbClr val="000000"/>
                </a:solidFill>
                <a:latin typeface="Calibri" pitchFamily="34" charset="0"/>
              </a:rPr>
              <a:t>C6654: Power Optimized</a:t>
            </a:r>
            <a:endParaRPr lang="en-US" sz="1600" kern="0" dirty="0">
              <a:solidFill>
                <a:srgbClr val="FF0000"/>
              </a:solidFill>
              <a:latin typeface="Calibri"/>
            </a:endParaRPr>
          </a:p>
        </p:txBody>
      </p:sp>
      <p:sp>
        <p:nvSpPr>
          <p:cNvPr id="87045" name="Rectangle 3"/>
          <p:cNvSpPr>
            <a:spLocks noChangeArrowheads="1"/>
          </p:cNvSpPr>
          <p:nvPr/>
        </p:nvSpPr>
        <p:spPr bwMode="auto">
          <a:xfrm>
            <a:off x="92873" y="1147784"/>
            <a:ext cx="3586162" cy="3839513"/>
          </a:xfrm>
          <a:prstGeom prst="rect">
            <a:avLst/>
          </a:prstGeom>
          <a:noFill/>
          <a:ln w="9525">
            <a:noFill/>
            <a:miter lim="800000"/>
            <a:headEnd/>
            <a:tailEnd/>
          </a:ln>
        </p:spPr>
        <p:txBody>
          <a:bodyPr wrap="square">
            <a:spAutoFit/>
          </a:bodyPr>
          <a:lstStyle/>
          <a:p>
            <a:pPr marL="117475" indent="-117475" algn="l">
              <a:lnSpc>
                <a:spcPct val="85000"/>
              </a:lnSpc>
              <a:spcBef>
                <a:spcPct val="65000"/>
              </a:spcBef>
              <a:buClr>
                <a:srgbClr val="3C9244"/>
              </a:buClr>
              <a:buSzPct val="110000"/>
            </a:pPr>
            <a:r>
              <a:rPr lang="en-US" altLang="en-US" sz="1000" b="1" dirty="0">
                <a:solidFill>
                  <a:srgbClr val="000000"/>
                </a:solidFill>
              </a:rPr>
              <a:t>C66x CorePac</a:t>
            </a:r>
          </a:p>
          <a:p>
            <a:pPr marL="339725" lvl="1" indent="-107950" algn="l">
              <a:lnSpc>
                <a:spcPct val="85000"/>
              </a:lnSpc>
              <a:spcBef>
                <a:spcPct val="20000"/>
              </a:spcBef>
              <a:buFontTx/>
              <a:buChar char="–"/>
            </a:pPr>
            <a:r>
              <a:rPr lang="en-US" altLang="en-US" sz="1000" dirty="0" smtClean="0">
                <a:solidFill>
                  <a:srgbClr val="000000"/>
                </a:solidFill>
              </a:rPr>
              <a:t>C6654: One CorePac DSP Core at 850 MHz</a:t>
            </a:r>
          </a:p>
          <a:p>
            <a:pPr marL="339725" lvl="1" indent="-107950" algn="l">
              <a:lnSpc>
                <a:spcPct val="85000"/>
              </a:lnSpc>
              <a:spcBef>
                <a:spcPct val="20000"/>
              </a:spcBef>
              <a:buFontTx/>
              <a:buChar char="–"/>
            </a:pPr>
            <a:r>
              <a:rPr lang="en-US" altLang="en-US" sz="1000" dirty="0" smtClean="0">
                <a:solidFill>
                  <a:srgbClr val="000000"/>
                </a:solidFill>
              </a:rPr>
              <a:t>Fixed </a:t>
            </a:r>
            <a:r>
              <a:rPr lang="en-US" altLang="en-US" sz="1000" dirty="0">
                <a:solidFill>
                  <a:srgbClr val="000000"/>
                </a:solidFill>
              </a:rPr>
              <a:t>and Floating Point </a:t>
            </a:r>
            <a:r>
              <a:rPr lang="en-US" altLang="en-US" sz="1000" dirty="0" smtClean="0">
                <a:solidFill>
                  <a:srgbClr val="000000"/>
                </a:solidFill>
              </a:rPr>
              <a:t>Operations</a:t>
            </a:r>
          </a:p>
          <a:p>
            <a:pPr marL="339725" lvl="1" indent="-107950" algn="l">
              <a:lnSpc>
                <a:spcPct val="85000"/>
              </a:lnSpc>
              <a:spcBef>
                <a:spcPct val="20000"/>
              </a:spcBef>
              <a:buFontTx/>
              <a:buChar char="–"/>
            </a:pPr>
            <a:r>
              <a:rPr lang="en-US" altLang="en-US" sz="1000" dirty="0" smtClean="0">
                <a:solidFill>
                  <a:srgbClr val="000000"/>
                </a:solidFill>
              </a:rPr>
              <a:t>Backward compatible with C64x+ and C67x+ cores</a:t>
            </a:r>
            <a:endParaRPr lang="en-US" altLang="en-US" sz="1000" dirty="0">
              <a:solidFill>
                <a:srgbClr val="000000"/>
              </a:solidFill>
            </a:endParaRPr>
          </a:p>
          <a:p>
            <a:pPr marL="117475" indent="-117475" algn="l">
              <a:lnSpc>
                <a:spcPct val="85000"/>
              </a:lnSpc>
              <a:spcBef>
                <a:spcPct val="65000"/>
              </a:spcBef>
              <a:buClr>
                <a:srgbClr val="705BA5"/>
              </a:buClr>
              <a:buSzPct val="110000"/>
            </a:pPr>
            <a:r>
              <a:rPr lang="en-US" altLang="en-US" sz="1000" b="1" dirty="0" smtClean="0">
                <a:solidFill>
                  <a:srgbClr val="000000"/>
                </a:solidFill>
              </a:rPr>
              <a:t>Memory </a:t>
            </a:r>
            <a:r>
              <a:rPr lang="en-US" altLang="en-US" sz="1000" b="1" dirty="0">
                <a:solidFill>
                  <a:srgbClr val="000000"/>
                </a:solidFill>
              </a:rPr>
              <a:t>Subsystem</a:t>
            </a:r>
          </a:p>
          <a:p>
            <a:pPr marL="339725" lvl="1" indent="-107950" algn="l">
              <a:lnSpc>
                <a:spcPct val="85000"/>
              </a:lnSpc>
              <a:spcBef>
                <a:spcPct val="20000"/>
              </a:spcBef>
              <a:buFontTx/>
              <a:buChar char="–"/>
            </a:pPr>
            <a:r>
              <a:rPr lang="en-US" sz="1000" dirty="0" smtClean="0">
                <a:solidFill>
                  <a:srgbClr val="000000"/>
                </a:solidFill>
              </a:rPr>
              <a:t>1 MB </a:t>
            </a:r>
            <a:r>
              <a:rPr lang="en-US" sz="1000" dirty="0">
                <a:solidFill>
                  <a:srgbClr val="000000"/>
                </a:solidFill>
              </a:rPr>
              <a:t>Local L2 </a:t>
            </a:r>
            <a:r>
              <a:rPr lang="en-US" sz="1000" dirty="0" smtClean="0">
                <a:solidFill>
                  <a:srgbClr val="000000"/>
                </a:solidFill>
              </a:rPr>
              <a:t>memory</a:t>
            </a:r>
            <a:endParaRPr lang="en-US" sz="1000" dirty="0">
              <a:solidFill>
                <a:srgbClr val="000000"/>
              </a:solidFill>
            </a:endParaRPr>
          </a:p>
          <a:p>
            <a:pPr marL="339725" lvl="1" indent="-107950" algn="l">
              <a:lnSpc>
                <a:spcPct val="85000"/>
              </a:lnSpc>
              <a:spcBef>
                <a:spcPct val="20000"/>
              </a:spcBef>
              <a:buFontTx/>
              <a:buChar char="–"/>
            </a:pPr>
            <a:r>
              <a:rPr lang="en-US" sz="1000" dirty="0" smtClean="0">
                <a:solidFill>
                  <a:srgbClr val="000000"/>
                </a:solidFill>
              </a:rPr>
              <a:t>Multicore </a:t>
            </a:r>
            <a:r>
              <a:rPr lang="en-US" sz="1000" dirty="0">
                <a:solidFill>
                  <a:srgbClr val="000000"/>
                </a:solidFill>
              </a:rPr>
              <a:t>Shared Memory Controller (MSMC</a:t>
            </a:r>
            <a:r>
              <a:rPr lang="en-US" sz="1000" dirty="0" smtClean="0">
                <a:solidFill>
                  <a:srgbClr val="000000"/>
                </a:solidFill>
              </a:rPr>
              <a:t>)</a:t>
            </a:r>
          </a:p>
          <a:p>
            <a:pPr marL="339725" lvl="1" indent="-107950" algn="l">
              <a:lnSpc>
                <a:spcPct val="85000"/>
              </a:lnSpc>
              <a:spcBef>
                <a:spcPct val="20000"/>
              </a:spcBef>
              <a:buFontTx/>
              <a:buChar char="–"/>
            </a:pPr>
            <a:r>
              <a:rPr lang="en-US" sz="1000" dirty="0" smtClean="0">
                <a:solidFill>
                  <a:srgbClr val="000000"/>
                </a:solidFill>
              </a:rPr>
              <a:t>32-bit DDR3 Interface</a:t>
            </a:r>
          </a:p>
          <a:p>
            <a:pPr marL="117475" indent="-117475" algn="l">
              <a:lnSpc>
                <a:spcPct val="85000"/>
              </a:lnSpc>
              <a:spcBef>
                <a:spcPct val="65000"/>
              </a:spcBef>
              <a:buClr>
                <a:srgbClr val="42968C"/>
              </a:buClr>
              <a:buSzPct val="110000"/>
            </a:pPr>
            <a:r>
              <a:rPr lang="en-US" sz="1000" b="1" dirty="0" smtClean="0">
                <a:solidFill>
                  <a:srgbClr val="000000"/>
                </a:solidFill>
              </a:rPr>
              <a:t>Multicore </a:t>
            </a:r>
            <a:r>
              <a:rPr lang="en-US" sz="1000" b="1" dirty="0">
                <a:solidFill>
                  <a:srgbClr val="000000"/>
                </a:solidFill>
              </a:rPr>
              <a:t>Navigator</a:t>
            </a:r>
          </a:p>
          <a:p>
            <a:pPr marL="339725" lvl="1" indent="-107950" algn="l">
              <a:lnSpc>
                <a:spcPct val="85000"/>
              </a:lnSpc>
              <a:spcBef>
                <a:spcPct val="20000"/>
              </a:spcBef>
              <a:buFontTx/>
              <a:buChar char="–"/>
            </a:pPr>
            <a:r>
              <a:rPr lang="en-US" altLang="en-US" sz="1000" dirty="0">
                <a:solidFill>
                  <a:srgbClr val="000000"/>
                </a:solidFill>
              </a:rPr>
              <a:t>Queue </a:t>
            </a:r>
            <a:r>
              <a:rPr lang="en-US" altLang="en-US" sz="1000" dirty="0" smtClean="0">
                <a:solidFill>
                  <a:srgbClr val="000000"/>
                </a:solidFill>
              </a:rPr>
              <a:t>Manager (8192 hardware queues)</a:t>
            </a:r>
            <a:endParaRPr lang="en-US" altLang="en-US" sz="1000" dirty="0">
              <a:solidFill>
                <a:srgbClr val="000000"/>
              </a:solidFill>
            </a:endParaRPr>
          </a:p>
          <a:p>
            <a:pPr marL="339725" lvl="1" indent="-107950" algn="l">
              <a:lnSpc>
                <a:spcPct val="85000"/>
              </a:lnSpc>
              <a:spcBef>
                <a:spcPct val="20000"/>
              </a:spcBef>
              <a:buFontTx/>
              <a:buChar char="–"/>
            </a:pPr>
            <a:r>
              <a:rPr lang="en-US" altLang="en-US" sz="1000" dirty="0" smtClean="0">
                <a:solidFill>
                  <a:srgbClr val="000000"/>
                </a:solidFill>
              </a:rPr>
              <a:t>Packet-based </a:t>
            </a:r>
            <a:r>
              <a:rPr lang="en-US" altLang="en-US" sz="1000" dirty="0">
                <a:solidFill>
                  <a:srgbClr val="000000"/>
                </a:solidFill>
              </a:rPr>
              <a:t>DMA</a:t>
            </a:r>
          </a:p>
          <a:p>
            <a:pPr marL="117475" indent="-117475" algn="l">
              <a:lnSpc>
                <a:spcPct val="85000"/>
              </a:lnSpc>
              <a:spcBef>
                <a:spcPct val="65000"/>
              </a:spcBef>
              <a:buClr>
                <a:srgbClr val="2C71BC"/>
              </a:buClr>
              <a:buSzPct val="110000"/>
            </a:pPr>
            <a:r>
              <a:rPr lang="en-US" altLang="en-US" sz="1000" b="1" dirty="0" smtClean="0">
                <a:solidFill>
                  <a:srgbClr val="000000"/>
                </a:solidFill>
              </a:rPr>
              <a:t>Interfaces</a:t>
            </a:r>
            <a:endParaRPr lang="en-US" altLang="en-US" sz="1000" b="1" dirty="0">
              <a:solidFill>
                <a:srgbClr val="000000"/>
              </a:solidFill>
            </a:endParaRPr>
          </a:p>
          <a:p>
            <a:pPr marL="339725" lvl="1" indent="-107950" algn="l">
              <a:lnSpc>
                <a:spcPct val="85000"/>
              </a:lnSpc>
              <a:spcBef>
                <a:spcPct val="20000"/>
              </a:spcBef>
              <a:buFontTx/>
              <a:buChar char="–"/>
            </a:pPr>
            <a:r>
              <a:rPr lang="en-US" sz="1000" dirty="0" smtClean="0">
                <a:solidFill>
                  <a:srgbClr val="000000"/>
                </a:solidFill>
              </a:rPr>
              <a:t>One </a:t>
            </a:r>
            <a:r>
              <a:rPr lang="en-US" sz="1000" dirty="0">
                <a:solidFill>
                  <a:srgbClr val="000000"/>
                </a:solidFill>
              </a:rPr>
              <a:t>10/100/1000 Ethernet SGMII </a:t>
            </a:r>
            <a:r>
              <a:rPr lang="en-US" sz="1000" dirty="0" smtClean="0">
                <a:solidFill>
                  <a:srgbClr val="000000"/>
                </a:solidFill>
              </a:rPr>
              <a:t>port</a:t>
            </a:r>
            <a:endParaRPr lang="en-US" sz="1000" dirty="0">
              <a:solidFill>
                <a:srgbClr val="000000"/>
              </a:solidFill>
            </a:endParaRPr>
          </a:p>
          <a:p>
            <a:pPr marL="339725" lvl="1" indent="-107950" algn="l">
              <a:lnSpc>
                <a:spcPct val="85000"/>
              </a:lnSpc>
              <a:spcBef>
                <a:spcPct val="20000"/>
              </a:spcBef>
              <a:buFontTx/>
              <a:buChar char="–"/>
            </a:pPr>
            <a:r>
              <a:rPr lang="en-US" sz="1000" dirty="0" smtClean="0">
                <a:solidFill>
                  <a:srgbClr val="000000"/>
                </a:solidFill>
              </a:rPr>
              <a:t>2x </a:t>
            </a:r>
            <a:r>
              <a:rPr lang="en-US" sz="1000" dirty="0" err="1">
                <a:solidFill>
                  <a:srgbClr val="000000"/>
                </a:solidFill>
              </a:rPr>
              <a:t>PCIe</a:t>
            </a:r>
            <a:r>
              <a:rPr lang="en-US" sz="1000" dirty="0">
                <a:solidFill>
                  <a:srgbClr val="000000"/>
                </a:solidFill>
              </a:rPr>
              <a:t> </a:t>
            </a:r>
            <a:r>
              <a:rPr lang="en-US" sz="1000" dirty="0" smtClean="0">
                <a:solidFill>
                  <a:srgbClr val="000000"/>
                </a:solidFill>
              </a:rPr>
              <a:t>Gen2</a:t>
            </a:r>
          </a:p>
          <a:p>
            <a:pPr marL="339725" lvl="1" indent="-107950" algn="l">
              <a:lnSpc>
                <a:spcPct val="85000"/>
              </a:lnSpc>
              <a:spcBef>
                <a:spcPct val="20000"/>
              </a:spcBef>
              <a:buFontTx/>
              <a:buChar char="–"/>
            </a:pPr>
            <a:r>
              <a:rPr lang="en-US" sz="1000" dirty="0" smtClean="0">
                <a:solidFill>
                  <a:srgbClr val="000000"/>
                </a:solidFill>
              </a:rPr>
              <a:t>2x Multichannel Buffered Serial Ports (</a:t>
            </a:r>
            <a:r>
              <a:rPr lang="en-US" sz="1000" dirty="0" err="1" smtClean="0">
                <a:solidFill>
                  <a:srgbClr val="000000"/>
                </a:solidFill>
              </a:rPr>
              <a:t>McBSP</a:t>
            </a:r>
            <a:r>
              <a:rPr lang="en-US" sz="1000" dirty="0" smtClean="0">
                <a:solidFill>
                  <a:srgbClr val="000000"/>
                </a:solidFill>
              </a:rPr>
              <a:t>)</a:t>
            </a:r>
          </a:p>
          <a:p>
            <a:pPr marL="339725" lvl="1" indent="-107950" algn="l">
              <a:lnSpc>
                <a:spcPct val="85000"/>
              </a:lnSpc>
              <a:spcBef>
                <a:spcPct val="20000"/>
              </a:spcBef>
              <a:buFontTx/>
              <a:buChar char="–"/>
            </a:pPr>
            <a:r>
              <a:rPr lang="en-US" sz="1000" dirty="0" smtClean="0">
                <a:solidFill>
                  <a:srgbClr val="000000"/>
                </a:solidFill>
              </a:rPr>
              <a:t>One Asynchronous Memory Interface (EMIF16)</a:t>
            </a:r>
            <a:endParaRPr lang="en-US" sz="1000" dirty="0">
              <a:solidFill>
                <a:srgbClr val="000000"/>
              </a:solidFill>
            </a:endParaRPr>
          </a:p>
          <a:p>
            <a:pPr marL="339725" lvl="1" indent="-107950" algn="l">
              <a:lnSpc>
                <a:spcPct val="85000"/>
              </a:lnSpc>
              <a:spcBef>
                <a:spcPct val="20000"/>
              </a:spcBef>
              <a:buFontTx/>
              <a:buChar char="–"/>
            </a:pPr>
            <a:r>
              <a:rPr lang="en-US" sz="1000" dirty="0" smtClean="0">
                <a:solidFill>
                  <a:srgbClr val="000000"/>
                </a:solidFill>
              </a:rPr>
              <a:t>Additional </a:t>
            </a:r>
            <a:r>
              <a:rPr lang="en-US" sz="1000" dirty="0">
                <a:solidFill>
                  <a:srgbClr val="000000"/>
                </a:solidFill>
              </a:rPr>
              <a:t>Serials</a:t>
            </a:r>
            <a:r>
              <a:rPr lang="en-US" sz="1000" dirty="0" smtClean="0">
                <a:solidFill>
                  <a:srgbClr val="000000"/>
                </a:solidFill>
              </a:rPr>
              <a:t>: </a:t>
            </a:r>
            <a:r>
              <a:rPr lang="en-US" sz="1000" dirty="0">
                <a:solidFill>
                  <a:srgbClr val="000000"/>
                </a:solidFill>
              </a:rPr>
              <a:t>SPI, </a:t>
            </a:r>
            <a:r>
              <a:rPr lang="en-US" sz="1000" dirty="0" smtClean="0">
                <a:solidFill>
                  <a:srgbClr val="000000"/>
                </a:solidFill>
              </a:rPr>
              <a:t>I</a:t>
            </a:r>
            <a:r>
              <a:rPr lang="en-US" sz="1000" baseline="30000" dirty="0" smtClean="0">
                <a:solidFill>
                  <a:srgbClr val="000000"/>
                </a:solidFill>
              </a:rPr>
              <a:t>2</a:t>
            </a:r>
            <a:r>
              <a:rPr lang="en-US" sz="1000" dirty="0" smtClean="0">
                <a:solidFill>
                  <a:srgbClr val="000000"/>
                </a:solidFill>
              </a:rPr>
              <a:t>C, UPP, GPIO</a:t>
            </a:r>
            <a:r>
              <a:rPr lang="en-US" sz="1000" dirty="0">
                <a:solidFill>
                  <a:srgbClr val="000000"/>
                </a:solidFill>
              </a:rPr>
              <a:t>, UART</a:t>
            </a:r>
          </a:p>
          <a:p>
            <a:pPr algn="l">
              <a:lnSpc>
                <a:spcPct val="85000"/>
              </a:lnSpc>
              <a:spcBef>
                <a:spcPct val="65000"/>
              </a:spcBef>
              <a:buClr>
                <a:srgbClr val="000000"/>
              </a:buClr>
              <a:buSzPct val="200000"/>
            </a:pPr>
            <a:r>
              <a:rPr lang="en-US" altLang="en-US" sz="1000" b="1" dirty="0">
                <a:solidFill>
                  <a:srgbClr val="000000"/>
                </a:solidFill>
              </a:rPr>
              <a:t>Embedded Trace Buffer (ETB) </a:t>
            </a:r>
            <a:r>
              <a:rPr lang="en-US" altLang="en-US" sz="1000" b="1" dirty="0" smtClean="0">
                <a:solidFill>
                  <a:srgbClr val="000000"/>
                </a:solidFill>
              </a:rPr>
              <a:t>and</a:t>
            </a:r>
            <a:br>
              <a:rPr lang="en-US" altLang="en-US" sz="1000" b="1" dirty="0" smtClean="0">
                <a:solidFill>
                  <a:srgbClr val="000000"/>
                </a:solidFill>
              </a:rPr>
            </a:br>
            <a:r>
              <a:rPr lang="en-US" altLang="en-US" sz="1000" b="1" dirty="0" smtClean="0">
                <a:solidFill>
                  <a:srgbClr val="000000"/>
                </a:solidFill>
              </a:rPr>
              <a:t>System Trace Buffer </a:t>
            </a:r>
            <a:r>
              <a:rPr lang="en-US" altLang="en-US" sz="1000" b="1" dirty="0">
                <a:solidFill>
                  <a:srgbClr val="000000"/>
                </a:solidFill>
              </a:rPr>
              <a:t>(STB)</a:t>
            </a:r>
          </a:p>
          <a:p>
            <a:pPr marL="117475" indent="-117475" algn="l">
              <a:lnSpc>
                <a:spcPct val="85000"/>
              </a:lnSpc>
              <a:spcBef>
                <a:spcPct val="65000"/>
              </a:spcBef>
              <a:buClr>
                <a:srgbClr val="000000"/>
              </a:buClr>
              <a:buSzPct val="200000"/>
            </a:pPr>
            <a:r>
              <a:rPr lang="en-US" altLang="en-US" sz="1000" b="1" dirty="0">
                <a:solidFill>
                  <a:srgbClr val="000000"/>
                </a:solidFill>
              </a:rPr>
              <a:t>Smart Reflex Enabled</a:t>
            </a:r>
          </a:p>
          <a:p>
            <a:pPr marL="117475" indent="-117475" algn="l">
              <a:lnSpc>
                <a:spcPct val="85000"/>
              </a:lnSpc>
              <a:spcBef>
                <a:spcPct val="65000"/>
              </a:spcBef>
              <a:buClr>
                <a:srgbClr val="000000"/>
              </a:buClr>
              <a:buSzPct val="200000"/>
            </a:pPr>
            <a:r>
              <a:rPr lang="en-US" altLang="en-US" sz="1000" b="1" dirty="0">
                <a:solidFill>
                  <a:srgbClr val="000000"/>
                </a:solidFill>
              </a:rPr>
              <a:t>40 nm High-Performance Process</a:t>
            </a:r>
            <a:endParaRPr lang="en-US" sz="1000" b="1" dirty="0">
              <a:solidFill>
                <a:srgbClr val="000000"/>
              </a:solidFill>
            </a:endParaRPr>
          </a:p>
        </p:txBody>
      </p:sp>
      <p:grpSp>
        <p:nvGrpSpPr>
          <p:cNvPr id="2" name="Group 314"/>
          <p:cNvGrpSpPr/>
          <p:nvPr/>
        </p:nvGrpSpPr>
        <p:grpSpPr>
          <a:xfrm>
            <a:off x="3608389" y="1090614"/>
            <a:ext cx="5475288" cy="5568951"/>
            <a:chOff x="3608389" y="1090614"/>
            <a:chExt cx="5475288" cy="5568951"/>
          </a:xfrm>
        </p:grpSpPr>
        <p:grpSp>
          <p:nvGrpSpPr>
            <p:cNvPr id="3" name="Group 313"/>
            <p:cNvGrpSpPr/>
            <p:nvPr/>
          </p:nvGrpSpPr>
          <p:grpSpPr>
            <a:xfrm>
              <a:off x="3608389" y="1090614"/>
              <a:ext cx="5475288" cy="5568951"/>
              <a:chOff x="3608389" y="1090614"/>
              <a:chExt cx="5475288" cy="5568951"/>
            </a:xfrm>
          </p:grpSpPr>
          <p:sp>
            <p:nvSpPr>
              <p:cNvPr id="37482" name="AutoShape 618"/>
              <p:cNvSpPr>
                <a:spLocks noChangeAspect="1" noChangeArrowheads="1" noTextEdit="1"/>
              </p:cNvSpPr>
              <p:nvPr/>
            </p:nvSpPr>
            <p:spPr bwMode="auto">
              <a:xfrm>
                <a:off x="3608389" y="1090614"/>
                <a:ext cx="5475288" cy="55689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nvGrpSpPr>
              <p:cNvPr id="4" name="Group 312"/>
              <p:cNvGrpSpPr/>
              <p:nvPr/>
            </p:nvGrpSpPr>
            <p:grpSpPr>
              <a:xfrm>
                <a:off x="3633790" y="1108077"/>
                <a:ext cx="5432425" cy="5551488"/>
                <a:chOff x="3633790" y="1108077"/>
                <a:chExt cx="5432425" cy="5551488"/>
              </a:xfrm>
            </p:grpSpPr>
            <p:sp>
              <p:nvSpPr>
                <p:cNvPr id="37484" name="Rectangle 620"/>
                <p:cNvSpPr>
                  <a:spLocks noChangeArrowheads="1"/>
                </p:cNvSpPr>
                <p:nvPr/>
              </p:nvSpPr>
              <p:spPr bwMode="auto">
                <a:xfrm>
                  <a:off x="3862390" y="1108077"/>
                  <a:ext cx="5203825" cy="5272088"/>
                </a:xfrm>
                <a:prstGeom prst="rect">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86" name="Rectangle 622"/>
                <p:cNvSpPr>
                  <a:spLocks noChangeArrowheads="1"/>
                </p:cNvSpPr>
                <p:nvPr/>
              </p:nvSpPr>
              <p:spPr bwMode="auto">
                <a:xfrm>
                  <a:off x="5717392" y="3697290"/>
                  <a:ext cx="1029128" cy="1384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dirty="0" smtClean="0">
                      <a:solidFill>
                        <a:srgbClr val="000000"/>
                      </a:solidFill>
                      <a:cs typeface="Arial" pitchFamily="34" charset="0"/>
                    </a:rPr>
                    <a:t>1 Core @ 850 MHz</a:t>
                  </a:r>
                  <a:endParaRPr lang="en-US" sz="1800" dirty="0" smtClean="0">
                    <a:solidFill>
                      <a:srgbClr val="000000"/>
                    </a:solidFill>
                    <a:cs typeface="Arial" pitchFamily="34" charset="0"/>
                  </a:endParaRPr>
                </a:p>
              </p:txBody>
            </p:sp>
            <p:sp>
              <p:nvSpPr>
                <p:cNvPr id="37488" name="Rectangle 624"/>
                <p:cNvSpPr>
                  <a:spLocks noChangeArrowheads="1"/>
                </p:cNvSpPr>
                <p:nvPr/>
              </p:nvSpPr>
              <p:spPr bwMode="auto">
                <a:xfrm>
                  <a:off x="5608640" y="2401890"/>
                  <a:ext cx="1185863" cy="1185863"/>
                </a:xfrm>
                <a:prstGeom prst="rect">
                  <a:avLst/>
                </a:prstGeom>
                <a:solidFill>
                  <a:srgbClr val="FFFFFF"/>
                </a:solidFill>
                <a:ln w="9525"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89" name="Rectangle 625"/>
                <p:cNvSpPr>
                  <a:spLocks noChangeArrowheads="1"/>
                </p:cNvSpPr>
                <p:nvPr/>
              </p:nvSpPr>
              <p:spPr bwMode="auto">
                <a:xfrm>
                  <a:off x="5608640" y="2401890"/>
                  <a:ext cx="1185863" cy="1185863"/>
                </a:xfrm>
                <a:prstGeom prst="rect">
                  <a:avLst/>
                </a:prstGeom>
                <a:solidFill>
                  <a:srgbClr val="FFFFFF"/>
                </a:solidFill>
                <a:ln w="9525"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90" name="Rectangle 626"/>
                <p:cNvSpPr>
                  <a:spLocks noChangeArrowheads="1"/>
                </p:cNvSpPr>
                <p:nvPr/>
              </p:nvSpPr>
              <p:spPr bwMode="auto">
                <a:xfrm>
                  <a:off x="5956302" y="2546352"/>
                  <a:ext cx="661988" cy="2286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300" b="1" smtClean="0">
                      <a:solidFill>
                        <a:srgbClr val="24211D"/>
                      </a:solidFill>
                      <a:cs typeface="Arial" pitchFamily="34" charset="0"/>
                    </a:rPr>
                    <a:t>C66x™</a:t>
                  </a:r>
                  <a:endParaRPr lang="en-US" sz="1800" smtClean="0">
                    <a:solidFill>
                      <a:srgbClr val="000000"/>
                    </a:solidFill>
                    <a:cs typeface="Arial" pitchFamily="34" charset="0"/>
                  </a:endParaRPr>
                </a:p>
              </p:txBody>
            </p:sp>
            <p:sp>
              <p:nvSpPr>
                <p:cNvPr id="37491" name="Rectangle 627"/>
                <p:cNvSpPr>
                  <a:spLocks noChangeArrowheads="1"/>
                </p:cNvSpPr>
                <p:nvPr/>
              </p:nvSpPr>
              <p:spPr bwMode="auto">
                <a:xfrm>
                  <a:off x="5905502" y="2724152"/>
                  <a:ext cx="771525" cy="2286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300" b="1" smtClean="0">
                      <a:solidFill>
                        <a:srgbClr val="24211D"/>
                      </a:solidFill>
                      <a:cs typeface="Arial" pitchFamily="34" charset="0"/>
                    </a:rPr>
                    <a:t>CorePac</a:t>
                  </a:r>
                  <a:endParaRPr lang="en-US" sz="1800" smtClean="0">
                    <a:solidFill>
                      <a:srgbClr val="000000"/>
                    </a:solidFill>
                    <a:cs typeface="Arial" pitchFamily="34" charset="0"/>
                  </a:endParaRPr>
                </a:p>
              </p:txBody>
            </p:sp>
            <p:sp>
              <p:nvSpPr>
                <p:cNvPr id="37495" name="Rectangle 631"/>
                <p:cNvSpPr>
                  <a:spLocks noChangeArrowheads="1"/>
                </p:cNvSpPr>
                <p:nvPr/>
              </p:nvSpPr>
              <p:spPr bwMode="auto">
                <a:xfrm>
                  <a:off x="8766181" y="1131890"/>
                  <a:ext cx="262892" cy="10772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dirty="0" smtClean="0">
                      <a:solidFill>
                        <a:srgbClr val="24211D"/>
                      </a:solidFill>
                      <a:cs typeface="Arial" pitchFamily="34" charset="0"/>
                    </a:rPr>
                    <a:t>C6654</a:t>
                  </a:r>
                  <a:endParaRPr lang="en-US" sz="1800" dirty="0" smtClean="0">
                    <a:solidFill>
                      <a:srgbClr val="000000"/>
                    </a:solidFill>
                    <a:cs typeface="Arial" pitchFamily="34" charset="0"/>
                  </a:endParaRPr>
                </a:p>
              </p:txBody>
            </p:sp>
            <p:sp>
              <p:nvSpPr>
                <p:cNvPr id="37496" name="Rectangle 632"/>
                <p:cNvSpPr>
                  <a:spLocks noChangeArrowheads="1"/>
                </p:cNvSpPr>
                <p:nvPr/>
              </p:nvSpPr>
              <p:spPr bwMode="auto">
                <a:xfrm>
                  <a:off x="5634040" y="1217615"/>
                  <a:ext cx="619125" cy="592138"/>
                </a:xfrm>
                <a:prstGeom prst="rect">
                  <a:avLst/>
                </a:prstGeom>
                <a:solidFill>
                  <a:srgbClr val="FFFF00"/>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97" name="Rectangle 633"/>
                <p:cNvSpPr>
                  <a:spLocks noChangeArrowheads="1"/>
                </p:cNvSpPr>
                <p:nvPr/>
              </p:nvSpPr>
              <p:spPr bwMode="auto">
                <a:xfrm>
                  <a:off x="5794377" y="1444619"/>
                  <a:ext cx="365125"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000000"/>
                      </a:solidFill>
                      <a:cs typeface="Arial" pitchFamily="34" charset="0"/>
                    </a:rPr>
                    <a:t>MSMC</a:t>
                  </a:r>
                  <a:endParaRPr lang="en-US" sz="1800" dirty="0" smtClean="0">
                    <a:solidFill>
                      <a:srgbClr val="000000"/>
                    </a:solidFill>
                    <a:cs typeface="Arial" pitchFamily="34" charset="0"/>
                  </a:endParaRPr>
                </a:p>
              </p:txBody>
            </p:sp>
            <p:sp>
              <p:nvSpPr>
                <p:cNvPr id="37502" name="Rectangle 638"/>
                <p:cNvSpPr>
                  <a:spLocks noChangeArrowheads="1"/>
                </p:cNvSpPr>
                <p:nvPr/>
              </p:nvSpPr>
              <p:spPr bwMode="auto">
                <a:xfrm>
                  <a:off x="4108452" y="1352552"/>
                  <a:ext cx="669925" cy="304800"/>
                </a:xfrm>
                <a:prstGeom prst="rect">
                  <a:avLst/>
                </a:prstGeom>
                <a:solidFill>
                  <a:srgbClr val="FFFF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03" name="Rectangle 639"/>
                <p:cNvSpPr>
                  <a:spLocks noChangeArrowheads="1"/>
                </p:cNvSpPr>
                <p:nvPr/>
              </p:nvSpPr>
              <p:spPr bwMode="auto">
                <a:xfrm>
                  <a:off x="4294190" y="1385890"/>
                  <a:ext cx="365125"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32-Bit </a:t>
                  </a:r>
                  <a:endParaRPr lang="en-US" sz="1800" smtClean="0">
                    <a:solidFill>
                      <a:srgbClr val="000000"/>
                    </a:solidFill>
                    <a:cs typeface="Arial" pitchFamily="34" charset="0"/>
                  </a:endParaRPr>
                </a:p>
              </p:txBody>
            </p:sp>
            <p:sp>
              <p:nvSpPr>
                <p:cNvPr id="37504" name="Rectangle 640"/>
                <p:cNvSpPr>
                  <a:spLocks noChangeArrowheads="1"/>
                </p:cNvSpPr>
                <p:nvPr/>
              </p:nvSpPr>
              <p:spPr bwMode="auto">
                <a:xfrm>
                  <a:off x="4167190" y="1487490"/>
                  <a:ext cx="601663"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DDR3 EMIF</a:t>
                  </a:r>
                  <a:endParaRPr lang="en-US" sz="1800" smtClean="0">
                    <a:solidFill>
                      <a:srgbClr val="000000"/>
                    </a:solidFill>
                    <a:cs typeface="Arial" pitchFamily="34" charset="0"/>
                  </a:endParaRPr>
                </a:p>
              </p:txBody>
            </p:sp>
            <p:sp>
              <p:nvSpPr>
                <p:cNvPr id="37515" name="Freeform 651"/>
                <p:cNvSpPr>
                  <a:spLocks/>
                </p:cNvSpPr>
                <p:nvPr/>
              </p:nvSpPr>
              <p:spPr bwMode="auto">
                <a:xfrm>
                  <a:off x="5481640" y="1428752"/>
                  <a:ext cx="144463" cy="144463"/>
                </a:xfrm>
                <a:custGeom>
                  <a:avLst/>
                  <a:gdLst/>
                  <a:ahLst/>
                  <a:cxnLst>
                    <a:cxn ang="0">
                      <a:pos x="91" y="48"/>
                    </a:cxn>
                    <a:cxn ang="0">
                      <a:pos x="0" y="91"/>
                    </a:cxn>
                    <a:cxn ang="0">
                      <a:pos x="0" y="0"/>
                    </a:cxn>
                    <a:cxn ang="0">
                      <a:pos x="91" y="48"/>
                    </a:cxn>
                  </a:cxnLst>
                  <a:rect l="0" t="0" r="r" b="b"/>
                  <a:pathLst>
                    <a:path w="91" h="91">
                      <a:moveTo>
                        <a:pt x="91" y="48"/>
                      </a:moveTo>
                      <a:lnTo>
                        <a:pt x="0" y="91"/>
                      </a:lnTo>
                      <a:lnTo>
                        <a:pt x="0" y="0"/>
                      </a:lnTo>
                      <a:lnTo>
                        <a:pt x="91" y="4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6" name="Freeform 652"/>
                <p:cNvSpPr>
                  <a:spLocks/>
                </p:cNvSpPr>
                <p:nvPr/>
              </p:nvSpPr>
              <p:spPr bwMode="auto">
                <a:xfrm>
                  <a:off x="5481640" y="1471615"/>
                  <a:ext cx="33338" cy="58738"/>
                </a:xfrm>
                <a:custGeom>
                  <a:avLst/>
                  <a:gdLst/>
                  <a:ahLst/>
                  <a:cxnLst>
                    <a:cxn ang="0">
                      <a:pos x="0" y="37"/>
                    </a:cxn>
                    <a:cxn ang="0">
                      <a:pos x="5" y="37"/>
                    </a:cxn>
                    <a:cxn ang="0">
                      <a:pos x="11" y="37"/>
                    </a:cxn>
                    <a:cxn ang="0">
                      <a:pos x="11" y="32"/>
                    </a:cxn>
                    <a:cxn ang="0">
                      <a:pos x="16" y="32"/>
                    </a:cxn>
                    <a:cxn ang="0">
                      <a:pos x="16" y="27"/>
                    </a:cxn>
                    <a:cxn ang="0">
                      <a:pos x="16" y="27"/>
                    </a:cxn>
                    <a:cxn ang="0">
                      <a:pos x="21" y="21"/>
                    </a:cxn>
                    <a:cxn ang="0">
                      <a:pos x="21" y="21"/>
                    </a:cxn>
                    <a:cxn ang="0">
                      <a:pos x="21" y="16"/>
                    </a:cxn>
                    <a:cxn ang="0">
                      <a:pos x="16" y="11"/>
                    </a:cxn>
                    <a:cxn ang="0">
                      <a:pos x="16" y="11"/>
                    </a:cxn>
                    <a:cxn ang="0">
                      <a:pos x="16" y="5"/>
                    </a:cxn>
                    <a:cxn ang="0">
                      <a:pos x="11" y="5"/>
                    </a:cxn>
                    <a:cxn ang="0">
                      <a:pos x="11" y="0"/>
                    </a:cxn>
                    <a:cxn ang="0">
                      <a:pos x="5" y="0"/>
                    </a:cxn>
                    <a:cxn ang="0">
                      <a:pos x="0" y="0"/>
                    </a:cxn>
                    <a:cxn ang="0">
                      <a:pos x="0" y="37"/>
                    </a:cxn>
                  </a:cxnLst>
                  <a:rect l="0" t="0" r="r" b="b"/>
                  <a:pathLst>
                    <a:path w="21" h="37">
                      <a:moveTo>
                        <a:pt x="0" y="37"/>
                      </a:moveTo>
                      <a:lnTo>
                        <a:pt x="5" y="37"/>
                      </a:lnTo>
                      <a:lnTo>
                        <a:pt x="11" y="37"/>
                      </a:lnTo>
                      <a:lnTo>
                        <a:pt x="11" y="32"/>
                      </a:lnTo>
                      <a:lnTo>
                        <a:pt x="16" y="32"/>
                      </a:lnTo>
                      <a:lnTo>
                        <a:pt x="16" y="27"/>
                      </a:lnTo>
                      <a:lnTo>
                        <a:pt x="16" y="27"/>
                      </a:lnTo>
                      <a:lnTo>
                        <a:pt x="21" y="21"/>
                      </a:lnTo>
                      <a:lnTo>
                        <a:pt x="21" y="21"/>
                      </a:lnTo>
                      <a:lnTo>
                        <a:pt x="21" y="16"/>
                      </a:lnTo>
                      <a:lnTo>
                        <a:pt x="16" y="11"/>
                      </a:lnTo>
                      <a:lnTo>
                        <a:pt x="16" y="11"/>
                      </a:lnTo>
                      <a:lnTo>
                        <a:pt x="16" y="5"/>
                      </a:lnTo>
                      <a:lnTo>
                        <a:pt x="11" y="5"/>
                      </a:lnTo>
                      <a:lnTo>
                        <a:pt x="11" y="0"/>
                      </a:lnTo>
                      <a:lnTo>
                        <a:pt x="5" y="0"/>
                      </a:lnTo>
                      <a:lnTo>
                        <a:pt x="0" y="0"/>
                      </a:lnTo>
                      <a:lnTo>
                        <a:pt x="0" y="3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7" name="Rectangle 653"/>
                <p:cNvSpPr>
                  <a:spLocks noChangeArrowheads="1"/>
                </p:cNvSpPr>
                <p:nvPr/>
              </p:nvSpPr>
              <p:spPr bwMode="auto">
                <a:xfrm>
                  <a:off x="4930777" y="1471615"/>
                  <a:ext cx="550863" cy="5873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8" name="Freeform 654"/>
                <p:cNvSpPr>
                  <a:spLocks/>
                </p:cNvSpPr>
                <p:nvPr/>
              </p:nvSpPr>
              <p:spPr bwMode="auto">
                <a:xfrm>
                  <a:off x="4786315" y="1428752"/>
                  <a:ext cx="144463" cy="144463"/>
                </a:xfrm>
                <a:custGeom>
                  <a:avLst/>
                  <a:gdLst/>
                  <a:ahLst/>
                  <a:cxnLst>
                    <a:cxn ang="0">
                      <a:pos x="0" y="48"/>
                    </a:cxn>
                    <a:cxn ang="0">
                      <a:pos x="91" y="91"/>
                    </a:cxn>
                    <a:cxn ang="0">
                      <a:pos x="91" y="0"/>
                    </a:cxn>
                    <a:cxn ang="0">
                      <a:pos x="0" y="48"/>
                    </a:cxn>
                  </a:cxnLst>
                  <a:rect l="0" t="0" r="r" b="b"/>
                  <a:pathLst>
                    <a:path w="91" h="91">
                      <a:moveTo>
                        <a:pt x="0" y="48"/>
                      </a:moveTo>
                      <a:lnTo>
                        <a:pt x="91" y="91"/>
                      </a:lnTo>
                      <a:lnTo>
                        <a:pt x="91" y="0"/>
                      </a:lnTo>
                      <a:lnTo>
                        <a:pt x="0" y="4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9" name="Freeform 655"/>
                <p:cNvSpPr>
                  <a:spLocks/>
                </p:cNvSpPr>
                <p:nvPr/>
              </p:nvSpPr>
              <p:spPr bwMode="auto">
                <a:xfrm>
                  <a:off x="4905377" y="1471615"/>
                  <a:ext cx="25400" cy="58738"/>
                </a:xfrm>
                <a:custGeom>
                  <a:avLst/>
                  <a:gdLst/>
                  <a:ahLst/>
                  <a:cxnLst>
                    <a:cxn ang="0">
                      <a:pos x="16" y="0"/>
                    </a:cxn>
                    <a:cxn ang="0">
                      <a:pos x="11" y="0"/>
                    </a:cxn>
                    <a:cxn ang="0">
                      <a:pos x="11" y="0"/>
                    </a:cxn>
                    <a:cxn ang="0">
                      <a:pos x="5" y="5"/>
                    </a:cxn>
                    <a:cxn ang="0">
                      <a:pos x="5" y="5"/>
                    </a:cxn>
                    <a:cxn ang="0">
                      <a:pos x="0" y="11"/>
                    </a:cxn>
                    <a:cxn ang="0">
                      <a:pos x="0" y="11"/>
                    </a:cxn>
                    <a:cxn ang="0">
                      <a:pos x="0" y="16"/>
                    </a:cxn>
                    <a:cxn ang="0">
                      <a:pos x="0" y="21"/>
                    </a:cxn>
                    <a:cxn ang="0">
                      <a:pos x="0" y="21"/>
                    </a:cxn>
                    <a:cxn ang="0">
                      <a:pos x="0" y="27"/>
                    </a:cxn>
                    <a:cxn ang="0">
                      <a:pos x="0" y="27"/>
                    </a:cxn>
                    <a:cxn ang="0">
                      <a:pos x="5" y="32"/>
                    </a:cxn>
                    <a:cxn ang="0">
                      <a:pos x="5" y="32"/>
                    </a:cxn>
                    <a:cxn ang="0">
                      <a:pos x="11" y="37"/>
                    </a:cxn>
                    <a:cxn ang="0">
                      <a:pos x="11" y="37"/>
                    </a:cxn>
                    <a:cxn ang="0">
                      <a:pos x="16" y="37"/>
                    </a:cxn>
                    <a:cxn ang="0">
                      <a:pos x="16" y="0"/>
                    </a:cxn>
                  </a:cxnLst>
                  <a:rect l="0" t="0" r="r" b="b"/>
                  <a:pathLst>
                    <a:path w="16" h="37">
                      <a:moveTo>
                        <a:pt x="16" y="0"/>
                      </a:moveTo>
                      <a:lnTo>
                        <a:pt x="11" y="0"/>
                      </a:lnTo>
                      <a:lnTo>
                        <a:pt x="11" y="0"/>
                      </a:lnTo>
                      <a:lnTo>
                        <a:pt x="5" y="5"/>
                      </a:lnTo>
                      <a:lnTo>
                        <a:pt x="5" y="5"/>
                      </a:lnTo>
                      <a:lnTo>
                        <a:pt x="0" y="11"/>
                      </a:lnTo>
                      <a:lnTo>
                        <a:pt x="0" y="11"/>
                      </a:lnTo>
                      <a:lnTo>
                        <a:pt x="0" y="16"/>
                      </a:lnTo>
                      <a:lnTo>
                        <a:pt x="0" y="21"/>
                      </a:lnTo>
                      <a:lnTo>
                        <a:pt x="0" y="21"/>
                      </a:lnTo>
                      <a:lnTo>
                        <a:pt x="0" y="27"/>
                      </a:lnTo>
                      <a:lnTo>
                        <a:pt x="0" y="27"/>
                      </a:lnTo>
                      <a:lnTo>
                        <a:pt x="5" y="32"/>
                      </a:lnTo>
                      <a:lnTo>
                        <a:pt x="5" y="32"/>
                      </a:lnTo>
                      <a:lnTo>
                        <a:pt x="11" y="37"/>
                      </a:lnTo>
                      <a:lnTo>
                        <a:pt x="11" y="37"/>
                      </a:lnTo>
                      <a:lnTo>
                        <a:pt x="16" y="37"/>
                      </a:lnTo>
                      <a:lnTo>
                        <a:pt x="1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0" name="Rectangle 656"/>
                <p:cNvSpPr>
                  <a:spLocks noChangeArrowheads="1"/>
                </p:cNvSpPr>
                <p:nvPr/>
              </p:nvSpPr>
              <p:spPr bwMode="auto">
                <a:xfrm>
                  <a:off x="4303715" y="1192215"/>
                  <a:ext cx="1177925" cy="1778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smtClean="0">
                      <a:solidFill>
                        <a:srgbClr val="24211D"/>
                      </a:solidFill>
                      <a:cs typeface="Arial" pitchFamily="34" charset="0"/>
                    </a:rPr>
                    <a:t>Memory Subsystem</a:t>
                  </a:r>
                  <a:endParaRPr lang="en-US" sz="1800" smtClean="0">
                    <a:solidFill>
                      <a:srgbClr val="000000"/>
                    </a:solidFill>
                    <a:cs typeface="Arial" pitchFamily="34" charset="0"/>
                  </a:endParaRPr>
                </a:p>
              </p:txBody>
            </p:sp>
            <p:sp>
              <p:nvSpPr>
                <p:cNvPr id="37521" name="Freeform 657"/>
                <p:cNvSpPr>
                  <a:spLocks/>
                </p:cNvSpPr>
                <p:nvPr/>
              </p:nvSpPr>
              <p:spPr bwMode="auto">
                <a:xfrm>
                  <a:off x="5473702" y="1692277"/>
                  <a:ext cx="142875" cy="142875"/>
                </a:xfrm>
                <a:custGeom>
                  <a:avLst/>
                  <a:gdLst/>
                  <a:ahLst/>
                  <a:cxnLst>
                    <a:cxn ang="0">
                      <a:pos x="90" y="42"/>
                    </a:cxn>
                    <a:cxn ang="0">
                      <a:pos x="0" y="90"/>
                    </a:cxn>
                    <a:cxn ang="0">
                      <a:pos x="0" y="0"/>
                    </a:cxn>
                    <a:cxn ang="0">
                      <a:pos x="90" y="42"/>
                    </a:cxn>
                  </a:cxnLst>
                  <a:rect l="0" t="0" r="r" b="b"/>
                  <a:pathLst>
                    <a:path w="90" h="90">
                      <a:moveTo>
                        <a:pt x="90" y="42"/>
                      </a:moveTo>
                      <a:lnTo>
                        <a:pt x="0" y="90"/>
                      </a:lnTo>
                      <a:lnTo>
                        <a:pt x="0" y="0"/>
                      </a:lnTo>
                      <a:lnTo>
                        <a:pt x="90"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2" name="Freeform 658"/>
                <p:cNvSpPr>
                  <a:spLocks/>
                </p:cNvSpPr>
                <p:nvPr/>
              </p:nvSpPr>
              <p:spPr bwMode="auto">
                <a:xfrm>
                  <a:off x="5473702" y="1733552"/>
                  <a:ext cx="33338" cy="58738"/>
                </a:xfrm>
                <a:custGeom>
                  <a:avLst/>
                  <a:gdLst/>
                  <a:ahLst/>
                  <a:cxnLst>
                    <a:cxn ang="0">
                      <a:pos x="0" y="37"/>
                    </a:cxn>
                    <a:cxn ang="0">
                      <a:pos x="5" y="37"/>
                    </a:cxn>
                    <a:cxn ang="0">
                      <a:pos x="10" y="32"/>
                    </a:cxn>
                    <a:cxn ang="0">
                      <a:pos x="10" y="32"/>
                    </a:cxn>
                    <a:cxn ang="0">
                      <a:pos x="16" y="32"/>
                    </a:cxn>
                    <a:cxn ang="0">
                      <a:pos x="16" y="27"/>
                    </a:cxn>
                    <a:cxn ang="0">
                      <a:pos x="16" y="27"/>
                    </a:cxn>
                    <a:cxn ang="0">
                      <a:pos x="21" y="21"/>
                    </a:cxn>
                    <a:cxn ang="0">
                      <a:pos x="21" y="16"/>
                    </a:cxn>
                    <a:cxn ang="0">
                      <a:pos x="21" y="16"/>
                    </a:cxn>
                    <a:cxn ang="0">
                      <a:pos x="16" y="11"/>
                    </a:cxn>
                    <a:cxn ang="0">
                      <a:pos x="16" y="11"/>
                    </a:cxn>
                    <a:cxn ang="0">
                      <a:pos x="16" y="5"/>
                    </a:cxn>
                    <a:cxn ang="0">
                      <a:pos x="10" y="5"/>
                    </a:cxn>
                    <a:cxn ang="0">
                      <a:pos x="10" y="0"/>
                    </a:cxn>
                    <a:cxn ang="0">
                      <a:pos x="5" y="0"/>
                    </a:cxn>
                    <a:cxn ang="0">
                      <a:pos x="0" y="0"/>
                    </a:cxn>
                    <a:cxn ang="0">
                      <a:pos x="0" y="37"/>
                    </a:cxn>
                  </a:cxnLst>
                  <a:rect l="0" t="0" r="r" b="b"/>
                  <a:pathLst>
                    <a:path w="21" h="37">
                      <a:moveTo>
                        <a:pt x="0" y="37"/>
                      </a:moveTo>
                      <a:lnTo>
                        <a:pt x="5" y="37"/>
                      </a:lnTo>
                      <a:lnTo>
                        <a:pt x="10" y="32"/>
                      </a:lnTo>
                      <a:lnTo>
                        <a:pt x="10" y="32"/>
                      </a:lnTo>
                      <a:lnTo>
                        <a:pt x="16" y="32"/>
                      </a:lnTo>
                      <a:lnTo>
                        <a:pt x="16" y="27"/>
                      </a:lnTo>
                      <a:lnTo>
                        <a:pt x="16" y="27"/>
                      </a:lnTo>
                      <a:lnTo>
                        <a:pt x="21" y="21"/>
                      </a:lnTo>
                      <a:lnTo>
                        <a:pt x="21" y="16"/>
                      </a:lnTo>
                      <a:lnTo>
                        <a:pt x="21" y="16"/>
                      </a:lnTo>
                      <a:lnTo>
                        <a:pt x="16" y="11"/>
                      </a:lnTo>
                      <a:lnTo>
                        <a:pt x="16" y="11"/>
                      </a:lnTo>
                      <a:lnTo>
                        <a:pt x="16" y="5"/>
                      </a:lnTo>
                      <a:lnTo>
                        <a:pt x="10" y="5"/>
                      </a:lnTo>
                      <a:lnTo>
                        <a:pt x="10" y="0"/>
                      </a:lnTo>
                      <a:lnTo>
                        <a:pt x="5" y="0"/>
                      </a:lnTo>
                      <a:lnTo>
                        <a:pt x="0" y="0"/>
                      </a:lnTo>
                      <a:lnTo>
                        <a:pt x="0" y="3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3" name="Rectangle 659"/>
                <p:cNvSpPr>
                  <a:spLocks noChangeArrowheads="1"/>
                </p:cNvSpPr>
                <p:nvPr/>
              </p:nvSpPr>
              <p:spPr bwMode="auto">
                <a:xfrm>
                  <a:off x="5413377" y="1733552"/>
                  <a:ext cx="60325" cy="5873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4" name="Freeform 660"/>
                <p:cNvSpPr>
                  <a:spLocks/>
                </p:cNvSpPr>
                <p:nvPr/>
              </p:nvSpPr>
              <p:spPr bwMode="auto">
                <a:xfrm>
                  <a:off x="5268915" y="1692277"/>
                  <a:ext cx="144463" cy="142875"/>
                </a:xfrm>
                <a:custGeom>
                  <a:avLst/>
                  <a:gdLst/>
                  <a:ahLst/>
                  <a:cxnLst>
                    <a:cxn ang="0">
                      <a:pos x="0" y="42"/>
                    </a:cxn>
                    <a:cxn ang="0">
                      <a:pos x="91" y="90"/>
                    </a:cxn>
                    <a:cxn ang="0">
                      <a:pos x="91" y="0"/>
                    </a:cxn>
                    <a:cxn ang="0">
                      <a:pos x="0" y="42"/>
                    </a:cxn>
                  </a:cxnLst>
                  <a:rect l="0" t="0" r="r" b="b"/>
                  <a:pathLst>
                    <a:path w="91" h="90">
                      <a:moveTo>
                        <a:pt x="0" y="42"/>
                      </a:moveTo>
                      <a:lnTo>
                        <a:pt x="91" y="90"/>
                      </a:lnTo>
                      <a:lnTo>
                        <a:pt x="91" y="0"/>
                      </a:lnTo>
                      <a:lnTo>
                        <a:pt x="0"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5" name="Freeform 661"/>
                <p:cNvSpPr>
                  <a:spLocks/>
                </p:cNvSpPr>
                <p:nvPr/>
              </p:nvSpPr>
              <p:spPr bwMode="auto">
                <a:xfrm>
                  <a:off x="5387977" y="1733552"/>
                  <a:ext cx="25400" cy="58738"/>
                </a:xfrm>
                <a:custGeom>
                  <a:avLst/>
                  <a:gdLst/>
                  <a:ahLst/>
                  <a:cxnLst>
                    <a:cxn ang="0">
                      <a:pos x="16" y="0"/>
                    </a:cxn>
                    <a:cxn ang="0">
                      <a:pos x="11" y="0"/>
                    </a:cxn>
                    <a:cxn ang="0">
                      <a:pos x="11" y="0"/>
                    </a:cxn>
                    <a:cxn ang="0">
                      <a:pos x="5" y="5"/>
                    </a:cxn>
                    <a:cxn ang="0">
                      <a:pos x="5" y="5"/>
                    </a:cxn>
                    <a:cxn ang="0">
                      <a:pos x="0" y="11"/>
                    </a:cxn>
                    <a:cxn ang="0">
                      <a:pos x="0" y="11"/>
                    </a:cxn>
                    <a:cxn ang="0">
                      <a:pos x="0" y="16"/>
                    </a:cxn>
                    <a:cxn ang="0">
                      <a:pos x="0" y="16"/>
                    </a:cxn>
                    <a:cxn ang="0">
                      <a:pos x="0" y="21"/>
                    </a:cxn>
                    <a:cxn ang="0">
                      <a:pos x="0" y="27"/>
                    </a:cxn>
                    <a:cxn ang="0">
                      <a:pos x="0" y="27"/>
                    </a:cxn>
                    <a:cxn ang="0">
                      <a:pos x="5" y="32"/>
                    </a:cxn>
                    <a:cxn ang="0">
                      <a:pos x="5" y="32"/>
                    </a:cxn>
                    <a:cxn ang="0">
                      <a:pos x="11" y="32"/>
                    </a:cxn>
                    <a:cxn ang="0">
                      <a:pos x="11" y="37"/>
                    </a:cxn>
                    <a:cxn ang="0">
                      <a:pos x="16" y="37"/>
                    </a:cxn>
                    <a:cxn ang="0">
                      <a:pos x="16" y="0"/>
                    </a:cxn>
                  </a:cxnLst>
                  <a:rect l="0" t="0" r="r" b="b"/>
                  <a:pathLst>
                    <a:path w="16" h="37">
                      <a:moveTo>
                        <a:pt x="16" y="0"/>
                      </a:moveTo>
                      <a:lnTo>
                        <a:pt x="11" y="0"/>
                      </a:lnTo>
                      <a:lnTo>
                        <a:pt x="11" y="0"/>
                      </a:lnTo>
                      <a:lnTo>
                        <a:pt x="5" y="5"/>
                      </a:lnTo>
                      <a:lnTo>
                        <a:pt x="5" y="5"/>
                      </a:lnTo>
                      <a:lnTo>
                        <a:pt x="0" y="11"/>
                      </a:lnTo>
                      <a:lnTo>
                        <a:pt x="0" y="11"/>
                      </a:lnTo>
                      <a:lnTo>
                        <a:pt x="0" y="16"/>
                      </a:lnTo>
                      <a:lnTo>
                        <a:pt x="0" y="16"/>
                      </a:lnTo>
                      <a:lnTo>
                        <a:pt x="0" y="21"/>
                      </a:lnTo>
                      <a:lnTo>
                        <a:pt x="0" y="27"/>
                      </a:lnTo>
                      <a:lnTo>
                        <a:pt x="0" y="27"/>
                      </a:lnTo>
                      <a:lnTo>
                        <a:pt x="5" y="32"/>
                      </a:lnTo>
                      <a:lnTo>
                        <a:pt x="5" y="32"/>
                      </a:lnTo>
                      <a:lnTo>
                        <a:pt x="11" y="32"/>
                      </a:lnTo>
                      <a:lnTo>
                        <a:pt x="11" y="37"/>
                      </a:lnTo>
                      <a:lnTo>
                        <a:pt x="16" y="37"/>
                      </a:lnTo>
                      <a:lnTo>
                        <a:pt x="1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51" name="Line 687"/>
                <p:cNvSpPr>
                  <a:spLocks noChangeShapeType="1"/>
                </p:cNvSpPr>
                <p:nvPr/>
              </p:nvSpPr>
              <p:spPr bwMode="auto">
                <a:xfrm flipH="1">
                  <a:off x="5032377" y="1878015"/>
                  <a:ext cx="109538" cy="1588"/>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3" name="Freeform 699"/>
                <p:cNvSpPr>
                  <a:spLocks/>
                </p:cNvSpPr>
                <p:nvPr/>
              </p:nvSpPr>
              <p:spPr bwMode="auto">
                <a:xfrm>
                  <a:off x="5481640" y="2792415"/>
                  <a:ext cx="109538" cy="117475"/>
                </a:xfrm>
                <a:custGeom>
                  <a:avLst/>
                  <a:gdLst/>
                  <a:ahLst/>
                  <a:cxnLst>
                    <a:cxn ang="0">
                      <a:pos x="0" y="74"/>
                    </a:cxn>
                    <a:cxn ang="0">
                      <a:pos x="69" y="37"/>
                    </a:cxn>
                    <a:cxn ang="0">
                      <a:pos x="0" y="0"/>
                    </a:cxn>
                    <a:cxn ang="0">
                      <a:pos x="0" y="74"/>
                    </a:cxn>
                  </a:cxnLst>
                  <a:rect l="0" t="0" r="r" b="b"/>
                  <a:pathLst>
                    <a:path w="69" h="74">
                      <a:moveTo>
                        <a:pt x="0" y="74"/>
                      </a:moveTo>
                      <a:lnTo>
                        <a:pt x="69"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4" name="Freeform 700"/>
                <p:cNvSpPr>
                  <a:spLocks/>
                </p:cNvSpPr>
                <p:nvPr/>
              </p:nvSpPr>
              <p:spPr bwMode="auto">
                <a:xfrm>
                  <a:off x="5489577" y="2843215"/>
                  <a:ext cx="17463" cy="15875"/>
                </a:xfrm>
                <a:custGeom>
                  <a:avLst/>
                  <a:gdLst/>
                  <a:ahLst/>
                  <a:cxnLst>
                    <a:cxn ang="0">
                      <a:pos x="0" y="10"/>
                    </a:cxn>
                    <a:cxn ang="0">
                      <a:pos x="6" y="10"/>
                    </a:cxn>
                    <a:cxn ang="0">
                      <a:pos x="6" y="10"/>
                    </a:cxn>
                    <a:cxn ang="0">
                      <a:pos x="11" y="5"/>
                    </a:cxn>
                    <a:cxn ang="0">
                      <a:pos x="11" y="5"/>
                    </a:cxn>
                    <a:cxn ang="0">
                      <a:pos x="11" y="0"/>
                    </a:cxn>
                    <a:cxn ang="0">
                      <a:pos x="6" y="0"/>
                    </a:cxn>
                    <a:cxn ang="0">
                      <a:pos x="6" y="0"/>
                    </a:cxn>
                    <a:cxn ang="0">
                      <a:pos x="0" y="0"/>
                    </a:cxn>
                    <a:cxn ang="0">
                      <a:pos x="0" y="10"/>
                    </a:cxn>
                  </a:cxnLst>
                  <a:rect l="0" t="0" r="r" b="b"/>
                  <a:pathLst>
                    <a:path w="11" h="10">
                      <a:moveTo>
                        <a:pt x="0" y="10"/>
                      </a:moveTo>
                      <a:lnTo>
                        <a:pt x="6" y="10"/>
                      </a:lnTo>
                      <a:lnTo>
                        <a:pt x="6" y="10"/>
                      </a:lnTo>
                      <a:lnTo>
                        <a:pt x="11" y="5"/>
                      </a:lnTo>
                      <a:lnTo>
                        <a:pt x="11" y="5"/>
                      </a:lnTo>
                      <a:lnTo>
                        <a:pt x="11" y="0"/>
                      </a:lnTo>
                      <a:lnTo>
                        <a:pt x="6" y="0"/>
                      </a:lnTo>
                      <a:lnTo>
                        <a:pt x="6" y="0"/>
                      </a:lnTo>
                      <a:lnTo>
                        <a:pt x="0" y="0"/>
                      </a:lnTo>
                      <a:lnTo>
                        <a:pt x="0" y="1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5" name="Rectangle 701"/>
                <p:cNvSpPr>
                  <a:spLocks noChangeArrowheads="1"/>
                </p:cNvSpPr>
                <p:nvPr/>
              </p:nvSpPr>
              <p:spPr bwMode="auto">
                <a:xfrm>
                  <a:off x="5362577" y="2843215"/>
                  <a:ext cx="127000" cy="1587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6" name="Freeform 702"/>
                <p:cNvSpPr>
                  <a:spLocks/>
                </p:cNvSpPr>
                <p:nvPr/>
              </p:nvSpPr>
              <p:spPr bwMode="auto">
                <a:xfrm>
                  <a:off x="5268915" y="2792415"/>
                  <a:ext cx="101600" cy="117475"/>
                </a:xfrm>
                <a:custGeom>
                  <a:avLst/>
                  <a:gdLst/>
                  <a:ahLst/>
                  <a:cxnLst>
                    <a:cxn ang="0">
                      <a:pos x="64" y="74"/>
                    </a:cxn>
                    <a:cxn ang="0">
                      <a:pos x="0" y="37"/>
                    </a:cxn>
                    <a:cxn ang="0">
                      <a:pos x="64" y="0"/>
                    </a:cxn>
                    <a:cxn ang="0">
                      <a:pos x="64" y="74"/>
                    </a:cxn>
                  </a:cxnLst>
                  <a:rect l="0" t="0" r="r" b="b"/>
                  <a:pathLst>
                    <a:path w="64" h="74">
                      <a:moveTo>
                        <a:pt x="64" y="74"/>
                      </a:moveTo>
                      <a:lnTo>
                        <a:pt x="0" y="37"/>
                      </a:lnTo>
                      <a:lnTo>
                        <a:pt x="64" y="0"/>
                      </a:lnTo>
                      <a:lnTo>
                        <a:pt x="64"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7" name="Freeform 703"/>
                <p:cNvSpPr>
                  <a:spLocks/>
                </p:cNvSpPr>
                <p:nvPr/>
              </p:nvSpPr>
              <p:spPr bwMode="auto">
                <a:xfrm>
                  <a:off x="5354640" y="2843215"/>
                  <a:ext cx="7938" cy="15875"/>
                </a:xfrm>
                <a:custGeom>
                  <a:avLst/>
                  <a:gdLst/>
                  <a:ahLst/>
                  <a:cxnLst>
                    <a:cxn ang="0">
                      <a:pos x="5" y="0"/>
                    </a:cxn>
                    <a:cxn ang="0">
                      <a:pos x="5" y="0"/>
                    </a:cxn>
                    <a:cxn ang="0">
                      <a:pos x="0" y="0"/>
                    </a:cxn>
                    <a:cxn ang="0">
                      <a:pos x="0" y="0"/>
                    </a:cxn>
                    <a:cxn ang="0">
                      <a:pos x="0" y="5"/>
                    </a:cxn>
                    <a:cxn ang="0">
                      <a:pos x="0" y="5"/>
                    </a:cxn>
                    <a:cxn ang="0">
                      <a:pos x="0" y="10"/>
                    </a:cxn>
                    <a:cxn ang="0">
                      <a:pos x="5" y="10"/>
                    </a:cxn>
                    <a:cxn ang="0">
                      <a:pos x="5" y="10"/>
                    </a:cxn>
                    <a:cxn ang="0">
                      <a:pos x="5" y="0"/>
                    </a:cxn>
                  </a:cxnLst>
                  <a:rect l="0" t="0" r="r" b="b"/>
                  <a:pathLst>
                    <a:path w="5" h="10">
                      <a:moveTo>
                        <a:pt x="5" y="0"/>
                      </a:moveTo>
                      <a:lnTo>
                        <a:pt x="5" y="0"/>
                      </a:lnTo>
                      <a:lnTo>
                        <a:pt x="0" y="0"/>
                      </a:lnTo>
                      <a:lnTo>
                        <a:pt x="0" y="0"/>
                      </a:lnTo>
                      <a:lnTo>
                        <a:pt x="0" y="5"/>
                      </a:lnTo>
                      <a:lnTo>
                        <a:pt x="0" y="5"/>
                      </a:lnTo>
                      <a:lnTo>
                        <a:pt x="0" y="10"/>
                      </a:lnTo>
                      <a:lnTo>
                        <a:pt x="5" y="10"/>
                      </a:lnTo>
                      <a:lnTo>
                        <a:pt x="5" y="10"/>
                      </a:lnTo>
                      <a:lnTo>
                        <a:pt x="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8" name="Rectangle 704"/>
                <p:cNvSpPr>
                  <a:spLocks noChangeArrowheads="1"/>
                </p:cNvSpPr>
                <p:nvPr/>
              </p:nvSpPr>
              <p:spPr bwMode="auto">
                <a:xfrm>
                  <a:off x="7600952" y="4230690"/>
                  <a:ext cx="1457325" cy="600075"/>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9" name="Rectangle 705"/>
                <p:cNvSpPr>
                  <a:spLocks noChangeArrowheads="1"/>
                </p:cNvSpPr>
                <p:nvPr/>
              </p:nvSpPr>
              <p:spPr bwMode="auto">
                <a:xfrm>
                  <a:off x="8421690" y="4449765"/>
                  <a:ext cx="585788" cy="32226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70" name="Rectangle 706"/>
                <p:cNvSpPr>
                  <a:spLocks noChangeArrowheads="1"/>
                </p:cNvSpPr>
                <p:nvPr/>
              </p:nvSpPr>
              <p:spPr bwMode="auto">
                <a:xfrm>
                  <a:off x="8421690" y="4449765"/>
                  <a:ext cx="585788" cy="322263"/>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71" name="Rectangle 707"/>
                <p:cNvSpPr>
                  <a:spLocks noChangeArrowheads="1"/>
                </p:cNvSpPr>
                <p:nvPr/>
              </p:nvSpPr>
              <p:spPr bwMode="auto">
                <a:xfrm>
                  <a:off x="8507415" y="4467227"/>
                  <a:ext cx="466725"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Packet</a:t>
                  </a:r>
                  <a:endParaRPr lang="en-US" sz="1800" smtClean="0">
                    <a:solidFill>
                      <a:srgbClr val="000000"/>
                    </a:solidFill>
                    <a:cs typeface="Arial" pitchFamily="34" charset="0"/>
                  </a:endParaRPr>
                </a:p>
              </p:txBody>
            </p:sp>
            <p:sp>
              <p:nvSpPr>
                <p:cNvPr id="37572" name="Rectangle 708"/>
                <p:cNvSpPr>
                  <a:spLocks noChangeArrowheads="1"/>
                </p:cNvSpPr>
                <p:nvPr/>
              </p:nvSpPr>
              <p:spPr bwMode="auto">
                <a:xfrm>
                  <a:off x="8566152" y="4610102"/>
                  <a:ext cx="347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DMA</a:t>
                  </a:r>
                  <a:endParaRPr lang="en-US" sz="1800" smtClean="0">
                    <a:solidFill>
                      <a:srgbClr val="000000"/>
                    </a:solidFill>
                    <a:cs typeface="Arial" pitchFamily="34" charset="0"/>
                  </a:endParaRPr>
                </a:p>
              </p:txBody>
            </p:sp>
            <p:sp>
              <p:nvSpPr>
                <p:cNvPr id="37573" name="Rectangle 709"/>
                <p:cNvSpPr>
                  <a:spLocks noChangeArrowheads="1"/>
                </p:cNvSpPr>
                <p:nvPr/>
              </p:nvSpPr>
              <p:spPr bwMode="auto">
                <a:xfrm>
                  <a:off x="7804152" y="4273552"/>
                  <a:ext cx="1169988" cy="1778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smtClean="0">
                      <a:solidFill>
                        <a:srgbClr val="24211D"/>
                      </a:solidFill>
                      <a:cs typeface="Arial" pitchFamily="34" charset="0"/>
                    </a:rPr>
                    <a:t>Multicore Navigator</a:t>
                  </a:r>
                  <a:endParaRPr lang="en-US" sz="1800" smtClean="0">
                    <a:solidFill>
                      <a:srgbClr val="000000"/>
                    </a:solidFill>
                    <a:cs typeface="Arial" pitchFamily="34" charset="0"/>
                  </a:endParaRPr>
                </a:p>
              </p:txBody>
            </p:sp>
            <p:sp>
              <p:nvSpPr>
                <p:cNvPr id="37574" name="Rectangle 710"/>
                <p:cNvSpPr>
                  <a:spLocks noChangeArrowheads="1"/>
                </p:cNvSpPr>
                <p:nvPr/>
              </p:nvSpPr>
              <p:spPr bwMode="auto">
                <a:xfrm>
                  <a:off x="7651752" y="4449765"/>
                  <a:ext cx="711200" cy="32226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75" name="Rectangle 711"/>
                <p:cNvSpPr>
                  <a:spLocks noChangeArrowheads="1"/>
                </p:cNvSpPr>
                <p:nvPr/>
              </p:nvSpPr>
              <p:spPr bwMode="auto">
                <a:xfrm>
                  <a:off x="7651752" y="4449765"/>
                  <a:ext cx="711200" cy="322263"/>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76" name="Rectangle 712"/>
                <p:cNvSpPr>
                  <a:spLocks noChangeArrowheads="1"/>
                </p:cNvSpPr>
                <p:nvPr/>
              </p:nvSpPr>
              <p:spPr bwMode="auto">
                <a:xfrm>
                  <a:off x="7794627" y="4449765"/>
                  <a:ext cx="4492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Queue</a:t>
                  </a:r>
                  <a:endParaRPr lang="en-US" sz="1800" smtClean="0">
                    <a:solidFill>
                      <a:srgbClr val="000000"/>
                    </a:solidFill>
                    <a:cs typeface="Arial" pitchFamily="34" charset="0"/>
                  </a:endParaRPr>
                </a:p>
              </p:txBody>
            </p:sp>
            <p:sp>
              <p:nvSpPr>
                <p:cNvPr id="37577" name="Rectangle 713"/>
                <p:cNvSpPr>
                  <a:spLocks noChangeArrowheads="1"/>
                </p:cNvSpPr>
                <p:nvPr/>
              </p:nvSpPr>
              <p:spPr bwMode="auto">
                <a:xfrm>
                  <a:off x="7735890" y="4594227"/>
                  <a:ext cx="5762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Manager</a:t>
                  </a:r>
                  <a:endParaRPr lang="en-US" sz="1800" smtClean="0">
                    <a:solidFill>
                      <a:srgbClr val="000000"/>
                    </a:solidFill>
                    <a:cs typeface="Arial" pitchFamily="34" charset="0"/>
                  </a:endParaRPr>
                </a:p>
              </p:txBody>
            </p:sp>
            <p:sp>
              <p:nvSpPr>
                <p:cNvPr id="37579" name="Rectangle 715"/>
                <p:cNvSpPr>
                  <a:spLocks noChangeArrowheads="1"/>
                </p:cNvSpPr>
                <p:nvPr/>
              </p:nvSpPr>
              <p:spPr bwMode="auto">
                <a:xfrm>
                  <a:off x="4829177" y="3460752"/>
                  <a:ext cx="128588" cy="13811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dirty="0" smtClean="0">
                      <a:solidFill>
                        <a:srgbClr val="24211D"/>
                      </a:solidFill>
                      <a:cs typeface="Arial" pitchFamily="34" charset="0"/>
                    </a:rPr>
                    <a:t>x2</a:t>
                  </a:r>
                  <a:endParaRPr lang="en-US" sz="1800" dirty="0" smtClean="0">
                    <a:solidFill>
                      <a:srgbClr val="000000"/>
                    </a:solidFill>
                    <a:cs typeface="Arial" pitchFamily="34" charset="0"/>
                  </a:endParaRPr>
                </a:p>
              </p:txBody>
            </p:sp>
            <p:sp>
              <p:nvSpPr>
                <p:cNvPr id="37580" name="Rectangle 716"/>
                <p:cNvSpPr>
                  <a:spLocks noChangeArrowheads="1"/>
                </p:cNvSpPr>
                <p:nvPr/>
              </p:nvSpPr>
              <p:spPr bwMode="auto">
                <a:xfrm>
                  <a:off x="5727702" y="3179765"/>
                  <a:ext cx="458788"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32KB L1</a:t>
                  </a:r>
                  <a:endParaRPr lang="en-US" sz="1800" smtClean="0">
                    <a:solidFill>
                      <a:srgbClr val="000000"/>
                    </a:solidFill>
                    <a:cs typeface="Arial" pitchFamily="34" charset="0"/>
                  </a:endParaRPr>
                </a:p>
              </p:txBody>
            </p:sp>
            <p:sp>
              <p:nvSpPr>
                <p:cNvPr id="37581" name="Rectangle 717"/>
                <p:cNvSpPr>
                  <a:spLocks noChangeArrowheads="1"/>
                </p:cNvSpPr>
                <p:nvPr/>
              </p:nvSpPr>
              <p:spPr bwMode="auto">
                <a:xfrm>
                  <a:off x="5727702" y="3273427"/>
                  <a:ext cx="458788"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P-Cache</a:t>
                  </a:r>
                  <a:endParaRPr lang="en-US" sz="1800" smtClean="0">
                    <a:solidFill>
                      <a:srgbClr val="000000"/>
                    </a:solidFill>
                    <a:cs typeface="Arial" pitchFamily="34" charset="0"/>
                  </a:endParaRPr>
                </a:p>
              </p:txBody>
            </p:sp>
            <p:sp>
              <p:nvSpPr>
                <p:cNvPr id="37582" name="Rectangle 718"/>
                <p:cNvSpPr>
                  <a:spLocks noChangeArrowheads="1"/>
                </p:cNvSpPr>
                <p:nvPr/>
              </p:nvSpPr>
              <p:spPr bwMode="auto">
                <a:xfrm>
                  <a:off x="6311902" y="3187702"/>
                  <a:ext cx="458788"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32KB L1</a:t>
                  </a:r>
                  <a:endParaRPr lang="en-US" sz="1800" smtClean="0">
                    <a:solidFill>
                      <a:srgbClr val="000000"/>
                    </a:solidFill>
                    <a:cs typeface="Arial" pitchFamily="34" charset="0"/>
                  </a:endParaRPr>
                </a:p>
              </p:txBody>
            </p:sp>
            <p:sp>
              <p:nvSpPr>
                <p:cNvPr id="37583" name="Rectangle 719"/>
                <p:cNvSpPr>
                  <a:spLocks noChangeArrowheads="1"/>
                </p:cNvSpPr>
                <p:nvPr/>
              </p:nvSpPr>
              <p:spPr bwMode="auto">
                <a:xfrm>
                  <a:off x="6311902" y="3281365"/>
                  <a:ext cx="466725"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D-Cache</a:t>
                  </a:r>
                  <a:endParaRPr lang="en-US" sz="1800" smtClean="0">
                    <a:solidFill>
                      <a:srgbClr val="000000"/>
                    </a:solidFill>
                    <a:cs typeface="Arial" pitchFamily="34" charset="0"/>
                  </a:endParaRPr>
                </a:p>
              </p:txBody>
            </p:sp>
            <p:sp>
              <p:nvSpPr>
                <p:cNvPr id="37584" name="Rectangle 720"/>
                <p:cNvSpPr>
                  <a:spLocks noChangeArrowheads="1"/>
                </p:cNvSpPr>
                <p:nvPr/>
              </p:nvSpPr>
              <p:spPr bwMode="auto">
                <a:xfrm>
                  <a:off x="5811840" y="3441702"/>
                  <a:ext cx="908050"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dirty="0" smtClean="0">
                      <a:solidFill>
                        <a:srgbClr val="000000"/>
                      </a:solidFill>
                      <a:cs typeface="Arial" pitchFamily="34" charset="0"/>
                    </a:rPr>
                    <a:t>1024KB L2 Cache</a:t>
                  </a:r>
                  <a:endParaRPr lang="en-US" sz="1800" dirty="0" smtClean="0">
                    <a:solidFill>
                      <a:srgbClr val="000000"/>
                    </a:solidFill>
                    <a:cs typeface="Arial" pitchFamily="34" charset="0"/>
                  </a:endParaRPr>
                </a:p>
              </p:txBody>
            </p:sp>
            <p:sp>
              <p:nvSpPr>
                <p:cNvPr id="37585" name="Line 721"/>
                <p:cNvSpPr>
                  <a:spLocks noChangeShapeType="1"/>
                </p:cNvSpPr>
                <p:nvPr/>
              </p:nvSpPr>
              <p:spPr bwMode="auto">
                <a:xfrm>
                  <a:off x="5608640" y="3146427"/>
                  <a:ext cx="1185863" cy="1588"/>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86" name="Line 722"/>
                <p:cNvSpPr>
                  <a:spLocks noChangeShapeType="1"/>
                </p:cNvSpPr>
                <p:nvPr/>
              </p:nvSpPr>
              <p:spPr bwMode="auto">
                <a:xfrm>
                  <a:off x="5608640" y="3417890"/>
                  <a:ext cx="1185863" cy="1588"/>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87" name="Line 723"/>
                <p:cNvSpPr>
                  <a:spLocks noChangeShapeType="1"/>
                </p:cNvSpPr>
                <p:nvPr/>
              </p:nvSpPr>
              <p:spPr bwMode="auto">
                <a:xfrm>
                  <a:off x="6202365" y="3146427"/>
                  <a:ext cx="1588" cy="271463"/>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88" name="Line 724"/>
                <p:cNvSpPr>
                  <a:spLocks noChangeShapeType="1"/>
                </p:cNvSpPr>
                <p:nvPr/>
              </p:nvSpPr>
              <p:spPr bwMode="auto">
                <a:xfrm>
                  <a:off x="3633790" y="1489077"/>
                  <a:ext cx="457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89" name="Freeform 725"/>
                <p:cNvSpPr>
                  <a:spLocks/>
                </p:cNvSpPr>
                <p:nvPr/>
              </p:nvSpPr>
              <p:spPr bwMode="auto">
                <a:xfrm>
                  <a:off x="3633790" y="1454152"/>
                  <a:ext cx="68263" cy="68263"/>
                </a:xfrm>
                <a:custGeom>
                  <a:avLst/>
                  <a:gdLst/>
                  <a:ahLst/>
                  <a:cxnLst>
                    <a:cxn ang="0">
                      <a:pos x="0" y="22"/>
                    </a:cxn>
                    <a:cxn ang="0">
                      <a:pos x="43" y="0"/>
                    </a:cxn>
                    <a:cxn ang="0">
                      <a:pos x="43" y="43"/>
                    </a:cxn>
                    <a:cxn ang="0">
                      <a:pos x="0" y="22"/>
                    </a:cxn>
                  </a:cxnLst>
                  <a:rect l="0" t="0" r="r" b="b"/>
                  <a:pathLst>
                    <a:path w="43" h="43">
                      <a:moveTo>
                        <a:pt x="0" y="22"/>
                      </a:moveTo>
                      <a:lnTo>
                        <a:pt x="43" y="0"/>
                      </a:lnTo>
                      <a:lnTo>
                        <a:pt x="43" y="43"/>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0" name="Freeform 726"/>
                <p:cNvSpPr>
                  <a:spLocks/>
                </p:cNvSpPr>
                <p:nvPr/>
              </p:nvSpPr>
              <p:spPr bwMode="auto">
                <a:xfrm>
                  <a:off x="4024315" y="1454152"/>
                  <a:ext cx="66675" cy="68263"/>
                </a:xfrm>
                <a:custGeom>
                  <a:avLst/>
                  <a:gdLst/>
                  <a:ahLst/>
                  <a:cxnLst>
                    <a:cxn ang="0">
                      <a:pos x="42" y="22"/>
                    </a:cxn>
                    <a:cxn ang="0">
                      <a:pos x="0" y="0"/>
                    </a:cxn>
                    <a:cxn ang="0">
                      <a:pos x="0" y="43"/>
                    </a:cxn>
                    <a:cxn ang="0">
                      <a:pos x="42" y="22"/>
                    </a:cxn>
                  </a:cxnLst>
                  <a:rect l="0" t="0" r="r" b="b"/>
                  <a:pathLst>
                    <a:path w="42" h="43">
                      <a:moveTo>
                        <a:pt x="42" y="22"/>
                      </a:moveTo>
                      <a:lnTo>
                        <a:pt x="0" y="0"/>
                      </a:lnTo>
                      <a:lnTo>
                        <a:pt x="0" y="43"/>
                      </a:lnTo>
                      <a:lnTo>
                        <a:pt x="42"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1" name="Freeform 727"/>
                <p:cNvSpPr>
                  <a:spLocks/>
                </p:cNvSpPr>
                <p:nvPr/>
              </p:nvSpPr>
              <p:spPr bwMode="auto">
                <a:xfrm>
                  <a:off x="5870577" y="1817690"/>
                  <a:ext cx="144463" cy="144463"/>
                </a:xfrm>
                <a:custGeom>
                  <a:avLst/>
                  <a:gdLst/>
                  <a:ahLst/>
                  <a:cxnLst>
                    <a:cxn ang="0">
                      <a:pos x="43" y="0"/>
                    </a:cxn>
                    <a:cxn ang="0">
                      <a:pos x="91" y="91"/>
                    </a:cxn>
                    <a:cxn ang="0">
                      <a:pos x="0" y="91"/>
                    </a:cxn>
                    <a:cxn ang="0">
                      <a:pos x="43" y="0"/>
                    </a:cxn>
                  </a:cxnLst>
                  <a:rect l="0" t="0" r="r" b="b"/>
                  <a:pathLst>
                    <a:path w="91" h="91">
                      <a:moveTo>
                        <a:pt x="43" y="0"/>
                      </a:moveTo>
                      <a:lnTo>
                        <a:pt x="91" y="91"/>
                      </a:lnTo>
                      <a:lnTo>
                        <a:pt x="0" y="91"/>
                      </a:lnTo>
                      <a:lnTo>
                        <a:pt x="43"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2" name="Freeform 728"/>
                <p:cNvSpPr>
                  <a:spLocks/>
                </p:cNvSpPr>
                <p:nvPr/>
              </p:nvSpPr>
              <p:spPr bwMode="auto">
                <a:xfrm>
                  <a:off x="5913440" y="1936752"/>
                  <a:ext cx="60325" cy="25400"/>
                </a:xfrm>
                <a:custGeom>
                  <a:avLst/>
                  <a:gdLst/>
                  <a:ahLst/>
                  <a:cxnLst>
                    <a:cxn ang="0">
                      <a:pos x="38" y="16"/>
                    </a:cxn>
                    <a:cxn ang="0">
                      <a:pos x="38" y="11"/>
                    </a:cxn>
                    <a:cxn ang="0">
                      <a:pos x="32" y="11"/>
                    </a:cxn>
                    <a:cxn ang="0">
                      <a:pos x="32" y="5"/>
                    </a:cxn>
                    <a:cxn ang="0">
                      <a:pos x="32" y="5"/>
                    </a:cxn>
                    <a:cxn ang="0">
                      <a:pos x="27" y="0"/>
                    </a:cxn>
                    <a:cxn ang="0">
                      <a:pos x="27" y="0"/>
                    </a:cxn>
                    <a:cxn ang="0">
                      <a:pos x="22" y="0"/>
                    </a:cxn>
                    <a:cxn ang="0">
                      <a:pos x="16" y="0"/>
                    </a:cxn>
                    <a:cxn ang="0">
                      <a:pos x="16" y="0"/>
                    </a:cxn>
                    <a:cxn ang="0">
                      <a:pos x="11" y="0"/>
                    </a:cxn>
                    <a:cxn ang="0">
                      <a:pos x="6" y="0"/>
                    </a:cxn>
                    <a:cxn ang="0">
                      <a:pos x="6" y="5"/>
                    </a:cxn>
                    <a:cxn ang="0">
                      <a:pos x="6" y="5"/>
                    </a:cxn>
                    <a:cxn ang="0">
                      <a:pos x="0" y="11"/>
                    </a:cxn>
                    <a:cxn ang="0">
                      <a:pos x="0" y="11"/>
                    </a:cxn>
                    <a:cxn ang="0">
                      <a:pos x="0" y="16"/>
                    </a:cxn>
                    <a:cxn ang="0">
                      <a:pos x="38" y="16"/>
                    </a:cxn>
                  </a:cxnLst>
                  <a:rect l="0" t="0" r="r" b="b"/>
                  <a:pathLst>
                    <a:path w="38" h="16">
                      <a:moveTo>
                        <a:pt x="38" y="16"/>
                      </a:moveTo>
                      <a:lnTo>
                        <a:pt x="38" y="11"/>
                      </a:lnTo>
                      <a:lnTo>
                        <a:pt x="32" y="11"/>
                      </a:lnTo>
                      <a:lnTo>
                        <a:pt x="32" y="5"/>
                      </a:lnTo>
                      <a:lnTo>
                        <a:pt x="32" y="5"/>
                      </a:lnTo>
                      <a:lnTo>
                        <a:pt x="27" y="0"/>
                      </a:lnTo>
                      <a:lnTo>
                        <a:pt x="27" y="0"/>
                      </a:lnTo>
                      <a:lnTo>
                        <a:pt x="22" y="0"/>
                      </a:lnTo>
                      <a:lnTo>
                        <a:pt x="16" y="0"/>
                      </a:lnTo>
                      <a:lnTo>
                        <a:pt x="16" y="0"/>
                      </a:lnTo>
                      <a:lnTo>
                        <a:pt x="11" y="0"/>
                      </a:lnTo>
                      <a:lnTo>
                        <a:pt x="6" y="0"/>
                      </a:lnTo>
                      <a:lnTo>
                        <a:pt x="6" y="5"/>
                      </a:lnTo>
                      <a:lnTo>
                        <a:pt x="6" y="5"/>
                      </a:lnTo>
                      <a:lnTo>
                        <a:pt x="0" y="11"/>
                      </a:lnTo>
                      <a:lnTo>
                        <a:pt x="0" y="11"/>
                      </a:lnTo>
                      <a:lnTo>
                        <a:pt x="0" y="16"/>
                      </a:lnTo>
                      <a:lnTo>
                        <a:pt x="38" y="1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3" name="Rectangle 729"/>
                <p:cNvSpPr>
                  <a:spLocks noChangeArrowheads="1"/>
                </p:cNvSpPr>
                <p:nvPr/>
              </p:nvSpPr>
              <p:spPr bwMode="auto">
                <a:xfrm>
                  <a:off x="5913440" y="1962152"/>
                  <a:ext cx="60325" cy="10953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4" name="Freeform 730"/>
                <p:cNvSpPr>
                  <a:spLocks/>
                </p:cNvSpPr>
                <p:nvPr/>
              </p:nvSpPr>
              <p:spPr bwMode="auto">
                <a:xfrm>
                  <a:off x="5870577" y="2071690"/>
                  <a:ext cx="144463" cy="144463"/>
                </a:xfrm>
                <a:custGeom>
                  <a:avLst/>
                  <a:gdLst/>
                  <a:ahLst/>
                  <a:cxnLst>
                    <a:cxn ang="0">
                      <a:pos x="43" y="91"/>
                    </a:cxn>
                    <a:cxn ang="0">
                      <a:pos x="91" y="0"/>
                    </a:cxn>
                    <a:cxn ang="0">
                      <a:pos x="0" y="0"/>
                    </a:cxn>
                    <a:cxn ang="0">
                      <a:pos x="43" y="91"/>
                    </a:cxn>
                  </a:cxnLst>
                  <a:rect l="0" t="0" r="r" b="b"/>
                  <a:pathLst>
                    <a:path w="91" h="91">
                      <a:moveTo>
                        <a:pt x="43" y="91"/>
                      </a:moveTo>
                      <a:lnTo>
                        <a:pt x="91" y="0"/>
                      </a:lnTo>
                      <a:lnTo>
                        <a:pt x="0" y="0"/>
                      </a:lnTo>
                      <a:lnTo>
                        <a:pt x="43" y="9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5" name="Freeform 731"/>
                <p:cNvSpPr>
                  <a:spLocks/>
                </p:cNvSpPr>
                <p:nvPr/>
              </p:nvSpPr>
              <p:spPr bwMode="auto">
                <a:xfrm>
                  <a:off x="5913440" y="2071690"/>
                  <a:ext cx="60325" cy="34925"/>
                </a:xfrm>
                <a:custGeom>
                  <a:avLst/>
                  <a:gdLst/>
                  <a:ahLst/>
                  <a:cxnLst>
                    <a:cxn ang="0">
                      <a:pos x="0" y="0"/>
                    </a:cxn>
                    <a:cxn ang="0">
                      <a:pos x="0" y="6"/>
                    </a:cxn>
                    <a:cxn ang="0">
                      <a:pos x="0" y="11"/>
                    </a:cxn>
                    <a:cxn ang="0">
                      <a:pos x="6" y="11"/>
                    </a:cxn>
                    <a:cxn ang="0">
                      <a:pos x="6" y="16"/>
                    </a:cxn>
                    <a:cxn ang="0">
                      <a:pos x="6" y="16"/>
                    </a:cxn>
                    <a:cxn ang="0">
                      <a:pos x="11" y="16"/>
                    </a:cxn>
                    <a:cxn ang="0">
                      <a:pos x="16" y="22"/>
                    </a:cxn>
                    <a:cxn ang="0">
                      <a:pos x="16" y="22"/>
                    </a:cxn>
                    <a:cxn ang="0">
                      <a:pos x="22" y="22"/>
                    </a:cxn>
                    <a:cxn ang="0">
                      <a:pos x="27" y="16"/>
                    </a:cxn>
                    <a:cxn ang="0">
                      <a:pos x="27" y="16"/>
                    </a:cxn>
                    <a:cxn ang="0">
                      <a:pos x="32" y="16"/>
                    </a:cxn>
                    <a:cxn ang="0">
                      <a:pos x="32" y="11"/>
                    </a:cxn>
                    <a:cxn ang="0">
                      <a:pos x="32" y="11"/>
                    </a:cxn>
                    <a:cxn ang="0">
                      <a:pos x="38" y="6"/>
                    </a:cxn>
                    <a:cxn ang="0">
                      <a:pos x="38" y="0"/>
                    </a:cxn>
                    <a:cxn ang="0">
                      <a:pos x="0" y="0"/>
                    </a:cxn>
                  </a:cxnLst>
                  <a:rect l="0" t="0" r="r" b="b"/>
                  <a:pathLst>
                    <a:path w="38" h="22">
                      <a:moveTo>
                        <a:pt x="0" y="0"/>
                      </a:moveTo>
                      <a:lnTo>
                        <a:pt x="0" y="6"/>
                      </a:lnTo>
                      <a:lnTo>
                        <a:pt x="0" y="11"/>
                      </a:lnTo>
                      <a:lnTo>
                        <a:pt x="6" y="11"/>
                      </a:lnTo>
                      <a:lnTo>
                        <a:pt x="6" y="16"/>
                      </a:lnTo>
                      <a:lnTo>
                        <a:pt x="6" y="16"/>
                      </a:lnTo>
                      <a:lnTo>
                        <a:pt x="11" y="16"/>
                      </a:lnTo>
                      <a:lnTo>
                        <a:pt x="16" y="22"/>
                      </a:lnTo>
                      <a:lnTo>
                        <a:pt x="16" y="22"/>
                      </a:lnTo>
                      <a:lnTo>
                        <a:pt x="22" y="22"/>
                      </a:lnTo>
                      <a:lnTo>
                        <a:pt x="27" y="16"/>
                      </a:lnTo>
                      <a:lnTo>
                        <a:pt x="27" y="16"/>
                      </a:lnTo>
                      <a:lnTo>
                        <a:pt x="32" y="16"/>
                      </a:lnTo>
                      <a:lnTo>
                        <a:pt x="32" y="11"/>
                      </a:lnTo>
                      <a:lnTo>
                        <a:pt x="32" y="11"/>
                      </a:lnTo>
                      <a:lnTo>
                        <a:pt x="38" y="6"/>
                      </a:lnTo>
                      <a:lnTo>
                        <a:pt x="38"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6" name="Rectangle 732"/>
                <p:cNvSpPr>
                  <a:spLocks noChangeArrowheads="1"/>
                </p:cNvSpPr>
                <p:nvPr/>
              </p:nvSpPr>
              <p:spPr bwMode="auto">
                <a:xfrm>
                  <a:off x="4014790" y="3341690"/>
                  <a:ext cx="669925" cy="1778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7" name="Line 733"/>
                <p:cNvSpPr>
                  <a:spLocks noChangeShapeType="1"/>
                </p:cNvSpPr>
                <p:nvPr/>
              </p:nvSpPr>
              <p:spPr bwMode="auto">
                <a:xfrm flipH="1">
                  <a:off x="4718052" y="3435352"/>
                  <a:ext cx="288925"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8" name="Freeform 734"/>
                <p:cNvSpPr>
                  <a:spLocks/>
                </p:cNvSpPr>
                <p:nvPr/>
              </p:nvSpPr>
              <p:spPr bwMode="auto">
                <a:xfrm>
                  <a:off x="4938715" y="3400427"/>
                  <a:ext cx="68263" cy="68263"/>
                </a:xfrm>
                <a:custGeom>
                  <a:avLst/>
                  <a:gdLst/>
                  <a:ahLst/>
                  <a:cxnLst>
                    <a:cxn ang="0">
                      <a:pos x="43" y="22"/>
                    </a:cxn>
                    <a:cxn ang="0">
                      <a:pos x="0" y="43"/>
                    </a:cxn>
                    <a:cxn ang="0">
                      <a:pos x="0" y="0"/>
                    </a:cxn>
                    <a:cxn ang="0">
                      <a:pos x="43" y="22"/>
                    </a:cxn>
                  </a:cxnLst>
                  <a:rect l="0" t="0" r="r" b="b"/>
                  <a:pathLst>
                    <a:path w="43" h="43">
                      <a:moveTo>
                        <a:pt x="43" y="22"/>
                      </a:moveTo>
                      <a:lnTo>
                        <a:pt x="0" y="43"/>
                      </a:lnTo>
                      <a:lnTo>
                        <a:pt x="0" y="0"/>
                      </a:lnTo>
                      <a:lnTo>
                        <a:pt x="43"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9" name="Freeform 735"/>
                <p:cNvSpPr>
                  <a:spLocks/>
                </p:cNvSpPr>
                <p:nvPr/>
              </p:nvSpPr>
              <p:spPr bwMode="auto">
                <a:xfrm>
                  <a:off x="4718052" y="3400427"/>
                  <a:ext cx="76200" cy="68263"/>
                </a:xfrm>
                <a:custGeom>
                  <a:avLst/>
                  <a:gdLst/>
                  <a:ahLst/>
                  <a:cxnLst>
                    <a:cxn ang="0">
                      <a:pos x="0" y="22"/>
                    </a:cxn>
                    <a:cxn ang="0">
                      <a:pos x="48" y="43"/>
                    </a:cxn>
                    <a:cxn ang="0">
                      <a:pos x="48" y="0"/>
                    </a:cxn>
                    <a:cxn ang="0">
                      <a:pos x="0" y="22"/>
                    </a:cxn>
                  </a:cxnLst>
                  <a:rect l="0" t="0" r="r" b="b"/>
                  <a:pathLst>
                    <a:path w="48" h="43">
                      <a:moveTo>
                        <a:pt x="0" y="22"/>
                      </a:moveTo>
                      <a:lnTo>
                        <a:pt x="48" y="43"/>
                      </a:lnTo>
                      <a:lnTo>
                        <a:pt x="48" y="0"/>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0" name="Rectangle 736"/>
                <p:cNvSpPr>
                  <a:spLocks noChangeArrowheads="1"/>
                </p:cNvSpPr>
                <p:nvPr/>
              </p:nvSpPr>
              <p:spPr bwMode="auto">
                <a:xfrm>
                  <a:off x="3989390" y="3316290"/>
                  <a:ext cx="669925" cy="16986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1" name="Rectangle 737"/>
                <p:cNvSpPr>
                  <a:spLocks noChangeArrowheads="1"/>
                </p:cNvSpPr>
                <p:nvPr/>
              </p:nvSpPr>
              <p:spPr bwMode="auto">
                <a:xfrm>
                  <a:off x="4235452" y="3341690"/>
                  <a:ext cx="246063"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PLL</a:t>
                  </a:r>
                  <a:endParaRPr lang="en-US" sz="1800" smtClean="0">
                    <a:solidFill>
                      <a:srgbClr val="000000"/>
                    </a:solidFill>
                    <a:cs typeface="Arial" pitchFamily="34" charset="0"/>
                  </a:endParaRPr>
                </a:p>
              </p:txBody>
            </p:sp>
            <p:sp>
              <p:nvSpPr>
                <p:cNvPr id="37602" name="Rectangle 738"/>
                <p:cNvSpPr>
                  <a:spLocks noChangeArrowheads="1"/>
                </p:cNvSpPr>
                <p:nvPr/>
              </p:nvSpPr>
              <p:spPr bwMode="auto">
                <a:xfrm>
                  <a:off x="3989390" y="3613152"/>
                  <a:ext cx="669925" cy="168275"/>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3" name="Rectangle 739"/>
                <p:cNvSpPr>
                  <a:spLocks noChangeArrowheads="1"/>
                </p:cNvSpPr>
                <p:nvPr/>
              </p:nvSpPr>
              <p:spPr bwMode="auto">
                <a:xfrm>
                  <a:off x="4176715" y="3636965"/>
                  <a:ext cx="347663"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EDMA</a:t>
                  </a:r>
                  <a:endParaRPr lang="en-US" sz="1800" smtClean="0">
                    <a:solidFill>
                      <a:srgbClr val="000000"/>
                    </a:solidFill>
                    <a:cs typeface="Arial" pitchFamily="34" charset="0"/>
                  </a:endParaRPr>
                </a:p>
              </p:txBody>
            </p:sp>
            <p:sp>
              <p:nvSpPr>
                <p:cNvPr id="37604" name="Freeform 740"/>
                <p:cNvSpPr>
                  <a:spLocks/>
                </p:cNvSpPr>
                <p:nvPr/>
              </p:nvSpPr>
              <p:spPr bwMode="auto">
                <a:xfrm>
                  <a:off x="4905377" y="3638552"/>
                  <a:ext cx="101600" cy="117475"/>
                </a:xfrm>
                <a:custGeom>
                  <a:avLst/>
                  <a:gdLst/>
                  <a:ahLst/>
                  <a:cxnLst>
                    <a:cxn ang="0">
                      <a:pos x="0" y="74"/>
                    </a:cxn>
                    <a:cxn ang="0">
                      <a:pos x="64" y="37"/>
                    </a:cxn>
                    <a:cxn ang="0">
                      <a:pos x="0" y="0"/>
                    </a:cxn>
                    <a:cxn ang="0">
                      <a:pos x="0" y="74"/>
                    </a:cxn>
                  </a:cxnLst>
                  <a:rect l="0" t="0" r="r" b="b"/>
                  <a:pathLst>
                    <a:path w="64" h="74">
                      <a:moveTo>
                        <a:pt x="0" y="74"/>
                      </a:moveTo>
                      <a:lnTo>
                        <a:pt x="64"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5" name="Freeform 741"/>
                <p:cNvSpPr>
                  <a:spLocks/>
                </p:cNvSpPr>
                <p:nvPr/>
              </p:nvSpPr>
              <p:spPr bwMode="auto">
                <a:xfrm>
                  <a:off x="4913315" y="3689352"/>
                  <a:ext cx="9525" cy="15875"/>
                </a:xfrm>
                <a:custGeom>
                  <a:avLst/>
                  <a:gdLst/>
                  <a:ahLst/>
                  <a:cxnLst>
                    <a:cxn ang="0">
                      <a:pos x="0" y="10"/>
                    </a:cxn>
                    <a:cxn ang="0">
                      <a:pos x="0" y="10"/>
                    </a:cxn>
                    <a:cxn ang="0">
                      <a:pos x="6" y="10"/>
                    </a:cxn>
                    <a:cxn ang="0">
                      <a:pos x="6" y="5"/>
                    </a:cxn>
                    <a:cxn ang="0">
                      <a:pos x="6" y="5"/>
                    </a:cxn>
                    <a:cxn ang="0">
                      <a:pos x="6" y="0"/>
                    </a:cxn>
                    <a:cxn ang="0">
                      <a:pos x="6" y="0"/>
                    </a:cxn>
                    <a:cxn ang="0">
                      <a:pos x="0" y="0"/>
                    </a:cxn>
                    <a:cxn ang="0">
                      <a:pos x="0" y="0"/>
                    </a:cxn>
                    <a:cxn ang="0">
                      <a:pos x="0" y="10"/>
                    </a:cxn>
                  </a:cxnLst>
                  <a:rect l="0" t="0" r="r" b="b"/>
                  <a:pathLst>
                    <a:path w="6" h="10">
                      <a:moveTo>
                        <a:pt x="0" y="10"/>
                      </a:moveTo>
                      <a:lnTo>
                        <a:pt x="0" y="10"/>
                      </a:lnTo>
                      <a:lnTo>
                        <a:pt x="6" y="10"/>
                      </a:lnTo>
                      <a:lnTo>
                        <a:pt x="6" y="5"/>
                      </a:lnTo>
                      <a:lnTo>
                        <a:pt x="6" y="5"/>
                      </a:lnTo>
                      <a:lnTo>
                        <a:pt x="6" y="0"/>
                      </a:lnTo>
                      <a:lnTo>
                        <a:pt x="6" y="0"/>
                      </a:lnTo>
                      <a:lnTo>
                        <a:pt x="0" y="0"/>
                      </a:lnTo>
                      <a:lnTo>
                        <a:pt x="0" y="0"/>
                      </a:lnTo>
                      <a:lnTo>
                        <a:pt x="0" y="1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6" name="Rectangle 742"/>
                <p:cNvSpPr>
                  <a:spLocks noChangeArrowheads="1"/>
                </p:cNvSpPr>
                <p:nvPr/>
              </p:nvSpPr>
              <p:spPr bwMode="auto">
                <a:xfrm>
                  <a:off x="4819652" y="3689352"/>
                  <a:ext cx="93663" cy="1587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7" name="Freeform 743"/>
                <p:cNvSpPr>
                  <a:spLocks/>
                </p:cNvSpPr>
                <p:nvPr/>
              </p:nvSpPr>
              <p:spPr bwMode="auto">
                <a:xfrm>
                  <a:off x="4727577" y="3638552"/>
                  <a:ext cx="109538" cy="117475"/>
                </a:xfrm>
                <a:custGeom>
                  <a:avLst/>
                  <a:gdLst/>
                  <a:ahLst/>
                  <a:cxnLst>
                    <a:cxn ang="0">
                      <a:pos x="69" y="74"/>
                    </a:cxn>
                    <a:cxn ang="0">
                      <a:pos x="0" y="37"/>
                    </a:cxn>
                    <a:cxn ang="0">
                      <a:pos x="69" y="0"/>
                    </a:cxn>
                    <a:cxn ang="0">
                      <a:pos x="69" y="74"/>
                    </a:cxn>
                  </a:cxnLst>
                  <a:rect l="0" t="0" r="r" b="b"/>
                  <a:pathLst>
                    <a:path w="69" h="74">
                      <a:moveTo>
                        <a:pt x="69" y="74"/>
                      </a:moveTo>
                      <a:lnTo>
                        <a:pt x="0" y="37"/>
                      </a:lnTo>
                      <a:lnTo>
                        <a:pt x="69" y="0"/>
                      </a:lnTo>
                      <a:lnTo>
                        <a:pt x="69"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8" name="Freeform 744"/>
                <p:cNvSpPr>
                  <a:spLocks/>
                </p:cNvSpPr>
                <p:nvPr/>
              </p:nvSpPr>
              <p:spPr bwMode="auto">
                <a:xfrm>
                  <a:off x="4811715" y="3689352"/>
                  <a:ext cx="7938" cy="15875"/>
                </a:xfrm>
                <a:custGeom>
                  <a:avLst/>
                  <a:gdLst/>
                  <a:ahLst/>
                  <a:cxnLst>
                    <a:cxn ang="0">
                      <a:pos x="5" y="0"/>
                    </a:cxn>
                    <a:cxn ang="0">
                      <a:pos x="5" y="0"/>
                    </a:cxn>
                    <a:cxn ang="0">
                      <a:pos x="0" y="0"/>
                    </a:cxn>
                    <a:cxn ang="0">
                      <a:pos x="0" y="0"/>
                    </a:cxn>
                    <a:cxn ang="0">
                      <a:pos x="0" y="5"/>
                    </a:cxn>
                    <a:cxn ang="0">
                      <a:pos x="0" y="5"/>
                    </a:cxn>
                    <a:cxn ang="0">
                      <a:pos x="0" y="10"/>
                    </a:cxn>
                    <a:cxn ang="0">
                      <a:pos x="5" y="10"/>
                    </a:cxn>
                    <a:cxn ang="0">
                      <a:pos x="5" y="10"/>
                    </a:cxn>
                    <a:cxn ang="0">
                      <a:pos x="5" y="0"/>
                    </a:cxn>
                  </a:cxnLst>
                  <a:rect l="0" t="0" r="r" b="b"/>
                  <a:pathLst>
                    <a:path w="5" h="10">
                      <a:moveTo>
                        <a:pt x="5" y="0"/>
                      </a:moveTo>
                      <a:lnTo>
                        <a:pt x="5" y="0"/>
                      </a:lnTo>
                      <a:lnTo>
                        <a:pt x="0" y="0"/>
                      </a:lnTo>
                      <a:lnTo>
                        <a:pt x="0" y="0"/>
                      </a:lnTo>
                      <a:lnTo>
                        <a:pt x="0" y="5"/>
                      </a:lnTo>
                      <a:lnTo>
                        <a:pt x="0" y="5"/>
                      </a:lnTo>
                      <a:lnTo>
                        <a:pt x="0" y="10"/>
                      </a:lnTo>
                      <a:lnTo>
                        <a:pt x="5" y="10"/>
                      </a:lnTo>
                      <a:lnTo>
                        <a:pt x="5" y="10"/>
                      </a:lnTo>
                      <a:lnTo>
                        <a:pt x="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0" name="Rectangle 756"/>
                <p:cNvSpPr>
                  <a:spLocks noChangeArrowheads="1"/>
                </p:cNvSpPr>
                <p:nvPr/>
              </p:nvSpPr>
              <p:spPr bwMode="auto">
                <a:xfrm>
                  <a:off x="5050631" y="3933827"/>
                  <a:ext cx="2364582" cy="195263"/>
                </a:xfrm>
                <a:prstGeom prst="rect">
                  <a:avLst/>
                </a:prstGeom>
                <a:solidFill>
                  <a:srgbClr val="C1C0B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1" name="Line 757"/>
                <p:cNvSpPr>
                  <a:spLocks noChangeShapeType="1"/>
                </p:cNvSpPr>
                <p:nvPr/>
              </p:nvSpPr>
              <p:spPr bwMode="auto">
                <a:xfrm flipH="1" flipV="1">
                  <a:off x="5253039" y="3935414"/>
                  <a:ext cx="2162173" cy="791"/>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7" name="Rectangle 763"/>
                <p:cNvSpPr>
                  <a:spLocks noChangeArrowheads="1"/>
                </p:cNvSpPr>
                <p:nvPr/>
              </p:nvSpPr>
              <p:spPr bwMode="auto">
                <a:xfrm>
                  <a:off x="5049840" y="1674815"/>
                  <a:ext cx="193675" cy="2276475"/>
                </a:xfrm>
                <a:prstGeom prst="rect">
                  <a:avLst/>
                </a:prstGeom>
                <a:solidFill>
                  <a:srgbClr val="C1C0B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8" name="Line 764"/>
                <p:cNvSpPr>
                  <a:spLocks noChangeShapeType="1"/>
                </p:cNvSpPr>
                <p:nvPr/>
              </p:nvSpPr>
              <p:spPr bwMode="auto">
                <a:xfrm>
                  <a:off x="5243515" y="1674815"/>
                  <a:ext cx="1588" cy="2259013"/>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9" name="Line 765"/>
                <p:cNvSpPr>
                  <a:spLocks noChangeShapeType="1"/>
                </p:cNvSpPr>
                <p:nvPr/>
              </p:nvSpPr>
              <p:spPr bwMode="auto">
                <a:xfrm>
                  <a:off x="5040314" y="1674815"/>
                  <a:ext cx="3173" cy="2450592"/>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0" name="Line 766"/>
                <p:cNvSpPr>
                  <a:spLocks noChangeShapeType="1"/>
                </p:cNvSpPr>
                <p:nvPr/>
              </p:nvSpPr>
              <p:spPr bwMode="auto">
                <a:xfrm>
                  <a:off x="5040315" y="1674815"/>
                  <a:ext cx="203200" cy="1588"/>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1" name="Rectangle 767"/>
                <p:cNvSpPr>
                  <a:spLocks noChangeArrowheads="1"/>
                </p:cNvSpPr>
                <p:nvPr/>
              </p:nvSpPr>
              <p:spPr bwMode="auto">
                <a:xfrm>
                  <a:off x="5862640" y="3951290"/>
                  <a:ext cx="534988"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TeraNet</a:t>
                  </a:r>
                  <a:endParaRPr lang="en-US" sz="1800" dirty="0" smtClean="0">
                    <a:solidFill>
                      <a:srgbClr val="000000"/>
                    </a:solidFill>
                    <a:cs typeface="Arial" pitchFamily="34" charset="0"/>
                  </a:endParaRPr>
                </a:p>
              </p:txBody>
            </p:sp>
            <p:sp>
              <p:nvSpPr>
                <p:cNvPr id="37634" name="Rectangle 770"/>
                <p:cNvSpPr>
                  <a:spLocks noChangeArrowheads="1"/>
                </p:cNvSpPr>
                <p:nvPr/>
              </p:nvSpPr>
              <p:spPr bwMode="auto">
                <a:xfrm>
                  <a:off x="7078667" y="4975227"/>
                  <a:ext cx="804863" cy="1397000"/>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5" name="Rectangle 771"/>
                <p:cNvSpPr>
                  <a:spLocks noChangeArrowheads="1"/>
                </p:cNvSpPr>
                <p:nvPr/>
              </p:nvSpPr>
              <p:spPr bwMode="auto">
                <a:xfrm>
                  <a:off x="7154867" y="5145090"/>
                  <a:ext cx="660400" cy="330200"/>
                </a:xfrm>
                <a:prstGeom prst="rect">
                  <a:avLst/>
                </a:prstGeom>
                <a:solidFill>
                  <a:srgbClr val="FFFF00"/>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6" name="Rectangle 772"/>
                <p:cNvSpPr>
                  <a:spLocks noChangeArrowheads="1"/>
                </p:cNvSpPr>
                <p:nvPr/>
              </p:nvSpPr>
              <p:spPr bwMode="auto">
                <a:xfrm>
                  <a:off x="7213605" y="5160965"/>
                  <a:ext cx="5762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Ethernet</a:t>
                  </a:r>
                  <a:endParaRPr lang="en-US" sz="1800" smtClean="0">
                    <a:solidFill>
                      <a:srgbClr val="000000"/>
                    </a:solidFill>
                    <a:cs typeface="Arial" pitchFamily="34" charset="0"/>
                  </a:endParaRPr>
                </a:p>
              </p:txBody>
            </p:sp>
            <p:sp>
              <p:nvSpPr>
                <p:cNvPr id="37637" name="Rectangle 773"/>
                <p:cNvSpPr>
                  <a:spLocks noChangeArrowheads="1"/>
                </p:cNvSpPr>
                <p:nvPr/>
              </p:nvSpPr>
              <p:spPr bwMode="auto">
                <a:xfrm>
                  <a:off x="7332667" y="5295902"/>
                  <a:ext cx="347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MAC</a:t>
                  </a:r>
                  <a:endParaRPr lang="en-US" sz="1800" smtClean="0">
                    <a:solidFill>
                      <a:srgbClr val="000000"/>
                    </a:solidFill>
                    <a:cs typeface="Arial" pitchFamily="34" charset="0"/>
                  </a:endParaRPr>
                </a:p>
              </p:txBody>
            </p:sp>
            <p:sp>
              <p:nvSpPr>
                <p:cNvPr id="37638" name="Rectangle 774"/>
                <p:cNvSpPr>
                  <a:spLocks noChangeArrowheads="1"/>
                </p:cNvSpPr>
                <p:nvPr/>
              </p:nvSpPr>
              <p:spPr bwMode="auto">
                <a:xfrm>
                  <a:off x="7289805" y="5813427"/>
                  <a:ext cx="382588" cy="34607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9" name="Rectangle 775"/>
                <p:cNvSpPr>
                  <a:spLocks noChangeArrowheads="1"/>
                </p:cNvSpPr>
                <p:nvPr/>
              </p:nvSpPr>
              <p:spPr bwMode="auto">
                <a:xfrm>
                  <a:off x="7289805" y="5813427"/>
                  <a:ext cx="382588" cy="346075"/>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0" name="Rectangle 776"/>
                <p:cNvSpPr>
                  <a:spLocks noChangeArrowheads="1"/>
                </p:cNvSpPr>
                <p:nvPr/>
              </p:nvSpPr>
              <p:spPr bwMode="auto">
                <a:xfrm>
                  <a:off x="7332667" y="5930902"/>
                  <a:ext cx="339725"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SGMII</a:t>
                  </a:r>
                  <a:endParaRPr lang="en-US" sz="1800" smtClean="0">
                    <a:solidFill>
                      <a:srgbClr val="000000"/>
                    </a:solidFill>
                    <a:cs typeface="Arial" pitchFamily="34" charset="0"/>
                  </a:endParaRPr>
                </a:p>
              </p:txBody>
            </p:sp>
            <p:sp>
              <p:nvSpPr>
                <p:cNvPr id="37641" name="Line 777"/>
                <p:cNvSpPr>
                  <a:spLocks noChangeShapeType="1"/>
                </p:cNvSpPr>
                <p:nvPr/>
              </p:nvSpPr>
              <p:spPr bwMode="auto">
                <a:xfrm>
                  <a:off x="7477130" y="5500690"/>
                  <a:ext cx="1588" cy="295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2" name="Freeform 778"/>
                <p:cNvSpPr>
                  <a:spLocks/>
                </p:cNvSpPr>
                <p:nvPr/>
              </p:nvSpPr>
              <p:spPr bwMode="auto">
                <a:xfrm>
                  <a:off x="7451730" y="5500690"/>
                  <a:ext cx="58738" cy="50800"/>
                </a:xfrm>
                <a:custGeom>
                  <a:avLst/>
                  <a:gdLst/>
                  <a:ahLst/>
                  <a:cxnLst>
                    <a:cxn ang="0">
                      <a:pos x="37" y="32"/>
                    </a:cxn>
                    <a:cxn ang="0">
                      <a:pos x="16" y="0"/>
                    </a:cxn>
                    <a:cxn ang="0">
                      <a:pos x="0" y="32"/>
                    </a:cxn>
                    <a:cxn ang="0">
                      <a:pos x="37" y="32"/>
                    </a:cxn>
                  </a:cxnLst>
                  <a:rect l="0" t="0" r="r" b="b"/>
                  <a:pathLst>
                    <a:path w="37" h="32">
                      <a:moveTo>
                        <a:pt x="37" y="32"/>
                      </a:moveTo>
                      <a:lnTo>
                        <a:pt x="16" y="0"/>
                      </a:lnTo>
                      <a:lnTo>
                        <a:pt x="0" y="32"/>
                      </a:lnTo>
                      <a:lnTo>
                        <a:pt x="37" y="3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3" name="Freeform 779"/>
                <p:cNvSpPr>
                  <a:spLocks/>
                </p:cNvSpPr>
                <p:nvPr/>
              </p:nvSpPr>
              <p:spPr bwMode="auto">
                <a:xfrm>
                  <a:off x="7451730" y="5745165"/>
                  <a:ext cx="58738" cy="50800"/>
                </a:xfrm>
                <a:custGeom>
                  <a:avLst/>
                  <a:gdLst/>
                  <a:ahLst/>
                  <a:cxnLst>
                    <a:cxn ang="0">
                      <a:pos x="37" y="0"/>
                    </a:cxn>
                    <a:cxn ang="0">
                      <a:pos x="16" y="32"/>
                    </a:cxn>
                    <a:cxn ang="0">
                      <a:pos x="0" y="0"/>
                    </a:cxn>
                    <a:cxn ang="0">
                      <a:pos x="37" y="0"/>
                    </a:cxn>
                  </a:cxnLst>
                  <a:rect l="0" t="0" r="r" b="b"/>
                  <a:pathLst>
                    <a:path w="37" h="32">
                      <a:moveTo>
                        <a:pt x="37" y="0"/>
                      </a:moveTo>
                      <a:lnTo>
                        <a:pt x="16" y="32"/>
                      </a:lnTo>
                      <a:lnTo>
                        <a:pt x="0" y="0"/>
                      </a:lnTo>
                      <a:lnTo>
                        <a:pt x="3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4" name="Line 780"/>
                <p:cNvSpPr>
                  <a:spLocks noChangeShapeType="1"/>
                </p:cNvSpPr>
                <p:nvPr/>
              </p:nvSpPr>
              <p:spPr bwMode="auto">
                <a:xfrm flipV="1">
                  <a:off x="7477130" y="6184902"/>
                  <a:ext cx="1588" cy="474663"/>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5" name="Freeform 781"/>
                <p:cNvSpPr>
                  <a:spLocks/>
                </p:cNvSpPr>
                <p:nvPr/>
              </p:nvSpPr>
              <p:spPr bwMode="auto">
                <a:xfrm>
                  <a:off x="7442205" y="6583365"/>
                  <a:ext cx="77788" cy="76200"/>
                </a:xfrm>
                <a:custGeom>
                  <a:avLst/>
                  <a:gdLst/>
                  <a:ahLst/>
                  <a:cxnLst>
                    <a:cxn ang="0">
                      <a:pos x="22" y="48"/>
                    </a:cxn>
                    <a:cxn ang="0">
                      <a:pos x="0" y="0"/>
                    </a:cxn>
                    <a:cxn ang="0">
                      <a:pos x="49" y="0"/>
                    </a:cxn>
                    <a:cxn ang="0">
                      <a:pos x="22" y="48"/>
                    </a:cxn>
                  </a:cxnLst>
                  <a:rect l="0" t="0" r="r" b="b"/>
                  <a:pathLst>
                    <a:path w="49" h="48">
                      <a:moveTo>
                        <a:pt x="22" y="48"/>
                      </a:moveTo>
                      <a:lnTo>
                        <a:pt x="0" y="0"/>
                      </a:lnTo>
                      <a:lnTo>
                        <a:pt x="49" y="0"/>
                      </a:lnTo>
                      <a:lnTo>
                        <a:pt x="22" y="4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6" name="Freeform 782"/>
                <p:cNvSpPr>
                  <a:spLocks/>
                </p:cNvSpPr>
                <p:nvPr/>
              </p:nvSpPr>
              <p:spPr bwMode="auto">
                <a:xfrm>
                  <a:off x="7442205" y="6184902"/>
                  <a:ext cx="77788" cy="76200"/>
                </a:xfrm>
                <a:custGeom>
                  <a:avLst/>
                  <a:gdLst/>
                  <a:ahLst/>
                  <a:cxnLst>
                    <a:cxn ang="0">
                      <a:pos x="22" y="0"/>
                    </a:cxn>
                    <a:cxn ang="0">
                      <a:pos x="0" y="48"/>
                    </a:cxn>
                    <a:cxn ang="0">
                      <a:pos x="49" y="48"/>
                    </a:cxn>
                    <a:cxn ang="0">
                      <a:pos x="22" y="0"/>
                    </a:cxn>
                  </a:cxnLst>
                  <a:rect l="0" t="0" r="r" b="b"/>
                  <a:pathLst>
                    <a:path w="49" h="48">
                      <a:moveTo>
                        <a:pt x="22" y="0"/>
                      </a:moveTo>
                      <a:lnTo>
                        <a:pt x="0" y="48"/>
                      </a:lnTo>
                      <a:lnTo>
                        <a:pt x="49" y="48"/>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7" name="Freeform 783"/>
                <p:cNvSpPr>
                  <a:spLocks/>
                </p:cNvSpPr>
                <p:nvPr/>
              </p:nvSpPr>
              <p:spPr bwMode="auto">
                <a:xfrm>
                  <a:off x="7481890" y="4349752"/>
                  <a:ext cx="109538" cy="117475"/>
                </a:xfrm>
                <a:custGeom>
                  <a:avLst/>
                  <a:gdLst/>
                  <a:ahLst/>
                  <a:cxnLst>
                    <a:cxn ang="0">
                      <a:pos x="0" y="74"/>
                    </a:cxn>
                    <a:cxn ang="0">
                      <a:pos x="69" y="37"/>
                    </a:cxn>
                    <a:cxn ang="0">
                      <a:pos x="0" y="0"/>
                    </a:cxn>
                    <a:cxn ang="0">
                      <a:pos x="0" y="74"/>
                    </a:cxn>
                  </a:cxnLst>
                  <a:rect l="0" t="0" r="r" b="b"/>
                  <a:pathLst>
                    <a:path w="69" h="74">
                      <a:moveTo>
                        <a:pt x="0" y="74"/>
                      </a:moveTo>
                      <a:lnTo>
                        <a:pt x="69"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8" name="Freeform 784"/>
                <p:cNvSpPr>
                  <a:spLocks/>
                </p:cNvSpPr>
                <p:nvPr/>
              </p:nvSpPr>
              <p:spPr bwMode="auto">
                <a:xfrm>
                  <a:off x="7489827" y="4400552"/>
                  <a:ext cx="9525" cy="23813"/>
                </a:xfrm>
                <a:custGeom>
                  <a:avLst/>
                  <a:gdLst/>
                  <a:ahLst/>
                  <a:cxnLst>
                    <a:cxn ang="0">
                      <a:pos x="0" y="15"/>
                    </a:cxn>
                    <a:cxn ang="0">
                      <a:pos x="0" y="15"/>
                    </a:cxn>
                    <a:cxn ang="0">
                      <a:pos x="6" y="10"/>
                    </a:cxn>
                    <a:cxn ang="0">
                      <a:pos x="6" y="10"/>
                    </a:cxn>
                    <a:cxn ang="0">
                      <a:pos x="6" y="5"/>
                    </a:cxn>
                    <a:cxn ang="0">
                      <a:pos x="6" y="5"/>
                    </a:cxn>
                    <a:cxn ang="0">
                      <a:pos x="6" y="0"/>
                    </a:cxn>
                    <a:cxn ang="0">
                      <a:pos x="0" y="0"/>
                    </a:cxn>
                    <a:cxn ang="0">
                      <a:pos x="0" y="0"/>
                    </a:cxn>
                    <a:cxn ang="0">
                      <a:pos x="0" y="15"/>
                    </a:cxn>
                  </a:cxnLst>
                  <a:rect l="0" t="0" r="r" b="b"/>
                  <a:pathLst>
                    <a:path w="6" h="15">
                      <a:moveTo>
                        <a:pt x="0" y="15"/>
                      </a:moveTo>
                      <a:lnTo>
                        <a:pt x="0" y="15"/>
                      </a:lnTo>
                      <a:lnTo>
                        <a:pt x="6" y="10"/>
                      </a:lnTo>
                      <a:lnTo>
                        <a:pt x="6" y="10"/>
                      </a:lnTo>
                      <a:lnTo>
                        <a:pt x="6" y="5"/>
                      </a:lnTo>
                      <a:lnTo>
                        <a:pt x="6" y="5"/>
                      </a:lnTo>
                      <a:lnTo>
                        <a:pt x="6" y="0"/>
                      </a:lnTo>
                      <a:lnTo>
                        <a:pt x="0" y="0"/>
                      </a:lnTo>
                      <a:lnTo>
                        <a:pt x="0" y="0"/>
                      </a:lnTo>
                      <a:lnTo>
                        <a:pt x="0" y="1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9" name="Rectangle 785"/>
                <p:cNvSpPr>
                  <a:spLocks noChangeArrowheads="1"/>
                </p:cNvSpPr>
                <p:nvPr/>
              </p:nvSpPr>
              <p:spPr bwMode="auto">
                <a:xfrm>
                  <a:off x="7312027" y="4400552"/>
                  <a:ext cx="177800" cy="2381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0" name="Freeform 786"/>
                <p:cNvSpPr>
                  <a:spLocks/>
                </p:cNvSpPr>
                <p:nvPr/>
              </p:nvSpPr>
              <p:spPr bwMode="auto">
                <a:xfrm>
                  <a:off x="7294565" y="4400552"/>
                  <a:ext cx="17463" cy="23813"/>
                </a:xfrm>
                <a:custGeom>
                  <a:avLst/>
                  <a:gdLst/>
                  <a:ahLst/>
                  <a:cxnLst>
                    <a:cxn ang="0">
                      <a:pos x="11" y="0"/>
                    </a:cxn>
                    <a:cxn ang="0">
                      <a:pos x="6" y="0"/>
                    </a:cxn>
                    <a:cxn ang="0">
                      <a:pos x="6" y="0"/>
                    </a:cxn>
                    <a:cxn ang="0">
                      <a:pos x="0" y="5"/>
                    </a:cxn>
                    <a:cxn ang="0">
                      <a:pos x="0" y="5"/>
                    </a:cxn>
                    <a:cxn ang="0">
                      <a:pos x="0" y="10"/>
                    </a:cxn>
                    <a:cxn ang="0">
                      <a:pos x="6" y="10"/>
                    </a:cxn>
                    <a:cxn ang="0">
                      <a:pos x="6" y="15"/>
                    </a:cxn>
                    <a:cxn ang="0">
                      <a:pos x="11" y="15"/>
                    </a:cxn>
                    <a:cxn ang="0">
                      <a:pos x="11" y="0"/>
                    </a:cxn>
                  </a:cxnLst>
                  <a:rect l="0" t="0" r="r" b="b"/>
                  <a:pathLst>
                    <a:path w="11" h="15">
                      <a:moveTo>
                        <a:pt x="11" y="0"/>
                      </a:moveTo>
                      <a:lnTo>
                        <a:pt x="6" y="0"/>
                      </a:lnTo>
                      <a:lnTo>
                        <a:pt x="6" y="0"/>
                      </a:lnTo>
                      <a:lnTo>
                        <a:pt x="0" y="5"/>
                      </a:lnTo>
                      <a:lnTo>
                        <a:pt x="0" y="5"/>
                      </a:lnTo>
                      <a:lnTo>
                        <a:pt x="0" y="10"/>
                      </a:lnTo>
                      <a:lnTo>
                        <a:pt x="6" y="10"/>
                      </a:lnTo>
                      <a:lnTo>
                        <a:pt x="6" y="15"/>
                      </a:lnTo>
                      <a:lnTo>
                        <a:pt x="11" y="15"/>
                      </a:lnTo>
                      <a:lnTo>
                        <a:pt x="1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1" name="Freeform 787"/>
                <p:cNvSpPr>
                  <a:spLocks/>
                </p:cNvSpPr>
                <p:nvPr/>
              </p:nvSpPr>
              <p:spPr bwMode="auto">
                <a:xfrm>
                  <a:off x="7253290" y="4146552"/>
                  <a:ext cx="117475" cy="109538"/>
                </a:xfrm>
                <a:custGeom>
                  <a:avLst/>
                  <a:gdLst/>
                  <a:ahLst/>
                  <a:cxnLst>
                    <a:cxn ang="0">
                      <a:pos x="74" y="69"/>
                    </a:cxn>
                    <a:cxn ang="0">
                      <a:pos x="37" y="0"/>
                    </a:cxn>
                    <a:cxn ang="0">
                      <a:pos x="0" y="69"/>
                    </a:cxn>
                    <a:cxn ang="0">
                      <a:pos x="74" y="69"/>
                    </a:cxn>
                  </a:cxnLst>
                  <a:rect l="0" t="0" r="r" b="b"/>
                  <a:pathLst>
                    <a:path w="74" h="69">
                      <a:moveTo>
                        <a:pt x="74" y="69"/>
                      </a:moveTo>
                      <a:lnTo>
                        <a:pt x="37" y="0"/>
                      </a:lnTo>
                      <a:lnTo>
                        <a:pt x="0" y="69"/>
                      </a:lnTo>
                      <a:lnTo>
                        <a:pt x="74"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2" name="Freeform 788"/>
                <p:cNvSpPr>
                  <a:spLocks/>
                </p:cNvSpPr>
                <p:nvPr/>
              </p:nvSpPr>
              <p:spPr bwMode="auto">
                <a:xfrm>
                  <a:off x="7294565" y="4238627"/>
                  <a:ext cx="25400" cy="9525"/>
                </a:xfrm>
                <a:custGeom>
                  <a:avLst/>
                  <a:gdLst/>
                  <a:ahLst/>
                  <a:cxnLst>
                    <a:cxn ang="0">
                      <a:pos x="16" y="6"/>
                    </a:cxn>
                    <a:cxn ang="0">
                      <a:pos x="16" y="0"/>
                    </a:cxn>
                    <a:cxn ang="0">
                      <a:pos x="16" y="0"/>
                    </a:cxn>
                    <a:cxn ang="0">
                      <a:pos x="11" y="0"/>
                    </a:cxn>
                    <a:cxn ang="0">
                      <a:pos x="11" y="0"/>
                    </a:cxn>
                    <a:cxn ang="0">
                      <a:pos x="6" y="0"/>
                    </a:cxn>
                    <a:cxn ang="0">
                      <a:pos x="6" y="0"/>
                    </a:cxn>
                    <a:cxn ang="0">
                      <a:pos x="0" y="0"/>
                    </a:cxn>
                    <a:cxn ang="0">
                      <a:pos x="0" y="6"/>
                    </a:cxn>
                    <a:cxn ang="0">
                      <a:pos x="16" y="6"/>
                    </a:cxn>
                  </a:cxnLst>
                  <a:rect l="0" t="0" r="r" b="b"/>
                  <a:pathLst>
                    <a:path w="16" h="6">
                      <a:moveTo>
                        <a:pt x="16" y="6"/>
                      </a:moveTo>
                      <a:lnTo>
                        <a:pt x="16" y="0"/>
                      </a:lnTo>
                      <a:lnTo>
                        <a:pt x="16" y="0"/>
                      </a:lnTo>
                      <a:lnTo>
                        <a:pt x="11" y="0"/>
                      </a:lnTo>
                      <a:lnTo>
                        <a:pt x="11" y="0"/>
                      </a:lnTo>
                      <a:lnTo>
                        <a:pt x="6" y="0"/>
                      </a:lnTo>
                      <a:lnTo>
                        <a:pt x="6" y="0"/>
                      </a:lnTo>
                      <a:lnTo>
                        <a:pt x="0" y="0"/>
                      </a:lnTo>
                      <a:lnTo>
                        <a:pt x="0" y="6"/>
                      </a:lnTo>
                      <a:lnTo>
                        <a:pt x="16" y="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3" name="Rectangle 789"/>
                <p:cNvSpPr>
                  <a:spLocks noChangeArrowheads="1"/>
                </p:cNvSpPr>
                <p:nvPr/>
              </p:nvSpPr>
              <p:spPr bwMode="auto">
                <a:xfrm>
                  <a:off x="7294565" y="4248152"/>
                  <a:ext cx="25400" cy="16033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4" name="Freeform 790"/>
                <p:cNvSpPr>
                  <a:spLocks/>
                </p:cNvSpPr>
                <p:nvPr/>
              </p:nvSpPr>
              <p:spPr bwMode="auto">
                <a:xfrm>
                  <a:off x="7294565" y="4408490"/>
                  <a:ext cx="25400" cy="15875"/>
                </a:xfrm>
                <a:custGeom>
                  <a:avLst/>
                  <a:gdLst/>
                  <a:ahLst/>
                  <a:cxnLst>
                    <a:cxn ang="0">
                      <a:pos x="0" y="0"/>
                    </a:cxn>
                    <a:cxn ang="0">
                      <a:pos x="0" y="5"/>
                    </a:cxn>
                    <a:cxn ang="0">
                      <a:pos x="6" y="5"/>
                    </a:cxn>
                    <a:cxn ang="0">
                      <a:pos x="6" y="10"/>
                    </a:cxn>
                    <a:cxn ang="0">
                      <a:pos x="11" y="10"/>
                    </a:cxn>
                    <a:cxn ang="0">
                      <a:pos x="11" y="10"/>
                    </a:cxn>
                    <a:cxn ang="0">
                      <a:pos x="16" y="5"/>
                    </a:cxn>
                    <a:cxn ang="0">
                      <a:pos x="16" y="5"/>
                    </a:cxn>
                    <a:cxn ang="0">
                      <a:pos x="16" y="0"/>
                    </a:cxn>
                    <a:cxn ang="0">
                      <a:pos x="0" y="0"/>
                    </a:cxn>
                  </a:cxnLst>
                  <a:rect l="0" t="0" r="r" b="b"/>
                  <a:pathLst>
                    <a:path w="16" h="10">
                      <a:moveTo>
                        <a:pt x="0" y="0"/>
                      </a:moveTo>
                      <a:lnTo>
                        <a:pt x="0" y="5"/>
                      </a:lnTo>
                      <a:lnTo>
                        <a:pt x="6" y="5"/>
                      </a:lnTo>
                      <a:lnTo>
                        <a:pt x="6" y="10"/>
                      </a:lnTo>
                      <a:lnTo>
                        <a:pt x="11" y="10"/>
                      </a:lnTo>
                      <a:lnTo>
                        <a:pt x="11" y="10"/>
                      </a:lnTo>
                      <a:lnTo>
                        <a:pt x="16" y="5"/>
                      </a:lnTo>
                      <a:lnTo>
                        <a:pt x="16" y="5"/>
                      </a:lnTo>
                      <a:lnTo>
                        <a:pt x="1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5" name="Freeform 791"/>
                <p:cNvSpPr>
                  <a:spLocks/>
                </p:cNvSpPr>
                <p:nvPr/>
              </p:nvSpPr>
              <p:spPr bwMode="auto">
                <a:xfrm>
                  <a:off x="7112005" y="4146552"/>
                  <a:ext cx="119063" cy="109538"/>
                </a:xfrm>
                <a:custGeom>
                  <a:avLst/>
                  <a:gdLst/>
                  <a:ahLst/>
                  <a:cxnLst>
                    <a:cxn ang="0">
                      <a:pos x="75" y="69"/>
                    </a:cxn>
                    <a:cxn ang="0">
                      <a:pos x="38" y="0"/>
                    </a:cxn>
                    <a:cxn ang="0">
                      <a:pos x="0" y="69"/>
                    </a:cxn>
                    <a:cxn ang="0">
                      <a:pos x="75" y="69"/>
                    </a:cxn>
                  </a:cxnLst>
                  <a:rect l="0" t="0" r="r" b="b"/>
                  <a:pathLst>
                    <a:path w="75" h="69">
                      <a:moveTo>
                        <a:pt x="75" y="69"/>
                      </a:moveTo>
                      <a:lnTo>
                        <a:pt x="38" y="0"/>
                      </a:lnTo>
                      <a:lnTo>
                        <a:pt x="0" y="69"/>
                      </a:lnTo>
                      <a:lnTo>
                        <a:pt x="75"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7" name="Rectangle 793"/>
                <p:cNvSpPr>
                  <a:spLocks noChangeArrowheads="1"/>
                </p:cNvSpPr>
                <p:nvPr/>
              </p:nvSpPr>
              <p:spPr bwMode="auto">
                <a:xfrm>
                  <a:off x="7162805" y="4248152"/>
                  <a:ext cx="17463" cy="61753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8" name="Freeform 794"/>
                <p:cNvSpPr>
                  <a:spLocks/>
                </p:cNvSpPr>
                <p:nvPr/>
              </p:nvSpPr>
              <p:spPr bwMode="auto">
                <a:xfrm>
                  <a:off x="7112005" y="4856165"/>
                  <a:ext cx="119063" cy="101600"/>
                </a:xfrm>
                <a:custGeom>
                  <a:avLst/>
                  <a:gdLst/>
                  <a:ahLst/>
                  <a:cxnLst>
                    <a:cxn ang="0">
                      <a:pos x="75" y="0"/>
                    </a:cxn>
                    <a:cxn ang="0">
                      <a:pos x="38" y="64"/>
                    </a:cxn>
                    <a:cxn ang="0">
                      <a:pos x="0" y="0"/>
                    </a:cxn>
                    <a:cxn ang="0">
                      <a:pos x="75" y="0"/>
                    </a:cxn>
                  </a:cxnLst>
                  <a:rect l="0" t="0" r="r" b="b"/>
                  <a:pathLst>
                    <a:path w="75" h="64">
                      <a:moveTo>
                        <a:pt x="75" y="0"/>
                      </a:moveTo>
                      <a:lnTo>
                        <a:pt x="38" y="64"/>
                      </a:lnTo>
                      <a:lnTo>
                        <a:pt x="0" y="0"/>
                      </a:lnTo>
                      <a:lnTo>
                        <a:pt x="7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9" name="Freeform 795"/>
                <p:cNvSpPr>
                  <a:spLocks/>
                </p:cNvSpPr>
                <p:nvPr/>
              </p:nvSpPr>
              <p:spPr bwMode="auto">
                <a:xfrm>
                  <a:off x="7162805" y="4865690"/>
                  <a:ext cx="17463" cy="7938"/>
                </a:xfrm>
                <a:custGeom>
                  <a:avLst/>
                  <a:gdLst/>
                  <a:ahLst/>
                  <a:cxnLst>
                    <a:cxn ang="0">
                      <a:pos x="0" y="0"/>
                    </a:cxn>
                    <a:cxn ang="0">
                      <a:pos x="0" y="0"/>
                    </a:cxn>
                    <a:cxn ang="0">
                      <a:pos x="0" y="5"/>
                    </a:cxn>
                    <a:cxn ang="0">
                      <a:pos x="0" y="5"/>
                    </a:cxn>
                    <a:cxn ang="0">
                      <a:pos x="6" y="5"/>
                    </a:cxn>
                    <a:cxn ang="0">
                      <a:pos x="6" y="5"/>
                    </a:cxn>
                    <a:cxn ang="0">
                      <a:pos x="11" y="5"/>
                    </a:cxn>
                    <a:cxn ang="0">
                      <a:pos x="11" y="0"/>
                    </a:cxn>
                    <a:cxn ang="0">
                      <a:pos x="11" y="0"/>
                    </a:cxn>
                    <a:cxn ang="0">
                      <a:pos x="0" y="0"/>
                    </a:cxn>
                  </a:cxnLst>
                  <a:rect l="0" t="0" r="r" b="b"/>
                  <a:pathLst>
                    <a:path w="11" h="5">
                      <a:moveTo>
                        <a:pt x="0" y="0"/>
                      </a:moveTo>
                      <a:lnTo>
                        <a:pt x="0" y="0"/>
                      </a:lnTo>
                      <a:lnTo>
                        <a:pt x="0" y="5"/>
                      </a:lnTo>
                      <a:lnTo>
                        <a:pt x="0" y="5"/>
                      </a:lnTo>
                      <a:lnTo>
                        <a:pt x="6" y="5"/>
                      </a:lnTo>
                      <a:lnTo>
                        <a:pt x="6" y="5"/>
                      </a:lnTo>
                      <a:lnTo>
                        <a:pt x="11" y="5"/>
                      </a:lnTo>
                      <a:lnTo>
                        <a:pt x="11" y="0"/>
                      </a:lnTo>
                      <a:lnTo>
                        <a:pt x="11"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60" name="Rectangle 796"/>
                <p:cNvSpPr>
                  <a:spLocks noChangeArrowheads="1"/>
                </p:cNvSpPr>
                <p:nvPr/>
              </p:nvSpPr>
              <p:spPr bwMode="auto">
                <a:xfrm>
                  <a:off x="4914916" y="4805365"/>
                  <a:ext cx="2100261" cy="1566863"/>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9" name="Rectangle 815"/>
                <p:cNvSpPr>
                  <a:spLocks noChangeArrowheads="1"/>
                </p:cNvSpPr>
                <p:nvPr/>
              </p:nvSpPr>
              <p:spPr bwMode="auto">
                <a:xfrm>
                  <a:off x="6245241" y="4975227"/>
                  <a:ext cx="204788"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0" name="Rectangle 816"/>
                <p:cNvSpPr>
                  <a:spLocks noChangeArrowheads="1"/>
                </p:cNvSpPr>
                <p:nvPr/>
              </p:nvSpPr>
              <p:spPr bwMode="auto">
                <a:xfrm>
                  <a:off x="6245241" y="4975227"/>
                  <a:ext cx="204788"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1" name="Rectangle 817"/>
                <p:cNvSpPr>
                  <a:spLocks noChangeArrowheads="1"/>
                </p:cNvSpPr>
                <p:nvPr/>
              </p:nvSpPr>
              <p:spPr bwMode="auto">
                <a:xfrm rot="16200000">
                  <a:off x="6283341" y="5383215"/>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S</a:t>
                  </a:r>
                  <a:endParaRPr lang="en-US" sz="1800" dirty="0" smtClean="0">
                    <a:solidFill>
                      <a:srgbClr val="000000"/>
                    </a:solidFill>
                    <a:cs typeface="Arial" pitchFamily="34" charset="0"/>
                  </a:endParaRPr>
                </a:p>
              </p:txBody>
            </p:sp>
            <p:sp>
              <p:nvSpPr>
                <p:cNvPr id="37682" name="Rectangle 818"/>
                <p:cNvSpPr>
                  <a:spLocks noChangeArrowheads="1"/>
                </p:cNvSpPr>
                <p:nvPr/>
              </p:nvSpPr>
              <p:spPr bwMode="auto">
                <a:xfrm rot="16200000">
                  <a:off x="6283341" y="5297490"/>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P</a:t>
                  </a:r>
                  <a:endParaRPr lang="en-US" sz="1800" dirty="0" smtClean="0">
                    <a:solidFill>
                      <a:srgbClr val="000000"/>
                    </a:solidFill>
                    <a:cs typeface="Arial" pitchFamily="34" charset="0"/>
                  </a:endParaRPr>
                </a:p>
              </p:txBody>
            </p:sp>
            <p:sp>
              <p:nvSpPr>
                <p:cNvPr id="37683" name="Rectangle 819"/>
                <p:cNvSpPr>
                  <a:spLocks noChangeArrowheads="1"/>
                </p:cNvSpPr>
                <p:nvPr/>
              </p:nvSpPr>
              <p:spPr bwMode="auto">
                <a:xfrm rot="16200000">
                  <a:off x="6308741" y="5238752"/>
                  <a:ext cx="93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I</a:t>
                  </a:r>
                  <a:endParaRPr lang="en-US" sz="1800" dirty="0" smtClean="0">
                    <a:solidFill>
                      <a:srgbClr val="000000"/>
                    </a:solidFill>
                    <a:cs typeface="Arial" pitchFamily="34" charset="0"/>
                  </a:endParaRPr>
                </a:p>
              </p:txBody>
            </p:sp>
          </p:grpSp>
          <p:sp>
            <p:nvSpPr>
              <p:cNvPr id="37685" name="Line 821"/>
              <p:cNvSpPr>
                <a:spLocks noChangeShapeType="1"/>
              </p:cNvSpPr>
              <p:nvPr/>
            </p:nvSpPr>
            <p:spPr bwMode="auto">
              <a:xfrm>
                <a:off x="6355572" y="4154490"/>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6" name="Freeform 822"/>
              <p:cNvSpPr>
                <a:spLocks/>
              </p:cNvSpPr>
              <p:nvPr/>
            </p:nvSpPr>
            <p:spPr bwMode="auto">
              <a:xfrm>
                <a:off x="6320647" y="4154490"/>
                <a:ext cx="76200" cy="68263"/>
              </a:xfrm>
              <a:custGeom>
                <a:avLst/>
                <a:gdLst/>
                <a:ahLst/>
                <a:cxnLst>
                  <a:cxn ang="0">
                    <a:pos x="22" y="0"/>
                  </a:cxn>
                  <a:cxn ang="0">
                    <a:pos x="48" y="43"/>
                  </a:cxn>
                  <a:cxn ang="0">
                    <a:pos x="0" y="43"/>
                  </a:cxn>
                  <a:cxn ang="0">
                    <a:pos x="22" y="0"/>
                  </a:cxn>
                </a:cxnLst>
                <a:rect l="0" t="0" r="r" b="b"/>
                <a:pathLst>
                  <a:path w="48" h="43">
                    <a:moveTo>
                      <a:pt x="22" y="0"/>
                    </a:moveTo>
                    <a:lnTo>
                      <a:pt x="48"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7" name="Freeform 823"/>
              <p:cNvSpPr>
                <a:spLocks/>
              </p:cNvSpPr>
              <p:nvPr/>
            </p:nvSpPr>
            <p:spPr bwMode="auto">
              <a:xfrm>
                <a:off x="6320647" y="4891090"/>
                <a:ext cx="76200" cy="66675"/>
              </a:xfrm>
              <a:custGeom>
                <a:avLst/>
                <a:gdLst/>
                <a:ahLst/>
                <a:cxnLst>
                  <a:cxn ang="0">
                    <a:pos x="22" y="42"/>
                  </a:cxn>
                  <a:cxn ang="0">
                    <a:pos x="48" y="0"/>
                  </a:cxn>
                  <a:cxn ang="0">
                    <a:pos x="0" y="0"/>
                  </a:cxn>
                  <a:cxn ang="0">
                    <a:pos x="22" y="42"/>
                  </a:cxn>
                </a:cxnLst>
                <a:rect l="0" t="0" r="r" b="b"/>
                <a:pathLst>
                  <a:path w="48" h="42">
                    <a:moveTo>
                      <a:pt x="22" y="42"/>
                    </a:moveTo>
                    <a:lnTo>
                      <a:pt x="48" y="0"/>
                    </a:lnTo>
                    <a:lnTo>
                      <a:pt x="0" y="0"/>
                    </a:lnTo>
                    <a:lnTo>
                      <a:pt x="22"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8" name="Line 824"/>
              <p:cNvSpPr>
                <a:spLocks noChangeShapeType="1"/>
              </p:cNvSpPr>
              <p:nvPr/>
            </p:nvSpPr>
            <p:spPr bwMode="auto">
              <a:xfrm>
                <a:off x="6355572"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9" name="Freeform 825"/>
              <p:cNvSpPr>
                <a:spLocks/>
              </p:cNvSpPr>
              <p:nvPr/>
            </p:nvSpPr>
            <p:spPr bwMode="auto">
              <a:xfrm>
                <a:off x="6320647" y="5854702"/>
                <a:ext cx="76200" cy="68263"/>
              </a:xfrm>
              <a:custGeom>
                <a:avLst/>
                <a:gdLst/>
                <a:ahLst/>
                <a:cxnLst>
                  <a:cxn ang="0">
                    <a:pos x="22" y="0"/>
                  </a:cxn>
                  <a:cxn ang="0">
                    <a:pos x="48" y="43"/>
                  </a:cxn>
                  <a:cxn ang="0">
                    <a:pos x="0" y="43"/>
                  </a:cxn>
                  <a:cxn ang="0">
                    <a:pos x="22" y="0"/>
                  </a:cxn>
                </a:cxnLst>
                <a:rect l="0" t="0" r="r" b="b"/>
                <a:pathLst>
                  <a:path w="48" h="43">
                    <a:moveTo>
                      <a:pt x="22" y="0"/>
                    </a:moveTo>
                    <a:lnTo>
                      <a:pt x="48"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90" name="Freeform 826"/>
              <p:cNvSpPr>
                <a:spLocks/>
              </p:cNvSpPr>
              <p:nvPr/>
            </p:nvSpPr>
            <p:spPr bwMode="auto">
              <a:xfrm>
                <a:off x="6320647" y="6583365"/>
                <a:ext cx="76200" cy="68263"/>
              </a:xfrm>
              <a:custGeom>
                <a:avLst/>
                <a:gdLst/>
                <a:ahLst/>
                <a:cxnLst>
                  <a:cxn ang="0">
                    <a:pos x="22" y="43"/>
                  </a:cxn>
                  <a:cxn ang="0">
                    <a:pos x="48" y="0"/>
                  </a:cxn>
                  <a:cxn ang="0">
                    <a:pos x="0" y="0"/>
                  </a:cxn>
                  <a:cxn ang="0">
                    <a:pos x="22" y="43"/>
                  </a:cxn>
                </a:cxnLst>
                <a:rect l="0" t="0" r="r" b="b"/>
                <a:pathLst>
                  <a:path w="48" h="43">
                    <a:moveTo>
                      <a:pt x="22" y="43"/>
                    </a:moveTo>
                    <a:lnTo>
                      <a:pt x="48" y="0"/>
                    </a:lnTo>
                    <a:lnTo>
                      <a:pt x="0" y="0"/>
                    </a:lnTo>
                    <a:lnTo>
                      <a:pt x="22"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91" name="Rectangle 827"/>
              <p:cNvSpPr>
                <a:spLocks noChangeArrowheads="1"/>
              </p:cNvSpPr>
              <p:nvPr/>
            </p:nvSpPr>
            <p:spPr bwMode="auto">
              <a:xfrm>
                <a:off x="5998385" y="4975227"/>
                <a:ext cx="203200" cy="8636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92" name="Rectangle 828"/>
              <p:cNvSpPr>
                <a:spLocks noChangeArrowheads="1"/>
              </p:cNvSpPr>
              <p:nvPr/>
            </p:nvSpPr>
            <p:spPr bwMode="auto">
              <a:xfrm rot="16200000">
                <a:off x="6033310" y="5486402"/>
                <a:ext cx="1524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U</a:t>
                </a:r>
                <a:endParaRPr lang="en-US" sz="1800" smtClean="0">
                  <a:solidFill>
                    <a:srgbClr val="000000"/>
                  </a:solidFill>
                  <a:cs typeface="Arial" pitchFamily="34" charset="0"/>
                </a:endParaRPr>
              </a:p>
            </p:txBody>
          </p:sp>
          <p:sp>
            <p:nvSpPr>
              <p:cNvPr id="37693" name="Rectangle 829"/>
              <p:cNvSpPr>
                <a:spLocks noChangeArrowheads="1"/>
              </p:cNvSpPr>
              <p:nvPr/>
            </p:nvSpPr>
            <p:spPr bwMode="auto">
              <a:xfrm rot="16200000">
                <a:off x="6036485" y="5395915"/>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A</a:t>
                </a:r>
                <a:endParaRPr lang="en-US" sz="1800" dirty="0" smtClean="0">
                  <a:solidFill>
                    <a:srgbClr val="000000"/>
                  </a:solidFill>
                  <a:cs typeface="Arial" pitchFamily="34" charset="0"/>
                </a:endParaRPr>
              </a:p>
            </p:txBody>
          </p:sp>
          <p:sp>
            <p:nvSpPr>
              <p:cNvPr id="37694" name="Rectangle 830"/>
              <p:cNvSpPr>
                <a:spLocks noChangeArrowheads="1"/>
              </p:cNvSpPr>
              <p:nvPr/>
            </p:nvSpPr>
            <p:spPr bwMode="auto">
              <a:xfrm rot="16200000">
                <a:off x="6033310" y="5308602"/>
                <a:ext cx="1524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R</a:t>
                </a:r>
                <a:endParaRPr lang="en-US" sz="1800" dirty="0" smtClean="0">
                  <a:solidFill>
                    <a:srgbClr val="000000"/>
                  </a:solidFill>
                  <a:cs typeface="Arial" pitchFamily="34" charset="0"/>
                </a:endParaRPr>
              </a:p>
            </p:txBody>
          </p:sp>
          <p:sp>
            <p:nvSpPr>
              <p:cNvPr id="37695" name="Rectangle 831"/>
              <p:cNvSpPr>
                <a:spLocks noChangeArrowheads="1"/>
              </p:cNvSpPr>
              <p:nvPr/>
            </p:nvSpPr>
            <p:spPr bwMode="auto">
              <a:xfrm rot="16200000">
                <a:off x="6041247" y="5222877"/>
                <a:ext cx="136525"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T</a:t>
                </a:r>
                <a:endParaRPr lang="en-US" sz="1800" dirty="0" smtClean="0">
                  <a:solidFill>
                    <a:srgbClr val="000000"/>
                  </a:solidFill>
                  <a:cs typeface="Arial" pitchFamily="34" charset="0"/>
                </a:endParaRPr>
              </a:p>
            </p:txBody>
          </p:sp>
          <p:sp>
            <p:nvSpPr>
              <p:cNvPr id="37698" name="Rectangle 834"/>
              <p:cNvSpPr>
                <a:spLocks noChangeArrowheads="1"/>
              </p:cNvSpPr>
              <p:nvPr/>
            </p:nvSpPr>
            <p:spPr bwMode="auto">
              <a:xfrm rot="16200000">
                <a:off x="6039660" y="5010152"/>
                <a:ext cx="141288" cy="1539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x2</a:t>
                </a:r>
                <a:endParaRPr lang="en-US" sz="2000" dirty="0" smtClean="0">
                  <a:solidFill>
                    <a:srgbClr val="000000"/>
                  </a:solidFill>
                  <a:cs typeface="Arial" pitchFamily="34" charset="0"/>
                </a:endParaRPr>
              </a:p>
            </p:txBody>
          </p:sp>
          <p:sp>
            <p:nvSpPr>
              <p:cNvPr id="37700" name="Line 836"/>
              <p:cNvSpPr>
                <a:spLocks noChangeShapeType="1"/>
              </p:cNvSpPr>
              <p:nvPr/>
            </p:nvSpPr>
            <p:spPr bwMode="auto">
              <a:xfrm>
                <a:off x="6099985" y="4154490"/>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1" name="Freeform 837"/>
              <p:cNvSpPr>
                <a:spLocks/>
              </p:cNvSpPr>
              <p:nvPr/>
            </p:nvSpPr>
            <p:spPr bwMode="auto">
              <a:xfrm>
                <a:off x="6066647" y="4154490"/>
                <a:ext cx="68263" cy="68263"/>
              </a:xfrm>
              <a:custGeom>
                <a:avLst/>
                <a:gdLst/>
                <a:ahLst/>
                <a:cxnLst>
                  <a:cxn ang="0">
                    <a:pos x="21" y="0"/>
                  </a:cxn>
                  <a:cxn ang="0">
                    <a:pos x="43" y="43"/>
                  </a:cxn>
                  <a:cxn ang="0">
                    <a:pos x="0" y="43"/>
                  </a:cxn>
                  <a:cxn ang="0">
                    <a:pos x="21" y="0"/>
                  </a:cxn>
                </a:cxnLst>
                <a:rect l="0" t="0" r="r" b="b"/>
                <a:pathLst>
                  <a:path w="43" h="43">
                    <a:moveTo>
                      <a:pt x="21" y="0"/>
                    </a:moveTo>
                    <a:lnTo>
                      <a:pt x="43"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2" name="Freeform 838"/>
              <p:cNvSpPr>
                <a:spLocks/>
              </p:cNvSpPr>
              <p:nvPr/>
            </p:nvSpPr>
            <p:spPr bwMode="auto">
              <a:xfrm>
                <a:off x="6066647" y="4891090"/>
                <a:ext cx="68263" cy="66675"/>
              </a:xfrm>
              <a:custGeom>
                <a:avLst/>
                <a:gdLst/>
                <a:ahLst/>
                <a:cxnLst>
                  <a:cxn ang="0">
                    <a:pos x="21" y="42"/>
                  </a:cxn>
                  <a:cxn ang="0">
                    <a:pos x="43" y="0"/>
                  </a:cxn>
                  <a:cxn ang="0">
                    <a:pos x="0" y="0"/>
                  </a:cxn>
                  <a:cxn ang="0">
                    <a:pos x="21" y="42"/>
                  </a:cxn>
                </a:cxnLst>
                <a:rect l="0" t="0" r="r" b="b"/>
                <a:pathLst>
                  <a:path w="43" h="42">
                    <a:moveTo>
                      <a:pt x="21" y="42"/>
                    </a:moveTo>
                    <a:lnTo>
                      <a:pt x="43" y="0"/>
                    </a:lnTo>
                    <a:lnTo>
                      <a:pt x="0" y="0"/>
                    </a:lnTo>
                    <a:lnTo>
                      <a:pt x="21"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3" name="Line 839"/>
              <p:cNvSpPr>
                <a:spLocks noChangeShapeType="1"/>
              </p:cNvSpPr>
              <p:nvPr/>
            </p:nvSpPr>
            <p:spPr bwMode="auto">
              <a:xfrm>
                <a:off x="6099985"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4" name="Freeform 840"/>
              <p:cNvSpPr>
                <a:spLocks/>
              </p:cNvSpPr>
              <p:nvPr/>
            </p:nvSpPr>
            <p:spPr bwMode="auto">
              <a:xfrm>
                <a:off x="6066647" y="5854702"/>
                <a:ext cx="68263" cy="68263"/>
              </a:xfrm>
              <a:custGeom>
                <a:avLst/>
                <a:gdLst/>
                <a:ahLst/>
                <a:cxnLst>
                  <a:cxn ang="0">
                    <a:pos x="21" y="0"/>
                  </a:cxn>
                  <a:cxn ang="0">
                    <a:pos x="43" y="43"/>
                  </a:cxn>
                  <a:cxn ang="0">
                    <a:pos x="0" y="43"/>
                  </a:cxn>
                  <a:cxn ang="0">
                    <a:pos x="21" y="0"/>
                  </a:cxn>
                </a:cxnLst>
                <a:rect l="0" t="0" r="r" b="b"/>
                <a:pathLst>
                  <a:path w="43" h="43">
                    <a:moveTo>
                      <a:pt x="21" y="0"/>
                    </a:moveTo>
                    <a:lnTo>
                      <a:pt x="43"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5" name="Freeform 841"/>
              <p:cNvSpPr>
                <a:spLocks/>
              </p:cNvSpPr>
              <p:nvPr/>
            </p:nvSpPr>
            <p:spPr bwMode="auto">
              <a:xfrm>
                <a:off x="6066647" y="6583365"/>
                <a:ext cx="68263" cy="68263"/>
              </a:xfrm>
              <a:custGeom>
                <a:avLst/>
                <a:gdLst/>
                <a:ahLst/>
                <a:cxnLst>
                  <a:cxn ang="0">
                    <a:pos x="21" y="43"/>
                  </a:cxn>
                  <a:cxn ang="0">
                    <a:pos x="43" y="0"/>
                  </a:cxn>
                  <a:cxn ang="0">
                    <a:pos x="0" y="0"/>
                  </a:cxn>
                  <a:cxn ang="0">
                    <a:pos x="21" y="43"/>
                  </a:cxn>
                </a:cxnLst>
                <a:rect l="0" t="0" r="r" b="b"/>
                <a:pathLst>
                  <a:path w="43" h="43">
                    <a:moveTo>
                      <a:pt x="21" y="43"/>
                    </a:moveTo>
                    <a:lnTo>
                      <a:pt x="43"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6" name="Rectangle 842"/>
              <p:cNvSpPr>
                <a:spLocks noChangeArrowheads="1"/>
              </p:cNvSpPr>
              <p:nvPr/>
            </p:nvSpPr>
            <p:spPr bwMode="auto">
              <a:xfrm>
                <a:off x="6769910" y="4975227"/>
                <a:ext cx="203200"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7" name="Rectangle 843"/>
              <p:cNvSpPr>
                <a:spLocks noChangeArrowheads="1"/>
              </p:cNvSpPr>
              <p:nvPr/>
            </p:nvSpPr>
            <p:spPr bwMode="auto">
              <a:xfrm>
                <a:off x="6769910" y="4975227"/>
                <a:ext cx="203200"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8" name="Rectangle 844"/>
              <p:cNvSpPr>
                <a:spLocks noChangeArrowheads="1"/>
              </p:cNvSpPr>
              <p:nvPr/>
            </p:nvSpPr>
            <p:spPr bwMode="auto">
              <a:xfrm rot="16200000">
                <a:off x="6825472" y="5502277"/>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09" name="Rectangle 845"/>
              <p:cNvSpPr>
                <a:spLocks noChangeArrowheads="1"/>
              </p:cNvSpPr>
              <p:nvPr/>
            </p:nvSpPr>
            <p:spPr bwMode="auto">
              <a:xfrm rot="16200000">
                <a:off x="6822297" y="5414965"/>
                <a:ext cx="1524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C</a:t>
                </a:r>
                <a:endParaRPr lang="en-US" sz="1800" smtClean="0">
                  <a:solidFill>
                    <a:srgbClr val="000000"/>
                  </a:solidFill>
                  <a:cs typeface="Arial" pitchFamily="34" charset="0"/>
                </a:endParaRPr>
              </a:p>
            </p:txBody>
          </p:sp>
          <p:sp>
            <p:nvSpPr>
              <p:cNvPr id="37710" name="Rectangle 846"/>
              <p:cNvSpPr>
                <a:spLocks noChangeArrowheads="1"/>
              </p:cNvSpPr>
              <p:nvPr/>
            </p:nvSpPr>
            <p:spPr bwMode="auto">
              <a:xfrm rot="16200000">
                <a:off x="6850872" y="5357815"/>
                <a:ext cx="93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I</a:t>
                </a:r>
                <a:endParaRPr lang="en-US" sz="1800" smtClean="0">
                  <a:solidFill>
                    <a:srgbClr val="000000"/>
                  </a:solidFill>
                  <a:cs typeface="Arial" pitchFamily="34" charset="0"/>
                </a:endParaRPr>
              </a:p>
            </p:txBody>
          </p:sp>
          <p:sp>
            <p:nvSpPr>
              <p:cNvPr id="37711" name="Rectangle 847"/>
              <p:cNvSpPr>
                <a:spLocks noChangeArrowheads="1"/>
              </p:cNvSpPr>
              <p:nvPr/>
            </p:nvSpPr>
            <p:spPr bwMode="auto">
              <a:xfrm rot="16200000">
                <a:off x="6834997" y="5308602"/>
                <a:ext cx="1270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e</a:t>
                </a:r>
                <a:endParaRPr lang="en-US" sz="1800" smtClean="0">
                  <a:solidFill>
                    <a:srgbClr val="000000"/>
                  </a:solidFill>
                  <a:cs typeface="Arial" pitchFamily="34" charset="0"/>
                </a:endParaRPr>
              </a:p>
            </p:txBody>
          </p:sp>
          <p:sp>
            <p:nvSpPr>
              <p:cNvPr id="37713" name="Rectangle 849"/>
              <p:cNvSpPr>
                <a:spLocks noChangeArrowheads="1"/>
              </p:cNvSpPr>
              <p:nvPr/>
            </p:nvSpPr>
            <p:spPr bwMode="auto">
              <a:xfrm rot="16200000">
                <a:off x="6850872" y="5214940"/>
                <a:ext cx="93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 </a:t>
                </a:r>
                <a:endParaRPr lang="en-US" sz="1800" smtClean="0">
                  <a:solidFill>
                    <a:srgbClr val="000000"/>
                  </a:solidFill>
                  <a:cs typeface="Arial" pitchFamily="34" charset="0"/>
                </a:endParaRPr>
              </a:p>
            </p:txBody>
          </p:sp>
          <p:sp>
            <p:nvSpPr>
              <p:cNvPr id="37714" name="Rectangle 850"/>
              <p:cNvSpPr>
                <a:spLocks noChangeArrowheads="1"/>
              </p:cNvSpPr>
              <p:nvPr/>
            </p:nvSpPr>
            <p:spPr bwMode="auto">
              <a:xfrm rot="16200000">
                <a:off x="6828647" y="5013327"/>
                <a:ext cx="141288" cy="1539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x2</a:t>
                </a:r>
                <a:endParaRPr lang="en-US" sz="2000" dirty="0" smtClean="0">
                  <a:solidFill>
                    <a:srgbClr val="000000"/>
                  </a:solidFill>
                  <a:cs typeface="Arial" pitchFamily="34" charset="0"/>
                </a:endParaRPr>
              </a:p>
            </p:txBody>
          </p:sp>
          <p:sp>
            <p:nvSpPr>
              <p:cNvPr id="37716" name="Freeform 852"/>
              <p:cNvSpPr>
                <a:spLocks/>
              </p:cNvSpPr>
              <p:nvPr/>
            </p:nvSpPr>
            <p:spPr bwMode="auto">
              <a:xfrm>
                <a:off x="6812772" y="4154490"/>
                <a:ext cx="119063" cy="109538"/>
              </a:xfrm>
              <a:custGeom>
                <a:avLst/>
                <a:gdLst/>
                <a:ahLst/>
                <a:cxnLst>
                  <a:cxn ang="0">
                    <a:pos x="75" y="69"/>
                  </a:cxn>
                  <a:cxn ang="0">
                    <a:pos x="37" y="0"/>
                  </a:cxn>
                  <a:cxn ang="0">
                    <a:pos x="0" y="69"/>
                  </a:cxn>
                  <a:cxn ang="0">
                    <a:pos x="75" y="69"/>
                  </a:cxn>
                </a:cxnLst>
                <a:rect l="0" t="0" r="r" b="b"/>
                <a:pathLst>
                  <a:path w="75" h="69">
                    <a:moveTo>
                      <a:pt x="75" y="69"/>
                    </a:moveTo>
                    <a:lnTo>
                      <a:pt x="37" y="0"/>
                    </a:lnTo>
                    <a:lnTo>
                      <a:pt x="0" y="69"/>
                    </a:lnTo>
                    <a:lnTo>
                      <a:pt x="75"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17" name="Freeform 853"/>
              <p:cNvSpPr>
                <a:spLocks/>
              </p:cNvSpPr>
              <p:nvPr/>
            </p:nvSpPr>
            <p:spPr bwMode="auto">
              <a:xfrm>
                <a:off x="6863572" y="4238627"/>
                <a:ext cx="25400" cy="9525"/>
              </a:xfrm>
              <a:custGeom>
                <a:avLst/>
                <a:gdLst/>
                <a:ahLst/>
                <a:cxnLst>
                  <a:cxn ang="0">
                    <a:pos x="16" y="6"/>
                  </a:cxn>
                  <a:cxn ang="0">
                    <a:pos x="16" y="6"/>
                  </a:cxn>
                  <a:cxn ang="0">
                    <a:pos x="11" y="0"/>
                  </a:cxn>
                  <a:cxn ang="0">
                    <a:pos x="11" y="0"/>
                  </a:cxn>
                  <a:cxn ang="0">
                    <a:pos x="5" y="0"/>
                  </a:cxn>
                  <a:cxn ang="0">
                    <a:pos x="5" y="0"/>
                  </a:cxn>
                  <a:cxn ang="0">
                    <a:pos x="0" y="0"/>
                  </a:cxn>
                  <a:cxn ang="0">
                    <a:pos x="0" y="6"/>
                  </a:cxn>
                  <a:cxn ang="0">
                    <a:pos x="0" y="6"/>
                  </a:cxn>
                  <a:cxn ang="0">
                    <a:pos x="16" y="6"/>
                  </a:cxn>
                </a:cxnLst>
                <a:rect l="0" t="0" r="r" b="b"/>
                <a:pathLst>
                  <a:path w="16" h="6">
                    <a:moveTo>
                      <a:pt x="16" y="6"/>
                    </a:moveTo>
                    <a:lnTo>
                      <a:pt x="16" y="6"/>
                    </a:lnTo>
                    <a:lnTo>
                      <a:pt x="11" y="0"/>
                    </a:lnTo>
                    <a:lnTo>
                      <a:pt x="11" y="0"/>
                    </a:lnTo>
                    <a:lnTo>
                      <a:pt x="5" y="0"/>
                    </a:lnTo>
                    <a:lnTo>
                      <a:pt x="5" y="0"/>
                    </a:lnTo>
                    <a:lnTo>
                      <a:pt x="0" y="0"/>
                    </a:lnTo>
                    <a:lnTo>
                      <a:pt x="0" y="6"/>
                    </a:lnTo>
                    <a:lnTo>
                      <a:pt x="0" y="6"/>
                    </a:lnTo>
                    <a:lnTo>
                      <a:pt x="16" y="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18" name="Rectangle 854"/>
              <p:cNvSpPr>
                <a:spLocks noChangeArrowheads="1"/>
              </p:cNvSpPr>
              <p:nvPr/>
            </p:nvSpPr>
            <p:spPr bwMode="auto">
              <a:xfrm>
                <a:off x="6863572" y="4248152"/>
                <a:ext cx="25400" cy="60801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19" name="Freeform 855"/>
              <p:cNvSpPr>
                <a:spLocks/>
              </p:cNvSpPr>
              <p:nvPr/>
            </p:nvSpPr>
            <p:spPr bwMode="auto">
              <a:xfrm>
                <a:off x="6812772" y="4848227"/>
                <a:ext cx="119063" cy="109538"/>
              </a:xfrm>
              <a:custGeom>
                <a:avLst/>
                <a:gdLst/>
                <a:ahLst/>
                <a:cxnLst>
                  <a:cxn ang="0">
                    <a:pos x="75" y="0"/>
                  </a:cxn>
                  <a:cxn ang="0">
                    <a:pos x="37" y="69"/>
                  </a:cxn>
                  <a:cxn ang="0">
                    <a:pos x="0" y="0"/>
                  </a:cxn>
                  <a:cxn ang="0">
                    <a:pos x="75" y="0"/>
                  </a:cxn>
                </a:cxnLst>
                <a:rect l="0" t="0" r="r" b="b"/>
                <a:pathLst>
                  <a:path w="75" h="69">
                    <a:moveTo>
                      <a:pt x="75" y="0"/>
                    </a:moveTo>
                    <a:lnTo>
                      <a:pt x="37" y="69"/>
                    </a:lnTo>
                    <a:lnTo>
                      <a:pt x="0" y="0"/>
                    </a:lnTo>
                    <a:lnTo>
                      <a:pt x="7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0" name="Freeform 856"/>
              <p:cNvSpPr>
                <a:spLocks/>
              </p:cNvSpPr>
              <p:nvPr/>
            </p:nvSpPr>
            <p:spPr bwMode="auto">
              <a:xfrm>
                <a:off x="6863572" y="4856165"/>
                <a:ext cx="25400" cy="17463"/>
              </a:xfrm>
              <a:custGeom>
                <a:avLst/>
                <a:gdLst/>
                <a:ahLst/>
                <a:cxnLst>
                  <a:cxn ang="0">
                    <a:pos x="0" y="0"/>
                  </a:cxn>
                  <a:cxn ang="0">
                    <a:pos x="0" y="6"/>
                  </a:cxn>
                  <a:cxn ang="0">
                    <a:pos x="0" y="6"/>
                  </a:cxn>
                  <a:cxn ang="0">
                    <a:pos x="5" y="11"/>
                  </a:cxn>
                  <a:cxn ang="0">
                    <a:pos x="5" y="11"/>
                  </a:cxn>
                  <a:cxn ang="0">
                    <a:pos x="11" y="11"/>
                  </a:cxn>
                  <a:cxn ang="0">
                    <a:pos x="11" y="6"/>
                  </a:cxn>
                  <a:cxn ang="0">
                    <a:pos x="16" y="6"/>
                  </a:cxn>
                  <a:cxn ang="0">
                    <a:pos x="16" y="0"/>
                  </a:cxn>
                  <a:cxn ang="0">
                    <a:pos x="0" y="0"/>
                  </a:cxn>
                </a:cxnLst>
                <a:rect l="0" t="0" r="r" b="b"/>
                <a:pathLst>
                  <a:path w="16" h="11">
                    <a:moveTo>
                      <a:pt x="0" y="0"/>
                    </a:moveTo>
                    <a:lnTo>
                      <a:pt x="0" y="6"/>
                    </a:lnTo>
                    <a:lnTo>
                      <a:pt x="0" y="6"/>
                    </a:lnTo>
                    <a:lnTo>
                      <a:pt x="5" y="11"/>
                    </a:lnTo>
                    <a:lnTo>
                      <a:pt x="5" y="11"/>
                    </a:lnTo>
                    <a:lnTo>
                      <a:pt x="11" y="11"/>
                    </a:lnTo>
                    <a:lnTo>
                      <a:pt x="11" y="6"/>
                    </a:lnTo>
                    <a:lnTo>
                      <a:pt x="16" y="6"/>
                    </a:lnTo>
                    <a:lnTo>
                      <a:pt x="1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1" name="Line 857"/>
              <p:cNvSpPr>
                <a:spLocks noChangeShapeType="1"/>
              </p:cNvSpPr>
              <p:nvPr/>
            </p:nvSpPr>
            <p:spPr bwMode="auto">
              <a:xfrm>
                <a:off x="6881035"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2" name="Freeform 858"/>
              <p:cNvSpPr>
                <a:spLocks/>
              </p:cNvSpPr>
              <p:nvPr/>
            </p:nvSpPr>
            <p:spPr bwMode="auto">
              <a:xfrm>
                <a:off x="6838172" y="5854702"/>
                <a:ext cx="76200" cy="68263"/>
              </a:xfrm>
              <a:custGeom>
                <a:avLst/>
                <a:gdLst/>
                <a:ahLst/>
                <a:cxnLst>
                  <a:cxn ang="0">
                    <a:pos x="27" y="0"/>
                  </a:cxn>
                  <a:cxn ang="0">
                    <a:pos x="48" y="43"/>
                  </a:cxn>
                  <a:cxn ang="0">
                    <a:pos x="0" y="43"/>
                  </a:cxn>
                  <a:cxn ang="0">
                    <a:pos x="27" y="0"/>
                  </a:cxn>
                </a:cxnLst>
                <a:rect l="0" t="0" r="r" b="b"/>
                <a:pathLst>
                  <a:path w="48" h="43">
                    <a:moveTo>
                      <a:pt x="27" y="0"/>
                    </a:moveTo>
                    <a:lnTo>
                      <a:pt x="48" y="43"/>
                    </a:lnTo>
                    <a:lnTo>
                      <a:pt x="0" y="43"/>
                    </a:lnTo>
                    <a:lnTo>
                      <a:pt x="2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3" name="Freeform 859"/>
              <p:cNvSpPr>
                <a:spLocks/>
              </p:cNvSpPr>
              <p:nvPr/>
            </p:nvSpPr>
            <p:spPr bwMode="auto">
              <a:xfrm>
                <a:off x="6838172" y="6583365"/>
                <a:ext cx="76200" cy="68263"/>
              </a:xfrm>
              <a:custGeom>
                <a:avLst/>
                <a:gdLst/>
                <a:ahLst/>
                <a:cxnLst>
                  <a:cxn ang="0">
                    <a:pos x="27" y="43"/>
                  </a:cxn>
                  <a:cxn ang="0">
                    <a:pos x="48" y="0"/>
                  </a:cxn>
                  <a:cxn ang="0">
                    <a:pos x="0" y="0"/>
                  </a:cxn>
                  <a:cxn ang="0">
                    <a:pos x="27" y="43"/>
                  </a:cxn>
                </a:cxnLst>
                <a:rect l="0" t="0" r="r" b="b"/>
                <a:pathLst>
                  <a:path w="48" h="43">
                    <a:moveTo>
                      <a:pt x="27" y="43"/>
                    </a:moveTo>
                    <a:lnTo>
                      <a:pt x="48" y="0"/>
                    </a:lnTo>
                    <a:lnTo>
                      <a:pt x="0" y="0"/>
                    </a:lnTo>
                    <a:lnTo>
                      <a:pt x="27"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4" name="Rectangle 860"/>
              <p:cNvSpPr>
                <a:spLocks noChangeArrowheads="1"/>
              </p:cNvSpPr>
              <p:nvPr/>
            </p:nvSpPr>
            <p:spPr bwMode="auto">
              <a:xfrm>
                <a:off x="5744385" y="4975227"/>
                <a:ext cx="203200"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5" name="Rectangle 861"/>
              <p:cNvSpPr>
                <a:spLocks noChangeArrowheads="1"/>
              </p:cNvSpPr>
              <p:nvPr/>
            </p:nvSpPr>
            <p:spPr bwMode="auto">
              <a:xfrm>
                <a:off x="5744385" y="4975227"/>
                <a:ext cx="203200"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7" name="Rectangle 863"/>
              <p:cNvSpPr>
                <a:spLocks noChangeArrowheads="1"/>
              </p:cNvSpPr>
              <p:nvPr/>
            </p:nvSpPr>
            <p:spPr bwMode="auto">
              <a:xfrm rot="16200000">
                <a:off x="5766610" y="5316540"/>
                <a:ext cx="176213" cy="1539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I</a:t>
                </a:r>
                <a:r>
                  <a:rPr lang="en-US" sz="1000" b="1" baseline="30000" dirty="0" smtClean="0">
                    <a:solidFill>
                      <a:srgbClr val="000000"/>
                    </a:solidFill>
                    <a:cs typeface="Arial" pitchFamily="34" charset="0"/>
                  </a:rPr>
                  <a:t>2</a:t>
                </a:r>
                <a:r>
                  <a:rPr lang="en-US" sz="1000" b="1" dirty="0" smtClean="0">
                    <a:solidFill>
                      <a:srgbClr val="000000"/>
                    </a:solidFill>
                    <a:cs typeface="Arial" pitchFamily="34" charset="0"/>
                  </a:rPr>
                  <a:t>C</a:t>
                </a:r>
                <a:endParaRPr lang="en-US" sz="1800" dirty="0" smtClean="0">
                  <a:solidFill>
                    <a:srgbClr val="000000"/>
                  </a:solidFill>
                  <a:cs typeface="Arial" pitchFamily="34" charset="0"/>
                </a:endParaRPr>
              </a:p>
            </p:txBody>
          </p:sp>
          <p:sp>
            <p:nvSpPr>
              <p:cNvPr id="37728" name="Rectangle 864"/>
              <p:cNvSpPr>
                <a:spLocks noChangeArrowheads="1"/>
              </p:cNvSpPr>
              <p:nvPr/>
            </p:nvSpPr>
            <p:spPr bwMode="auto">
              <a:xfrm rot="16200000">
                <a:off x="5826935" y="5275265"/>
                <a:ext cx="0" cy="2762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endParaRPr lang="en-US" sz="1800" dirty="0" smtClean="0">
                  <a:solidFill>
                    <a:srgbClr val="000000"/>
                  </a:solidFill>
                  <a:cs typeface="Arial" pitchFamily="34" charset="0"/>
                </a:endParaRPr>
              </a:p>
            </p:txBody>
          </p:sp>
          <p:sp>
            <p:nvSpPr>
              <p:cNvPr id="37729" name="Line 865"/>
              <p:cNvSpPr>
                <a:spLocks noChangeShapeType="1"/>
              </p:cNvSpPr>
              <p:nvPr/>
            </p:nvSpPr>
            <p:spPr bwMode="auto">
              <a:xfrm>
                <a:off x="5845985" y="4154490"/>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0" name="Freeform 866"/>
              <p:cNvSpPr>
                <a:spLocks/>
              </p:cNvSpPr>
              <p:nvPr/>
            </p:nvSpPr>
            <p:spPr bwMode="auto">
              <a:xfrm>
                <a:off x="5803122" y="4154490"/>
                <a:ext cx="77788" cy="68263"/>
              </a:xfrm>
              <a:custGeom>
                <a:avLst/>
                <a:gdLst/>
                <a:ahLst/>
                <a:cxnLst>
                  <a:cxn ang="0">
                    <a:pos x="27" y="0"/>
                  </a:cxn>
                  <a:cxn ang="0">
                    <a:pos x="49" y="43"/>
                  </a:cxn>
                  <a:cxn ang="0">
                    <a:pos x="0" y="43"/>
                  </a:cxn>
                  <a:cxn ang="0">
                    <a:pos x="27" y="0"/>
                  </a:cxn>
                </a:cxnLst>
                <a:rect l="0" t="0" r="r" b="b"/>
                <a:pathLst>
                  <a:path w="49" h="43">
                    <a:moveTo>
                      <a:pt x="27" y="0"/>
                    </a:moveTo>
                    <a:lnTo>
                      <a:pt x="49" y="43"/>
                    </a:lnTo>
                    <a:lnTo>
                      <a:pt x="0" y="43"/>
                    </a:lnTo>
                    <a:lnTo>
                      <a:pt x="2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1" name="Freeform 867"/>
              <p:cNvSpPr>
                <a:spLocks/>
              </p:cNvSpPr>
              <p:nvPr/>
            </p:nvSpPr>
            <p:spPr bwMode="auto">
              <a:xfrm>
                <a:off x="5803122" y="4891090"/>
                <a:ext cx="77788" cy="66675"/>
              </a:xfrm>
              <a:custGeom>
                <a:avLst/>
                <a:gdLst/>
                <a:ahLst/>
                <a:cxnLst>
                  <a:cxn ang="0">
                    <a:pos x="27" y="42"/>
                  </a:cxn>
                  <a:cxn ang="0">
                    <a:pos x="49" y="0"/>
                  </a:cxn>
                  <a:cxn ang="0">
                    <a:pos x="0" y="0"/>
                  </a:cxn>
                  <a:cxn ang="0">
                    <a:pos x="27" y="42"/>
                  </a:cxn>
                </a:cxnLst>
                <a:rect l="0" t="0" r="r" b="b"/>
                <a:pathLst>
                  <a:path w="49" h="42">
                    <a:moveTo>
                      <a:pt x="27" y="42"/>
                    </a:moveTo>
                    <a:lnTo>
                      <a:pt x="49" y="0"/>
                    </a:lnTo>
                    <a:lnTo>
                      <a:pt x="0" y="0"/>
                    </a:lnTo>
                    <a:lnTo>
                      <a:pt x="27"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2" name="Line 868"/>
              <p:cNvSpPr>
                <a:spLocks noChangeShapeType="1"/>
              </p:cNvSpPr>
              <p:nvPr/>
            </p:nvSpPr>
            <p:spPr bwMode="auto">
              <a:xfrm>
                <a:off x="5845985"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3" name="Freeform 869"/>
              <p:cNvSpPr>
                <a:spLocks/>
              </p:cNvSpPr>
              <p:nvPr/>
            </p:nvSpPr>
            <p:spPr bwMode="auto">
              <a:xfrm>
                <a:off x="5803122" y="5854702"/>
                <a:ext cx="77788" cy="68263"/>
              </a:xfrm>
              <a:custGeom>
                <a:avLst/>
                <a:gdLst/>
                <a:ahLst/>
                <a:cxnLst>
                  <a:cxn ang="0">
                    <a:pos x="27" y="0"/>
                  </a:cxn>
                  <a:cxn ang="0">
                    <a:pos x="49" y="43"/>
                  </a:cxn>
                  <a:cxn ang="0">
                    <a:pos x="0" y="43"/>
                  </a:cxn>
                  <a:cxn ang="0">
                    <a:pos x="27" y="0"/>
                  </a:cxn>
                </a:cxnLst>
                <a:rect l="0" t="0" r="r" b="b"/>
                <a:pathLst>
                  <a:path w="49" h="43">
                    <a:moveTo>
                      <a:pt x="27" y="0"/>
                    </a:moveTo>
                    <a:lnTo>
                      <a:pt x="49" y="43"/>
                    </a:lnTo>
                    <a:lnTo>
                      <a:pt x="0" y="43"/>
                    </a:lnTo>
                    <a:lnTo>
                      <a:pt x="2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4" name="Freeform 870"/>
              <p:cNvSpPr>
                <a:spLocks/>
              </p:cNvSpPr>
              <p:nvPr/>
            </p:nvSpPr>
            <p:spPr bwMode="auto">
              <a:xfrm>
                <a:off x="5803122" y="6583365"/>
                <a:ext cx="77788" cy="68263"/>
              </a:xfrm>
              <a:custGeom>
                <a:avLst/>
                <a:gdLst/>
                <a:ahLst/>
                <a:cxnLst>
                  <a:cxn ang="0">
                    <a:pos x="27" y="43"/>
                  </a:cxn>
                  <a:cxn ang="0">
                    <a:pos x="49" y="0"/>
                  </a:cxn>
                  <a:cxn ang="0">
                    <a:pos x="0" y="0"/>
                  </a:cxn>
                  <a:cxn ang="0">
                    <a:pos x="27" y="43"/>
                  </a:cxn>
                </a:cxnLst>
                <a:rect l="0" t="0" r="r" b="b"/>
                <a:pathLst>
                  <a:path w="49" h="43">
                    <a:moveTo>
                      <a:pt x="27" y="43"/>
                    </a:moveTo>
                    <a:lnTo>
                      <a:pt x="49" y="0"/>
                    </a:lnTo>
                    <a:lnTo>
                      <a:pt x="0" y="0"/>
                    </a:lnTo>
                    <a:lnTo>
                      <a:pt x="27"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5" name="Rectangle 871"/>
              <p:cNvSpPr>
                <a:spLocks noChangeArrowheads="1"/>
              </p:cNvSpPr>
              <p:nvPr/>
            </p:nvSpPr>
            <p:spPr bwMode="auto">
              <a:xfrm>
                <a:off x="5482447" y="4975227"/>
                <a:ext cx="203200" cy="863600"/>
              </a:xfrm>
              <a:prstGeom prst="rect">
                <a:avLst/>
              </a:prstGeom>
              <a:solidFill>
                <a:srgbClr val="FFF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6" name="Rectangle 872"/>
              <p:cNvSpPr>
                <a:spLocks noChangeArrowheads="1"/>
              </p:cNvSpPr>
              <p:nvPr/>
            </p:nvSpPr>
            <p:spPr bwMode="auto">
              <a:xfrm>
                <a:off x="5482447" y="4975227"/>
                <a:ext cx="203200"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7" name="Rectangle 873"/>
              <p:cNvSpPr>
                <a:spLocks noChangeArrowheads="1"/>
              </p:cNvSpPr>
              <p:nvPr/>
            </p:nvSpPr>
            <p:spPr bwMode="auto">
              <a:xfrm rot="16200000">
                <a:off x="5515785" y="5362577"/>
                <a:ext cx="1524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U</a:t>
                </a:r>
                <a:endParaRPr lang="en-US" sz="1800" smtClean="0">
                  <a:solidFill>
                    <a:srgbClr val="000000"/>
                  </a:solidFill>
                  <a:cs typeface="Arial" pitchFamily="34" charset="0"/>
                </a:endParaRPr>
              </a:p>
            </p:txBody>
          </p:sp>
          <p:sp>
            <p:nvSpPr>
              <p:cNvPr id="37738" name="Rectangle 874"/>
              <p:cNvSpPr>
                <a:spLocks noChangeArrowheads="1"/>
              </p:cNvSpPr>
              <p:nvPr/>
            </p:nvSpPr>
            <p:spPr bwMode="auto">
              <a:xfrm rot="16200000">
                <a:off x="5518960" y="5280027"/>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39" name="Rectangle 875"/>
              <p:cNvSpPr>
                <a:spLocks noChangeArrowheads="1"/>
              </p:cNvSpPr>
              <p:nvPr/>
            </p:nvSpPr>
            <p:spPr bwMode="auto">
              <a:xfrm rot="16200000">
                <a:off x="5518960" y="5195890"/>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40" name="Line 876"/>
              <p:cNvSpPr>
                <a:spLocks noChangeShapeType="1"/>
              </p:cNvSpPr>
              <p:nvPr/>
            </p:nvSpPr>
            <p:spPr bwMode="auto">
              <a:xfrm>
                <a:off x="5584047" y="4154490"/>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1" name="Freeform 877"/>
              <p:cNvSpPr>
                <a:spLocks/>
              </p:cNvSpPr>
              <p:nvPr/>
            </p:nvSpPr>
            <p:spPr bwMode="auto">
              <a:xfrm>
                <a:off x="5549122" y="4154490"/>
                <a:ext cx="68263" cy="6826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2" name="Freeform 878"/>
              <p:cNvSpPr>
                <a:spLocks/>
              </p:cNvSpPr>
              <p:nvPr/>
            </p:nvSpPr>
            <p:spPr bwMode="auto">
              <a:xfrm>
                <a:off x="5549122" y="4891090"/>
                <a:ext cx="68263" cy="66675"/>
              </a:xfrm>
              <a:custGeom>
                <a:avLst/>
                <a:gdLst/>
                <a:ahLst/>
                <a:cxnLst>
                  <a:cxn ang="0">
                    <a:pos x="22" y="42"/>
                  </a:cxn>
                  <a:cxn ang="0">
                    <a:pos x="43" y="0"/>
                  </a:cxn>
                  <a:cxn ang="0">
                    <a:pos x="0" y="0"/>
                  </a:cxn>
                  <a:cxn ang="0">
                    <a:pos x="22" y="42"/>
                  </a:cxn>
                </a:cxnLst>
                <a:rect l="0" t="0" r="r" b="b"/>
                <a:pathLst>
                  <a:path w="43" h="42">
                    <a:moveTo>
                      <a:pt x="22" y="42"/>
                    </a:moveTo>
                    <a:lnTo>
                      <a:pt x="43" y="0"/>
                    </a:lnTo>
                    <a:lnTo>
                      <a:pt x="0" y="0"/>
                    </a:lnTo>
                    <a:lnTo>
                      <a:pt x="22"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3" name="Line 879"/>
              <p:cNvSpPr>
                <a:spLocks noChangeShapeType="1"/>
              </p:cNvSpPr>
              <p:nvPr/>
            </p:nvSpPr>
            <p:spPr bwMode="auto">
              <a:xfrm>
                <a:off x="5584047"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4" name="Freeform 880"/>
              <p:cNvSpPr>
                <a:spLocks/>
              </p:cNvSpPr>
              <p:nvPr/>
            </p:nvSpPr>
            <p:spPr bwMode="auto">
              <a:xfrm>
                <a:off x="5549122" y="5854702"/>
                <a:ext cx="68263" cy="6826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5" name="Freeform 881"/>
              <p:cNvSpPr>
                <a:spLocks/>
              </p:cNvSpPr>
              <p:nvPr/>
            </p:nvSpPr>
            <p:spPr bwMode="auto">
              <a:xfrm>
                <a:off x="5549122" y="6583365"/>
                <a:ext cx="68263" cy="68263"/>
              </a:xfrm>
              <a:custGeom>
                <a:avLst/>
                <a:gdLst/>
                <a:ahLst/>
                <a:cxnLst>
                  <a:cxn ang="0">
                    <a:pos x="22" y="43"/>
                  </a:cxn>
                  <a:cxn ang="0">
                    <a:pos x="43" y="0"/>
                  </a:cxn>
                  <a:cxn ang="0">
                    <a:pos x="0" y="0"/>
                  </a:cxn>
                  <a:cxn ang="0">
                    <a:pos x="22" y="43"/>
                  </a:cxn>
                </a:cxnLst>
                <a:rect l="0" t="0" r="r" b="b"/>
                <a:pathLst>
                  <a:path w="43" h="43">
                    <a:moveTo>
                      <a:pt x="22" y="43"/>
                    </a:moveTo>
                    <a:lnTo>
                      <a:pt x="43" y="0"/>
                    </a:lnTo>
                    <a:lnTo>
                      <a:pt x="0" y="0"/>
                    </a:lnTo>
                    <a:lnTo>
                      <a:pt x="22"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6" name="Rectangle 882"/>
              <p:cNvSpPr>
                <a:spLocks noChangeArrowheads="1"/>
              </p:cNvSpPr>
              <p:nvPr/>
            </p:nvSpPr>
            <p:spPr bwMode="auto">
              <a:xfrm>
                <a:off x="6515910" y="4975227"/>
                <a:ext cx="203200"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7" name="Rectangle 883"/>
              <p:cNvSpPr>
                <a:spLocks noChangeArrowheads="1"/>
              </p:cNvSpPr>
              <p:nvPr/>
            </p:nvSpPr>
            <p:spPr bwMode="auto">
              <a:xfrm>
                <a:off x="6515910" y="4975227"/>
                <a:ext cx="203200" cy="863600"/>
              </a:xfrm>
              <a:prstGeom prst="rect">
                <a:avLst/>
              </a:prstGeom>
              <a:solidFill>
                <a:srgbClr val="FFFF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8" name="Rectangle 884"/>
              <p:cNvSpPr>
                <a:spLocks noChangeArrowheads="1"/>
              </p:cNvSpPr>
              <p:nvPr/>
            </p:nvSpPr>
            <p:spPr bwMode="auto">
              <a:xfrm rot="16200000">
                <a:off x="6541310" y="5538790"/>
                <a:ext cx="1698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M</a:t>
                </a:r>
                <a:endParaRPr lang="en-US" sz="1800" smtClean="0">
                  <a:solidFill>
                    <a:srgbClr val="000000"/>
                  </a:solidFill>
                  <a:cs typeface="Arial" pitchFamily="34" charset="0"/>
                </a:endParaRPr>
              </a:p>
            </p:txBody>
          </p:sp>
          <p:sp>
            <p:nvSpPr>
              <p:cNvPr id="37749" name="Rectangle 885"/>
              <p:cNvSpPr>
                <a:spLocks noChangeArrowheads="1"/>
              </p:cNvSpPr>
              <p:nvPr/>
            </p:nvSpPr>
            <p:spPr bwMode="auto">
              <a:xfrm rot="16200000">
                <a:off x="6563535" y="5459415"/>
                <a:ext cx="1270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c</a:t>
                </a:r>
                <a:endParaRPr lang="en-US" sz="1800" smtClean="0">
                  <a:solidFill>
                    <a:srgbClr val="000000"/>
                  </a:solidFill>
                  <a:cs typeface="Arial" pitchFamily="34" charset="0"/>
                </a:endParaRPr>
              </a:p>
            </p:txBody>
          </p:sp>
          <p:sp>
            <p:nvSpPr>
              <p:cNvPr id="37750" name="Rectangle 886"/>
              <p:cNvSpPr>
                <a:spLocks noChangeArrowheads="1"/>
              </p:cNvSpPr>
              <p:nvPr/>
            </p:nvSpPr>
            <p:spPr bwMode="auto">
              <a:xfrm rot="16200000">
                <a:off x="6550835" y="5378452"/>
                <a:ext cx="1524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B</a:t>
                </a:r>
                <a:endParaRPr lang="en-US" sz="1800" smtClean="0">
                  <a:solidFill>
                    <a:srgbClr val="000000"/>
                  </a:solidFill>
                  <a:cs typeface="Arial" pitchFamily="34" charset="0"/>
                </a:endParaRPr>
              </a:p>
            </p:txBody>
          </p:sp>
          <p:sp>
            <p:nvSpPr>
              <p:cNvPr id="37751" name="Rectangle 887"/>
              <p:cNvSpPr>
                <a:spLocks noChangeArrowheads="1"/>
              </p:cNvSpPr>
              <p:nvPr/>
            </p:nvSpPr>
            <p:spPr bwMode="auto">
              <a:xfrm rot="16200000">
                <a:off x="6554010" y="5289552"/>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S</a:t>
                </a:r>
                <a:endParaRPr lang="en-US" sz="1800" smtClean="0">
                  <a:solidFill>
                    <a:srgbClr val="000000"/>
                  </a:solidFill>
                  <a:cs typeface="Arial" pitchFamily="34" charset="0"/>
                </a:endParaRPr>
              </a:p>
            </p:txBody>
          </p:sp>
          <p:sp>
            <p:nvSpPr>
              <p:cNvPr id="37752" name="Rectangle 888"/>
              <p:cNvSpPr>
                <a:spLocks noChangeArrowheads="1"/>
              </p:cNvSpPr>
              <p:nvPr/>
            </p:nvSpPr>
            <p:spPr bwMode="auto">
              <a:xfrm rot="16200000">
                <a:off x="6554010" y="5213352"/>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54" name="Rectangle 890"/>
              <p:cNvSpPr>
                <a:spLocks noChangeArrowheads="1"/>
              </p:cNvSpPr>
              <p:nvPr/>
            </p:nvSpPr>
            <p:spPr bwMode="auto">
              <a:xfrm rot="16200000">
                <a:off x="6557185" y="5010152"/>
                <a:ext cx="141288" cy="1539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x2</a:t>
                </a:r>
                <a:endParaRPr lang="en-US" sz="2000" dirty="0" smtClean="0">
                  <a:solidFill>
                    <a:srgbClr val="000000"/>
                  </a:solidFill>
                  <a:cs typeface="Arial" pitchFamily="34" charset="0"/>
                </a:endParaRPr>
              </a:p>
            </p:txBody>
          </p:sp>
          <p:sp>
            <p:nvSpPr>
              <p:cNvPr id="37755" name="Line 891"/>
              <p:cNvSpPr>
                <a:spLocks noChangeShapeType="1"/>
              </p:cNvSpPr>
              <p:nvPr/>
            </p:nvSpPr>
            <p:spPr bwMode="auto">
              <a:xfrm>
                <a:off x="6617510"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56" name="Freeform 892"/>
              <p:cNvSpPr>
                <a:spLocks/>
              </p:cNvSpPr>
              <p:nvPr/>
            </p:nvSpPr>
            <p:spPr bwMode="auto">
              <a:xfrm>
                <a:off x="6584172" y="5854702"/>
                <a:ext cx="66675" cy="68263"/>
              </a:xfrm>
              <a:custGeom>
                <a:avLst/>
                <a:gdLst/>
                <a:ahLst/>
                <a:cxnLst>
                  <a:cxn ang="0">
                    <a:pos x="21" y="0"/>
                  </a:cxn>
                  <a:cxn ang="0">
                    <a:pos x="42" y="43"/>
                  </a:cxn>
                  <a:cxn ang="0">
                    <a:pos x="0" y="43"/>
                  </a:cxn>
                  <a:cxn ang="0">
                    <a:pos x="21" y="0"/>
                  </a:cxn>
                </a:cxnLst>
                <a:rect l="0" t="0" r="r" b="b"/>
                <a:pathLst>
                  <a:path w="42" h="43">
                    <a:moveTo>
                      <a:pt x="21" y="0"/>
                    </a:moveTo>
                    <a:lnTo>
                      <a:pt x="42"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57" name="Freeform 893"/>
              <p:cNvSpPr>
                <a:spLocks/>
              </p:cNvSpPr>
              <p:nvPr/>
            </p:nvSpPr>
            <p:spPr bwMode="auto">
              <a:xfrm>
                <a:off x="6584172" y="6583365"/>
                <a:ext cx="66675" cy="68263"/>
              </a:xfrm>
              <a:custGeom>
                <a:avLst/>
                <a:gdLst/>
                <a:ahLst/>
                <a:cxnLst>
                  <a:cxn ang="0">
                    <a:pos x="21" y="43"/>
                  </a:cxn>
                  <a:cxn ang="0">
                    <a:pos x="42" y="0"/>
                  </a:cxn>
                  <a:cxn ang="0">
                    <a:pos x="0" y="0"/>
                  </a:cxn>
                  <a:cxn ang="0">
                    <a:pos x="21" y="43"/>
                  </a:cxn>
                </a:cxnLst>
                <a:rect l="0" t="0" r="r" b="b"/>
                <a:pathLst>
                  <a:path w="42" h="43">
                    <a:moveTo>
                      <a:pt x="21" y="43"/>
                    </a:moveTo>
                    <a:lnTo>
                      <a:pt x="42"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58" name="Line 894"/>
              <p:cNvSpPr>
                <a:spLocks noChangeShapeType="1"/>
              </p:cNvSpPr>
              <p:nvPr/>
            </p:nvSpPr>
            <p:spPr bwMode="auto">
              <a:xfrm>
                <a:off x="6625447" y="4154490"/>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59" name="Freeform 895"/>
              <p:cNvSpPr>
                <a:spLocks/>
              </p:cNvSpPr>
              <p:nvPr/>
            </p:nvSpPr>
            <p:spPr bwMode="auto">
              <a:xfrm>
                <a:off x="6592110" y="4154490"/>
                <a:ext cx="68263" cy="68263"/>
              </a:xfrm>
              <a:custGeom>
                <a:avLst/>
                <a:gdLst/>
                <a:ahLst/>
                <a:cxnLst>
                  <a:cxn ang="0">
                    <a:pos x="21" y="0"/>
                  </a:cxn>
                  <a:cxn ang="0">
                    <a:pos x="43" y="43"/>
                  </a:cxn>
                  <a:cxn ang="0">
                    <a:pos x="0" y="43"/>
                  </a:cxn>
                  <a:cxn ang="0">
                    <a:pos x="21" y="0"/>
                  </a:cxn>
                </a:cxnLst>
                <a:rect l="0" t="0" r="r" b="b"/>
                <a:pathLst>
                  <a:path w="43" h="43">
                    <a:moveTo>
                      <a:pt x="21" y="0"/>
                    </a:moveTo>
                    <a:lnTo>
                      <a:pt x="43"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0" name="Freeform 896"/>
              <p:cNvSpPr>
                <a:spLocks/>
              </p:cNvSpPr>
              <p:nvPr/>
            </p:nvSpPr>
            <p:spPr bwMode="auto">
              <a:xfrm>
                <a:off x="6592110" y="4891090"/>
                <a:ext cx="68263" cy="66675"/>
              </a:xfrm>
              <a:custGeom>
                <a:avLst/>
                <a:gdLst/>
                <a:ahLst/>
                <a:cxnLst>
                  <a:cxn ang="0">
                    <a:pos x="21" y="42"/>
                  </a:cxn>
                  <a:cxn ang="0">
                    <a:pos x="43" y="0"/>
                  </a:cxn>
                  <a:cxn ang="0">
                    <a:pos x="0" y="0"/>
                  </a:cxn>
                  <a:cxn ang="0">
                    <a:pos x="21" y="42"/>
                  </a:cxn>
                </a:cxnLst>
                <a:rect l="0" t="0" r="r" b="b"/>
                <a:pathLst>
                  <a:path w="43" h="42">
                    <a:moveTo>
                      <a:pt x="21" y="42"/>
                    </a:moveTo>
                    <a:lnTo>
                      <a:pt x="43" y="0"/>
                    </a:lnTo>
                    <a:lnTo>
                      <a:pt x="0" y="0"/>
                    </a:lnTo>
                    <a:lnTo>
                      <a:pt x="21"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1" name="Rectangle 897"/>
              <p:cNvSpPr>
                <a:spLocks noChangeArrowheads="1"/>
              </p:cNvSpPr>
              <p:nvPr/>
            </p:nvSpPr>
            <p:spPr bwMode="auto">
              <a:xfrm>
                <a:off x="5226860" y="4975227"/>
                <a:ext cx="204788"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2" name="Rectangle 898"/>
              <p:cNvSpPr>
                <a:spLocks noChangeArrowheads="1"/>
              </p:cNvSpPr>
              <p:nvPr/>
            </p:nvSpPr>
            <p:spPr bwMode="auto">
              <a:xfrm>
                <a:off x="5226860" y="4975227"/>
                <a:ext cx="204788"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3" name="Rectangle 899"/>
              <p:cNvSpPr>
                <a:spLocks noChangeArrowheads="1"/>
              </p:cNvSpPr>
              <p:nvPr/>
            </p:nvSpPr>
            <p:spPr bwMode="auto">
              <a:xfrm rot="16200000">
                <a:off x="5257022" y="5391152"/>
                <a:ext cx="161925"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G</a:t>
                </a:r>
                <a:endParaRPr lang="en-US" sz="1800" smtClean="0">
                  <a:solidFill>
                    <a:srgbClr val="000000"/>
                  </a:solidFill>
                  <a:cs typeface="Arial" pitchFamily="34" charset="0"/>
                </a:endParaRPr>
              </a:p>
            </p:txBody>
          </p:sp>
          <p:sp>
            <p:nvSpPr>
              <p:cNvPr id="37764" name="Rectangle 900"/>
              <p:cNvSpPr>
                <a:spLocks noChangeArrowheads="1"/>
              </p:cNvSpPr>
              <p:nvPr/>
            </p:nvSpPr>
            <p:spPr bwMode="auto">
              <a:xfrm rot="16200000">
                <a:off x="5264960" y="5297490"/>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65" name="Rectangle 901"/>
              <p:cNvSpPr>
                <a:spLocks noChangeArrowheads="1"/>
              </p:cNvSpPr>
              <p:nvPr/>
            </p:nvSpPr>
            <p:spPr bwMode="auto">
              <a:xfrm rot="16200000">
                <a:off x="5290360" y="5246690"/>
                <a:ext cx="93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I</a:t>
                </a:r>
                <a:endParaRPr lang="en-US" sz="1800" smtClean="0">
                  <a:solidFill>
                    <a:srgbClr val="000000"/>
                  </a:solidFill>
                  <a:cs typeface="Arial" pitchFamily="34" charset="0"/>
                </a:endParaRPr>
              </a:p>
            </p:txBody>
          </p:sp>
          <p:sp>
            <p:nvSpPr>
              <p:cNvPr id="37766" name="Rectangle 902"/>
              <p:cNvSpPr>
                <a:spLocks noChangeArrowheads="1"/>
              </p:cNvSpPr>
              <p:nvPr/>
            </p:nvSpPr>
            <p:spPr bwMode="auto">
              <a:xfrm rot="16200000">
                <a:off x="5257022" y="5170490"/>
                <a:ext cx="161925"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O</a:t>
                </a:r>
                <a:endParaRPr lang="en-US" sz="1800" smtClean="0">
                  <a:solidFill>
                    <a:srgbClr val="000000"/>
                  </a:solidFill>
                  <a:cs typeface="Arial" pitchFamily="34" charset="0"/>
                </a:endParaRPr>
              </a:p>
            </p:txBody>
          </p:sp>
          <p:sp>
            <p:nvSpPr>
              <p:cNvPr id="37767" name="Line 903"/>
              <p:cNvSpPr>
                <a:spLocks noChangeShapeType="1"/>
              </p:cNvSpPr>
              <p:nvPr/>
            </p:nvSpPr>
            <p:spPr bwMode="auto">
              <a:xfrm>
                <a:off x="5330047"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8" name="Freeform 904"/>
              <p:cNvSpPr>
                <a:spLocks/>
              </p:cNvSpPr>
              <p:nvPr/>
            </p:nvSpPr>
            <p:spPr bwMode="auto">
              <a:xfrm>
                <a:off x="5295122" y="5854702"/>
                <a:ext cx="68263" cy="6826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9" name="Freeform 905"/>
              <p:cNvSpPr>
                <a:spLocks/>
              </p:cNvSpPr>
              <p:nvPr/>
            </p:nvSpPr>
            <p:spPr bwMode="auto">
              <a:xfrm>
                <a:off x="5295122" y="6583365"/>
                <a:ext cx="68263" cy="68263"/>
              </a:xfrm>
              <a:custGeom>
                <a:avLst/>
                <a:gdLst/>
                <a:ahLst/>
                <a:cxnLst>
                  <a:cxn ang="0">
                    <a:pos x="22" y="43"/>
                  </a:cxn>
                  <a:cxn ang="0">
                    <a:pos x="43" y="0"/>
                  </a:cxn>
                  <a:cxn ang="0">
                    <a:pos x="0" y="0"/>
                  </a:cxn>
                  <a:cxn ang="0">
                    <a:pos x="22" y="43"/>
                  </a:cxn>
                </a:cxnLst>
                <a:rect l="0" t="0" r="r" b="b"/>
                <a:pathLst>
                  <a:path w="43" h="43">
                    <a:moveTo>
                      <a:pt x="22" y="43"/>
                    </a:moveTo>
                    <a:lnTo>
                      <a:pt x="43" y="0"/>
                    </a:lnTo>
                    <a:lnTo>
                      <a:pt x="0" y="0"/>
                    </a:lnTo>
                    <a:lnTo>
                      <a:pt x="22"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0" name="Line 906"/>
              <p:cNvSpPr>
                <a:spLocks noChangeShapeType="1"/>
              </p:cNvSpPr>
              <p:nvPr/>
            </p:nvSpPr>
            <p:spPr bwMode="auto">
              <a:xfrm>
                <a:off x="5330047" y="4154490"/>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1" name="Freeform 907"/>
              <p:cNvSpPr>
                <a:spLocks/>
              </p:cNvSpPr>
              <p:nvPr/>
            </p:nvSpPr>
            <p:spPr bwMode="auto">
              <a:xfrm>
                <a:off x="5295122" y="4154490"/>
                <a:ext cx="68263" cy="6826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2" name="Freeform 908"/>
              <p:cNvSpPr>
                <a:spLocks/>
              </p:cNvSpPr>
              <p:nvPr/>
            </p:nvSpPr>
            <p:spPr bwMode="auto">
              <a:xfrm>
                <a:off x="5295122" y="4891090"/>
                <a:ext cx="68263" cy="66675"/>
              </a:xfrm>
              <a:custGeom>
                <a:avLst/>
                <a:gdLst/>
                <a:ahLst/>
                <a:cxnLst>
                  <a:cxn ang="0">
                    <a:pos x="22" y="42"/>
                  </a:cxn>
                  <a:cxn ang="0">
                    <a:pos x="43" y="0"/>
                  </a:cxn>
                  <a:cxn ang="0">
                    <a:pos x="0" y="0"/>
                  </a:cxn>
                  <a:cxn ang="0">
                    <a:pos x="22" y="42"/>
                  </a:cxn>
                </a:cxnLst>
                <a:rect l="0" t="0" r="r" b="b"/>
                <a:pathLst>
                  <a:path w="43" h="42">
                    <a:moveTo>
                      <a:pt x="22" y="42"/>
                    </a:moveTo>
                    <a:lnTo>
                      <a:pt x="43" y="0"/>
                    </a:lnTo>
                    <a:lnTo>
                      <a:pt x="0" y="0"/>
                    </a:lnTo>
                    <a:lnTo>
                      <a:pt x="22"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3" name="Rectangle 909"/>
              <p:cNvSpPr>
                <a:spLocks noChangeArrowheads="1"/>
              </p:cNvSpPr>
              <p:nvPr/>
            </p:nvSpPr>
            <p:spPr bwMode="auto">
              <a:xfrm>
                <a:off x="4964922" y="4975227"/>
                <a:ext cx="203200"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4" name="Rectangle 910"/>
              <p:cNvSpPr>
                <a:spLocks noChangeArrowheads="1"/>
              </p:cNvSpPr>
              <p:nvPr/>
            </p:nvSpPr>
            <p:spPr bwMode="auto">
              <a:xfrm>
                <a:off x="4964922" y="4975227"/>
                <a:ext cx="203200"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5" name="Rectangle 911"/>
              <p:cNvSpPr>
                <a:spLocks noChangeArrowheads="1"/>
              </p:cNvSpPr>
              <p:nvPr/>
            </p:nvSpPr>
            <p:spPr bwMode="auto">
              <a:xfrm rot="16200000">
                <a:off x="5003022" y="5457827"/>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E</a:t>
                </a:r>
                <a:endParaRPr lang="en-US" sz="1800" smtClean="0">
                  <a:solidFill>
                    <a:srgbClr val="000000"/>
                  </a:solidFill>
                  <a:cs typeface="Arial" pitchFamily="34" charset="0"/>
                </a:endParaRPr>
              </a:p>
            </p:txBody>
          </p:sp>
          <p:sp>
            <p:nvSpPr>
              <p:cNvPr id="37776" name="Rectangle 912"/>
              <p:cNvSpPr>
                <a:spLocks noChangeArrowheads="1"/>
              </p:cNvSpPr>
              <p:nvPr/>
            </p:nvSpPr>
            <p:spPr bwMode="auto">
              <a:xfrm rot="16200000">
                <a:off x="4990322" y="5360990"/>
                <a:ext cx="1698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M</a:t>
                </a:r>
                <a:endParaRPr lang="en-US" sz="1800" smtClean="0">
                  <a:solidFill>
                    <a:srgbClr val="000000"/>
                  </a:solidFill>
                  <a:cs typeface="Arial" pitchFamily="34" charset="0"/>
                </a:endParaRPr>
              </a:p>
            </p:txBody>
          </p:sp>
          <p:sp>
            <p:nvSpPr>
              <p:cNvPr id="37777" name="Rectangle 913"/>
              <p:cNvSpPr>
                <a:spLocks noChangeArrowheads="1"/>
              </p:cNvSpPr>
              <p:nvPr/>
            </p:nvSpPr>
            <p:spPr bwMode="auto">
              <a:xfrm rot="16200000">
                <a:off x="5028422" y="5297490"/>
                <a:ext cx="93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I</a:t>
                </a:r>
                <a:endParaRPr lang="en-US" sz="1800" smtClean="0">
                  <a:solidFill>
                    <a:srgbClr val="000000"/>
                  </a:solidFill>
                  <a:cs typeface="Arial" pitchFamily="34" charset="0"/>
                </a:endParaRPr>
              </a:p>
            </p:txBody>
          </p:sp>
          <p:sp>
            <p:nvSpPr>
              <p:cNvPr id="37778" name="Rectangle 914"/>
              <p:cNvSpPr>
                <a:spLocks noChangeArrowheads="1"/>
              </p:cNvSpPr>
              <p:nvPr/>
            </p:nvSpPr>
            <p:spPr bwMode="auto">
              <a:xfrm rot="16200000">
                <a:off x="5007785" y="5243515"/>
                <a:ext cx="136525"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F</a:t>
                </a:r>
                <a:endParaRPr lang="en-US" sz="1800" smtClean="0">
                  <a:solidFill>
                    <a:srgbClr val="000000"/>
                  </a:solidFill>
                  <a:cs typeface="Arial" pitchFamily="34" charset="0"/>
                </a:endParaRPr>
              </a:p>
            </p:txBody>
          </p:sp>
          <p:sp>
            <p:nvSpPr>
              <p:cNvPr id="37779" name="Rectangle 915"/>
              <p:cNvSpPr>
                <a:spLocks noChangeArrowheads="1"/>
              </p:cNvSpPr>
              <p:nvPr/>
            </p:nvSpPr>
            <p:spPr bwMode="auto">
              <a:xfrm rot="16200000">
                <a:off x="5012547" y="5172077"/>
                <a:ext cx="1270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1</a:t>
                </a:r>
                <a:endParaRPr lang="en-US" sz="1800" smtClean="0">
                  <a:solidFill>
                    <a:srgbClr val="000000"/>
                  </a:solidFill>
                  <a:cs typeface="Arial" pitchFamily="34" charset="0"/>
                </a:endParaRPr>
              </a:p>
            </p:txBody>
          </p:sp>
          <p:sp>
            <p:nvSpPr>
              <p:cNvPr id="37780" name="Rectangle 916"/>
              <p:cNvSpPr>
                <a:spLocks noChangeArrowheads="1"/>
              </p:cNvSpPr>
              <p:nvPr/>
            </p:nvSpPr>
            <p:spPr bwMode="auto">
              <a:xfrm rot="16200000">
                <a:off x="5012547" y="5103815"/>
                <a:ext cx="1270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6</a:t>
                </a:r>
                <a:endParaRPr lang="en-US" sz="1800" smtClean="0">
                  <a:solidFill>
                    <a:srgbClr val="000000"/>
                  </a:solidFill>
                  <a:cs typeface="Arial" pitchFamily="34" charset="0"/>
                </a:endParaRPr>
              </a:p>
            </p:txBody>
          </p:sp>
          <p:sp>
            <p:nvSpPr>
              <p:cNvPr id="37781" name="Line 917"/>
              <p:cNvSpPr>
                <a:spLocks noChangeShapeType="1"/>
              </p:cNvSpPr>
              <p:nvPr/>
            </p:nvSpPr>
            <p:spPr bwMode="auto">
              <a:xfrm>
                <a:off x="5066522"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2" name="Freeform 918"/>
              <p:cNvSpPr>
                <a:spLocks/>
              </p:cNvSpPr>
              <p:nvPr/>
            </p:nvSpPr>
            <p:spPr bwMode="auto">
              <a:xfrm>
                <a:off x="5033185" y="5854702"/>
                <a:ext cx="66675" cy="68263"/>
              </a:xfrm>
              <a:custGeom>
                <a:avLst/>
                <a:gdLst/>
                <a:ahLst/>
                <a:cxnLst>
                  <a:cxn ang="0">
                    <a:pos x="21" y="0"/>
                  </a:cxn>
                  <a:cxn ang="0">
                    <a:pos x="42" y="43"/>
                  </a:cxn>
                  <a:cxn ang="0">
                    <a:pos x="0" y="43"/>
                  </a:cxn>
                  <a:cxn ang="0">
                    <a:pos x="21" y="0"/>
                  </a:cxn>
                </a:cxnLst>
                <a:rect l="0" t="0" r="r" b="b"/>
                <a:pathLst>
                  <a:path w="42" h="43">
                    <a:moveTo>
                      <a:pt x="21" y="0"/>
                    </a:moveTo>
                    <a:lnTo>
                      <a:pt x="42"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3" name="Freeform 919"/>
              <p:cNvSpPr>
                <a:spLocks/>
              </p:cNvSpPr>
              <p:nvPr/>
            </p:nvSpPr>
            <p:spPr bwMode="auto">
              <a:xfrm>
                <a:off x="5033185" y="6583365"/>
                <a:ext cx="66675" cy="68263"/>
              </a:xfrm>
              <a:custGeom>
                <a:avLst/>
                <a:gdLst/>
                <a:ahLst/>
                <a:cxnLst>
                  <a:cxn ang="0">
                    <a:pos x="21" y="43"/>
                  </a:cxn>
                  <a:cxn ang="0">
                    <a:pos x="42" y="0"/>
                  </a:cxn>
                  <a:cxn ang="0">
                    <a:pos x="0" y="0"/>
                  </a:cxn>
                  <a:cxn ang="0">
                    <a:pos x="21" y="43"/>
                  </a:cxn>
                </a:cxnLst>
                <a:rect l="0" t="0" r="r" b="b"/>
                <a:pathLst>
                  <a:path w="42" h="43">
                    <a:moveTo>
                      <a:pt x="21" y="43"/>
                    </a:moveTo>
                    <a:lnTo>
                      <a:pt x="42"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4" name="Line 920"/>
              <p:cNvSpPr>
                <a:spLocks noChangeShapeType="1"/>
              </p:cNvSpPr>
              <p:nvPr/>
            </p:nvSpPr>
            <p:spPr bwMode="auto">
              <a:xfrm>
                <a:off x="5066522" y="4154490"/>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5" name="Freeform 921"/>
              <p:cNvSpPr>
                <a:spLocks/>
              </p:cNvSpPr>
              <p:nvPr/>
            </p:nvSpPr>
            <p:spPr bwMode="auto">
              <a:xfrm>
                <a:off x="5033185" y="4154490"/>
                <a:ext cx="66675" cy="68263"/>
              </a:xfrm>
              <a:custGeom>
                <a:avLst/>
                <a:gdLst/>
                <a:ahLst/>
                <a:cxnLst>
                  <a:cxn ang="0">
                    <a:pos x="21" y="0"/>
                  </a:cxn>
                  <a:cxn ang="0">
                    <a:pos x="42" y="43"/>
                  </a:cxn>
                  <a:cxn ang="0">
                    <a:pos x="0" y="43"/>
                  </a:cxn>
                  <a:cxn ang="0">
                    <a:pos x="21" y="0"/>
                  </a:cxn>
                </a:cxnLst>
                <a:rect l="0" t="0" r="r" b="b"/>
                <a:pathLst>
                  <a:path w="42" h="43">
                    <a:moveTo>
                      <a:pt x="21" y="0"/>
                    </a:moveTo>
                    <a:lnTo>
                      <a:pt x="42"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6" name="Freeform 922"/>
              <p:cNvSpPr>
                <a:spLocks/>
              </p:cNvSpPr>
              <p:nvPr/>
            </p:nvSpPr>
            <p:spPr bwMode="auto">
              <a:xfrm>
                <a:off x="5033185" y="4891090"/>
                <a:ext cx="66675" cy="66675"/>
              </a:xfrm>
              <a:custGeom>
                <a:avLst/>
                <a:gdLst/>
                <a:ahLst/>
                <a:cxnLst>
                  <a:cxn ang="0">
                    <a:pos x="21" y="42"/>
                  </a:cxn>
                  <a:cxn ang="0">
                    <a:pos x="42" y="0"/>
                  </a:cxn>
                  <a:cxn ang="0">
                    <a:pos x="0" y="0"/>
                  </a:cxn>
                  <a:cxn ang="0">
                    <a:pos x="21" y="42"/>
                  </a:cxn>
                </a:cxnLst>
                <a:rect l="0" t="0" r="r" b="b"/>
                <a:pathLst>
                  <a:path w="42" h="42">
                    <a:moveTo>
                      <a:pt x="21" y="42"/>
                    </a:moveTo>
                    <a:lnTo>
                      <a:pt x="42" y="0"/>
                    </a:lnTo>
                    <a:lnTo>
                      <a:pt x="0" y="0"/>
                    </a:lnTo>
                    <a:lnTo>
                      <a:pt x="21"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7" name="Rectangle 923"/>
              <p:cNvSpPr>
                <a:spLocks noChangeArrowheads="1"/>
              </p:cNvSpPr>
              <p:nvPr/>
            </p:nvSpPr>
            <p:spPr bwMode="auto">
              <a:xfrm>
                <a:off x="3989389" y="2147889"/>
                <a:ext cx="669925" cy="1270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8" name="Rectangle 924"/>
              <p:cNvSpPr>
                <a:spLocks noChangeArrowheads="1"/>
              </p:cNvSpPr>
              <p:nvPr/>
            </p:nvSpPr>
            <p:spPr bwMode="auto">
              <a:xfrm>
                <a:off x="3989389" y="2139952"/>
                <a:ext cx="669925" cy="14446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9" name="Rectangle 925"/>
              <p:cNvSpPr>
                <a:spLocks noChangeArrowheads="1"/>
              </p:cNvSpPr>
              <p:nvPr/>
            </p:nvSpPr>
            <p:spPr bwMode="auto">
              <a:xfrm>
                <a:off x="4116389" y="2165352"/>
                <a:ext cx="500063" cy="1365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Boot ROM</a:t>
                </a:r>
                <a:endParaRPr lang="en-US" sz="1800" smtClean="0">
                  <a:solidFill>
                    <a:srgbClr val="000000"/>
                  </a:solidFill>
                  <a:cs typeface="Arial" pitchFamily="34" charset="0"/>
                </a:endParaRPr>
              </a:p>
            </p:txBody>
          </p:sp>
          <p:sp>
            <p:nvSpPr>
              <p:cNvPr id="37790" name="Line 926"/>
              <p:cNvSpPr>
                <a:spLocks noChangeShapeType="1"/>
              </p:cNvSpPr>
              <p:nvPr/>
            </p:nvSpPr>
            <p:spPr bwMode="auto">
              <a:xfrm flipH="1">
                <a:off x="4684714" y="2216152"/>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1" name="Freeform 927"/>
              <p:cNvSpPr>
                <a:spLocks/>
              </p:cNvSpPr>
              <p:nvPr/>
            </p:nvSpPr>
            <p:spPr bwMode="auto">
              <a:xfrm>
                <a:off x="4948239" y="2182814"/>
                <a:ext cx="66675" cy="66675"/>
              </a:xfrm>
              <a:custGeom>
                <a:avLst/>
                <a:gdLst/>
                <a:ahLst/>
                <a:cxnLst>
                  <a:cxn ang="0">
                    <a:pos x="42" y="21"/>
                  </a:cxn>
                  <a:cxn ang="0">
                    <a:pos x="0" y="42"/>
                  </a:cxn>
                  <a:cxn ang="0">
                    <a:pos x="0" y="0"/>
                  </a:cxn>
                  <a:cxn ang="0">
                    <a:pos x="42" y="21"/>
                  </a:cxn>
                </a:cxnLst>
                <a:rect l="0" t="0" r="r" b="b"/>
                <a:pathLst>
                  <a:path w="42" h="42">
                    <a:moveTo>
                      <a:pt x="42" y="21"/>
                    </a:moveTo>
                    <a:lnTo>
                      <a:pt x="0" y="42"/>
                    </a:lnTo>
                    <a:lnTo>
                      <a:pt x="0" y="0"/>
                    </a:lnTo>
                    <a:lnTo>
                      <a:pt x="42"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2" name="Freeform 928"/>
              <p:cNvSpPr>
                <a:spLocks/>
              </p:cNvSpPr>
              <p:nvPr/>
            </p:nvSpPr>
            <p:spPr bwMode="auto">
              <a:xfrm>
                <a:off x="4684714" y="2182814"/>
                <a:ext cx="68263" cy="66675"/>
              </a:xfrm>
              <a:custGeom>
                <a:avLst/>
                <a:gdLst/>
                <a:ahLst/>
                <a:cxnLst>
                  <a:cxn ang="0">
                    <a:pos x="0" y="21"/>
                  </a:cxn>
                  <a:cxn ang="0">
                    <a:pos x="43" y="42"/>
                  </a:cxn>
                  <a:cxn ang="0">
                    <a:pos x="43" y="0"/>
                  </a:cxn>
                  <a:cxn ang="0">
                    <a:pos x="0" y="21"/>
                  </a:cxn>
                </a:cxnLst>
                <a:rect l="0" t="0" r="r" b="b"/>
                <a:pathLst>
                  <a:path w="43" h="42">
                    <a:moveTo>
                      <a:pt x="0" y="21"/>
                    </a:moveTo>
                    <a:lnTo>
                      <a:pt x="43" y="42"/>
                    </a:lnTo>
                    <a:lnTo>
                      <a:pt x="43" y="0"/>
                    </a:lnTo>
                    <a:lnTo>
                      <a:pt x="0"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3" name="Rectangle 929"/>
              <p:cNvSpPr>
                <a:spLocks noChangeArrowheads="1"/>
              </p:cNvSpPr>
              <p:nvPr/>
            </p:nvSpPr>
            <p:spPr bwMode="auto">
              <a:xfrm>
                <a:off x="3989389" y="1944689"/>
                <a:ext cx="669925" cy="1270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4" name="Rectangle 930"/>
              <p:cNvSpPr>
                <a:spLocks noChangeArrowheads="1"/>
              </p:cNvSpPr>
              <p:nvPr/>
            </p:nvSpPr>
            <p:spPr bwMode="auto">
              <a:xfrm>
                <a:off x="3989389" y="1936752"/>
                <a:ext cx="669925" cy="14446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5" name="Rectangle 931"/>
              <p:cNvSpPr>
                <a:spLocks noChangeArrowheads="1"/>
              </p:cNvSpPr>
              <p:nvPr/>
            </p:nvSpPr>
            <p:spPr bwMode="auto">
              <a:xfrm>
                <a:off x="4024314" y="1954214"/>
                <a:ext cx="703263" cy="1365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dirty="0" smtClean="0">
                    <a:solidFill>
                      <a:srgbClr val="000000"/>
                    </a:solidFill>
                    <a:cs typeface="Arial" pitchFamily="34" charset="0"/>
                  </a:rPr>
                  <a:t>Debug &amp; Trace</a:t>
                </a:r>
                <a:endParaRPr lang="en-US" sz="1800" dirty="0" smtClean="0">
                  <a:solidFill>
                    <a:srgbClr val="000000"/>
                  </a:solidFill>
                  <a:cs typeface="Arial" pitchFamily="34" charset="0"/>
                </a:endParaRPr>
              </a:p>
            </p:txBody>
          </p:sp>
          <p:sp>
            <p:nvSpPr>
              <p:cNvPr id="37796" name="Line 932"/>
              <p:cNvSpPr>
                <a:spLocks noChangeShapeType="1"/>
              </p:cNvSpPr>
              <p:nvPr/>
            </p:nvSpPr>
            <p:spPr bwMode="auto">
              <a:xfrm flipH="1">
                <a:off x="4684714" y="2005014"/>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7" name="Freeform 933"/>
              <p:cNvSpPr>
                <a:spLocks/>
              </p:cNvSpPr>
              <p:nvPr/>
            </p:nvSpPr>
            <p:spPr bwMode="auto">
              <a:xfrm>
                <a:off x="4948239" y="1970089"/>
                <a:ext cx="66675" cy="68263"/>
              </a:xfrm>
              <a:custGeom>
                <a:avLst/>
                <a:gdLst/>
                <a:ahLst/>
                <a:cxnLst>
                  <a:cxn ang="0">
                    <a:pos x="42" y="22"/>
                  </a:cxn>
                  <a:cxn ang="0">
                    <a:pos x="0" y="43"/>
                  </a:cxn>
                  <a:cxn ang="0">
                    <a:pos x="0" y="0"/>
                  </a:cxn>
                  <a:cxn ang="0">
                    <a:pos x="42" y="22"/>
                  </a:cxn>
                </a:cxnLst>
                <a:rect l="0" t="0" r="r" b="b"/>
                <a:pathLst>
                  <a:path w="42" h="43">
                    <a:moveTo>
                      <a:pt x="42" y="22"/>
                    </a:moveTo>
                    <a:lnTo>
                      <a:pt x="0" y="43"/>
                    </a:lnTo>
                    <a:lnTo>
                      <a:pt x="0" y="0"/>
                    </a:lnTo>
                    <a:lnTo>
                      <a:pt x="42"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8" name="Freeform 934"/>
              <p:cNvSpPr>
                <a:spLocks/>
              </p:cNvSpPr>
              <p:nvPr/>
            </p:nvSpPr>
            <p:spPr bwMode="auto">
              <a:xfrm>
                <a:off x="4684714" y="1970089"/>
                <a:ext cx="68263" cy="68263"/>
              </a:xfrm>
              <a:custGeom>
                <a:avLst/>
                <a:gdLst/>
                <a:ahLst/>
                <a:cxnLst>
                  <a:cxn ang="0">
                    <a:pos x="0" y="22"/>
                  </a:cxn>
                  <a:cxn ang="0">
                    <a:pos x="43" y="43"/>
                  </a:cxn>
                  <a:cxn ang="0">
                    <a:pos x="43" y="0"/>
                  </a:cxn>
                  <a:cxn ang="0">
                    <a:pos x="0" y="22"/>
                  </a:cxn>
                </a:cxnLst>
                <a:rect l="0" t="0" r="r" b="b"/>
                <a:pathLst>
                  <a:path w="43" h="43">
                    <a:moveTo>
                      <a:pt x="0" y="22"/>
                    </a:moveTo>
                    <a:lnTo>
                      <a:pt x="43" y="43"/>
                    </a:lnTo>
                    <a:lnTo>
                      <a:pt x="43" y="0"/>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9" name="Line 935"/>
              <p:cNvSpPr>
                <a:spLocks noChangeShapeType="1"/>
              </p:cNvSpPr>
              <p:nvPr/>
            </p:nvSpPr>
            <p:spPr bwMode="auto">
              <a:xfrm>
                <a:off x="3641727" y="2005014"/>
                <a:ext cx="331788"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0" name="Freeform 936"/>
              <p:cNvSpPr>
                <a:spLocks/>
              </p:cNvSpPr>
              <p:nvPr/>
            </p:nvSpPr>
            <p:spPr bwMode="auto">
              <a:xfrm>
                <a:off x="3641727" y="1970089"/>
                <a:ext cx="68263" cy="68263"/>
              </a:xfrm>
              <a:custGeom>
                <a:avLst/>
                <a:gdLst/>
                <a:ahLst/>
                <a:cxnLst>
                  <a:cxn ang="0">
                    <a:pos x="0" y="22"/>
                  </a:cxn>
                  <a:cxn ang="0">
                    <a:pos x="43" y="0"/>
                  </a:cxn>
                  <a:cxn ang="0">
                    <a:pos x="43" y="43"/>
                  </a:cxn>
                  <a:cxn ang="0">
                    <a:pos x="0" y="22"/>
                  </a:cxn>
                </a:cxnLst>
                <a:rect l="0" t="0" r="r" b="b"/>
                <a:pathLst>
                  <a:path w="43" h="43">
                    <a:moveTo>
                      <a:pt x="0" y="22"/>
                    </a:moveTo>
                    <a:lnTo>
                      <a:pt x="43" y="0"/>
                    </a:lnTo>
                    <a:lnTo>
                      <a:pt x="43" y="43"/>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1" name="Freeform 937"/>
              <p:cNvSpPr>
                <a:spLocks/>
              </p:cNvSpPr>
              <p:nvPr/>
            </p:nvSpPr>
            <p:spPr bwMode="auto">
              <a:xfrm>
                <a:off x="3905252" y="1970089"/>
                <a:ext cx="68263" cy="68263"/>
              </a:xfrm>
              <a:custGeom>
                <a:avLst/>
                <a:gdLst/>
                <a:ahLst/>
                <a:cxnLst>
                  <a:cxn ang="0">
                    <a:pos x="43" y="22"/>
                  </a:cxn>
                  <a:cxn ang="0">
                    <a:pos x="0" y="0"/>
                  </a:cxn>
                  <a:cxn ang="0">
                    <a:pos x="0" y="43"/>
                  </a:cxn>
                  <a:cxn ang="0">
                    <a:pos x="43" y="22"/>
                  </a:cxn>
                </a:cxnLst>
                <a:rect l="0" t="0" r="r" b="b"/>
                <a:pathLst>
                  <a:path w="43" h="43">
                    <a:moveTo>
                      <a:pt x="43" y="22"/>
                    </a:moveTo>
                    <a:lnTo>
                      <a:pt x="0" y="0"/>
                    </a:lnTo>
                    <a:lnTo>
                      <a:pt x="0" y="43"/>
                    </a:lnTo>
                    <a:lnTo>
                      <a:pt x="43"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2" name="Rectangle 938"/>
              <p:cNvSpPr>
                <a:spLocks noChangeArrowheads="1"/>
              </p:cNvSpPr>
              <p:nvPr/>
            </p:nvSpPr>
            <p:spPr bwMode="auto">
              <a:xfrm>
                <a:off x="3989389" y="3036889"/>
                <a:ext cx="669925" cy="211138"/>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3" name="Rectangle 939"/>
              <p:cNvSpPr>
                <a:spLocks noChangeArrowheads="1"/>
              </p:cNvSpPr>
              <p:nvPr/>
            </p:nvSpPr>
            <p:spPr bwMode="auto">
              <a:xfrm>
                <a:off x="3989389" y="3036889"/>
                <a:ext cx="669925" cy="211138"/>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4" name="Rectangle 940"/>
              <p:cNvSpPr>
                <a:spLocks noChangeArrowheads="1"/>
              </p:cNvSpPr>
              <p:nvPr/>
            </p:nvSpPr>
            <p:spPr bwMode="auto">
              <a:xfrm>
                <a:off x="3989389" y="3036889"/>
                <a:ext cx="669925" cy="22066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5" name="Rectangle 941"/>
              <p:cNvSpPr>
                <a:spLocks noChangeArrowheads="1"/>
              </p:cNvSpPr>
              <p:nvPr/>
            </p:nvSpPr>
            <p:spPr bwMode="auto">
              <a:xfrm>
                <a:off x="4184652" y="3044827"/>
                <a:ext cx="322263" cy="1365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Power</a:t>
                </a:r>
                <a:endParaRPr lang="en-US" sz="1800" smtClean="0">
                  <a:solidFill>
                    <a:srgbClr val="000000"/>
                  </a:solidFill>
                  <a:cs typeface="Arial" pitchFamily="34" charset="0"/>
                </a:endParaRPr>
              </a:p>
            </p:txBody>
          </p:sp>
          <p:sp>
            <p:nvSpPr>
              <p:cNvPr id="37806" name="Rectangle 942"/>
              <p:cNvSpPr>
                <a:spLocks noChangeArrowheads="1"/>
              </p:cNvSpPr>
              <p:nvPr/>
            </p:nvSpPr>
            <p:spPr bwMode="auto">
              <a:xfrm>
                <a:off x="4057652" y="3130552"/>
                <a:ext cx="619125" cy="1365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Management</a:t>
                </a:r>
                <a:endParaRPr lang="en-US" sz="1800" smtClean="0">
                  <a:solidFill>
                    <a:srgbClr val="000000"/>
                  </a:solidFill>
                  <a:cs typeface="Arial" pitchFamily="34" charset="0"/>
                </a:endParaRPr>
              </a:p>
            </p:txBody>
          </p:sp>
          <p:sp>
            <p:nvSpPr>
              <p:cNvPr id="37807" name="Line 943"/>
              <p:cNvSpPr>
                <a:spLocks noChangeShapeType="1"/>
              </p:cNvSpPr>
              <p:nvPr/>
            </p:nvSpPr>
            <p:spPr bwMode="auto">
              <a:xfrm flipH="1">
                <a:off x="4684714" y="3146427"/>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8" name="Freeform 944"/>
              <p:cNvSpPr>
                <a:spLocks/>
              </p:cNvSpPr>
              <p:nvPr/>
            </p:nvSpPr>
            <p:spPr bwMode="auto">
              <a:xfrm>
                <a:off x="4948239" y="3105152"/>
                <a:ext cx="66675" cy="76200"/>
              </a:xfrm>
              <a:custGeom>
                <a:avLst/>
                <a:gdLst/>
                <a:ahLst/>
                <a:cxnLst>
                  <a:cxn ang="0">
                    <a:pos x="42" y="26"/>
                  </a:cxn>
                  <a:cxn ang="0">
                    <a:pos x="0" y="48"/>
                  </a:cxn>
                  <a:cxn ang="0">
                    <a:pos x="0" y="0"/>
                  </a:cxn>
                  <a:cxn ang="0">
                    <a:pos x="42" y="26"/>
                  </a:cxn>
                </a:cxnLst>
                <a:rect l="0" t="0" r="r" b="b"/>
                <a:pathLst>
                  <a:path w="42" h="48">
                    <a:moveTo>
                      <a:pt x="42" y="26"/>
                    </a:moveTo>
                    <a:lnTo>
                      <a:pt x="0" y="48"/>
                    </a:lnTo>
                    <a:lnTo>
                      <a:pt x="0" y="0"/>
                    </a:lnTo>
                    <a:lnTo>
                      <a:pt x="42"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9" name="Freeform 945"/>
              <p:cNvSpPr>
                <a:spLocks/>
              </p:cNvSpPr>
              <p:nvPr/>
            </p:nvSpPr>
            <p:spPr bwMode="auto">
              <a:xfrm>
                <a:off x="4684714" y="3105152"/>
                <a:ext cx="68263" cy="76200"/>
              </a:xfrm>
              <a:custGeom>
                <a:avLst/>
                <a:gdLst/>
                <a:ahLst/>
                <a:cxnLst>
                  <a:cxn ang="0">
                    <a:pos x="0" y="26"/>
                  </a:cxn>
                  <a:cxn ang="0">
                    <a:pos x="43" y="48"/>
                  </a:cxn>
                  <a:cxn ang="0">
                    <a:pos x="43" y="0"/>
                  </a:cxn>
                  <a:cxn ang="0">
                    <a:pos x="0" y="26"/>
                  </a:cxn>
                </a:cxnLst>
                <a:rect l="0" t="0" r="r" b="b"/>
                <a:pathLst>
                  <a:path w="43" h="48">
                    <a:moveTo>
                      <a:pt x="0" y="26"/>
                    </a:moveTo>
                    <a:lnTo>
                      <a:pt x="43" y="48"/>
                    </a:lnTo>
                    <a:lnTo>
                      <a:pt x="43" y="0"/>
                    </a:lnTo>
                    <a:lnTo>
                      <a:pt x="0"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0" name="Rectangle 946"/>
              <p:cNvSpPr>
                <a:spLocks noChangeArrowheads="1"/>
              </p:cNvSpPr>
              <p:nvPr/>
            </p:nvSpPr>
            <p:spPr bwMode="auto">
              <a:xfrm>
                <a:off x="3989389" y="2360614"/>
                <a:ext cx="669925" cy="117475"/>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1" name="Rectangle 947"/>
              <p:cNvSpPr>
                <a:spLocks noChangeArrowheads="1"/>
              </p:cNvSpPr>
              <p:nvPr/>
            </p:nvSpPr>
            <p:spPr bwMode="auto">
              <a:xfrm>
                <a:off x="3989389" y="2343152"/>
                <a:ext cx="669925" cy="1524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2" name="Line 948"/>
              <p:cNvSpPr>
                <a:spLocks noChangeShapeType="1"/>
              </p:cNvSpPr>
              <p:nvPr/>
            </p:nvSpPr>
            <p:spPr bwMode="auto">
              <a:xfrm flipH="1">
                <a:off x="4684714" y="2419352"/>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3" name="Freeform 949"/>
              <p:cNvSpPr>
                <a:spLocks/>
              </p:cNvSpPr>
              <p:nvPr/>
            </p:nvSpPr>
            <p:spPr bwMode="auto">
              <a:xfrm>
                <a:off x="4948239" y="2386014"/>
                <a:ext cx="66675" cy="66675"/>
              </a:xfrm>
              <a:custGeom>
                <a:avLst/>
                <a:gdLst/>
                <a:ahLst/>
                <a:cxnLst>
                  <a:cxn ang="0">
                    <a:pos x="42" y="21"/>
                  </a:cxn>
                  <a:cxn ang="0">
                    <a:pos x="0" y="42"/>
                  </a:cxn>
                  <a:cxn ang="0">
                    <a:pos x="0" y="0"/>
                  </a:cxn>
                  <a:cxn ang="0">
                    <a:pos x="42" y="21"/>
                  </a:cxn>
                </a:cxnLst>
                <a:rect l="0" t="0" r="r" b="b"/>
                <a:pathLst>
                  <a:path w="42" h="42">
                    <a:moveTo>
                      <a:pt x="42" y="21"/>
                    </a:moveTo>
                    <a:lnTo>
                      <a:pt x="0" y="42"/>
                    </a:lnTo>
                    <a:lnTo>
                      <a:pt x="0" y="0"/>
                    </a:lnTo>
                    <a:lnTo>
                      <a:pt x="42"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4" name="Freeform 950"/>
              <p:cNvSpPr>
                <a:spLocks/>
              </p:cNvSpPr>
              <p:nvPr/>
            </p:nvSpPr>
            <p:spPr bwMode="auto">
              <a:xfrm>
                <a:off x="4684714" y="2386014"/>
                <a:ext cx="68263" cy="66675"/>
              </a:xfrm>
              <a:custGeom>
                <a:avLst/>
                <a:gdLst/>
                <a:ahLst/>
                <a:cxnLst>
                  <a:cxn ang="0">
                    <a:pos x="0" y="21"/>
                  </a:cxn>
                  <a:cxn ang="0">
                    <a:pos x="43" y="42"/>
                  </a:cxn>
                  <a:cxn ang="0">
                    <a:pos x="43" y="0"/>
                  </a:cxn>
                  <a:cxn ang="0">
                    <a:pos x="0" y="21"/>
                  </a:cxn>
                </a:cxnLst>
                <a:rect l="0" t="0" r="r" b="b"/>
                <a:pathLst>
                  <a:path w="43" h="42">
                    <a:moveTo>
                      <a:pt x="0" y="21"/>
                    </a:moveTo>
                    <a:lnTo>
                      <a:pt x="43" y="42"/>
                    </a:lnTo>
                    <a:lnTo>
                      <a:pt x="43" y="0"/>
                    </a:lnTo>
                    <a:lnTo>
                      <a:pt x="0"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5" name="Rectangle 951"/>
              <p:cNvSpPr>
                <a:spLocks noChangeArrowheads="1"/>
              </p:cNvSpPr>
              <p:nvPr/>
            </p:nvSpPr>
            <p:spPr bwMode="auto">
              <a:xfrm>
                <a:off x="4090989" y="2368552"/>
                <a:ext cx="550863" cy="1365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Semaphore</a:t>
                </a:r>
                <a:endParaRPr lang="en-US" sz="1800" smtClean="0">
                  <a:solidFill>
                    <a:srgbClr val="000000"/>
                  </a:solidFill>
                  <a:cs typeface="Arial" pitchFamily="34" charset="0"/>
                </a:endParaRPr>
              </a:p>
            </p:txBody>
          </p:sp>
          <p:sp>
            <p:nvSpPr>
              <p:cNvPr id="37816" name="Rectangle 952"/>
              <p:cNvSpPr>
                <a:spLocks noChangeArrowheads="1"/>
              </p:cNvSpPr>
              <p:nvPr/>
            </p:nvSpPr>
            <p:spPr bwMode="auto">
              <a:xfrm>
                <a:off x="3989389" y="2757489"/>
                <a:ext cx="669925" cy="220663"/>
              </a:xfrm>
              <a:prstGeom prst="rect">
                <a:avLst/>
              </a:prstGeom>
              <a:solidFill>
                <a:srgbClr val="FFFF00"/>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7" name="Line 953"/>
              <p:cNvSpPr>
                <a:spLocks noChangeShapeType="1"/>
              </p:cNvSpPr>
              <p:nvPr/>
            </p:nvSpPr>
            <p:spPr bwMode="auto">
              <a:xfrm flipH="1">
                <a:off x="4684714" y="2868614"/>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8" name="Freeform 954"/>
              <p:cNvSpPr>
                <a:spLocks/>
              </p:cNvSpPr>
              <p:nvPr/>
            </p:nvSpPr>
            <p:spPr bwMode="auto">
              <a:xfrm>
                <a:off x="4948239" y="2833689"/>
                <a:ext cx="66675" cy="68263"/>
              </a:xfrm>
              <a:custGeom>
                <a:avLst/>
                <a:gdLst/>
                <a:ahLst/>
                <a:cxnLst>
                  <a:cxn ang="0">
                    <a:pos x="42" y="22"/>
                  </a:cxn>
                  <a:cxn ang="0">
                    <a:pos x="0" y="43"/>
                  </a:cxn>
                  <a:cxn ang="0">
                    <a:pos x="0" y="0"/>
                  </a:cxn>
                  <a:cxn ang="0">
                    <a:pos x="42" y="22"/>
                  </a:cxn>
                </a:cxnLst>
                <a:rect l="0" t="0" r="r" b="b"/>
                <a:pathLst>
                  <a:path w="42" h="43">
                    <a:moveTo>
                      <a:pt x="42" y="22"/>
                    </a:moveTo>
                    <a:lnTo>
                      <a:pt x="0" y="43"/>
                    </a:lnTo>
                    <a:lnTo>
                      <a:pt x="0" y="0"/>
                    </a:lnTo>
                    <a:lnTo>
                      <a:pt x="42"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9" name="Freeform 955"/>
              <p:cNvSpPr>
                <a:spLocks/>
              </p:cNvSpPr>
              <p:nvPr/>
            </p:nvSpPr>
            <p:spPr bwMode="auto">
              <a:xfrm>
                <a:off x="4684714" y="2833689"/>
                <a:ext cx="68263" cy="68263"/>
              </a:xfrm>
              <a:custGeom>
                <a:avLst/>
                <a:gdLst/>
                <a:ahLst/>
                <a:cxnLst>
                  <a:cxn ang="0">
                    <a:pos x="0" y="22"/>
                  </a:cxn>
                  <a:cxn ang="0">
                    <a:pos x="43" y="43"/>
                  </a:cxn>
                  <a:cxn ang="0">
                    <a:pos x="43" y="0"/>
                  </a:cxn>
                  <a:cxn ang="0">
                    <a:pos x="0" y="22"/>
                  </a:cxn>
                </a:cxnLst>
                <a:rect l="0" t="0" r="r" b="b"/>
                <a:pathLst>
                  <a:path w="43" h="43">
                    <a:moveTo>
                      <a:pt x="0" y="22"/>
                    </a:moveTo>
                    <a:lnTo>
                      <a:pt x="43" y="43"/>
                    </a:lnTo>
                    <a:lnTo>
                      <a:pt x="43" y="0"/>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0" name="Rectangle 956"/>
              <p:cNvSpPr>
                <a:spLocks noChangeArrowheads="1"/>
              </p:cNvSpPr>
              <p:nvPr/>
            </p:nvSpPr>
            <p:spPr bwMode="auto">
              <a:xfrm>
                <a:off x="4125914" y="2767014"/>
                <a:ext cx="458788" cy="1365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Security /</a:t>
                </a:r>
                <a:endParaRPr lang="en-US" sz="1800" smtClean="0">
                  <a:solidFill>
                    <a:srgbClr val="000000"/>
                  </a:solidFill>
                  <a:cs typeface="Arial" pitchFamily="34" charset="0"/>
                </a:endParaRPr>
              </a:p>
            </p:txBody>
          </p:sp>
          <p:sp>
            <p:nvSpPr>
              <p:cNvPr id="37821" name="Rectangle 957"/>
              <p:cNvSpPr>
                <a:spLocks noChangeArrowheads="1"/>
              </p:cNvSpPr>
              <p:nvPr/>
            </p:nvSpPr>
            <p:spPr bwMode="auto">
              <a:xfrm>
                <a:off x="4049714" y="2851152"/>
                <a:ext cx="627063" cy="1365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Key Manager</a:t>
                </a:r>
                <a:endParaRPr lang="en-US" sz="1800" smtClean="0">
                  <a:solidFill>
                    <a:srgbClr val="000000"/>
                  </a:solidFill>
                  <a:cs typeface="Arial" pitchFamily="34" charset="0"/>
                </a:endParaRPr>
              </a:p>
            </p:txBody>
          </p:sp>
          <p:sp>
            <p:nvSpPr>
              <p:cNvPr id="37822" name="Rectangle 958"/>
              <p:cNvSpPr>
                <a:spLocks noChangeArrowheads="1"/>
              </p:cNvSpPr>
              <p:nvPr/>
            </p:nvSpPr>
            <p:spPr bwMode="auto">
              <a:xfrm>
                <a:off x="3989389" y="2563814"/>
                <a:ext cx="669925" cy="117475"/>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3" name="Rectangle 959"/>
              <p:cNvSpPr>
                <a:spLocks noChangeArrowheads="1"/>
              </p:cNvSpPr>
              <p:nvPr/>
            </p:nvSpPr>
            <p:spPr bwMode="auto">
              <a:xfrm>
                <a:off x="3989389" y="2546352"/>
                <a:ext cx="669925" cy="1524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4" name="Line 960"/>
              <p:cNvSpPr>
                <a:spLocks noChangeShapeType="1"/>
              </p:cNvSpPr>
              <p:nvPr/>
            </p:nvSpPr>
            <p:spPr bwMode="auto">
              <a:xfrm flipH="1">
                <a:off x="4684714" y="2622552"/>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5" name="Freeform 961"/>
              <p:cNvSpPr>
                <a:spLocks/>
              </p:cNvSpPr>
              <p:nvPr/>
            </p:nvSpPr>
            <p:spPr bwMode="auto">
              <a:xfrm>
                <a:off x="4948239" y="2589214"/>
                <a:ext cx="66675" cy="66675"/>
              </a:xfrm>
              <a:custGeom>
                <a:avLst/>
                <a:gdLst/>
                <a:ahLst/>
                <a:cxnLst>
                  <a:cxn ang="0">
                    <a:pos x="42" y="21"/>
                  </a:cxn>
                  <a:cxn ang="0">
                    <a:pos x="0" y="42"/>
                  </a:cxn>
                  <a:cxn ang="0">
                    <a:pos x="0" y="0"/>
                  </a:cxn>
                  <a:cxn ang="0">
                    <a:pos x="42" y="21"/>
                  </a:cxn>
                </a:cxnLst>
                <a:rect l="0" t="0" r="r" b="b"/>
                <a:pathLst>
                  <a:path w="42" h="42">
                    <a:moveTo>
                      <a:pt x="42" y="21"/>
                    </a:moveTo>
                    <a:lnTo>
                      <a:pt x="0" y="42"/>
                    </a:lnTo>
                    <a:lnTo>
                      <a:pt x="0" y="0"/>
                    </a:lnTo>
                    <a:lnTo>
                      <a:pt x="42"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6" name="Freeform 962"/>
              <p:cNvSpPr>
                <a:spLocks/>
              </p:cNvSpPr>
              <p:nvPr/>
            </p:nvSpPr>
            <p:spPr bwMode="auto">
              <a:xfrm>
                <a:off x="4684714" y="2589214"/>
                <a:ext cx="68263" cy="66675"/>
              </a:xfrm>
              <a:custGeom>
                <a:avLst/>
                <a:gdLst/>
                <a:ahLst/>
                <a:cxnLst>
                  <a:cxn ang="0">
                    <a:pos x="0" y="21"/>
                  </a:cxn>
                  <a:cxn ang="0">
                    <a:pos x="43" y="42"/>
                  </a:cxn>
                  <a:cxn ang="0">
                    <a:pos x="43" y="0"/>
                  </a:cxn>
                  <a:cxn ang="0">
                    <a:pos x="0" y="21"/>
                  </a:cxn>
                </a:cxnLst>
                <a:rect l="0" t="0" r="r" b="b"/>
                <a:pathLst>
                  <a:path w="43" h="42">
                    <a:moveTo>
                      <a:pt x="0" y="21"/>
                    </a:moveTo>
                    <a:lnTo>
                      <a:pt x="43" y="42"/>
                    </a:lnTo>
                    <a:lnTo>
                      <a:pt x="43" y="0"/>
                    </a:lnTo>
                    <a:lnTo>
                      <a:pt x="0"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7" name="Rectangle 963"/>
              <p:cNvSpPr>
                <a:spLocks noChangeArrowheads="1"/>
              </p:cNvSpPr>
              <p:nvPr/>
            </p:nvSpPr>
            <p:spPr bwMode="auto">
              <a:xfrm>
                <a:off x="4184652" y="2571752"/>
                <a:ext cx="347663" cy="1365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Timers</a:t>
                </a:r>
                <a:endParaRPr lang="en-US" sz="1800" smtClean="0">
                  <a:solidFill>
                    <a:srgbClr val="000000"/>
                  </a:solidFill>
                  <a:cs typeface="Arial" pitchFamily="34" charset="0"/>
                </a:endParaRPr>
              </a:p>
            </p:txBody>
          </p:sp>
        </p:grpSp>
        <p:sp>
          <p:nvSpPr>
            <p:cNvPr id="1382" name="Rectangle 1381"/>
            <p:cNvSpPr/>
            <p:nvPr/>
          </p:nvSpPr>
          <p:spPr bwMode="auto">
            <a:xfrm>
              <a:off x="3964781" y="1164431"/>
              <a:ext cx="2378869" cy="707232"/>
            </a:xfrm>
            <a:prstGeom prst="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eaLnBrk="0" hangingPunct="0"/>
              <a:endParaRPr lang="en-US" sz="1800" smtClean="0">
                <a:solidFill>
                  <a:srgbClr val="000000"/>
                </a:solidFill>
              </a:endParaRPr>
            </a:p>
          </p:txBody>
        </p:sp>
      </p:grpSp>
      <p:sp>
        <p:nvSpPr>
          <p:cNvPr id="311" name="Line 757"/>
          <p:cNvSpPr>
            <a:spLocks noChangeShapeType="1"/>
          </p:cNvSpPr>
          <p:nvPr/>
        </p:nvSpPr>
        <p:spPr bwMode="auto">
          <a:xfrm flipH="1">
            <a:off x="5050630" y="4121944"/>
            <a:ext cx="2364582" cy="7143"/>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12" name="Line 766"/>
          <p:cNvSpPr>
            <a:spLocks noChangeShapeType="1"/>
          </p:cNvSpPr>
          <p:nvPr/>
        </p:nvSpPr>
        <p:spPr bwMode="auto">
          <a:xfrm>
            <a:off x="7414424" y="3934619"/>
            <a:ext cx="791" cy="182880"/>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Tree>
    <p:custDataLst>
      <p:tags r:id="rId1"/>
    </p:custDataLst>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025" y="76200"/>
            <a:ext cx="8808244" cy="762000"/>
          </a:xfrm>
        </p:spPr>
        <p:txBody>
          <a:bodyPr/>
          <a:lstStyle/>
          <a:p>
            <a:r>
              <a:rPr lang="en-US" b="0" dirty="0" smtClean="0">
                <a:solidFill>
                  <a:srgbClr val="000000"/>
                </a:solidFill>
                <a:latin typeface="Calibri" pitchFamily="34" charset="0"/>
              </a:rPr>
              <a:t>KeyStone C665x: Key HW Variations</a:t>
            </a:r>
            <a:endParaRPr lang="en-US" b="0" dirty="0"/>
          </a:p>
        </p:txBody>
      </p:sp>
      <p:graphicFrame>
        <p:nvGraphicFramePr>
          <p:cNvPr id="5" name="Table 4"/>
          <p:cNvGraphicFramePr>
            <a:graphicFrameLocks noGrp="1"/>
          </p:cNvGraphicFramePr>
          <p:nvPr/>
        </p:nvGraphicFramePr>
        <p:xfrm>
          <a:off x="388142" y="1039814"/>
          <a:ext cx="8563706" cy="2966720"/>
        </p:xfrm>
        <a:graphic>
          <a:graphicData uri="http://schemas.openxmlformats.org/drawingml/2006/table">
            <a:tbl>
              <a:tblPr firstRow="1" bandRow="1">
                <a:tableStyleId>{5C22544A-7EE6-4342-B048-85BDC9FD1C3A}</a:tableStyleId>
              </a:tblPr>
              <a:tblGrid>
                <a:gridCol w="2827719"/>
                <a:gridCol w="2041938"/>
                <a:gridCol w="1840103"/>
                <a:gridCol w="116840"/>
                <a:gridCol w="1737106"/>
              </a:tblGrid>
              <a:tr h="370840">
                <a:tc>
                  <a:txBody>
                    <a:bodyPr/>
                    <a:lstStyle/>
                    <a:p>
                      <a:pPr algn="ctr"/>
                      <a:r>
                        <a:rPr lang="en-US" dirty="0" smtClean="0"/>
                        <a:t>HW Feature</a:t>
                      </a:r>
                      <a:endParaRPr lang="en-US" dirty="0"/>
                    </a:p>
                  </a:txBody>
                  <a:tcPr/>
                </a:tc>
                <a:tc>
                  <a:txBody>
                    <a:bodyPr/>
                    <a:lstStyle/>
                    <a:p>
                      <a:pPr algn="ctr"/>
                      <a:r>
                        <a:rPr lang="en-US" dirty="0" smtClean="0"/>
                        <a:t>C6654</a:t>
                      </a:r>
                      <a:endParaRPr lang="en-US" dirty="0"/>
                    </a:p>
                  </a:txBody>
                  <a:tcPr/>
                </a:tc>
                <a:tc gridSpan="2">
                  <a:txBody>
                    <a:bodyPr/>
                    <a:lstStyle/>
                    <a:p>
                      <a:pPr algn="ctr"/>
                      <a:r>
                        <a:rPr lang="en-US" dirty="0" smtClean="0"/>
                        <a:t>C6655</a:t>
                      </a:r>
                      <a:endParaRPr lang="en-US" dirty="0"/>
                    </a:p>
                  </a:txBody>
                  <a:tcPr/>
                </a:tc>
                <a:tc hMerge="1">
                  <a:txBody>
                    <a:bodyPr/>
                    <a:lstStyle/>
                    <a:p>
                      <a:endParaRPr lang="en-US"/>
                    </a:p>
                  </a:txBody>
                  <a:tcPr/>
                </a:tc>
                <a:tc>
                  <a:txBody>
                    <a:bodyPr/>
                    <a:lstStyle/>
                    <a:p>
                      <a:pPr algn="ctr"/>
                      <a:r>
                        <a:rPr lang="en-US" dirty="0" smtClean="0"/>
                        <a:t>C6657</a:t>
                      </a:r>
                      <a:endParaRPr lang="en-US" dirty="0"/>
                    </a:p>
                  </a:txBody>
                  <a:tcPr/>
                </a:tc>
              </a:tr>
              <a:tr h="370840">
                <a:tc>
                  <a:txBody>
                    <a:bodyPr/>
                    <a:lstStyle/>
                    <a:p>
                      <a:r>
                        <a:rPr lang="en-US" sz="1400" dirty="0" smtClean="0"/>
                        <a:t>CorePac</a:t>
                      </a:r>
                      <a:r>
                        <a:rPr lang="en-US" sz="1400" baseline="0" dirty="0" smtClean="0"/>
                        <a:t> Frequency (GHz)</a:t>
                      </a:r>
                      <a:endParaRPr lang="en-US" sz="1400" dirty="0"/>
                    </a:p>
                  </a:txBody>
                  <a:tcPr/>
                </a:tc>
                <a:tc>
                  <a:txBody>
                    <a:bodyPr/>
                    <a:lstStyle/>
                    <a:p>
                      <a:pPr algn="ctr"/>
                      <a:r>
                        <a:rPr lang="en-US" sz="1400" dirty="0" smtClean="0"/>
                        <a:t>0.85</a:t>
                      </a:r>
                      <a:endParaRPr lang="en-US" sz="1400" dirty="0"/>
                    </a:p>
                  </a:txBody>
                  <a:tcPr/>
                </a:tc>
                <a:tc>
                  <a:txBody>
                    <a:bodyPr/>
                    <a:lstStyle/>
                    <a:p>
                      <a:pPr algn="ctr"/>
                      <a:r>
                        <a:rPr lang="en-US" sz="1400" dirty="0" smtClean="0"/>
                        <a:t> 1 @ 1.0, 1.25</a:t>
                      </a:r>
                      <a:endParaRPr lang="en-US" sz="1400" dirty="0"/>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2 @ 0.85, 1.0, 1.25</a:t>
                      </a:r>
                    </a:p>
                  </a:txBody>
                  <a:tcPr/>
                </a:tc>
                <a:tc hMerge="1">
                  <a:txBody>
                    <a:bodyPr/>
                    <a:lstStyle/>
                    <a:p>
                      <a:pPr algn="ctr"/>
                      <a:endParaRPr lang="en-US" sz="1400" dirty="0"/>
                    </a:p>
                  </a:txBody>
                  <a:tcPr/>
                </a:tc>
              </a:tr>
              <a:tr h="370840">
                <a:tc>
                  <a:txBody>
                    <a:bodyPr/>
                    <a:lstStyle/>
                    <a:p>
                      <a:r>
                        <a:rPr lang="en-US" sz="1400" dirty="0" smtClean="0"/>
                        <a:t>Multicore Shared Memory (MSM)</a:t>
                      </a:r>
                      <a:endParaRPr lang="en-US" sz="1400" dirty="0"/>
                    </a:p>
                  </a:txBody>
                  <a:tcPr/>
                </a:tc>
                <a:tc>
                  <a:txBody>
                    <a:bodyPr/>
                    <a:lstStyle/>
                    <a:p>
                      <a:pPr algn="ctr"/>
                      <a:r>
                        <a:rPr lang="en-US" sz="1400" dirty="0" smtClean="0"/>
                        <a:t>No</a:t>
                      </a:r>
                      <a:endParaRPr lang="en-US" sz="1400" dirty="0"/>
                    </a:p>
                  </a:txBody>
                  <a:tcPr/>
                </a:tc>
                <a:tc gridSpan="3">
                  <a:txBody>
                    <a:bodyPr/>
                    <a:lstStyle/>
                    <a:p>
                      <a:pPr algn="ctr"/>
                      <a:r>
                        <a:rPr lang="en-US" sz="1400" dirty="0" smtClean="0"/>
                        <a:t>1024KB SRAM</a:t>
                      </a:r>
                      <a:endParaRPr lang="en-US" sz="1400" dirty="0"/>
                    </a:p>
                  </a:txBody>
                  <a:tcPr/>
                </a:tc>
                <a:tc hMerge="1">
                  <a:txBody>
                    <a:bodyPr/>
                    <a:lstStyle/>
                    <a:p>
                      <a:endParaRPr lang="en-US"/>
                    </a:p>
                  </a:txBody>
                  <a:tcPr/>
                </a:tc>
                <a:tc hMerge="1">
                  <a:txBody>
                    <a:bodyPr/>
                    <a:lstStyle/>
                    <a:p>
                      <a:pPr algn="ctr"/>
                      <a:endParaRPr lang="en-US" sz="1400" dirty="0"/>
                    </a:p>
                  </a:txBody>
                  <a:tcPr/>
                </a:tc>
              </a:tr>
              <a:tr h="370840">
                <a:tc>
                  <a:txBody>
                    <a:bodyPr/>
                    <a:lstStyle/>
                    <a:p>
                      <a:r>
                        <a:rPr lang="en-US" sz="1400" dirty="0" smtClean="0"/>
                        <a:t>DDR3 Maximum Data Rate</a:t>
                      </a:r>
                      <a:endParaRPr lang="en-US" sz="1400" dirty="0"/>
                    </a:p>
                  </a:txBody>
                  <a:tcPr/>
                </a:tc>
                <a:tc>
                  <a:txBody>
                    <a:bodyPr/>
                    <a:lstStyle/>
                    <a:p>
                      <a:pPr algn="ctr"/>
                      <a:r>
                        <a:rPr lang="en-US" sz="1400" dirty="0" smtClean="0"/>
                        <a:t>1066</a:t>
                      </a:r>
                      <a:endParaRPr lang="en-US" sz="1400" dirty="0"/>
                    </a:p>
                  </a:txBody>
                  <a:tcPr/>
                </a:tc>
                <a:tc gridSpan="3">
                  <a:txBody>
                    <a:bodyPr/>
                    <a:lstStyle/>
                    <a:p>
                      <a:pPr algn="ctr"/>
                      <a:r>
                        <a:rPr lang="en-US" sz="1400" dirty="0" smtClean="0"/>
                        <a:t>1333</a:t>
                      </a:r>
                      <a:endParaRPr lang="en-US" sz="1400" dirty="0"/>
                    </a:p>
                  </a:txBody>
                  <a:tcPr/>
                </a:tc>
                <a:tc hMerge="1">
                  <a:txBody>
                    <a:bodyPr/>
                    <a:lstStyle/>
                    <a:p>
                      <a:endParaRPr lang="en-US"/>
                    </a:p>
                  </a:txBody>
                  <a:tcPr/>
                </a:tc>
                <a:tc hMerge="1">
                  <a:txBody>
                    <a:bodyPr/>
                    <a:lstStyle/>
                    <a:p>
                      <a:pPr algn="ctr"/>
                      <a:endParaRPr lang="en-US" sz="1400" dirty="0"/>
                    </a:p>
                  </a:txBody>
                  <a:tcPr/>
                </a:tc>
              </a:tr>
              <a:tr h="370840">
                <a:tc>
                  <a:txBody>
                    <a:bodyPr/>
                    <a:lstStyle/>
                    <a:p>
                      <a:r>
                        <a:rPr lang="en-US" sz="1400" dirty="0" smtClean="0"/>
                        <a:t>Serial Rapid I/O Lanes</a:t>
                      </a:r>
                      <a:endParaRPr lang="en-US" sz="1400" dirty="0"/>
                    </a:p>
                  </a:txBody>
                  <a:tcPr/>
                </a:tc>
                <a:tc>
                  <a:txBody>
                    <a:bodyPr/>
                    <a:lstStyle/>
                    <a:p>
                      <a:pPr algn="ctr"/>
                      <a:r>
                        <a:rPr lang="en-US" sz="1400" dirty="0" smtClean="0"/>
                        <a:t>No</a:t>
                      </a:r>
                      <a:endParaRPr lang="en-US" sz="1400" dirty="0"/>
                    </a:p>
                  </a:txBody>
                  <a:tcPr/>
                </a:tc>
                <a:tc gridSpan="3">
                  <a:txBody>
                    <a:bodyPr/>
                    <a:lstStyle/>
                    <a:p>
                      <a:pPr algn="ctr"/>
                      <a:r>
                        <a:rPr lang="en-US" sz="1400" dirty="0" smtClean="0"/>
                        <a:t>4x</a:t>
                      </a:r>
                      <a:endParaRPr lang="en-US" sz="1400" dirty="0"/>
                    </a:p>
                  </a:txBody>
                  <a:tcPr/>
                </a:tc>
                <a:tc hMerge="1">
                  <a:txBody>
                    <a:bodyPr/>
                    <a:lstStyle/>
                    <a:p>
                      <a:endParaRPr lang="en-US"/>
                    </a:p>
                  </a:txBody>
                  <a:tcPr/>
                </a:tc>
                <a:tc hMerge="1">
                  <a:txBody>
                    <a:bodyPr/>
                    <a:lstStyle/>
                    <a:p>
                      <a:pPr algn="ctr"/>
                      <a:endParaRPr lang="en-US" sz="1400" dirty="0"/>
                    </a:p>
                  </a:txBody>
                  <a:tcPr/>
                </a:tc>
              </a:tr>
              <a:tr h="370840">
                <a:tc>
                  <a:txBody>
                    <a:bodyPr/>
                    <a:lstStyle/>
                    <a:p>
                      <a:r>
                        <a:rPr lang="en-US" sz="1400" dirty="0" smtClean="0"/>
                        <a:t>HyperLink</a:t>
                      </a:r>
                      <a:endParaRPr lang="en-US" sz="1400" dirty="0"/>
                    </a:p>
                  </a:txBody>
                  <a:tcPr/>
                </a:tc>
                <a:tc>
                  <a:txBody>
                    <a:bodyPr/>
                    <a:lstStyle/>
                    <a:p>
                      <a:pPr algn="ctr"/>
                      <a:r>
                        <a:rPr lang="en-US" sz="1400" dirty="0" smtClean="0"/>
                        <a:t>No</a:t>
                      </a:r>
                      <a:endParaRPr lang="en-US" sz="1400" dirty="0"/>
                    </a:p>
                  </a:txBody>
                  <a:tcPr/>
                </a:tc>
                <a:tc gridSpan="3">
                  <a:txBody>
                    <a:bodyPr/>
                    <a:lstStyle/>
                    <a:p>
                      <a:pPr algn="ctr"/>
                      <a:r>
                        <a:rPr lang="en-US" sz="1400" dirty="0" smtClean="0"/>
                        <a:t>Yes</a:t>
                      </a:r>
                      <a:endParaRPr lang="en-US" sz="1400" dirty="0"/>
                    </a:p>
                  </a:txBody>
                  <a:tcPr/>
                </a:tc>
                <a:tc hMerge="1">
                  <a:txBody>
                    <a:bodyPr/>
                    <a:lstStyle/>
                    <a:p>
                      <a:endParaRPr lang="en-US"/>
                    </a:p>
                  </a:txBody>
                  <a:tcPr/>
                </a:tc>
                <a:tc hMerge="1">
                  <a:txBody>
                    <a:bodyPr/>
                    <a:lstStyle/>
                    <a:p>
                      <a:pPr algn="ctr"/>
                      <a:endParaRPr lang="en-US" sz="1400" dirty="0"/>
                    </a:p>
                  </a:txBody>
                  <a:tcPr/>
                </a:tc>
              </a:tr>
              <a:tr h="370840">
                <a:tc>
                  <a:txBody>
                    <a:bodyPr/>
                    <a:lstStyle/>
                    <a:p>
                      <a:r>
                        <a:rPr lang="en-US" sz="1400" dirty="0" err="1" smtClean="0"/>
                        <a:t>Viterbi</a:t>
                      </a:r>
                      <a:r>
                        <a:rPr lang="en-US" sz="1400" dirty="0" smtClean="0"/>
                        <a:t> Coprocessor (VCP)</a:t>
                      </a:r>
                      <a:endParaRPr lang="en-US" sz="1400" dirty="0"/>
                    </a:p>
                  </a:txBody>
                  <a:tcPr/>
                </a:tc>
                <a:tc>
                  <a:txBody>
                    <a:bodyPr/>
                    <a:lstStyle/>
                    <a:p>
                      <a:pPr algn="ctr"/>
                      <a:r>
                        <a:rPr lang="en-US" sz="1400" dirty="0" smtClean="0"/>
                        <a:t>No</a:t>
                      </a:r>
                      <a:endParaRPr lang="en-US" sz="1400" dirty="0"/>
                    </a:p>
                  </a:txBody>
                  <a:tcPr/>
                </a:tc>
                <a:tc gridSpan="3">
                  <a:txBody>
                    <a:bodyPr/>
                    <a:lstStyle/>
                    <a:p>
                      <a:pPr algn="ctr"/>
                      <a:r>
                        <a:rPr lang="en-US" sz="1400" dirty="0" smtClean="0"/>
                        <a:t>2x</a:t>
                      </a:r>
                      <a:endParaRPr lang="en-US" sz="1400" dirty="0"/>
                    </a:p>
                  </a:txBody>
                  <a:tcPr/>
                </a:tc>
                <a:tc hMerge="1">
                  <a:txBody>
                    <a:bodyPr/>
                    <a:lstStyle/>
                    <a:p>
                      <a:endParaRPr lang="en-US"/>
                    </a:p>
                  </a:txBody>
                  <a:tcPr/>
                </a:tc>
                <a:tc hMerge="1">
                  <a:txBody>
                    <a:bodyPr/>
                    <a:lstStyle/>
                    <a:p>
                      <a:pPr algn="ctr"/>
                      <a:endParaRPr lang="en-US" sz="1400" dirty="0"/>
                    </a:p>
                  </a:txBody>
                  <a:tcPr/>
                </a:tc>
              </a:tr>
              <a:tr h="370840">
                <a:tc>
                  <a:txBody>
                    <a:bodyPr/>
                    <a:lstStyle/>
                    <a:p>
                      <a:r>
                        <a:rPr lang="en-US" altLang="en-US" sz="1400" dirty="0" smtClean="0">
                          <a:solidFill>
                            <a:srgbClr val="000000"/>
                          </a:solidFill>
                        </a:rPr>
                        <a:t>Turbo Coprocessor Decoder (TCP3d)</a:t>
                      </a:r>
                      <a:endParaRPr lang="en-US" sz="1400" dirty="0"/>
                    </a:p>
                  </a:txBody>
                  <a:tcPr/>
                </a:tc>
                <a:tc>
                  <a:txBody>
                    <a:bodyPr/>
                    <a:lstStyle/>
                    <a:p>
                      <a:pPr algn="ctr"/>
                      <a:r>
                        <a:rPr lang="en-US" sz="1400" dirty="0" smtClean="0"/>
                        <a:t>No</a:t>
                      </a:r>
                      <a:endParaRPr lang="en-US" sz="1400" dirty="0"/>
                    </a:p>
                  </a:txBody>
                  <a:tcPr/>
                </a:tc>
                <a:tc gridSpan="3">
                  <a:txBody>
                    <a:bodyPr/>
                    <a:lstStyle/>
                    <a:p>
                      <a:pPr algn="ctr"/>
                      <a:r>
                        <a:rPr lang="en-US" sz="1400" dirty="0" smtClean="0"/>
                        <a:t>Yes</a:t>
                      </a:r>
                      <a:endParaRPr lang="en-US" sz="1400" dirty="0"/>
                    </a:p>
                  </a:txBody>
                  <a:tcPr/>
                </a:tc>
                <a:tc hMerge="1">
                  <a:txBody>
                    <a:bodyPr/>
                    <a:lstStyle/>
                    <a:p>
                      <a:endParaRPr lang="en-US"/>
                    </a:p>
                  </a:txBody>
                  <a:tcPr/>
                </a:tc>
                <a:tc hMerge="1">
                  <a:txBody>
                    <a:bodyPr/>
                    <a:lstStyle/>
                    <a:p>
                      <a:pPr algn="ctr"/>
                      <a:endParaRPr lang="en-US" sz="1400" dirty="0"/>
                    </a:p>
                  </a:txBody>
                  <a:tcPr/>
                </a:tc>
              </a:tr>
            </a:tbl>
          </a:graphicData>
        </a:graphic>
      </p:graphicFrame>
    </p:spTree>
    <p:custDataLst>
      <p:tags r:id="rId1"/>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p:cNvSpPr>
          <p:nvPr>
            <p:ph type="title"/>
          </p:nvPr>
        </p:nvSpPr>
        <p:spPr/>
        <p:txBody>
          <a:bodyPr/>
          <a:lstStyle/>
          <a:p>
            <a:r>
              <a:rPr lang="en-US" b="0" dirty="0" smtClean="0"/>
              <a:t>For More Information</a:t>
            </a:r>
          </a:p>
        </p:txBody>
      </p:sp>
      <p:sp>
        <p:nvSpPr>
          <p:cNvPr id="113667" name="Rectangle 3"/>
          <p:cNvSpPr>
            <a:spLocks noGrp="1"/>
          </p:cNvSpPr>
          <p:nvPr>
            <p:ph idx="1"/>
          </p:nvPr>
        </p:nvSpPr>
        <p:spPr/>
        <p:txBody>
          <a:bodyPr/>
          <a:lstStyle/>
          <a:p>
            <a:r>
              <a:rPr lang="en-US" dirty="0" smtClean="0"/>
              <a:t>For more information, refer to the</a:t>
            </a:r>
            <a:br>
              <a:rPr lang="en-US" dirty="0" smtClean="0"/>
            </a:br>
            <a:r>
              <a:rPr lang="en-US" dirty="0" smtClean="0"/>
              <a:t> </a:t>
            </a:r>
            <a:r>
              <a:rPr lang="en-US" dirty="0" smtClean="0">
                <a:hlinkClick r:id="rId4"/>
              </a:rPr>
              <a:t>C66x Getting Started </a:t>
            </a:r>
            <a:r>
              <a:rPr lang="en-US" dirty="0" smtClean="0"/>
              <a:t>page to locate the data manual for your </a:t>
            </a:r>
            <a:r>
              <a:rPr lang="en-US" dirty="0" err="1" smtClean="0"/>
              <a:t>KeyStone</a:t>
            </a:r>
            <a:r>
              <a:rPr lang="en-US" dirty="0" smtClean="0"/>
              <a:t> device.</a:t>
            </a:r>
          </a:p>
          <a:p>
            <a:r>
              <a:rPr lang="en-US" dirty="0" smtClean="0"/>
              <a:t>View the complete </a:t>
            </a:r>
            <a:r>
              <a:rPr lang="en-US" dirty="0" smtClean="0">
                <a:hlinkClick r:id="rId5"/>
              </a:rPr>
              <a:t>C66x Multicore SOC Online Training for </a:t>
            </a:r>
            <a:r>
              <a:rPr lang="en-US" dirty="0" err="1" smtClean="0">
                <a:hlinkClick r:id="rId5"/>
              </a:rPr>
              <a:t>KeyStone</a:t>
            </a:r>
            <a:r>
              <a:rPr lang="en-US" dirty="0" smtClean="0">
                <a:hlinkClick r:id="rId5"/>
              </a:rPr>
              <a:t> Devices</a:t>
            </a:r>
            <a:r>
              <a:rPr lang="en-US" dirty="0" smtClean="0"/>
              <a:t>, including details on the individual modules.</a:t>
            </a:r>
          </a:p>
          <a:p>
            <a:r>
              <a:rPr lang="en-US" dirty="0" smtClean="0"/>
              <a:t>For questions regarding topics covered in this training, visit the support forums at the</a:t>
            </a:r>
            <a:br>
              <a:rPr lang="en-US" dirty="0" smtClean="0"/>
            </a:br>
            <a:r>
              <a:rPr lang="en-US" dirty="0" smtClean="0">
                <a:hlinkClick r:id="rId6"/>
              </a:rPr>
              <a:t>TI E2E Community</a:t>
            </a:r>
            <a:r>
              <a:rPr lang="en-US" dirty="0" smtClean="0"/>
              <a:t> website.</a:t>
            </a:r>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idx="4294967295"/>
          </p:nvPr>
        </p:nvSpPr>
        <p:spPr>
          <a:xfrm>
            <a:off x="428616" y="64291"/>
            <a:ext cx="8458200" cy="814388"/>
          </a:xfrm>
        </p:spPr>
        <p:txBody>
          <a:bodyPr/>
          <a:lstStyle/>
          <a:p>
            <a:pPr eaLnBrk="1" hangingPunct="1"/>
            <a:r>
              <a:rPr lang="en-US" b="0" dirty="0" smtClean="0"/>
              <a:t>Enhanced DSP core</a:t>
            </a:r>
          </a:p>
        </p:txBody>
      </p:sp>
      <p:sp>
        <p:nvSpPr>
          <p:cNvPr id="49156" name="AutoShape 3"/>
          <p:cNvSpPr>
            <a:spLocks noChangeArrowheads="1"/>
          </p:cNvSpPr>
          <p:nvPr/>
        </p:nvSpPr>
        <p:spPr bwMode="auto">
          <a:xfrm>
            <a:off x="3641725" y="857250"/>
            <a:ext cx="2089150" cy="5010150"/>
          </a:xfrm>
          <a:prstGeom prst="roundRect">
            <a:avLst>
              <a:gd name="adj" fmla="val 16667"/>
            </a:avLst>
          </a:prstGeom>
          <a:gradFill rotWithShape="1">
            <a:gsLst>
              <a:gs pos="0">
                <a:schemeClr val="tx2"/>
              </a:gs>
              <a:gs pos="100000">
                <a:schemeClr val="tx1"/>
              </a:gs>
            </a:gsLst>
            <a:lin ang="2700000" scaled="1"/>
          </a:gradFill>
          <a:ln w="9525" algn="ctr">
            <a:solidFill>
              <a:schemeClr val="tx1"/>
            </a:solidFill>
            <a:round/>
            <a:headEnd/>
            <a:tailEnd/>
          </a:ln>
        </p:spPr>
        <p:txBody>
          <a:bodyPr anchor="b"/>
          <a:lstStyle/>
          <a:p>
            <a:pPr algn="ctr"/>
            <a:endParaRPr lang="en-US" sz="1200" dirty="0">
              <a:solidFill>
                <a:schemeClr val="bg1"/>
              </a:solidFill>
              <a:latin typeface="+mj-lt"/>
            </a:endParaRPr>
          </a:p>
          <a:p>
            <a:pPr algn="ctr"/>
            <a:endParaRPr lang="en-US" sz="1200" dirty="0">
              <a:solidFill>
                <a:schemeClr val="bg1"/>
              </a:solidFill>
              <a:latin typeface="+mj-lt"/>
            </a:endParaRPr>
          </a:p>
          <a:p>
            <a:pPr algn="ctr"/>
            <a:endParaRPr lang="en-US" sz="1200" dirty="0">
              <a:solidFill>
                <a:schemeClr val="bg1"/>
              </a:solidFill>
              <a:latin typeface="+mj-lt"/>
            </a:endParaRPr>
          </a:p>
          <a:p>
            <a:pPr algn="ctr"/>
            <a:endParaRPr lang="en-US" sz="1200" dirty="0">
              <a:solidFill>
                <a:schemeClr val="bg1"/>
              </a:solidFill>
              <a:latin typeface="+mj-lt"/>
            </a:endParaRPr>
          </a:p>
          <a:p>
            <a:pPr algn="ctr"/>
            <a:endParaRPr lang="en-US" sz="1200" dirty="0">
              <a:solidFill>
                <a:schemeClr val="bg1"/>
              </a:solidFill>
              <a:latin typeface="+mj-lt"/>
            </a:endParaRPr>
          </a:p>
          <a:p>
            <a:pPr algn="ctr"/>
            <a:r>
              <a:rPr lang="en-US" sz="1100" dirty="0" smtClean="0">
                <a:solidFill>
                  <a:schemeClr val="bg1"/>
                </a:solidFill>
                <a:latin typeface="+mj-lt"/>
              </a:rPr>
              <a:t>100</a:t>
            </a:r>
            <a:r>
              <a:rPr lang="en-US" sz="1100" dirty="0">
                <a:solidFill>
                  <a:schemeClr val="bg1"/>
                </a:solidFill>
                <a:latin typeface="+mj-lt"/>
              </a:rPr>
              <a:t>% upward object code compatible </a:t>
            </a:r>
          </a:p>
          <a:p>
            <a:pPr algn="ctr"/>
            <a:endParaRPr lang="en-US" sz="1100" dirty="0">
              <a:solidFill>
                <a:schemeClr val="bg1"/>
              </a:solidFill>
              <a:latin typeface="+mj-lt"/>
            </a:endParaRPr>
          </a:p>
          <a:p>
            <a:pPr algn="ctr"/>
            <a:r>
              <a:rPr lang="en-US" sz="1100" dirty="0" smtClean="0">
                <a:solidFill>
                  <a:schemeClr val="bg1"/>
                </a:solidFill>
                <a:latin typeface="+mj-lt"/>
              </a:rPr>
              <a:t>4x </a:t>
            </a:r>
            <a:r>
              <a:rPr lang="en-US" sz="1100" dirty="0">
                <a:solidFill>
                  <a:schemeClr val="bg1"/>
                </a:solidFill>
                <a:latin typeface="+mj-lt"/>
              </a:rPr>
              <a:t>performance improvement for multiply operation</a:t>
            </a:r>
          </a:p>
          <a:p>
            <a:pPr algn="ctr"/>
            <a:endParaRPr lang="en-US" sz="1100" dirty="0">
              <a:solidFill>
                <a:schemeClr val="bg1"/>
              </a:solidFill>
              <a:latin typeface="+mj-lt"/>
            </a:endParaRPr>
          </a:p>
          <a:p>
            <a:pPr algn="ctr"/>
            <a:r>
              <a:rPr lang="en-US" sz="1100" dirty="0">
                <a:solidFill>
                  <a:schemeClr val="bg1"/>
                </a:solidFill>
                <a:latin typeface="+mj-lt"/>
              </a:rPr>
              <a:t>32 16-bit MACs</a:t>
            </a:r>
          </a:p>
          <a:p>
            <a:pPr algn="ctr"/>
            <a:endParaRPr lang="en-US" sz="1100" dirty="0">
              <a:solidFill>
                <a:schemeClr val="bg1"/>
              </a:solidFill>
              <a:latin typeface="+mj-lt"/>
            </a:endParaRPr>
          </a:p>
          <a:p>
            <a:pPr algn="ctr"/>
            <a:r>
              <a:rPr lang="en-US" sz="1100" dirty="0">
                <a:solidFill>
                  <a:schemeClr val="bg1"/>
                </a:solidFill>
                <a:latin typeface="+mj-lt"/>
              </a:rPr>
              <a:t>Improved support for complex arithmetic and matrix computation</a:t>
            </a:r>
          </a:p>
          <a:p>
            <a:pPr algn="ctr"/>
            <a:endParaRPr lang="en-US" sz="1200" dirty="0">
              <a:solidFill>
                <a:schemeClr val="bg1"/>
              </a:solidFill>
              <a:latin typeface="+mj-lt"/>
            </a:endParaRPr>
          </a:p>
          <a:p>
            <a:pPr algn="ctr"/>
            <a:endParaRPr lang="en-US" sz="1200" dirty="0">
              <a:solidFill>
                <a:schemeClr val="bg1"/>
              </a:solidFill>
              <a:latin typeface="+mj-lt"/>
            </a:endParaRPr>
          </a:p>
          <a:p>
            <a:pPr algn="ctr"/>
            <a:endParaRPr lang="en-US" sz="1200" dirty="0">
              <a:solidFill>
                <a:schemeClr val="bg1"/>
              </a:solidFill>
              <a:latin typeface="+mj-lt"/>
            </a:endParaRPr>
          </a:p>
          <a:p>
            <a:pPr algn="ctr"/>
            <a:endParaRPr lang="en-US" sz="1200" dirty="0">
              <a:solidFill>
                <a:schemeClr val="bg1"/>
              </a:solidFill>
              <a:latin typeface="+mj-lt"/>
            </a:endParaRPr>
          </a:p>
          <a:p>
            <a:pPr algn="ctr"/>
            <a:endParaRPr lang="en-US" sz="1200" dirty="0">
              <a:solidFill>
                <a:schemeClr val="bg1"/>
              </a:solidFill>
              <a:latin typeface="+mj-lt"/>
            </a:endParaRPr>
          </a:p>
          <a:p>
            <a:pPr algn="ctr"/>
            <a:endParaRPr lang="en-US" sz="1200" dirty="0">
              <a:solidFill>
                <a:schemeClr val="bg1"/>
              </a:solidFill>
              <a:latin typeface="+mj-lt"/>
            </a:endParaRPr>
          </a:p>
          <a:p>
            <a:pPr algn="ctr"/>
            <a:endParaRPr lang="en-US" sz="1200" dirty="0">
              <a:solidFill>
                <a:schemeClr val="bg1"/>
              </a:solidFill>
              <a:latin typeface="+mj-lt"/>
            </a:endParaRPr>
          </a:p>
          <a:p>
            <a:pPr algn="ctr"/>
            <a:endParaRPr lang="en-US" sz="1200" dirty="0">
              <a:solidFill>
                <a:schemeClr val="bg1"/>
              </a:solidFill>
              <a:latin typeface="+mj-lt"/>
            </a:endParaRPr>
          </a:p>
          <a:p>
            <a:pPr algn="ctr"/>
            <a:endParaRPr lang="en-US" sz="1200" dirty="0">
              <a:solidFill>
                <a:schemeClr val="bg1"/>
              </a:solidFill>
              <a:latin typeface="+mj-lt"/>
            </a:endParaRPr>
          </a:p>
          <a:p>
            <a:pPr algn="ctr"/>
            <a:endParaRPr lang="en-US" sz="1200" dirty="0">
              <a:solidFill>
                <a:schemeClr val="bg1"/>
              </a:solidFill>
              <a:latin typeface="+mj-lt"/>
            </a:endParaRPr>
          </a:p>
          <a:p>
            <a:pPr algn="ctr"/>
            <a:endParaRPr lang="en-US" sz="1200" dirty="0">
              <a:solidFill>
                <a:schemeClr val="bg1"/>
              </a:solidFill>
              <a:latin typeface="+mj-lt"/>
            </a:endParaRPr>
          </a:p>
          <a:p>
            <a:pPr algn="ctr"/>
            <a:endParaRPr lang="en-US" sz="1200" dirty="0">
              <a:solidFill>
                <a:schemeClr val="bg1"/>
              </a:solidFill>
              <a:latin typeface="+mj-lt"/>
            </a:endParaRPr>
          </a:p>
        </p:txBody>
      </p:sp>
      <p:sp>
        <p:nvSpPr>
          <p:cNvPr id="49157" name="AutoShape 4"/>
          <p:cNvSpPr>
            <a:spLocks noChangeArrowheads="1"/>
          </p:cNvSpPr>
          <p:nvPr/>
        </p:nvSpPr>
        <p:spPr bwMode="auto">
          <a:xfrm>
            <a:off x="914400" y="4343400"/>
            <a:ext cx="1363663" cy="1524000"/>
          </a:xfrm>
          <a:prstGeom prst="roundRect">
            <a:avLst>
              <a:gd name="adj" fmla="val 16667"/>
            </a:avLst>
          </a:prstGeom>
          <a:gradFill rotWithShape="1">
            <a:gsLst>
              <a:gs pos="0">
                <a:srgbClr val="3399FF"/>
              </a:gs>
              <a:gs pos="100000">
                <a:schemeClr val="tx1"/>
              </a:gs>
            </a:gsLst>
            <a:lin ang="2700000" scaled="1"/>
          </a:gradFill>
          <a:ln w="9525" algn="ctr">
            <a:solidFill>
              <a:schemeClr val="tx1"/>
            </a:solidFill>
            <a:round/>
            <a:headEnd/>
            <a:tailEnd/>
          </a:ln>
        </p:spPr>
        <p:txBody>
          <a:bodyPr anchor="b"/>
          <a:lstStyle/>
          <a:p>
            <a:pPr algn="ctr"/>
            <a:r>
              <a:rPr lang="en-US" sz="1100" dirty="0">
                <a:solidFill>
                  <a:schemeClr val="bg1"/>
                </a:solidFill>
                <a:latin typeface="+mj-lt"/>
              </a:rPr>
              <a:t>Native instructions for IEEE 754, SP&amp;DP</a:t>
            </a:r>
          </a:p>
          <a:p>
            <a:pPr algn="ctr"/>
            <a:endParaRPr lang="en-US" sz="1100" dirty="0">
              <a:solidFill>
                <a:schemeClr val="bg1"/>
              </a:solidFill>
              <a:latin typeface="+mj-lt"/>
            </a:endParaRPr>
          </a:p>
          <a:p>
            <a:pPr algn="ctr"/>
            <a:r>
              <a:rPr lang="en-US" sz="1100" dirty="0">
                <a:solidFill>
                  <a:schemeClr val="bg1"/>
                </a:solidFill>
                <a:latin typeface="+mj-lt"/>
              </a:rPr>
              <a:t>Advanced VLIW architecture</a:t>
            </a:r>
          </a:p>
        </p:txBody>
      </p:sp>
      <p:sp>
        <p:nvSpPr>
          <p:cNvPr id="49158" name="AutoShape 5"/>
          <p:cNvSpPr>
            <a:spLocks noChangeArrowheads="1"/>
          </p:cNvSpPr>
          <p:nvPr/>
        </p:nvSpPr>
        <p:spPr bwMode="auto">
          <a:xfrm>
            <a:off x="2278063" y="3810000"/>
            <a:ext cx="1363662" cy="2057400"/>
          </a:xfrm>
          <a:prstGeom prst="roundRect">
            <a:avLst>
              <a:gd name="adj" fmla="val 16667"/>
            </a:avLst>
          </a:prstGeom>
          <a:gradFill rotWithShape="1">
            <a:gsLst>
              <a:gs pos="0">
                <a:srgbClr val="0033CC"/>
              </a:gs>
              <a:gs pos="100000">
                <a:schemeClr val="tx1"/>
              </a:gs>
            </a:gsLst>
            <a:lin ang="2700000" scaled="1"/>
          </a:gradFill>
          <a:ln w="9525" algn="ctr">
            <a:solidFill>
              <a:schemeClr val="tx1"/>
            </a:solidFill>
            <a:round/>
            <a:headEnd/>
            <a:tailEnd/>
          </a:ln>
        </p:spPr>
        <p:txBody>
          <a:bodyPr anchor="b"/>
          <a:lstStyle/>
          <a:p>
            <a:pPr algn="ctr"/>
            <a:r>
              <a:rPr lang="en-US" sz="1100" dirty="0">
                <a:solidFill>
                  <a:schemeClr val="bg1"/>
                </a:solidFill>
                <a:latin typeface="+mj-lt"/>
              </a:rPr>
              <a:t>2x registers</a:t>
            </a:r>
          </a:p>
          <a:p>
            <a:pPr algn="ctr"/>
            <a:endParaRPr lang="en-US" sz="1100" dirty="0">
              <a:solidFill>
                <a:schemeClr val="bg1"/>
              </a:solidFill>
              <a:latin typeface="+mj-lt"/>
            </a:endParaRPr>
          </a:p>
          <a:p>
            <a:pPr algn="ctr"/>
            <a:endParaRPr lang="en-US" sz="1100" dirty="0">
              <a:solidFill>
                <a:schemeClr val="bg1"/>
              </a:solidFill>
              <a:latin typeface="+mj-lt"/>
            </a:endParaRPr>
          </a:p>
          <a:p>
            <a:pPr algn="ctr"/>
            <a:endParaRPr lang="en-US" sz="1100" dirty="0">
              <a:solidFill>
                <a:schemeClr val="bg1"/>
              </a:solidFill>
              <a:latin typeface="+mj-lt"/>
            </a:endParaRPr>
          </a:p>
          <a:p>
            <a:pPr algn="ctr"/>
            <a:r>
              <a:rPr lang="en-US" sz="1100" dirty="0">
                <a:solidFill>
                  <a:schemeClr val="bg1"/>
                </a:solidFill>
                <a:latin typeface="+mj-lt"/>
              </a:rPr>
              <a:t>Enhanced floating-point add capabilities</a:t>
            </a:r>
          </a:p>
        </p:txBody>
      </p:sp>
      <p:sp>
        <p:nvSpPr>
          <p:cNvPr id="49159" name="AutoShape 6"/>
          <p:cNvSpPr>
            <a:spLocks noChangeArrowheads="1"/>
          </p:cNvSpPr>
          <p:nvPr/>
        </p:nvSpPr>
        <p:spPr bwMode="auto">
          <a:xfrm>
            <a:off x="3641725" y="3571876"/>
            <a:ext cx="2089150" cy="2295524"/>
          </a:xfrm>
          <a:prstGeom prst="roundRect">
            <a:avLst>
              <a:gd name="adj" fmla="val 16667"/>
            </a:avLst>
          </a:prstGeom>
          <a:gradFill rotWithShape="1">
            <a:gsLst>
              <a:gs pos="0">
                <a:srgbClr val="FF9900"/>
              </a:gs>
              <a:gs pos="100000">
                <a:schemeClr val="tx1"/>
              </a:gs>
            </a:gsLst>
            <a:lin ang="0" scaled="1"/>
          </a:gradFill>
          <a:ln w="9525">
            <a:solidFill>
              <a:schemeClr val="tx1"/>
            </a:solidFill>
            <a:round/>
            <a:headEnd/>
            <a:tailEnd/>
          </a:ln>
        </p:spPr>
        <p:txBody>
          <a:bodyPr anchor="b"/>
          <a:lstStyle/>
          <a:p>
            <a:pPr algn="ctr"/>
            <a:r>
              <a:rPr lang="en-US" sz="1100" dirty="0">
                <a:solidFill>
                  <a:schemeClr val="bg1"/>
                </a:solidFill>
                <a:latin typeface="+mj-lt"/>
              </a:rPr>
              <a:t>100% upward object code compatible with C64x, C64x+, C67x and c67x+</a:t>
            </a:r>
          </a:p>
          <a:p>
            <a:pPr algn="ctr"/>
            <a:endParaRPr lang="en-US" sz="1100" dirty="0" smtClean="0">
              <a:solidFill>
                <a:schemeClr val="bg1"/>
              </a:solidFill>
              <a:latin typeface="+mj-lt"/>
            </a:endParaRPr>
          </a:p>
          <a:p>
            <a:pPr algn="ctr"/>
            <a:endParaRPr lang="en-US" sz="1100" dirty="0">
              <a:solidFill>
                <a:schemeClr val="bg1"/>
              </a:solidFill>
              <a:latin typeface="+mj-lt"/>
            </a:endParaRPr>
          </a:p>
          <a:p>
            <a:pPr algn="ctr"/>
            <a:r>
              <a:rPr lang="en-US" sz="1100" dirty="0">
                <a:solidFill>
                  <a:schemeClr val="bg1"/>
                </a:solidFill>
                <a:latin typeface="+mj-lt"/>
              </a:rPr>
              <a:t>Best of fixed-point and floating-point architecture for better system performance and faster </a:t>
            </a:r>
            <a:r>
              <a:rPr lang="en-US" sz="1100" dirty="0" smtClean="0">
                <a:solidFill>
                  <a:schemeClr val="bg1"/>
                </a:solidFill>
                <a:latin typeface="+mj-lt"/>
              </a:rPr>
              <a:t>time-to-market</a:t>
            </a:r>
            <a:endParaRPr lang="en-US" sz="1100" dirty="0">
              <a:solidFill>
                <a:schemeClr val="bg1"/>
              </a:solidFill>
              <a:latin typeface="+mj-lt"/>
            </a:endParaRPr>
          </a:p>
        </p:txBody>
      </p:sp>
      <p:sp>
        <p:nvSpPr>
          <p:cNvPr id="49160" name="AutoShape 7"/>
          <p:cNvSpPr>
            <a:spLocks noChangeArrowheads="1"/>
          </p:cNvSpPr>
          <p:nvPr/>
        </p:nvSpPr>
        <p:spPr bwMode="auto">
          <a:xfrm flipH="1">
            <a:off x="7094538" y="4236244"/>
            <a:ext cx="1363662" cy="1631156"/>
          </a:xfrm>
          <a:prstGeom prst="roundRect">
            <a:avLst>
              <a:gd name="adj" fmla="val 16667"/>
            </a:avLst>
          </a:prstGeom>
          <a:gradFill rotWithShape="1">
            <a:gsLst>
              <a:gs pos="0">
                <a:srgbClr val="33CC33"/>
              </a:gs>
              <a:gs pos="100000">
                <a:schemeClr val="tx1"/>
              </a:gs>
            </a:gsLst>
            <a:lin ang="2700000" scaled="1"/>
          </a:gradFill>
          <a:ln w="9525" algn="ctr">
            <a:solidFill>
              <a:schemeClr val="tx1"/>
            </a:solidFill>
            <a:round/>
            <a:headEnd/>
            <a:tailEnd/>
          </a:ln>
        </p:spPr>
        <p:txBody>
          <a:bodyPr anchor="b"/>
          <a:lstStyle/>
          <a:p>
            <a:pPr algn="ctr"/>
            <a:r>
              <a:rPr lang="en-US" sz="1100" dirty="0">
                <a:solidFill>
                  <a:schemeClr val="bg1"/>
                </a:solidFill>
                <a:latin typeface="+mj-lt"/>
              </a:rPr>
              <a:t>Advanced fixed-point instructions</a:t>
            </a:r>
          </a:p>
          <a:p>
            <a:pPr algn="ctr"/>
            <a:endParaRPr lang="en-US" sz="1100" dirty="0">
              <a:solidFill>
                <a:schemeClr val="bg1"/>
              </a:solidFill>
              <a:latin typeface="+mj-lt"/>
            </a:endParaRPr>
          </a:p>
          <a:p>
            <a:pPr algn="ctr"/>
            <a:r>
              <a:rPr lang="en-US" sz="1100" dirty="0">
                <a:solidFill>
                  <a:schemeClr val="bg1"/>
                </a:solidFill>
                <a:latin typeface="+mj-lt"/>
              </a:rPr>
              <a:t>Four 16-bit or eight 8-bit MACs</a:t>
            </a:r>
          </a:p>
          <a:p>
            <a:pPr algn="ctr"/>
            <a:endParaRPr lang="en-US" sz="1100" dirty="0">
              <a:solidFill>
                <a:schemeClr val="bg1"/>
              </a:solidFill>
              <a:latin typeface="+mj-lt"/>
            </a:endParaRPr>
          </a:p>
          <a:p>
            <a:pPr algn="ctr"/>
            <a:r>
              <a:rPr lang="en-US" sz="1100" dirty="0">
                <a:solidFill>
                  <a:schemeClr val="bg1"/>
                </a:solidFill>
                <a:latin typeface="+mj-lt"/>
              </a:rPr>
              <a:t>Two-level cache</a:t>
            </a:r>
          </a:p>
        </p:txBody>
      </p:sp>
      <p:sp>
        <p:nvSpPr>
          <p:cNvPr id="49161" name="AutoShape 8"/>
          <p:cNvSpPr>
            <a:spLocks noChangeArrowheads="1"/>
          </p:cNvSpPr>
          <p:nvPr/>
        </p:nvSpPr>
        <p:spPr bwMode="auto">
          <a:xfrm flipH="1">
            <a:off x="5730874" y="3707606"/>
            <a:ext cx="1363663" cy="2159794"/>
          </a:xfrm>
          <a:prstGeom prst="roundRect">
            <a:avLst>
              <a:gd name="adj" fmla="val 16667"/>
            </a:avLst>
          </a:prstGeom>
          <a:gradFill rotWithShape="1">
            <a:gsLst>
              <a:gs pos="0">
                <a:srgbClr val="008000"/>
              </a:gs>
              <a:gs pos="100000">
                <a:schemeClr val="tx1"/>
              </a:gs>
            </a:gsLst>
            <a:lin ang="2700000" scaled="1"/>
          </a:gradFill>
          <a:ln w="9525" algn="ctr">
            <a:solidFill>
              <a:schemeClr val="tx1"/>
            </a:solidFill>
            <a:round/>
            <a:headEnd/>
            <a:tailEnd/>
          </a:ln>
        </p:spPr>
        <p:txBody>
          <a:bodyPr lIns="0" rIns="0" anchor="b"/>
          <a:lstStyle/>
          <a:p>
            <a:pPr algn="ctr"/>
            <a:endParaRPr lang="en-US" sz="900" dirty="0">
              <a:solidFill>
                <a:schemeClr val="bg1"/>
              </a:solidFill>
            </a:endParaRPr>
          </a:p>
          <a:p>
            <a:pPr algn="ctr"/>
            <a:endParaRPr lang="en-US" sz="900" dirty="0">
              <a:solidFill>
                <a:schemeClr val="bg1"/>
              </a:solidFill>
            </a:endParaRPr>
          </a:p>
          <a:p>
            <a:pPr algn="ctr"/>
            <a:endParaRPr lang="en-US" sz="900" dirty="0">
              <a:solidFill>
                <a:schemeClr val="bg1"/>
              </a:solidFill>
            </a:endParaRPr>
          </a:p>
          <a:p>
            <a:pPr algn="ctr"/>
            <a:endParaRPr lang="en-US" sz="900" dirty="0">
              <a:solidFill>
                <a:schemeClr val="bg1"/>
              </a:solidFill>
            </a:endParaRPr>
          </a:p>
          <a:p>
            <a:pPr algn="ctr"/>
            <a:endParaRPr lang="en-US" sz="900" dirty="0">
              <a:solidFill>
                <a:schemeClr val="bg1"/>
              </a:solidFill>
            </a:endParaRPr>
          </a:p>
          <a:p>
            <a:pPr algn="ctr"/>
            <a:endParaRPr lang="en-US" sz="900" dirty="0">
              <a:solidFill>
                <a:schemeClr val="bg1"/>
              </a:solidFill>
            </a:endParaRPr>
          </a:p>
          <a:p>
            <a:pPr algn="ctr"/>
            <a:r>
              <a:rPr lang="en-US" sz="1100" dirty="0">
                <a:solidFill>
                  <a:schemeClr val="bg1"/>
                </a:solidFill>
                <a:latin typeface="+mj-lt"/>
              </a:rPr>
              <a:t>SPLOOP and 16-bit instructions for smaller code size</a:t>
            </a:r>
          </a:p>
          <a:p>
            <a:pPr algn="ctr"/>
            <a:endParaRPr lang="en-US" sz="1100" dirty="0">
              <a:solidFill>
                <a:schemeClr val="bg1"/>
              </a:solidFill>
              <a:latin typeface="+mj-lt"/>
            </a:endParaRPr>
          </a:p>
          <a:p>
            <a:pPr algn="ctr"/>
            <a:r>
              <a:rPr lang="en-US" sz="1100" dirty="0">
                <a:solidFill>
                  <a:schemeClr val="bg1"/>
                </a:solidFill>
                <a:latin typeface="+mj-lt"/>
              </a:rPr>
              <a:t>Flexible level one memory architecture</a:t>
            </a:r>
          </a:p>
          <a:p>
            <a:pPr algn="ctr"/>
            <a:endParaRPr lang="en-US" sz="1100" dirty="0">
              <a:solidFill>
                <a:schemeClr val="bg1"/>
              </a:solidFill>
              <a:latin typeface="+mj-lt"/>
            </a:endParaRPr>
          </a:p>
          <a:p>
            <a:pPr algn="ctr"/>
            <a:r>
              <a:rPr lang="en-US" sz="1100" dirty="0" err="1">
                <a:solidFill>
                  <a:schemeClr val="bg1"/>
                </a:solidFill>
                <a:latin typeface="+mj-lt"/>
              </a:rPr>
              <a:t>iDMA</a:t>
            </a:r>
            <a:r>
              <a:rPr lang="en-US" sz="1100" dirty="0">
                <a:solidFill>
                  <a:schemeClr val="bg1"/>
                </a:solidFill>
                <a:latin typeface="+mj-lt"/>
              </a:rPr>
              <a:t> for rapid data transfers between local memories</a:t>
            </a:r>
          </a:p>
        </p:txBody>
      </p:sp>
      <p:sp>
        <p:nvSpPr>
          <p:cNvPr id="49162" name="Text Box 10"/>
          <p:cNvSpPr txBox="1">
            <a:spLocks noChangeArrowheads="1"/>
          </p:cNvSpPr>
          <p:nvPr/>
        </p:nvSpPr>
        <p:spPr bwMode="auto">
          <a:xfrm>
            <a:off x="4045391" y="1016000"/>
            <a:ext cx="1254831" cy="461665"/>
          </a:xfrm>
          <a:prstGeom prst="rect">
            <a:avLst/>
          </a:prstGeom>
          <a:noFill/>
          <a:ln w="9525">
            <a:noFill/>
            <a:miter lim="800000"/>
            <a:headEnd/>
            <a:tailEnd/>
          </a:ln>
        </p:spPr>
        <p:txBody>
          <a:bodyPr wrap="none">
            <a:spAutoFit/>
          </a:bodyPr>
          <a:lstStyle/>
          <a:p>
            <a:pPr algn="ctr"/>
            <a:r>
              <a:rPr lang="en-US" dirty="0">
                <a:solidFill>
                  <a:schemeClr val="bg1"/>
                </a:solidFill>
                <a:latin typeface="+mj-lt"/>
              </a:rPr>
              <a:t>C66x ISA</a:t>
            </a:r>
          </a:p>
        </p:txBody>
      </p:sp>
      <p:sp>
        <p:nvSpPr>
          <p:cNvPr id="49163" name="Text Box 11"/>
          <p:cNvSpPr txBox="1">
            <a:spLocks noChangeArrowheads="1"/>
          </p:cNvSpPr>
          <p:nvPr/>
        </p:nvSpPr>
        <p:spPr bwMode="auto">
          <a:xfrm>
            <a:off x="5930930" y="3702840"/>
            <a:ext cx="946093" cy="461665"/>
          </a:xfrm>
          <a:prstGeom prst="rect">
            <a:avLst/>
          </a:prstGeom>
          <a:noFill/>
          <a:ln w="9525">
            <a:noFill/>
            <a:miter lim="800000"/>
            <a:headEnd/>
            <a:tailEnd/>
          </a:ln>
        </p:spPr>
        <p:txBody>
          <a:bodyPr wrap="none">
            <a:spAutoFit/>
          </a:bodyPr>
          <a:lstStyle/>
          <a:p>
            <a:pPr algn="ctr"/>
            <a:r>
              <a:rPr lang="en-US" dirty="0">
                <a:solidFill>
                  <a:schemeClr val="bg1"/>
                </a:solidFill>
                <a:latin typeface="+mj-lt"/>
              </a:rPr>
              <a:t>C64x+</a:t>
            </a:r>
          </a:p>
        </p:txBody>
      </p:sp>
      <p:sp>
        <p:nvSpPr>
          <p:cNvPr id="49164" name="Text Box 12"/>
          <p:cNvSpPr txBox="1">
            <a:spLocks noChangeArrowheads="1"/>
          </p:cNvSpPr>
          <p:nvPr/>
        </p:nvSpPr>
        <p:spPr bwMode="auto">
          <a:xfrm>
            <a:off x="7343755" y="4186232"/>
            <a:ext cx="792204" cy="461665"/>
          </a:xfrm>
          <a:prstGeom prst="rect">
            <a:avLst/>
          </a:prstGeom>
          <a:noFill/>
          <a:ln w="9525">
            <a:noFill/>
            <a:miter lim="800000"/>
            <a:headEnd/>
            <a:tailEnd/>
          </a:ln>
        </p:spPr>
        <p:txBody>
          <a:bodyPr wrap="none">
            <a:spAutoFit/>
          </a:bodyPr>
          <a:lstStyle/>
          <a:p>
            <a:pPr algn="ctr"/>
            <a:r>
              <a:rPr lang="en-US" dirty="0">
                <a:solidFill>
                  <a:schemeClr val="bg1"/>
                </a:solidFill>
                <a:latin typeface="+mj-lt"/>
              </a:rPr>
              <a:t>C64x</a:t>
            </a:r>
          </a:p>
        </p:txBody>
      </p:sp>
      <p:sp>
        <p:nvSpPr>
          <p:cNvPr id="49165" name="Text Box 13"/>
          <p:cNvSpPr txBox="1">
            <a:spLocks noChangeArrowheads="1"/>
          </p:cNvSpPr>
          <p:nvPr/>
        </p:nvSpPr>
        <p:spPr bwMode="auto">
          <a:xfrm>
            <a:off x="1157245" y="4343400"/>
            <a:ext cx="792205" cy="461665"/>
          </a:xfrm>
          <a:prstGeom prst="rect">
            <a:avLst/>
          </a:prstGeom>
          <a:noFill/>
          <a:ln w="9525">
            <a:noFill/>
            <a:miter lim="800000"/>
            <a:headEnd/>
            <a:tailEnd/>
          </a:ln>
        </p:spPr>
        <p:txBody>
          <a:bodyPr wrap="none">
            <a:spAutoFit/>
          </a:bodyPr>
          <a:lstStyle/>
          <a:p>
            <a:pPr algn="ctr"/>
            <a:r>
              <a:rPr lang="en-US" dirty="0">
                <a:solidFill>
                  <a:schemeClr val="bg1"/>
                </a:solidFill>
                <a:latin typeface="+mj-lt"/>
              </a:rPr>
              <a:t>C67x</a:t>
            </a:r>
          </a:p>
        </p:txBody>
      </p:sp>
      <p:sp>
        <p:nvSpPr>
          <p:cNvPr id="49166" name="Text Box 14"/>
          <p:cNvSpPr txBox="1">
            <a:spLocks noChangeArrowheads="1"/>
          </p:cNvSpPr>
          <p:nvPr/>
        </p:nvSpPr>
        <p:spPr bwMode="auto">
          <a:xfrm>
            <a:off x="2490849" y="3962400"/>
            <a:ext cx="946093" cy="461665"/>
          </a:xfrm>
          <a:prstGeom prst="rect">
            <a:avLst/>
          </a:prstGeom>
          <a:noFill/>
          <a:ln w="9525">
            <a:noFill/>
            <a:miter lim="800000"/>
            <a:headEnd/>
            <a:tailEnd/>
          </a:ln>
        </p:spPr>
        <p:txBody>
          <a:bodyPr wrap="none">
            <a:spAutoFit/>
          </a:bodyPr>
          <a:lstStyle/>
          <a:p>
            <a:pPr algn="ctr"/>
            <a:r>
              <a:rPr lang="en-US" dirty="0">
                <a:solidFill>
                  <a:schemeClr val="bg1"/>
                </a:solidFill>
                <a:latin typeface="+mj-lt"/>
              </a:rPr>
              <a:t>C67x+</a:t>
            </a:r>
          </a:p>
        </p:txBody>
      </p:sp>
      <p:sp>
        <p:nvSpPr>
          <p:cNvPr id="49167" name="Line 15"/>
          <p:cNvSpPr>
            <a:spLocks noChangeShapeType="1"/>
          </p:cNvSpPr>
          <p:nvPr/>
        </p:nvSpPr>
        <p:spPr bwMode="auto">
          <a:xfrm flipH="1">
            <a:off x="4953000" y="6172200"/>
            <a:ext cx="3505200" cy="0"/>
          </a:xfrm>
          <a:prstGeom prst="line">
            <a:avLst/>
          </a:prstGeom>
          <a:noFill/>
          <a:ln w="28575">
            <a:solidFill>
              <a:srgbClr val="008000"/>
            </a:solidFill>
            <a:round/>
            <a:headEnd/>
            <a:tailEnd type="triangle" w="med" len="med"/>
          </a:ln>
        </p:spPr>
        <p:txBody>
          <a:bodyPr/>
          <a:lstStyle/>
          <a:p>
            <a:endParaRPr lang="en-US"/>
          </a:p>
        </p:txBody>
      </p:sp>
      <p:sp>
        <p:nvSpPr>
          <p:cNvPr id="49168" name="Line 16"/>
          <p:cNvSpPr>
            <a:spLocks noChangeShapeType="1"/>
          </p:cNvSpPr>
          <p:nvPr/>
        </p:nvSpPr>
        <p:spPr bwMode="auto">
          <a:xfrm>
            <a:off x="990600" y="6172200"/>
            <a:ext cx="3429000" cy="0"/>
          </a:xfrm>
          <a:prstGeom prst="line">
            <a:avLst/>
          </a:prstGeom>
          <a:noFill/>
          <a:ln w="28575">
            <a:solidFill>
              <a:srgbClr val="0033CC"/>
            </a:solidFill>
            <a:round/>
            <a:headEnd/>
            <a:tailEnd type="triangle" w="med" len="med"/>
          </a:ln>
        </p:spPr>
        <p:txBody>
          <a:bodyPr/>
          <a:lstStyle/>
          <a:p>
            <a:endParaRPr lang="en-US"/>
          </a:p>
        </p:txBody>
      </p:sp>
      <p:sp>
        <p:nvSpPr>
          <p:cNvPr id="49169" name="Text Box 17"/>
          <p:cNvSpPr txBox="1">
            <a:spLocks noChangeArrowheads="1"/>
          </p:cNvSpPr>
          <p:nvPr/>
        </p:nvSpPr>
        <p:spPr bwMode="auto">
          <a:xfrm>
            <a:off x="1660525" y="5980113"/>
            <a:ext cx="184150" cy="366712"/>
          </a:xfrm>
          <a:prstGeom prst="rect">
            <a:avLst/>
          </a:prstGeom>
          <a:noFill/>
          <a:ln w="9525">
            <a:noFill/>
            <a:miter lim="800000"/>
            <a:headEnd/>
            <a:tailEnd/>
          </a:ln>
        </p:spPr>
        <p:txBody>
          <a:bodyPr wrap="none">
            <a:spAutoFit/>
          </a:bodyPr>
          <a:lstStyle/>
          <a:p>
            <a:endParaRPr lang="en-US"/>
          </a:p>
        </p:txBody>
      </p:sp>
      <p:sp>
        <p:nvSpPr>
          <p:cNvPr id="49170" name="Rectangle 18"/>
          <p:cNvSpPr>
            <a:spLocks noChangeArrowheads="1"/>
          </p:cNvSpPr>
          <p:nvPr/>
        </p:nvSpPr>
        <p:spPr bwMode="auto">
          <a:xfrm>
            <a:off x="1600200" y="6019800"/>
            <a:ext cx="2209800" cy="304800"/>
          </a:xfrm>
          <a:prstGeom prst="rect">
            <a:avLst/>
          </a:prstGeom>
          <a:solidFill>
            <a:schemeClr val="bg1"/>
          </a:solidFill>
          <a:ln w="9525">
            <a:noFill/>
            <a:miter lim="800000"/>
            <a:headEnd/>
            <a:tailEnd/>
          </a:ln>
        </p:spPr>
        <p:txBody>
          <a:bodyPr wrap="none" anchor="ctr"/>
          <a:lstStyle/>
          <a:p>
            <a:pPr algn="ctr"/>
            <a:r>
              <a:rPr lang="en-US" sz="1600" dirty="0">
                <a:solidFill>
                  <a:srgbClr val="0033CC"/>
                </a:solidFill>
                <a:latin typeface="+mj-lt"/>
              </a:rPr>
              <a:t>FLOATING-POINT VALUE</a:t>
            </a:r>
          </a:p>
        </p:txBody>
      </p:sp>
      <p:sp>
        <p:nvSpPr>
          <p:cNvPr id="49171" name="Rectangle 19"/>
          <p:cNvSpPr>
            <a:spLocks noChangeArrowheads="1"/>
          </p:cNvSpPr>
          <p:nvPr/>
        </p:nvSpPr>
        <p:spPr bwMode="auto">
          <a:xfrm>
            <a:off x="5867400" y="6019800"/>
            <a:ext cx="1828800" cy="304800"/>
          </a:xfrm>
          <a:prstGeom prst="rect">
            <a:avLst/>
          </a:prstGeom>
          <a:solidFill>
            <a:schemeClr val="bg1"/>
          </a:solidFill>
          <a:ln w="9525">
            <a:noFill/>
            <a:miter lim="800000"/>
            <a:headEnd/>
            <a:tailEnd/>
          </a:ln>
        </p:spPr>
        <p:txBody>
          <a:bodyPr wrap="none" anchor="ctr"/>
          <a:lstStyle/>
          <a:p>
            <a:pPr algn="ctr"/>
            <a:r>
              <a:rPr lang="en-US" sz="1600" dirty="0">
                <a:solidFill>
                  <a:srgbClr val="008000"/>
                </a:solidFill>
                <a:latin typeface="+mj-lt"/>
              </a:rPr>
              <a:t>FIXED-POINT VALUE</a:t>
            </a:r>
          </a:p>
        </p:txBody>
      </p:sp>
      <p:grpSp>
        <p:nvGrpSpPr>
          <p:cNvPr id="49172" name="Group 20"/>
          <p:cNvGrpSpPr>
            <a:grpSpLocks/>
          </p:cNvGrpSpPr>
          <p:nvPr/>
        </p:nvGrpSpPr>
        <p:grpSpPr bwMode="auto">
          <a:xfrm>
            <a:off x="257175" y="1057275"/>
            <a:ext cx="958850" cy="3554413"/>
            <a:chOff x="4052" y="265"/>
            <a:chExt cx="604" cy="2239"/>
          </a:xfrm>
        </p:grpSpPr>
        <p:sp>
          <p:nvSpPr>
            <p:cNvPr id="49174" name="AutoShape 21"/>
            <p:cNvSpPr>
              <a:spLocks noChangeArrowheads="1"/>
            </p:cNvSpPr>
            <p:nvPr/>
          </p:nvSpPr>
          <p:spPr bwMode="auto">
            <a:xfrm rot="-5400000">
              <a:off x="3816" y="1320"/>
              <a:ext cx="1344" cy="336"/>
            </a:xfrm>
            <a:prstGeom prst="rightArrow">
              <a:avLst>
                <a:gd name="adj1" fmla="val 50000"/>
                <a:gd name="adj2" fmla="val 100000"/>
              </a:avLst>
            </a:prstGeom>
            <a:gradFill rotWithShape="1">
              <a:gsLst>
                <a:gs pos="0">
                  <a:schemeClr val="bg1"/>
                </a:gs>
                <a:gs pos="100000">
                  <a:srgbClr val="3399FF"/>
                </a:gs>
              </a:gsLst>
              <a:lin ang="0" scaled="1"/>
            </a:gradFill>
            <a:ln w="9525">
              <a:noFill/>
              <a:miter lim="800000"/>
              <a:headEnd/>
              <a:tailEnd/>
            </a:ln>
          </p:spPr>
          <p:txBody>
            <a:bodyPr wrap="none" anchor="ctr"/>
            <a:lstStyle/>
            <a:p>
              <a:endParaRPr lang="en-US"/>
            </a:p>
          </p:txBody>
        </p:sp>
        <p:sp>
          <p:nvSpPr>
            <p:cNvPr id="49175" name="Text Box 22"/>
            <p:cNvSpPr txBox="1">
              <a:spLocks noChangeArrowheads="1"/>
            </p:cNvSpPr>
            <p:nvPr/>
          </p:nvSpPr>
          <p:spPr bwMode="auto">
            <a:xfrm rot="16200000">
              <a:off x="3078" y="1239"/>
              <a:ext cx="2239" cy="291"/>
            </a:xfrm>
            <a:prstGeom prst="rect">
              <a:avLst/>
            </a:prstGeom>
            <a:noFill/>
            <a:ln w="9525">
              <a:noFill/>
              <a:miter lim="800000"/>
              <a:headEnd/>
              <a:tailEnd/>
            </a:ln>
          </p:spPr>
          <p:txBody>
            <a:bodyPr wrap="none">
              <a:spAutoFit/>
            </a:bodyPr>
            <a:lstStyle/>
            <a:p>
              <a:r>
                <a:rPr lang="en-US" dirty="0">
                  <a:latin typeface="+mj-lt"/>
                </a:rPr>
                <a:t>Performance </a:t>
              </a:r>
              <a:r>
                <a:rPr lang="en-US" dirty="0" smtClean="0">
                  <a:latin typeface="+mj-lt"/>
                </a:rPr>
                <a:t>Improvement</a:t>
              </a:r>
              <a:endParaRPr lang="en-US" dirty="0">
                <a:latin typeface="+mj-lt"/>
              </a:endParaRPr>
            </a:p>
          </p:txBody>
        </p:sp>
      </p:grpSp>
      <p:sp>
        <p:nvSpPr>
          <p:cNvPr id="49173" name="Text Box 14"/>
          <p:cNvSpPr txBox="1">
            <a:spLocks noChangeArrowheads="1"/>
          </p:cNvSpPr>
          <p:nvPr/>
        </p:nvSpPr>
        <p:spPr bwMode="auto">
          <a:xfrm>
            <a:off x="4148975" y="3650451"/>
            <a:ext cx="947695" cy="461665"/>
          </a:xfrm>
          <a:prstGeom prst="rect">
            <a:avLst/>
          </a:prstGeom>
          <a:noFill/>
          <a:ln w="9525">
            <a:noFill/>
            <a:miter lim="800000"/>
            <a:headEnd/>
            <a:tailEnd/>
          </a:ln>
        </p:spPr>
        <p:txBody>
          <a:bodyPr wrap="none">
            <a:spAutoFit/>
          </a:bodyPr>
          <a:lstStyle/>
          <a:p>
            <a:pPr algn="ctr"/>
            <a:r>
              <a:rPr lang="en-US" dirty="0">
                <a:solidFill>
                  <a:schemeClr val="bg1"/>
                </a:solidFill>
                <a:latin typeface="+mj-lt"/>
              </a:rPr>
              <a:t>C674x</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3"/>
          <p:cNvSpPr>
            <a:spLocks noGrp="1"/>
          </p:cNvSpPr>
          <p:nvPr>
            <p:ph type="title" idx="4294967295"/>
          </p:nvPr>
        </p:nvSpPr>
        <p:spPr>
          <a:xfrm>
            <a:off x="535800" y="76200"/>
            <a:ext cx="8229600" cy="762000"/>
          </a:xfrm>
        </p:spPr>
        <p:txBody>
          <a:bodyPr/>
          <a:lstStyle/>
          <a:p>
            <a:pPr eaLnBrk="1" hangingPunct="1"/>
            <a:r>
              <a:rPr lang="en-US" b="0" dirty="0" smtClean="0"/>
              <a:t>Additional Information</a:t>
            </a:r>
          </a:p>
        </p:txBody>
      </p:sp>
    </p:spTree>
    <p:custDataLst>
      <p:tags r:id="rId1"/>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ctrTitle"/>
          </p:nvPr>
        </p:nvSpPr>
        <p:spPr>
          <a:xfrm>
            <a:off x="307497" y="371168"/>
            <a:ext cx="8520914" cy="685800"/>
          </a:xfrm>
        </p:spPr>
        <p:txBody>
          <a:bodyPr/>
          <a:lstStyle/>
          <a:p>
            <a:pPr eaLnBrk="1" hangingPunct="1"/>
            <a:r>
              <a:rPr lang="en-US" sz="3200" b="0" dirty="0" smtClean="0"/>
              <a:t>Memory Subsystem – Additional Information</a:t>
            </a:r>
          </a:p>
        </p:txBody>
      </p:sp>
      <p:sp>
        <p:nvSpPr>
          <p:cNvPr id="3" name="Subtitle 2"/>
          <p:cNvSpPr>
            <a:spLocks noGrp="1"/>
          </p:cNvSpPr>
          <p:nvPr>
            <p:ph type="subTitle" idx="1"/>
          </p:nvPr>
        </p:nvSpPr>
        <p:spPr>
          <a:xfrm>
            <a:off x="1142999" y="1447799"/>
            <a:ext cx="7108031" cy="4710239"/>
          </a:xfrm>
        </p:spPr>
        <p:txBody>
          <a:bodyPr rtlCol="0">
            <a:noAutofit/>
          </a:bodyPr>
          <a:lstStyle/>
          <a:p>
            <a:pPr marL="342900" indent="-342900" algn="l" eaLnBrk="1" fontAlgn="auto" hangingPunct="1">
              <a:spcAft>
                <a:spcPts val="0"/>
              </a:spcAft>
              <a:defRPr/>
            </a:pPr>
            <a:r>
              <a:rPr lang="en-US" sz="1800" dirty="0" smtClean="0">
                <a:solidFill>
                  <a:schemeClr val="tx1"/>
                </a:solidFill>
              </a:rPr>
              <a:t>Memory subsystem provides:</a:t>
            </a:r>
          </a:p>
          <a:p>
            <a:pPr marL="342900" indent="-342900" algn="l" eaLnBrk="1" fontAlgn="auto" hangingPunct="1">
              <a:spcAft>
                <a:spcPts val="0"/>
              </a:spcAft>
              <a:buFont typeface="Arial" pitchFamily="34" charset="0"/>
              <a:buChar char="•"/>
              <a:defRPr/>
            </a:pPr>
            <a:r>
              <a:rPr lang="en-US" sz="1800" dirty="0" smtClean="0">
                <a:solidFill>
                  <a:schemeClr val="tx1"/>
                </a:solidFill>
              </a:rPr>
              <a:t>Address extension/translation</a:t>
            </a:r>
          </a:p>
          <a:p>
            <a:pPr marL="342900" indent="-342900" algn="l" eaLnBrk="1" fontAlgn="auto" hangingPunct="1">
              <a:spcAft>
                <a:spcPts val="0"/>
              </a:spcAft>
              <a:buFont typeface="Arial" pitchFamily="34" charset="0"/>
              <a:buChar char="•"/>
              <a:defRPr/>
            </a:pPr>
            <a:r>
              <a:rPr lang="en-US" sz="1800" dirty="0" smtClean="0">
                <a:solidFill>
                  <a:schemeClr val="tx1"/>
                </a:solidFill>
              </a:rPr>
              <a:t>Memory protection for addresses outside C66x</a:t>
            </a:r>
          </a:p>
          <a:p>
            <a:pPr marL="342900" indent="-342900" algn="l" eaLnBrk="1" fontAlgn="auto" hangingPunct="1">
              <a:spcAft>
                <a:spcPts val="0"/>
              </a:spcAft>
              <a:buFont typeface="Arial" pitchFamily="34" charset="0"/>
              <a:buChar char="•"/>
              <a:defRPr/>
            </a:pPr>
            <a:r>
              <a:rPr lang="en-US" sz="1800" dirty="0" smtClean="0">
                <a:solidFill>
                  <a:schemeClr val="tx1"/>
                </a:solidFill>
              </a:rPr>
              <a:t>Shared memory access path</a:t>
            </a:r>
          </a:p>
          <a:p>
            <a:pPr marL="342900" indent="-342900" algn="l" eaLnBrk="1" fontAlgn="auto" hangingPunct="1">
              <a:spcAft>
                <a:spcPts val="0"/>
              </a:spcAft>
              <a:buFont typeface="Arial" pitchFamily="34" charset="0"/>
              <a:buChar char="•"/>
              <a:defRPr/>
            </a:pPr>
            <a:r>
              <a:rPr lang="en-US" sz="1800" dirty="0" smtClean="0">
                <a:solidFill>
                  <a:schemeClr val="tx1"/>
                </a:solidFill>
              </a:rPr>
              <a:t>Cache and pre-fetch support</a:t>
            </a:r>
          </a:p>
          <a:p>
            <a:pPr marL="342900" indent="-342900" algn="l" eaLnBrk="1" fontAlgn="auto" hangingPunct="1">
              <a:spcAft>
                <a:spcPts val="0"/>
              </a:spcAft>
              <a:buFont typeface="+mj-lt"/>
              <a:buAutoNum type="arabicPeriod"/>
              <a:defRPr/>
            </a:pPr>
            <a:endParaRPr lang="en-US" sz="1800" dirty="0" smtClean="0">
              <a:solidFill>
                <a:schemeClr val="tx1"/>
              </a:solidFill>
            </a:endParaRPr>
          </a:p>
          <a:p>
            <a:pPr marL="342900" indent="-342900" algn="l" eaLnBrk="1" fontAlgn="auto" hangingPunct="1">
              <a:spcAft>
                <a:spcPts val="0"/>
              </a:spcAft>
              <a:defRPr/>
            </a:pPr>
            <a:r>
              <a:rPr lang="en-US" sz="1800" dirty="0" smtClean="0">
                <a:solidFill>
                  <a:schemeClr val="tx1"/>
                </a:solidFill>
              </a:rPr>
              <a:t>Two Register Sets:</a:t>
            </a:r>
          </a:p>
          <a:p>
            <a:pPr marL="342900" indent="-342900" algn="l" eaLnBrk="1" fontAlgn="auto" hangingPunct="1">
              <a:spcAft>
                <a:spcPts val="0"/>
              </a:spcAft>
              <a:buFont typeface="Arial" pitchFamily="34" charset="0"/>
              <a:buChar char="•"/>
              <a:defRPr/>
            </a:pPr>
            <a:r>
              <a:rPr lang="en-US" sz="1800" dirty="0" smtClean="0">
                <a:solidFill>
                  <a:schemeClr val="tx1"/>
                </a:solidFill>
              </a:rPr>
              <a:t>MPAX registers – Memory Protection and Extension Registers (16)</a:t>
            </a:r>
          </a:p>
          <a:p>
            <a:pPr marL="342900" indent="-342900" algn="l" eaLnBrk="1" fontAlgn="auto" hangingPunct="1">
              <a:spcAft>
                <a:spcPts val="0"/>
              </a:spcAft>
              <a:buFont typeface="Arial" pitchFamily="34" charset="0"/>
              <a:buChar char="•"/>
              <a:defRPr/>
            </a:pPr>
            <a:r>
              <a:rPr lang="en-US" sz="1800" dirty="0" smtClean="0">
                <a:solidFill>
                  <a:schemeClr val="tx1"/>
                </a:solidFill>
              </a:rPr>
              <a:t>MAR registers   – Memory Attributes registers (256)</a:t>
            </a:r>
          </a:p>
          <a:p>
            <a:pPr marL="342900" indent="-342900" algn="l" eaLnBrk="1" fontAlgn="auto" hangingPunct="1">
              <a:spcAft>
                <a:spcPts val="0"/>
              </a:spcAft>
              <a:buFont typeface="+mj-lt"/>
              <a:buAutoNum type="arabicPeriod"/>
              <a:defRPr/>
            </a:pPr>
            <a:endParaRPr lang="en-US" sz="1800" dirty="0" smtClean="0">
              <a:solidFill>
                <a:schemeClr val="tx1"/>
              </a:solidFill>
            </a:endParaRPr>
          </a:p>
          <a:p>
            <a:pPr marL="342900" indent="-342900" algn="l" eaLnBrk="1" fontAlgn="auto" hangingPunct="1">
              <a:spcAft>
                <a:spcPts val="0"/>
              </a:spcAft>
              <a:defRPr/>
            </a:pPr>
            <a:r>
              <a:rPr lang="en-US" sz="1800" dirty="0" smtClean="0">
                <a:solidFill>
                  <a:schemeClr val="tx1"/>
                </a:solidFill>
              </a:rPr>
              <a:t>Each CorePac has its own set of MPAX and MAR registers!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135731" y="0"/>
            <a:ext cx="8865394" cy="838200"/>
          </a:xfrm>
        </p:spPr>
        <p:txBody>
          <a:bodyPr/>
          <a:lstStyle/>
          <a:p>
            <a:pPr eaLnBrk="1" hangingPunct="1"/>
            <a:r>
              <a:rPr lang="en-US" sz="3600" b="0" dirty="0" smtClean="0"/>
              <a:t>Multicore Navigator - </a:t>
            </a:r>
            <a:r>
              <a:rPr lang="sv-SE" sz="3600" b="0" dirty="0" smtClean="0"/>
              <a:t>Additional Information</a:t>
            </a:r>
            <a:endParaRPr lang="en-US" sz="3600" b="0" dirty="0" smtClean="0"/>
          </a:p>
        </p:txBody>
      </p:sp>
      <p:graphicFrame>
        <p:nvGraphicFramePr>
          <p:cNvPr id="1026" name="Object 9"/>
          <p:cNvGraphicFramePr>
            <a:graphicFrameLocks noChangeAspect="1"/>
          </p:cNvGraphicFramePr>
          <p:nvPr>
            <p:ph idx="1"/>
          </p:nvPr>
        </p:nvGraphicFramePr>
        <p:xfrm>
          <a:off x="609600" y="846138"/>
          <a:ext cx="7845425" cy="5502275"/>
        </p:xfrm>
        <a:graphic>
          <a:graphicData uri="http://schemas.openxmlformats.org/presentationml/2006/ole">
            <p:oleObj spid="_x0000_s84994" name="Visio" r:id="rId4" imgW="7349777" imgH="5155389" progId="Visio.Drawing.11">
              <p:embed/>
            </p:oleObj>
          </a:graphicData>
        </a:graphic>
      </p:graphicFrame>
    </p:spTree>
    <p:custDataLst>
      <p:tags r:id="rId2"/>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p:cNvSpPr>
            <a:spLocks noGrp="1" noChangeArrowheads="1"/>
          </p:cNvSpPr>
          <p:nvPr>
            <p:ph type="title" idx="4294967295"/>
          </p:nvPr>
        </p:nvSpPr>
        <p:spPr>
          <a:xfrm>
            <a:off x="435784" y="76199"/>
            <a:ext cx="8229600" cy="857865"/>
          </a:xfrm>
        </p:spPr>
        <p:txBody>
          <a:bodyPr/>
          <a:lstStyle/>
          <a:p>
            <a:pPr eaLnBrk="1" hangingPunct="1"/>
            <a:r>
              <a:rPr lang="sv-SE" sz="3600" b="0" dirty="0" smtClean="0"/>
              <a:t>Network Coprocessor (Logical)</a:t>
            </a:r>
            <a:br>
              <a:rPr lang="sv-SE" sz="3600" b="0" dirty="0" smtClean="0"/>
            </a:br>
            <a:r>
              <a:rPr lang="sv-SE" sz="3600" b="0" dirty="0" smtClean="0"/>
              <a:t>Additional Information</a:t>
            </a:r>
            <a:endParaRPr lang="en-US" sz="3600" b="0" dirty="0" smtClean="0"/>
          </a:p>
        </p:txBody>
      </p:sp>
      <p:sp>
        <p:nvSpPr>
          <p:cNvPr id="89091" name="Text Box 3"/>
          <p:cNvSpPr txBox="1">
            <a:spLocks noChangeArrowheads="1"/>
          </p:cNvSpPr>
          <p:nvPr/>
        </p:nvSpPr>
        <p:spPr bwMode="auto">
          <a:xfrm>
            <a:off x="2633663" y="2420938"/>
            <a:ext cx="685800" cy="1495425"/>
          </a:xfrm>
          <a:prstGeom prst="rect">
            <a:avLst/>
          </a:prstGeom>
          <a:solidFill>
            <a:srgbClr val="CCFFCC"/>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Classify</a:t>
            </a:r>
          </a:p>
          <a:p>
            <a:pPr algn="ctr" eaLnBrk="0" hangingPunct="0"/>
            <a:r>
              <a:rPr lang="en-US" altLang="ja-JP" sz="1000">
                <a:solidFill>
                  <a:srgbClr val="000000"/>
                </a:solidFill>
                <a:ea typeface="MS Mincho" pitchFamily="49" charset="-128"/>
                <a:cs typeface="Arial" pitchFamily="34" charset="0"/>
              </a:rPr>
              <a:t>Pass 1</a:t>
            </a:r>
            <a:endParaRPr lang="en-US" sz="1000">
              <a:solidFill>
                <a:srgbClr val="000000"/>
              </a:solidFill>
              <a:ea typeface="MS Mincho" pitchFamily="49" charset="-128"/>
              <a:cs typeface="Arial" pitchFamily="34" charset="0"/>
            </a:endParaRPr>
          </a:p>
        </p:txBody>
      </p:sp>
      <p:sp>
        <p:nvSpPr>
          <p:cNvPr id="89092" name="Text Box 4"/>
          <p:cNvSpPr txBox="1">
            <a:spLocks noChangeArrowheads="1"/>
          </p:cNvSpPr>
          <p:nvPr/>
        </p:nvSpPr>
        <p:spPr bwMode="auto">
          <a:xfrm>
            <a:off x="2533650" y="1524000"/>
            <a:ext cx="877888" cy="681038"/>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Lookup Engine</a:t>
            </a:r>
          </a:p>
          <a:p>
            <a:pPr algn="ctr" eaLnBrk="0" hangingPunct="0"/>
            <a:r>
              <a:rPr lang="en-US" altLang="ja-JP" sz="900">
                <a:solidFill>
                  <a:srgbClr val="000000"/>
                </a:solidFill>
                <a:ea typeface="MS Mincho" pitchFamily="49" charset="-128"/>
                <a:cs typeface="Arial" pitchFamily="34" charset="0"/>
              </a:rPr>
              <a:t>(IPSEC16 entries, 32 IP, 16 Ethernet)</a:t>
            </a:r>
            <a:endParaRPr lang="en-US" sz="900">
              <a:solidFill>
                <a:srgbClr val="000000"/>
              </a:solidFill>
              <a:ea typeface="MS Mincho" pitchFamily="49" charset="-128"/>
              <a:cs typeface="Arial" pitchFamily="34" charset="0"/>
            </a:endParaRPr>
          </a:p>
        </p:txBody>
      </p:sp>
      <p:sp>
        <p:nvSpPr>
          <p:cNvPr id="89093" name="Line 5"/>
          <p:cNvSpPr>
            <a:spLocks noChangeShapeType="1"/>
          </p:cNvSpPr>
          <p:nvPr/>
        </p:nvSpPr>
        <p:spPr bwMode="auto">
          <a:xfrm flipV="1">
            <a:off x="2971800" y="2214563"/>
            <a:ext cx="0" cy="192087"/>
          </a:xfrm>
          <a:prstGeom prst="line">
            <a:avLst/>
          </a:prstGeom>
          <a:noFill/>
          <a:ln w="25400">
            <a:solidFill>
              <a:srgbClr val="000000"/>
            </a:solidFill>
            <a:round/>
            <a:headEnd/>
            <a:tailEnd type="triangle" w="med" len="sm"/>
          </a:ln>
        </p:spPr>
        <p:txBody>
          <a:bodyPr anchor="ctr" anchorCtr="1"/>
          <a:lstStyle/>
          <a:p>
            <a:endParaRPr lang="en-US"/>
          </a:p>
        </p:txBody>
      </p:sp>
      <p:sp>
        <p:nvSpPr>
          <p:cNvPr id="89094" name="Line 6"/>
          <p:cNvSpPr>
            <a:spLocks noChangeShapeType="1"/>
          </p:cNvSpPr>
          <p:nvPr/>
        </p:nvSpPr>
        <p:spPr bwMode="auto">
          <a:xfrm flipH="1">
            <a:off x="2817813" y="2214563"/>
            <a:ext cx="0" cy="192087"/>
          </a:xfrm>
          <a:prstGeom prst="line">
            <a:avLst/>
          </a:prstGeom>
          <a:noFill/>
          <a:ln w="25400">
            <a:solidFill>
              <a:srgbClr val="000000"/>
            </a:solidFill>
            <a:round/>
            <a:headEnd/>
            <a:tailEnd type="triangle" w="med" len="sm"/>
          </a:ln>
        </p:spPr>
        <p:txBody>
          <a:bodyPr anchor="ctr" anchorCtr="1"/>
          <a:lstStyle/>
          <a:p>
            <a:endParaRPr lang="en-US"/>
          </a:p>
        </p:txBody>
      </p:sp>
      <p:sp>
        <p:nvSpPr>
          <p:cNvPr id="89095" name="Text Box 7"/>
          <p:cNvSpPr txBox="1">
            <a:spLocks noChangeArrowheads="1"/>
          </p:cNvSpPr>
          <p:nvPr/>
        </p:nvSpPr>
        <p:spPr bwMode="auto">
          <a:xfrm>
            <a:off x="7191375" y="2978150"/>
            <a:ext cx="1158875" cy="846138"/>
          </a:xfrm>
          <a:prstGeom prst="rect">
            <a:avLst/>
          </a:prstGeom>
          <a:solidFill>
            <a:srgbClr val="FFCC99"/>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DSP 0</a:t>
            </a:r>
            <a:endParaRPr lang="en-US" sz="1000">
              <a:solidFill>
                <a:srgbClr val="000000"/>
              </a:solidFill>
              <a:ea typeface="MS Mincho" pitchFamily="49" charset="-128"/>
              <a:cs typeface="Arial" pitchFamily="34" charset="0"/>
            </a:endParaRPr>
          </a:p>
        </p:txBody>
      </p:sp>
      <p:sp>
        <p:nvSpPr>
          <p:cNvPr id="89096" name="Text Box 8"/>
          <p:cNvSpPr txBox="1">
            <a:spLocks noChangeArrowheads="1"/>
          </p:cNvSpPr>
          <p:nvPr/>
        </p:nvSpPr>
        <p:spPr bwMode="auto">
          <a:xfrm>
            <a:off x="6156325" y="4221163"/>
            <a:ext cx="677863" cy="582612"/>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Ethernet TX</a:t>
            </a:r>
            <a:br>
              <a:rPr lang="en-US" altLang="ja-JP" sz="900">
                <a:solidFill>
                  <a:srgbClr val="000000"/>
                </a:solidFill>
                <a:ea typeface="MS Mincho" pitchFamily="49" charset="-128"/>
                <a:cs typeface="Arial" pitchFamily="34" charset="0"/>
              </a:rPr>
            </a:br>
            <a:r>
              <a:rPr lang="en-US" altLang="ja-JP" sz="900">
                <a:solidFill>
                  <a:srgbClr val="000000"/>
                </a:solidFill>
                <a:ea typeface="MS Mincho" pitchFamily="49" charset="-128"/>
                <a:cs typeface="Arial" pitchFamily="34" charset="0"/>
              </a:rPr>
              <a:t>MAC</a:t>
            </a:r>
            <a:endParaRPr lang="en-US" sz="900">
              <a:solidFill>
                <a:srgbClr val="000000"/>
              </a:solidFill>
              <a:ea typeface="MS Mincho" pitchFamily="49" charset="-128"/>
              <a:cs typeface="Arial" pitchFamily="34" charset="0"/>
            </a:endParaRPr>
          </a:p>
        </p:txBody>
      </p:sp>
      <p:grpSp>
        <p:nvGrpSpPr>
          <p:cNvPr id="2" name="Group 9"/>
          <p:cNvGrpSpPr>
            <a:grpSpLocks/>
          </p:cNvGrpSpPr>
          <p:nvPr/>
        </p:nvGrpSpPr>
        <p:grpSpPr bwMode="auto">
          <a:xfrm>
            <a:off x="1057275" y="4591050"/>
            <a:ext cx="153988" cy="153988"/>
            <a:chOff x="243" y="2305"/>
            <a:chExt cx="97" cy="73"/>
          </a:xfrm>
        </p:grpSpPr>
        <p:sp>
          <p:nvSpPr>
            <p:cNvPr id="89279" name="Rectangle 10"/>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80" name="Line 1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81" name="Line 1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82" name="Line 1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098" name="Line 14"/>
          <p:cNvSpPr>
            <a:spLocks noChangeShapeType="1"/>
          </p:cNvSpPr>
          <p:nvPr/>
        </p:nvSpPr>
        <p:spPr bwMode="auto">
          <a:xfrm>
            <a:off x="1211263" y="4667250"/>
            <a:ext cx="115887"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3" name="Group 15"/>
          <p:cNvGrpSpPr>
            <a:grpSpLocks/>
          </p:cNvGrpSpPr>
          <p:nvPr/>
        </p:nvGrpSpPr>
        <p:grpSpPr bwMode="auto">
          <a:xfrm>
            <a:off x="1057275" y="4899025"/>
            <a:ext cx="153988" cy="153988"/>
            <a:chOff x="243" y="2305"/>
            <a:chExt cx="97" cy="73"/>
          </a:xfrm>
        </p:grpSpPr>
        <p:sp>
          <p:nvSpPr>
            <p:cNvPr id="89275" name="Rectangle 16"/>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76" name="Line 17"/>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77" name="Line 18"/>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78" name="Line 19"/>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00" name="Line 20"/>
          <p:cNvSpPr>
            <a:spLocks noChangeShapeType="1"/>
          </p:cNvSpPr>
          <p:nvPr/>
        </p:nvSpPr>
        <p:spPr bwMode="auto">
          <a:xfrm>
            <a:off x="1211263" y="4975225"/>
            <a:ext cx="115887" cy="0"/>
          </a:xfrm>
          <a:prstGeom prst="line">
            <a:avLst/>
          </a:prstGeom>
          <a:noFill/>
          <a:ln w="25400">
            <a:solidFill>
              <a:schemeClr val="tx1"/>
            </a:solidFill>
            <a:round/>
            <a:headEnd type="triangle" w="med" len="med"/>
            <a:tailEnd type="none" w="med" len="sm"/>
          </a:ln>
        </p:spPr>
        <p:txBody>
          <a:bodyPr lIns="0" tIns="0" rIns="0" bIns="0" anchor="ctr"/>
          <a:lstStyle/>
          <a:p>
            <a:endParaRPr lang="en-US"/>
          </a:p>
        </p:txBody>
      </p:sp>
      <p:sp>
        <p:nvSpPr>
          <p:cNvPr id="89101" name="Text Box 21"/>
          <p:cNvSpPr txBox="1">
            <a:spLocks noChangeArrowheads="1"/>
          </p:cNvSpPr>
          <p:nvPr/>
        </p:nvSpPr>
        <p:spPr bwMode="auto">
          <a:xfrm>
            <a:off x="1258888" y="2997200"/>
            <a:ext cx="731837" cy="366713"/>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Ethernet</a:t>
            </a:r>
          </a:p>
          <a:p>
            <a:pPr algn="ctr" eaLnBrk="0" hangingPunct="0"/>
            <a:r>
              <a:rPr lang="en-US" altLang="ja-JP" sz="900">
                <a:solidFill>
                  <a:srgbClr val="000000"/>
                </a:solidFill>
                <a:ea typeface="MS Mincho" pitchFamily="49" charset="-128"/>
                <a:cs typeface="Arial" pitchFamily="34" charset="0"/>
              </a:rPr>
              <a:t>RX MAC</a:t>
            </a:r>
            <a:endParaRPr lang="en-US" sz="900">
              <a:solidFill>
                <a:srgbClr val="000000"/>
              </a:solidFill>
              <a:ea typeface="MS Mincho" pitchFamily="49" charset="-128"/>
              <a:cs typeface="Arial" pitchFamily="34" charset="0"/>
            </a:endParaRPr>
          </a:p>
        </p:txBody>
      </p:sp>
      <p:sp>
        <p:nvSpPr>
          <p:cNvPr id="89102" name="Text Box 22"/>
          <p:cNvSpPr txBox="1">
            <a:spLocks noChangeArrowheads="1"/>
          </p:cNvSpPr>
          <p:nvPr/>
        </p:nvSpPr>
        <p:spPr bwMode="auto">
          <a:xfrm>
            <a:off x="6443663" y="1268413"/>
            <a:ext cx="936625" cy="144462"/>
          </a:xfrm>
          <a:prstGeom prst="rect">
            <a:avLst/>
          </a:prstGeom>
          <a:noFill/>
          <a:ln w="12700">
            <a:noFill/>
            <a:miter lim="800000"/>
            <a:headEnd/>
            <a:tailEnd/>
          </a:ln>
        </p:spPr>
        <p:txBody>
          <a:bodyPr lIns="0" tIns="0" rIns="0" bIns="0" anchor="ctr"/>
          <a:lstStyle/>
          <a:p>
            <a:pPr algn="l" eaLnBrk="0" hangingPunct="0"/>
            <a:r>
              <a:rPr lang="en-US" altLang="ja-JP" sz="900">
                <a:solidFill>
                  <a:srgbClr val="000000"/>
                </a:solidFill>
                <a:ea typeface="MS Mincho" pitchFamily="49" charset="-128"/>
                <a:cs typeface="Arial" pitchFamily="34" charset="0"/>
              </a:rPr>
              <a:t>PKTDMA Queue</a:t>
            </a:r>
            <a:endParaRPr lang="en-US" sz="900">
              <a:solidFill>
                <a:srgbClr val="000000"/>
              </a:solidFill>
              <a:ea typeface="MS Mincho" pitchFamily="49" charset="-128"/>
              <a:cs typeface="Arial" pitchFamily="34" charset="0"/>
            </a:endParaRPr>
          </a:p>
        </p:txBody>
      </p:sp>
      <p:sp>
        <p:nvSpPr>
          <p:cNvPr id="89103" name="Text Box 23"/>
          <p:cNvSpPr txBox="1">
            <a:spLocks noChangeArrowheads="1"/>
          </p:cNvSpPr>
          <p:nvPr/>
        </p:nvSpPr>
        <p:spPr bwMode="auto">
          <a:xfrm>
            <a:off x="6443663" y="1530350"/>
            <a:ext cx="1008062" cy="98425"/>
          </a:xfrm>
          <a:prstGeom prst="rect">
            <a:avLst/>
          </a:prstGeom>
          <a:noFill/>
          <a:ln w="12700">
            <a:noFill/>
            <a:miter lim="800000"/>
            <a:headEnd/>
            <a:tailEnd/>
          </a:ln>
        </p:spPr>
        <p:txBody>
          <a:bodyPr lIns="0" tIns="0" rIns="0" bIns="0" anchor="ctr"/>
          <a:lstStyle/>
          <a:p>
            <a:pPr algn="l" eaLnBrk="0" hangingPunct="0"/>
            <a:r>
              <a:rPr lang="en-US" altLang="ja-JP" sz="900">
                <a:solidFill>
                  <a:srgbClr val="000000"/>
                </a:solidFill>
                <a:ea typeface="MS Mincho" pitchFamily="49" charset="-128"/>
                <a:cs typeface="Arial" pitchFamily="34" charset="0"/>
              </a:rPr>
              <a:t>QMSS FIFO Queue</a:t>
            </a:r>
            <a:endParaRPr lang="en-US" sz="900">
              <a:solidFill>
                <a:srgbClr val="000000"/>
              </a:solidFill>
              <a:ea typeface="MS Mincho" pitchFamily="49" charset="-128"/>
              <a:cs typeface="Arial" pitchFamily="34" charset="0"/>
            </a:endParaRPr>
          </a:p>
        </p:txBody>
      </p:sp>
      <p:grpSp>
        <p:nvGrpSpPr>
          <p:cNvPr id="4" name="Group 24"/>
          <p:cNvGrpSpPr>
            <a:grpSpLocks/>
          </p:cNvGrpSpPr>
          <p:nvPr/>
        </p:nvGrpSpPr>
        <p:grpSpPr bwMode="auto">
          <a:xfrm>
            <a:off x="6213475" y="1268413"/>
            <a:ext cx="153988" cy="153987"/>
            <a:chOff x="243" y="2305"/>
            <a:chExt cx="97" cy="73"/>
          </a:xfrm>
        </p:grpSpPr>
        <p:sp>
          <p:nvSpPr>
            <p:cNvPr id="89271" name="Rectangle 25"/>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72" name="Line 26"/>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73" name="Line 27"/>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74" name="Line 28"/>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grpSp>
        <p:nvGrpSpPr>
          <p:cNvPr id="5" name="Group 29"/>
          <p:cNvGrpSpPr>
            <a:grpSpLocks/>
          </p:cNvGrpSpPr>
          <p:nvPr/>
        </p:nvGrpSpPr>
        <p:grpSpPr bwMode="auto">
          <a:xfrm>
            <a:off x="6213475" y="1530350"/>
            <a:ext cx="153988" cy="153988"/>
            <a:chOff x="243" y="2305"/>
            <a:chExt cx="97" cy="73"/>
          </a:xfrm>
        </p:grpSpPr>
        <p:sp>
          <p:nvSpPr>
            <p:cNvPr id="89267" name="Rectangle 30"/>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68" name="Line 3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69" name="Line 3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70" name="Line 3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06" name="Rectangle 34"/>
          <p:cNvSpPr>
            <a:spLocks noChangeArrowheads="1"/>
          </p:cNvSpPr>
          <p:nvPr/>
        </p:nvSpPr>
        <p:spPr bwMode="auto">
          <a:xfrm>
            <a:off x="6097588" y="1177925"/>
            <a:ext cx="1371600" cy="876300"/>
          </a:xfrm>
          <a:prstGeom prst="rect">
            <a:avLst/>
          </a:prstGeom>
          <a:no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107" name="Text Box 35"/>
          <p:cNvSpPr txBox="1">
            <a:spLocks noChangeArrowheads="1"/>
          </p:cNvSpPr>
          <p:nvPr/>
        </p:nvSpPr>
        <p:spPr bwMode="auto">
          <a:xfrm>
            <a:off x="3921125" y="3503613"/>
            <a:ext cx="595313" cy="1189037"/>
          </a:xfrm>
          <a:prstGeom prst="rect">
            <a:avLst/>
          </a:prstGeom>
          <a:solidFill>
            <a:srgbClr val="FFFF99"/>
          </a:solidFill>
          <a:ln w="12700">
            <a:solidFill>
              <a:srgbClr val="000000"/>
            </a:solidFill>
            <a:miter lim="800000"/>
            <a:headEnd/>
            <a:tailEnd/>
          </a:ln>
        </p:spPr>
        <p:txBody>
          <a:bodyPr lIns="0" tIns="0" rIns="0" bIns="0" anchor="ctr" anchorCtr="1"/>
          <a:lstStyle/>
          <a:p>
            <a:pPr algn="ctr" eaLnBrk="0" hangingPunct="0"/>
            <a:r>
              <a:rPr lang="sv-SE" sz="900">
                <a:solidFill>
                  <a:srgbClr val="000000"/>
                </a:solidFill>
                <a:cs typeface="Arial" pitchFamily="34" charset="0"/>
              </a:rPr>
              <a:t>Security</a:t>
            </a:r>
            <a:r>
              <a:rPr lang="sv-SE" sz="900">
                <a:solidFill>
                  <a:srgbClr val="7F787F"/>
                </a:solidFill>
                <a:cs typeface="Arial" pitchFamily="34" charset="0"/>
              </a:rPr>
              <a:t> </a:t>
            </a:r>
            <a:r>
              <a:rPr lang="sv-SE" sz="900">
                <a:solidFill>
                  <a:srgbClr val="000000"/>
                </a:solidFill>
                <a:cs typeface="Arial" pitchFamily="34" charset="0"/>
              </a:rPr>
              <a:t>Accelerator</a:t>
            </a:r>
            <a:endParaRPr lang="en-US" sz="900">
              <a:solidFill>
                <a:srgbClr val="000000"/>
              </a:solidFill>
              <a:cs typeface="Arial" pitchFamily="34" charset="0"/>
            </a:endParaRPr>
          </a:p>
          <a:p>
            <a:pPr algn="ctr" eaLnBrk="0" hangingPunct="0"/>
            <a:r>
              <a:rPr lang="en-US" sz="1000">
                <a:solidFill>
                  <a:srgbClr val="000000"/>
                </a:solidFill>
                <a:cs typeface="Arial" pitchFamily="34" charset="0"/>
              </a:rPr>
              <a:t>(cp_ace)</a:t>
            </a:r>
          </a:p>
        </p:txBody>
      </p:sp>
      <p:sp>
        <p:nvSpPr>
          <p:cNvPr id="89108" name="Text Box 36"/>
          <p:cNvSpPr txBox="1">
            <a:spLocks noChangeArrowheads="1"/>
          </p:cNvSpPr>
          <p:nvPr/>
        </p:nvSpPr>
        <p:spPr bwMode="auto">
          <a:xfrm>
            <a:off x="1331913" y="4486275"/>
            <a:ext cx="731837" cy="582613"/>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sz="900">
                <a:solidFill>
                  <a:srgbClr val="000000"/>
                </a:solidFill>
                <a:cs typeface="Arial" pitchFamily="34" charset="0"/>
              </a:rPr>
              <a:t>TX PKTDMA</a:t>
            </a:r>
          </a:p>
        </p:txBody>
      </p:sp>
      <p:sp>
        <p:nvSpPr>
          <p:cNvPr id="89109" name="Text Box 37"/>
          <p:cNvSpPr txBox="1">
            <a:spLocks noChangeArrowheads="1"/>
          </p:cNvSpPr>
          <p:nvPr/>
        </p:nvSpPr>
        <p:spPr bwMode="auto">
          <a:xfrm>
            <a:off x="2641600" y="4327525"/>
            <a:ext cx="685800" cy="914400"/>
          </a:xfrm>
          <a:prstGeom prst="rect">
            <a:avLst/>
          </a:prstGeom>
          <a:solidFill>
            <a:srgbClr val="CCFFCC"/>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Modify</a:t>
            </a:r>
            <a:endParaRPr lang="en-US" sz="1000">
              <a:solidFill>
                <a:srgbClr val="000000"/>
              </a:solidFill>
              <a:ea typeface="MS Mincho" pitchFamily="49" charset="-128"/>
              <a:cs typeface="Arial" pitchFamily="34" charset="0"/>
            </a:endParaRPr>
          </a:p>
        </p:txBody>
      </p:sp>
      <p:grpSp>
        <p:nvGrpSpPr>
          <p:cNvPr id="6" name="Group 38"/>
          <p:cNvGrpSpPr>
            <a:grpSpLocks/>
          </p:cNvGrpSpPr>
          <p:nvPr/>
        </p:nvGrpSpPr>
        <p:grpSpPr bwMode="auto">
          <a:xfrm>
            <a:off x="4722813" y="4492625"/>
            <a:ext cx="153987" cy="153988"/>
            <a:chOff x="243" y="2305"/>
            <a:chExt cx="97" cy="73"/>
          </a:xfrm>
        </p:grpSpPr>
        <p:sp>
          <p:nvSpPr>
            <p:cNvPr id="89263" name="Rectangle 39"/>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64" name="Line 40"/>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65" name="Line 41"/>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66" name="Line 42"/>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11" name="Line 43"/>
          <p:cNvSpPr>
            <a:spLocks noChangeShapeType="1"/>
          </p:cNvSpPr>
          <p:nvPr/>
        </p:nvSpPr>
        <p:spPr bwMode="auto">
          <a:xfrm flipV="1">
            <a:off x="684213" y="4670425"/>
            <a:ext cx="373062" cy="53975"/>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12" name="Line 44"/>
          <p:cNvSpPr>
            <a:spLocks noChangeShapeType="1"/>
          </p:cNvSpPr>
          <p:nvPr/>
        </p:nvSpPr>
        <p:spPr bwMode="auto">
          <a:xfrm flipV="1">
            <a:off x="900113" y="4978400"/>
            <a:ext cx="157162" cy="34925"/>
          </a:xfrm>
          <a:prstGeom prst="line">
            <a:avLst/>
          </a:prstGeom>
          <a:noFill/>
          <a:ln w="25400">
            <a:solidFill>
              <a:schemeClr val="tx1"/>
            </a:solidFill>
            <a:round/>
            <a:headEnd/>
            <a:tailEnd type="none" w="med" len="sm"/>
          </a:ln>
        </p:spPr>
        <p:txBody>
          <a:bodyPr lIns="0" tIns="0" rIns="0" bIns="0" anchor="ctr"/>
          <a:lstStyle/>
          <a:p>
            <a:endParaRPr lang="en-US"/>
          </a:p>
        </p:txBody>
      </p:sp>
      <p:sp>
        <p:nvSpPr>
          <p:cNvPr id="89113" name="Text Box 45"/>
          <p:cNvSpPr txBox="1">
            <a:spLocks noChangeArrowheads="1"/>
          </p:cNvSpPr>
          <p:nvPr/>
        </p:nvSpPr>
        <p:spPr bwMode="auto">
          <a:xfrm>
            <a:off x="4997450" y="2909888"/>
            <a:ext cx="639763" cy="1006475"/>
          </a:xfrm>
          <a:prstGeom prst="rect">
            <a:avLst/>
          </a:prstGeom>
          <a:solidFill>
            <a:srgbClr val="CCFFCC"/>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Classify</a:t>
            </a:r>
          </a:p>
          <a:p>
            <a:pPr algn="ctr" eaLnBrk="0" hangingPunct="0"/>
            <a:r>
              <a:rPr lang="en-US" altLang="ja-JP" sz="1000">
                <a:solidFill>
                  <a:srgbClr val="000000"/>
                </a:solidFill>
                <a:ea typeface="MS Mincho" pitchFamily="49" charset="-128"/>
                <a:cs typeface="Arial" pitchFamily="34" charset="0"/>
              </a:rPr>
              <a:t>Pass 2</a:t>
            </a:r>
            <a:endParaRPr lang="en-US" sz="1000">
              <a:solidFill>
                <a:srgbClr val="000000"/>
              </a:solidFill>
              <a:ea typeface="MS Mincho" pitchFamily="49" charset="-128"/>
              <a:cs typeface="Arial" pitchFamily="34" charset="0"/>
            </a:endParaRPr>
          </a:p>
        </p:txBody>
      </p:sp>
      <p:sp>
        <p:nvSpPr>
          <p:cNvPr id="89114" name="Text Box 46"/>
          <p:cNvSpPr txBox="1">
            <a:spLocks noChangeArrowheads="1"/>
          </p:cNvSpPr>
          <p:nvPr/>
        </p:nvSpPr>
        <p:spPr bwMode="auto">
          <a:xfrm>
            <a:off x="6048375" y="3114675"/>
            <a:ext cx="731838" cy="582613"/>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sz="900">
                <a:solidFill>
                  <a:srgbClr val="000000"/>
                </a:solidFill>
                <a:cs typeface="Arial" pitchFamily="34" charset="0"/>
              </a:rPr>
              <a:t>RX PKTDMA</a:t>
            </a:r>
          </a:p>
        </p:txBody>
      </p:sp>
      <p:grpSp>
        <p:nvGrpSpPr>
          <p:cNvPr id="7" name="Group 47"/>
          <p:cNvGrpSpPr>
            <a:grpSpLocks/>
          </p:cNvGrpSpPr>
          <p:nvPr/>
        </p:nvGrpSpPr>
        <p:grpSpPr bwMode="auto">
          <a:xfrm>
            <a:off x="6916738" y="3171825"/>
            <a:ext cx="153987" cy="153988"/>
            <a:chOff x="243" y="2305"/>
            <a:chExt cx="97" cy="73"/>
          </a:xfrm>
        </p:grpSpPr>
        <p:sp>
          <p:nvSpPr>
            <p:cNvPr id="89259" name="Rectangle 48"/>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60" name="Line 49"/>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61" name="Line 50"/>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62" name="Line 51"/>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16" name="Line 52"/>
          <p:cNvSpPr>
            <a:spLocks noChangeShapeType="1"/>
          </p:cNvSpPr>
          <p:nvPr/>
        </p:nvSpPr>
        <p:spPr bwMode="auto">
          <a:xfrm>
            <a:off x="7070725" y="3248025"/>
            <a:ext cx="115888"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 name="Group 53"/>
          <p:cNvGrpSpPr>
            <a:grpSpLocks/>
          </p:cNvGrpSpPr>
          <p:nvPr/>
        </p:nvGrpSpPr>
        <p:grpSpPr bwMode="auto">
          <a:xfrm>
            <a:off x="6916738" y="3479800"/>
            <a:ext cx="153987" cy="153988"/>
            <a:chOff x="243" y="2305"/>
            <a:chExt cx="97" cy="73"/>
          </a:xfrm>
        </p:grpSpPr>
        <p:sp>
          <p:nvSpPr>
            <p:cNvPr id="89255" name="Rectangle 54"/>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56" name="Line 55"/>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57" name="Line 56"/>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58" name="Line 57"/>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18" name="Line 58"/>
          <p:cNvSpPr>
            <a:spLocks noChangeShapeType="1"/>
          </p:cNvSpPr>
          <p:nvPr/>
        </p:nvSpPr>
        <p:spPr bwMode="auto">
          <a:xfrm flipH="1">
            <a:off x="7054850" y="3571875"/>
            <a:ext cx="1365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19" name="Line 59"/>
          <p:cNvSpPr>
            <a:spLocks noChangeShapeType="1"/>
          </p:cNvSpPr>
          <p:nvPr/>
        </p:nvSpPr>
        <p:spPr bwMode="auto">
          <a:xfrm>
            <a:off x="6800850" y="3251200"/>
            <a:ext cx="115888"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20" name="Line 60"/>
          <p:cNvSpPr>
            <a:spLocks noChangeShapeType="1"/>
          </p:cNvSpPr>
          <p:nvPr/>
        </p:nvSpPr>
        <p:spPr bwMode="auto">
          <a:xfrm flipH="1">
            <a:off x="6780213" y="3571875"/>
            <a:ext cx="1365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21" name="Text Box 61"/>
          <p:cNvSpPr txBox="1">
            <a:spLocks noChangeArrowheads="1"/>
          </p:cNvSpPr>
          <p:nvPr/>
        </p:nvSpPr>
        <p:spPr bwMode="auto">
          <a:xfrm>
            <a:off x="4997450" y="4327525"/>
            <a:ext cx="685800" cy="914400"/>
          </a:xfrm>
          <a:prstGeom prst="rect">
            <a:avLst/>
          </a:prstGeom>
          <a:solidFill>
            <a:srgbClr val="CCFFCC"/>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Modify</a:t>
            </a:r>
            <a:endParaRPr lang="en-US" sz="1000">
              <a:solidFill>
                <a:srgbClr val="000000"/>
              </a:solidFill>
              <a:ea typeface="MS Mincho" pitchFamily="49" charset="-128"/>
              <a:cs typeface="Arial" pitchFamily="34" charset="0"/>
            </a:endParaRPr>
          </a:p>
        </p:txBody>
      </p:sp>
      <p:grpSp>
        <p:nvGrpSpPr>
          <p:cNvPr id="9" name="Group 62"/>
          <p:cNvGrpSpPr>
            <a:grpSpLocks/>
          </p:cNvGrpSpPr>
          <p:nvPr/>
        </p:nvGrpSpPr>
        <p:grpSpPr bwMode="auto">
          <a:xfrm>
            <a:off x="4722813" y="4875213"/>
            <a:ext cx="153987" cy="153987"/>
            <a:chOff x="243" y="2305"/>
            <a:chExt cx="97" cy="73"/>
          </a:xfrm>
        </p:grpSpPr>
        <p:sp>
          <p:nvSpPr>
            <p:cNvPr id="89251" name="Rectangle 63"/>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52" name="Line 64"/>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53" name="Line 65"/>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54" name="Line 66"/>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23" name="Line 67"/>
          <p:cNvSpPr>
            <a:spLocks noChangeShapeType="1"/>
          </p:cNvSpPr>
          <p:nvPr/>
        </p:nvSpPr>
        <p:spPr bwMode="auto">
          <a:xfrm>
            <a:off x="5924550" y="3413125"/>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24" name="Line 68"/>
          <p:cNvSpPr>
            <a:spLocks noChangeShapeType="1"/>
          </p:cNvSpPr>
          <p:nvPr/>
        </p:nvSpPr>
        <p:spPr bwMode="auto">
          <a:xfrm>
            <a:off x="5637213" y="3413125"/>
            <a:ext cx="123825"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10" name="Group 69"/>
          <p:cNvGrpSpPr>
            <a:grpSpLocks/>
          </p:cNvGrpSpPr>
          <p:nvPr/>
        </p:nvGrpSpPr>
        <p:grpSpPr bwMode="auto">
          <a:xfrm>
            <a:off x="5761038" y="3343275"/>
            <a:ext cx="163512" cy="136525"/>
            <a:chOff x="243" y="2305"/>
            <a:chExt cx="97" cy="73"/>
          </a:xfrm>
        </p:grpSpPr>
        <p:sp>
          <p:nvSpPr>
            <p:cNvPr id="89247" name="Rectangle 70"/>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48" name="Line 7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49" name="Line 7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50" name="Line 7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26" name="Line 74"/>
          <p:cNvSpPr>
            <a:spLocks noChangeShapeType="1"/>
          </p:cNvSpPr>
          <p:nvPr/>
        </p:nvSpPr>
        <p:spPr bwMode="auto">
          <a:xfrm>
            <a:off x="2533650" y="4830763"/>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27" name="Line 75"/>
          <p:cNvSpPr>
            <a:spLocks noChangeShapeType="1"/>
          </p:cNvSpPr>
          <p:nvPr/>
        </p:nvSpPr>
        <p:spPr bwMode="auto">
          <a:xfrm>
            <a:off x="2063750" y="4830763"/>
            <a:ext cx="319088"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11" name="Group 76"/>
          <p:cNvGrpSpPr>
            <a:grpSpLocks/>
          </p:cNvGrpSpPr>
          <p:nvPr/>
        </p:nvGrpSpPr>
        <p:grpSpPr bwMode="auto">
          <a:xfrm>
            <a:off x="2370138" y="4738688"/>
            <a:ext cx="163512" cy="136525"/>
            <a:chOff x="243" y="2305"/>
            <a:chExt cx="97" cy="73"/>
          </a:xfrm>
        </p:grpSpPr>
        <p:sp>
          <p:nvSpPr>
            <p:cNvPr id="89243" name="Rectangle 77"/>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44" name="Line 78"/>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45" name="Line 79"/>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46" name="Line 80"/>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29" name="Line 81"/>
          <p:cNvSpPr>
            <a:spLocks noChangeShapeType="1"/>
          </p:cNvSpPr>
          <p:nvPr/>
        </p:nvSpPr>
        <p:spPr bwMode="auto">
          <a:xfrm>
            <a:off x="3798888" y="4373563"/>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30" name="Line 82"/>
          <p:cNvSpPr>
            <a:spLocks noChangeShapeType="1"/>
          </p:cNvSpPr>
          <p:nvPr/>
        </p:nvSpPr>
        <p:spPr bwMode="auto">
          <a:xfrm>
            <a:off x="3511550" y="4373563"/>
            <a:ext cx="123825"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12" name="Group 83"/>
          <p:cNvGrpSpPr>
            <a:grpSpLocks/>
          </p:cNvGrpSpPr>
          <p:nvPr/>
        </p:nvGrpSpPr>
        <p:grpSpPr bwMode="auto">
          <a:xfrm>
            <a:off x="3635375" y="4327525"/>
            <a:ext cx="163513" cy="136525"/>
            <a:chOff x="243" y="2305"/>
            <a:chExt cx="97" cy="73"/>
          </a:xfrm>
        </p:grpSpPr>
        <p:sp>
          <p:nvSpPr>
            <p:cNvPr id="89239" name="Rectangle 84"/>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40" name="Line 85"/>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41" name="Line 86"/>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42" name="Line 87"/>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32" name="Line 88"/>
          <p:cNvSpPr>
            <a:spLocks noChangeShapeType="1"/>
          </p:cNvSpPr>
          <p:nvPr/>
        </p:nvSpPr>
        <p:spPr bwMode="auto">
          <a:xfrm>
            <a:off x="3354388" y="4967288"/>
            <a:ext cx="1395412" cy="0"/>
          </a:xfrm>
          <a:prstGeom prst="line">
            <a:avLst/>
          </a:prstGeom>
          <a:noFill/>
          <a:ln w="25400">
            <a:solidFill>
              <a:schemeClr val="tx1"/>
            </a:solidFill>
            <a:round/>
            <a:headEnd/>
            <a:tailEnd type="triangle" w="med" len="med"/>
          </a:ln>
        </p:spPr>
        <p:txBody>
          <a:bodyPr/>
          <a:lstStyle/>
          <a:p>
            <a:endParaRPr lang="en-US"/>
          </a:p>
        </p:txBody>
      </p:sp>
      <p:sp>
        <p:nvSpPr>
          <p:cNvPr id="89133" name="Line 89"/>
          <p:cNvSpPr>
            <a:spLocks noChangeShapeType="1"/>
          </p:cNvSpPr>
          <p:nvPr/>
        </p:nvSpPr>
        <p:spPr bwMode="auto">
          <a:xfrm flipV="1">
            <a:off x="3509963" y="4373563"/>
            <a:ext cx="0" cy="593725"/>
          </a:xfrm>
          <a:prstGeom prst="line">
            <a:avLst/>
          </a:prstGeom>
          <a:noFill/>
          <a:ln w="25400">
            <a:solidFill>
              <a:schemeClr val="tx1"/>
            </a:solidFill>
            <a:round/>
            <a:headEnd/>
            <a:tailEnd/>
          </a:ln>
        </p:spPr>
        <p:txBody>
          <a:bodyPr/>
          <a:lstStyle/>
          <a:p>
            <a:endParaRPr lang="en-US"/>
          </a:p>
        </p:txBody>
      </p:sp>
      <p:sp>
        <p:nvSpPr>
          <p:cNvPr id="89134" name="Line 90"/>
          <p:cNvSpPr>
            <a:spLocks noChangeShapeType="1"/>
          </p:cNvSpPr>
          <p:nvPr/>
        </p:nvSpPr>
        <p:spPr bwMode="auto">
          <a:xfrm>
            <a:off x="3797300" y="3870325"/>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35" name="Line 91"/>
          <p:cNvSpPr>
            <a:spLocks noChangeShapeType="1"/>
          </p:cNvSpPr>
          <p:nvPr/>
        </p:nvSpPr>
        <p:spPr bwMode="auto">
          <a:xfrm>
            <a:off x="3509963" y="3870325"/>
            <a:ext cx="123825"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13" name="Group 92"/>
          <p:cNvGrpSpPr>
            <a:grpSpLocks/>
          </p:cNvGrpSpPr>
          <p:nvPr/>
        </p:nvGrpSpPr>
        <p:grpSpPr bwMode="auto">
          <a:xfrm>
            <a:off x="3633788" y="3824288"/>
            <a:ext cx="163512" cy="136525"/>
            <a:chOff x="243" y="2305"/>
            <a:chExt cx="97" cy="73"/>
          </a:xfrm>
        </p:grpSpPr>
        <p:sp>
          <p:nvSpPr>
            <p:cNvPr id="89235" name="Rectangle 93"/>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36" name="Line 94"/>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37" name="Line 95"/>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38" name="Line 96"/>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37" name="Line 97"/>
          <p:cNvSpPr>
            <a:spLocks noChangeShapeType="1"/>
          </p:cNvSpPr>
          <p:nvPr/>
        </p:nvSpPr>
        <p:spPr bwMode="auto">
          <a:xfrm flipV="1">
            <a:off x="3509963" y="3275013"/>
            <a:ext cx="0" cy="593725"/>
          </a:xfrm>
          <a:prstGeom prst="line">
            <a:avLst/>
          </a:prstGeom>
          <a:noFill/>
          <a:ln w="25400">
            <a:solidFill>
              <a:schemeClr val="tx1"/>
            </a:solidFill>
            <a:round/>
            <a:headEnd/>
            <a:tailEnd/>
          </a:ln>
        </p:spPr>
        <p:txBody>
          <a:bodyPr/>
          <a:lstStyle/>
          <a:p>
            <a:endParaRPr lang="en-US"/>
          </a:p>
        </p:txBody>
      </p:sp>
      <p:sp>
        <p:nvSpPr>
          <p:cNvPr id="89138" name="Line 98"/>
          <p:cNvSpPr>
            <a:spLocks noChangeShapeType="1"/>
          </p:cNvSpPr>
          <p:nvPr/>
        </p:nvSpPr>
        <p:spPr bwMode="auto">
          <a:xfrm>
            <a:off x="3354388" y="3286125"/>
            <a:ext cx="1409700" cy="0"/>
          </a:xfrm>
          <a:prstGeom prst="line">
            <a:avLst/>
          </a:prstGeom>
          <a:noFill/>
          <a:ln w="25400">
            <a:solidFill>
              <a:schemeClr val="tx1"/>
            </a:solidFill>
            <a:round/>
            <a:headEnd/>
            <a:tailEnd type="triangle" w="med" len="med"/>
          </a:ln>
        </p:spPr>
        <p:txBody>
          <a:bodyPr/>
          <a:lstStyle/>
          <a:p>
            <a:endParaRPr lang="en-US"/>
          </a:p>
        </p:txBody>
      </p:sp>
      <p:sp>
        <p:nvSpPr>
          <p:cNvPr id="89139" name="Line 99"/>
          <p:cNvSpPr>
            <a:spLocks noChangeShapeType="1"/>
          </p:cNvSpPr>
          <p:nvPr/>
        </p:nvSpPr>
        <p:spPr bwMode="auto">
          <a:xfrm>
            <a:off x="4881563" y="4967288"/>
            <a:ext cx="115887" cy="0"/>
          </a:xfrm>
          <a:prstGeom prst="line">
            <a:avLst/>
          </a:prstGeom>
          <a:noFill/>
          <a:ln w="25400">
            <a:solidFill>
              <a:srgbClr val="000000"/>
            </a:solidFill>
            <a:round/>
            <a:headEnd/>
            <a:tailEnd type="triangle" w="med" len="sm"/>
          </a:ln>
        </p:spPr>
        <p:txBody>
          <a:bodyPr lIns="0" tIns="0" rIns="0" bIns="0" anchor="ctr"/>
          <a:lstStyle/>
          <a:p>
            <a:endParaRPr lang="en-US"/>
          </a:p>
        </p:txBody>
      </p:sp>
      <p:sp>
        <p:nvSpPr>
          <p:cNvPr id="89140" name="Line 100"/>
          <p:cNvSpPr>
            <a:spLocks noChangeShapeType="1"/>
          </p:cNvSpPr>
          <p:nvPr/>
        </p:nvSpPr>
        <p:spPr bwMode="auto">
          <a:xfrm>
            <a:off x="4881563" y="4556125"/>
            <a:ext cx="115887" cy="0"/>
          </a:xfrm>
          <a:prstGeom prst="line">
            <a:avLst/>
          </a:prstGeom>
          <a:noFill/>
          <a:ln w="25400">
            <a:solidFill>
              <a:srgbClr val="000000"/>
            </a:solidFill>
            <a:round/>
            <a:headEnd/>
            <a:tailEnd type="triangle" w="med" len="sm"/>
          </a:ln>
        </p:spPr>
        <p:txBody>
          <a:bodyPr lIns="0" tIns="0" rIns="0" bIns="0" anchor="ctr"/>
          <a:lstStyle/>
          <a:p>
            <a:endParaRPr lang="en-US"/>
          </a:p>
        </p:txBody>
      </p:sp>
      <p:sp>
        <p:nvSpPr>
          <p:cNvPr id="89141" name="Line 101"/>
          <p:cNvSpPr>
            <a:spLocks noChangeShapeType="1"/>
          </p:cNvSpPr>
          <p:nvPr/>
        </p:nvSpPr>
        <p:spPr bwMode="auto">
          <a:xfrm>
            <a:off x="4516438" y="4006850"/>
            <a:ext cx="1371600" cy="0"/>
          </a:xfrm>
          <a:prstGeom prst="line">
            <a:avLst/>
          </a:prstGeom>
          <a:noFill/>
          <a:ln w="19050">
            <a:solidFill>
              <a:schemeClr val="tx1"/>
            </a:solidFill>
            <a:round/>
            <a:headEnd/>
            <a:tailEnd type="triangle" w="med" len="med"/>
          </a:ln>
        </p:spPr>
        <p:txBody>
          <a:bodyPr/>
          <a:lstStyle/>
          <a:p>
            <a:endParaRPr lang="en-US"/>
          </a:p>
        </p:txBody>
      </p:sp>
      <p:sp>
        <p:nvSpPr>
          <p:cNvPr id="89142" name="Line 102"/>
          <p:cNvSpPr>
            <a:spLocks noChangeShapeType="1"/>
          </p:cNvSpPr>
          <p:nvPr/>
        </p:nvSpPr>
        <p:spPr bwMode="auto">
          <a:xfrm>
            <a:off x="247650" y="4170363"/>
            <a:ext cx="8550275" cy="0"/>
          </a:xfrm>
          <a:prstGeom prst="line">
            <a:avLst/>
          </a:prstGeom>
          <a:noFill/>
          <a:ln w="9525">
            <a:solidFill>
              <a:schemeClr val="tx1"/>
            </a:solidFill>
            <a:prstDash val="dash"/>
            <a:round/>
            <a:headEnd/>
            <a:tailEnd/>
          </a:ln>
        </p:spPr>
        <p:txBody>
          <a:bodyPr/>
          <a:lstStyle/>
          <a:p>
            <a:endParaRPr lang="en-US"/>
          </a:p>
        </p:txBody>
      </p:sp>
      <p:grpSp>
        <p:nvGrpSpPr>
          <p:cNvPr id="14" name="Group 103"/>
          <p:cNvGrpSpPr>
            <a:grpSpLocks/>
          </p:cNvGrpSpPr>
          <p:nvPr/>
        </p:nvGrpSpPr>
        <p:grpSpPr bwMode="auto">
          <a:xfrm>
            <a:off x="4722813" y="3184525"/>
            <a:ext cx="153987" cy="153988"/>
            <a:chOff x="243" y="2305"/>
            <a:chExt cx="97" cy="73"/>
          </a:xfrm>
        </p:grpSpPr>
        <p:sp>
          <p:nvSpPr>
            <p:cNvPr id="89231" name="Rectangle 104"/>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32" name="Line 105"/>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33" name="Line 106"/>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34" name="Line 107"/>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44" name="Line 108"/>
          <p:cNvSpPr>
            <a:spLocks noChangeShapeType="1"/>
          </p:cNvSpPr>
          <p:nvPr/>
        </p:nvSpPr>
        <p:spPr bwMode="auto">
          <a:xfrm>
            <a:off x="4881563" y="3276600"/>
            <a:ext cx="115887" cy="0"/>
          </a:xfrm>
          <a:prstGeom prst="line">
            <a:avLst/>
          </a:prstGeom>
          <a:noFill/>
          <a:ln w="25400">
            <a:solidFill>
              <a:srgbClr val="000000"/>
            </a:solidFill>
            <a:round/>
            <a:headEnd/>
            <a:tailEnd type="triangle" w="med" len="sm"/>
          </a:ln>
        </p:spPr>
        <p:txBody>
          <a:bodyPr lIns="0" tIns="0" rIns="0" bIns="0" anchor="ctr"/>
          <a:lstStyle/>
          <a:p>
            <a:endParaRPr lang="en-US"/>
          </a:p>
        </p:txBody>
      </p:sp>
      <p:grpSp>
        <p:nvGrpSpPr>
          <p:cNvPr id="15" name="Group 109"/>
          <p:cNvGrpSpPr>
            <a:grpSpLocks/>
          </p:cNvGrpSpPr>
          <p:nvPr/>
        </p:nvGrpSpPr>
        <p:grpSpPr bwMode="auto">
          <a:xfrm>
            <a:off x="4722813" y="3641725"/>
            <a:ext cx="153987" cy="153988"/>
            <a:chOff x="243" y="2305"/>
            <a:chExt cx="97" cy="73"/>
          </a:xfrm>
        </p:grpSpPr>
        <p:sp>
          <p:nvSpPr>
            <p:cNvPr id="89227" name="Rectangle 110"/>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28" name="Line 11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29" name="Line 11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30" name="Line 11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46" name="Line 114"/>
          <p:cNvSpPr>
            <a:spLocks noChangeShapeType="1"/>
          </p:cNvSpPr>
          <p:nvPr/>
        </p:nvSpPr>
        <p:spPr bwMode="auto">
          <a:xfrm>
            <a:off x="4881563" y="3732213"/>
            <a:ext cx="115887" cy="0"/>
          </a:xfrm>
          <a:prstGeom prst="line">
            <a:avLst/>
          </a:prstGeom>
          <a:noFill/>
          <a:ln w="25400">
            <a:solidFill>
              <a:srgbClr val="000000"/>
            </a:solidFill>
            <a:round/>
            <a:headEnd/>
            <a:tailEnd type="triangle" w="med" len="sm"/>
          </a:ln>
        </p:spPr>
        <p:txBody>
          <a:bodyPr lIns="0" tIns="0" rIns="0" bIns="0" anchor="ctr"/>
          <a:lstStyle/>
          <a:p>
            <a:endParaRPr lang="en-US"/>
          </a:p>
        </p:txBody>
      </p:sp>
      <p:sp>
        <p:nvSpPr>
          <p:cNvPr id="89147" name="Line 115"/>
          <p:cNvSpPr>
            <a:spLocks noChangeShapeType="1"/>
          </p:cNvSpPr>
          <p:nvPr/>
        </p:nvSpPr>
        <p:spPr bwMode="auto">
          <a:xfrm>
            <a:off x="4578350" y="3717925"/>
            <a:ext cx="185738" cy="14288"/>
          </a:xfrm>
          <a:prstGeom prst="line">
            <a:avLst/>
          </a:prstGeom>
          <a:noFill/>
          <a:ln w="19050">
            <a:solidFill>
              <a:schemeClr val="tx1"/>
            </a:solidFill>
            <a:round/>
            <a:headEnd/>
            <a:tailEnd type="triangle" w="med" len="med"/>
          </a:ln>
        </p:spPr>
        <p:txBody>
          <a:bodyPr/>
          <a:lstStyle/>
          <a:p>
            <a:endParaRPr lang="en-US"/>
          </a:p>
        </p:txBody>
      </p:sp>
      <p:grpSp>
        <p:nvGrpSpPr>
          <p:cNvPr id="16" name="Group 116"/>
          <p:cNvGrpSpPr>
            <a:grpSpLocks/>
          </p:cNvGrpSpPr>
          <p:nvPr/>
        </p:nvGrpSpPr>
        <p:grpSpPr bwMode="auto">
          <a:xfrm>
            <a:off x="5665788" y="4451350"/>
            <a:ext cx="490537" cy="130175"/>
            <a:chOff x="3760" y="2189"/>
            <a:chExt cx="243" cy="97"/>
          </a:xfrm>
        </p:grpSpPr>
        <p:sp>
          <p:nvSpPr>
            <p:cNvPr id="89220" name="Line 117"/>
            <p:cNvSpPr>
              <a:spLocks noChangeShapeType="1"/>
            </p:cNvSpPr>
            <p:nvPr/>
          </p:nvSpPr>
          <p:spPr bwMode="auto">
            <a:xfrm>
              <a:off x="3930" y="2237"/>
              <a:ext cx="73"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221" name="Line 118"/>
            <p:cNvSpPr>
              <a:spLocks noChangeShapeType="1"/>
            </p:cNvSpPr>
            <p:nvPr/>
          </p:nvSpPr>
          <p:spPr bwMode="auto">
            <a:xfrm>
              <a:off x="3760" y="2239"/>
              <a:ext cx="73"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17" name="Group 119"/>
            <p:cNvGrpSpPr>
              <a:grpSpLocks/>
            </p:cNvGrpSpPr>
            <p:nvPr/>
          </p:nvGrpSpPr>
          <p:grpSpPr bwMode="auto">
            <a:xfrm>
              <a:off x="3833" y="2189"/>
              <a:ext cx="97" cy="97"/>
              <a:chOff x="243" y="2305"/>
              <a:chExt cx="97" cy="73"/>
            </a:xfrm>
          </p:grpSpPr>
          <p:sp>
            <p:nvSpPr>
              <p:cNvPr id="89223" name="Rectangle 120"/>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24" name="Line 12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25" name="Line 12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26" name="Line 12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grpSp>
      <p:sp>
        <p:nvSpPr>
          <p:cNvPr id="89149" name="Text Box 124"/>
          <p:cNvSpPr txBox="1">
            <a:spLocks noChangeArrowheads="1"/>
          </p:cNvSpPr>
          <p:nvPr/>
        </p:nvSpPr>
        <p:spPr bwMode="auto">
          <a:xfrm>
            <a:off x="476250" y="4181475"/>
            <a:ext cx="1150938" cy="304800"/>
          </a:xfrm>
          <a:prstGeom prst="rect">
            <a:avLst/>
          </a:prstGeom>
          <a:noFill/>
          <a:ln w="9525">
            <a:noFill/>
            <a:miter lim="800000"/>
            <a:headEnd/>
            <a:tailEnd/>
          </a:ln>
        </p:spPr>
        <p:txBody>
          <a:bodyPr wrap="none">
            <a:spAutoFit/>
          </a:bodyPr>
          <a:lstStyle/>
          <a:p>
            <a:pPr algn="l"/>
            <a:r>
              <a:rPr lang="en-US" sz="1400">
                <a:solidFill>
                  <a:srgbClr val="000000"/>
                </a:solidFill>
                <a:cs typeface="Arial" pitchFamily="34" charset="0"/>
              </a:rPr>
              <a:t>Egress Path</a:t>
            </a:r>
          </a:p>
        </p:txBody>
      </p:sp>
      <p:sp>
        <p:nvSpPr>
          <p:cNvPr id="89150" name="Text Box 125"/>
          <p:cNvSpPr txBox="1">
            <a:spLocks noChangeArrowheads="1"/>
          </p:cNvSpPr>
          <p:nvPr/>
        </p:nvSpPr>
        <p:spPr bwMode="auto">
          <a:xfrm>
            <a:off x="476250" y="3895725"/>
            <a:ext cx="1179513" cy="304800"/>
          </a:xfrm>
          <a:prstGeom prst="rect">
            <a:avLst/>
          </a:prstGeom>
          <a:noFill/>
          <a:ln w="9525">
            <a:noFill/>
            <a:miter lim="800000"/>
            <a:headEnd/>
            <a:tailEnd/>
          </a:ln>
        </p:spPr>
        <p:txBody>
          <a:bodyPr wrap="none">
            <a:spAutoFit/>
          </a:bodyPr>
          <a:lstStyle/>
          <a:p>
            <a:pPr algn="l"/>
            <a:r>
              <a:rPr lang="en-US" sz="1400">
                <a:solidFill>
                  <a:srgbClr val="000000"/>
                </a:solidFill>
                <a:cs typeface="Arial" pitchFamily="34" charset="0"/>
              </a:rPr>
              <a:t>Ingress Path</a:t>
            </a:r>
          </a:p>
        </p:txBody>
      </p:sp>
      <p:sp>
        <p:nvSpPr>
          <p:cNvPr id="89151" name="Line 126"/>
          <p:cNvSpPr>
            <a:spLocks noChangeShapeType="1"/>
          </p:cNvSpPr>
          <p:nvPr/>
        </p:nvSpPr>
        <p:spPr bwMode="auto">
          <a:xfrm>
            <a:off x="5957888" y="3595688"/>
            <a:ext cx="90487"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18" name="Group 127"/>
          <p:cNvGrpSpPr>
            <a:grpSpLocks/>
          </p:cNvGrpSpPr>
          <p:nvPr/>
        </p:nvGrpSpPr>
        <p:grpSpPr bwMode="auto">
          <a:xfrm>
            <a:off x="5729288" y="3916363"/>
            <a:ext cx="163512" cy="136525"/>
            <a:chOff x="243" y="2305"/>
            <a:chExt cx="97" cy="73"/>
          </a:xfrm>
        </p:grpSpPr>
        <p:sp>
          <p:nvSpPr>
            <p:cNvPr id="89216" name="Rectangle 128"/>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17" name="Line 129"/>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18" name="Line 130"/>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19" name="Line 131"/>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53" name="Line 132"/>
          <p:cNvSpPr>
            <a:spLocks noChangeShapeType="1"/>
          </p:cNvSpPr>
          <p:nvPr/>
        </p:nvSpPr>
        <p:spPr bwMode="auto">
          <a:xfrm flipV="1">
            <a:off x="5957888" y="3595688"/>
            <a:ext cx="0" cy="411162"/>
          </a:xfrm>
          <a:prstGeom prst="line">
            <a:avLst/>
          </a:prstGeom>
          <a:noFill/>
          <a:ln w="25400">
            <a:solidFill>
              <a:schemeClr val="tx1"/>
            </a:solidFill>
            <a:round/>
            <a:headEnd/>
            <a:tailEnd/>
          </a:ln>
        </p:spPr>
        <p:txBody>
          <a:bodyPr/>
          <a:lstStyle/>
          <a:p>
            <a:endParaRPr lang="en-US"/>
          </a:p>
        </p:txBody>
      </p:sp>
      <p:sp>
        <p:nvSpPr>
          <p:cNvPr id="89154" name="Line 133"/>
          <p:cNvSpPr>
            <a:spLocks noChangeShapeType="1"/>
          </p:cNvSpPr>
          <p:nvPr/>
        </p:nvSpPr>
        <p:spPr bwMode="auto">
          <a:xfrm>
            <a:off x="5911850" y="4006850"/>
            <a:ext cx="46038" cy="0"/>
          </a:xfrm>
          <a:prstGeom prst="line">
            <a:avLst/>
          </a:prstGeom>
          <a:noFill/>
          <a:ln w="25400">
            <a:solidFill>
              <a:schemeClr val="tx1"/>
            </a:solidFill>
            <a:round/>
            <a:headEnd/>
            <a:tailEnd/>
          </a:ln>
        </p:spPr>
        <p:txBody>
          <a:bodyPr/>
          <a:lstStyle/>
          <a:p>
            <a:endParaRPr lang="en-US"/>
          </a:p>
        </p:txBody>
      </p:sp>
      <p:sp>
        <p:nvSpPr>
          <p:cNvPr id="89155" name="Line 134"/>
          <p:cNvSpPr>
            <a:spLocks noChangeShapeType="1"/>
          </p:cNvSpPr>
          <p:nvPr/>
        </p:nvSpPr>
        <p:spPr bwMode="auto">
          <a:xfrm flipV="1">
            <a:off x="4578350" y="3717925"/>
            <a:ext cx="0" cy="822325"/>
          </a:xfrm>
          <a:prstGeom prst="line">
            <a:avLst/>
          </a:prstGeom>
          <a:noFill/>
          <a:ln w="25400">
            <a:solidFill>
              <a:schemeClr val="tx1"/>
            </a:solidFill>
            <a:round/>
            <a:headEnd/>
            <a:tailEnd/>
          </a:ln>
        </p:spPr>
        <p:txBody>
          <a:bodyPr/>
          <a:lstStyle/>
          <a:p>
            <a:endParaRPr lang="en-US"/>
          </a:p>
        </p:txBody>
      </p:sp>
      <p:sp>
        <p:nvSpPr>
          <p:cNvPr id="89156" name="Line 135"/>
          <p:cNvSpPr>
            <a:spLocks noChangeShapeType="1"/>
          </p:cNvSpPr>
          <p:nvPr/>
        </p:nvSpPr>
        <p:spPr bwMode="auto">
          <a:xfrm>
            <a:off x="3813175" y="4235450"/>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57" name="Line 136"/>
          <p:cNvSpPr>
            <a:spLocks noChangeShapeType="1"/>
          </p:cNvSpPr>
          <p:nvPr/>
        </p:nvSpPr>
        <p:spPr bwMode="auto">
          <a:xfrm flipV="1">
            <a:off x="2200275" y="4235450"/>
            <a:ext cx="1463675"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19" name="Group 137"/>
          <p:cNvGrpSpPr>
            <a:grpSpLocks/>
          </p:cNvGrpSpPr>
          <p:nvPr/>
        </p:nvGrpSpPr>
        <p:grpSpPr bwMode="auto">
          <a:xfrm>
            <a:off x="3649663" y="4144963"/>
            <a:ext cx="163512" cy="136525"/>
            <a:chOff x="243" y="2305"/>
            <a:chExt cx="97" cy="73"/>
          </a:xfrm>
        </p:grpSpPr>
        <p:sp>
          <p:nvSpPr>
            <p:cNvPr id="89212" name="Rectangle 138"/>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13" name="Line 139"/>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14" name="Line 140"/>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15" name="Line 141"/>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59" name="Line 142"/>
          <p:cNvSpPr>
            <a:spLocks noChangeShapeType="1"/>
          </p:cNvSpPr>
          <p:nvPr/>
        </p:nvSpPr>
        <p:spPr bwMode="auto">
          <a:xfrm flipV="1">
            <a:off x="2200275" y="4235450"/>
            <a:ext cx="0" cy="593725"/>
          </a:xfrm>
          <a:prstGeom prst="line">
            <a:avLst/>
          </a:prstGeom>
          <a:noFill/>
          <a:ln w="25400">
            <a:solidFill>
              <a:schemeClr val="tx1"/>
            </a:solidFill>
            <a:round/>
            <a:headEnd/>
            <a:tailEnd/>
          </a:ln>
        </p:spPr>
        <p:txBody>
          <a:bodyPr/>
          <a:lstStyle/>
          <a:p>
            <a:endParaRPr lang="en-US"/>
          </a:p>
        </p:txBody>
      </p:sp>
      <p:sp>
        <p:nvSpPr>
          <p:cNvPr id="89160" name="Text Box 143"/>
          <p:cNvSpPr txBox="1">
            <a:spLocks noChangeArrowheads="1"/>
          </p:cNvSpPr>
          <p:nvPr/>
        </p:nvSpPr>
        <p:spPr bwMode="auto">
          <a:xfrm>
            <a:off x="7277100" y="2924175"/>
            <a:ext cx="1158875" cy="846138"/>
          </a:xfrm>
          <a:prstGeom prst="rect">
            <a:avLst/>
          </a:prstGeom>
          <a:solidFill>
            <a:srgbClr val="FFCC99"/>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DSP 0</a:t>
            </a:r>
            <a:endParaRPr lang="en-US" sz="1000">
              <a:solidFill>
                <a:srgbClr val="000000"/>
              </a:solidFill>
              <a:ea typeface="MS Mincho" pitchFamily="49" charset="-128"/>
              <a:cs typeface="Arial" pitchFamily="34" charset="0"/>
            </a:endParaRPr>
          </a:p>
        </p:txBody>
      </p:sp>
      <p:sp>
        <p:nvSpPr>
          <p:cNvPr id="89161" name="Text Box 144"/>
          <p:cNvSpPr txBox="1">
            <a:spLocks noChangeArrowheads="1"/>
          </p:cNvSpPr>
          <p:nvPr/>
        </p:nvSpPr>
        <p:spPr bwMode="auto">
          <a:xfrm>
            <a:off x="7367588" y="2852738"/>
            <a:ext cx="1158875" cy="846137"/>
          </a:xfrm>
          <a:prstGeom prst="rect">
            <a:avLst/>
          </a:prstGeom>
          <a:solidFill>
            <a:srgbClr val="FFCC99"/>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DSP 0</a:t>
            </a:r>
            <a:endParaRPr lang="en-US" sz="1000">
              <a:solidFill>
                <a:srgbClr val="000000"/>
              </a:solidFill>
              <a:ea typeface="MS Mincho" pitchFamily="49" charset="-128"/>
              <a:cs typeface="Arial" pitchFamily="34" charset="0"/>
            </a:endParaRPr>
          </a:p>
        </p:txBody>
      </p:sp>
      <p:sp>
        <p:nvSpPr>
          <p:cNvPr id="89162" name="Line 145"/>
          <p:cNvSpPr>
            <a:spLocks noChangeShapeType="1"/>
          </p:cNvSpPr>
          <p:nvPr/>
        </p:nvSpPr>
        <p:spPr bwMode="auto">
          <a:xfrm>
            <a:off x="4578350" y="4510088"/>
            <a:ext cx="185738" cy="14287"/>
          </a:xfrm>
          <a:prstGeom prst="line">
            <a:avLst/>
          </a:prstGeom>
          <a:noFill/>
          <a:ln w="19050">
            <a:solidFill>
              <a:schemeClr val="tx1"/>
            </a:solidFill>
            <a:round/>
            <a:headEnd/>
            <a:tailEnd type="triangle" w="med" len="med"/>
          </a:ln>
        </p:spPr>
        <p:txBody>
          <a:bodyPr/>
          <a:lstStyle/>
          <a:p>
            <a:endParaRPr lang="en-US"/>
          </a:p>
        </p:txBody>
      </p:sp>
      <p:sp>
        <p:nvSpPr>
          <p:cNvPr id="89163" name="Text Box 146"/>
          <p:cNvSpPr txBox="1">
            <a:spLocks noChangeArrowheads="1"/>
          </p:cNvSpPr>
          <p:nvPr/>
        </p:nvSpPr>
        <p:spPr bwMode="auto">
          <a:xfrm>
            <a:off x="7451725" y="2781300"/>
            <a:ext cx="1158875" cy="846138"/>
          </a:xfrm>
          <a:prstGeom prst="rect">
            <a:avLst/>
          </a:prstGeom>
          <a:solidFill>
            <a:srgbClr val="FFCC99"/>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CorePac 0</a:t>
            </a:r>
            <a:endParaRPr lang="en-US" sz="1000">
              <a:solidFill>
                <a:srgbClr val="000000"/>
              </a:solidFill>
              <a:ea typeface="MS Mincho" pitchFamily="49" charset="-128"/>
              <a:cs typeface="Arial" pitchFamily="34" charset="0"/>
            </a:endParaRPr>
          </a:p>
        </p:txBody>
      </p:sp>
      <p:sp>
        <p:nvSpPr>
          <p:cNvPr id="89164" name="Line 147"/>
          <p:cNvSpPr>
            <a:spLocks noChangeShapeType="1"/>
          </p:cNvSpPr>
          <p:nvPr/>
        </p:nvSpPr>
        <p:spPr bwMode="auto">
          <a:xfrm flipV="1">
            <a:off x="684213" y="4724400"/>
            <a:ext cx="0" cy="936625"/>
          </a:xfrm>
          <a:prstGeom prst="line">
            <a:avLst/>
          </a:prstGeom>
          <a:noFill/>
          <a:ln w="25400">
            <a:solidFill>
              <a:schemeClr val="tx1"/>
            </a:solidFill>
            <a:round/>
            <a:headEnd/>
            <a:tailEnd/>
          </a:ln>
        </p:spPr>
        <p:txBody>
          <a:bodyPr/>
          <a:lstStyle/>
          <a:p>
            <a:endParaRPr lang="en-US"/>
          </a:p>
        </p:txBody>
      </p:sp>
      <p:sp>
        <p:nvSpPr>
          <p:cNvPr id="89165" name="Line 148"/>
          <p:cNvSpPr>
            <a:spLocks noChangeShapeType="1"/>
          </p:cNvSpPr>
          <p:nvPr/>
        </p:nvSpPr>
        <p:spPr bwMode="auto">
          <a:xfrm flipV="1">
            <a:off x="900113" y="5013325"/>
            <a:ext cx="0" cy="503238"/>
          </a:xfrm>
          <a:prstGeom prst="line">
            <a:avLst/>
          </a:prstGeom>
          <a:noFill/>
          <a:ln w="25400">
            <a:solidFill>
              <a:schemeClr val="tx1"/>
            </a:solidFill>
            <a:round/>
            <a:headEnd/>
            <a:tailEnd/>
          </a:ln>
        </p:spPr>
        <p:txBody>
          <a:bodyPr/>
          <a:lstStyle/>
          <a:p>
            <a:endParaRPr lang="en-US"/>
          </a:p>
        </p:txBody>
      </p:sp>
      <p:sp>
        <p:nvSpPr>
          <p:cNvPr id="89166" name="Line 149"/>
          <p:cNvSpPr>
            <a:spLocks noChangeShapeType="1"/>
          </p:cNvSpPr>
          <p:nvPr/>
        </p:nvSpPr>
        <p:spPr bwMode="auto">
          <a:xfrm>
            <a:off x="900113" y="5516563"/>
            <a:ext cx="6551612" cy="0"/>
          </a:xfrm>
          <a:prstGeom prst="line">
            <a:avLst/>
          </a:prstGeom>
          <a:noFill/>
          <a:ln w="19050">
            <a:solidFill>
              <a:schemeClr val="tx1"/>
            </a:solidFill>
            <a:round/>
            <a:headEnd/>
            <a:tailEnd/>
          </a:ln>
        </p:spPr>
        <p:txBody>
          <a:bodyPr/>
          <a:lstStyle/>
          <a:p>
            <a:endParaRPr lang="en-US"/>
          </a:p>
        </p:txBody>
      </p:sp>
      <p:sp>
        <p:nvSpPr>
          <p:cNvPr id="89167" name="Line 150"/>
          <p:cNvSpPr>
            <a:spLocks noChangeShapeType="1"/>
          </p:cNvSpPr>
          <p:nvPr/>
        </p:nvSpPr>
        <p:spPr bwMode="auto">
          <a:xfrm>
            <a:off x="684213" y="5661025"/>
            <a:ext cx="7127875" cy="0"/>
          </a:xfrm>
          <a:prstGeom prst="line">
            <a:avLst/>
          </a:prstGeom>
          <a:noFill/>
          <a:ln w="19050">
            <a:solidFill>
              <a:schemeClr val="tx1"/>
            </a:solidFill>
            <a:round/>
            <a:headEnd/>
            <a:tailEnd/>
          </a:ln>
        </p:spPr>
        <p:txBody>
          <a:bodyPr/>
          <a:lstStyle/>
          <a:p>
            <a:endParaRPr lang="en-US"/>
          </a:p>
        </p:txBody>
      </p:sp>
      <p:sp>
        <p:nvSpPr>
          <p:cNvPr id="89168" name="Line 151"/>
          <p:cNvSpPr>
            <a:spLocks noChangeShapeType="1"/>
          </p:cNvSpPr>
          <p:nvPr/>
        </p:nvSpPr>
        <p:spPr bwMode="auto">
          <a:xfrm flipV="1">
            <a:off x="7451725" y="3860800"/>
            <a:ext cx="0" cy="1655763"/>
          </a:xfrm>
          <a:prstGeom prst="line">
            <a:avLst/>
          </a:prstGeom>
          <a:noFill/>
          <a:ln w="25400">
            <a:solidFill>
              <a:schemeClr val="tx1"/>
            </a:solidFill>
            <a:round/>
            <a:headEnd/>
            <a:tailEnd type="triangle" w="med" len="med"/>
          </a:ln>
        </p:spPr>
        <p:txBody>
          <a:bodyPr/>
          <a:lstStyle/>
          <a:p>
            <a:endParaRPr lang="en-US"/>
          </a:p>
        </p:txBody>
      </p:sp>
      <p:sp>
        <p:nvSpPr>
          <p:cNvPr id="89169" name="Line 152"/>
          <p:cNvSpPr>
            <a:spLocks noChangeShapeType="1"/>
          </p:cNvSpPr>
          <p:nvPr/>
        </p:nvSpPr>
        <p:spPr bwMode="auto">
          <a:xfrm flipV="1">
            <a:off x="7812088" y="3860800"/>
            <a:ext cx="0" cy="1800225"/>
          </a:xfrm>
          <a:prstGeom prst="line">
            <a:avLst/>
          </a:prstGeom>
          <a:noFill/>
          <a:ln w="25400">
            <a:solidFill>
              <a:schemeClr val="tx1"/>
            </a:solidFill>
            <a:round/>
            <a:headEnd/>
            <a:tailEnd/>
          </a:ln>
        </p:spPr>
        <p:txBody>
          <a:bodyPr/>
          <a:lstStyle/>
          <a:p>
            <a:endParaRPr lang="en-US"/>
          </a:p>
        </p:txBody>
      </p:sp>
      <p:sp>
        <p:nvSpPr>
          <p:cNvPr id="89170" name="Text Box 153"/>
          <p:cNvSpPr txBox="1">
            <a:spLocks noChangeArrowheads="1"/>
          </p:cNvSpPr>
          <p:nvPr/>
        </p:nvSpPr>
        <p:spPr bwMode="auto">
          <a:xfrm>
            <a:off x="6084888" y="4437063"/>
            <a:ext cx="677862" cy="582612"/>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Ethernet TX</a:t>
            </a:r>
            <a:br>
              <a:rPr lang="en-US" altLang="ja-JP" sz="900">
                <a:solidFill>
                  <a:srgbClr val="000000"/>
                </a:solidFill>
                <a:ea typeface="MS Mincho" pitchFamily="49" charset="-128"/>
                <a:cs typeface="Arial" pitchFamily="34" charset="0"/>
              </a:rPr>
            </a:br>
            <a:r>
              <a:rPr lang="en-US" altLang="ja-JP" sz="900">
                <a:solidFill>
                  <a:srgbClr val="000000"/>
                </a:solidFill>
                <a:ea typeface="MS Mincho" pitchFamily="49" charset="-128"/>
                <a:cs typeface="Arial" pitchFamily="34" charset="0"/>
              </a:rPr>
              <a:t>MAC</a:t>
            </a:r>
            <a:endParaRPr lang="en-US" sz="900">
              <a:solidFill>
                <a:srgbClr val="000000"/>
              </a:solidFill>
              <a:ea typeface="MS Mincho" pitchFamily="49" charset="-128"/>
              <a:cs typeface="Arial" pitchFamily="34" charset="0"/>
            </a:endParaRPr>
          </a:p>
        </p:txBody>
      </p:sp>
      <p:grpSp>
        <p:nvGrpSpPr>
          <p:cNvPr id="20" name="Group 154"/>
          <p:cNvGrpSpPr>
            <a:grpSpLocks/>
          </p:cNvGrpSpPr>
          <p:nvPr/>
        </p:nvGrpSpPr>
        <p:grpSpPr bwMode="auto">
          <a:xfrm>
            <a:off x="5665788" y="4667250"/>
            <a:ext cx="411162" cy="136525"/>
            <a:chOff x="3760" y="2189"/>
            <a:chExt cx="243" cy="97"/>
          </a:xfrm>
        </p:grpSpPr>
        <p:sp>
          <p:nvSpPr>
            <p:cNvPr id="89205" name="Line 155"/>
            <p:cNvSpPr>
              <a:spLocks noChangeShapeType="1"/>
            </p:cNvSpPr>
            <p:nvPr/>
          </p:nvSpPr>
          <p:spPr bwMode="auto">
            <a:xfrm>
              <a:off x="3930" y="2237"/>
              <a:ext cx="73"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206" name="Line 156"/>
            <p:cNvSpPr>
              <a:spLocks noChangeShapeType="1"/>
            </p:cNvSpPr>
            <p:nvPr/>
          </p:nvSpPr>
          <p:spPr bwMode="auto">
            <a:xfrm>
              <a:off x="3760" y="2239"/>
              <a:ext cx="73"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21" name="Group 157"/>
            <p:cNvGrpSpPr>
              <a:grpSpLocks/>
            </p:cNvGrpSpPr>
            <p:nvPr/>
          </p:nvGrpSpPr>
          <p:grpSpPr bwMode="auto">
            <a:xfrm>
              <a:off x="3833" y="2189"/>
              <a:ext cx="97" cy="97"/>
              <a:chOff x="243" y="2305"/>
              <a:chExt cx="97" cy="73"/>
            </a:xfrm>
          </p:grpSpPr>
          <p:sp>
            <p:nvSpPr>
              <p:cNvPr id="89208" name="Rectangle 158"/>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09" name="Line 159"/>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10" name="Line 160"/>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11" name="Line 161"/>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grpSp>
      <p:sp>
        <p:nvSpPr>
          <p:cNvPr id="89172" name="Text Box 162"/>
          <p:cNvSpPr txBox="1">
            <a:spLocks noChangeArrowheads="1"/>
          </p:cNvSpPr>
          <p:nvPr/>
        </p:nvSpPr>
        <p:spPr bwMode="auto">
          <a:xfrm>
            <a:off x="6084888" y="5084763"/>
            <a:ext cx="792162" cy="293687"/>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SRIO message TX</a:t>
            </a:r>
            <a:endParaRPr lang="en-US" sz="900">
              <a:solidFill>
                <a:srgbClr val="000000"/>
              </a:solidFill>
              <a:ea typeface="MS Mincho" pitchFamily="49" charset="-128"/>
              <a:cs typeface="Arial" pitchFamily="34" charset="0"/>
            </a:endParaRPr>
          </a:p>
        </p:txBody>
      </p:sp>
      <p:grpSp>
        <p:nvGrpSpPr>
          <p:cNvPr id="22" name="Group 163"/>
          <p:cNvGrpSpPr>
            <a:grpSpLocks/>
          </p:cNvGrpSpPr>
          <p:nvPr/>
        </p:nvGrpSpPr>
        <p:grpSpPr bwMode="auto">
          <a:xfrm>
            <a:off x="5665788" y="5099050"/>
            <a:ext cx="411162" cy="136525"/>
            <a:chOff x="3760" y="2189"/>
            <a:chExt cx="243" cy="97"/>
          </a:xfrm>
        </p:grpSpPr>
        <p:sp>
          <p:nvSpPr>
            <p:cNvPr id="89198" name="Line 164"/>
            <p:cNvSpPr>
              <a:spLocks noChangeShapeType="1"/>
            </p:cNvSpPr>
            <p:nvPr/>
          </p:nvSpPr>
          <p:spPr bwMode="auto">
            <a:xfrm>
              <a:off x="3930" y="2237"/>
              <a:ext cx="73"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99" name="Line 165"/>
            <p:cNvSpPr>
              <a:spLocks noChangeShapeType="1"/>
            </p:cNvSpPr>
            <p:nvPr/>
          </p:nvSpPr>
          <p:spPr bwMode="auto">
            <a:xfrm>
              <a:off x="3760" y="2239"/>
              <a:ext cx="73"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23" name="Group 166"/>
            <p:cNvGrpSpPr>
              <a:grpSpLocks/>
            </p:cNvGrpSpPr>
            <p:nvPr/>
          </p:nvGrpSpPr>
          <p:grpSpPr bwMode="auto">
            <a:xfrm>
              <a:off x="3833" y="2189"/>
              <a:ext cx="97" cy="97"/>
              <a:chOff x="243" y="2305"/>
              <a:chExt cx="97" cy="73"/>
            </a:xfrm>
          </p:grpSpPr>
          <p:sp>
            <p:nvSpPr>
              <p:cNvPr id="89201" name="Rectangle 167"/>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02" name="Line 168"/>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03" name="Line 169"/>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04" name="Line 170"/>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grpSp>
      <p:sp>
        <p:nvSpPr>
          <p:cNvPr id="89174" name="Text Box 171"/>
          <p:cNvSpPr txBox="1">
            <a:spLocks noChangeArrowheads="1"/>
          </p:cNvSpPr>
          <p:nvPr/>
        </p:nvSpPr>
        <p:spPr bwMode="auto">
          <a:xfrm>
            <a:off x="900113" y="2492375"/>
            <a:ext cx="804862" cy="288925"/>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SRIO message RX</a:t>
            </a:r>
            <a:endParaRPr lang="en-US" sz="900">
              <a:solidFill>
                <a:srgbClr val="000000"/>
              </a:solidFill>
              <a:ea typeface="MS Mincho" pitchFamily="49" charset="-128"/>
              <a:cs typeface="Arial" pitchFamily="34" charset="0"/>
            </a:endParaRPr>
          </a:p>
        </p:txBody>
      </p:sp>
      <p:sp>
        <p:nvSpPr>
          <p:cNvPr id="89175" name="Line 172"/>
          <p:cNvSpPr>
            <a:spLocks noChangeShapeType="1"/>
          </p:cNvSpPr>
          <p:nvPr/>
        </p:nvSpPr>
        <p:spPr bwMode="auto">
          <a:xfrm flipV="1">
            <a:off x="1704975" y="2655888"/>
            <a:ext cx="319088"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76" name="Text Box 173"/>
          <p:cNvSpPr txBox="1">
            <a:spLocks noChangeArrowheads="1"/>
          </p:cNvSpPr>
          <p:nvPr/>
        </p:nvSpPr>
        <p:spPr bwMode="auto">
          <a:xfrm>
            <a:off x="6454775" y="1765300"/>
            <a:ext cx="996950" cy="150813"/>
          </a:xfrm>
          <a:prstGeom prst="rect">
            <a:avLst/>
          </a:prstGeom>
          <a:noFill/>
          <a:ln w="12700">
            <a:noFill/>
            <a:miter lim="800000"/>
            <a:headEnd/>
            <a:tailEnd/>
          </a:ln>
        </p:spPr>
        <p:txBody>
          <a:bodyPr lIns="0" tIns="0" rIns="0" bIns="0" anchor="ctr"/>
          <a:lstStyle/>
          <a:p>
            <a:pPr algn="l" eaLnBrk="0" hangingPunct="0"/>
            <a:r>
              <a:rPr lang="en-US" altLang="ja-JP" sz="900">
                <a:solidFill>
                  <a:srgbClr val="000000"/>
                </a:solidFill>
                <a:ea typeface="MS Mincho" pitchFamily="49" charset="-128"/>
                <a:cs typeface="Arial" pitchFamily="34" charset="0"/>
              </a:rPr>
              <a:t>Packet Accelerator</a:t>
            </a:r>
            <a:endParaRPr lang="en-US" sz="900">
              <a:solidFill>
                <a:srgbClr val="000000"/>
              </a:solidFill>
              <a:ea typeface="MS Mincho" pitchFamily="49" charset="-128"/>
              <a:cs typeface="Arial" pitchFamily="34" charset="0"/>
            </a:endParaRPr>
          </a:p>
        </p:txBody>
      </p:sp>
      <p:sp>
        <p:nvSpPr>
          <p:cNvPr id="89177" name="Text Box 174"/>
          <p:cNvSpPr txBox="1">
            <a:spLocks noChangeArrowheads="1"/>
          </p:cNvSpPr>
          <p:nvPr/>
        </p:nvSpPr>
        <p:spPr bwMode="auto">
          <a:xfrm>
            <a:off x="6238875" y="1765300"/>
            <a:ext cx="144463" cy="144463"/>
          </a:xfrm>
          <a:prstGeom prst="rect">
            <a:avLst/>
          </a:prstGeom>
          <a:solidFill>
            <a:srgbClr val="CCFFCC"/>
          </a:solidFill>
          <a:ln w="12700">
            <a:solidFill>
              <a:srgbClr val="000000"/>
            </a:solidFill>
            <a:miter lim="800000"/>
            <a:headEnd/>
            <a:tailEnd/>
          </a:ln>
        </p:spPr>
        <p:txBody>
          <a:bodyPr lIns="0" tIns="0" rIns="0" bIns="0" anchor="ctr" anchorCtr="1"/>
          <a:lstStyle/>
          <a:p>
            <a:pPr algn="ctr" eaLnBrk="0" hangingPunct="0"/>
            <a:endParaRPr lang="en-US" sz="1000">
              <a:solidFill>
                <a:srgbClr val="000000"/>
              </a:solidFill>
              <a:cs typeface="Arial" pitchFamily="34" charset="0"/>
            </a:endParaRPr>
          </a:p>
        </p:txBody>
      </p:sp>
      <p:grpSp>
        <p:nvGrpSpPr>
          <p:cNvPr id="24" name="Group 175"/>
          <p:cNvGrpSpPr>
            <a:grpSpLocks/>
          </p:cNvGrpSpPr>
          <p:nvPr/>
        </p:nvGrpSpPr>
        <p:grpSpPr bwMode="auto">
          <a:xfrm>
            <a:off x="2051050" y="2565400"/>
            <a:ext cx="153988" cy="153988"/>
            <a:chOff x="243" y="2305"/>
            <a:chExt cx="97" cy="73"/>
          </a:xfrm>
        </p:grpSpPr>
        <p:sp>
          <p:nvSpPr>
            <p:cNvPr id="89194" name="Rectangle 176"/>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195" name="Line 177"/>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196" name="Line 178"/>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197" name="Line 179"/>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79" name="Line 180"/>
          <p:cNvSpPr>
            <a:spLocks noChangeShapeType="1"/>
          </p:cNvSpPr>
          <p:nvPr/>
        </p:nvSpPr>
        <p:spPr bwMode="auto">
          <a:xfrm>
            <a:off x="2195513" y="2641600"/>
            <a:ext cx="144462"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80" name="Line 181"/>
          <p:cNvSpPr>
            <a:spLocks noChangeShapeType="1"/>
          </p:cNvSpPr>
          <p:nvPr/>
        </p:nvSpPr>
        <p:spPr bwMode="auto">
          <a:xfrm>
            <a:off x="2503488" y="2609850"/>
            <a:ext cx="123825"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25" name="Group 182"/>
          <p:cNvGrpSpPr>
            <a:grpSpLocks/>
          </p:cNvGrpSpPr>
          <p:nvPr/>
        </p:nvGrpSpPr>
        <p:grpSpPr bwMode="auto">
          <a:xfrm>
            <a:off x="2339975" y="2565400"/>
            <a:ext cx="163513" cy="136525"/>
            <a:chOff x="243" y="2305"/>
            <a:chExt cx="97" cy="73"/>
          </a:xfrm>
        </p:grpSpPr>
        <p:sp>
          <p:nvSpPr>
            <p:cNvPr id="89190" name="Rectangle 183"/>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191" name="Line 184"/>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192" name="Line 185"/>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193" name="Line 186"/>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82" name="Line 187"/>
          <p:cNvSpPr>
            <a:spLocks noChangeShapeType="1"/>
          </p:cNvSpPr>
          <p:nvPr/>
        </p:nvSpPr>
        <p:spPr bwMode="auto">
          <a:xfrm>
            <a:off x="2503488" y="3113088"/>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83" name="Line 188"/>
          <p:cNvSpPr>
            <a:spLocks noChangeShapeType="1"/>
          </p:cNvSpPr>
          <p:nvPr/>
        </p:nvSpPr>
        <p:spPr bwMode="auto">
          <a:xfrm>
            <a:off x="1979613" y="3141663"/>
            <a:ext cx="373062"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26" name="Group 189"/>
          <p:cNvGrpSpPr>
            <a:grpSpLocks/>
          </p:cNvGrpSpPr>
          <p:nvPr/>
        </p:nvGrpSpPr>
        <p:grpSpPr bwMode="auto">
          <a:xfrm>
            <a:off x="2339975" y="3068638"/>
            <a:ext cx="163513" cy="136525"/>
            <a:chOff x="243" y="2305"/>
            <a:chExt cx="97" cy="73"/>
          </a:xfrm>
        </p:grpSpPr>
        <p:sp>
          <p:nvSpPr>
            <p:cNvPr id="89186" name="Rectangle 190"/>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187" name="Line 19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188" name="Line 19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189" name="Line 19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cxnSp>
        <p:nvCxnSpPr>
          <p:cNvPr id="89185" name="AutoShape 194"/>
          <p:cNvCxnSpPr>
            <a:cxnSpLocks noChangeShapeType="1"/>
            <a:stCxn id="89163" idx="0"/>
            <a:endCxn id="89194" idx="0"/>
          </p:cNvCxnSpPr>
          <p:nvPr/>
        </p:nvCxnSpPr>
        <p:spPr bwMode="auto">
          <a:xfrm rot="5400000" flipH="1">
            <a:off x="4972051" y="-277813"/>
            <a:ext cx="215900" cy="5902325"/>
          </a:xfrm>
          <a:prstGeom prst="bentConnector3">
            <a:avLst>
              <a:gd name="adj1" fmla="val 788968"/>
            </a:avLst>
          </a:prstGeom>
          <a:noFill/>
          <a:ln w="25400">
            <a:solidFill>
              <a:schemeClr val="tx1"/>
            </a:solidFill>
            <a:miter lim="800000"/>
            <a:headEnd/>
            <a:tailEnd type="triangle" w="med" len="med"/>
          </a:ln>
        </p:spPr>
      </p:cxnSp>
    </p:spTree>
    <p:custDataLst>
      <p:tags r:id="rId1"/>
    </p:custDataLst>
  </p:cSld>
  <p:clrMapOvr>
    <a:masterClrMapping/>
  </p:clrMapOvr>
  <p:transition advClick="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3"/>
          <p:cNvSpPr txBox="1">
            <a:spLocks noChangeArrowheads="1"/>
          </p:cNvSpPr>
          <p:nvPr/>
        </p:nvSpPr>
        <p:spPr bwMode="auto">
          <a:xfrm>
            <a:off x="38100" y="6448425"/>
            <a:ext cx="9083675" cy="366713"/>
          </a:xfrm>
          <a:prstGeom prst="rect">
            <a:avLst/>
          </a:prstGeom>
          <a:solidFill>
            <a:schemeClr val="bg1"/>
          </a:solidFill>
          <a:ln w="9525">
            <a:noFill/>
            <a:miter lim="800000"/>
            <a:headEnd/>
            <a:tailEnd/>
          </a:ln>
        </p:spPr>
        <p:txBody>
          <a:bodyPr>
            <a:spAutoFit/>
          </a:bodyPr>
          <a:lstStyle/>
          <a:p>
            <a:pPr algn="l"/>
            <a:endParaRPr lang="en-US" sz="1800">
              <a:solidFill>
                <a:srgbClr val="000000"/>
              </a:solidFill>
              <a:cs typeface="Arial" pitchFamily="34" charset="0"/>
            </a:endParaRPr>
          </a:p>
        </p:txBody>
      </p:sp>
      <p:sp>
        <p:nvSpPr>
          <p:cNvPr id="76803" name="AutoShape 3"/>
          <p:cNvSpPr>
            <a:spLocks noChangeArrowheads="1"/>
          </p:cNvSpPr>
          <p:nvPr/>
        </p:nvSpPr>
        <p:spPr bwMode="auto">
          <a:xfrm>
            <a:off x="4686300" y="881063"/>
            <a:ext cx="4343400" cy="5410200"/>
          </a:xfrm>
          <a:prstGeom prst="roundRect">
            <a:avLst>
              <a:gd name="adj" fmla="val 6593"/>
            </a:avLst>
          </a:prstGeom>
          <a:noFill/>
          <a:ln w="28575">
            <a:noFill/>
            <a:round/>
            <a:headEnd/>
            <a:tailEnd/>
          </a:ln>
        </p:spPr>
        <p:txBody>
          <a:bodyPr lIns="92075" tIns="46038" rIns="92075" bIns="46038"/>
          <a:lstStyle/>
          <a:p>
            <a:pPr marL="119063" indent="-119063" algn="l">
              <a:spcAft>
                <a:spcPct val="10000"/>
              </a:spcAft>
              <a:buFontTx/>
              <a:buChar char="•"/>
            </a:pPr>
            <a:r>
              <a:rPr lang="en-US" sz="1200" dirty="0">
                <a:solidFill>
                  <a:srgbClr val="000000"/>
                </a:solidFill>
                <a:latin typeface="+mj-lt"/>
                <a:cs typeface="Arial" pitchFamily="34" charset="0"/>
              </a:rPr>
              <a:t>Two SGMII ports with embedded switch</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Supports IEEE1588 timing over Ethernet</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Supports 1G/100 Mbps full duplex</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Supports 10/100 Mbps half duplex</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Inter-working with </a:t>
            </a:r>
            <a:r>
              <a:rPr lang="en-US" sz="1000" dirty="0" err="1">
                <a:solidFill>
                  <a:srgbClr val="000000"/>
                </a:solidFill>
                <a:latin typeface="+mj-lt"/>
                <a:cs typeface="Arial" pitchFamily="34" charset="0"/>
              </a:rPr>
              <a:t>RapidIO</a:t>
            </a:r>
            <a:r>
              <a:rPr lang="en-US" sz="1000" dirty="0">
                <a:solidFill>
                  <a:srgbClr val="000000"/>
                </a:solidFill>
                <a:latin typeface="+mj-lt"/>
                <a:cs typeface="Arial" pitchFamily="34" charset="0"/>
              </a:rPr>
              <a:t> message</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Integrated with packet accelerator for efficient IPv6 support</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Supports jumbo packets (9 Kb)</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Three-port embedded Ethernet switch </a:t>
            </a:r>
            <a:r>
              <a:rPr lang="en-US" sz="1000" dirty="0" smtClean="0">
                <a:solidFill>
                  <a:srgbClr val="000000"/>
                </a:solidFill>
                <a:latin typeface="+mj-lt"/>
                <a:cs typeface="Arial" pitchFamily="34" charset="0"/>
              </a:rPr>
              <a:t>with </a:t>
            </a:r>
            <a:r>
              <a:rPr lang="en-US" sz="1000" dirty="0">
                <a:solidFill>
                  <a:srgbClr val="000000"/>
                </a:solidFill>
                <a:latin typeface="+mj-lt"/>
                <a:cs typeface="Arial" pitchFamily="34" charset="0"/>
              </a:rPr>
              <a:t>packet forwarding</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Reset isolation </a:t>
            </a:r>
            <a:r>
              <a:rPr lang="en-US" sz="1000" dirty="0" smtClean="0">
                <a:solidFill>
                  <a:srgbClr val="000000"/>
                </a:solidFill>
                <a:latin typeface="+mj-lt"/>
                <a:cs typeface="Arial" pitchFamily="34" charset="0"/>
              </a:rPr>
              <a:t>with </a:t>
            </a:r>
            <a:r>
              <a:rPr lang="en-US" sz="1000" dirty="0">
                <a:solidFill>
                  <a:srgbClr val="000000"/>
                </a:solidFill>
                <a:latin typeface="+mj-lt"/>
                <a:cs typeface="Arial" pitchFamily="34" charset="0"/>
              </a:rPr>
              <a:t>SGMII ports and embedded ETH switch</a:t>
            </a:r>
          </a:p>
          <a:p>
            <a:pPr marL="119063" indent="-119063" algn="l">
              <a:spcAft>
                <a:spcPct val="10000"/>
              </a:spcAft>
            </a:pPr>
            <a:endParaRPr lang="en-US" sz="1000" u="sng" dirty="0">
              <a:solidFill>
                <a:srgbClr val="000000"/>
              </a:solidFill>
              <a:latin typeface="+mj-lt"/>
              <a:cs typeface="Arial" pitchFamily="34" charset="0"/>
            </a:endParaRPr>
          </a:p>
          <a:p>
            <a:pPr marL="119063" indent="-119063" algn="l">
              <a:spcAft>
                <a:spcPct val="10000"/>
              </a:spcAft>
            </a:pPr>
            <a:r>
              <a:rPr lang="en-US" sz="1800" u="sng" dirty="0">
                <a:solidFill>
                  <a:srgbClr val="000000"/>
                </a:solidFill>
                <a:latin typeface="+mj-lt"/>
                <a:cs typeface="Arial" pitchFamily="34" charset="0"/>
              </a:rPr>
              <a:t>Application-Specific Interfaces</a:t>
            </a:r>
          </a:p>
          <a:p>
            <a:pPr marL="119063" indent="-119063" algn="l">
              <a:spcAft>
                <a:spcPct val="10000"/>
              </a:spcAft>
            </a:pPr>
            <a:endParaRPr lang="en-US" sz="800" u="sng" dirty="0">
              <a:solidFill>
                <a:srgbClr val="000000"/>
              </a:solidFill>
              <a:latin typeface="+mj-lt"/>
              <a:cs typeface="Arial" pitchFamily="34" charset="0"/>
            </a:endParaRPr>
          </a:p>
          <a:p>
            <a:pPr marL="119063" indent="-119063" algn="l">
              <a:spcAft>
                <a:spcPct val="10000"/>
              </a:spcAft>
            </a:pPr>
            <a:r>
              <a:rPr lang="en-US" sz="1200" i="1" dirty="0">
                <a:solidFill>
                  <a:srgbClr val="000000"/>
                </a:solidFill>
                <a:latin typeface="+mj-lt"/>
                <a:cs typeface="Arial" pitchFamily="34" charset="0"/>
              </a:rPr>
              <a:t>For Wireless Applications</a:t>
            </a:r>
          </a:p>
          <a:p>
            <a:pPr marL="119063" indent="-119063" algn="l">
              <a:spcAft>
                <a:spcPct val="10000"/>
              </a:spcAft>
              <a:buFontTx/>
              <a:buChar char="•"/>
            </a:pPr>
            <a:r>
              <a:rPr lang="en-US" sz="1200" dirty="0">
                <a:solidFill>
                  <a:srgbClr val="000000"/>
                </a:solidFill>
                <a:latin typeface="+mj-lt"/>
                <a:cs typeface="Arial" pitchFamily="34" charset="0"/>
              </a:rPr>
              <a:t>Antenna Interface 2 (AIF2)</a:t>
            </a:r>
          </a:p>
          <a:p>
            <a:pPr marL="347663" lvl="1" indent="-114300" algn="l">
              <a:spcAft>
                <a:spcPct val="10000"/>
              </a:spcAft>
              <a:buFontTx/>
              <a:buChar char="–"/>
            </a:pPr>
            <a:r>
              <a:rPr lang="en-US" sz="1000" dirty="0">
                <a:solidFill>
                  <a:srgbClr val="000000"/>
                </a:solidFill>
                <a:latin typeface="+mj-lt"/>
                <a:cs typeface="Arial" pitchFamily="34" charset="0"/>
              </a:rPr>
              <a:t>Multiple-standard support (WCDMA, LTE, </a:t>
            </a:r>
            <a:r>
              <a:rPr lang="en-US" sz="1000" dirty="0" err="1">
                <a:solidFill>
                  <a:srgbClr val="000000"/>
                </a:solidFill>
                <a:latin typeface="+mj-lt"/>
                <a:cs typeface="Arial" pitchFamily="34" charset="0"/>
              </a:rPr>
              <a:t>WiMAX</a:t>
            </a:r>
            <a:r>
              <a:rPr lang="en-US" sz="1000" dirty="0">
                <a:solidFill>
                  <a:srgbClr val="000000"/>
                </a:solidFill>
                <a:latin typeface="+mj-lt"/>
                <a:cs typeface="Arial" pitchFamily="34" charset="0"/>
              </a:rPr>
              <a:t>, GSM/Edge)</a:t>
            </a:r>
          </a:p>
          <a:p>
            <a:pPr marL="347663" lvl="1" indent="-114300" algn="l">
              <a:spcAft>
                <a:spcPct val="10000"/>
              </a:spcAft>
              <a:buFontTx/>
              <a:buChar char="–"/>
            </a:pPr>
            <a:r>
              <a:rPr lang="en-US" sz="1000" dirty="0">
                <a:solidFill>
                  <a:srgbClr val="000000"/>
                </a:solidFill>
                <a:latin typeface="+mj-lt"/>
                <a:cs typeface="Arial" pitchFamily="34" charset="0"/>
              </a:rPr>
              <a:t>Generic packet interface (~12Gbits/sec ingress &amp; egress)</a:t>
            </a:r>
          </a:p>
          <a:p>
            <a:pPr marL="347663" lvl="1" indent="-114300" algn="l">
              <a:spcAft>
                <a:spcPct val="10000"/>
              </a:spcAft>
              <a:buFontTx/>
              <a:buChar char="–"/>
            </a:pPr>
            <a:r>
              <a:rPr lang="en-US" sz="1000" dirty="0">
                <a:solidFill>
                  <a:srgbClr val="000000"/>
                </a:solidFill>
                <a:latin typeface="+mj-lt"/>
                <a:cs typeface="Arial" pitchFamily="34" charset="0"/>
              </a:rPr>
              <a:t>Frame Sync module (adapted for </a:t>
            </a:r>
            <a:r>
              <a:rPr lang="en-US" sz="1000" dirty="0" err="1">
                <a:solidFill>
                  <a:srgbClr val="000000"/>
                </a:solidFill>
                <a:latin typeface="+mj-lt"/>
                <a:cs typeface="Arial" pitchFamily="34" charset="0"/>
              </a:rPr>
              <a:t>WiMAX</a:t>
            </a:r>
            <a:r>
              <a:rPr lang="en-US" sz="1000" dirty="0">
                <a:solidFill>
                  <a:srgbClr val="000000"/>
                </a:solidFill>
                <a:latin typeface="+mj-lt"/>
                <a:cs typeface="Arial" pitchFamily="34" charset="0"/>
              </a:rPr>
              <a:t>, LTE &amp; GSM slots/frames/symbols boundaries)</a:t>
            </a:r>
          </a:p>
          <a:p>
            <a:pPr marL="347663" lvl="1" indent="-114300" algn="l">
              <a:spcAft>
                <a:spcPct val="10000"/>
              </a:spcAft>
              <a:buFontTx/>
              <a:buChar char="–"/>
            </a:pPr>
            <a:r>
              <a:rPr lang="en-US" sz="1000" dirty="0">
                <a:solidFill>
                  <a:srgbClr val="000000"/>
                </a:solidFill>
                <a:latin typeface="+mj-lt"/>
                <a:cs typeface="Arial" pitchFamily="34" charset="0"/>
              </a:rPr>
              <a:t>Reset Isolation</a:t>
            </a:r>
          </a:p>
          <a:p>
            <a:pPr marL="119063" indent="-119063" algn="l">
              <a:spcAft>
                <a:spcPct val="10000"/>
              </a:spcAft>
            </a:pPr>
            <a:endParaRPr lang="en-US" sz="1200" dirty="0">
              <a:solidFill>
                <a:srgbClr val="000000"/>
              </a:solidFill>
              <a:latin typeface="+mj-lt"/>
              <a:cs typeface="Arial" pitchFamily="34" charset="0"/>
            </a:endParaRPr>
          </a:p>
          <a:p>
            <a:pPr marL="119063" indent="-119063" algn="l">
              <a:spcAft>
                <a:spcPct val="10000"/>
              </a:spcAft>
            </a:pPr>
            <a:r>
              <a:rPr lang="en-US" sz="1200" i="1" dirty="0">
                <a:solidFill>
                  <a:srgbClr val="000000"/>
                </a:solidFill>
                <a:latin typeface="+mj-lt"/>
                <a:cs typeface="Arial" pitchFamily="34" charset="0"/>
              </a:rPr>
              <a:t>For Media Gateway Applications</a:t>
            </a:r>
          </a:p>
          <a:p>
            <a:pPr marL="119063" indent="-119063" algn="l">
              <a:spcAft>
                <a:spcPct val="10000"/>
              </a:spcAft>
              <a:buFontTx/>
              <a:buChar char="•"/>
            </a:pPr>
            <a:r>
              <a:rPr lang="en-US" sz="1200" dirty="0">
                <a:solidFill>
                  <a:srgbClr val="000000"/>
                </a:solidFill>
                <a:latin typeface="+mj-lt"/>
                <a:cs typeface="Arial" pitchFamily="34" charset="0"/>
              </a:rPr>
              <a:t>Telecommunications Serial Port (TSIP)</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Two TSIP ports for interfacing TDM applications</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Supports 2/4/8 lanes at 32.768/16.384/8.192 Mbps per lane &amp; up to 1024 </a:t>
            </a:r>
            <a:r>
              <a:rPr lang="en-US" sz="1000" dirty="0" smtClean="0">
                <a:solidFill>
                  <a:srgbClr val="000000"/>
                </a:solidFill>
                <a:latin typeface="+mj-lt"/>
                <a:cs typeface="Arial" pitchFamily="34" charset="0"/>
              </a:rPr>
              <a:t>DS0s</a:t>
            </a:r>
          </a:p>
          <a:p>
            <a:pPr marL="119063" indent="-119063" algn="l">
              <a:spcAft>
                <a:spcPct val="10000"/>
              </a:spcAft>
              <a:buFontTx/>
              <a:buChar char="•"/>
            </a:pPr>
            <a:r>
              <a:rPr lang="en-US" sz="1200" dirty="0" smtClean="0">
                <a:solidFill>
                  <a:srgbClr val="000000"/>
                </a:solidFill>
                <a:latin typeface="+mj-lt"/>
                <a:cs typeface="Arial" pitchFamily="34" charset="0"/>
              </a:rPr>
              <a:t>EMIF 16 (256MB)</a:t>
            </a:r>
          </a:p>
          <a:p>
            <a:pPr marL="347663" lvl="1" indent="-114300" algn="l">
              <a:spcAft>
                <a:spcPct val="10000"/>
              </a:spcAft>
              <a:buFont typeface="Arial" pitchFamily="34" charset="0"/>
              <a:buChar char="–"/>
            </a:pPr>
            <a:r>
              <a:rPr lang="en-US" sz="1000" dirty="0" smtClean="0">
                <a:solidFill>
                  <a:srgbClr val="000000"/>
                </a:solidFill>
                <a:latin typeface="+mj-lt"/>
                <a:cs typeface="Arial" pitchFamily="34" charset="0"/>
              </a:rPr>
              <a:t>NAND</a:t>
            </a:r>
          </a:p>
          <a:p>
            <a:pPr marL="347663" lvl="1" indent="-114300" algn="l">
              <a:spcAft>
                <a:spcPct val="10000"/>
              </a:spcAft>
              <a:buFont typeface="Arial" pitchFamily="34" charset="0"/>
              <a:buChar char="–"/>
            </a:pPr>
            <a:r>
              <a:rPr lang="en-US" sz="1000" dirty="0" smtClean="0">
                <a:solidFill>
                  <a:srgbClr val="000000"/>
                </a:solidFill>
                <a:latin typeface="+mj-lt"/>
                <a:cs typeface="Arial" pitchFamily="34" charset="0"/>
              </a:rPr>
              <a:t>NOR</a:t>
            </a:r>
          </a:p>
          <a:p>
            <a:pPr marL="347663" lvl="1" indent="-114300" algn="l">
              <a:spcAft>
                <a:spcPct val="10000"/>
              </a:spcAft>
              <a:buFont typeface="Arial" pitchFamily="34" charset="0"/>
              <a:buChar char="–"/>
            </a:pPr>
            <a:r>
              <a:rPr lang="en-US" sz="1000" dirty="0" smtClean="0">
                <a:solidFill>
                  <a:srgbClr val="000000"/>
                </a:solidFill>
                <a:latin typeface="+mj-lt"/>
                <a:cs typeface="Arial" pitchFamily="34" charset="0"/>
              </a:rPr>
              <a:t>Synchronized SRAM</a:t>
            </a:r>
          </a:p>
          <a:p>
            <a:pPr marL="119063" indent="-119063" algn="l">
              <a:spcAft>
                <a:spcPct val="10000"/>
              </a:spcAft>
              <a:buFontTx/>
              <a:buChar char="•"/>
            </a:pPr>
            <a:endParaRPr lang="en-US" sz="1200" dirty="0" smtClean="0">
              <a:solidFill>
                <a:srgbClr val="000000"/>
              </a:solidFill>
              <a:cs typeface="Arial" pitchFamily="34" charset="0"/>
            </a:endParaRPr>
          </a:p>
          <a:p>
            <a:pPr marL="347663" lvl="1" indent="-114300" algn="l">
              <a:spcAft>
                <a:spcPct val="10000"/>
              </a:spcAft>
            </a:pPr>
            <a:endParaRPr lang="en-US" sz="1000" dirty="0">
              <a:solidFill>
                <a:srgbClr val="000000"/>
              </a:solidFill>
              <a:latin typeface="+mj-lt"/>
              <a:cs typeface="Arial" pitchFamily="34" charset="0"/>
            </a:endParaRPr>
          </a:p>
        </p:txBody>
      </p:sp>
      <p:sp>
        <p:nvSpPr>
          <p:cNvPr id="76804" name="AutoShape 82"/>
          <p:cNvSpPr>
            <a:spLocks noChangeArrowheads="1"/>
          </p:cNvSpPr>
          <p:nvPr/>
        </p:nvSpPr>
        <p:spPr bwMode="auto">
          <a:xfrm>
            <a:off x="133350" y="904875"/>
            <a:ext cx="4362450" cy="5919788"/>
          </a:xfrm>
          <a:prstGeom prst="roundRect">
            <a:avLst>
              <a:gd name="adj" fmla="val 6593"/>
            </a:avLst>
          </a:prstGeom>
          <a:noFill/>
          <a:ln w="28575">
            <a:noFill/>
            <a:round/>
            <a:headEnd/>
            <a:tailEnd/>
          </a:ln>
        </p:spPr>
        <p:txBody>
          <a:bodyPr lIns="92075" tIns="46038" rIns="92075" bIns="46038"/>
          <a:lstStyle/>
          <a:p>
            <a:pPr marL="119063" indent="-119063" algn="l">
              <a:spcAft>
                <a:spcPct val="10000"/>
              </a:spcAft>
            </a:pPr>
            <a:r>
              <a:rPr lang="en-US" sz="1800" u="sng" dirty="0">
                <a:solidFill>
                  <a:srgbClr val="000000"/>
                </a:solidFill>
                <a:latin typeface="+mj-lt"/>
                <a:cs typeface="Arial" pitchFamily="34" charset="0"/>
              </a:rPr>
              <a:t>Common Interfaces</a:t>
            </a:r>
          </a:p>
          <a:p>
            <a:pPr marL="119063" indent="-119063" algn="l">
              <a:spcAft>
                <a:spcPct val="10000"/>
              </a:spcAft>
              <a:buFontTx/>
              <a:buChar char="•"/>
            </a:pPr>
            <a:endParaRPr lang="en-US" sz="800" dirty="0">
              <a:solidFill>
                <a:srgbClr val="000000"/>
              </a:solidFill>
              <a:latin typeface="+mj-lt"/>
              <a:cs typeface="Arial" pitchFamily="34" charset="0"/>
            </a:endParaRPr>
          </a:p>
          <a:p>
            <a:pPr marL="119063" indent="-119063" algn="l">
              <a:spcAft>
                <a:spcPct val="10000"/>
              </a:spcAft>
              <a:buFontTx/>
              <a:buChar char="•"/>
            </a:pPr>
            <a:r>
              <a:rPr lang="en-US" sz="1200" dirty="0">
                <a:solidFill>
                  <a:srgbClr val="000000"/>
                </a:solidFill>
                <a:latin typeface="+mj-lt"/>
                <a:cs typeface="Arial" pitchFamily="34" charset="0"/>
              </a:rPr>
              <a:t>One PCI Express (</a:t>
            </a:r>
            <a:r>
              <a:rPr lang="en-US" sz="1200" dirty="0" err="1">
                <a:solidFill>
                  <a:srgbClr val="000000"/>
                </a:solidFill>
                <a:latin typeface="+mj-lt"/>
                <a:cs typeface="Arial" pitchFamily="34" charset="0"/>
              </a:rPr>
              <a:t>PCIe</a:t>
            </a:r>
            <a:r>
              <a:rPr lang="en-US" sz="1200" dirty="0">
                <a:solidFill>
                  <a:srgbClr val="000000"/>
                </a:solidFill>
                <a:latin typeface="+mj-lt"/>
                <a:cs typeface="Arial" pitchFamily="34" charset="0"/>
              </a:rPr>
              <a:t>) Gen II port</a:t>
            </a:r>
          </a:p>
          <a:p>
            <a:pPr marL="347663" lvl="1" indent="-114300" algn="l">
              <a:spcAft>
                <a:spcPct val="10000"/>
              </a:spcAft>
              <a:buFontTx/>
              <a:buChar char="–"/>
            </a:pPr>
            <a:r>
              <a:rPr lang="en-US" sz="1000" dirty="0">
                <a:solidFill>
                  <a:srgbClr val="000000"/>
                </a:solidFill>
                <a:latin typeface="+mj-lt"/>
                <a:cs typeface="Arial" pitchFamily="34" charset="0"/>
              </a:rPr>
              <a:t>Two lanes running at 5G Baud</a:t>
            </a:r>
          </a:p>
          <a:p>
            <a:pPr marL="347663" lvl="1" indent="-114300" algn="l">
              <a:spcAft>
                <a:spcPct val="10000"/>
              </a:spcAft>
              <a:buFontTx/>
              <a:buChar char="–"/>
            </a:pPr>
            <a:r>
              <a:rPr lang="en-US" sz="1000" dirty="0">
                <a:solidFill>
                  <a:srgbClr val="000000"/>
                </a:solidFill>
                <a:latin typeface="+mj-lt"/>
                <a:cs typeface="Arial" pitchFamily="34" charset="0"/>
              </a:rPr>
              <a:t>Support for root complex (host) mode and end point mode</a:t>
            </a:r>
          </a:p>
          <a:p>
            <a:pPr marL="347663" lvl="1" indent="-114300" algn="l">
              <a:spcAft>
                <a:spcPct val="10000"/>
              </a:spcAft>
              <a:buFontTx/>
              <a:buChar char="–"/>
            </a:pPr>
            <a:r>
              <a:rPr lang="en-US" sz="1000" dirty="0">
                <a:solidFill>
                  <a:srgbClr val="000000"/>
                </a:solidFill>
                <a:latin typeface="+mj-lt"/>
                <a:cs typeface="Arial" pitchFamily="34" charset="0"/>
              </a:rPr>
              <a:t>Single Virtual Channel (VC) and up to eight Traffic Classes (TC)</a:t>
            </a:r>
          </a:p>
          <a:p>
            <a:pPr marL="347663" lvl="1" indent="-114300" algn="l">
              <a:spcAft>
                <a:spcPct val="10000"/>
              </a:spcAft>
              <a:buFontTx/>
              <a:buChar char="–"/>
            </a:pPr>
            <a:r>
              <a:rPr lang="en-US" sz="1000" dirty="0">
                <a:solidFill>
                  <a:srgbClr val="000000"/>
                </a:solidFill>
                <a:latin typeface="+mj-lt"/>
                <a:cs typeface="Arial" pitchFamily="34" charset="0"/>
              </a:rPr>
              <a:t>Hot plug</a:t>
            </a:r>
          </a:p>
          <a:p>
            <a:pPr marL="119063" indent="-119063" algn="l">
              <a:spcAft>
                <a:spcPct val="10000"/>
              </a:spcAft>
              <a:buFontTx/>
              <a:buChar char="•"/>
            </a:pPr>
            <a:r>
              <a:rPr lang="en-US" sz="1200" dirty="0">
                <a:solidFill>
                  <a:srgbClr val="000000"/>
                </a:solidFill>
                <a:latin typeface="+mj-lt"/>
                <a:cs typeface="Arial" pitchFamily="34" charset="0"/>
              </a:rPr>
              <a:t>Universal Asynchronous Receiver/Transmitter (UART)</a:t>
            </a:r>
          </a:p>
          <a:p>
            <a:pPr marL="347663" lvl="1" indent="-114300" algn="l">
              <a:spcAft>
                <a:spcPct val="10000"/>
              </a:spcAft>
              <a:buFontTx/>
              <a:buChar char="–"/>
            </a:pPr>
            <a:r>
              <a:rPr lang="en-US" sz="1000" dirty="0">
                <a:solidFill>
                  <a:srgbClr val="000000"/>
                </a:solidFill>
                <a:latin typeface="+mj-lt"/>
                <a:cs typeface="Arial" pitchFamily="34" charset="0"/>
              </a:rPr>
              <a:t>2.4, 4.8, 9.6, 19.2, 38.4, 56, and 128 K baud rate</a:t>
            </a:r>
          </a:p>
          <a:p>
            <a:pPr marL="119063" indent="-119063" algn="l">
              <a:spcAft>
                <a:spcPct val="10000"/>
              </a:spcAft>
              <a:buFontTx/>
              <a:buChar char="•"/>
            </a:pPr>
            <a:r>
              <a:rPr lang="en-US" sz="1200" dirty="0">
                <a:solidFill>
                  <a:srgbClr val="000000"/>
                </a:solidFill>
                <a:latin typeface="+mj-lt"/>
                <a:cs typeface="Arial" pitchFamily="34" charset="0"/>
              </a:rPr>
              <a:t>Serial Port Interface (SPI)</a:t>
            </a:r>
          </a:p>
          <a:p>
            <a:pPr marL="347663" lvl="1" indent="-114300" algn="l">
              <a:spcBef>
                <a:spcPct val="20000"/>
              </a:spcBef>
              <a:buFontTx/>
              <a:buChar char="–"/>
            </a:pPr>
            <a:r>
              <a:rPr lang="en-US" sz="1000" dirty="0">
                <a:solidFill>
                  <a:srgbClr val="000000"/>
                </a:solidFill>
                <a:latin typeface="+mj-lt"/>
                <a:cs typeface="Arial" pitchFamily="34" charset="0"/>
              </a:rPr>
              <a:t>Operate at up to 66 MHz</a:t>
            </a:r>
          </a:p>
          <a:p>
            <a:pPr marL="347663" lvl="1" indent="-114300" algn="l">
              <a:spcBef>
                <a:spcPct val="20000"/>
              </a:spcBef>
              <a:buFontTx/>
              <a:buChar char="–"/>
            </a:pPr>
            <a:r>
              <a:rPr lang="en-US" sz="1000" dirty="0">
                <a:solidFill>
                  <a:srgbClr val="000000"/>
                </a:solidFill>
                <a:latin typeface="+mj-lt"/>
                <a:cs typeface="Arial" pitchFamily="34" charset="0"/>
              </a:rPr>
              <a:t>Two-chip select</a:t>
            </a:r>
          </a:p>
          <a:p>
            <a:pPr marL="347663" lvl="1" indent="-114300" algn="l">
              <a:spcBef>
                <a:spcPct val="20000"/>
              </a:spcBef>
              <a:buFontTx/>
              <a:buChar char="–"/>
            </a:pPr>
            <a:r>
              <a:rPr lang="en-US" sz="1000" dirty="0">
                <a:solidFill>
                  <a:srgbClr val="000000"/>
                </a:solidFill>
                <a:latin typeface="+mj-lt"/>
                <a:cs typeface="Arial" pitchFamily="34" charset="0"/>
              </a:rPr>
              <a:t>Master mode</a:t>
            </a:r>
          </a:p>
          <a:p>
            <a:pPr marL="119063" indent="-119063" algn="l">
              <a:spcAft>
                <a:spcPct val="10000"/>
              </a:spcAft>
              <a:buFontTx/>
              <a:buChar char="•"/>
            </a:pPr>
            <a:r>
              <a:rPr lang="en-US" sz="1200" dirty="0">
                <a:solidFill>
                  <a:srgbClr val="000000"/>
                </a:solidFill>
                <a:latin typeface="+mj-lt"/>
                <a:cs typeface="Arial" pitchFamily="34" charset="0"/>
              </a:rPr>
              <a:t>Inter IC Control Module (</a:t>
            </a:r>
            <a:r>
              <a:rPr lang="en-US" altLang="zh-CN" sz="1200" dirty="0">
                <a:solidFill>
                  <a:srgbClr val="000000"/>
                </a:solidFill>
                <a:latin typeface="+mj-lt"/>
                <a:ea typeface="宋体" pitchFamily="2" charset="-122"/>
                <a:cs typeface="Arial" pitchFamily="34" charset="0"/>
              </a:rPr>
              <a:t>I</a:t>
            </a:r>
            <a:r>
              <a:rPr lang="en-US" altLang="zh-CN" sz="1200" baseline="30000" dirty="0">
                <a:solidFill>
                  <a:srgbClr val="000000"/>
                </a:solidFill>
                <a:latin typeface="+mj-lt"/>
                <a:ea typeface="宋体" pitchFamily="2" charset="-122"/>
                <a:cs typeface="Arial" pitchFamily="34" charset="0"/>
              </a:rPr>
              <a:t>2</a:t>
            </a:r>
            <a:r>
              <a:rPr lang="en-US" altLang="zh-CN" sz="1200" dirty="0">
                <a:solidFill>
                  <a:srgbClr val="000000"/>
                </a:solidFill>
                <a:latin typeface="+mj-lt"/>
                <a:ea typeface="宋体" pitchFamily="2" charset="-122"/>
                <a:cs typeface="Arial" pitchFamily="34" charset="0"/>
              </a:rPr>
              <a:t>C</a:t>
            </a:r>
            <a:r>
              <a:rPr lang="en-US" sz="1200" dirty="0">
                <a:solidFill>
                  <a:srgbClr val="000000"/>
                </a:solidFill>
                <a:latin typeface="+mj-lt"/>
                <a:cs typeface="Arial" pitchFamily="34" charset="0"/>
              </a:rPr>
              <a:t>)</a:t>
            </a:r>
          </a:p>
          <a:p>
            <a:pPr marL="347663" lvl="1" indent="-114300" algn="l">
              <a:spcBef>
                <a:spcPct val="20000"/>
              </a:spcBef>
              <a:buFontTx/>
              <a:buChar char="–"/>
            </a:pPr>
            <a:r>
              <a:rPr lang="en-US" sz="1000" dirty="0">
                <a:solidFill>
                  <a:srgbClr val="000000"/>
                </a:solidFill>
                <a:latin typeface="+mj-lt"/>
                <a:cs typeface="Arial" pitchFamily="34" charset="0"/>
              </a:rPr>
              <a:t>One for connecting EPROM (up to 4Mbit)</a:t>
            </a:r>
          </a:p>
          <a:p>
            <a:pPr marL="347663" lvl="1" indent="-114300" algn="l">
              <a:spcBef>
                <a:spcPct val="20000"/>
              </a:spcBef>
              <a:buFontTx/>
              <a:buChar char="–"/>
            </a:pPr>
            <a:r>
              <a:rPr lang="en-US" sz="1000" dirty="0">
                <a:solidFill>
                  <a:srgbClr val="000000"/>
                </a:solidFill>
                <a:latin typeface="+mj-lt"/>
                <a:cs typeface="Arial" pitchFamily="34" charset="0"/>
              </a:rPr>
              <a:t>400 Kbps throughput</a:t>
            </a:r>
          </a:p>
          <a:p>
            <a:pPr marL="347663" lvl="1" indent="-114300" algn="l">
              <a:spcBef>
                <a:spcPct val="20000"/>
              </a:spcBef>
              <a:buFontTx/>
              <a:buChar char="–"/>
            </a:pPr>
            <a:r>
              <a:rPr lang="en-US" sz="1000" dirty="0">
                <a:solidFill>
                  <a:srgbClr val="000000"/>
                </a:solidFill>
                <a:latin typeface="+mj-lt"/>
                <a:cs typeface="Arial" pitchFamily="34" charset="0"/>
              </a:rPr>
              <a:t>Full 7-bit address field</a:t>
            </a:r>
          </a:p>
          <a:p>
            <a:pPr marL="119063" indent="-119063" algn="l">
              <a:spcAft>
                <a:spcPct val="10000"/>
              </a:spcAft>
              <a:buFontTx/>
              <a:buChar char="•"/>
            </a:pPr>
            <a:r>
              <a:rPr lang="en-US" sz="1200" dirty="0">
                <a:solidFill>
                  <a:srgbClr val="000000"/>
                </a:solidFill>
                <a:latin typeface="+mj-lt"/>
                <a:cs typeface="Arial" pitchFamily="34" charset="0"/>
              </a:rPr>
              <a:t>General Purpose IO (GPIO) module</a:t>
            </a:r>
          </a:p>
          <a:p>
            <a:pPr marL="347663" lvl="1" indent="-114300" algn="l">
              <a:spcAft>
                <a:spcPct val="10000"/>
              </a:spcAft>
              <a:buFontTx/>
              <a:buChar char="–"/>
            </a:pPr>
            <a:r>
              <a:rPr lang="en-US" sz="1000" dirty="0">
                <a:solidFill>
                  <a:srgbClr val="000000"/>
                </a:solidFill>
                <a:latin typeface="+mj-lt"/>
                <a:cs typeface="Arial" pitchFamily="34" charset="0"/>
              </a:rPr>
              <a:t>16-bit operation</a:t>
            </a:r>
          </a:p>
          <a:p>
            <a:pPr marL="347663" lvl="1" indent="-114300" algn="l">
              <a:spcBef>
                <a:spcPct val="20000"/>
              </a:spcBef>
              <a:buFontTx/>
              <a:buChar char="–"/>
            </a:pPr>
            <a:r>
              <a:rPr lang="en-US" sz="1000" dirty="0">
                <a:solidFill>
                  <a:srgbClr val="000000"/>
                </a:solidFill>
                <a:latin typeface="+mj-lt"/>
                <a:cs typeface="Arial" pitchFamily="34" charset="0"/>
              </a:rPr>
              <a:t>Can be configured as interrupt pin</a:t>
            </a:r>
          </a:p>
          <a:p>
            <a:pPr marL="347663" lvl="1" indent="-114300" algn="l">
              <a:spcBef>
                <a:spcPct val="20000"/>
              </a:spcBef>
              <a:buFontTx/>
              <a:buChar char="–"/>
            </a:pPr>
            <a:r>
              <a:rPr lang="en-US" sz="1000" dirty="0">
                <a:solidFill>
                  <a:srgbClr val="000000"/>
                </a:solidFill>
                <a:latin typeface="+mj-lt"/>
                <a:cs typeface="Arial" pitchFamily="34" charset="0"/>
              </a:rPr>
              <a:t>Interrupt can select either rising edge or falling edge</a:t>
            </a:r>
          </a:p>
          <a:p>
            <a:pPr marL="119063" indent="-119063" algn="l">
              <a:spcAft>
                <a:spcPct val="10000"/>
              </a:spcAft>
              <a:buFontTx/>
              <a:buChar char="•"/>
            </a:pPr>
            <a:r>
              <a:rPr lang="en-US" sz="1200" dirty="0">
                <a:solidFill>
                  <a:srgbClr val="000000"/>
                </a:solidFill>
                <a:latin typeface="+mj-lt"/>
                <a:cs typeface="Arial" pitchFamily="34" charset="0"/>
              </a:rPr>
              <a:t>Serial </a:t>
            </a:r>
            <a:r>
              <a:rPr lang="en-US" sz="1200" dirty="0" err="1">
                <a:solidFill>
                  <a:srgbClr val="000000"/>
                </a:solidFill>
                <a:latin typeface="+mj-lt"/>
                <a:cs typeface="Arial" pitchFamily="34" charset="0"/>
              </a:rPr>
              <a:t>RapidIO</a:t>
            </a:r>
            <a:r>
              <a:rPr lang="en-US" sz="1200" dirty="0">
                <a:solidFill>
                  <a:srgbClr val="000000"/>
                </a:solidFill>
                <a:latin typeface="+mj-lt"/>
                <a:cs typeface="Arial" pitchFamily="34" charset="0"/>
              </a:rPr>
              <a:t> (SRIO)</a:t>
            </a:r>
          </a:p>
          <a:p>
            <a:pPr marL="347663" lvl="1" indent="-114300" algn="l">
              <a:spcAft>
                <a:spcPct val="10000"/>
              </a:spcAft>
              <a:buFontTx/>
              <a:buChar char="–"/>
            </a:pPr>
            <a:r>
              <a:rPr lang="en-US" sz="1000" dirty="0" err="1">
                <a:solidFill>
                  <a:srgbClr val="000000"/>
                </a:solidFill>
                <a:latin typeface="+mj-lt"/>
                <a:cs typeface="Arial" pitchFamily="34" charset="0"/>
              </a:rPr>
              <a:t>RapidIO</a:t>
            </a:r>
            <a:r>
              <a:rPr lang="en-US" sz="1000" dirty="0">
                <a:solidFill>
                  <a:srgbClr val="000000"/>
                </a:solidFill>
                <a:latin typeface="+mj-lt"/>
                <a:cs typeface="Arial" pitchFamily="34" charset="0"/>
              </a:rPr>
              <a:t> 2.1 compliant</a:t>
            </a:r>
          </a:p>
          <a:p>
            <a:pPr marL="347663" lvl="1" indent="-114300" algn="l">
              <a:spcAft>
                <a:spcPct val="10000"/>
              </a:spcAft>
              <a:buFontTx/>
              <a:buChar char="–"/>
            </a:pPr>
            <a:r>
              <a:rPr lang="en-US" sz="1000" dirty="0">
                <a:solidFill>
                  <a:srgbClr val="000000"/>
                </a:solidFill>
                <a:latin typeface="+mj-lt"/>
                <a:cs typeface="Arial" pitchFamily="34" charset="0"/>
              </a:rPr>
              <a:t>Four lanes @ 5 </a:t>
            </a:r>
            <a:r>
              <a:rPr lang="en-US" sz="1000" dirty="0" err="1">
                <a:solidFill>
                  <a:srgbClr val="000000"/>
                </a:solidFill>
                <a:latin typeface="+mj-lt"/>
                <a:cs typeface="Arial" pitchFamily="34" charset="0"/>
              </a:rPr>
              <a:t>Gbps</a:t>
            </a:r>
            <a:endParaRPr lang="en-US" sz="1000" dirty="0">
              <a:solidFill>
                <a:srgbClr val="000000"/>
              </a:solidFill>
              <a:latin typeface="+mj-lt"/>
              <a:cs typeface="Arial" pitchFamily="34" charset="0"/>
            </a:endParaRPr>
          </a:p>
          <a:p>
            <a:pPr marL="1143000" lvl="2" indent="-228600" algn="l">
              <a:spcAft>
                <a:spcPct val="10000"/>
              </a:spcAft>
              <a:buFontTx/>
              <a:buChar char="•"/>
            </a:pPr>
            <a:r>
              <a:rPr lang="en-US" sz="1000" dirty="0">
                <a:solidFill>
                  <a:srgbClr val="000000"/>
                </a:solidFill>
                <a:latin typeface="+mj-lt"/>
                <a:cs typeface="Arial" pitchFamily="34" charset="0"/>
              </a:rPr>
              <a:t>1.25/2.5/3.125/5 </a:t>
            </a:r>
            <a:r>
              <a:rPr lang="en-US" sz="1000" dirty="0" err="1">
                <a:solidFill>
                  <a:srgbClr val="000000"/>
                </a:solidFill>
                <a:latin typeface="+mj-lt"/>
                <a:cs typeface="Arial" pitchFamily="34" charset="0"/>
              </a:rPr>
              <a:t>Gbps</a:t>
            </a:r>
            <a:r>
              <a:rPr lang="en-US" sz="1000" dirty="0">
                <a:solidFill>
                  <a:srgbClr val="000000"/>
                </a:solidFill>
                <a:latin typeface="+mj-lt"/>
                <a:cs typeface="Arial" pitchFamily="34" charset="0"/>
              </a:rPr>
              <a:t> operation per lane</a:t>
            </a:r>
          </a:p>
          <a:p>
            <a:pPr marL="1143000" lvl="2" indent="-228600" algn="l">
              <a:spcAft>
                <a:spcPct val="10000"/>
              </a:spcAft>
              <a:buFontTx/>
              <a:buChar char="•"/>
            </a:pPr>
            <a:r>
              <a:rPr lang="en-US" sz="1000" dirty="0">
                <a:solidFill>
                  <a:srgbClr val="000000"/>
                </a:solidFill>
                <a:latin typeface="+mj-lt"/>
                <a:cs typeface="Arial" pitchFamily="34" charset="0"/>
              </a:rPr>
              <a:t>Configurable as four 1x, two 2x, or one 4x</a:t>
            </a:r>
          </a:p>
          <a:p>
            <a:pPr marL="347663" lvl="1" indent="-114300" algn="l">
              <a:spcAft>
                <a:spcPct val="10000"/>
              </a:spcAft>
              <a:buFontTx/>
              <a:buChar char="–"/>
            </a:pPr>
            <a:r>
              <a:rPr lang="en-US" sz="1000" dirty="0">
                <a:solidFill>
                  <a:srgbClr val="000000"/>
                </a:solidFill>
                <a:latin typeface="+mj-lt"/>
                <a:cs typeface="Arial" pitchFamily="34" charset="0"/>
              </a:rPr>
              <a:t>Direct I/O and message passing (VBUSM slave)</a:t>
            </a:r>
          </a:p>
          <a:p>
            <a:pPr marL="347663" lvl="1" indent="-114300" algn="l">
              <a:spcAft>
                <a:spcPct val="10000"/>
              </a:spcAft>
              <a:buFontTx/>
              <a:buChar char="–"/>
            </a:pPr>
            <a:r>
              <a:rPr lang="en-US" sz="1000" dirty="0">
                <a:solidFill>
                  <a:srgbClr val="000000"/>
                </a:solidFill>
                <a:latin typeface="+mj-lt"/>
                <a:cs typeface="Arial" pitchFamily="34" charset="0"/>
              </a:rPr>
              <a:t>Packet forwarding</a:t>
            </a:r>
          </a:p>
          <a:p>
            <a:pPr marL="347663" lvl="1" indent="-114300" algn="l">
              <a:spcAft>
                <a:spcPct val="10000"/>
              </a:spcAft>
              <a:buFontTx/>
              <a:buChar char="–"/>
            </a:pPr>
            <a:r>
              <a:rPr lang="en-US" sz="1000" dirty="0">
                <a:solidFill>
                  <a:srgbClr val="000000"/>
                </a:solidFill>
                <a:latin typeface="+mj-lt"/>
                <a:cs typeface="Arial" pitchFamily="34" charset="0"/>
              </a:rPr>
              <a:t>Improved support for dual-ring daisy-chain</a:t>
            </a:r>
          </a:p>
          <a:p>
            <a:pPr marL="347663" lvl="1" indent="-114300" algn="l">
              <a:spcAft>
                <a:spcPct val="10000"/>
              </a:spcAft>
              <a:buFontTx/>
              <a:buChar char="–"/>
            </a:pPr>
            <a:r>
              <a:rPr lang="en-US" sz="1000" dirty="0">
                <a:solidFill>
                  <a:srgbClr val="000000"/>
                </a:solidFill>
                <a:latin typeface="+mj-lt"/>
                <a:cs typeface="Arial" pitchFamily="34" charset="0"/>
              </a:rPr>
              <a:t>Reset isolation</a:t>
            </a:r>
          </a:p>
          <a:p>
            <a:pPr marL="347663" lvl="1" indent="-114300" algn="l">
              <a:spcAft>
                <a:spcPct val="10000"/>
              </a:spcAft>
              <a:buFontTx/>
              <a:buChar char="–"/>
            </a:pPr>
            <a:r>
              <a:rPr lang="en-US" sz="1000" dirty="0">
                <a:solidFill>
                  <a:srgbClr val="000000"/>
                </a:solidFill>
                <a:latin typeface="+mj-lt"/>
                <a:cs typeface="Arial" pitchFamily="34" charset="0"/>
              </a:rPr>
              <a:t>Upgrades for inter-operation with packet accelerator</a:t>
            </a:r>
          </a:p>
        </p:txBody>
      </p:sp>
      <p:sp>
        <p:nvSpPr>
          <p:cNvPr id="76805" name="Rectangle 86"/>
          <p:cNvSpPr>
            <a:spLocks noGrp="1" noChangeArrowheads="1"/>
          </p:cNvSpPr>
          <p:nvPr>
            <p:ph type="title" idx="4294967295"/>
          </p:nvPr>
        </p:nvSpPr>
        <p:spPr>
          <a:xfrm>
            <a:off x="171450" y="76200"/>
            <a:ext cx="8693944" cy="762000"/>
          </a:xfrm>
        </p:spPr>
        <p:txBody>
          <a:bodyPr/>
          <a:lstStyle/>
          <a:p>
            <a:pPr eaLnBrk="1" hangingPunct="1"/>
            <a:r>
              <a:rPr lang="en-US" sz="3600" b="0" dirty="0" smtClean="0"/>
              <a:t>External Interfaces - Additional Information</a:t>
            </a:r>
          </a:p>
        </p:txBody>
      </p:sp>
    </p:spTree>
    <p:custDataLst>
      <p:tags r:id="rId1"/>
    </p:custDataLst>
  </p:cSld>
  <p:clrMapOvr>
    <a:masterClrMapping/>
  </p:clrMapOvr>
  <p:transition advClick="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sz="3600" b="0" dirty="0" smtClean="0"/>
              <a:t>Serial </a:t>
            </a:r>
            <a:r>
              <a:rPr lang="en-US" sz="3600" b="0" dirty="0" err="1" smtClean="0"/>
              <a:t>RapidIO</a:t>
            </a:r>
            <a:r>
              <a:rPr lang="en-US" sz="3600" b="0" dirty="0" smtClean="0"/>
              <a:t> - Additional Information</a:t>
            </a:r>
          </a:p>
        </p:txBody>
      </p:sp>
      <p:sp>
        <p:nvSpPr>
          <p:cNvPr id="78851" name="Rectangle 3"/>
          <p:cNvSpPr>
            <a:spLocks noGrp="1" noChangeArrowheads="1"/>
          </p:cNvSpPr>
          <p:nvPr>
            <p:ph idx="1"/>
          </p:nvPr>
        </p:nvSpPr>
        <p:spPr>
          <a:xfrm>
            <a:off x="333375" y="1185863"/>
            <a:ext cx="8467725" cy="4949825"/>
          </a:xfrm>
        </p:spPr>
        <p:txBody>
          <a:bodyPr/>
          <a:lstStyle/>
          <a:p>
            <a:pPr eaLnBrk="1" hangingPunct="1">
              <a:lnSpc>
                <a:spcPct val="90000"/>
              </a:lnSpc>
            </a:pPr>
            <a:r>
              <a:rPr lang="en-US" sz="1800" dirty="0" smtClean="0"/>
              <a:t>SRIO or </a:t>
            </a:r>
            <a:r>
              <a:rPr lang="en-US" sz="1800" dirty="0" err="1" smtClean="0"/>
              <a:t>RapidIO</a:t>
            </a:r>
            <a:r>
              <a:rPr lang="en-US" sz="1800" dirty="0" smtClean="0"/>
              <a:t> provides a 3-layered architecture</a:t>
            </a:r>
          </a:p>
          <a:p>
            <a:pPr lvl="1" eaLnBrk="1" hangingPunct="1">
              <a:lnSpc>
                <a:spcPct val="90000"/>
              </a:lnSpc>
            </a:pPr>
            <a:r>
              <a:rPr lang="en-US" sz="1800" dirty="0" smtClean="0"/>
              <a:t>Physical defines electrical characteristics, link flow control (CRC)</a:t>
            </a:r>
          </a:p>
          <a:p>
            <a:pPr lvl="1" eaLnBrk="1" hangingPunct="1">
              <a:lnSpc>
                <a:spcPct val="90000"/>
              </a:lnSpc>
            </a:pPr>
            <a:r>
              <a:rPr lang="en-US" sz="1800" dirty="0" smtClean="0"/>
              <a:t>Transport defines addressing scheme (8b/16b device IDs)</a:t>
            </a:r>
          </a:p>
          <a:p>
            <a:pPr lvl="1" eaLnBrk="1" hangingPunct="1">
              <a:lnSpc>
                <a:spcPct val="90000"/>
              </a:lnSpc>
            </a:pPr>
            <a:r>
              <a:rPr lang="en-US" sz="1800" dirty="0" smtClean="0"/>
              <a:t>Logical defines packet format and operational protocol</a:t>
            </a:r>
          </a:p>
          <a:p>
            <a:pPr eaLnBrk="1" hangingPunct="1">
              <a:lnSpc>
                <a:spcPct val="90000"/>
              </a:lnSpc>
            </a:pPr>
            <a:r>
              <a:rPr lang="en-US" sz="1800" dirty="0" smtClean="0"/>
              <a:t>Two basic modes of logical layer operation</a:t>
            </a:r>
          </a:p>
          <a:p>
            <a:pPr lvl="1" eaLnBrk="1" hangingPunct="1">
              <a:lnSpc>
                <a:spcPct val="90000"/>
              </a:lnSpc>
            </a:pPr>
            <a:r>
              <a:rPr lang="en-US" sz="1800" dirty="0" err="1" smtClean="0"/>
              <a:t>DirectIO</a:t>
            </a:r>
            <a:endParaRPr lang="en-US" sz="1800" dirty="0" smtClean="0"/>
          </a:p>
          <a:p>
            <a:pPr lvl="2" eaLnBrk="1" hangingPunct="1">
              <a:lnSpc>
                <a:spcPct val="90000"/>
              </a:lnSpc>
            </a:pPr>
            <a:r>
              <a:rPr lang="en-US" sz="1800" dirty="0" smtClean="0"/>
              <a:t>Transmit device needs knowledge of memory map of receiving device</a:t>
            </a:r>
          </a:p>
          <a:p>
            <a:pPr lvl="2" eaLnBrk="1" hangingPunct="1">
              <a:lnSpc>
                <a:spcPct val="90000"/>
              </a:lnSpc>
            </a:pPr>
            <a:r>
              <a:rPr lang="en-US" sz="1800" dirty="0" smtClean="0"/>
              <a:t>Includes NREAD, NWRITE_R, NWRITE, SWRITE</a:t>
            </a:r>
          </a:p>
          <a:p>
            <a:pPr lvl="2" eaLnBrk="1" hangingPunct="1">
              <a:lnSpc>
                <a:spcPct val="90000"/>
              </a:lnSpc>
            </a:pPr>
            <a:r>
              <a:rPr lang="en-US" sz="1800" dirty="0" smtClean="0"/>
              <a:t>Functional units: LSU, MAU, AMU</a:t>
            </a:r>
          </a:p>
          <a:p>
            <a:pPr lvl="1" eaLnBrk="1" hangingPunct="1">
              <a:lnSpc>
                <a:spcPct val="90000"/>
              </a:lnSpc>
            </a:pPr>
            <a:r>
              <a:rPr lang="en-US" sz="1800" dirty="0" smtClean="0"/>
              <a:t>Message Passing</a:t>
            </a:r>
          </a:p>
          <a:p>
            <a:pPr lvl="2" eaLnBrk="1" hangingPunct="1">
              <a:lnSpc>
                <a:spcPct val="90000"/>
              </a:lnSpc>
            </a:pPr>
            <a:r>
              <a:rPr lang="en-US" sz="1800" dirty="0" smtClean="0"/>
              <a:t>Transmit Device does not need knowledge of memory map of receiving device</a:t>
            </a:r>
          </a:p>
          <a:p>
            <a:pPr lvl="2" eaLnBrk="1" hangingPunct="1">
              <a:lnSpc>
                <a:spcPct val="90000"/>
              </a:lnSpc>
            </a:pPr>
            <a:r>
              <a:rPr lang="en-US" sz="1800" dirty="0" smtClean="0"/>
              <a:t>Includes Type 11 messages and Type 9 packets</a:t>
            </a:r>
          </a:p>
          <a:p>
            <a:pPr lvl="2" eaLnBrk="1" hangingPunct="1">
              <a:lnSpc>
                <a:spcPct val="90000"/>
              </a:lnSpc>
            </a:pPr>
            <a:r>
              <a:rPr lang="en-US" sz="1800" dirty="0" smtClean="0"/>
              <a:t>Functional units: TXU, RXU</a:t>
            </a:r>
          </a:p>
          <a:p>
            <a:pPr eaLnBrk="1" hangingPunct="1">
              <a:lnSpc>
                <a:spcPct val="90000"/>
              </a:lnSpc>
            </a:pPr>
            <a:r>
              <a:rPr lang="en-US" sz="1800" dirty="0" smtClean="0"/>
              <a:t>Gen 2 Implementation – Supporting up to 5 </a:t>
            </a:r>
            <a:r>
              <a:rPr lang="en-US" sz="1800" dirty="0" err="1" smtClean="0"/>
              <a:t>Gbps</a:t>
            </a:r>
            <a:endParaRPr lang="en-US" sz="1800"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5538" name="Elbow Connector 180"/>
          <p:cNvCxnSpPr>
            <a:cxnSpLocks noChangeShapeType="1"/>
            <a:stCxn id="22567" idx="3"/>
            <a:endCxn id="65672" idx="2"/>
          </p:cNvCxnSpPr>
          <p:nvPr/>
        </p:nvCxnSpPr>
        <p:spPr bwMode="auto">
          <a:xfrm flipV="1">
            <a:off x="4479925" y="2033588"/>
            <a:ext cx="612775" cy="1235075"/>
          </a:xfrm>
          <a:prstGeom prst="bentConnector2">
            <a:avLst/>
          </a:prstGeom>
          <a:noFill/>
          <a:ln w="12700" algn="ctr">
            <a:solidFill>
              <a:schemeClr val="tx1"/>
            </a:solidFill>
            <a:round/>
            <a:headEnd type="none" w="sm" len="sm"/>
            <a:tailEnd type="triangle" w="med" len="med"/>
          </a:ln>
        </p:spPr>
      </p:cxnSp>
      <p:cxnSp>
        <p:nvCxnSpPr>
          <p:cNvPr id="65539" name="Elbow Connector 180"/>
          <p:cNvCxnSpPr>
            <a:cxnSpLocks noChangeShapeType="1"/>
            <a:stCxn id="22627" idx="3"/>
            <a:endCxn id="65671" idx="2"/>
          </p:cNvCxnSpPr>
          <p:nvPr/>
        </p:nvCxnSpPr>
        <p:spPr bwMode="auto">
          <a:xfrm flipV="1">
            <a:off x="4521200" y="2032000"/>
            <a:ext cx="419100" cy="1150938"/>
          </a:xfrm>
          <a:prstGeom prst="bentConnector2">
            <a:avLst/>
          </a:prstGeom>
          <a:noFill/>
          <a:ln w="12700" algn="ctr">
            <a:solidFill>
              <a:schemeClr val="tx1"/>
            </a:solidFill>
            <a:round/>
            <a:headEnd type="none" w="sm" len="sm"/>
            <a:tailEnd type="triangle" w="med" len="med"/>
          </a:ln>
        </p:spPr>
      </p:cxnSp>
      <p:cxnSp>
        <p:nvCxnSpPr>
          <p:cNvPr id="65540" name="Elbow Connector 180"/>
          <p:cNvCxnSpPr>
            <a:cxnSpLocks noChangeShapeType="1"/>
            <a:stCxn id="22631" idx="3"/>
            <a:endCxn id="65670" idx="2"/>
          </p:cNvCxnSpPr>
          <p:nvPr/>
        </p:nvCxnSpPr>
        <p:spPr bwMode="auto">
          <a:xfrm flipV="1">
            <a:off x="4556125" y="2032000"/>
            <a:ext cx="238125" cy="1065213"/>
          </a:xfrm>
          <a:prstGeom prst="bentConnector2">
            <a:avLst/>
          </a:prstGeom>
          <a:noFill/>
          <a:ln w="12700" algn="ctr">
            <a:solidFill>
              <a:schemeClr val="tx1"/>
            </a:solidFill>
            <a:round/>
            <a:headEnd type="none" w="sm" len="sm"/>
            <a:tailEnd type="triangle" w="med" len="med"/>
          </a:ln>
        </p:spPr>
      </p:cxnSp>
      <p:sp>
        <p:nvSpPr>
          <p:cNvPr id="22533" name="Rectangle 25"/>
          <p:cNvSpPr>
            <a:spLocks noChangeArrowheads="1"/>
          </p:cNvSpPr>
          <p:nvPr/>
        </p:nvSpPr>
        <p:spPr bwMode="auto">
          <a:xfrm>
            <a:off x="4100513" y="5595938"/>
            <a:ext cx="765175" cy="1428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QMSS</a:t>
            </a:r>
          </a:p>
        </p:txBody>
      </p:sp>
      <p:sp>
        <p:nvSpPr>
          <p:cNvPr id="65542" name="Rectangle 26"/>
          <p:cNvSpPr>
            <a:spLocks noGrp="1" noChangeArrowheads="1"/>
          </p:cNvSpPr>
          <p:nvPr>
            <p:ph type="title" idx="4294967295"/>
          </p:nvPr>
        </p:nvSpPr>
        <p:spPr>
          <a:xfrm>
            <a:off x="593710" y="169863"/>
            <a:ext cx="8121650" cy="477837"/>
          </a:xfrm>
        </p:spPr>
        <p:txBody>
          <a:bodyPr/>
          <a:lstStyle/>
          <a:p>
            <a:pPr eaLnBrk="1" hangingPunct="1"/>
            <a:r>
              <a:rPr lang="en-US" b="0" dirty="0" smtClean="0"/>
              <a:t>TeraNet - Additional Information</a:t>
            </a:r>
          </a:p>
        </p:txBody>
      </p:sp>
      <p:sp>
        <p:nvSpPr>
          <p:cNvPr id="22535" name="Rectangle 27"/>
          <p:cNvSpPr>
            <a:spLocks noChangeArrowheads="1"/>
          </p:cNvSpPr>
          <p:nvPr/>
        </p:nvSpPr>
        <p:spPr bwMode="auto">
          <a:xfrm>
            <a:off x="4413250" y="1084263"/>
            <a:ext cx="3371850" cy="95091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a:latin typeface="+mj-lt"/>
              </a:rPr>
              <a:t>MSMC</a:t>
            </a:r>
          </a:p>
        </p:txBody>
      </p:sp>
      <p:sp>
        <p:nvSpPr>
          <p:cNvPr id="22536" name="Rectangle 29"/>
          <p:cNvSpPr>
            <a:spLocks noChangeArrowheads="1"/>
          </p:cNvSpPr>
          <p:nvPr/>
        </p:nvSpPr>
        <p:spPr bwMode="auto">
          <a:xfrm>
            <a:off x="4413250" y="1169988"/>
            <a:ext cx="838200"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200" dirty="0">
                <a:latin typeface="+mj-lt"/>
              </a:rPr>
              <a:t>DDR3</a:t>
            </a:r>
          </a:p>
        </p:txBody>
      </p:sp>
      <p:sp>
        <p:nvSpPr>
          <p:cNvPr id="22537" name="Rectangle 30"/>
          <p:cNvSpPr>
            <a:spLocks noChangeArrowheads="1"/>
          </p:cNvSpPr>
          <p:nvPr/>
        </p:nvSpPr>
        <p:spPr bwMode="auto">
          <a:xfrm>
            <a:off x="4413250" y="1474788"/>
            <a:ext cx="838200"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rIns="0" anchor="ctr"/>
          <a:lstStyle/>
          <a:p>
            <a:pPr>
              <a:defRPr/>
            </a:pPr>
            <a:r>
              <a:rPr lang="en-US" sz="1200" dirty="0">
                <a:latin typeface="+mj-lt"/>
              </a:rPr>
              <a:t>Shared L2 </a:t>
            </a:r>
          </a:p>
        </p:txBody>
      </p:sp>
      <p:sp>
        <p:nvSpPr>
          <p:cNvPr id="65546" name="Line 31"/>
          <p:cNvSpPr>
            <a:spLocks noChangeShapeType="1"/>
          </p:cNvSpPr>
          <p:nvPr/>
        </p:nvSpPr>
        <p:spPr bwMode="auto">
          <a:xfrm>
            <a:off x="3117850" y="1322388"/>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47" name="Line 32"/>
          <p:cNvSpPr>
            <a:spLocks noChangeShapeType="1"/>
          </p:cNvSpPr>
          <p:nvPr/>
        </p:nvSpPr>
        <p:spPr bwMode="auto">
          <a:xfrm>
            <a:off x="3117850" y="1589088"/>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48" name="Rectangle 34"/>
          <p:cNvSpPr>
            <a:spLocks noChangeArrowheads="1"/>
          </p:cNvSpPr>
          <p:nvPr/>
        </p:nvSpPr>
        <p:spPr bwMode="auto">
          <a:xfrm>
            <a:off x="4413250" y="14747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sp>
        <p:nvSpPr>
          <p:cNvPr id="65549" name="Rectangle 35"/>
          <p:cNvSpPr>
            <a:spLocks noChangeArrowheads="1"/>
          </p:cNvSpPr>
          <p:nvPr/>
        </p:nvSpPr>
        <p:spPr bwMode="auto">
          <a:xfrm>
            <a:off x="4413250" y="11699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sp>
        <p:nvSpPr>
          <p:cNvPr id="22542" name="Rectangle 36"/>
          <p:cNvSpPr>
            <a:spLocks noChangeArrowheads="1"/>
          </p:cNvSpPr>
          <p:nvPr/>
        </p:nvSpPr>
        <p:spPr bwMode="auto">
          <a:xfrm>
            <a:off x="3717925" y="3116263"/>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latin typeface="+mj-lt"/>
              </a:rPr>
              <a:t>Core</a:t>
            </a:r>
          </a:p>
        </p:txBody>
      </p:sp>
      <p:sp>
        <p:nvSpPr>
          <p:cNvPr id="65551" name="Line 37"/>
          <p:cNvSpPr>
            <a:spLocks noChangeShapeType="1"/>
          </p:cNvSpPr>
          <p:nvPr/>
        </p:nvSpPr>
        <p:spPr bwMode="auto">
          <a:xfrm flipV="1">
            <a:off x="2894013" y="3268663"/>
            <a:ext cx="671512" cy="9525"/>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44" name="Rectangle 38"/>
          <p:cNvSpPr>
            <a:spLocks noChangeArrowheads="1"/>
          </p:cNvSpPr>
          <p:nvPr/>
        </p:nvSpPr>
        <p:spPr bwMode="auto">
          <a:xfrm>
            <a:off x="3565525" y="311626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S</a:t>
            </a:r>
          </a:p>
        </p:txBody>
      </p:sp>
      <p:sp>
        <p:nvSpPr>
          <p:cNvPr id="22545" name="Rectangle 40"/>
          <p:cNvSpPr>
            <a:spLocks noChangeArrowheads="1"/>
          </p:cNvSpPr>
          <p:nvPr/>
        </p:nvSpPr>
        <p:spPr bwMode="auto">
          <a:xfrm>
            <a:off x="4100513" y="5768975"/>
            <a:ext cx="755650"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PCIe</a:t>
            </a:r>
          </a:p>
        </p:txBody>
      </p:sp>
      <p:sp>
        <p:nvSpPr>
          <p:cNvPr id="22546" name="Rectangle 41"/>
          <p:cNvSpPr>
            <a:spLocks noChangeArrowheads="1"/>
          </p:cNvSpPr>
          <p:nvPr/>
        </p:nvSpPr>
        <p:spPr bwMode="auto">
          <a:xfrm>
            <a:off x="4100513" y="55975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22547" name="Rectangle 42"/>
          <p:cNvSpPr>
            <a:spLocks noChangeArrowheads="1"/>
          </p:cNvSpPr>
          <p:nvPr/>
        </p:nvSpPr>
        <p:spPr bwMode="auto">
          <a:xfrm>
            <a:off x="4214813" y="4437063"/>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TAC_BE</a:t>
            </a:r>
          </a:p>
        </p:txBody>
      </p:sp>
      <p:sp>
        <p:nvSpPr>
          <p:cNvPr id="22548" name="Rectangle 43"/>
          <p:cNvSpPr>
            <a:spLocks noChangeArrowheads="1"/>
          </p:cNvSpPr>
          <p:nvPr/>
        </p:nvSpPr>
        <p:spPr bwMode="auto">
          <a:xfrm>
            <a:off x="4214813" y="443706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22549" name="Rectangle 44"/>
          <p:cNvSpPr>
            <a:spLocks noChangeArrowheads="1"/>
          </p:cNvSpPr>
          <p:nvPr/>
        </p:nvSpPr>
        <p:spPr bwMode="auto">
          <a:xfrm>
            <a:off x="465138" y="2978150"/>
            <a:ext cx="927100" cy="2952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SRIO</a:t>
            </a:r>
          </a:p>
        </p:txBody>
      </p:sp>
      <p:sp>
        <p:nvSpPr>
          <p:cNvPr id="22550" name="Rectangle 45"/>
          <p:cNvSpPr>
            <a:spLocks noChangeArrowheads="1"/>
          </p:cNvSpPr>
          <p:nvPr/>
        </p:nvSpPr>
        <p:spPr bwMode="auto">
          <a:xfrm>
            <a:off x="427038" y="5622925"/>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PCIe</a:t>
            </a:r>
          </a:p>
        </p:txBody>
      </p:sp>
      <p:sp>
        <p:nvSpPr>
          <p:cNvPr id="22551" name="Rectangle 46"/>
          <p:cNvSpPr>
            <a:spLocks noChangeArrowheads="1"/>
          </p:cNvSpPr>
          <p:nvPr/>
        </p:nvSpPr>
        <p:spPr bwMode="auto">
          <a:xfrm>
            <a:off x="427038" y="5421313"/>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smtClean="0">
                <a:latin typeface="+mj-lt"/>
              </a:rPr>
              <a:t>QMSS</a:t>
            </a:r>
            <a:endParaRPr lang="en-US" sz="800" dirty="0">
              <a:latin typeface="+mj-lt"/>
            </a:endParaRPr>
          </a:p>
        </p:txBody>
      </p:sp>
      <p:sp>
        <p:nvSpPr>
          <p:cNvPr id="22552" name="Rectangle 47"/>
          <p:cNvSpPr>
            <a:spLocks noChangeArrowheads="1"/>
          </p:cNvSpPr>
          <p:nvPr/>
        </p:nvSpPr>
        <p:spPr bwMode="auto">
          <a:xfrm>
            <a:off x="1255713" y="31210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553" name="Rectangle 48"/>
          <p:cNvSpPr>
            <a:spLocks noChangeArrowheads="1"/>
          </p:cNvSpPr>
          <p:nvPr/>
        </p:nvSpPr>
        <p:spPr bwMode="auto">
          <a:xfrm>
            <a:off x="1243013" y="56229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554" name="Rectangle 49"/>
          <p:cNvSpPr>
            <a:spLocks noChangeArrowheads="1"/>
          </p:cNvSpPr>
          <p:nvPr/>
        </p:nvSpPr>
        <p:spPr bwMode="auto">
          <a:xfrm>
            <a:off x="1246188" y="542607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65563" name="Line 50"/>
          <p:cNvSpPr>
            <a:spLocks noChangeShapeType="1"/>
          </p:cNvSpPr>
          <p:nvPr/>
        </p:nvSpPr>
        <p:spPr bwMode="auto">
          <a:xfrm>
            <a:off x="1401763" y="3187700"/>
            <a:ext cx="12636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64" name="Line 51"/>
          <p:cNvSpPr>
            <a:spLocks noChangeShapeType="1"/>
          </p:cNvSpPr>
          <p:nvPr/>
        </p:nvSpPr>
        <p:spPr bwMode="auto">
          <a:xfrm>
            <a:off x="1382713" y="5694363"/>
            <a:ext cx="12636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65" name="Line 52"/>
          <p:cNvSpPr>
            <a:spLocks noChangeShapeType="1"/>
          </p:cNvSpPr>
          <p:nvPr/>
        </p:nvSpPr>
        <p:spPr bwMode="auto">
          <a:xfrm>
            <a:off x="1382713" y="5478463"/>
            <a:ext cx="12636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58" name="Rectangle 53"/>
          <p:cNvSpPr>
            <a:spLocks noChangeArrowheads="1"/>
          </p:cNvSpPr>
          <p:nvPr/>
        </p:nvSpPr>
        <p:spPr bwMode="auto">
          <a:xfrm>
            <a:off x="360363" y="1970088"/>
            <a:ext cx="685800"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latin typeface="+mj-lt"/>
              </a:rPr>
              <a:t>TPCC</a:t>
            </a:r>
          </a:p>
          <a:p>
            <a:pPr algn="ctr">
              <a:defRPr/>
            </a:pPr>
            <a:r>
              <a:rPr lang="en-US" sz="900">
                <a:latin typeface="+mj-lt"/>
              </a:rPr>
              <a:t>16ch QDMA</a:t>
            </a:r>
          </a:p>
        </p:txBody>
      </p:sp>
      <p:grpSp>
        <p:nvGrpSpPr>
          <p:cNvPr id="2" name="Group 54"/>
          <p:cNvGrpSpPr>
            <a:grpSpLocks/>
          </p:cNvGrpSpPr>
          <p:nvPr/>
        </p:nvGrpSpPr>
        <p:grpSpPr bwMode="auto">
          <a:xfrm>
            <a:off x="1046163" y="1970088"/>
            <a:ext cx="381000" cy="114300"/>
            <a:chOff x="864" y="2064"/>
            <a:chExt cx="240" cy="96"/>
          </a:xfrm>
        </p:grpSpPr>
        <p:sp>
          <p:nvSpPr>
            <p:cNvPr id="22702" name="Rectangle 55"/>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703" name="Rectangle 56"/>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TC0</a:t>
              </a:r>
            </a:p>
          </p:txBody>
        </p:sp>
      </p:grpSp>
      <p:grpSp>
        <p:nvGrpSpPr>
          <p:cNvPr id="3" name="Group 57"/>
          <p:cNvGrpSpPr>
            <a:grpSpLocks/>
          </p:cNvGrpSpPr>
          <p:nvPr/>
        </p:nvGrpSpPr>
        <p:grpSpPr bwMode="auto">
          <a:xfrm>
            <a:off x="1046163" y="2084388"/>
            <a:ext cx="381000" cy="114300"/>
            <a:chOff x="864" y="2064"/>
            <a:chExt cx="240" cy="96"/>
          </a:xfrm>
        </p:grpSpPr>
        <p:sp>
          <p:nvSpPr>
            <p:cNvPr id="22700" name="Rectangle 58"/>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701" name="Rectangle 59"/>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TC1</a:t>
              </a:r>
            </a:p>
          </p:txBody>
        </p:sp>
      </p:grpSp>
      <p:sp>
        <p:nvSpPr>
          <p:cNvPr id="65569" name="Rectangle 60"/>
          <p:cNvSpPr>
            <a:spLocks noChangeArrowheads="1"/>
          </p:cNvSpPr>
          <p:nvPr/>
        </p:nvSpPr>
        <p:spPr bwMode="auto">
          <a:xfrm>
            <a:off x="7618413" y="11699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M</a:t>
            </a:r>
          </a:p>
        </p:txBody>
      </p:sp>
      <p:sp>
        <p:nvSpPr>
          <p:cNvPr id="65570" name="Freeform 61"/>
          <p:cNvSpPr>
            <a:spLocks/>
          </p:cNvSpPr>
          <p:nvPr/>
        </p:nvSpPr>
        <p:spPr bwMode="auto">
          <a:xfrm>
            <a:off x="1960563" y="768350"/>
            <a:ext cx="6000750" cy="515938"/>
          </a:xfrm>
          <a:custGeom>
            <a:avLst/>
            <a:gdLst>
              <a:gd name="T0" fmla="*/ 2147483647 w 3780"/>
              <a:gd name="T1" fmla="*/ 2147483647 h 432"/>
              <a:gd name="T2" fmla="*/ 2147483647 w 3780"/>
              <a:gd name="T3" fmla="*/ 2147483647 h 432"/>
              <a:gd name="T4" fmla="*/ 2147483647 w 3780"/>
              <a:gd name="T5" fmla="*/ 0 h 432"/>
              <a:gd name="T6" fmla="*/ 0 w 3780"/>
              <a:gd name="T7" fmla="*/ 0 h 432"/>
              <a:gd name="T8" fmla="*/ 2147483647 w 3780"/>
              <a:gd name="T9" fmla="*/ 2147483647 h 432"/>
              <a:gd name="T10" fmla="*/ 2147483647 w 3780"/>
              <a:gd name="T11" fmla="*/ 2147483647 h 432"/>
              <a:gd name="T12" fmla="*/ 0 60000 65536"/>
              <a:gd name="T13" fmla="*/ 0 60000 65536"/>
              <a:gd name="T14" fmla="*/ 0 60000 65536"/>
              <a:gd name="T15" fmla="*/ 0 60000 65536"/>
              <a:gd name="T16" fmla="*/ 0 60000 65536"/>
              <a:gd name="T17" fmla="*/ 0 60000 65536"/>
              <a:gd name="T18" fmla="*/ 0 w 3780"/>
              <a:gd name="T19" fmla="*/ 0 h 432"/>
              <a:gd name="T20" fmla="*/ 3780 w 3780"/>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780" h="432">
                <a:moveTo>
                  <a:pt x="3660" y="432"/>
                </a:moveTo>
                <a:lnTo>
                  <a:pt x="3780" y="432"/>
                </a:lnTo>
                <a:lnTo>
                  <a:pt x="3780" y="0"/>
                </a:lnTo>
                <a:lnTo>
                  <a:pt x="0" y="0"/>
                </a:lnTo>
                <a:lnTo>
                  <a:pt x="6" y="396"/>
                </a:lnTo>
                <a:lnTo>
                  <a:pt x="438" y="390"/>
                </a:lnTo>
              </a:path>
            </a:pathLst>
          </a:custGeom>
          <a:noFill/>
          <a:ln w="9525">
            <a:solidFill>
              <a:schemeClr val="tx1"/>
            </a:solidFill>
            <a:round/>
            <a:headEnd type="none" w="med" len="med"/>
            <a:tailEnd type="triangle" w="med" len="med"/>
          </a:ln>
        </p:spPr>
        <p:txBody>
          <a:bodyPr/>
          <a:lstStyle/>
          <a:p>
            <a:endParaRPr lang="en-US">
              <a:latin typeface="+mj-lt"/>
            </a:endParaRPr>
          </a:p>
        </p:txBody>
      </p:sp>
      <p:sp>
        <p:nvSpPr>
          <p:cNvPr id="65571" name="Rectangle 62"/>
          <p:cNvSpPr>
            <a:spLocks noChangeArrowheads="1"/>
          </p:cNvSpPr>
          <p:nvPr/>
        </p:nvSpPr>
        <p:spPr bwMode="auto">
          <a:xfrm>
            <a:off x="7618413" y="1751013"/>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M</a:t>
            </a:r>
          </a:p>
        </p:txBody>
      </p:sp>
      <p:sp>
        <p:nvSpPr>
          <p:cNvPr id="65572" name="Line 63"/>
          <p:cNvSpPr>
            <a:spLocks noChangeShapeType="1"/>
          </p:cNvSpPr>
          <p:nvPr/>
        </p:nvSpPr>
        <p:spPr bwMode="auto">
          <a:xfrm>
            <a:off x="7770813" y="1865313"/>
            <a:ext cx="4572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73" name="Text Box 64"/>
          <p:cNvSpPr txBox="1">
            <a:spLocks noChangeArrowheads="1"/>
          </p:cNvSpPr>
          <p:nvPr/>
        </p:nvSpPr>
        <p:spPr bwMode="auto">
          <a:xfrm>
            <a:off x="8164790" y="1712913"/>
            <a:ext cx="595035" cy="307777"/>
          </a:xfrm>
          <a:prstGeom prst="rect">
            <a:avLst/>
          </a:prstGeom>
          <a:noFill/>
          <a:ln w="9525">
            <a:noFill/>
            <a:miter lim="800000"/>
            <a:headEnd/>
            <a:tailEnd/>
          </a:ln>
        </p:spPr>
        <p:txBody>
          <a:bodyPr wrap="none">
            <a:spAutoFit/>
          </a:bodyPr>
          <a:lstStyle/>
          <a:p>
            <a:r>
              <a:rPr lang="en-US" sz="1400">
                <a:latin typeface="+mj-lt"/>
              </a:rPr>
              <a:t>DDR3</a:t>
            </a:r>
          </a:p>
        </p:txBody>
      </p:sp>
      <p:sp>
        <p:nvSpPr>
          <p:cNvPr id="22566" name="Text Box 67"/>
          <p:cNvSpPr txBox="1">
            <a:spLocks noChangeArrowheads="1"/>
          </p:cNvSpPr>
          <p:nvPr/>
        </p:nvSpPr>
        <p:spPr bwMode="auto">
          <a:xfrm>
            <a:off x="4272230" y="2600325"/>
            <a:ext cx="404278" cy="23083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lgn="ctr">
              <a:defRPr/>
            </a:pPr>
            <a:r>
              <a:rPr lang="en-US" sz="900">
                <a:latin typeface="+mj-lt"/>
              </a:rPr>
              <a:t>XMC</a:t>
            </a:r>
          </a:p>
        </p:txBody>
      </p:sp>
      <p:sp>
        <p:nvSpPr>
          <p:cNvPr id="22567" name="Rectangle 68"/>
          <p:cNvSpPr>
            <a:spLocks noChangeArrowheads="1"/>
          </p:cNvSpPr>
          <p:nvPr/>
        </p:nvSpPr>
        <p:spPr bwMode="auto">
          <a:xfrm>
            <a:off x="4327525" y="311626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M</a:t>
            </a:r>
          </a:p>
        </p:txBody>
      </p:sp>
      <p:sp>
        <p:nvSpPr>
          <p:cNvPr id="65576" name="Line 69"/>
          <p:cNvSpPr>
            <a:spLocks noChangeShapeType="1"/>
          </p:cNvSpPr>
          <p:nvPr/>
        </p:nvSpPr>
        <p:spPr bwMode="auto">
          <a:xfrm>
            <a:off x="2820988" y="2271713"/>
            <a:ext cx="0" cy="631825"/>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77" name="Line 70"/>
          <p:cNvSpPr>
            <a:spLocks noChangeShapeType="1"/>
          </p:cNvSpPr>
          <p:nvPr/>
        </p:nvSpPr>
        <p:spPr bwMode="auto">
          <a:xfrm flipV="1">
            <a:off x="3030538" y="2608263"/>
            <a:ext cx="0" cy="400050"/>
          </a:xfrm>
          <a:prstGeom prst="line">
            <a:avLst/>
          </a:prstGeom>
          <a:noFill/>
          <a:ln w="9525">
            <a:solidFill>
              <a:schemeClr val="tx1"/>
            </a:solidFill>
            <a:round/>
            <a:headEnd/>
            <a:tailEnd type="triangle" w="med" len="med"/>
          </a:ln>
        </p:spPr>
        <p:txBody>
          <a:bodyPr/>
          <a:lstStyle/>
          <a:p>
            <a:endParaRPr lang="en-US">
              <a:latin typeface="+mj-lt"/>
            </a:endParaRPr>
          </a:p>
        </p:txBody>
      </p:sp>
      <p:grpSp>
        <p:nvGrpSpPr>
          <p:cNvPr id="4" name="Group 79"/>
          <p:cNvGrpSpPr>
            <a:grpSpLocks/>
          </p:cNvGrpSpPr>
          <p:nvPr/>
        </p:nvGrpSpPr>
        <p:grpSpPr bwMode="auto">
          <a:xfrm>
            <a:off x="436563" y="5921375"/>
            <a:ext cx="914400" cy="152400"/>
            <a:chOff x="528" y="3744"/>
            <a:chExt cx="576" cy="144"/>
          </a:xfrm>
        </p:grpSpPr>
        <p:sp>
          <p:nvSpPr>
            <p:cNvPr id="22698" name="Rectangle 80"/>
            <p:cNvSpPr>
              <a:spLocks noChangeArrowheads="1"/>
            </p:cNvSpPr>
            <p:nvPr/>
          </p:nvSpPr>
          <p:spPr bwMode="auto">
            <a:xfrm>
              <a:off x="528" y="3744"/>
              <a:ext cx="576" cy="14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000">
                  <a:latin typeface="+mj-lt"/>
                </a:rPr>
                <a:t>DebugSS     </a:t>
              </a:r>
            </a:p>
          </p:txBody>
        </p:sp>
        <p:sp>
          <p:nvSpPr>
            <p:cNvPr id="22699" name="Rectangle 81"/>
            <p:cNvSpPr>
              <a:spLocks noChangeArrowheads="1"/>
            </p:cNvSpPr>
            <p:nvPr/>
          </p:nvSpPr>
          <p:spPr bwMode="auto">
            <a:xfrm>
              <a:off x="1008" y="3744"/>
              <a:ext cx="96" cy="14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solidFill>
                    <a:srgbClr val="660066"/>
                  </a:solidFill>
                  <a:latin typeface="+mj-lt"/>
                </a:rPr>
                <a:t>M</a:t>
              </a:r>
            </a:p>
          </p:txBody>
        </p:sp>
      </p:grpSp>
      <p:sp>
        <p:nvSpPr>
          <p:cNvPr id="65579" name="Line 83"/>
          <p:cNvSpPr>
            <a:spLocks noChangeShapeType="1"/>
          </p:cNvSpPr>
          <p:nvPr/>
        </p:nvSpPr>
        <p:spPr bwMode="auto">
          <a:xfrm flipV="1">
            <a:off x="1379538" y="6007100"/>
            <a:ext cx="1266825" cy="9525"/>
          </a:xfrm>
          <a:prstGeom prst="line">
            <a:avLst/>
          </a:prstGeom>
          <a:noFill/>
          <a:ln w="9525">
            <a:solidFill>
              <a:schemeClr val="tx1"/>
            </a:solidFill>
            <a:round/>
            <a:headEnd/>
            <a:tailEnd type="triangle" w="med" len="med"/>
          </a:ln>
        </p:spPr>
        <p:txBody>
          <a:bodyPr/>
          <a:lstStyle/>
          <a:p>
            <a:endParaRPr lang="en-US">
              <a:latin typeface="+mj-lt"/>
            </a:endParaRPr>
          </a:p>
        </p:txBody>
      </p:sp>
      <p:grpSp>
        <p:nvGrpSpPr>
          <p:cNvPr id="5" name="Group 85"/>
          <p:cNvGrpSpPr>
            <a:grpSpLocks/>
          </p:cNvGrpSpPr>
          <p:nvPr/>
        </p:nvGrpSpPr>
        <p:grpSpPr bwMode="auto">
          <a:xfrm>
            <a:off x="1379538" y="3757613"/>
            <a:ext cx="1295400" cy="300037"/>
            <a:chOff x="1200" y="3024"/>
            <a:chExt cx="816" cy="216"/>
          </a:xfrm>
        </p:grpSpPr>
        <p:sp>
          <p:nvSpPr>
            <p:cNvPr id="65702" name="Line 86"/>
            <p:cNvSpPr>
              <a:spLocks noChangeShapeType="1"/>
            </p:cNvSpPr>
            <p:nvPr/>
          </p:nvSpPr>
          <p:spPr bwMode="auto">
            <a:xfrm>
              <a:off x="1200" y="3024"/>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703" name="Line 87"/>
            <p:cNvSpPr>
              <a:spLocks noChangeShapeType="1"/>
            </p:cNvSpPr>
            <p:nvPr/>
          </p:nvSpPr>
          <p:spPr bwMode="auto">
            <a:xfrm>
              <a:off x="1200" y="3096"/>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704" name="Line 88"/>
            <p:cNvSpPr>
              <a:spLocks noChangeShapeType="1"/>
            </p:cNvSpPr>
            <p:nvPr/>
          </p:nvSpPr>
          <p:spPr bwMode="auto">
            <a:xfrm>
              <a:off x="1200" y="3168"/>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705" name="Line 89"/>
            <p:cNvSpPr>
              <a:spLocks noChangeShapeType="1"/>
            </p:cNvSpPr>
            <p:nvPr/>
          </p:nvSpPr>
          <p:spPr bwMode="auto">
            <a:xfrm>
              <a:off x="1200" y="3240"/>
              <a:ext cx="816" cy="0"/>
            </a:xfrm>
            <a:prstGeom prst="line">
              <a:avLst/>
            </a:prstGeom>
            <a:noFill/>
            <a:ln w="9525">
              <a:solidFill>
                <a:schemeClr val="tx1"/>
              </a:solidFill>
              <a:round/>
              <a:headEnd/>
              <a:tailEnd type="triangle" w="med" len="med"/>
            </a:ln>
          </p:spPr>
          <p:txBody>
            <a:bodyPr/>
            <a:lstStyle/>
            <a:p>
              <a:endParaRPr lang="en-US">
                <a:latin typeface="+mj-lt"/>
              </a:endParaRPr>
            </a:p>
          </p:txBody>
        </p:sp>
      </p:grpSp>
      <p:sp>
        <p:nvSpPr>
          <p:cNvPr id="22573" name="Rectangle 91"/>
          <p:cNvSpPr>
            <a:spLocks noChangeArrowheads="1"/>
          </p:cNvSpPr>
          <p:nvPr/>
        </p:nvSpPr>
        <p:spPr bwMode="auto">
          <a:xfrm>
            <a:off x="465138" y="3690938"/>
            <a:ext cx="533400" cy="4000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latin typeface="+mj-lt"/>
              </a:rPr>
              <a:t>TPCC</a:t>
            </a:r>
          </a:p>
          <a:p>
            <a:pPr algn="ctr">
              <a:defRPr/>
            </a:pPr>
            <a:r>
              <a:rPr lang="en-US" sz="900">
                <a:latin typeface="+mj-lt"/>
              </a:rPr>
              <a:t>64ch</a:t>
            </a:r>
          </a:p>
          <a:p>
            <a:pPr algn="ctr">
              <a:defRPr/>
            </a:pPr>
            <a:r>
              <a:rPr lang="en-US" sz="900">
                <a:latin typeface="+mj-lt"/>
              </a:rPr>
              <a:t>QDMA</a:t>
            </a:r>
          </a:p>
        </p:txBody>
      </p:sp>
      <p:grpSp>
        <p:nvGrpSpPr>
          <p:cNvPr id="6" name="Group 92"/>
          <p:cNvGrpSpPr>
            <a:grpSpLocks/>
          </p:cNvGrpSpPr>
          <p:nvPr/>
        </p:nvGrpSpPr>
        <p:grpSpPr bwMode="auto">
          <a:xfrm>
            <a:off x="998538" y="3690938"/>
            <a:ext cx="381000" cy="400050"/>
            <a:chOff x="864" y="2064"/>
            <a:chExt cx="240" cy="384"/>
          </a:xfrm>
        </p:grpSpPr>
        <p:grpSp>
          <p:nvGrpSpPr>
            <p:cNvPr id="7" name="Group 93"/>
            <p:cNvGrpSpPr>
              <a:grpSpLocks/>
            </p:cNvGrpSpPr>
            <p:nvPr/>
          </p:nvGrpSpPr>
          <p:grpSpPr bwMode="auto">
            <a:xfrm>
              <a:off x="864" y="2064"/>
              <a:ext cx="240" cy="96"/>
              <a:chOff x="864" y="2064"/>
              <a:chExt cx="240" cy="96"/>
            </a:xfrm>
          </p:grpSpPr>
          <p:sp>
            <p:nvSpPr>
              <p:cNvPr id="22692" name="Rectangle 94"/>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93" name="Rectangle 95"/>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TC2</a:t>
                </a:r>
              </a:p>
            </p:txBody>
          </p:sp>
        </p:grpSp>
        <p:grpSp>
          <p:nvGrpSpPr>
            <p:cNvPr id="8" name="Group 96"/>
            <p:cNvGrpSpPr>
              <a:grpSpLocks/>
            </p:cNvGrpSpPr>
            <p:nvPr/>
          </p:nvGrpSpPr>
          <p:grpSpPr bwMode="auto">
            <a:xfrm>
              <a:off x="864" y="2160"/>
              <a:ext cx="240" cy="96"/>
              <a:chOff x="864" y="2064"/>
              <a:chExt cx="240" cy="96"/>
            </a:xfrm>
          </p:grpSpPr>
          <p:sp>
            <p:nvSpPr>
              <p:cNvPr id="22690" name="Rectangle 97"/>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91" name="Rectangle 98"/>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TC3</a:t>
                </a:r>
              </a:p>
            </p:txBody>
          </p:sp>
        </p:grpSp>
        <p:grpSp>
          <p:nvGrpSpPr>
            <p:cNvPr id="9" name="Group 99"/>
            <p:cNvGrpSpPr>
              <a:grpSpLocks/>
            </p:cNvGrpSpPr>
            <p:nvPr/>
          </p:nvGrpSpPr>
          <p:grpSpPr bwMode="auto">
            <a:xfrm>
              <a:off x="864" y="2256"/>
              <a:ext cx="240" cy="96"/>
              <a:chOff x="864" y="2064"/>
              <a:chExt cx="240" cy="96"/>
            </a:xfrm>
          </p:grpSpPr>
          <p:sp>
            <p:nvSpPr>
              <p:cNvPr id="22688" name="Rectangle 100"/>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89" name="Rectangle 101"/>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TC4</a:t>
                </a:r>
              </a:p>
            </p:txBody>
          </p:sp>
        </p:grpSp>
        <p:grpSp>
          <p:nvGrpSpPr>
            <p:cNvPr id="10" name="Group 102"/>
            <p:cNvGrpSpPr>
              <a:grpSpLocks/>
            </p:cNvGrpSpPr>
            <p:nvPr/>
          </p:nvGrpSpPr>
          <p:grpSpPr bwMode="auto">
            <a:xfrm>
              <a:off x="864" y="2352"/>
              <a:ext cx="240" cy="96"/>
              <a:chOff x="864" y="2064"/>
              <a:chExt cx="240" cy="96"/>
            </a:xfrm>
          </p:grpSpPr>
          <p:sp>
            <p:nvSpPr>
              <p:cNvPr id="22686" name="Rectangle 103"/>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87" name="Rectangle 104"/>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TC5</a:t>
                </a:r>
              </a:p>
            </p:txBody>
          </p:sp>
        </p:grpSp>
      </p:grpSp>
      <p:sp>
        <p:nvSpPr>
          <p:cNvPr id="22575" name="Rectangle 106"/>
          <p:cNvSpPr>
            <a:spLocks noChangeArrowheads="1"/>
          </p:cNvSpPr>
          <p:nvPr/>
        </p:nvSpPr>
        <p:spPr bwMode="auto">
          <a:xfrm>
            <a:off x="617538" y="3824288"/>
            <a:ext cx="533400" cy="4000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latin typeface="+mj-lt"/>
              </a:rPr>
              <a:t>TPCC</a:t>
            </a:r>
          </a:p>
          <a:p>
            <a:pPr algn="ctr">
              <a:defRPr/>
            </a:pPr>
            <a:r>
              <a:rPr lang="en-US" sz="900" dirty="0">
                <a:latin typeface="+mj-lt"/>
              </a:rPr>
              <a:t>64ch</a:t>
            </a:r>
          </a:p>
          <a:p>
            <a:pPr algn="ctr">
              <a:defRPr/>
            </a:pPr>
            <a:r>
              <a:rPr lang="en-US" sz="900" dirty="0">
                <a:latin typeface="+mj-lt"/>
              </a:rPr>
              <a:t>QDMA</a:t>
            </a:r>
          </a:p>
        </p:txBody>
      </p:sp>
      <p:grpSp>
        <p:nvGrpSpPr>
          <p:cNvPr id="11" name="Group 107"/>
          <p:cNvGrpSpPr>
            <a:grpSpLocks/>
          </p:cNvGrpSpPr>
          <p:nvPr/>
        </p:nvGrpSpPr>
        <p:grpSpPr bwMode="auto">
          <a:xfrm>
            <a:off x="1150938" y="3824288"/>
            <a:ext cx="381000" cy="400050"/>
            <a:chOff x="864" y="2064"/>
            <a:chExt cx="240" cy="384"/>
          </a:xfrm>
        </p:grpSpPr>
        <p:grpSp>
          <p:nvGrpSpPr>
            <p:cNvPr id="12" name="Group 108"/>
            <p:cNvGrpSpPr>
              <a:grpSpLocks/>
            </p:cNvGrpSpPr>
            <p:nvPr/>
          </p:nvGrpSpPr>
          <p:grpSpPr bwMode="auto">
            <a:xfrm>
              <a:off x="864" y="2064"/>
              <a:ext cx="240" cy="96"/>
              <a:chOff x="864" y="2064"/>
              <a:chExt cx="240" cy="96"/>
            </a:xfrm>
          </p:grpSpPr>
          <p:sp>
            <p:nvSpPr>
              <p:cNvPr id="22680" name="Rectangle 109"/>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81" name="Rectangle 110"/>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TC6</a:t>
                </a:r>
              </a:p>
            </p:txBody>
          </p:sp>
        </p:grpSp>
        <p:grpSp>
          <p:nvGrpSpPr>
            <p:cNvPr id="13" name="Group 111"/>
            <p:cNvGrpSpPr>
              <a:grpSpLocks/>
            </p:cNvGrpSpPr>
            <p:nvPr/>
          </p:nvGrpSpPr>
          <p:grpSpPr bwMode="auto">
            <a:xfrm>
              <a:off x="864" y="2160"/>
              <a:ext cx="240" cy="96"/>
              <a:chOff x="864" y="2064"/>
              <a:chExt cx="240" cy="96"/>
            </a:xfrm>
          </p:grpSpPr>
          <p:sp>
            <p:nvSpPr>
              <p:cNvPr id="22678" name="Rectangle 112"/>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79" name="Rectangle 113"/>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TC7</a:t>
                </a:r>
              </a:p>
            </p:txBody>
          </p:sp>
        </p:grpSp>
        <p:grpSp>
          <p:nvGrpSpPr>
            <p:cNvPr id="14" name="Group 114"/>
            <p:cNvGrpSpPr>
              <a:grpSpLocks/>
            </p:cNvGrpSpPr>
            <p:nvPr/>
          </p:nvGrpSpPr>
          <p:grpSpPr bwMode="auto">
            <a:xfrm>
              <a:off x="864" y="2256"/>
              <a:ext cx="240" cy="96"/>
              <a:chOff x="864" y="2064"/>
              <a:chExt cx="240" cy="96"/>
            </a:xfrm>
          </p:grpSpPr>
          <p:sp>
            <p:nvSpPr>
              <p:cNvPr id="22676" name="Rectangle 115"/>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77" name="Rectangle 116"/>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TC8</a:t>
                </a:r>
              </a:p>
            </p:txBody>
          </p:sp>
        </p:grpSp>
        <p:grpSp>
          <p:nvGrpSpPr>
            <p:cNvPr id="15" name="Group 117"/>
            <p:cNvGrpSpPr>
              <a:grpSpLocks/>
            </p:cNvGrpSpPr>
            <p:nvPr/>
          </p:nvGrpSpPr>
          <p:grpSpPr bwMode="auto">
            <a:xfrm>
              <a:off x="864" y="2352"/>
              <a:ext cx="240" cy="96"/>
              <a:chOff x="864" y="2064"/>
              <a:chExt cx="240" cy="96"/>
            </a:xfrm>
          </p:grpSpPr>
          <p:sp>
            <p:nvSpPr>
              <p:cNvPr id="22674" name="Rectangle 118"/>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75" name="Rectangle 119"/>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TC9</a:t>
                </a:r>
              </a:p>
            </p:txBody>
          </p:sp>
        </p:grpSp>
      </p:grpSp>
      <p:grpSp>
        <p:nvGrpSpPr>
          <p:cNvPr id="16" name="Group 120"/>
          <p:cNvGrpSpPr>
            <a:grpSpLocks/>
          </p:cNvGrpSpPr>
          <p:nvPr/>
        </p:nvGrpSpPr>
        <p:grpSpPr bwMode="auto">
          <a:xfrm>
            <a:off x="1531938" y="3883025"/>
            <a:ext cx="1143000" cy="300038"/>
            <a:chOff x="1200" y="3024"/>
            <a:chExt cx="816" cy="216"/>
          </a:xfrm>
        </p:grpSpPr>
        <p:sp>
          <p:nvSpPr>
            <p:cNvPr id="65674" name="Line 121"/>
            <p:cNvSpPr>
              <a:spLocks noChangeShapeType="1"/>
            </p:cNvSpPr>
            <p:nvPr/>
          </p:nvSpPr>
          <p:spPr bwMode="auto">
            <a:xfrm>
              <a:off x="1200" y="3024"/>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75" name="Line 122"/>
            <p:cNvSpPr>
              <a:spLocks noChangeShapeType="1"/>
            </p:cNvSpPr>
            <p:nvPr/>
          </p:nvSpPr>
          <p:spPr bwMode="auto">
            <a:xfrm>
              <a:off x="1200" y="3096"/>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76" name="Line 123"/>
            <p:cNvSpPr>
              <a:spLocks noChangeShapeType="1"/>
            </p:cNvSpPr>
            <p:nvPr/>
          </p:nvSpPr>
          <p:spPr bwMode="auto">
            <a:xfrm>
              <a:off x="1200" y="3168"/>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77" name="Line 124"/>
            <p:cNvSpPr>
              <a:spLocks noChangeShapeType="1"/>
            </p:cNvSpPr>
            <p:nvPr/>
          </p:nvSpPr>
          <p:spPr bwMode="auto">
            <a:xfrm>
              <a:off x="1200" y="3240"/>
              <a:ext cx="816" cy="0"/>
            </a:xfrm>
            <a:prstGeom prst="line">
              <a:avLst/>
            </a:prstGeom>
            <a:noFill/>
            <a:ln w="9525">
              <a:solidFill>
                <a:schemeClr val="tx1"/>
              </a:solidFill>
              <a:round/>
              <a:headEnd/>
              <a:tailEnd type="triangle" w="med" len="med"/>
            </a:ln>
          </p:spPr>
          <p:txBody>
            <a:bodyPr/>
            <a:lstStyle/>
            <a:p>
              <a:endParaRPr lang="en-US">
                <a:latin typeface="+mj-lt"/>
              </a:endParaRPr>
            </a:p>
          </p:txBody>
        </p:sp>
      </p:grpSp>
      <p:sp>
        <p:nvSpPr>
          <p:cNvPr id="22578" name="Rectangle 131"/>
          <p:cNvSpPr>
            <a:spLocks noChangeArrowheads="1"/>
          </p:cNvSpPr>
          <p:nvPr/>
        </p:nvSpPr>
        <p:spPr bwMode="auto">
          <a:xfrm>
            <a:off x="465138" y="3324225"/>
            <a:ext cx="914400" cy="2524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latin typeface="+mj-lt"/>
              </a:rPr>
              <a:t>Network </a:t>
            </a:r>
          </a:p>
          <a:p>
            <a:pPr algn="ctr">
              <a:defRPr/>
            </a:pPr>
            <a:r>
              <a:rPr lang="en-US" sz="900">
                <a:latin typeface="+mj-lt"/>
              </a:rPr>
              <a:t>Coprocessor</a:t>
            </a:r>
          </a:p>
        </p:txBody>
      </p:sp>
      <p:sp>
        <p:nvSpPr>
          <p:cNvPr id="22579" name="Rectangle 132"/>
          <p:cNvSpPr>
            <a:spLocks noChangeArrowheads="1"/>
          </p:cNvSpPr>
          <p:nvPr/>
        </p:nvSpPr>
        <p:spPr bwMode="auto">
          <a:xfrm>
            <a:off x="1227138" y="3324225"/>
            <a:ext cx="152400"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solidFill>
                  <a:srgbClr val="660066"/>
                </a:solidFill>
                <a:latin typeface="+mj-lt"/>
              </a:rPr>
              <a:t>M</a:t>
            </a:r>
          </a:p>
        </p:txBody>
      </p:sp>
      <p:sp>
        <p:nvSpPr>
          <p:cNvPr id="65588" name="Line 139"/>
          <p:cNvSpPr>
            <a:spLocks noChangeShapeType="1"/>
          </p:cNvSpPr>
          <p:nvPr/>
        </p:nvSpPr>
        <p:spPr bwMode="auto">
          <a:xfrm>
            <a:off x="1379538" y="3400425"/>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89" name="Line 176"/>
          <p:cNvSpPr>
            <a:spLocks noChangeShapeType="1"/>
          </p:cNvSpPr>
          <p:nvPr/>
        </p:nvSpPr>
        <p:spPr bwMode="auto">
          <a:xfrm flipV="1">
            <a:off x="3084513" y="5673725"/>
            <a:ext cx="1006475" cy="9525"/>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90" name="Line 177"/>
          <p:cNvSpPr>
            <a:spLocks noChangeShapeType="1"/>
          </p:cNvSpPr>
          <p:nvPr/>
        </p:nvSpPr>
        <p:spPr bwMode="auto">
          <a:xfrm>
            <a:off x="3094038" y="5838825"/>
            <a:ext cx="9969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83" name="Rectangle 178"/>
          <p:cNvSpPr>
            <a:spLocks noChangeArrowheads="1"/>
          </p:cNvSpPr>
          <p:nvPr/>
        </p:nvSpPr>
        <p:spPr bwMode="auto">
          <a:xfrm>
            <a:off x="436563" y="1741488"/>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latin typeface="+mj-lt"/>
              </a:rPr>
              <a:t>HyperLink</a:t>
            </a:r>
          </a:p>
        </p:txBody>
      </p:sp>
      <p:sp>
        <p:nvSpPr>
          <p:cNvPr id="22584" name="Rectangle 179"/>
          <p:cNvSpPr>
            <a:spLocks noChangeArrowheads="1"/>
          </p:cNvSpPr>
          <p:nvPr/>
        </p:nvSpPr>
        <p:spPr bwMode="auto">
          <a:xfrm>
            <a:off x="1274763" y="17414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65593" name="Line 180"/>
          <p:cNvSpPr>
            <a:spLocks noChangeShapeType="1"/>
          </p:cNvSpPr>
          <p:nvPr/>
        </p:nvSpPr>
        <p:spPr bwMode="auto">
          <a:xfrm>
            <a:off x="1427163" y="1817688"/>
            <a:ext cx="12192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94" name="Line 181"/>
          <p:cNvSpPr>
            <a:spLocks noChangeShapeType="1"/>
          </p:cNvSpPr>
          <p:nvPr/>
        </p:nvSpPr>
        <p:spPr bwMode="auto">
          <a:xfrm>
            <a:off x="1427163" y="2027238"/>
            <a:ext cx="12192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95" name="Line 182"/>
          <p:cNvSpPr>
            <a:spLocks noChangeShapeType="1"/>
          </p:cNvSpPr>
          <p:nvPr/>
        </p:nvSpPr>
        <p:spPr bwMode="auto">
          <a:xfrm>
            <a:off x="1427163" y="2151063"/>
            <a:ext cx="12192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88" name="Rectangle 242"/>
          <p:cNvSpPr>
            <a:spLocks noChangeArrowheads="1"/>
          </p:cNvSpPr>
          <p:nvPr/>
        </p:nvSpPr>
        <p:spPr bwMode="auto">
          <a:xfrm>
            <a:off x="4389438" y="884238"/>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latin typeface="+mj-lt"/>
              </a:rPr>
              <a:t>HyperLink</a:t>
            </a:r>
          </a:p>
        </p:txBody>
      </p:sp>
      <p:sp>
        <p:nvSpPr>
          <p:cNvPr id="65597" name="Rectangle 243"/>
          <p:cNvSpPr>
            <a:spLocks noChangeArrowheads="1"/>
          </p:cNvSpPr>
          <p:nvPr/>
        </p:nvSpPr>
        <p:spPr bwMode="auto">
          <a:xfrm>
            <a:off x="4389438" y="884238"/>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mj-lt"/>
              </a:rPr>
              <a:t>S</a:t>
            </a:r>
          </a:p>
        </p:txBody>
      </p:sp>
      <p:sp>
        <p:nvSpPr>
          <p:cNvPr id="65598" name="Line 244"/>
          <p:cNvSpPr>
            <a:spLocks noChangeShapeType="1"/>
          </p:cNvSpPr>
          <p:nvPr/>
        </p:nvSpPr>
        <p:spPr bwMode="auto">
          <a:xfrm>
            <a:off x="3113088" y="960438"/>
            <a:ext cx="126682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91" name="Rectangle 250"/>
          <p:cNvSpPr>
            <a:spLocks noChangeArrowheads="1"/>
          </p:cNvSpPr>
          <p:nvPr/>
        </p:nvSpPr>
        <p:spPr bwMode="auto">
          <a:xfrm>
            <a:off x="446088" y="5238750"/>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AIF / PktDMA</a:t>
            </a:r>
          </a:p>
        </p:txBody>
      </p:sp>
      <p:sp>
        <p:nvSpPr>
          <p:cNvPr id="22592" name="Rectangle 251"/>
          <p:cNvSpPr>
            <a:spLocks noChangeArrowheads="1"/>
          </p:cNvSpPr>
          <p:nvPr/>
        </p:nvSpPr>
        <p:spPr bwMode="auto">
          <a:xfrm>
            <a:off x="1252538" y="52387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65601" name="Line 252"/>
          <p:cNvSpPr>
            <a:spLocks noChangeShapeType="1"/>
          </p:cNvSpPr>
          <p:nvPr/>
        </p:nvSpPr>
        <p:spPr bwMode="auto">
          <a:xfrm>
            <a:off x="1392238" y="5324475"/>
            <a:ext cx="12636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02" name="Line 253"/>
          <p:cNvSpPr>
            <a:spLocks noChangeShapeType="1"/>
          </p:cNvSpPr>
          <p:nvPr/>
        </p:nvSpPr>
        <p:spPr bwMode="auto">
          <a:xfrm>
            <a:off x="1370013" y="4525963"/>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03" name="Line 254"/>
          <p:cNvSpPr>
            <a:spLocks noChangeShapeType="1"/>
          </p:cNvSpPr>
          <p:nvPr/>
        </p:nvSpPr>
        <p:spPr bwMode="auto">
          <a:xfrm>
            <a:off x="1360488" y="4778375"/>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04" name="Line 255"/>
          <p:cNvSpPr>
            <a:spLocks noChangeShapeType="1"/>
          </p:cNvSpPr>
          <p:nvPr/>
        </p:nvSpPr>
        <p:spPr bwMode="auto">
          <a:xfrm>
            <a:off x="1350963" y="5062538"/>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97" name="Rectangle 256"/>
          <p:cNvSpPr>
            <a:spLocks noChangeArrowheads="1"/>
          </p:cNvSpPr>
          <p:nvPr/>
        </p:nvSpPr>
        <p:spPr bwMode="auto">
          <a:xfrm>
            <a:off x="446088" y="4972050"/>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FFTC / PktDMA</a:t>
            </a:r>
          </a:p>
        </p:txBody>
      </p:sp>
      <p:sp>
        <p:nvSpPr>
          <p:cNvPr id="22598" name="Rectangle 257"/>
          <p:cNvSpPr>
            <a:spLocks noChangeArrowheads="1"/>
          </p:cNvSpPr>
          <p:nvPr/>
        </p:nvSpPr>
        <p:spPr bwMode="auto">
          <a:xfrm>
            <a:off x="1252538" y="49720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599" name="Rectangle 258"/>
          <p:cNvSpPr>
            <a:spLocks noChangeArrowheads="1"/>
          </p:cNvSpPr>
          <p:nvPr/>
        </p:nvSpPr>
        <p:spPr bwMode="auto">
          <a:xfrm>
            <a:off x="446088" y="4697413"/>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RAC_BE0,1</a:t>
            </a:r>
          </a:p>
        </p:txBody>
      </p:sp>
      <p:sp>
        <p:nvSpPr>
          <p:cNvPr id="22600" name="Rectangle 259"/>
          <p:cNvSpPr>
            <a:spLocks noChangeArrowheads="1"/>
          </p:cNvSpPr>
          <p:nvPr/>
        </p:nvSpPr>
        <p:spPr bwMode="auto">
          <a:xfrm>
            <a:off x="1252538" y="469741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01" name="Rectangle 260"/>
          <p:cNvSpPr>
            <a:spLocks noChangeArrowheads="1"/>
          </p:cNvSpPr>
          <p:nvPr/>
        </p:nvSpPr>
        <p:spPr bwMode="auto">
          <a:xfrm>
            <a:off x="446088" y="4454525"/>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TAC_FE</a:t>
            </a:r>
          </a:p>
        </p:txBody>
      </p:sp>
      <p:sp>
        <p:nvSpPr>
          <p:cNvPr id="22602" name="Rectangle 261"/>
          <p:cNvSpPr>
            <a:spLocks noChangeArrowheads="1"/>
          </p:cNvSpPr>
          <p:nvPr/>
        </p:nvSpPr>
        <p:spPr bwMode="auto">
          <a:xfrm>
            <a:off x="1252538" y="44545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03" name="Rectangle 262"/>
          <p:cNvSpPr>
            <a:spLocks noChangeArrowheads="1"/>
          </p:cNvSpPr>
          <p:nvPr/>
        </p:nvSpPr>
        <p:spPr bwMode="auto">
          <a:xfrm>
            <a:off x="3538538" y="3560763"/>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SRIO</a:t>
            </a:r>
          </a:p>
        </p:txBody>
      </p:sp>
      <p:sp>
        <p:nvSpPr>
          <p:cNvPr id="22604" name="Rectangle 263"/>
          <p:cNvSpPr>
            <a:spLocks noChangeArrowheads="1"/>
          </p:cNvSpPr>
          <p:nvPr/>
        </p:nvSpPr>
        <p:spPr bwMode="auto">
          <a:xfrm>
            <a:off x="3548063" y="356076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13" name="Line 264"/>
          <p:cNvSpPr>
            <a:spLocks noChangeShapeType="1"/>
          </p:cNvSpPr>
          <p:nvPr/>
        </p:nvSpPr>
        <p:spPr bwMode="auto">
          <a:xfrm>
            <a:off x="3113088" y="3613150"/>
            <a:ext cx="434975" cy="9525"/>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06" name="Rectangle 265"/>
          <p:cNvSpPr>
            <a:spLocks noChangeArrowheads="1"/>
          </p:cNvSpPr>
          <p:nvPr/>
        </p:nvSpPr>
        <p:spPr bwMode="auto">
          <a:xfrm>
            <a:off x="4100513" y="57673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22607" name="Rectangle 268"/>
          <p:cNvSpPr>
            <a:spLocks noChangeArrowheads="1"/>
          </p:cNvSpPr>
          <p:nvPr/>
        </p:nvSpPr>
        <p:spPr bwMode="auto">
          <a:xfrm>
            <a:off x="4214813" y="464343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RAC_FE</a:t>
            </a:r>
          </a:p>
        </p:txBody>
      </p:sp>
      <p:sp>
        <p:nvSpPr>
          <p:cNvPr id="22608" name="Rectangle 269"/>
          <p:cNvSpPr>
            <a:spLocks noChangeArrowheads="1"/>
          </p:cNvSpPr>
          <p:nvPr/>
        </p:nvSpPr>
        <p:spPr bwMode="auto">
          <a:xfrm>
            <a:off x="4214813" y="464343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17" name="Line 270"/>
          <p:cNvSpPr>
            <a:spLocks noChangeShapeType="1"/>
          </p:cNvSpPr>
          <p:nvPr/>
        </p:nvSpPr>
        <p:spPr bwMode="auto">
          <a:xfrm>
            <a:off x="3113088" y="4719638"/>
            <a:ext cx="112077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10" name="Rectangle 275"/>
          <p:cNvSpPr>
            <a:spLocks noChangeArrowheads="1"/>
          </p:cNvSpPr>
          <p:nvPr/>
        </p:nvSpPr>
        <p:spPr bwMode="auto">
          <a:xfrm>
            <a:off x="4224338" y="4156075"/>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TCP3d</a:t>
            </a:r>
          </a:p>
        </p:txBody>
      </p:sp>
      <p:sp>
        <p:nvSpPr>
          <p:cNvPr id="22611" name="Rectangle 276"/>
          <p:cNvSpPr>
            <a:spLocks noChangeArrowheads="1"/>
          </p:cNvSpPr>
          <p:nvPr/>
        </p:nvSpPr>
        <p:spPr bwMode="auto">
          <a:xfrm>
            <a:off x="4205288" y="415607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20" name="Line 277"/>
          <p:cNvSpPr>
            <a:spLocks noChangeShapeType="1"/>
          </p:cNvSpPr>
          <p:nvPr/>
        </p:nvSpPr>
        <p:spPr bwMode="auto">
          <a:xfrm>
            <a:off x="3113088" y="4241800"/>
            <a:ext cx="11303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21" name="Line 279"/>
          <p:cNvSpPr>
            <a:spLocks noChangeShapeType="1"/>
          </p:cNvSpPr>
          <p:nvPr/>
        </p:nvSpPr>
        <p:spPr bwMode="auto">
          <a:xfrm>
            <a:off x="3122613" y="3900488"/>
            <a:ext cx="11303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14" name="Rectangle 281"/>
          <p:cNvSpPr>
            <a:spLocks noChangeArrowheads="1"/>
          </p:cNvSpPr>
          <p:nvPr/>
        </p:nvSpPr>
        <p:spPr bwMode="auto">
          <a:xfrm>
            <a:off x="4233863" y="380523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TCP3e_W/R</a:t>
            </a:r>
          </a:p>
        </p:txBody>
      </p:sp>
      <p:sp>
        <p:nvSpPr>
          <p:cNvPr id="22615" name="Rectangle 282"/>
          <p:cNvSpPr>
            <a:spLocks noChangeArrowheads="1"/>
          </p:cNvSpPr>
          <p:nvPr/>
        </p:nvSpPr>
        <p:spPr bwMode="auto">
          <a:xfrm>
            <a:off x="4214813" y="380523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24" name="Line 283"/>
          <p:cNvSpPr>
            <a:spLocks noChangeShapeType="1"/>
          </p:cNvSpPr>
          <p:nvPr/>
        </p:nvSpPr>
        <p:spPr bwMode="auto">
          <a:xfrm>
            <a:off x="3122613" y="5175250"/>
            <a:ext cx="112077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17" name="Rectangle 286"/>
          <p:cNvSpPr>
            <a:spLocks noChangeArrowheads="1"/>
          </p:cNvSpPr>
          <p:nvPr/>
        </p:nvSpPr>
        <p:spPr bwMode="auto">
          <a:xfrm>
            <a:off x="4233863" y="5099050"/>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VCP2 (x4)</a:t>
            </a:r>
          </a:p>
        </p:txBody>
      </p:sp>
      <p:sp>
        <p:nvSpPr>
          <p:cNvPr id="22618" name="Rectangle 287"/>
          <p:cNvSpPr>
            <a:spLocks noChangeArrowheads="1"/>
          </p:cNvSpPr>
          <p:nvPr/>
        </p:nvSpPr>
        <p:spPr bwMode="auto">
          <a:xfrm>
            <a:off x="4233863" y="50990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22620" name="Rectangle 353"/>
          <p:cNvSpPr>
            <a:spLocks noChangeArrowheads="1"/>
          </p:cNvSpPr>
          <p:nvPr/>
        </p:nvSpPr>
        <p:spPr bwMode="auto">
          <a:xfrm>
            <a:off x="1255713" y="29781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65629" name="Line 354"/>
          <p:cNvSpPr>
            <a:spLocks noChangeShapeType="1"/>
          </p:cNvSpPr>
          <p:nvPr/>
        </p:nvSpPr>
        <p:spPr bwMode="auto">
          <a:xfrm>
            <a:off x="1392238" y="3044825"/>
            <a:ext cx="12636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22" name="Text Box 363"/>
          <p:cNvSpPr txBox="1">
            <a:spLocks noChangeArrowheads="1"/>
          </p:cNvSpPr>
          <p:nvPr/>
        </p:nvSpPr>
        <p:spPr bwMode="auto">
          <a:xfrm>
            <a:off x="541631" y="2160588"/>
            <a:ext cx="593432" cy="23083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sz="900">
                <a:latin typeface="+mj-lt"/>
              </a:rPr>
              <a:t>EDMA_0</a:t>
            </a:r>
          </a:p>
        </p:txBody>
      </p:sp>
      <p:sp>
        <p:nvSpPr>
          <p:cNvPr id="22623" name="Text Box 364"/>
          <p:cNvSpPr txBox="1">
            <a:spLocks noChangeArrowheads="1"/>
          </p:cNvSpPr>
          <p:nvPr/>
        </p:nvSpPr>
        <p:spPr bwMode="auto">
          <a:xfrm>
            <a:off x="713831" y="4186238"/>
            <a:ext cx="679994" cy="23083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sz="900">
                <a:latin typeface="+mj-lt"/>
              </a:rPr>
              <a:t>EDMA_1,2</a:t>
            </a:r>
          </a:p>
        </p:txBody>
      </p:sp>
      <p:sp>
        <p:nvSpPr>
          <p:cNvPr id="22624" name="Rectangle 365"/>
          <p:cNvSpPr>
            <a:spLocks noChangeArrowheads="1"/>
          </p:cNvSpPr>
          <p:nvPr/>
        </p:nvSpPr>
        <p:spPr bwMode="auto">
          <a:xfrm>
            <a:off x="3759200" y="3030538"/>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latin typeface="+mj-lt"/>
              </a:rPr>
              <a:t>Core</a:t>
            </a:r>
          </a:p>
        </p:txBody>
      </p:sp>
      <p:sp>
        <p:nvSpPr>
          <p:cNvPr id="65633" name="Line 366"/>
          <p:cNvSpPr>
            <a:spLocks noChangeShapeType="1"/>
          </p:cNvSpPr>
          <p:nvPr/>
        </p:nvSpPr>
        <p:spPr bwMode="auto">
          <a:xfrm flipV="1">
            <a:off x="2901950" y="3182938"/>
            <a:ext cx="704850" cy="1587"/>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26" name="Rectangle 367"/>
          <p:cNvSpPr>
            <a:spLocks noChangeArrowheads="1"/>
          </p:cNvSpPr>
          <p:nvPr/>
        </p:nvSpPr>
        <p:spPr bwMode="auto">
          <a:xfrm>
            <a:off x="3606800" y="303053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S</a:t>
            </a:r>
          </a:p>
        </p:txBody>
      </p:sp>
      <p:sp>
        <p:nvSpPr>
          <p:cNvPr id="22627" name="Rectangle 368"/>
          <p:cNvSpPr>
            <a:spLocks noChangeArrowheads="1"/>
          </p:cNvSpPr>
          <p:nvPr/>
        </p:nvSpPr>
        <p:spPr bwMode="auto">
          <a:xfrm>
            <a:off x="4368800" y="303053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M</a:t>
            </a:r>
          </a:p>
        </p:txBody>
      </p:sp>
      <p:sp>
        <p:nvSpPr>
          <p:cNvPr id="22628" name="Rectangle 373"/>
          <p:cNvSpPr>
            <a:spLocks noChangeArrowheads="1"/>
          </p:cNvSpPr>
          <p:nvPr/>
        </p:nvSpPr>
        <p:spPr bwMode="auto">
          <a:xfrm>
            <a:off x="3800475" y="2944813"/>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latin typeface="+mj-lt"/>
              </a:rPr>
              <a:t>Core</a:t>
            </a:r>
          </a:p>
        </p:txBody>
      </p:sp>
      <p:sp>
        <p:nvSpPr>
          <p:cNvPr id="65637" name="Line 374"/>
          <p:cNvSpPr>
            <a:spLocks noChangeShapeType="1"/>
          </p:cNvSpPr>
          <p:nvPr/>
        </p:nvSpPr>
        <p:spPr bwMode="auto">
          <a:xfrm flipV="1">
            <a:off x="2870200" y="3097213"/>
            <a:ext cx="777875" cy="1587"/>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30" name="Rectangle 375"/>
          <p:cNvSpPr>
            <a:spLocks noChangeArrowheads="1"/>
          </p:cNvSpPr>
          <p:nvPr/>
        </p:nvSpPr>
        <p:spPr bwMode="auto">
          <a:xfrm>
            <a:off x="3648075" y="294481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S</a:t>
            </a:r>
          </a:p>
        </p:txBody>
      </p:sp>
      <p:sp>
        <p:nvSpPr>
          <p:cNvPr id="22631" name="Rectangle 376"/>
          <p:cNvSpPr>
            <a:spLocks noChangeArrowheads="1"/>
          </p:cNvSpPr>
          <p:nvPr/>
        </p:nvSpPr>
        <p:spPr bwMode="auto">
          <a:xfrm>
            <a:off x="4403725" y="294481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M</a:t>
            </a:r>
          </a:p>
        </p:txBody>
      </p:sp>
      <p:sp>
        <p:nvSpPr>
          <p:cNvPr id="22632" name="Rectangle 381"/>
          <p:cNvSpPr>
            <a:spLocks noChangeArrowheads="1"/>
          </p:cNvSpPr>
          <p:nvPr/>
        </p:nvSpPr>
        <p:spPr bwMode="auto">
          <a:xfrm>
            <a:off x="3841750" y="2859088"/>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latin typeface="+mj-lt"/>
              </a:rPr>
              <a:t>L2 0-3</a:t>
            </a:r>
          </a:p>
        </p:txBody>
      </p:sp>
      <p:sp>
        <p:nvSpPr>
          <p:cNvPr id="65641" name="Line 382"/>
          <p:cNvSpPr>
            <a:spLocks noChangeShapeType="1"/>
          </p:cNvSpPr>
          <p:nvPr/>
        </p:nvSpPr>
        <p:spPr bwMode="auto">
          <a:xfrm flipV="1">
            <a:off x="2887663" y="3011488"/>
            <a:ext cx="801687" cy="9525"/>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34" name="Rectangle 383"/>
          <p:cNvSpPr>
            <a:spLocks noChangeArrowheads="1"/>
          </p:cNvSpPr>
          <p:nvPr/>
        </p:nvSpPr>
        <p:spPr bwMode="auto">
          <a:xfrm>
            <a:off x="3689350" y="285908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S</a:t>
            </a:r>
          </a:p>
        </p:txBody>
      </p:sp>
      <p:sp>
        <p:nvSpPr>
          <p:cNvPr id="22635" name="Rectangle 384"/>
          <p:cNvSpPr>
            <a:spLocks noChangeArrowheads="1"/>
          </p:cNvSpPr>
          <p:nvPr/>
        </p:nvSpPr>
        <p:spPr bwMode="auto">
          <a:xfrm>
            <a:off x="4451350" y="285908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M</a:t>
            </a:r>
          </a:p>
        </p:txBody>
      </p:sp>
      <p:sp>
        <p:nvSpPr>
          <p:cNvPr id="65644" name="Rectangle 173"/>
          <p:cNvSpPr>
            <a:spLocks noChangeArrowheads="1"/>
          </p:cNvSpPr>
          <p:nvPr/>
        </p:nvSpPr>
        <p:spPr bwMode="auto">
          <a:xfrm>
            <a:off x="5329238" y="2209801"/>
            <a:ext cx="3464718" cy="1449628"/>
          </a:xfrm>
          <a:prstGeom prst="rect">
            <a:avLst/>
          </a:prstGeom>
          <a:noFill/>
          <a:ln w="9525" algn="ctr">
            <a:noFill/>
            <a:miter lim="800000"/>
            <a:headEnd/>
            <a:tailEnd/>
          </a:ln>
        </p:spPr>
        <p:txBody>
          <a:bodyPr wrap="square">
            <a:spAutoFit/>
          </a:bodyPr>
          <a:lstStyle/>
          <a:p>
            <a:pPr marL="227013" indent="-227013" algn="l">
              <a:lnSpc>
                <a:spcPct val="80000"/>
              </a:lnSpc>
              <a:spcAft>
                <a:spcPct val="10000"/>
              </a:spcAft>
              <a:buFont typeface="Arial" pitchFamily="34" charset="0"/>
              <a:buChar char="•"/>
            </a:pPr>
            <a:r>
              <a:rPr lang="en-US" sz="1800" dirty="0" smtClean="0">
                <a:latin typeface="+mn-lt"/>
              </a:rPr>
              <a:t>Facilitates high-bandwidth communication links between DSP cores, subsystems, peripherals, and memories.</a:t>
            </a:r>
          </a:p>
          <a:p>
            <a:pPr marL="227013" indent="-227013" algn="l">
              <a:lnSpc>
                <a:spcPct val="80000"/>
              </a:lnSpc>
              <a:spcAft>
                <a:spcPct val="10000"/>
              </a:spcAft>
              <a:buFont typeface="Arial" pitchFamily="34" charset="0"/>
              <a:buChar char="•"/>
            </a:pPr>
            <a:r>
              <a:rPr lang="en-US" sz="1800" dirty="0" smtClean="0">
                <a:latin typeface="+mn-lt"/>
              </a:rPr>
              <a:t>Supports parallel orthogonal communication links</a:t>
            </a:r>
            <a:endParaRPr lang="en-US" sz="1600" dirty="0" smtClean="0"/>
          </a:p>
        </p:txBody>
      </p:sp>
      <p:sp>
        <p:nvSpPr>
          <p:cNvPr id="22637" name="Rectangle 28"/>
          <p:cNvSpPr>
            <a:spLocks noChangeArrowheads="1"/>
          </p:cNvSpPr>
          <p:nvPr/>
        </p:nvSpPr>
        <p:spPr bwMode="auto">
          <a:xfrm rot="5400000">
            <a:off x="2066925" y="1470025"/>
            <a:ext cx="1711325" cy="58737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lstStyle/>
          <a:p>
            <a:pPr algn="ctr">
              <a:lnSpc>
                <a:spcPct val="90000"/>
              </a:lnSpc>
              <a:defRPr/>
            </a:pPr>
            <a:r>
              <a:rPr lang="en-US" sz="2000" dirty="0">
                <a:latin typeface="+mj-lt"/>
              </a:rPr>
              <a:t>CPUCLK/2</a:t>
            </a:r>
          </a:p>
          <a:p>
            <a:pPr algn="ctr">
              <a:lnSpc>
                <a:spcPct val="90000"/>
              </a:lnSpc>
              <a:defRPr/>
            </a:pPr>
            <a:r>
              <a:rPr lang="en-US" sz="1800" dirty="0">
                <a:latin typeface="+mj-lt"/>
              </a:rPr>
              <a:t>256bit TeraNet</a:t>
            </a:r>
          </a:p>
        </p:txBody>
      </p:sp>
      <p:sp>
        <p:nvSpPr>
          <p:cNvPr id="65646" name="Line 175"/>
          <p:cNvSpPr>
            <a:spLocks noChangeShapeType="1"/>
          </p:cNvSpPr>
          <p:nvPr/>
        </p:nvSpPr>
        <p:spPr bwMode="auto">
          <a:xfrm>
            <a:off x="3103563" y="4503738"/>
            <a:ext cx="11303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47" name="Line 255"/>
          <p:cNvSpPr>
            <a:spLocks noChangeShapeType="1"/>
          </p:cNvSpPr>
          <p:nvPr/>
        </p:nvSpPr>
        <p:spPr bwMode="auto">
          <a:xfrm>
            <a:off x="1392238" y="5127625"/>
            <a:ext cx="1262062" cy="7938"/>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40" name="Rectangle 256"/>
          <p:cNvSpPr>
            <a:spLocks noChangeArrowheads="1"/>
          </p:cNvSpPr>
          <p:nvPr/>
        </p:nvSpPr>
        <p:spPr bwMode="auto">
          <a:xfrm>
            <a:off x="487363" y="5037138"/>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FFTC / PktDMA</a:t>
            </a:r>
          </a:p>
        </p:txBody>
      </p:sp>
      <p:sp>
        <p:nvSpPr>
          <p:cNvPr id="22641" name="Rectangle 257"/>
          <p:cNvSpPr>
            <a:spLocks noChangeArrowheads="1"/>
          </p:cNvSpPr>
          <p:nvPr/>
        </p:nvSpPr>
        <p:spPr bwMode="auto">
          <a:xfrm>
            <a:off x="1293813" y="503713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42" name="Rectangle 275"/>
          <p:cNvSpPr>
            <a:spLocks noChangeArrowheads="1"/>
          </p:cNvSpPr>
          <p:nvPr/>
        </p:nvSpPr>
        <p:spPr bwMode="auto">
          <a:xfrm>
            <a:off x="4297363" y="4213225"/>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TCP3d</a:t>
            </a:r>
          </a:p>
        </p:txBody>
      </p:sp>
      <p:sp>
        <p:nvSpPr>
          <p:cNvPr id="22643" name="Rectangle 276"/>
          <p:cNvSpPr>
            <a:spLocks noChangeArrowheads="1"/>
          </p:cNvSpPr>
          <p:nvPr/>
        </p:nvSpPr>
        <p:spPr bwMode="auto">
          <a:xfrm>
            <a:off x="4278313" y="42132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52" name="Line 277"/>
          <p:cNvSpPr>
            <a:spLocks noChangeShapeType="1"/>
          </p:cNvSpPr>
          <p:nvPr/>
        </p:nvSpPr>
        <p:spPr bwMode="auto">
          <a:xfrm>
            <a:off x="3186113" y="4298950"/>
            <a:ext cx="11303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45" name="Rectangle 268"/>
          <p:cNvSpPr>
            <a:spLocks noChangeArrowheads="1"/>
          </p:cNvSpPr>
          <p:nvPr/>
        </p:nvSpPr>
        <p:spPr bwMode="auto">
          <a:xfrm>
            <a:off x="4303713" y="470058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RAC_FE</a:t>
            </a:r>
          </a:p>
        </p:txBody>
      </p:sp>
      <p:sp>
        <p:nvSpPr>
          <p:cNvPr id="22646" name="Rectangle 269"/>
          <p:cNvSpPr>
            <a:spLocks noChangeArrowheads="1"/>
          </p:cNvSpPr>
          <p:nvPr/>
        </p:nvSpPr>
        <p:spPr bwMode="auto">
          <a:xfrm>
            <a:off x="4303713" y="47005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55" name="Line 270"/>
          <p:cNvSpPr>
            <a:spLocks noChangeShapeType="1"/>
          </p:cNvSpPr>
          <p:nvPr/>
        </p:nvSpPr>
        <p:spPr bwMode="auto">
          <a:xfrm>
            <a:off x="3201988" y="4776788"/>
            <a:ext cx="112077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56" name="Line 283"/>
          <p:cNvSpPr>
            <a:spLocks noChangeShapeType="1"/>
          </p:cNvSpPr>
          <p:nvPr/>
        </p:nvSpPr>
        <p:spPr bwMode="auto">
          <a:xfrm>
            <a:off x="3187700" y="5224463"/>
            <a:ext cx="112077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49" name="Rectangle 286"/>
          <p:cNvSpPr>
            <a:spLocks noChangeArrowheads="1"/>
          </p:cNvSpPr>
          <p:nvPr/>
        </p:nvSpPr>
        <p:spPr bwMode="auto">
          <a:xfrm>
            <a:off x="4298950" y="5148263"/>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VCP2 (x4)</a:t>
            </a:r>
          </a:p>
        </p:txBody>
      </p:sp>
      <p:sp>
        <p:nvSpPr>
          <p:cNvPr id="22650" name="Rectangle 287"/>
          <p:cNvSpPr>
            <a:spLocks noChangeArrowheads="1"/>
          </p:cNvSpPr>
          <p:nvPr/>
        </p:nvSpPr>
        <p:spPr bwMode="auto">
          <a:xfrm>
            <a:off x="4298950" y="514826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59" name="Line 283"/>
          <p:cNvSpPr>
            <a:spLocks noChangeShapeType="1"/>
          </p:cNvSpPr>
          <p:nvPr/>
        </p:nvSpPr>
        <p:spPr bwMode="auto">
          <a:xfrm>
            <a:off x="3252788" y="5273675"/>
            <a:ext cx="112077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52" name="Rectangle 286"/>
          <p:cNvSpPr>
            <a:spLocks noChangeArrowheads="1"/>
          </p:cNvSpPr>
          <p:nvPr/>
        </p:nvSpPr>
        <p:spPr bwMode="auto">
          <a:xfrm>
            <a:off x="4364038" y="5197475"/>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VCP2 (x4)</a:t>
            </a:r>
          </a:p>
        </p:txBody>
      </p:sp>
      <p:sp>
        <p:nvSpPr>
          <p:cNvPr id="22653" name="Rectangle 287"/>
          <p:cNvSpPr>
            <a:spLocks noChangeArrowheads="1"/>
          </p:cNvSpPr>
          <p:nvPr/>
        </p:nvSpPr>
        <p:spPr bwMode="auto">
          <a:xfrm>
            <a:off x="4364038" y="519747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62" name="Line 283"/>
          <p:cNvSpPr>
            <a:spLocks noChangeShapeType="1"/>
          </p:cNvSpPr>
          <p:nvPr/>
        </p:nvSpPr>
        <p:spPr bwMode="auto">
          <a:xfrm>
            <a:off x="3233738" y="5322888"/>
            <a:ext cx="1204912"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55" name="Rectangle 286"/>
          <p:cNvSpPr>
            <a:spLocks noChangeArrowheads="1"/>
          </p:cNvSpPr>
          <p:nvPr/>
        </p:nvSpPr>
        <p:spPr bwMode="auto">
          <a:xfrm>
            <a:off x="4429125" y="524668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VCP2 (x4)</a:t>
            </a:r>
          </a:p>
        </p:txBody>
      </p:sp>
      <p:sp>
        <p:nvSpPr>
          <p:cNvPr id="22656" name="Rectangle 287"/>
          <p:cNvSpPr>
            <a:spLocks noChangeArrowheads="1"/>
          </p:cNvSpPr>
          <p:nvPr/>
        </p:nvSpPr>
        <p:spPr bwMode="auto">
          <a:xfrm>
            <a:off x="4429125" y="52466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65" name="Line 254"/>
          <p:cNvSpPr>
            <a:spLocks noChangeShapeType="1"/>
          </p:cNvSpPr>
          <p:nvPr/>
        </p:nvSpPr>
        <p:spPr bwMode="auto">
          <a:xfrm>
            <a:off x="1425575" y="4827588"/>
            <a:ext cx="1230313"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58" name="Rectangle 258"/>
          <p:cNvSpPr>
            <a:spLocks noChangeArrowheads="1"/>
          </p:cNvSpPr>
          <p:nvPr/>
        </p:nvSpPr>
        <p:spPr bwMode="auto">
          <a:xfrm>
            <a:off x="511175" y="4746625"/>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RAC_BE0,1</a:t>
            </a:r>
          </a:p>
        </p:txBody>
      </p:sp>
      <p:sp>
        <p:nvSpPr>
          <p:cNvPr id="22659" name="Rectangle 259"/>
          <p:cNvSpPr>
            <a:spLocks noChangeArrowheads="1"/>
          </p:cNvSpPr>
          <p:nvPr/>
        </p:nvSpPr>
        <p:spPr bwMode="auto">
          <a:xfrm>
            <a:off x="1317625" y="47466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60" name="Rectangle 33"/>
          <p:cNvSpPr>
            <a:spLocks noChangeArrowheads="1"/>
          </p:cNvSpPr>
          <p:nvPr/>
        </p:nvSpPr>
        <p:spPr bwMode="auto">
          <a:xfrm rot="5400000">
            <a:off x="1335088" y="4229100"/>
            <a:ext cx="3254375" cy="59372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lstStyle/>
          <a:p>
            <a:pPr algn="ctr">
              <a:lnSpc>
                <a:spcPct val="90000"/>
              </a:lnSpc>
              <a:defRPr/>
            </a:pPr>
            <a:r>
              <a:rPr lang="en-US" sz="2000">
                <a:latin typeface="+mj-lt"/>
              </a:rPr>
              <a:t>CPUCLK/3 </a:t>
            </a:r>
          </a:p>
          <a:p>
            <a:pPr algn="ctr">
              <a:lnSpc>
                <a:spcPct val="90000"/>
              </a:lnSpc>
              <a:defRPr/>
            </a:pPr>
            <a:r>
              <a:rPr lang="en-US" sz="2000">
                <a:latin typeface="+mj-lt"/>
              </a:rPr>
              <a:t>128bit  TeraNet</a:t>
            </a:r>
          </a:p>
        </p:txBody>
      </p:sp>
      <p:sp>
        <p:nvSpPr>
          <p:cNvPr id="65669" name="Rectangle 65"/>
          <p:cNvSpPr>
            <a:spLocks noChangeArrowheads="1"/>
          </p:cNvSpPr>
          <p:nvPr/>
        </p:nvSpPr>
        <p:spPr bwMode="auto">
          <a:xfrm>
            <a:off x="4565650" y="18034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sp>
        <p:nvSpPr>
          <p:cNvPr id="65670" name="Rectangle 65"/>
          <p:cNvSpPr>
            <a:spLocks noChangeArrowheads="1"/>
          </p:cNvSpPr>
          <p:nvPr/>
        </p:nvSpPr>
        <p:spPr bwMode="auto">
          <a:xfrm>
            <a:off x="4718050" y="18034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sp>
        <p:nvSpPr>
          <p:cNvPr id="65671" name="Rectangle 65"/>
          <p:cNvSpPr>
            <a:spLocks noChangeArrowheads="1"/>
          </p:cNvSpPr>
          <p:nvPr/>
        </p:nvSpPr>
        <p:spPr bwMode="auto">
          <a:xfrm>
            <a:off x="4864100" y="18034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sp>
        <p:nvSpPr>
          <p:cNvPr id="65672" name="Rectangle 65"/>
          <p:cNvSpPr>
            <a:spLocks noChangeArrowheads="1"/>
          </p:cNvSpPr>
          <p:nvPr/>
        </p:nvSpPr>
        <p:spPr bwMode="auto">
          <a:xfrm>
            <a:off x="5016500" y="18049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cxnSp>
        <p:nvCxnSpPr>
          <p:cNvPr id="65673" name="Shape 178"/>
          <p:cNvCxnSpPr>
            <a:cxnSpLocks noChangeShapeType="1"/>
            <a:stCxn id="22635" idx="3"/>
            <a:endCxn id="65669" idx="2"/>
          </p:cNvCxnSpPr>
          <p:nvPr/>
        </p:nvCxnSpPr>
        <p:spPr bwMode="auto">
          <a:xfrm flipV="1">
            <a:off x="4603750" y="2032000"/>
            <a:ext cx="38100" cy="979488"/>
          </a:xfrm>
          <a:prstGeom prst="bentConnector2">
            <a:avLst/>
          </a:prstGeom>
          <a:noFill/>
          <a:ln w="12700" algn="ctr">
            <a:solidFill>
              <a:schemeClr val="tx1"/>
            </a:solidFill>
            <a:round/>
            <a:headEnd type="none" w="sm" len="sm"/>
            <a:tailEnd type="triangle" w="med" len="med"/>
          </a:ln>
        </p:spPr>
      </p:cxn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idx="4294967295"/>
          </p:nvPr>
        </p:nvSpPr>
        <p:spPr>
          <a:xfrm>
            <a:off x="421481" y="0"/>
            <a:ext cx="8229600" cy="762000"/>
          </a:xfrm>
        </p:spPr>
        <p:txBody>
          <a:bodyPr/>
          <a:lstStyle/>
          <a:p>
            <a:pPr eaLnBrk="1" hangingPunct="1"/>
            <a:r>
              <a:rPr lang="en-US" sz="3600" b="0" dirty="0" smtClean="0"/>
              <a:t>Debug – Additional Information</a:t>
            </a:r>
          </a:p>
        </p:txBody>
      </p:sp>
      <p:sp>
        <p:nvSpPr>
          <p:cNvPr id="106499" name="Rectangle 3"/>
          <p:cNvSpPr>
            <a:spLocks noChangeArrowheads="1"/>
          </p:cNvSpPr>
          <p:nvPr/>
        </p:nvSpPr>
        <p:spPr bwMode="auto">
          <a:xfrm>
            <a:off x="304800" y="838200"/>
            <a:ext cx="8458200" cy="5562600"/>
          </a:xfrm>
          <a:prstGeom prst="rect">
            <a:avLst/>
          </a:prstGeom>
          <a:noFill/>
          <a:ln w="9525">
            <a:noFill/>
            <a:miter lim="800000"/>
            <a:headEnd/>
            <a:tailEnd/>
          </a:ln>
        </p:spPr>
        <p:txBody>
          <a:bodyPr/>
          <a:lstStyle/>
          <a:p>
            <a:pPr marL="227013" indent="-227013" algn="l">
              <a:lnSpc>
                <a:spcPct val="80000"/>
              </a:lnSpc>
              <a:spcBef>
                <a:spcPct val="20000"/>
              </a:spcBef>
              <a:buFont typeface="Arial" pitchFamily="34" charset="0"/>
              <a:buChar char="•"/>
            </a:pPr>
            <a:r>
              <a:rPr lang="en-US" dirty="0" smtClean="0">
                <a:solidFill>
                  <a:srgbClr val="000000"/>
                </a:solidFill>
                <a:latin typeface="Calibri" pitchFamily="34" charset="0"/>
                <a:cs typeface="Arial" pitchFamily="34" charset="0"/>
              </a:rPr>
              <a:t>Multicore emulation support, host tooling, </a:t>
            </a:r>
            <a:r>
              <a:rPr lang="en-US" dirty="0">
                <a:solidFill>
                  <a:srgbClr val="000000"/>
                </a:solidFill>
                <a:latin typeface="Calibri" pitchFamily="34" charset="0"/>
                <a:cs typeface="Arial" pitchFamily="34" charset="0"/>
              </a:rPr>
              <a:t>can halt any or all of the cores on the device.</a:t>
            </a:r>
          </a:p>
          <a:p>
            <a:pPr marL="574675" lvl="1" indent="-233363" algn="l">
              <a:lnSpc>
                <a:spcPct val="80000"/>
              </a:lnSpc>
              <a:spcBef>
                <a:spcPct val="20000"/>
              </a:spcBef>
              <a:buFont typeface="Arial" pitchFamily="34" charset="0"/>
              <a:buChar char="–"/>
            </a:pPr>
            <a:r>
              <a:rPr lang="en-US" dirty="0">
                <a:solidFill>
                  <a:srgbClr val="000000"/>
                </a:solidFill>
                <a:latin typeface="Calibri" pitchFamily="34" charset="0"/>
                <a:cs typeface="Arial" pitchFamily="34" charset="0"/>
              </a:rPr>
              <a:t>Each core supports a direct connection to the JTAG interface.</a:t>
            </a:r>
          </a:p>
          <a:p>
            <a:pPr marL="574675" lvl="1" indent="-233363" algn="l">
              <a:lnSpc>
                <a:spcPct val="80000"/>
              </a:lnSpc>
              <a:spcBef>
                <a:spcPct val="20000"/>
              </a:spcBef>
              <a:buFont typeface="Arial" pitchFamily="34" charset="0"/>
              <a:buChar char="–"/>
            </a:pPr>
            <a:r>
              <a:rPr lang="en-US" dirty="0">
                <a:solidFill>
                  <a:srgbClr val="000000"/>
                </a:solidFill>
                <a:latin typeface="Calibri" pitchFamily="34" charset="0"/>
                <a:cs typeface="Arial" pitchFamily="34" charset="0"/>
              </a:rPr>
              <a:t>Emulation has full visibility of the CorePac memory </a:t>
            </a:r>
            <a:r>
              <a:rPr lang="en-US" dirty="0" smtClean="0">
                <a:solidFill>
                  <a:srgbClr val="000000"/>
                </a:solidFill>
                <a:latin typeface="Calibri" pitchFamily="34" charset="0"/>
                <a:cs typeface="Arial" pitchFamily="34" charset="0"/>
              </a:rPr>
              <a:t>map.</a:t>
            </a:r>
          </a:p>
          <a:p>
            <a:pPr marL="227013" indent="-227013" algn="l">
              <a:lnSpc>
                <a:spcPct val="80000"/>
              </a:lnSpc>
              <a:spcBef>
                <a:spcPct val="20000"/>
              </a:spcBef>
              <a:buFont typeface="Arial" pitchFamily="34" charset="0"/>
              <a:buChar char="•"/>
            </a:pPr>
            <a:r>
              <a:rPr lang="en-US" dirty="0" smtClean="0">
                <a:solidFill>
                  <a:srgbClr val="000000"/>
                </a:solidFill>
                <a:latin typeface="Calibri" pitchFamily="34" charset="0"/>
                <a:cs typeface="Arial" pitchFamily="34" charset="0"/>
              </a:rPr>
              <a:t>Adds third mode of running, halt, in response to “critical” interrupts</a:t>
            </a:r>
          </a:p>
          <a:p>
            <a:pPr marL="227013" indent="-227013" algn="l">
              <a:lnSpc>
                <a:spcPct val="80000"/>
              </a:lnSpc>
              <a:spcBef>
                <a:spcPct val="20000"/>
              </a:spcBef>
              <a:buFont typeface="Arial" pitchFamily="34" charset="0"/>
              <a:buChar char="•"/>
            </a:pPr>
            <a:r>
              <a:rPr lang="en-US" dirty="0" smtClean="0">
                <a:solidFill>
                  <a:srgbClr val="000000"/>
                </a:solidFill>
                <a:latin typeface="Calibri" pitchFamily="34" charset="0"/>
                <a:cs typeface="Arial" pitchFamily="34" charset="0"/>
              </a:rPr>
              <a:t>Supports core and system trace into different trace buffers (4K, 32K) or external receiver(up to 2G on XDS560v2 Pro)</a:t>
            </a:r>
          </a:p>
          <a:p>
            <a:pPr marL="117475" indent="-233363" algn="l">
              <a:lnSpc>
                <a:spcPct val="80000"/>
              </a:lnSpc>
              <a:spcBef>
                <a:spcPct val="20000"/>
              </a:spcBef>
              <a:buFont typeface="Arial" pitchFamily="34" charset="0"/>
              <a:buChar char="•"/>
            </a:pPr>
            <a:r>
              <a:rPr lang="en-US" dirty="0" smtClean="0">
                <a:solidFill>
                  <a:srgbClr val="000000"/>
                </a:solidFill>
                <a:latin typeface="Calibri" pitchFamily="34" charset="0"/>
                <a:cs typeface="Arial" pitchFamily="34" charset="0"/>
              </a:rPr>
              <a:t>Ability to dynamically drain trace buffers from the application</a:t>
            </a:r>
          </a:p>
          <a:p>
            <a:pPr marL="227013" indent="-227013" algn="l">
              <a:lnSpc>
                <a:spcPct val="80000"/>
              </a:lnSpc>
              <a:spcBef>
                <a:spcPct val="20000"/>
              </a:spcBef>
              <a:buFont typeface="Arial" pitchFamily="34" charset="0"/>
              <a:buChar char="•"/>
            </a:pPr>
            <a:r>
              <a:rPr lang="en-US" dirty="0" smtClean="0">
                <a:solidFill>
                  <a:srgbClr val="000000"/>
                </a:solidFill>
                <a:latin typeface="Calibri" pitchFamily="34" charset="0"/>
                <a:cs typeface="Arial" pitchFamily="34" charset="0"/>
              </a:rPr>
              <a:t>Advanced Event Triggering (AET) allows the user to identify and trigger on events of interest from the code or the debugger.</a:t>
            </a:r>
          </a:p>
          <a:p>
            <a:pPr marL="227013" indent="-227013" algn="l">
              <a:lnSpc>
                <a:spcPct val="80000"/>
              </a:lnSpc>
              <a:spcBef>
                <a:spcPct val="20000"/>
              </a:spcBef>
              <a:buFont typeface="Arial" pitchFamily="34" charset="0"/>
              <a:buChar char="•"/>
            </a:pPr>
            <a:r>
              <a:rPr lang="en-US" dirty="0" smtClean="0">
                <a:solidFill>
                  <a:srgbClr val="000000"/>
                </a:solidFill>
                <a:latin typeface="Calibri" pitchFamily="34" charset="0"/>
                <a:cs typeface="Arial" pitchFamily="34" charset="0"/>
              </a:rPr>
              <a:t>Common Platform Trace (CP Tracer) provides statistical gathering into trace buffer for various slave interfaces. Enables profiling, identification of bottlenecks, and instrumentation.</a:t>
            </a:r>
          </a:p>
          <a:p>
            <a:pPr marL="117475" indent="-233363" algn="l">
              <a:lnSpc>
                <a:spcPct val="80000"/>
              </a:lnSpc>
              <a:spcBef>
                <a:spcPct val="20000"/>
              </a:spcBef>
            </a:pPr>
            <a:r>
              <a:rPr lang="en-US" dirty="0">
                <a:solidFill>
                  <a:srgbClr val="000000"/>
                </a:solidFill>
                <a:latin typeface="Calibri" pitchFamily="34" charset="0"/>
                <a:cs typeface="Arial" pitchFamily="34" charset="0"/>
              </a:rPr>
              <a:t/>
            </a:r>
            <a:br>
              <a:rPr lang="en-US" dirty="0">
                <a:solidFill>
                  <a:srgbClr val="000000"/>
                </a:solidFill>
                <a:latin typeface="Calibri" pitchFamily="34" charset="0"/>
                <a:cs typeface="Arial" pitchFamily="34" charset="0"/>
              </a:rPr>
            </a:br>
            <a:endParaRPr lang="en-US" dirty="0">
              <a:solidFill>
                <a:srgbClr val="000000"/>
              </a:solidFill>
              <a:latin typeface="Calibri" pitchFamily="34" charset="0"/>
              <a:cs typeface="Arial" pitchFamily="34" charset="0"/>
            </a:endParaRPr>
          </a:p>
        </p:txBody>
      </p:sp>
    </p:spTree>
    <p:custDataLst>
      <p:tags r:id="rId1"/>
    </p:custData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4"/>
          <p:cNvSpPr>
            <a:spLocks noGrp="1"/>
          </p:cNvSpPr>
          <p:nvPr>
            <p:ph type="title"/>
          </p:nvPr>
        </p:nvSpPr>
        <p:spPr>
          <a:xfrm>
            <a:off x="121444" y="76200"/>
            <a:ext cx="8865394" cy="907026"/>
          </a:xfrm>
        </p:spPr>
        <p:txBody>
          <a:bodyPr/>
          <a:lstStyle/>
          <a:p>
            <a:pPr eaLnBrk="1" hangingPunct="1"/>
            <a:r>
              <a:rPr lang="en-US" sz="3400" b="0" dirty="0" smtClean="0"/>
              <a:t>Miscellaneous Elements –Additional Information</a:t>
            </a:r>
          </a:p>
        </p:txBody>
      </p:sp>
      <p:sp>
        <p:nvSpPr>
          <p:cNvPr id="86019" name="Content Placeholder 5"/>
          <p:cNvSpPr>
            <a:spLocks noGrp="1"/>
          </p:cNvSpPr>
          <p:nvPr>
            <p:ph idx="1"/>
          </p:nvPr>
        </p:nvSpPr>
        <p:spPr>
          <a:xfrm>
            <a:off x="408038" y="1681316"/>
            <a:ext cx="8229600" cy="3886199"/>
          </a:xfrm>
        </p:spPr>
        <p:txBody>
          <a:bodyPr/>
          <a:lstStyle/>
          <a:p>
            <a:pPr eaLnBrk="1" hangingPunct="1">
              <a:lnSpc>
                <a:spcPct val="80000"/>
              </a:lnSpc>
            </a:pPr>
            <a:r>
              <a:rPr lang="en-US" dirty="0" smtClean="0"/>
              <a:t>Support to assert NMI (Non-</a:t>
            </a:r>
            <a:r>
              <a:rPr lang="en-US" dirty="0" err="1" smtClean="0"/>
              <a:t>maskable</a:t>
            </a:r>
            <a:r>
              <a:rPr lang="en-US" dirty="0" smtClean="0"/>
              <a:t> Interrupt) input for each core;  Separate hardware pins for NMI and core selector.</a:t>
            </a:r>
          </a:p>
          <a:p>
            <a:pPr eaLnBrk="1" hangingPunct="1">
              <a:lnSpc>
                <a:spcPct val="80000"/>
              </a:lnSpc>
            </a:pPr>
            <a:r>
              <a:rPr lang="en-US" dirty="0" smtClean="0"/>
              <a:t>Support for local reset for each core; </a:t>
            </a:r>
            <a:br>
              <a:rPr lang="en-US" dirty="0" smtClean="0"/>
            </a:br>
            <a:r>
              <a:rPr lang="en-US" dirty="0" smtClean="0"/>
              <a:t>Separate hardware pins for local reset and core selector.</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2"/>
          <p:cNvSpPr>
            <a:spLocks noGrp="1"/>
          </p:cNvSpPr>
          <p:nvPr>
            <p:ph type="title"/>
          </p:nvPr>
        </p:nvSpPr>
        <p:spPr>
          <a:xfrm>
            <a:off x="457200" y="76200"/>
            <a:ext cx="8229600" cy="688181"/>
          </a:xfrm>
        </p:spPr>
        <p:txBody>
          <a:bodyPr/>
          <a:lstStyle/>
          <a:p>
            <a:pPr eaLnBrk="1" hangingPunct="1"/>
            <a:r>
              <a:rPr lang="en-US" sz="3600" b="0" dirty="0" smtClean="0"/>
              <a:t>EDMA – Additional Information</a:t>
            </a:r>
          </a:p>
        </p:txBody>
      </p:sp>
      <p:sp>
        <p:nvSpPr>
          <p:cNvPr id="75779" name="Content Placeholder 3"/>
          <p:cNvSpPr>
            <a:spLocks noGrp="1"/>
          </p:cNvSpPr>
          <p:nvPr>
            <p:ph sz="half" idx="1"/>
          </p:nvPr>
        </p:nvSpPr>
        <p:spPr>
          <a:xfrm>
            <a:off x="127819" y="739789"/>
            <a:ext cx="3067925" cy="5852436"/>
          </a:xfrm>
        </p:spPr>
        <p:txBody>
          <a:bodyPr/>
          <a:lstStyle/>
          <a:p>
            <a:pPr eaLnBrk="1" hangingPunct="1">
              <a:buNone/>
            </a:pPr>
            <a:r>
              <a:rPr lang="en-US" sz="1600" dirty="0" smtClean="0"/>
              <a:t>Three EDMA Channel Controllers:</a:t>
            </a:r>
          </a:p>
          <a:p>
            <a:pPr eaLnBrk="1" hangingPunct="1"/>
            <a:r>
              <a:rPr lang="en-US" sz="1400" dirty="0" smtClean="0"/>
              <a:t>One controller in CPU/2 domain:</a:t>
            </a:r>
          </a:p>
          <a:p>
            <a:pPr lvl="1" eaLnBrk="1" hangingPunct="1"/>
            <a:r>
              <a:rPr lang="en-US" sz="1400" dirty="0" smtClean="0"/>
              <a:t>Two transfer controllers/queues with 1KB channel buffer</a:t>
            </a:r>
          </a:p>
          <a:p>
            <a:pPr lvl="1" eaLnBrk="1" hangingPunct="1"/>
            <a:r>
              <a:rPr lang="en-US" sz="1400" dirty="0" smtClean="0"/>
              <a:t>Eight QDMA channels</a:t>
            </a:r>
          </a:p>
          <a:p>
            <a:pPr lvl="1" eaLnBrk="1" hangingPunct="1"/>
            <a:r>
              <a:rPr lang="en-US" sz="1400" dirty="0" smtClean="0"/>
              <a:t>16 interrupt channels</a:t>
            </a:r>
          </a:p>
          <a:p>
            <a:pPr lvl="1" eaLnBrk="1" hangingPunct="1"/>
            <a:r>
              <a:rPr lang="en-US" sz="1400" dirty="0" smtClean="0"/>
              <a:t>128 </a:t>
            </a:r>
            <a:r>
              <a:rPr lang="en-US" sz="1400" dirty="0" err="1" smtClean="0"/>
              <a:t>PaRAM</a:t>
            </a:r>
            <a:r>
              <a:rPr lang="en-US" sz="1400" dirty="0" smtClean="0"/>
              <a:t> entries</a:t>
            </a:r>
          </a:p>
          <a:p>
            <a:pPr eaLnBrk="1" hangingPunct="1"/>
            <a:r>
              <a:rPr lang="en-US" sz="1400" dirty="0" smtClean="0"/>
              <a:t>Two controllers in CPU/3 domain: Each includes the following:</a:t>
            </a:r>
          </a:p>
          <a:p>
            <a:pPr lvl="1" eaLnBrk="1" hangingPunct="1"/>
            <a:r>
              <a:rPr lang="en-US" sz="1400" dirty="0" smtClean="0"/>
              <a:t>Four transfer controllers/queues with 1KB or 512B channel buffer</a:t>
            </a:r>
          </a:p>
          <a:p>
            <a:pPr lvl="1" eaLnBrk="1" hangingPunct="1"/>
            <a:r>
              <a:rPr lang="en-US" sz="1400" dirty="0" smtClean="0"/>
              <a:t>Eight QDMA channels</a:t>
            </a:r>
          </a:p>
          <a:p>
            <a:pPr lvl="1" eaLnBrk="1" hangingPunct="1"/>
            <a:r>
              <a:rPr lang="en-US" sz="1400" dirty="0" smtClean="0"/>
              <a:t>64 interrupt channels</a:t>
            </a:r>
          </a:p>
          <a:p>
            <a:pPr lvl="1" eaLnBrk="1" hangingPunct="1"/>
            <a:r>
              <a:rPr lang="en-US" sz="1400" dirty="0" smtClean="0"/>
              <a:t>512 </a:t>
            </a:r>
            <a:r>
              <a:rPr lang="en-US" sz="1400" dirty="0" err="1" smtClean="0"/>
              <a:t>PaRAM</a:t>
            </a:r>
            <a:r>
              <a:rPr lang="en-US" sz="1400" dirty="0" smtClean="0"/>
              <a:t> entries</a:t>
            </a:r>
          </a:p>
          <a:p>
            <a:pPr eaLnBrk="1" hangingPunct="1"/>
            <a:r>
              <a:rPr lang="en-US" sz="1400" dirty="0" smtClean="0"/>
              <a:t>Interrupt generation</a:t>
            </a:r>
          </a:p>
          <a:p>
            <a:pPr lvl="1" eaLnBrk="1" hangingPunct="1"/>
            <a:r>
              <a:rPr lang="en-US" sz="1400" dirty="0" smtClean="0"/>
              <a:t>Transfer completion</a:t>
            </a:r>
          </a:p>
          <a:p>
            <a:pPr lvl="1" eaLnBrk="1" hangingPunct="1"/>
            <a:r>
              <a:rPr lang="en-US" sz="1400" dirty="0" smtClean="0"/>
              <a:t>Error conditions</a:t>
            </a:r>
          </a:p>
        </p:txBody>
      </p:sp>
      <p:pic>
        <p:nvPicPr>
          <p:cNvPr id="75780" name="Picture 2"/>
          <p:cNvPicPr>
            <a:picLocks noGrp="1" noChangeAspect="1" noChangeArrowheads="1"/>
          </p:cNvPicPr>
          <p:nvPr>
            <p:ph sz="half" idx="2"/>
          </p:nvPr>
        </p:nvPicPr>
        <p:blipFill>
          <a:blip r:embed="rId2" cstate="print"/>
          <a:srcRect/>
          <a:stretch>
            <a:fillRect/>
          </a:stretch>
        </p:blipFill>
        <p:spPr>
          <a:xfrm>
            <a:off x="3178119" y="833480"/>
            <a:ext cx="5950204" cy="5511720"/>
          </a:xfrm>
        </p:spPr>
      </p:pic>
      <p:sp>
        <p:nvSpPr>
          <p:cNvPr id="7" name="TextBox 6"/>
          <p:cNvSpPr txBox="1"/>
          <p:nvPr/>
        </p:nvSpPr>
        <p:spPr>
          <a:xfrm>
            <a:off x="7767638" y="3062288"/>
            <a:ext cx="142875" cy="77787"/>
          </a:xfrm>
          <a:prstGeom prst="rect">
            <a:avLst/>
          </a:prstGeom>
          <a:solidFill>
            <a:schemeClr val="bg1"/>
          </a:solidFill>
        </p:spPr>
        <p:txBody>
          <a:bodyPr wrap="none" lIns="18288" tIns="0" rIns="18288" bIns="0">
            <a:spAutoFit/>
          </a:bodyPr>
          <a:lstStyle/>
          <a:p>
            <a:pPr>
              <a:defRPr/>
            </a:pPr>
            <a:r>
              <a:rPr lang="en-US" sz="500" b="1" dirty="0">
                <a:solidFill>
                  <a:schemeClr val="tx1">
                    <a:lumMod val="75000"/>
                    <a:lumOff val="25000"/>
                  </a:schemeClr>
                </a:solidFill>
              </a:rPr>
              <a:t>510</a:t>
            </a:r>
          </a:p>
        </p:txBody>
      </p:sp>
      <p:sp>
        <p:nvSpPr>
          <p:cNvPr id="8" name="TextBox 7"/>
          <p:cNvSpPr txBox="1"/>
          <p:nvPr/>
        </p:nvSpPr>
        <p:spPr>
          <a:xfrm>
            <a:off x="7767638" y="3262313"/>
            <a:ext cx="142875" cy="77787"/>
          </a:xfrm>
          <a:prstGeom prst="rect">
            <a:avLst/>
          </a:prstGeom>
          <a:solidFill>
            <a:schemeClr val="bg1"/>
          </a:solidFill>
        </p:spPr>
        <p:txBody>
          <a:bodyPr wrap="none" lIns="18288" tIns="0" rIns="18288" bIns="0">
            <a:spAutoFit/>
          </a:bodyPr>
          <a:lstStyle/>
          <a:p>
            <a:pPr>
              <a:defRPr/>
            </a:pPr>
            <a:r>
              <a:rPr lang="en-US" sz="500" b="1" dirty="0">
                <a:solidFill>
                  <a:schemeClr val="tx1">
                    <a:lumMod val="75000"/>
                    <a:lumOff val="25000"/>
                  </a:schemeClr>
                </a:solidFill>
              </a:rPr>
              <a:t>511</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3"/>
          <p:cNvSpPr>
            <a:spLocks noGrp="1" noChangeArrowheads="1"/>
          </p:cNvSpPr>
          <p:nvPr>
            <p:ph type="title" idx="4294967295"/>
          </p:nvPr>
        </p:nvSpPr>
        <p:spPr>
          <a:xfrm>
            <a:off x="207176" y="76200"/>
            <a:ext cx="8686800" cy="762000"/>
          </a:xfrm>
        </p:spPr>
        <p:txBody>
          <a:bodyPr/>
          <a:lstStyle/>
          <a:p>
            <a:pPr eaLnBrk="1" hangingPunct="1"/>
            <a:r>
              <a:rPr lang="en-US" sz="4000" b="0" dirty="0" smtClean="0"/>
              <a:t>KeyStone Device Architecture</a:t>
            </a:r>
          </a:p>
        </p:txBody>
      </p:sp>
      <p:sp>
        <p:nvSpPr>
          <p:cNvPr id="103427" name="Rectangle 14"/>
          <p:cNvSpPr>
            <a:spLocks noChangeArrowheads="1"/>
          </p:cNvSpPr>
          <p:nvPr/>
        </p:nvSpPr>
        <p:spPr bwMode="auto">
          <a:xfrm>
            <a:off x="5403850" y="31242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Miscellaneous</a:t>
            </a:r>
          </a:p>
        </p:txBody>
      </p:sp>
      <p:sp>
        <p:nvSpPr>
          <p:cNvPr id="103428" name="PPTShape_0"/>
          <p:cNvSpPr>
            <a:spLocks noChangeArrowheads="1"/>
          </p:cNvSpPr>
          <p:nvPr/>
        </p:nvSpPr>
        <p:spPr bwMode="auto">
          <a:xfrm>
            <a:off x="5400675" y="2849563"/>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HyperLink Bus</a:t>
            </a:r>
          </a:p>
        </p:txBody>
      </p:sp>
      <p:sp>
        <p:nvSpPr>
          <p:cNvPr id="103429" name="Rectangle 11"/>
          <p:cNvSpPr>
            <a:spLocks noChangeArrowheads="1"/>
          </p:cNvSpPr>
          <p:nvPr/>
        </p:nvSpPr>
        <p:spPr bwMode="auto">
          <a:xfrm>
            <a:off x="5403850" y="257175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Diagnostic Enhancements</a:t>
            </a:r>
          </a:p>
        </p:txBody>
      </p:sp>
      <p:sp>
        <p:nvSpPr>
          <p:cNvPr id="103430" name="Rectangle 19"/>
          <p:cNvSpPr>
            <a:spLocks noChangeArrowheads="1"/>
          </p:cNvSpPr>
          <p:nvPr/>
        </p:nvSpPr>
        <p:spPr bwMode="auto">
          <a:xfrm>
            <a:off x="5402263" y="2301875"/>
            <a:ext cx="3629025" cy="273050"/>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TeraNet Switch Fabric</a:t>
            </a:r>
          </a:p>
        </p:txBody>
      </p:sp>
      <p:sp>
        <p:nvSpPr>
          <p:cNvPr id="103431"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103432"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103433"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sp>
        <p:nvSpPr>
          <p:cNvPr id="103434" name="PPTShape_3"/>
          <p:cNvSpPr>
            <a:spLocks noChangeArrowheads="1"/>
          </p:cNvSpPr>
          <p:nvPr/>
        </p:nvSpPr>
        <p:spPr bwMode="auto">
          <a:xfrm>
            <a:off x="5400675" y="202723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External Interfaces</a:t>
            </a:r>
          </a:p>
        </p:txBody>
      </p:sp>
      <p:sp>
        <p:nvSpPr>
          <p:cNvPr id="103435" name="PPTShape_4"/>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sp>
        <p:nvSpPr>
          <p:cNvPr id="103438" name="PPTShape_6"/>
          <p:cNvSpPr>
            <a:spLocks noChangeArrowheads="1"/>
          </p:cNvSpPr>
          <p:nvPr/>
        </p:nvSpPr>
        <p:spPr bwMode="auto">
          <a:xfrm>
            <a:off x="5400675" y="3398838"/>
            <a:ext cx="3629025" cy="274637"/>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Application-Specific</a:t>
            </a:r>
            <a:endParaRPr lang="en-US" sz="1800" dirty="0">
              <a:solidFill>
                <a:srgbClr val="000000"/>
              </a:solidFill>
              <a:latin typeface="Calibri" pitchFamily="34" charset="0"/>
            </a:endParaRPr>
          </a:p>
        </p:txBody>
      </p:sp>
      <p:grpSp>
        <p:nvGrpSpPr>
          <p:cNvPr id="1265" name="Group 1264"/>
          <p:cNvGrpSpPr/>
          <p:nvPr/>
        </p:nvGrpSpPr>
        <p:grpSpPr>
          <a:xfrm>
            <a:off x="0" y="914400"/>
            <a:ext cx="5354638" cy="5442739"/>
            <a:chOff x="0" y="914400"/>
            <a:chExt cx="5354638" cy="5442739"/>
          </a:xfrm>
        </p:grpSpPr>
        <p:sp>
          <p:nvSpPr>
            <p:cNvPr id="428"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638"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639"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40"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41" name="Rectangle 423"/>
            <p:cNvSpPr>
              <a:spLocks noChangeArrowheads="1"/>
            </p:cNvSpPr>
            <p:nvPr/>
          </p:nvSpPr>
          <p:spPr bwMode="auto">
            <a:xfrm>
              <a:off x="1805383" y="3460822"/>
              <a:ext cx="1574713"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642"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43"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44"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645"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646"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47"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648"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649"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50" name="Rectangle 432"/>
            <p:cNvSpPr>
              <a:spLocks noChangeArrowheads="1"/>
            </p:cNvSpPr>
            <p:nvPr/>
          </p:nvSpPr>
          <p:spPr bwMode="auto">
            <a:xfrm>
              <a:off x="670483" y="1201949"/>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651" name="Rectangle 433"/>
            <p:cNvSpPr>
              <a:spLocks noChangeArrowheads="1"/>
            </p:cNvSpPr>
            <p:nvPr/>
          </p:nvSpPr>
          <p:spPr bwMode="auto">
            <a:xfrm>
              <a:off x="545920" y="1301899"/>
              <a:ext cx="63050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652"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3"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4"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5"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656"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57"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58"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659"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660"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661"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662"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663"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664"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65"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666"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667"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668"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669"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70"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671"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672"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673"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74"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75"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676"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677"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78"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679"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80"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81"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682"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683"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684"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685"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86"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687"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688" name="Rectangle 470"/>
            <p:cNvSpPr>
              <a:spLocks noChangeArrowheads="1"/>
            </p:cNvSpPr>
            <p:nvPr/>
          </p:nvSpPr>
          <p:spPr bwMode="auto">
            <a:xfrm>
              <a:off x="372148" y="2542819"/>
              <a:ext cx="645878" cy="273710"/>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89"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690" name="Rectangle 472"/>
            <p:cNvSpPr>
              <a:spLocks noChangeArrowheads="1"/>
            </p:cNvSpPr>
            <p:nvPr/>
          </p:nvSpPr>
          <p:spPr bwMode="auto">
            <a:xfrm>
              <a:off x="396753"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691" name="Rectangle 473"/>
            <p:cNvSpPr>
              <a:spLocks noChangeArrowheads="1"/>
            </p:cNvSpPr>
            <p:nvPr/>
          </p:nvSpPr>
          <p:spPr bwMode="auto">
            <a:xfrm>
              <a:off x="364459" y="180780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92" name="Rectangle 474"/>
            <p:cNvSpPr>
              <a:spLocks noChangeArrowheads="1"/>
            </p:cNvSpPr>
            <p:nvPr/>
          </p:nvSpPr>
          <p:spPr bwMode="auto">
            <a:xfrm>
              <a:off x="381375" y="1832404"/>
              <a:ext cx="632038" cy="10763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693" name="Rectangle 475"/>
            <p:cNvSpPr>
              <a:spLocks noChangeArrowheads="1"/>
            </p:cNvSpPr>
            <p:nvPr/>
          </p:nvSpPr>
          <p:spPr bwMode="auto">
            <a:xfrm>
              <a:off x="364459" y="204768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94"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695" name="Rectangle 477"/>
            <p:cNvSpPr>
              <a:spLocks noChangeArrowheads="1"/>
            </p:cNvSpPr>
            <p:nvPr/>
          </p:nvSpPr>
          <p:spPr bwMode="auto">
            <a:xfrm>
              <a:off x="364459" y="2295250"/>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96"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697"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698"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699"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700"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701"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702"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703"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704"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705"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706" name="Rectangle 488"/>
            <p:cNvSpPr>
              <a:spLocks noChangeArrowheads="1"/>
            </p:cNvSpPr>
            <p:nvPr/>
          </p:nvSpPr>
          <p:spPr bwMode="auto">
            <a:xfrm>
              <a:off x="679710" y="1012813"/>
              <a:ext cx="1068775"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707"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708"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709"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10"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711"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712" name="Rectangle 494"/>
            <p:cNvSpPr>
              <a:spLocks noChangeArrowheads="1"/>
            </p:cNvSpPr>
            <p:nvPr/>
          </p:nvSpPr>
          <p:spPr bwMode="auto">
            <a:xfrm>
              <a:off x="295908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13"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14"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715"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716"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717"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718"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719"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720"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721" name="Rectangle 504"/>
            <p:cNvSpPr>
              <a:spLocks noChangeArrowheads="1"/>
            </p:cNvSpPr>
            <p:nvPr/>
          </p:nvSpPr>
          <p:spPr bwMode="auto">
            <a:xfrm>
              <a:off x="1716541" y="4709430"/>
              <a:ext cx="239898"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22"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23"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724"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725"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726"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727"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728"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729"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730" name="Rectangle 514"/>
            <p:cNvSpPr>
              <a:spLocks noChangeArrowheads="1"/>
            </p:cNvSpPr>
            <p:nvPr/>
          </p:nvSpPr>
          <p:spPr bwMode="auto">
            <a:xfrm>
              <a:off x="2022564" y="4709430"/>
              <a:ext cx="249124" cy="842656"/>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31"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732"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733"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734"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735" name="Rectangle 519"/>
            <p:cNvSpPr>
              <a:spLocks noChangeArrowheads="1"/>
            </p:cNvSpPr>
            <p:nvPr/>
          </p:nvSpPr>
          <p:spPr bwMode="auto">
            <a:xfrm>
              <a:off x="264383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36"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44"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751"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761" name="Rectangle 545"/>
            <p:cNvSpPr>
              <a:spLocks noChangeArrowheads="1"/>
            </p:cNvSpPr>
            <p:nvPr/>
          </p:nvSpPr>
          <p:spPr bwMode="auto">
            <a:xfrm>
              <a:off x="2337814" y="4709430"/>
              <a:ext cx="24912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62"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63"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764"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765"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766" name="Rectangle 550"/>
            <p:cNvSpPr>
              <a:spLocks noChangeArrowheads="1"/>
            </p:cNvSpPr>
            <p:nvPr/>
          </p:nvSpPr>
          <p:spPr bwMode="auto">
            <a:xfrm>
              <a:off x="1402829"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67"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68"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769"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770"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771"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772"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773"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4"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775"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776"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777"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778"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9"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780"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781"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782"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783"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784"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785"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786"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87"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788"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789"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90"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791"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792"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793"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794"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95"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796"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797"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798"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799"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800"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801"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802"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803"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804"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805"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806"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807"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808"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809"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810"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811"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812"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813"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814"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815"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816"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817"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818"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819"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820"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821"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822"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823"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824"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825"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826"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827"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828"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829"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831"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832"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947"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1241"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242"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243"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438"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439"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40"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441"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2"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443"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444" name="Rectangle 627"/>
            <p:cNvSpPr>
              <a:spLocks noChangeArrowheads="1"/>
            </p:cNvSpPr>
            <p:nvPr/>
          </p:nvSpPr>
          <p:spPr bwMode="auto">
            <a:xfrm>
              <a:off x="4099789" y="4022081"/>
              <a:ext cx="1051859"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445" name="Rectangle 628"/>
            <p:cNvSpPr>
              <a:spLocks noChangeArrowheads="1"/>
            </p:cNvSpPr>
            <p:nvPr/>
          </p:nvSpPr>
          <p:spPr bwMode="auto">
            <a:xfrm>
              <a:off x="3950622" y="4197378"/>
              <a:ext cx="695088"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446"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7"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448"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449"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450"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451"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452"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453"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454"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455"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456"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457" name="Rectangle 640"/>
            <p:cNvSpPr>
              <a:spLocks noChangeArrowheads="1"/>
            </p:cNvSpPr>
            <p:nvPr/>
          </p:nvSpPr>
          <p:spPr bwMode="auto">
            <a:xfrm>
              <a:off x="1087579" y="4709430"/>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458"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59"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465"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466"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467"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468"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469"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470"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471"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472"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473"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474"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475"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476"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477"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478"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479"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480"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481"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482"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483"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484"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485"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486"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487"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488"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489" name="Rectangle 672"/>
            <p:cNvSpPr>
              <a:spLocks noChangeArrowheads="1"/>
            </p:cNvSpPr>
            <p:nvPr/>
          </p:nvSpPr>
          <p:spPr bwMode="auto">
            <a:xfrm>
              <a:off x="422897" y="2956458"/>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0" name="Rectangle 673"/>
            <p:cNvSpPr>
              <a:spLocks noChangeArrowheads="1"/>
            </p:cNvSpPr>
            <p:nvPr/>
          </p:nvSpPr>
          <p:spPr bwMode="auto">
            <a:xfrm>
              <a:off x="396754" y="2931855"/>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1"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492"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493"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494"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495"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496"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497"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498"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499"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500"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501"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502"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03"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504"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505"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506" name="Rectangle 689"/>
            <p:cNvSpPr>
              <a:spLocks noChangeArrowheads="1"/>
            </p:cNvSpPr>
            <p:nvPr/>
          </p:nvSpPr>
          <p:spPr bwMode="auto">
            <a:xfrm>
              <a:off x="3975227" y="5850399"/>
              <a:ext cx="1168732"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507"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08"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09"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10"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511"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12"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13"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14"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15"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16"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17"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18"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19"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20"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21"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522"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23"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24"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25"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526"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7"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28"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29"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30"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1"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2"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533"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534"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535"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36"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37"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538"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539"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540"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541"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542" name="Rectangle 725"/>
            <p:cNvSpPr>
              <a:spLocks noChangeArrowheads="1"/>
            </p:cNvSpPr>
            <p:nvPr/>
          </p:nvSpPr>
          <p:spPr bwMode="auto">
            <a:xfrm>
              <a:off x="4579584" y="5304518"/>
              <a:ext cx="645878" cy="30600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43" name="Rectangle 726"/>
            <p:cNvSpPr>
              <a:spLocks noChangeArrowheads="1"/>
            </p:cNvSpPr>
            <p:nvPr/>
          </p:nvSpPr>
          <p:spPr bwMode="auto">
            <a:xfrm>
              <a:off x="4745667" y="5344498"/>
              <a:ext cx="39829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544" name="Rectangle 727"/>
            <p:cNvSpPr>
              <a:spLocks noChangeArrowheads="1"/>
            </p:cNvSpPr>
            <p:nvPr/>
          </p:nvSpPr>
          <p:spPr bwMode="auto">
            <a:xfrm>
              <a:off x="4638021" y="5444448"/>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545"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546"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547"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548"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549"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550"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553"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54"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555"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556"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557" name="Rectangle 740"/>
            <p:cNvSpPr>
              <a:spLocks noChangeArrowheads="1"/>
            </p:cNvSpPr>
            <p:nvPr/>
          </p:nvSpPr>
          <p:spPr bwMode="auto">
            <a:xfrm>
              <a:off x="4579584" y="4941622"/>
              <a:ext cx="645878" cy="30446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58" name="Rectangle 741"/>
            <p:cNvSpPr>
              <a:spLocks noChangeArrowheads="1"/>
            </p:cNvSpPr>
            <p:nvPr/>
          </p:nvSpPr>
          <p:spPr bwMode="auto">
            <a:xfrm>
              <a:off x="4711836" y="4981602"/>
              <a:ext cx="47210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559" name="Rectangle 742"/>
            <p:cNvSpPr>
              <a:spLocks noChangeArrowheads="1"/>
            </p:cNvSpPr>
            <p:nvPr/>
          </p:nvSpPr>
          <p:spPr bwMode="auto">
            <a:xfrm>
              <a:off x="4638021" y="5080014"/>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560" name="Rectangle 743"/>
            <p:cNvSpPr>
              <a:spLocks noChangeArrowheads="1"/>
            </p:cNvSpPr>
            <p:nvPr/>
          </p:nvSpPr>
          <p:spPr bwMode="auto">
            <a:xfrm>
              <a:off x="372149" y="2898026"/>
              <a:ext cx="655105" cy="16607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61"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562" name="Rectangle 745"/>
            <p:cNvSpPr>
              <a:spLocks noChangeArrowheads="1"/>
            </p:cNvSpPr>
            <p:nvPr/>
          </p:nvSpPr>
          <p:spPr bwMode="auto">
            <a:xfrm>
              <a:off x="422897" y="3311666"/>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63" name="Rectangle 746"/>
            <p:cNvSpPr>
              <a:spLocks noChangeArrowheads="1"/>
            </p:cNvSpPr>
            <p:nvPr/>
          </p:nvSpPr>
          <p:spPr bwMode="auto">
            <a:xfrm>
              <a:off x="396754" y="3279374"/>
              <a:ext cx="655105"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64" name="Rectangle 747"/>
            <p:cNvSpPr>
              <a:spLocks noChangeArrowheads="1"/>
            </p:cNvSpPr>
            <p:nvPr/>
          </p:nvSpPr>
          <p:spPr bwMode="auto">
            <a:xfrm>
              <a:off x="372149" y="3254771"/>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65"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566"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567"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568"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9"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570"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571"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572"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573"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574"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575"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76"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577"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78"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579"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580"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82"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84"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86"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587"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88"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89"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590"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591"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592"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3"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4"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5"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6"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7"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8"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9"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600"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601"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602"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603"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604"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605" name="Rectangle 788"/>
            <p:cNvSpPr>
              <a:spLocks noChangeArrowheads="1"/>
            </p:cNvSpPr>
            <p:nvPr/>
          </p:nvSpPr>
          <p:spPr bwMode="auto">
            <a:xfrm>
              <a:off x="2774201" y="2964147"/>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606"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607" name="Rectangle 790"/>
            <p:cNvSpPr>
              <a:spLocks noChangeArrowheads="1"/>
            </p:cNvSpPr>
            <p:nvPr/>
          </p:nvSpPr>
          <p:spPr bwMode="auto">
            <a:xfrm>
              <a:off x="2006836" y="3213253"/>
              <a:ext cx="1336353" cy="115416"/>
            </a:xfrm>
            <a:prstGeom prst="rect">
              <a:avLst/>
            </a:prstGeom>
            <a:noFill/>
            <a:ln w="9525">
              <a:noFill/>
              <a:miter lim="800000"/>
              <a:headEnd/>
              <a:tailEnd/>
            </a:ln>
          </p:spPr>
          <p:txBody>
            <a:bodyPr lIns="0" tIns="0" rIns="0" bIns="0">
              <a:spAutoFit/>
            </a:bodyPr>
            <a:lstStyle/>
            <a:p>
              <a:pPr algn="l" eaLnBrk="0" hangingPunct="0"/>
              <a:r>
                <a:rPr lang="en-US" sz="750" b="1" dirty="0">
                  <a:solidFill>
                    <a:srgbClr val="000000"/>
                  </a:solidFill>
                </a:rPr>
                <a:t>L2 Memory </a:t>
              </a:r>
              <a:r>
                <a:rPr lang="en-US" sz="750" b="1" dirty="0" smtClean="0">
                  <a:solidFill>
                    <a:srgbClr val="000000"/>
                  </a:solidFill>
                </a:rPr>
                <a:t> Cache/RAM</a:t>
              </a:r>
              <a:endParaRPr lang="en-US" sz="750" dirty="0">
                <a:solidFill>
                  <a:srgbClr val="000000"/>
                </a:solidFill>
              </a:endParaRPr>
            </a:p>
          </p:txBody>
        </p:sp>
        <p:sp>
          <p:nvSpPr>
            <p:cNvPr id="608"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609"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610"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611"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612"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13"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614"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615"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616"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17"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618"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619"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20"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621"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22"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23"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624"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625"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26"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627"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628"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629"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630"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631"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632"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633"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634"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635"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636"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637"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431"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432"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433"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434"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435"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436"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437"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1244" name="Rectangle 521"/>
            <p:cNvSpPr>
              <a:spLocks noChangeArrowheads="1"/>
            </p:cNvSpPr>
            <p:nvPr/>
          </p:nvSpPr>
          <p:spPr bwMode="auto">
            <a:xfrm rot="16200000">
              <a:off x="2489176" y="5010911"/>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sp>
          <p:nvSpPr>
            <p:cNvPr id="1257" name="Rectangle 640"/>
            <p:cNvSpPr>
              <a:spLocks noChangeArrowheads="1"/>
            </p:cNvSpPr>
            <p:nvPr/>
          </p:nvSpPr>
          <p:spPr bwMode="auto">
            <a:xfrm>
              <a:off x="789907" y="4711806"/>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249"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251"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1252"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253"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254"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1255"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256"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258"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259"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1260"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1261"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262"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1263"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1264" name="Rectangle 521"/>
            <p:cNvSpPr>
              <a:spLocks noChangeArrowheads="1"/>
            </p:cNvSpPr>
            <p:nvPr/>
          </p:nvSpPr>
          <p:spPr bwMode="auto">
            <a:xfrm rot="16200000">
              <a:off x="626968" y="5034719"/>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grpSp>
    </p:spTree>
    <p:custDataLst>
      <p:tags r:id="rId1"/>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121443" y="76200"/>
            <a:ext cx="8893969" cy="762000"/>
          </a:xfrm>
        </p:spPr>
        <p:txBody>
          <a:bodyPr/>
          <a:lstStyle/>
          <a:p>
            <a:pPr eaLnBrk="1" hangingPunct="1"/>
            <a:r>
              <a:rPr lang="en-US" sz="3600" b="0" dirty="0" smtClean="0"/>
              <a:t>FFT Coprocessor (FFTC) - A</a:t>
            </a:r>
            <a:r>
              <a:rPr lang="en-US" sz="3400" b="0" dirty="0" smtClean="0"/>
              <a:t>dditional </a:t>
            </a:r>
            <a:r>
              <a:rPr lang="en-US" sz="3600" b="0" dirty="0" smtClean="0"/>
              <a:t>I</a:t>
            </a:r>
            <a:r>
              <a:rPr lang="en-US" sz="3400" b="0" dirty="0" smtClean="0"/>
              <a:t>nformation</a:t>
            </a:r>
          </a:p>
        </p:txBody>
      </p:sp>
      <p:sp>
        <p:nvSpPr>
          <p:cNvPr id="11270" name="Rectangle 3"/>
          <p:cNvSpPr>
            <a:spLocks noGrp="1" noChangeArrowheads="1"/>
          </p:cNvSpPr>
          <p:nvPr>
            <p:ph idx="1"/>
          </p:nvPr>
        </p:nvSpPr>
        <p:spPr>
          <a:xfrm>
            <a:off x="457200" y="1396180"/>
            <a:ext cx="8229600" cy="4928419"/>
          </a:xfrm>
        </p:spPr>
        <p:txBody>
          <a:bodyPr rtlCol="0">
            <a:normAutofit/>
          </a:bodyPr>
          <a:lstStyle/>
          <a:p>
            <a:pPr eaLnBrk="1" fontAlgn="auto" hangingPunct="1">
              <a:spcAft>
                <a:spcPts val="0"/>
              </a:spcAft>
              <a:defRPr/>
            </a:pPr>
            <a:r>
              <a:rPr lang="en-US" sz="1900" dirty="0" smtClean="0"/>
              <a:t>The FFTC has been designed to be compatible with various OFDM-based wireless standards like </a:t>
            </a:r>
            <a:r>
              <a:rPr lang="en-US" sz="1900" dirty="0" err="1" smtClean="0"/>
              <a:t>WiMax</a:t>
            </a:r>
            <a:r>
              <a:rPr lang="en-US" sz="1900" dirty="0" smtClean="0"/>
              <a:t> and LTE up to 8192 16-bit  I/Q. </a:t>
            </a:r>
          </a:p>
          <a:p>
            <a:pPr eaLnBrk="1" fontAlgn="auto" hangingPunct="1">
              <a:spcAft>
                <a:spcPts val="0"/>
              </a:spcAft>
              <a:defRPr/>
            </a:pPr>
            <a:r>
              <a:rPr lang="en-US" sz="1900" dirty="0" smtClean="0"/>
              <a:t> Packet DMA (PKTDMA) is used to move data in and out of the FFTC module.</a:t>
            </a:r>
          </a:p>
          <a:p>
            <a:pPr eaLnBrk="1" fontAlgn="auto" hangingPunct="1">
              <a:spcAft>
                <a:spcPts val="0"/>
              </a:spcAft>
              <a:defRPr/>
            </a:pPr>
            <a:r>
              <a:rPr lang="en-US" sz="1900" dirty="0" smtClean="0"/>
              <a:t>The FFTC supports four input (Tx) queues that are serviced in a round-robin fashion.</a:t>
            </a:r>
          </a:p>
          <a:p>
            <a:pPr eaLnBrk="1" fontAlgn="auto" hangingPunct="1">
              <a:lnSpc>
                <a:spcPct val="80000"/>
              </a:lnSpc>
              <a:spcAft>
                <a:spcPts val="0"/>
              </a:spcAft>
              <a:tabLst>
                <a:tab pos="1203325" algn="l"/>
              </a:tabLst>
              <a:defRPr/>
            </a:pPr>
            <a:r>
              <a:rPr lang="en-US" sz="1900" dirty="0" smtClean="0">
                <a:cs typeface="Arial" charset="0"/>
              </a:rPr>
              <a:t>LTE 7.5 kHz frequency shift</a:t>
            </a:r>
          </a:p>
          <a:p>
            <a:pPr eaLnBrk="1" fontAlgn="auto" hangingPunct="1">
              <a:lnSpc>
                <a:spcPct val="80000"/>
              </a:lnSpc>
              <a:spcAft>
                <a:spcPts val="0"/>
              </a:spcAft>
              <a:tabLst>
                <a:tab pos="1203325" algn="l"/>
              </a:tabLst>
              <a:defRPr/>
            </a:pPr>
            <a:r>
              <a:rPr lang="en-US" sz="1900" dirty="0" smtClean="0">
                <a:cs typeface="Arial" charset="0"/>
              </a:rPr>
              <a:t>Dynamic and programmable scaling modes</a:t>
            </a:r>
          </a:p>
          <a:p>
            <a:pPr marL="640080" lvl="1" eaLnBrk="1" fontAlgn="auto" hangingPunct="1">
              <a:lnSpc>
                <a:spcPct val="80000"/>
              </a:lnSpc>
              <a:spcAft>
                <a:spcPts val="0"/>
              </a:spcAft>
              <a:tabLst>
                <a:tab pos="1203325" algn="l"/>
              </a:tabLst>
              <a:defRPr/>
            </a:pPr>
            <a:r>
              <a:rPr lang="en-US" sz="1900" dirty="0" smtClean="0">
                <a:cs typeface="Arial" charset="0"/>
              </a:rPr>
              <a:t>Dynamic scaling mode returns block exponent</a:t>
            </a:r>
          </a:p>
          <a:p>
            <a:pPr eaLnBrk="1" fontAlgn="auto" hangingPunct="1">
              <a:lnSpc>
                <a:spcPct val="80000"/>
              </a:lnSpc>
              <a:spcAft>
                <a:spcPts val="0"/>
              </a:spcAft>
              <a:tabLst>
                <a:tab pos="1203325" algn="l"/>
              </a:tabLst>
              <a:defRPr/>
            </a:pPr>
            <a:r>
              <a:rPr lang="en-US" sz="1900" dirty="0" smtClean="0"/>
              <a:t>Support for left-right FFT shift (switch the left/right halves)</a:t>
            </a:r>
            <a:endParaRPr lang="en-US" sz="1900" dirty="0" smtClean="0">
              <a:cs typeface="Arial" charset="0"/>
            </a:endParaRPr>
          </a:p>
          <a:p>
            <a:pPr eaLnBrk="1" fontAlgn="auto" hangingPunct="1">
              <a:lnSpc>
                <a:spcPct val="80000"/>
              </a:lnSpc>
              <a:spcAft>
                <a:spcPts val="0"/>
              </a:spcAft>
              <a:tabLst>
                <a:tab pos="1203325" algn="l"/>
              </a:tabLst>
              <a:defRPr/>
            </a:pPr>
            <a:r>
              <a:rPr lang="en-US" sz="1900" dirty="0" smtClean="0">
                <a:cs typeface="Arial" charset="0"/>
              </a:rPr>
              <a:t>Support for variable FFT shift</a:t>
            </a:r>
          </a:p>
          <a:p>
            <a:pPr marL="640080" lvl="1" eaLnBrk="1" fontAlgn="auto" hangingPunct="1">
              <a:lnSpc>
                <a:spcPct val="80000"/>
              </a:lnSpc>
              <a:spcAft>
                <a:spcPts val="0"/>
              </a:spcAft>
              <a:tabLst>
                <a:tab pos="1203325" algn="l"/>
              </a:tabLst>
              <a:defRPr/>
            </a:pPr>
            <a:r>
              <a:rPr lang="en-US" sz="1900" dirty="0" smtClean="0">
                <a:cs typeface="Arial" charset="0"/>
              </a:rPr>
              <a:t>For OFDM (</a:t>
            </a:r>
            <a:r>
              <a:rPr lang="en-US" sz="1900" dirty="0" smtClean="0"/>
              <a:t>Orthogonal Frequency Division Multiplexing) </a:t>
            </a:r>
            <a:r>
              <a:rPr lang="en-US" sz="1900" dirty="0" smtClean="0">
                <a:cs typeface="Arial" charset="0"/>
              </a:rPr>
              <a:t>downlink, supports data format with DC subcarrier in the middle of the subcarriers</a:t>
            </a:r>
          </a:p>
          <a:p>
            <a:pPr eaLnBrk="1" fontAlgn="auto" hangingPunct="1">
              <a:lnSpc>
                <a:spcPct val="80000"/>
              </a:lnSpc>
              <a:spcAft>
                <a:spcPts val="0"/>
              </a:spcAft>
              <a:tabLst>
                <a:tab pos="1203325" algn="l"/>
              </a:tabLst>
              <a:defRPr/>
            </a:pPr>
            <a:r>
              <a:rPr lang="en-US" sz="1900" dirty="0" smtClean="0">
                <a:cs typeface="Arial" charset="0"/>
              </a:rPr>
              <a:t>Support for cyclic prefix</a:t>
            </a:r>
          </a:p>
          <a:p>
            <a:pPr marL="640080" lvl="1" eaLnBrk="1" fontAlgn="auto" hangingPunct="1">
              <a:lnSpc>
                <a:spcPct val="80000"/>
              </a:lnSpc>
              <a:spcAft>
                <a:spcPts val="0"/>
              </a:spcAft>
              <a:tabLst>
                <a:tab pos="1203325" algn="l"/>
              </a:tabLst>
              <a:defRPr/>
            </a:pPr>
            <a:r>
              <a:rPr lang="en-US" sz="1900" dirty="0" smtClean="0">
                <a:cs typeface="Arial" charset="0"/>
              </a:rPr>
              <a:t>Addition and removal</a:t>
            </a:r>
          </a:p>
          <a:p>
            <a:pPr marL="640080" lvl="1" eaLnBrk="1" fontAlgn="auto" hangingPunct="1">
              <a:lnSpc>
                <a:spcPct val="80000"/>
              </a:lnSpc>
              <a:spcAft>
                <a:spcPts val="0"/>
              </a:spcAft>
              <a:tabLst>
                <a:tab pos="1203325" algn="l"/>
              </a:tabLst>
              <a:defRPr/>
            </a:pPr>
            <a:r>
              <a:rPr lang="en-US" sz="1900" dirty="0" smtClean="0">
                <a:cs typeface="Arial" charset="0"/>
              </a:rPr>
              <a:t>Any length supported</a:t>
            </a:r>
          </a:p>
          <a:p>
            <a:pPr eaLnBrk="1" fontAlgn="auto" hangingPunct="1">
              <a:spcAft>
                <a:spcPts val="0"/>
              </a:spcAft>
              <a:buNone/>
              <a:defRPr/>
            </a:pPr>
            <a:endParaRPr lang="en-US" dirty="0" smtClean="0"/>
          </a:p>
        </p:txBody>
      </p:sp>
    </p:spTree>
    <p:custDataLst>
      <p:tags r:id="rId1"/>
    </p:custData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342900" y="200025"/>
            <a:ext cx="8458200" cy="900114"/>
          </a:xfrm>
        </p:spPr>
        <p:txBody>
          <a:bodyPr/>
          <a:lstStyle/>
          <a:p>
            <a:pPr eaLnBrk="1" hangingPunct="1"/>
            <a:r>
              <a:rPr lang="pt-BR" sz="3600" b="0" dirty="0" smtClean="0"/>
              <a:t>Turbo CoProcessor 3 Decoder (TCP3D)</a:t>
            </a:r>
            <a:br>
              <a:rPr lang="pt-BR" sz="3600" b="0" dirty="0" smtClean="0"/>
            </a:br>
            <a:r>
              <a:rPr lang="pt-BR" sz="3600" b="0" dirty="0" smtClean="0"/>
              <a:t>Additional Information</a:t>
            </a:r>
            <a:endParaRPr lang="en-US" sz="3600" b="0" dirty="0" smtClean="0"/>
          </a:p>
        </p:txBody>
      </p:sp>
      <p:sp>
        <p:nvSpPr>
          <p:cNvPr id="97283" name="Rectangle 3"/>
          <p:cNvSpPr>
            <a:spLocks noGrp="1" noChangeArrowheads="1"/>
          </p:cNvSpPr>
          <p:nvPr>
            <p:ph type="body" sz="half" idx="1"/>
          </p:nvPr>
        </p:nvSpPr>
        <p:spPr>
          <a:xfrm>
            <a:off x="382537" y="1451334"/>
            <a:ext cx="8572500" cy="928072"/>
          </a:xfrm>
        </p:spPr>
        <p:txBody>
          <a:bodyPr/>
          <a:lstStyle/>
          <a:p>
            <a:pPr eaLnBrk="1" hangingPunct="1">
              <a:spcBef>
                <a:spcPct val="30000"/>
              </a:spcBef>
            </a:pPr>
            <a:r>
              <a:rPr lang="en-US" sz="2000" dirty="0" smtClean="0"/>
              <a:t>Programmable peripheral for decoding of 3GPP (WCDMA, HSUPA, HSUPA+, TD_SCDMA), LTE, and </a:t>
            </a:r>
            <a:r>
              <a:rPr lang="en-US" sz="2000" dirty="0" err="1" smtClean="0"/>
              <a:t>WiMax</a:t>
            </a:r>
            <a:r>
              <a:rPr lang="en-US" sz="2000" dirty="0" smtClean="0"/>
              <a:t> turbo codes.</a:t>
            </a:r>
          </a:p>
          <a:p>
            <a:pPr eaLnBrk="1" hangingPunct="1">
              <a:spcBef>
                <a:spcPct val="30000"/>
              </a:spcBef>
            </a:pPr>
            <a:endParaRPr lang="en-US" sz="2000" dirty="0" smtClean="0"/>
          </a:p>
        </p:txBody>
      </p:sp>
      <p:grpSp>
        <p:nvGrpSpPr>
          <p:cNvPr id="97284" name="Group 30"/>
          <p:cNvGrpSpPr>
            <a:grpSpLocks/>
          </p:cNvGrpSpPr>
          <p:nvPr/>
        </p:nvGrpSpPr>
        <p:grpSpPr bwMode="auto">
          <a:xfrm>
            <a:off x="152400" y="2581275"/>
            <a:ext cx="8729663" cy="3743325"/>
            <a:chOff x="117" y="1624"/>
            <a:chExt cx="5255" cy="2174"/>
          </a:xfrm>
        </p:grpSpPr>
        <p:sp>
          <p:nvSpPr>
            <p:cNvPr id="97285" name="Rectangle 4"/>
            <p:cNvSpPr>
              <a:spLocks noChangeArrowheads="1"/>
            </p:cNvSpPr>
            <p:nvPr/>
          </p:nvSpPr>
          <p:spPr bwMode="auto">
            <a:xfrm>
              <a:off x="596" y="1624"/>
              <a:ext cx="4776" cy="2174"/>
            </a:xfrm>
            <a:prstGeom prst="rect">
              <a:avLst/>
            </a:prstGeom>
            <a:solidFill>
              <a:srgbClr val="FFFFCC"/>
            </a:solidFill>
            <a:ln w="9525">
              <a:solidFill>
                <a:schemeClr val="tx1"/>
              </a:solidFill>
              <a:miter lim="800000"/>
              <a:headEnd/>
              <a:tailEnd/>
            </a:ln>
          </p:spPr>
          <p:txBody>
            <a:bodyPr wrap="none" anchor="ctr"/>
            <a:lstStyle/>
            <a:p>
              <a:pPr algn="ctr"/>
              <a:endParaRPr lang="en-US" sz="1800"/>
            </a:p>
          </p:txBody>
        </p:sp>
        <p:sp>
          <p:nvSpPr>
            <p:cNvPr id="97286" name="Rectangle 6"/>
            <p:cNvSpPr>
              <a:spLocks noChangeArrowheads="1"/>
            </p:cNvSpPr>
            <p:nvPr/>
          </p:nvSpPr>
          <p:spPr bwMode="auto">
            <a:xfrm>
              <a:off x="3017" y="1976"/>
              <a:ext cx="2257" cy="1587"/>
            </a:xfrm>
            <a:prstGeom prst="rect">
              <a:avLst/>
            </a:prstGeom>
            <a:solidFill>
              <a:schemeClr val="bg1"/>
            </a:solidFill>
            <a:ln w="9525">
              <a:solidFill>
                <a:schemeClr val="tx1"/>
              </a:solidFill>
              <a:prstDash val="lgDash"/>
              <a:miter lim="800000"/>
              <a:headEnd/>
              <a:tailEnd/>
            </a:ln>
          </p:spPr>
          <p:txBody>
            <a:bodyPr wrap="none" anchor="ctr"/>
            <a:lstStyle/>
            <a:p>
              <a:endParaRPr lang="en-US" sz="1800"/>
            </a:p>
          </p:txBody>
        </p:sp>
        <p:sp>
          <p:nvSpPr>
            <p:cNvPr id="97287" name="Rectangle 5"/>
            <p:cNvSpPr>
              <a:spLocks noChangeArrowheads="1"/>
            </p:cNvSpPr>
            <p:nvPr/>
          </p:nvSpPr>
          <p:spPr bwMode="auto">
            <a:xfrm>
              <a:off x="697" y="1974"/>
              <a:ext cx="2225" cy="1595"/>
            </a:xfrm>
            <a:prstGeom prst="rect">
              <a:avLst/>
            </a:prstGeom>
            <a:solidFill>
              <a:schemeClr val="bg1"/>
            </a:solidFill>
            <a:ln w="9525">
              <a:solidFill>
                <a:schemeClr val="tx1"/>
              </a:solidFill>
              <a:prstDash val="lgDash"/>
              <a:miter lim="800000"/>
              <a:headEnd/>
              <a:tailEnd/>
            </a:ln>
          </p:spPr>
          <p:txBody>
            <a:bodyPr wrap="none" anchor="ctr"/>
            <a:lstStyle/>
            <a:p>
              <a:endParaRPr lang="en-US" sz="1800"/>
            </a:p>
          </p:txBody>
        </p:sp>
        <p:sp>
          <p:nvSpPr>
            <p:cNvPr id="97288" name="Text Box 7"/>
            <p:cNvSpPr txBox="1">
              <a:spLocks noChangeArrowheads="1"/>
            </p:cNvSpPr>
            <p:nvPr/>
          </p:nvSpPr>
          <p:spPr bwMode="auto">
            <a:xfrm>
              <a:off x="842" y="3173"/>
              <a:ext cx="806" cy="177"/>
            </a:xfrm>
            <a:prstGeom prst="rect">
              <a:avLst/>
            </a:prstGeom>
            <a:noFill/>
            <a:ln w="9525">
              <a:noFill/>
              <a:miter lim="800000"/>
              <a:headEnd/>
              <a:tailEnd/>
            </a:ln>
          </p:spPr>
          <p:txBody>
            <a:bodyPr>
              <a:spAutoFit/>
            </a:bodyPr>
            <a:lstStyle/>
            <a:p>
              <a:r>
                <a:rPr lang="en-US" sz="1400"/>
                <a:t>Decoded bits</a:t>
              </a:r>
            </a:p>
          </p:txBody>
        </p:sp>
        <p:sp>
          <p:nvSpPr>
            <p:cNvPr id="97289" name="Rectangle 8"/>
            <p:cNvSpPr>
              <a:spLocks noChangeArrowheads="1"/>
            </p:cNvSpPr>
            <p:nvPr/>
          </p:nvSpPr>
          <p:spPr bwMode="auto">
            <a:xfrm>
              <a:off x="4262" y="2286"/>
              <a:ext cx="796" cy="404"/>
            </a:xfrm>
            <a:prstGeom prst="rect">
              <a:avLst/>
            </a:prstGeom>
            <a:solidFill>
              <a:srgbClr val="CCFFFF"/>
            </a:solidFill>
            <a:ln w="9525">
              <a:solidFill>
                <a:schemeClr val="tx1"/>
              </a:solidFill>
              <a:miter lim="800000"/>
              <a:headEnd/>
              <a:tailEnd/>
            </a:ln>
          </p:spPr>
          <p:txBody>
            <a:bodyPr wrap="none" anchor="ctr"/>
            <a:lstStyle/>
            <a:p>
              <a:pPr algn="ctr"/>
              <a:r>
                <a:rPr lang="en-US" sz="1400"/>
                <a:t>De-Rate</a:t>
              </a:r>
            </a:p>
            <a:p>
              <a:pPr algn="ctr"/>
              <a:r>
                <a:rPr lang="en-US" sz="1400"/>
                <a:t>Matching</a:t>
              </a:r>
            </a:p>
          </p:txBody>
        </p:sp>
        <p:sp>
          <p:nvSpPr>
            <p:cNvPr id="97290" name="Rectangle 9"/>
            <p:cNvSpPr>
              <a:spLocks noChangeArrowheads="1"/>
            </p:cNvSpPr>
            <p:nvPr/>
          </p:nvSpPr>
          <p:spPr bwMode="auto">
            <a:xfrm>
              <a:off x="3230" y="2283"/>
              <a:ext cx="784" cy="404"/>
            </a:xfrm>
            <a:prstGeom prst="rect">
              <a:avLst/>
            </a:prstGeom>
            <a:solidFill>
              <a:srgbClr val="CCFFFF"/>
            </a:solidFill>
            <a:ln w="9525">
              <a:solidFill>
                <a:schemeClr val="tx1"/>
              </a:solidFill>
              <a:miter lim="800000"/>
              <a:headEnd/>
              <a:tailEnd/>
            </a:ln>
          </p:spPr>
          <p:txBody>
            <a:bodyPr wrap="none" anchor="ctr"/>
            <a:lstStyle/>
            <a:p>
              <a:pPr algn="ctr"/>
              <a:r>
                <a:rPr lang="en-US" sz="1400"/>
                <a:t>LLR</a:t>
              </a:r>
            </a:p>
            <a:p>
              <a:pPr algn="ctr"/>
              <a:r>
                <a:rPr lang="en-US" sz="1400"/>
                <a:t>combining</a:t>
              </a:r>
            </a:p>
          </p:txBody>
        </p:sp>
        <p:sp>
          <p:nvSpPr>
            <p:cNvPr id="97291" name="Rectangle 10"/>
            <p:cNvSpPr>
              <a:spLocks noChangeArrowheads="1"/>
            </p:cNvSpPr>
            <p:nvPr/>
          </p:nvSpPr>
          <p:spPr bwMode="auto">
            <a:xfrm>
              <a:off x="1951" y="2283"/>
              <a:ext cx="807" cy="404"/>
            </a:xfrm>
            <a:prstGeom prst="rect">
              <a:avLst/>
            </a:prstGeom>
            <a:solidFill>
              <a:srgbClr val="CCFFFF"/>
            </a:solidFill>
            <a:ln w="9525">
              <a:solidFill>
                <a:schemeClr val="tx1"/>
              </a:solidFill>
              <a:miter lim="800000"/>
              <a:headEnd/>
              <a:tailEnd/>
            </a:ln>
          </p:spPr>
          <p:txBody>
            <a:bodyPr wrap="none" anchor="ctr"/>
            <a:lstStyle/>
            <a:p>
              <a:pPr algn="ctr"/>
              <a:r>
                <a:rPr lang="en-US" sz="1400"/>
                <a:t>Channel</a:t>
              </a:r>
            </a:p>
            <a:p>
              <a:pPr algn="ctr"/>
              <a:r>
                <a:rPr lang="en-US" sz="1400"/>
                <a:t>De-interleaver</a:t>
              </a:r>
            </a:p>
          </p:txBody>
        </p:sp>
        <p:sp>
          <p:nvSpPr>
            <p:cNvPr id="97292" name="Rectangle 11"/>
            <p:cNvSpPr>
              <a:spLocks noChangeArrowheads="1"/>
            </p:cNvSpPr>
            <p:nvPr/>
          </p:nvSpPr>
          <p:spPr bwMode="auto">
            <a:xfrm>
              <a:off x="3360" y="3059"/>
              <a:ext cx="664" cy="404"/>
            </a:xfrm>
            <a:prstGeom prst="rect">
              <a:avLst/>
            </a:prstGeom>
            <a:solidFill>
              <a:schemeClr val="tx2"/>
            </a:solidFill>
            <a:ln w="9525">
              <a:solidFill>
                <a:schemeClr val="tx1"/>
              </a:solidFill>
              <a:miter lim="800000"/>
              <a:headEnd/>
              <a:tailEnd/>
            </a:ln>
          </p:spPr>
          <p:txBody>
            <a:bodyPr wrap="none" anchor="ctr"/>
            <a:lstStyle/>
            <a:p>
              <a:pPr algn="ctr"/>
              <a:r>
                <a:rPr lang="en-US" sz="1400" b="1">
                  <a:solidFill>
                    <a:schemeClr val="bg1"/>
                  </a:solidFill>
                </a:rPr>
                <a:t>TCP3D</a:t>
              </a:r>
            </a:p>
          </p:txBody>
        </p:sp>
        <p:sp>
          <p:nvSpPr>
            <p:cNvPr id="97293" name="Rectangle 12"/>
            <p:cNvSpPr>
              <a:spLocks noChangeArrowheads="1"/>
            </p:cNvSpPr>
            <p:nvPr/>
          </p:nvSpPr>
          <p:spPr bwMode="auto">
            <a:xfrm>
              <a:off x="905" y="2275"/>
              <a:ext cx="826" cy="404"/>
            </a:xfrm>
            <a:prstGeom prst="rect">
              <a:avLst/>
            </a:prstGeom>
            <a:solidFill>
              <a:srgbClr val="CCFFFF"/>
            </a:solidFill>
            <a:ln w="9525">
              <a:solidFill>
                <a:schemeClr val="tx1"/>
              </a:solidFill>
              <a:miter lim="800000"/>
              <a:headEnd/>
              <a:tailEnd/>
            </a:ln>
          </p:spPr>
          <p:txBody>
            <a:bodyPr wrap="none" anchor="ctr"/>
            <a:lstStyle/>
            <a:p>
              <a:pPr algn="ctr"/>
              <a:r>
                <a:rPr lang="en-US" sz="1400"/>
                <a:t>De-Scrambling</a:t>
              </a:r>
            </a:p>
          </p:txBody>
        </p:sp>
        <p:sp>
          <p:nvSpPr>
            <p:cNvPr id="97294" name="Line 14"/>
            <p:cNvSpPr>
              <a:spLocks noChangeShapeType="1"/>
            </p:cNvSpPr>
            <p:nvPr/>
          </p:nvSpPr>
          <p:spPr bwMode="auto">
            <a:xfrm flipH="1">
              <a:off x="2750" y="2484"/>
              <a:ext cx="495" cy="0"/>
            </a:xfrm>
            <a:prstGeom prst="line">
              <a:avLst/>
            </a:prstGeom>
            <a:noFill/>
            <a:ln w="9525">
              <a:solidFill>
                <a:schemeClr val="tx1"/>
              </a:solidFill>
              <a:round/>
              <a:headEnd type="triangle" w="med" len="med"/>
              <a:tailEnd/>
            </a:ln>
          </p:spPr>
          <p:txBody>
            <a:bodyPr/>
            <a:lstStyle/>
            <a:p>
              <a:endParaRPr lang="en-US"/>
            </a:p>
          </p:txBody>
        </p:sp>
        <p:sp>
          <p:nvSpPr>
            <p:cNvPr id="97295" name="Text Box 15"/>
            <p:cNvSpPr txBox="1">
              <a:spLocks noChangeArrowheads="1"/>
            </p:cNvSpPr>
            <p:nvPr/>
          </p:nvSpPr>
          <p:spPr bwMode="auto">
            <a:xfrm>
              <a:off x="4210" y="2770"/>
              <a:ext cx="646" cy="478"/>
            </a:xfrm>
            <a:prstGeom prst="rect">
              <a:avLst/>
            </a:prstGeom>
            <a:noFill/>
            <a:ln w="9525">
              <a:noFill/>
              <a:miter lim="800000"/>
              <a:headEnd/>
              <a:tailEnd/>
            </a:ln>
          </p:spPr>
          <p:txBody>
            <a:bodyPr>
              <a:spAutoFit/>
            </a:bodyPr>
            <a:lstStyle/>
            <a:p>
              <a:r>
                <a:rPr lang="en-US" sz="1200" b="1"/>
                <a:t>LLR Data</a:t>
              </a:r>
            </a:p>
            <a:p>
              <a:pPr>
                <a:buFontTx/>
                <a:buChar char="•"/>
              </a:pPr>
              <a:r>
                <a:rPr lang="en-US" sz="1200"/>
                <a:t> Systematic</a:t>
              </a:r>
            </a:p>
            <a:p>
              <a:pPr>
                <a:buFontTx/>
                <a:buChar char="•"/>
              </a:pPr>
              <a:r>
                <a:rPr lang="en-US" sz="1200"/>
                <a:t> Parity 0</a:t>
              </a:r>
            </a:p>
            <a:p>
              <a:pPr>
                <a:buFontTx/>
                <a:buChar char="•"/>
              </a:pPr>
              <a:r>
                <a:rPr lang="en-US" sz="1200"/>
                <a:t> Parity 1</a:t>
              </a:r>
            </a:p>
          </p:txBody>
        </p:sp>
        <p:sp>
          <p:nvSpPr>
            <p:cNvPr id="97296" name="Line 18"/>
            <p:cNvSpPr>
              <a:spLocks noChangeShapeType="1"/>
            </p:cNvSpPr>
            <p:nvPr/>
          </p:nvSpPr>
          <p:spPr bwMode="auto">
            <a:xfrm flipH="1">
              <a:off x="4013" y="2484"/>
              <a:ext cx="251" cy="0"/>
            </a:xfrm>
            <a:prstGeom prst="line">
              <a:avLst/>
            </a:prstGeom>
            <a:noFill/>
            <a:ln w="9525">
              <a:solidFill>
                <a:schemeClr val="tx1"/>
              </a:solidFill>
              <a:round/>
              <a:headEnd type="triangle" w="med" len="med"/>
              <a:tailEnd/>
            </a:ln>
          </p:spPr>
          <p:txBody>
            <a:bodyPr/>
            <a:lstStyle/>
            <a:p>
              <a:endParaRPr lang="en-US"/>
            </a:p>
          </p:txBody>
        </p:sp>
        <p:sp>
          <p:nvSpPr>
            <p:cNvPr id="97297" name="Line 20"/>
            <p:cNvSpPr>
              <a:spLocks noChangeShapeType="1"/>
            </p:cNvSpPr>
            <p:nvPr/>
          </p:nvSpPr>
          <p:spPr bwMode="auto">
            <a:xfrm>
              <a:off x="2562" y="3259"/>
              <a:ext cx="791" cy="0"/>
            </a:xfrm>
            <a:prstGeom prst="line">
              <a:avLst/>
            </a:prstGeom>
            <a:noFill/>
            <a:ln w="9525">
              <a:solidFill>
                <a:schemeClr val="tx1"/>
              </a:solidFill>
              <a:round/>
              <a:headEnd type="triangle" w="med" len="med"/>
              <a:tailEnd/>
            </a:ln>
          </p:spPr>
          <p:txBody>
            <a:bodyPr/>
            <a:lstStyle/>
            <a:p>
              <a:endParaRPr lang="en-US"/>
            </a:p>
          </p:txBody>
        </p:sp>
        <p:sp>
          <p:nvSpPr>
            <p:cNvPr id="97298" name="Text Box 22"/>
            <p:cNvSpPr txBox="1">
              <a:spLocks noChangeArrowheads="1"/>
            </p:cNvSpPr>
            <p:nvPr/>
          </p:nvSpPr>
          <p:spPr bwMode="auto">
            <a:xfrm>
              <a:off x="2588" y="3070"/>
              <a:ext cx="706" cy="177"/>
            </a:xfrm>
            <a:prstGeom prst="rect">
              <a:avLst/>
            </a:prstGeom>
            <a:noFill/>
            <a:ln w="9525">
              <a:noFill/>
              <a:miter lim="800000"/>
              <a:headEnd/>
              <a:tailEnd/>
            </a:ln>
          </p:spPr>
          <p:txBody>
            <a:bodyPr wrap="none">
              <a:spAutoFit/>
            </a:bodyPr>
            <a:lstStyle/>
            <a:p>
              <a:r>
                <a:rPr lang="en-US" sz="1400"/>
                <a:t>Hard decision</a:t>
              </a:r>
            </a:p>
          </p:txBody>
        </p:sp>
        <p:sp>
          <p:nvSpPr>
            <p:cNvPr id="97299" name="Text Box 23"/>
            <p:cNvSpPr txBox="1">
              <a:spLocks noChangeArrowheads="1"/>
            </p:cNvSpPr>
            <p:nvPr/>
          </p:nvSpPr>
          <p:spPr bwMode="auto">
            <a:xfrm>
              <a:off x="1270" y="2010"/>
              <a:ext cx="983" cy="177"/>
            </a:xfrm>
            <a:prstGeom prst="rect">
              <a:avLst/>
            </a:prstGeom>
            <a:noFill/>
            <a:ln w="9525">
              <a:noFill/>
              <a:miter lim="800000"/>
              <a:headEnd/>
              <a:tailEnd/>
            </a:ln>
          </p:spPr>
          <p:txBody>
            <a:bodyPr wrap="none">
              <a:spAutoFit/>
            </a:bodyPr>
            <a:lstStyle/>
            <a:p>
              <a:r>
                <a:rPr lang="en-US" sz="1400" b="1"/>
                <a:t>Per Transport Block</a:t>
              </a:r>
            </a:p>
          </p:txBody>
        </p:sp>
        <p:sp>
          <p:nvSpPr>
            <p:cNvPr id="97300" name="Text Box 24"/>
            <p:cNvSpPr txBox="1">
              <a:spLocks noChangeArrowheads="1"/>
            </p:cNvSpPr>
            <p:nvPr/>
          </p:nvSpPr>
          <p:spPr bwMode="auto">
            <a:xfrm>
              <a:off x="3659" y="2017"/>
              <a:ext cx="773" cy="177"/>
            </a:xfrm>
            <a:prstGeom prst="rect">
              <a:avLst/>
            </a:prstGeom>
            <a:noFill/>
            <a:ln w="9525">
              <a:noFill/>
              <a:miter lim="800000"/>
              <a:headEnd/>
              <a:tailEnd/>
            </a:ln>
          </p:spPr>
          <p:txBody>
            <a:bodyPr wrap="none">
              <a:spAutoFit/>
            </a:bodyPr>
            <a:lstStyle/>
            <a:p>
              <a:r>
                <a:rPr lang="en-US" sz="1400" b="1"/>
                <a:t>Per Code Block</a:t>
              </a:r>
            </a:p>
          </p:txBody>
        </p:sp>
        <p:sp>
          <p:nvSpPr>
            <p:cNvPr id="97301" name="Text Box 25"/>
            <p:cNvSpPr txBox="1">
              <a:spLocks noChangeArrowheads="1"/>
            </p:cNvSpPr>
            <p:nvPr/>
          </p:nvSpPr>
          <p:spPr bwMode="auto">
            <a:xfrm>
              <a:off x="2294" y="1691"/>
              <a:ext cx="1355" cy="196"/>
            </a:xfrm>
            <a:prstGeom prst="rect">
              <a:avLst/>
            </a:prstGeom>
            <a:noFill/>
            <a:ln w="9525">
              <a:noFill/>
              <a:miter lim="800000"/>
              <a:headEnd/>
              <a:tailEnd/>
            </a:ln>
          </p:spPr>
          <p:txBody>
            <a:bodyPr>
              <a:spAutoFit/>
            </a:bodyPr>
            <a:lstStyle/>
            <a:p>
              <a:pPr algn="ctr"/>
              <a:r>
                <a:rPr lang="en-US" sz="1600" b="1"/>
                <a:t>LTE Bit Processing</a:t>
              </a:r>
            </a:p>
          </p:txBody>
        </p:sp>
        <p:sp>
          <p:nvSpPr>
            <p:cNvPr id="97302" name="Rectangle 28"/>
            <p:cNvSpPr>
              <a:spLocks noChangeArrowheads="1"/>
            </p:cNvSpPr>
            <p:nvPr/>
          </p:nvSpPr>
          <p:spPr bwMode="auto">
            <a:xfrm>
              <a:off x="1946" y="3061"/>
              <a:ext cx="620" cy="404"/>
            </a:xfrm>
            <a:prstGeom prst="rect">
              <a:avLst/>
            </a:prstGeom>
            <a:solidFill>
              <a:srgbClr val="CCFFFF"/>
            </a:solidFill>
            <a:ln w="9525">
              <a:solidFill>
                <a:schemeClr val="tx1"/>
              </a:solidFill>
              <a:prstDash val="dash"/>
              <a:miter lim="800000"/>
              <a:headEnd/>
              <a:tailEnd/>
            </a:ln>
          </p:spPr>
          <p:txBody>
            <a:bodyPr wrap="none" anchor="ctr"/>
            <a:lstStyle/>
            <a:p>
              <a:pPr algn="ctr"/>
              <a:r>
                <a:rPr lang="en-US" sz="1400"/>
                <a:t>TB CRC</a:t>
              </a:r>
            </a:p>
          </p:txBody>
        </p:sp>
        <p:sp>
          <p:nvSpPr>
            <p:cNvPr id="97303" name="Line 27"/>
            <p:cNvSpPr>
              <a:spLocks noChangeShapeType="1"/>
            </p:cNvSpPr>
            <p:nvPr/>
          </p:nvSpPr>
          <p:spPr bwMode="auto">
            <a:xfrm flipH="1">
              <a:off x="4023" y="3272"/>
              <a:ext cx="1178" cy="0"/>
            </a:xfrm>
            <a:prstGeom prst="line">
              <a:avLst/>
            </a:prstGeom>
            <a:noFill/>
            <a:ln w="9525">
              <a:solidFill>
                <a:schemeClr val="tx1"/>
              </a:solidFill>
              <a:round/>
              <a:headEnd/>
              <a:tailEnd type="triangle" w="med" len="med"/>
            </a:ln>
          </p:spPr>
          <p:txBody>
            <a:bodyPr/>
            <a:lstStyle/>
            <a:p>
              <a:endParaRPr lang="en-US"/>
            </a:p>
          </p:txBody>
        </p:sp>
        <p:grpSp>
          <p:nvGrpSpPr>
            <p:cNvPr id="97304" name="Group 34"/>
            <p:cNvGrpSpPr>
              <a:grpSpLocks/>
            </p:cNvGrpSpPr>
            <p:nvPr/>
          </p:nvGrpSpPr>
          <p:grpSpPr bwMode="auto">
            <a:xfrm>
              <a:off x="5060" y="2487"/>
              <a:ext cx="141" cy="793"/>
              <a:chOff x="4961" y="2487"/>
              <a:chExt cx="192" cy="712"/>
            </a:xfrm>
          </p:grpSpPr>
          <p:sp>
            <p:nvSpPr>
              <p:cNvPr id="97309" name="Line 19"/>
              <p:cNvSpPr>
                <a:spLocks noChangeShapeType="1"/>
              </p:cNvSpPr>
              <p:nvPr/>
            </p:nvSpPr>
            <p:spPr bwMode="auto">
              <a:xfrm flipH="1">
                <a:off x="4961" y="2487"/>
                <a:ext cx="192" cy="0"/>
              </a:xfrm>
              <a:prstGeom prst="line">
                <a:avLst/>
              </a:prstGeom>
              <a:noFill/>
              <a:ln w="9525">
                <a:solidFill>
                  <a:schemeClr val="tx1"/>
                </a:solidFill>
                <a:round/>
                <a:headEnd/>
                <a:tailEnd/>
              </a:ln>
            </p:spPr>
            <p:txBody>
              <a:bodyPr/>
              <a:lstStyle/>
              <a:p>
                <a:endParaRPr lang="en-US"/>
              </a:p>
            </p:txBody>
          </p:sp>
          <p:sp>
            <p:nvSpPr>
              <p:cNvPr id="97310" name="Line 29"/>
              <p:cNvSpPr>
                <a:spLocks noChangeShapeType="1"/>
              </p:cNvSpPr>
              <p:nvPr/>
            </p:nvSpPr>
            <p:spPr bwMode="auto">
              <a:xfrm>
                <a:off x="5152" y="2487"/>
                <a:ext cx="0" cy="712"/>
              </a:xfrm>
              <a:prstGeom prst="line">
                <a:avLst/>
              </a:prstGeom>
              <a:noFill/>
              <a:ln w="9525">
                <a:solidFill>
                  <a:schemeClr val="tx1"/>
                </a:solidFill>
                <a:round/>
                <a:headEnd/>
                <a:tailEnd/>
              </a:ln>
            </p:spPr>
            <p:txBody>
              <a:bodyPr/>
              <a:lstStyle/>
              <a:p>
                <a:endParaRPr lang="en-US"/>
              </a:p>
            </p:txBody>
          </p:sp>
        </p:grpSp>
        <p:sp>
          <p:nvSpPr>
            <p:cNvPr id="97305" name="Text Box 30"/>
            <p:cNvSpPr txBox="1">
              <a:spLocks noChangeArrowheads="1"/>
            </p:cNvSpPr>
            <p:nvPr/>
          </p:nvSpPr>
          <p:spPr bwMode="auto">
            <a:xfrm>
              <a:off x="117" y="2309"/>
              <a:ext cx="470" cy="177"/>
            </a:xfrm>
            <a:prstGeom prst="rect">
              <a:avLst/>
            </a:prstGeom>
            <a:noFill/>
            <a:ln w="9525">
              <a:noFill/>
              <a:miter lim="800000"/>
              <a:headEnd/>
              <a:tailEnd/>
            </a:ln>
          </p:spPr>
          <p:txBody>
            <a:bodyPr wrap="none">
              <a:spAutoFit/>
            </a:bodyPr>
            <a:lstStyle/>
            <a:p>
              <a:r>
                <a:rPr lang="en-US" sz="1400"/>
                <a:t>Soft Bits</a:t>
              </a:r>
            </a:p>
          </p:txBody>
        </p:sp>
        <p:sp>
          <p:nvSpPr>
            <p:cNvPr id="97306" name="Line 31"/>
            <p:cNvSpPr>
              <a:spLocks noChangeShapeType="1"/>
            </p:cNvSpPr>
            <p:nvPr/>
          </p:nvSpPr>
          <p:spPr bwMode="auto">
            <a:xfrm>
              <a:off x="1572" y="3277"/>
              <a:ext cx="365" cy="0"/>
            </a:xfrm>
            <a:prstGeom prst="line">
              <a:avLst/>
            </a:prstGeom>
            <a:noFill/>
            <a:ln w="9525">
              <a:solidFill>
                <a:schemeClr val="tx1"/>
              </a:solidFill>
              <a:round/>
              <a:headEnd type="triangle" w="med" len="med"/>
              <a:tailEnd/>
            </a:ln>
          </p:spPr>
          <p:txBody>
            <a:bodyPr/>
            <a:lstStyle/>
            <a:p>
              <a:endParaRPr lang="en-US"/>
            </a:p>
          </p:txBody>
        </p:sp>
        <p:sp>
          <p:nvSpPr>
            <p:cNvPr id="97307" name="Line 32"/>
            <p:cNvSpPr>
              <a:spLocks noChangeShapeType="1"/>
            </p:cNvSpPr>
            <p:nvPr/>
          </p:nvSpPr>
          <p:spPr bwMode="auto">
            <a:xfrm flipH="1">
              <a:off x="1729" y="2478"/>
              <a:ext cx="227" cy="0"/>
            </a:xfrm>
            <a:prstGeom prst="line">
              <a:avLst/>
            </a:prstGeom>
            <a:noFill/>
            <a:ln w="9525">
              <a:solidFill>
                <a:schemeClr val="tx1"/>
              </a:solidFill>
              <a:round/>
              <a:headEnd type="triangle" w="med" len="med"/>
              <a:tailEnd/>
            </a:ln>
          </p:spPr>
          <p:txBody>
            <a:bodyPr/>
            <a:lstStyle/>
            <a:p>
              <a:endParaRPr lang="en-US"/>
            </a:p>
          </p:txBody>
        </p:sp>
        <p:sp>
          <p:nvSpPr>
            <p:cNvPr id="97308" name="Line 37"/>
            <p:cNvSpPr>
              <a:spLocks noChangeShapeType="1"/>
            </p:cNvSpPr>
            <p:nvPr/>
          </p:nvSpPr>
          <p:spPr bwMode="auto">
            <a:xfrm flipH="1">
              <a:off x="188" y="2478"/>
              <a:ext cx="719" cy="0"/>
            </a:xfrm>
            <a:prstGeom prst="line">
              <a:avLst/>
            </a:prstGeom>
            <a:noFill/>
            <a:ln w="9525">
              <a:solidFill>
                <a:schemeClr val="tx1"/>
              </a:solidFill>
              <a:round/>
              <a:headEnd type="triangle" w="med" len="med"/>
              <a:tailEnd/>
            </a:ln>
          </p:spPr>
          <p:txBody>
            <a:bodyPr/>
            <a:lstStyle/>
            <a:p>
              <a:endParaRPr lang="en-US"/>
            </a:p>
          </p:txBody>
        </p:sp>
      </p:grpSp>
    </p:spTree>
    <p:custDataLst>
      <p:tags r:id="rId1"/>
    </p:custData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idx="4294967295"/>
          </p:nvPr>
        </p:nvSpPr>
        <p:spPr>
          <a:xfrm>
            <a:off x="0" y="95250"/>
            <a:ext cx="8458200" cy="814388"/>
          </a:xfrm>
        </p:spPr>
        <p:txBody>
          <a:bodyPr/>
          <a:lstStyle/>
          <a:p>
            <a:pPr eaLnBrk="1" hangingPunct="1"/>
            <a:r>
              <a:rPr lang="pt-BR" sz="3600" b="0" dirty="0" smtClean="0"/>
              <a:t>Turbo CoProcessor 3 Encoder (TCP3E) – Additional Information</a:t>
            </a:r>
            <a:endParaRPr lang="en-US" sz="3600" dirty="0" smtClean="0"/>
          </a:p>
        </p:txBody>
      </p:sp>
      <p:sp>
        <p:nvSpPr>
          <p:cNvPr id="100355" name="Rectangle 3"/>
          <p:cNvSpPr>
            <a:spLocks noGrp="1" noChangeArrowheads="1"/>
          </p:cNvSpPr>
          <p:nvPr>
            <p:ph type="body" idx="4294967295"/>
          </p:nvPr>
        </p:nvSpPr>
        <p:spPr>
          <a:xfrm>
            <a:off x="328624" y="1185863"/>
            <a:ext cx="8467725" cy="3559175"/>
          </a:xfrm>
        </p:spPr>
        <p:txBody>
          <a:bodyPr/>
          <a:lstStyle/>
          <a:p>
            <a:pPr eaLnBrk="1" hangingPunct="1"/>
            <a:r>
              <a:rPr lang="en-US" sz="2400" dirty="0" smtClean="0"/>
              <a:t>TCP3E = Turbo </a:t>
            </a:r>
            <a:r>
              <a:rPr lang="en-US" sz="2400" dirty="0" err="1" smtClean="0"/>
              <a:t>CoProcessor</a:t>
            </a:r>
            <a:r>
              <a:rPr lang="en-US" sz="2400" dirty="0" smtClean="0"/>
              <a:t> 3 Encoder</a:t>
            </a:r>
          </a:p>
          <a:p>
            <a:pPr eaLnBrk="1" fontAlgn="auto" hangingPunct="1">
              <a:spcAft>
                <a:spcPts val="0"/>
              </a:spcAft>
              <a:defRPr/>
            </a:pPr>
            <a:r>
              <a:rPr lang="en-US" sz="2400" dirty="0" smtClean="0"/>
              <a:t>3GPP, WiMAX and LTE encoding</a:t>
            </a:r>
          </a:p>
          <a:p>
            <a:pPr marL="640080" lvl="1" eaLnBrk="1" fontAlgn="auto" hangingPunct="1">
              <a:spcAft>
                <a:spcPts val="0"/>
              </a:spcAft>
              <a:defRPr/>
            </a:pPr>
            <a:r>
              <a:rPr lang="en-US" sz="2400" dirty="0" smtClean="0"/>
              <a:t>3GPP includes: WCDMA, HSDPA, and TD-SCDMA</a:t>
            </a:r>
          </a:p>
          <a:p>
            <a:pPr lvl="1" eaLnBrk="1" hangingPunct="1"/>
            <a:r>
              <a:rPr lang="en-US" sz="2400" dirty="0" smtClean="0"/>
              <a:t>No previous versions, but came out at same time as third version of decoder co-processor (TCP3D)</a:t>
            </a:r>
          </a:p>
          <a:p>
            <a:pPr lvl="1" eaLnBrk="1" hangingPunct="1"/>
            <a:r>
              <a:rPr lang="en-US" sz="2400" dirty="0" smtClean="0"/>
              <a:t>Performs Turbo Encoding for forward error correction of transmitted information (downlink for </a:t>
            </a:r>
            <a:r>
              <a:rPr lang="en-US" sz="2400" dirty="0" err="1" smtClean="0"/>
              <a:t>basestation</a:t>
            </a:r>
            <a:r>
              <a:rPr lang="en-US" sz="2400" dirty="0" smtClean="0"/>
              <a:t>), adds redundant data to transmitted message</a:t>
            </a:r>
          </a:p>
          <a:p>
            <a:pPr eaLnBrk="1" hangingPunct="1"/>
            <a:endParaRPr lang="en-US" sz="2400" dirty="0" smtClean="0"/>
          </a:p>
        </p:txBody>
      </p:sp>
      <p:sp>
        <p:nvSpPr>
          <p:cNvPr id="100356" name="Rectangle 7"/>
          <p:cNvSpPr>
            <a:spLocks noChangeArrowheads="1"/>
          </p:cNvSpPr>
          <p:nvPr/>
        </p:nvSpPr>
        <p:spPr bwMode="auto">
          <a:xfrm>
            <a:off x="742950" y="5143500"/>
            <a:ext cx="1847850" cy="7048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dirty="0"/>
              <a:t>Turbo Encoder</a:t>
            </a:r>
          </a:p>
          <a:p>
            <a:pPr algn="ctr">
              <a:defRPr/>
            </a:pPr>
            <a:r>
              <a:rPr lang="en-US" dirty="0"/>
              <a:t>(TCP3E)</a:t>
            </a:r>
          </a:p>
        </p:txBody>
      </p:sp>
      <p:sp>
        <p:nvSpPr>
          <p:cNvPr id="100357" name="Line 8"/>
          <p:cNvSpPr>
            <a:spLocks noChangeShapeType="1"/>
          </p:cNvSpPr>
          <p:nvPr/>
        </p:nvSpPr>
        <p:spPr bwMode="auto">
          <a:xfrm>
            <a:off x="2590800" y="5495925"/>
            <a:ext cx="676275" cy="0"/>
          </a:xfrm>
          <a:prstGeom prst="line">
            <a:avLst/>
          </a:prstGeom>
          <a:noFill/>
          <a:ln w="9525">
            <a:solidFill>
              <a:schemeClr val="tx1"/>
            </a:solidFill>
            <a:round/>
            <a:headEnd/>
            <a:tailEnd type="triangle" w="med" len="med"/>
          </a:ln>
        </p:spPr>
        <p:txBody>
          <a:bodyPr/>
          <a:lstStyle/>
          <a:p>
            <a:endParaRPr lang="en-US"/>
          </a:p>
        </p:txBody>
      </p:sp>
      <p:sp>
        <p:nvSpPr>
          <p:cNvPr id="100358" name="Line 9"/>
          <p:cNvSpPr>
            <a:spLocks noChangeShapeType="1"/>
          </p:cNvSpPr>
          <p:nvPr/>
        </p:nvSpPr>
        <p:spPr bwMode="auto">
          <a:xfrm>
            <a:off x="3743325" y="5172075"/>
            <a:ext cx="1609725" cy="0"/>
          </a:xfrm>
          <a:prstGeom prst="line">
            <a:avLst/>
          </a:prstGeom>
          <a:noFill/>
          <a:ln w="9525">
            <a:solidFill>
              <a:schemeClr val="tx1"/>
            </a:solidFill>
            <a:round/>
            <a:headEnd/>
            <a:tailEnd type="triangle" w="med" len="med"/>
          </a:ln>
        </p:spPr>
        <p:txBody>
          <a:bodyPr/>
          <a:lstStyle/>
          <a:p>
            <a:endParaRPr lang="en-US"/>
          </a:p>
        </p:txBody>
      </p:sp>
      <p:sp>
        <p:nvSpPr>
          <p:cNvPr id="100359" name="Text Box 10"/>
          <p:cNvSpPr txBox="1">
            <a:spLocks noChangeArrowheads="1"/>
          </p:cNvSpPr>
          <p:nvPr/>
        </p:nvSpPr>
        <p:spPr bwMode="auto">
          <a:xfrm>
            <a:off x="4079875" y="4827588"/>
            <a:ext cx="1111250" cy="366712"/>
          </a:xfrm>
          <a:prstGeom prst="rect">
            <a:avLst/>
          </a:prstGeom>
          <a:noFill/>
          <a:ln w="9525">
            <a:noFill/>
            <a:miter lim="800000"/>
            <a:headEnd/>
            <a:tailEnd/>
          </a:ln>
        </p:spPr>
        <p:txBody>
          <a:bodyPr wrap="none">
            <a:spAutoFit/>
          </a:bodyPr>
          <a:lstStyle/>
          <a:p>
            <a:r>
              <a:rPr lang="en-US"/>
              <a:t>Downlink</a:t>
            </a:r>
          </a:p>
        </p:txBody>
      </p:sp>
      <p:sp>
        <p:nvSpPr>
          <p:cNvPr id="100360" name="Rectangle 14"/>
          <p:cNvSpPr>
            <a:spLocks noChangeArrowheads="1"/>
          </p:cNvSpPr>
          <p:nvPr/>
        </p:nvSpPr>
        <p:spPr bwMode="auto">
          <a:xfrm>
            <a:off x="6629399" y="5143500"/>
            <a:ext cx="1857375" cy="7048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dirty="0"/>
              <a:t>Turbo Decoder</a:t>
            </a:r>
          </a:p>
          <a:p>
            <a:pPr algn="ctr">
              <a:defRPr/>
            </a:pPr>
            <a:r>
              <a:rPr lang="en-US" dirty="0"/>
              <a:t>in Handset</a:t>
            </a:r>
          </a:p>
        </p:txBody>
      </p:sp>
      <p:sp>
        <p:nvSpPr>
          <p:cNvPr id="100361" name="Line 15"/>
          <p:cNvSpPr>
            <a:spLocks noChangeShapeType="1"/>
          </p:cNvSpPr>
          <p:nvPr/>
        </p:nvSpPr>
        <p:spPr bwMode="auto">
          <a:xfrm flipV="1">
            <a:off x="5953125" y="5133975"/>
            <a:ext cx="619125" cy="314325"/>
          </a:xfrm>
          <a:prstGeom prst="line">
            <a:avLst/>
          </a:prstGeom>
          <a:noFill/>
          <a:ln w="9525">
            <a:solidFill>
              <a:schemeClr val="tx1"/>
            </a:solidFill>
            <a:round/>
            <a:headEnd/>
            <a:tailEnd/>
          </a:ln>
        </p:spPr>
        <p:txBody>
          <a:bodyPr/>
          <a:lstStyle/>
          <a:p>
            <a:endParaRPr lang="en-US"/>
          </a:p>
        </p:txBody>
      </p:sp>
      <p:sp>
        <p:nvSpPr>
          <p:cNvPr id="100362" name="Line 16"/>
          <p:cNvSpPr>
            <a:spLocks noChangeShapeType="1"/>
          </p:cNvSpPr>
          <p:nvPr/>
        </p:nvSpPr>
        <p:spPr bwMode="auto">
          <a:xfrm>
            <a:off x="5943600" y="5448300"/>
            <a:ext cx="638175" cy="400050"/>
          </a:xfrm>
          <a:prstGeom prst="line">
            <a:avLst/>
          </a:prstGeom>
          <a:noFill/>
          <a:ln w="9525">
            <a:solidFill>
              <a:schemeClr val="tx1"/>
            </a:solidFill>
            <a:round/>
            <a:headEnd/>
            <a:tailEnd/>
          </a:ln>
        </p:spPr>
        <p:txBody>
          <a:bodyPr/>
          <a:lstStyle/>
          <a:p>
            <a:endParaRPr lang="en-US"/>
          </a:p>
        </p:txBody>
      </p:sp>
      <p:pic>
        <p:nvPicPr>
          <p:cNvPr id="100363" name="Picture 17" descr="MCj04397980000[1]"/>
          <p:cNvPicPr>
            <a:picLocks noChangeAspect="1" noChangeArrowheads="1"/>
          </p:cNvPicPr>
          <p:nvPr>
            <p:custDataLst>
              <p:tags r:id="rId2"/>
            </p:custDataLst>
          </p:nvPr>
        </p:nvPicPr>
        <p:blipFill>
          <a:blip r:embed="rId6" cstate="print"/>
          <a:srcRect/>
          <a:stretch>
            <a:fillRect/>
          </a:stretch>
        </p:blipFill>
        <p:spPr bwMode="auto">
          <a:xfrm>
            <a:off x="5267325" y="5095875"/>
            <a:ext cx="838200" cy="838200"/>
          </a:xfrm>
          <a:prstGeom prst="rect">
            <a:avLst/>
          </a:prstGeom>
          <a:noFill/>
          <a:ln w="9525">
            <a:noFill/>
            <a:miter lim="800000"/>
            <a:headEnd/>
            <a:tailEnd/>
          </a:ln>
        </p:spPr>
      </p:pic>
      <p:pic>
        <p:nvPicPr>
          <p:cNvPr id="100364" name="Picture 18" descr="MCj03518550000[1]"/>
          <p:cNvPicPr>
            <a:picLocks noChangeAspect="1" noChangeArrowheads="1"/>
          </p:cNvPicPr>
          <p:nvPr>
            <p:custDataLst>
              <p:tags r:id="rId3"/>
            </p:custDataLst>
          </p:nvPr>
        </p:nvPicPr>
        <p:blipFill>
          <a:blip r:embed="rId7" cstate="print"/>
          <a:srcRect/>
          <a:stretch>
            <a:fillRect/>
          </a:stretch>
        </p:blipFill>
        <p:spPr bwMode="auto">
          <a:xfrm>
            <a:off x="2973388" y="4935538"/>
            <a:ext cx="776287" cy="947737"/>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idx="4294967295"/>
          </p:nvPr>
        </p:nvSpPr>
        <p:spPr>
          <a:xfrm>
            <a:off x="457216" y="76200"/>
            <a:ext cx="8229600" cy="762000"/>
          </a:xfrm>
        </p:spPr>
        <p:txBody>
          <a:bodyPr/>
          <a:lstStyle/>
          <a:p>
            <a:pPr eaLnBrk="1" hangingPunct="1"/>
            <a:r>
              <a:rPr lang="en-US" sz="3600" b="0" dirty="0" smtClean="0"/>
              <a:t>Bit Rate Coprocessor (BCP) – Additional Information</a:t>
            </a:r>
          </a:p>
        </p:txBody>
      </p:sp>
      <p:sp>
        <p:nvSpPr>
          <p:cNvPr id="128003" name="Rectangle 3"/>
          <p:cNvSpPr>
            <a:spLocks noGrp="1" noChangeArrowheads="1"/>
          </p:cNvSpPr>
          <p:nvPr>
            <p:ph type="body" idx="4294967295"/>
          </p:nvPr>
        </p:nvSpPr>
        <p:spPr>
          <a:xfrm>
            <a:off x="364344" y="947738"/>
            <a:ext cx="8382000" cy="5453062"/>
          </a:xfrm>
        </p:spPr>
        <p:txBody>
          <a:bodyPr/>
          <a:lstStyle/>
          <a:p>
            <a:pPr>
              <a:defRPr/>
            </a:pPr>
            <a:r>
              <a:rPr lang="en-US" sz="2000" dirty="0" smtClean="0"/>
              <a:t>The Bit Rate Coprocessor (BCP) is a programmable peripheral for baseband bit processing.</a:t>
            </a:r>
          </a:p>
          <a:p>
            <a:pPr>
              <a:defRPr/>
            </a:pPr>
            <a:r>
              <a:rPr lang="en-US" sz="2000" dirty="0" smtClean="0"/>
              <a:t>Integrated into the TI DSP, the BCP supports FDD LTE, TDD LTE, WCDMA, TD-SCDMA, HSPA, HSPA+, WiMAX 802.16-2009 (802.16e), and monitoring/planning for LTE-A.</a:t>
            </a:r>
          </a:p>
          <a:p>
            <a:pPr>
              <a:defRPr/>
            </a:pPr>
            <a:r>
              <a:rPr lang="en-US" sz="2000" dirty="0" smtClean="0"/>
              <a:t>Primary functionalities of the BCP peripheral include the following:</a:t>
            </a:r>
          </a:p>
          <a:p>
            <a:pPr lvl="1">
              <a:buFont typeface="Arial" pitchFamily="34" charset="0"/>
              <a:buChar char="•"/>
              <a:defRPr/>
            </a:pPr>
            <a:r>
              <a:rPr lang="en-US" sz="1400" dirty="0" smtClean="0">
                <a:ea typeface="+mn-ea"/>
                <a:cs typeface="+mn-cs"/>
              </a:rPr>
              <a:t>CRC</a:t>
            </a:r>
          </a:p>
          <a:p>
            <a:pPr lvl="1">
              <a:buFont typeface="Arial" pitchFamily="34" charset="0"/>
              <a:buChar char="•"/>
              <a:defRPr/>
            </a:pPr>
            <a:r>
              <a:rPr lang="en-US" sz="1400" dirty="0" smtClean="0">
                <a:ea typeface="+mn-ea"/>
                <a:cs typeface="+mn-cs"/>
              </a:rPr>
              <a:t> Turbo / </a:t>
            </a:r>
            <a:r>
              <a:rPr lang="en-US" sz="1400" dirty="0" err="1" smtClean="0">
                <a:ea typeface="+mn-ea"/>
                <a:cs typeface="+mn-cs"/>
              </a:rPr>
              <a:t>convolutional</a:t>
            </a:r>
            <a:r>
              <a:rPr lang="en-US" sz="1400" dirty="0" smtClean="0">
                <a:ea typeface="+mn-ea"/>
                <a:cs typeface="+mn-cs"/>
              </a:rPr>
              <a:t> encoding</a:t>
            </a:r>
          </a:p>
          <a:p>
            <a:pPr lvl="1">
              <a:buFont typeface="Arial" pitchFamily="34" charset="0"/>
              <a:buChar char="•"/>
              <a:defRPr/>
            </a:pPr>
            <a:r>
              <a:rPr lang="en-US" sz="1400" dirty="0" smtClean="0">
                <a:ea typeface="+mn-ea"/>
                <a:cs typeface="+mn-cs"/>
              </a:rPr>
              <a:t> Rate Matching (hard and soft) / rate de-matching</a:t>
            </a:r>
          </a:p>
          <a:p>
            <a:pPr lvl="1">
              <a:buFont typeface="Arial" pitchFamily="34" charset="0"/>
              <a:buChar char="•"/>
              <a:defRPr/>
            </a:pPr>
            <a:r>
              <a:rPr lang="en-US" sz="1400" dirty="0" smtClean="0">
                <a:ea typeface="+mn-ea"/>
                <a:cs typeface="+mn-cs"/>
              </a:rPr>
              <a:t> LLR combining</a:t>
            </a:r>
          </a:p>
          <a:p>
            <a:pPr lvl="1">
              <a:buFont typeface="Arial" pitchFamily="34" charset="0"/>
              <a:buChar char="•"/>
              <a:defRPr/>
            </a:pPr>
            <a:r>
              <a:rPr lang="en-US" sz="1400" dirty="0" smtClean="0">
                <a:ea typeface="+mn-ea"/>
                <a:cs typeface="+mn-cs"/>
              </a:rPr>
              <a:t> Modulation (hard and soft)</a:t>
            </a:r>
          </a:p>
          <a:p>
            <a:pPr lvl="1">
              <a:buFont typeface="Arial" pitchFamily="34" charset="0"/>
              <a:buChar char="•"/>
              <a:defRPr/>
            </a:pPr>
            <a:r>
              <a:rPr lang="en-US" sz="1400" dirty="0" smtClean="0">
                <a:ea typeface="+mn-ea"/>
                <a:cs typeface="+mn-cs"/>
              </a:rPr>
              <a:t> Interleaving / de-interleaving</a:t>
            </a:r>
          </a:p>
          <a:p>
            <a:pPr lvl="1">
              <a:buFont typeface="Arial" pitchFamily="34" charset="0"/>
              <a:buChar char="•"/>
              <a:defRPr/>
            </a:pPr>
            <a:r>
              <a:rPr lang="en-US" sz="1400" dirty="0" smtClean="0">
                <a:ea typeface="+mn-ea"/>
                <a:cs typeface="+mn-cs"/>
              </a:rPr>
              <a:t> Scrambling / de-scrambling</a:t>
            </a:r>
          </a:p>
          <a:p>
            <a:pPr lvl="1">
              <a:buFont typeface="Arial" pitchFamily="34" charset="0"/>
              <a:buChar char="•"/>
              <a:defRPr/>
            </a:pPr>
            <a:r>
              <a:rPr lang="en-US" sz="1400" dirty="0" smtClean="0">
                <a:ea typeface="+mn-ea"/>
                <a:cs typeface="+mn-cs"/>
              </a:rPr>
              <a:t> Correlation (final de-spreading for WCDMA RX and PUCCH correlation)</a:t>
            </a:r>
          </a:p>
          <a:p>
            <a:pPr lvl="1">
              <a:buFont typeface="Arial" pitchFamily="34" charset="0"/>
              <a:buChar char="•"/>
              <a:defRPr/>
            </a:pPr>
            <a:r>
              <a:rPr lang="en-US" sz="1400" dirty="0" smtClean="0">
                <a:ea typeface="+mn-ea"/>
                <a:cs typeface="+mn-cs"/>
              </a:rPr>
              <a:t> Soft slicing (soft demodulation)</a:t>
            </a:r>
          </a:p>
          <a:p>
            <a:pPr lvl="1">
              <a:buFont typeface="Arial" pitchFamily="34" charset="0"/>
              <a:buChar char="•"/>
              <a:defRPr/>
            </a:pPr>
            <a:r>
              <a:rPr lang="en-US" sz="1400" dirty="0" smtClean="0">
                <a:ea typeface="+mn-ea"/>
                <a:cs typeface="+mn-cs"/>
              </a:rPr>
              <a:t> 128-bit Navigator interface</a:t>
            </a:r>
          </a:p>
          <a:p>
            <a:pPr lvl="1">
              <a:buFont typeface="Arial" pitchFamily="34" charset="0"/>
              <a:buChar char="•"/>
              <a:defRPr/>
            </a:pPr>
            <a:r>
              <a:rPr lang="en-US" sz="1400" dirty="0" smtClean="0">
                <a:ea typeface="+mn-ea"/>
                <a:cs typeface="+mn-cs"/>
              </a:rPr>
              <a:t> Two 128-bit direct I/O interfaces</a:t>
            </a:r>
          </a:p>
          <a:p>
            <a:pPr lvl="1">
              <a:buFont typeface="Arial" pitchFamily="34" charset="0"/>
              <a:buChar char="•"/>
              <a:defRPr/>
            </a:pPr>
            <a:r>
              <a:rPr lang="en-US" sz="1400" dirty="0" smtClean="0">
                <a:ea typeface="+mn-ea"/>
                <a:cs typeface="+mn-cs"/>
              </a:rPr>
              <a:t> Runs in parallel with DSP</a:t>
            </a:r>
          </a:p>
          <a:p>
            <a:pPr lvl="1">
              <a:buFont typeface="Arial" pitchFamily="34" charset="0"/>
              <a:buChar char="•"/>
              <a:defRPr/>
            </a:pPr>
            <a:r>
              <a:rPr lang="en-US" sz="1400" dirty="0" smtClean="0">
                <a:ea typeface="+mn-ea"/>
                <a:cs typeface="+mn-cs"/>
              </a:rPr>
              <a:t> Internal debug logging</a:t>
            </a:r>
            <a:endParaRPr lang="en-US" sz="1400" dirty="0" smtClean="0"/>
          </a:p>
        </p:txBody>
      </p:sp>
    </p:spTree>
    <p:custDataLst>
      <p:tags r:id="rId1"/>
    </p:custData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457200" y="76200"/>
            <a:ext cx="8229600" cy="966788"/>
          </a:xfrm>
        </p:spPr>
        <p:txBody>
          <a:bodyPr/>
          <a:lstStyle/>
          <a:p>
            <a:pPr eaLnBrk="1" hangingPunct="1"/>
            <a:r>
              <a:rPr lang="en-US" sz="3600" b="0" dirty="0" err="1" smtClean="0"/>
              <a:t>Viterbi</a:t>
            </a:r>
            <a:r>
              <a:rPr lang="en-US" sz="3600" b="0" dirty="0" smtClean="0"/>
              <a:t> Decoder Coprocessor (VCP2) – Additional Information</a:t>
            </a:r>
          </a:p>
        </p:txBody>
      </p:sp>
      <p:sp>
        <p:nvSpPr>
          <p:cNvPr id="11270" name="Rectangle 3"/>
          <p:cNvSpPr>
            <a:spLocks noGrp="1" noChangeArrowheads="1"/>
          </p:cNvSpPr>
          <p:nvPr>
            <p:ph idx="1"/>
          </p:nvPr>
        </p:nvSpPr>
        <p:spPr>
          <a:xfrm>
            <a:off x="457200" y="1396180"/>
            <a:ext cx="8229600" cy="3048001"/>
          </a:xfrm>
        </p:spPr>
        <p:txBody>
          <a:bodyPr rtlCol="0">
            <a:normAutofit/>
          </a:bodyPr>
          <a:lstStyle/>
          <a:p>
            <a:pPr eaLnBrk="1" fontAlgn="auto" hangingPunct="1">
              <a:spcAft>
                <a:spcPts val="0"/>
              </a:spcAft>
              <a:defRPr/>
            </a:pPr>
            <a:r>
              <a:rPr lang="en-US" sz="1900" dirty="0" smtClean="0"/>
              <a:t>Variable constraint length, K=5,6,7,8, or 9</a:t>
            </a:r>
          </a:p>
          <a:p>
            <a:pPr eaLnBrk="1" fontAlgn="auto" hangingPunct="1">
              <a:spcAft>
                <a:spcPts val="0"/>
              </a:spcAft>
              <a:defRPr/>
            </a:pPr>
            <a:r>
              <a:rPr lang="en-US" sz="1900" dirty="0" smtClean="0"/>
              <a:t>User-supplied code coefficients</a:t>
            </a:r>
          </a:p>
          <a:p>
            <a:pPr eaLnBrk="1" fontAlgn="auto" hangingPunct="1">
              <a:spcAft>
                <a:spcPts val="0"/>
              </a:spcAft>
              <a:defRPr/>
            </a:pPr>
            <a:r>
              <a:rPr lang="en-US" sz="1900" dirty="0" smtClean="0"/>
              <a:t>1/2 , 1/3 or 1/4  code rate</a:t>
            </a:r>
          </a:p>
          <a:p>
            <a:pPr eaLnBrk="1" fontAlgn="auto" hangingPunct="1">
              <a:spcAft>
                <a:spcPts val="0"/>
              </a:spcAft>
              <a:defRPr/>
            </a:pPr>
            <a:r>
              <a:rPr lang="en-US" sz="1900" dirty="0" smtClean="0"/>
              <a:t>Configurable trace back settings (convergence distance, frame structure)</a:t>
            </a:r>
          </a:p>
          <a:p>
            <a:pPr eaLnBrk="1" fontAlgn="auto" hangingPunct="1">
              <a:spcAft>
                <a:spcPts val="0"/>
              </a:spcAft>
              <a:defRPr/>
            </a:pPr>
            <a:r>
              <a:rPr lang="en-US" sz="1900" dirty="0" smtClean="0"/>
              <a:t>Branch metrics calculations and de-puncturing done  in software by DSP</a:t>
            </a:r>
          </a:p>
          <a:p>
            <a:pPr eaLnBrk="1" fontAlgn="auto" hangingPunct="1">
              <a:spcAft>
                <a:spcPts val="0"/>
              </a:spcAft>
              <a:defRPr/>
            </a:pPr>
            <a:r>
              <a:rPr lang="en-US" sz="1900" dirty="0" smtClean="0"/>
              <a:t>Communication to and from cores is done using EDMA3</a:t>
            </a:r>
            <a:endParaRPr lang="en-US" dirty="0" smtClean="0"/>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Box 825"/>
          <p:cNvSpPr txBox="1">
            <a:spLocks noChangeArrowheads="1"/>
          </p:cNvSpPr>
          <p:nvPr/>
        </p:nvSpPr>
        <p:spPr bwMode="auto">
          <a:xfrm>
            <a:off x="341313" y="993775"/>
            <a:ext cx="2293937" cy="685800"/>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51204" name="Rectangle 4"/>
          <p:cNvSpPr>
            <a:spLocks noGrp="1" noChangeArrowheads="1"/>
          </p:cNvSpPr>
          <p:nvPr>
            <p:ph type="title" idx="4294967295"/>
          </p:nvPr>
        </p:nvSpPr>
        <p:spPr>
          <a:xfrm>
            <a:off x="435784" y="76200"/>
            <a:ext cx="8229600" cy="762000"/>
          </a:xfrm>
        </p:spPr>
        <p:txBody>
          <a:bodyPr/>
          <a:lstStyle/>
          <a:p>
            <a:pPr eaLnBrk="1" hangingPunct="1"/>
            <a:r>
              <a:rPr lang="en-US" b="0" dirty="0" smtClean="0"/>
              <a:t>C66x CorePac</a:t>
            </a:r>
          </a:p>
        </p:txBody>
      </p:sp>
      <p:sp>
        <p:nvSpPr>
          <p:cNvPr id="51205" name="Rectangle 171"/>
          <p:cNvSpPr>
            <a:spLocks noGrp="1" noChangeArrowheads="1"/>
          </p:cNvSpPr>
          <p:nvPr>
            <p:ph type="body" sz="half" idx="4294967295"/>
          </p:nvPr>
        </p:nvSpPr>
        <p:spPr>
          <a:xfrm>
            <a:off x="5459407" y="1219200"/>
            <a:ext cx="3527425" cy="5154613"/>
          </a:xfrm>
        </p:spPr>
        <p:txBody>
          <a:bodyPr/>
          <a:lstStyle/>
          <a:p>
            <a:pPr marL="227013" indent="-227013" eaLnBrk="1" hangingPunct="1">
              <a:spcBef>
                <a:spcPct val="0"/>
              </a:spcBef>
              <a:spcAft>
                <a:spcPct val="10000"/>
              </a:spcAft>
            </a:pPr>
            <a:r>
              <a:rPr lang="en-US" sz="1400" dirty="0" smtClean="0"/>
              <a:t>1 to 8 C66x CorePac DSP Cores operating at up to 1.25 GHz</a:t>
            </a:r>
          </a:p>
          <a:p>
            <a:pPr marL="574675" lvl="1" indent="-233363" eaLnBrk="1" hangingPunct="1">
              <a:spcBef>
                <a:spcPct val="0"/>
              </a:spcBef>
              <a:spcAft>
                <a:spcPct val="10000"/>
              </a:spcAft>
            </a:pPr>
            <a:r>
              <a:rPr lang="en-US" sz="1400" dirty="0" smtClean="0"/>
              <a:t>Fixed- and floating-point operations</a:t>
            </a:r>
          </a:p>
          <a:p>
            <a:pPr marL="574675" lvl="1" indent="-233363" eaLnBrk="1" hangingPunct="1">
              <a:spcBef>
                <a:spcPct val="0"/>
              </a:spcBef>
              <a:spcAft>
                <a:spcPct val="10000"/>
              </a:spcAft>
            </a:pPr>
            <a:r>
              <a:rPr lang="en-US" sz="1400" dirty="0" smtClean="0"/>
              <a:t>Code compatible with other C64x+ and C67x+ devices</a:t>
            </a:r>
          </a:p>
          <a:p>
            <a:pPr marL="227013" indent="-227013" eaLnBrk="1" hangingPunct="1">
              <a:spcBef>
                <a:spcPct val="0"/>
              </a:spcBef>
              <a:spcAft>
                <a:spcPct val="10000"/>
              </a:spcAft>
            </a:pPr>
            <a:r>
              <a:rPr lang="en-US" sz="1400" dirty="0" smtClean="0"/>
              <a:t>L1 Memory</a:t>
            </a:r>
          </a:p>
          <a:p>
            <a:pPr marL="574675" lvl="1" indent="-233363" eaLnBrk="1" hangingPunct="1">
              <a:spcBef>
                <a:spcPct val="0"/>
              </a:spcBef>
              <a:spcAft>
                <a:spcPct val="10000"/>
              </a:spcAft>
            </a:pPr>
            <a:r>
              <a:rPr lang="en-US" sz="1400" dirty="0" smtClean="0"/>
              <a:t>Can be partitioned as cache and/or RAM</a:t>
            </a:r>
          </a:p>
          <a:p>
            <a:pPr marL="574675" lvl="1" indent="-233363" eaLnBrk="1" hangingPunct="1">
              <a:spcBef>
                <a:spcPct val="0"/>
              </a:spcBef>
              <a:spcAft>
                <a:spcPct val="10000"/>
              </a:spcAft>
            </a:pPr>
            <a:r>
              <a:rPr lang="en-US" sz="1400" dirty="0" smtClean="0"/>
              <a:t>32KB L1P per core </a:t>
            </a:r>
          </a:p>
          <a:p>
            <a:pPr marL="574675" lvl="1" indent="-233363" eaLnBrk="1" hangingPunct="1">
              <a:spcBef>
                <a:spcPct val="0"/>
              </a:spcBef>
              <a:spcAft>
                <a:spcPct val="10000"/>
              </a:spcAft>
            </a:pPr>
            <a:r>
              <a:rPr lang="en-US" sz="1400" dirty="0" smtClean="0"/>
              <a:t>32KB L1D per core</a:t>
            </a:r>
          </a:p>
          <a:p>
            <a:pPr marL="574675" lvl="1" indent="-233363" eaLnBrk="1" hangingPunct="1">
              <a:spcBef>
                <a:spcPct val="0"/>
              </a:spcBef>
              <a:spcAft>
                <a:spcPct val="10000"/>
              </a:spcAft>
            </a:pPr>
            <a:r>
              <a:rPr lang="en-US" sz="1400" dirty="0" smtClean="0"/>
              <a:t>Error detection for L1P</a:t>
            </a:r>
          </a:p>
          <a:p>
            <a:pPr marL="574675" lvl="1" indent="-233363" eaLnBrk="1" hangingPunct="1">
              <a:spcBef>
                <a:spcPct val="0"/>
              </a:spcBef>
              <a:spcAft>
                <a:spcPct val="10000"/>
              </a:spcAft>
            </a:pPr>
            <a:r>
              <a:rPr lang="en-US" sz="1400" dirty="0" smtClean="0"/>
              <a:t>Memory protection</a:t>
            </a:r>
          </a:p>
          <a:p>
            <a:pPr marL="227013" indent="-227013" eaLnBrk="1" hangingPunct="1">
              <a:spcBef>
                <a:spcPct val="0"/>
              </a:spcBef>
              <a:spcAft>
                <a:spcPct val="10000"/>
              </a:spcAft>
            </a:pPr>
            <a:r>
              <a:rPr lang="en-US" sz="1400" dirty="0" smtClean="0"/>
              <a:t>Dedicated L2 Memory</a:t>
            </a:r>
          </a:p>
          <a:p>
            <a:pPr marL="574675" lvl="1" indent="-233363" eaLnBrk="1" hangingPunct="1">
              <a:spcBef>
                <a:spcPct val="0"/>
              </a:spcBef>
              <a:spcAft>
                <a:spcPct val="10000"/>
              </a:spcAft>
            </a:pPr>
            <a:r>
              <a:rPr lang="en-US" sz="1400" dirty="0" smtClean="0"/>
              <a:t>Can be partitioned as cache and/or RAM</a:t>
            </a:r>
          </a:p>
          <a:p>
            <a:pPr marL="574675" lvl="1" indent="-233363" eaLnBrk="1" hangingPunct="1">
              <a:spcBef>
                <a:spcPct val="0"/>
              </a:spcBef>
              <a:spcAft>
                <a:spcPct val="10000"/>
              </a:spcAft>
            </a:pPr>
            <a:r>
              <a:rPr lang="en-US" sz="1400" dirty="0" smtClean="0"/>
              <a:t>512 KB to 1 MB Local L2 per core</a:t>
            </a:r>
          </a:p>
          <a:p>
            <a:pPr marL="574675" lvl="1" indent="-233363" eaLnBrk="1" hangingPunct="1">
              <a:spcBef>
                <a:spcPct val="0"/>
              </a:spcBef>
              <a:spcAft>
                <a:spcPct val="10000"/>
              </a:spcAft>
            </a:pPr>
            <a:r>
              <a:rPr lang="en-US" sz="1400" dirty="0" smtClean="0"/>
              <a:t>Error detection and correction for all L2 memory</a:t>
            </a:r>
          </a:p>
          <a:p>
            <a:pPr marL="227013" indent="-227013" eaLnBrk="1" hangingPunct="1">
              <a:spcBef>
                <a:spcPct val="0"/>
              </a:spcBef>
              <a:spcAft>
                <a:spcPct val="10000"/>
              </a:spcAft>
            </a:pPr>
            <a:r>
              <a:rPr lang="en-US" sz="1400" dirty="0" smtClean="0"/>
              <a:t>Direct connection to memory subsystem</a:t>
            </a:r>
          </a:p>
        </p:txBody>
      </p:sp>
      <p:sp>
        <p:nvSpPr>
          <p:cNvPr id="51206" name="AutoShape 172"/>
          <p:cNvSpPr>
            <a:spLocks noChangeArrowheads="1"/>
          </p:cNvSpPr>
          <p:nvPr/>
        </p:nvSpPr>
        <p:spPr bwMode="auto">
          <a:xfrm>
            <a:off x="5413375" y="1193004"/>
            <a:ext cx="3616325" cy="4593434"/>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endParaRPr>
          </a:p>
        </p:txBody>
      </p:sp>
      <p:sp>
        <p:nvSpPr>
          <p:cNvPr id="416"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grpSp>
        <p:nvGrpSpPr>
          <p:cNvPr id="417" name="Group 416"/>
          <p:cNvGrpSpPr/>
          <p:nvPr/>
        </p:nvGrpSpPr>
        <p:grpSpPr>
          <a:xfrm>
            <a:off x="0" y="914400"/>
            <a:ext cx="5354638" cy="5442739"/>
            <a:chOff x="0" y="914400"/>
            <a:chExt cx="5354638" cy="5442739"/>
          </a:xfrm>
        </p:grpSpPr>
        <p:sp>
          <p:nvSpPr>
            <p:cNvPr id="418"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419"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420"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21"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22" name="Rectangle 423"/>
            <p:cNvSpPr>
              <a:spLocks noChangeArrowheads="1"/>
            </p:cNvSpPr>
            <p:nvPr/>
          </p:nvSpPr>
          <p:spPr bwMode="auto">
            <a:xfrm>
              <a:off x="1805383" y="3460822"/>
              <a:ext cx="1574713"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423"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24"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25"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426"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427"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28"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429"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430"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31" name="Rectangle 432"/>
            <p:cNvSpPr>
              <a:spLocks noChangeArrowheads="1"/>
            </p:cNvSpPr>
            <p:nvPr/>
          </p:nvSpPr>
          <p:spPr bwMode="auto">
            <a:xfrm>
              <a:off x="670483" y="1201949"/>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432" name="Rectangle 433"/>
            <p:cNvSpPr>
              <a:spLocks noChangeArrowheads="1"/>
            </p:cNvSpPr>
            <p:nvPr/>
          </p:nvSpPr>
          <p:spPr bwMode="auto">
            <a:xfrm>
              <a:off x="545920" y="1301899"/>
              <a:ext cx="63050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433"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4"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5"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6"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37"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38"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39"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40"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41"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442"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443"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44"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445"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46"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47"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448"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449"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450"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1"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452"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53"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454"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55"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6"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457"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58"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9"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460"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61"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2"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463"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464"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65"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466"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7"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68"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469" name="Rectangle 470"/>
            <p:cNvSpPr>
              <a:spLocks noChangeArrowheads="1"/>
            </p:cNvSpPr>
            <p:nvPr/>
          </p:nvSpPr>
          <p:spPr bwMode="auto">
            <a:xfrm>
              <a:off x="372148" y="2542819"/>
              <a:ext cx="645878" cy="273710"/>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0"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471" name="Rectangle 472"/>
            <p:cNvSpPr>
              <a:spLocks noChangeArrowheads="1"/>
            </p:cNvSpPr>
            <p:nvPr/>
          </p:nvSpPr>
          <p:spPr bwMode="auto">
            <a:xfrm>
              <a:off x="396753"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472" name="Rectangle 473"/>
            <p:cNvSpPr>
              <a:spLocks noChangeArrowheads="1"/>
            </p:cNvSpPr>
            <p:nvPr/>
          </p:nvSpPr>
          <p:spPr bwMode="auto">
            <a:xfrm>
              <a:off x="364459" y="180780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3" name="Rectangle 474"/>
            <p:cNvSpPr>
              <a:spLocks noChangeArrowheads="1"/>
            </p:cNvSpPr>
            <p:nvPr/>
          </p:nvSpPr>
          <p:spPr bwMode="auto">
            <a:xfrm>
              <a:off x="381375" y="1832404"/>
              <a:ext cx="632038" cy="10763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474" name="Rectangle 475"/>
            <p:cNvSpPr>
              <a:spLocks noChangeArrowheads="1"/>
            </p:cNvSpPr>
            <p:nvPr/>
          </p:nvSpPr>
          <p:spPr bwMode="auto">
            <a:xfrm>
              <a:off x="364459" y="204768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5"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476" name="Rectangle 477"/>
            <p:cNvSpPr>
              <a:spLocks noChangeArrowheads="1"/>
            </p:cNvSpPr>
            <p:nvPr/>
          </p:nvSpPr>
          <p:spPr bwMode="auto">
            <a:xfrm>
              <a:off x="364459" y="2295250"/>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7"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478"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479"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480"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481"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482"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483"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484"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485"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486"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487" name="Rectangle 488"/>
            <p:cNvSpPr>
              <a:spLocks noChangeArrowheads="1"/>
            </p:cNvSpPr>
            <p:nvPr/>
          </p:nvSpPr>
          <p:spPr bwMode="auto">
            <a:xfrm>
              <a:off x="679710" y="1012813"/>
              <a:ext cx="1068775"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488"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89"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490"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91"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92"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493" name="Rectangle 494"/>
            <p:cNvSpPr>
              <a:spLocks noChangeArrowheads="1"/>
            </p:cNvSpPr>
            <p:nvPr/>
          </p:nvSpPr>
          <p:spPr bwMode="auto">
            <a:xfrm>
              <a:off x="295908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494"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95"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496"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497"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498"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499"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00"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01"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02" name="Rectangle 504"/>
            <p:cNvSpPr>
              <a:spLocks noChangeArrowheads="1"/>
            </p:cNvSpPr>
            <p:nvPr/>
          </p:nvSpPr>
          <p:spPr bwMode="auto">
            <a:xfrm>
              <a:off x="1716541" y="4709430"/>
              <a:ext cx="239898"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03"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04"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05"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06"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07"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08"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09"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0"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11" name="Rectangle 514"/>
            <p:cNvSpPr>
              <a:spLocks noChangeArrowheads="1"/>
            </p:cNvSpPr>
            <p:nvPr/>
          </p:nvSpPr>
          <p:spPr bwMode="auto">
            <a:xfrm>
              <a:off x="2022564" y="4709430"/>
              <a:ext cx="249124" cy="842656"/>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12"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13"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14"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15"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16" name="Rectangle 519"/>
            <p:cNvSpPr>
              <a:spLocks noChangeArrowheads="1"/>
            </p:cNvSpPr>
            <p:nvPr/>
          </p:nvSpPr>
          <p:spPr bwMode="auto">
            <a:xfrm>
              <a:off x="264383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7"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8"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19"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20" name="Rectangle 545"/>
            <p:cNvSpPr>
              <a:spLocks noChangeArrowheads="1"/>
            </p:cNvSpPr>
            <p:nvPr/>
          </p:nvSpPr>
          <p:spPr bwMode="auto">
            <a:xfrm>
              <a:off x="2337814" y="4709430"/>
              <a:ext cx="24912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21"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2"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23"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24"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5" name="Rectangle 550"/>
            <p:cNvSpPr>
              <a:spLocks noChangeArrowheads="1"/>
            </p:cNvSpPr>
            <p:nvPr/>
          </p:nvSpPr>
          <p:spPr bwMode="auto">
            <a:xfrm>
              <a:off x="1402829"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26"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7"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8"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29"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30"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531"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32"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33"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34"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35"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536"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37"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38"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39"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40"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541"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42"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43"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544"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45"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46"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47"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48"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9"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50"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51"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552"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53"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54"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555"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556"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557"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558"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559"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560"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561"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562"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563"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564"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565"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566"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567"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568"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569"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570"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571"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572"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73"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574"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575"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576"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577"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578"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579"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580"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581"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582"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583"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584"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585"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586"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587"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588"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589"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590"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591"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592"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93"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94"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595"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596"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97"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98"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99"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600"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601" name="Rectangle 627"/>
            <p:cNvSpPr>
              <a:spLocks noChangeArrowheads="1"/>
            </p:cNvSpPr>
            <p:nvPr/>
          </p:nvSpPr>
          <p:spPr bwMode="auto">
            <a:xfrm>
              <a:off x="4099789" y="4022081"/>
              <a:ext cx="1051859"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602" name="Rectangle 628"/>
            <p:cNvSpPr>
              <a:spLocks noChangeArrowheads="1"/>
            </p:cNvSpPr>
            <p:nvPr/>
          </p:nvSpPr>
          <p:spPr bwMode="auto">
            <a:xfrm>
              <a:off x="3950622" y="4197378"/>
              <a:ext cx="695088"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03"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04"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605"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606"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607"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08"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609"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610"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611"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12"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613"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14" name="Rectangle 640"/>
            <p:cNvSpPr>
              <a:spLocks noChangeArrowheads="1"/>
            </p:cNvSpPr>
            <p:nvPr/>
          </p:nvSpPr>
          <p:spPr bwMode="auto">
            <a:xfrm>
              <a:off x="1087579" y="4709430"/>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5"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6"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617"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618"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19"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20"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621"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22"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23"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624"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25"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26"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627"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28"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29"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630"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31"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32"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633"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34"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35"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636"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37"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38"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639"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40"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41" name="Rectangle 672"/>
            <p:cNvSpPr>
              <a:spLocks noChangeArrowheads="1"/>
            </p:cNvSpPr>
            <p:nvPr/>
          </p:nvSpPr>
          <p:spPr bwMode="auto">
            <a:xfrm>
              <a:off x="422897" y="2956458"/>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42" name="Rectangle 673"/>
            <p:cNvSpPr>
              <a:spLocks noChangeArrowheads="1"/>
            </p:cNvSpPr>
            <p:nvPr/>
          </p:nvSpPr>
          <p:spPr bwMode="auto">
            <a:xfrm>
              <a:off x="396754" y="2931855"/>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43"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644"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645"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646"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647"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648"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649"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650"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651"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652"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653"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54"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55"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656"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657"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658" name="Rectangle 689"/>
            <p:cNvSpPr>
              <a:spLocks noChangeArrowheads="1"/>
            </p:cNvSpPr>
            <p:nvPr/>
          </p:nvSpPr>
          <p:spPr bwMode="auto">
            <a:xfrm>
              <a:off x="3975227" y="5850399"/>
              <a:ext cx="1168732"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659"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60"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61"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62"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63"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64"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65"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66"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67"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68"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69"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70"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71"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72"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673"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674"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75"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76"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77"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78"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79"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0"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81"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2"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83"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84"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685"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686"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687"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688"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689"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690"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691"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692"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693"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694" name="Rectangle 725"/>
            <p:cNvSpPr>
              <a:spLocks noChangeArrowheads="1"/>
            </p:cNvSpPr>
            <p:nvPr/>
          </p:nvSpPr>
          <p:spPr bwMode="auto">
            <a:xfrm>
              <a:off x="4579584" y="5304518"/>
              <a:ext cx="645878" cy="30600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95" name="Rectangle 726"/>
            <p:cNvSpPr>
              <a:spLocks noChangeArrowheads="1"/>
            </p:cNvSpPr>
            <p:nvPr/>
          </p:nvSpPr>
          <p:spPr bwMode="auto">
            <a:xfrm>
              <a:off x="4745667" y="5344498"/>
              <a:ext cx="39829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696" name="Rectangle 727"/>
            <p:cNvSpPr>
              <a:spLocks noChangeArrowheads="1"/>
            </p:cNvSpPr>
            <p:nvPr/>
          </p:nvSpPr>
          <p:spPr bwMode="auto">
            <a:xfrm>
              <a:off x="4638021" y="5444448"/>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697"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698"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699"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00"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701"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702"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03"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04"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705"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706"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707" name="Rectangle 740"/>
            <p:cNvSpPr>
              <a:spLocks noChangeArrowheads="1"/>
            </p:cNvSpPr>
            <p:nvPr/>
          </p:nvSpPr>
          <p:spPr bwMode="auto">
            <a:xfrm>
              <a:off x="4579584" y="4941622"/>
              <a:ext cx="645878" cy="30446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08" name="Rectangle 741"/>
            <p:cNvSpPr>
              <a:spLocks noChangeArrowheads="1"/>
            </p:cNvSpPr>
            <p:nvPr/>
          </p:nvSpPr>
          <p:spPr bwMode="auto">
            <a:xfrm>
              <a:off x="4711836" y="4981602"/>
              <a:ext cx="47210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709" name="Rectangle 742"/>
            <p:cNvSpPr>
              <a:spLocks noChangeArrowheads="1"/>
            </p:cNvSpPr>
            <p:nvPr/>
          </p:nvSpPr>
          <p:spPr bwMode="auto">
            <a:xfrm>
              <a:off x="4638021" y="5080014"/>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10" name="Rectangle 743"/>
            <p:cNvSpPr>
              <a:spLocks noChangeArrowheads="1"/>
            </p:cNvSpPr>
            <p:nvPr/>
          </p:nvSpPr>
          <p:spPr bwMode="auto">
            <a:xfrm>
              <a:off x="372149" y="2898026"/>
              <a:ext cx="655105" cy="16607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1"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712" name="Rectangle 745"/>
            <p:cNvSpPr>
              <a:spLocks noChangeArrowheads="1"/>
            </p:cNvSpPr>
            <p:nvPr/>
          </p:nvSpPr>
          <p:spPr bwMode="auto">
            <a:xfrm>
              <a:off x="422897" y="3311666"/>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3" name="Rectangle 746"/>
            <p:cNvSpPr>
              <a:spLocks noChangeArrowheads="1"/>
            </p:cNvSpPr>
            <p:nvPr/>
          </p:nvSpPr>
          <p:spPr bwMode="auto">
            <a:xfrm>
              <a:off x="396754" y="3279374"/>
              <a:ext cx="655105"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4" name="Rectangle 747"/>
            <p:cNvSpPr>
              <a:spLocks noChangeArrowheads="1"/>
            </p:cNvSpPr>
            <p:nvPr/>
          </p:nvSpPr>
          <p:spPr bwMode="auto">
            <a:xfrm>
              <a:off x="372149" y="3254771"/>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5"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716"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717"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718"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19"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720"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721"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22"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723"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724"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725"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26"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727"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28"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729"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730"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1"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732"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3"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734"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735"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736"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737"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738"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739" name="Rectangle 775"/>
            <p:cNvSpPr>
              <a:spLocks noChangeArrowheads="1"/>
            </p:cNvSpPr>
            <p:nvPr/>
          </p:nvSpPr>
          <p:spPr bwMode="auto">
            <a:xfrm>
              <a:off x="2235969" y="1815489"/>
              <a:ext cx="1159505" cy="1148658"/>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0" name="Rectangle 776"/>
            <p:cNvSpPr>
              <a:spLocks noChangeArrowheads="1"/>
            </p:cNvSpPr>
            <p:nvPr/>
          </p:nvSpPr>
          <p:spPr bwMode="auto">
            <a:xfrm>
              <a:off x="2194448" y="1873921"/>
              <a:ext cx="1167194" cy="1148658"/>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1" name="Rectangle 777"/>
            <p:cNvSpPr>
              <a:spLocks noChangeArrowheads="1"/>
            </p:cNvSpPr>
            <p:nvPr/>
          </p:nvSpPr>
          <p:spPr bwMode="auto">
            <a:xfrm>
              <a:off x="2152928" y="1923128"/>
              <a:ext cx="1168732" cy="1157884"/>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2" name="Rectangle 778"/>
            <p:cNvSpPr>
              <a:spLocks noChangeArrowheads="1"/>
            </p:cNvSpPr>
            <p:nvPr/>
          </p:nvSpPr>
          <p:spPr bwMode="auto">
            <a:xfrm>
              <a:off x="2120634" y="1981560"/>
              <a:ext cx="1159505" cy="1156346"/>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3" name="Rectangle 779"/>
            <p:cNvSpPr>
              <a:spLocks noChangeArrowheads="1"/>
            </p:cNvSpPr>
            <p:nvPr/>
          </p:nvSpPr>
          <p:spPr bwMode="auto">
            <a:xfrm>
              <a:off x="2079113" y="2038455"/>
              <a:ext cx="1159505" cy="1150195"/>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4" name="Rectangle 780"/>
            <p:cNvSpPr>
              <a:spLocks noChangeArrowheads="1"/>
            </p:cNvSpPr>
            <p:nvPr/>
          </p:nvSpPr>
          <p:spPr bwMode="auto">
            <a:xfrm>
              <a:off x="2045281" y="2089199"/>
              <a:ext cx="1159505" cy="1156346"/>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5" name="Rectangle 781"/>
            <p:cNvSpPr>
              <a:spLocks noChangeArrowheads="1"/>
            </p:cNvSpPr>
            <p:nvPr/>
          </p:nvSpPr>
          <p:spPr bwMode="auto">
            <a:xfrm>
              <a:off x="2003760" y="2138405"/>
              <a:ext cx="1159505" cy="1157884"/>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6"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7" name="Rectangle 783"/>
            <p:cNvSpPr>
              <a:spLocks noChangeArrowheads="1"/>
            </p:cNvSpPr>
            <p:nvPr/>
          </p:nvSpPr>
          <p:spPr bwMode="auto">
            <a:xfrm>
              <a:off x="1954551" y="2195300"/>
              <a:ext cx="1159505" cy="1157884"/>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8"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749"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750"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751"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52" name="Rectangle 788"/>
            <p:cNvSpPr>
              <a:spLocks noChangeArrowheads="1"/>
            </p:cNvSpPr>
            <p:nvPr/>
          </p:nvSpPr>
          <p:spPr bwMode="auto">
            <a:xfrm>
              <a:off x="2774201" y="2964147"/>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753"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54" name="Rectangle 790"/>
            <p:cNvSpPr>
              <a:spLocks noChangeArrowheads="1"/>
            </p:cNvSpPr>
            <p:nvPr/>
          </p:nvSpPr>
          <p:spPr bwMode="auto">
            <a:xfrm>
              <a:off x="2006836" y="3213253"/>
              <a:ext cx="1336353" cy="115416"/>
            </a:xfrm>
            <a:prstGeom prst="rect">
              <a:avLst/>
            </a:prstGeom>
            <a:noFill/>
            <a:ln w="9525">
              <a:noFill/>
              <a:miter lim="800000"/>
              <a:headEnd/>
              <a:tailEnd/>
            </a:ln>
          </p:spPr>
          <p:txBody>
            <a:bodyPr lIns="0" tIns="0" rIns="0" bIns="0">
              <a:spAutoFit/>
            </a:bodyPr>
            <a:lstStyle/>
            <a:p>
              <a:pPr algn="l" eaLnBrk="0" hangingPunct="0"/>
              <a:r>
                <a:rPr lang="en-US" sz="750" b="1" dirty="0">
                  <a:solidFill>
                    <a:srgbClr val="000000"/>
                  </a:solidFill>
                </a:rPr>
                <a:t>L2 Memory </a:t>
              </a:r>
              <a:r>
                <a:rPr lang="en-US" sz="750" b="1" dirty="0" smtClean="0">
                  <a:solidFill>
                    <a:srgbClr val="000000"/>
                  </a:solidFill>
                </a:rPr>
                <a:t> Cache/RAM</a:t>
              </a:r>
              <a:endParaRPr lang="en-US" sz="750" dirty="0">
                <a:solidFill>
                  <a:srgbClr val="000000"/>
                </a:solidFill>
              </a:endParaRPr>
            </a:p>
          </p:txBody>
        </p:sp>
        <p:sp>
          <p:nvSpPr>
            <p:cNvPr id="755"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756"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757"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758"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759"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60"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761"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762"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763"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64"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765"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766"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67"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768"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769"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0"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771"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72"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73"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774"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775"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776"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777"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778"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79"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780"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81"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82"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783"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784"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785"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86"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787"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788"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789"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790"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791"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792" name="Rectangle 521"/>
            <p:cNvSpPr>
              <a:spLocks noChangeArrowheads="1"/>
            </p:cNvSpPr>
            <p:nvPr/>
          </p:nvSpPr>
          <p:spPr bwMode="auto">
            <a:xfrm rot="16200000">
              <a:off x="2489176" y="5010911"/>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sp>
          <p:nvSpPr>
            <p:cNvPr id="793" name="Rectangle 640"/>
            <p:cNvSpPr>
              <a:spLocks noChangeArrowheads="1"/>
            </p:cNvSpPr>
            <p:nvPr/>
          </p:nvSpPr>
          <p:spPr bwMode="auto">
            <a:xfrm>
              <a:off x="789907" y="4711806"/>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94"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95"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796"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797"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798"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799"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00"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01"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02"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803"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804"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05"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06"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807" name="Rectangle 521"/>
            <p:cNvSpPr>
              <a:spLocks noChangeArrowheads="1"/>
            </p:cNvSpPr>
            <p:nvPr/>
          </p:nvSpPr>
          <p:spPr bwMode="auto">
            <a:xfrm rot="16200000">
              <a:off x="626968" y="5034719"/>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gr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Box 828"/>
          <p:cNvSpPr txBox="1">
            <a:spLocks noChangeArrowheads="1"/>
          </p:cNvSpPr>
          <p:nvPr/>
        </p:nvSpPr>
        <p:spPr bwMode="auto">
          <a:xfrm>
            <a:off x="336550" y="990600"/>
            <a:ext cx="2293938" cy="685800"/>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52228" name="AutoShape 7"/>
          <p:cNvSpPr>
            <a:spLocks noChangeArrowheads="1"/>
          </p:cNvSpPr>
          <p:nvPr/>
        </p:nvSpPr>
        <p:spPr bwMode="auto">
          <a:xfrm>
            <a:off x="5410200" y="1471608"/>
            <a:ext cx="3619500" cy="4779173"/>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endParaRPr>
          </a:p>
        </p:txBody>
      </p:sp>
      <p:sp>
        <p:nvSpPr>
          <p:cNvPr id="52229" name="Rectangle 2"/>
          <p:cNvSpPr>
            <a:spLocks noGrp="1" noChangeArrowheads="1"/>
          </p:cNvSpPr>
          <p:nvPr>
            <p:ph type="title" idx="4294967295"/>
          </p:nvPr>
        </p:nvSpPr>
        <p:spPr>
          <a:xfrm>
            <a:off x="500080" y="76200"/>
            <a:ext cx="8229600" cy="762000"/>
          </a:xfrm>
        </p:spPr>
        <p:txBody>
          <a:bodyPr/>
          <a:lstStyle/>
          <a:p>
            <a:pPr eaLnBrk="1" hangingPunct="1"/>
            <a:r>
              <a:rPr lang="en-US" b="0" dirty="0" smtClean="0"/>
              <a:t>Memory Subsystem</a:t>
            </a:r>
          </a:p>
        </p:txBody>
      </p:sp>
      <p:sp>
        <p:nvSpPr>
          <p:cNvPr id="52231" name="Rectangle 59"/>
          <p:cNvSpPr>
            <a:spLocks noChangeArrowheads="1"/>
          </p:cNvSpPr>
          <p:nvPr/>
        </p:nvSpPr>
        <p:spPr bwMode="auto">
          <a:xfrm>
            <a:off x="5410200" y="1554158"/>
            <a:ext cx="3581400" cy="4841325"/>
          </a:xfrm>
          <a:prstGeom prst="rect">
            <a:avLst/>
          </a:prstGeom>
          <a:noFill/>
          <a:ln w="9525">
            <a:noFill/>
            <a:miter lim="800000"/>
            <a:headEnd/>
            <a:tailEnd/>
          </a:ln>
        </p:spPr>
        <p:txBody>
          <a:bodyPr>
            <a:spAutoFit/>
          </a:bodyPr>
          <a:lstStyle/>
          <a:p>
            <a:pPr marL="117475" lvl="1" indent="-117475" algn="l">
              <a:lnSpc>
                <a:spcPct val="85000"/>
              </a:lnSpc>
              <a:spcBef>
                <a:spcPct val="65000"/>
              </a:spcBef>
              <a:buFontTx/>
              <a:buChar char="•"/>
            </a:pPr>
            <a:r>
              <a:rPr lang="en-US" sz="1400" dirty="0" smtClean="0">
                <a:solidFill>
                  <a:srgbClr val="000000"/>
                </a:solidFill>
                <a:latin typeface="Calibri" pitchFamily="34" charset="0"/>
              </a:rPr>
              <a:t>Multicore Shared Memory (MSM SRAM)</a:t>
            </a:r>
          </a:p>
          <a:p>
            <a:pPr marL="339725" lvl="1" indent="-107950" algn="l">
              <a:lnSpc>
                <a:spcPct val="85000"/>
              </a:lnSpc>
              <a:spcBef>
                <a:spcPct val="20000"/>
              </a:spcBef>
              <a:buFontTx/>
              <a:buChar char="•"/>
            </a:pPr>
            <a:r>
              <a:rPr lang="en-US" sz="1300" dirty="0" smtClean="0">
                <a:solidFill>
                  <a:srgbClr val="000000"/>
                </a:solidFill>
                <a:latin typeface="Calibri" pitchFamily="34" charset="0"/>
              </a:rPr>
              <a:t>2 to 4 MB</a:t>
            </a:r>
            <a:endParaRPr lang="en-US" altLang="en-US" sz="1300" dirty="0" smtClean="0">
              <a:solidFill>
                <a:srgbClr val="000000"/>
              </a:solidFill>
              <a:latin typeface="Calibri" pitchFamily="34" charset="0"/>
            </a:endParaRPr>
          </a:p>
          <a:p>
            <a:pPr marL="339725" lvl="1" indent="-107950" algn="l">
              <a:lnSpc>
                <a:spcPct val="85000"/>
              </a:lnSpc>
              <a:spcBef>
                <a:spcPct val="20000"/>
              </a:spcBef>
              <a:buFontTx/>
              <a:buChar char="•"/>
            </a:pPr>
            <a:r>
              <a:rPr lang="en-US" altLang="en-US" sz="1300" dirty="0" smtClean="0">
                <a:solidFill>
                  <a:srgbClr val="000000"/>
                </a:solidFill>
                <a:latin typeface="Calibri" pitchFamily="34" charset="0"/>
              </a:rPr>
              <a:t>Available to all cores</a:t>
            </a:r>
          </a:p>
          <a:p>
            <a:pPr marL="339725" lvl="1" indent="-107950" algn="l">
              <a:lnSpc>
                <a:spcPct val="85000"/>
              </a:lnSpc>
              <a:spcBef>
                <a:spcPct val="20000"/>
              </a:spcBef>
              <a:buFontTx/>
              <a:buChar char="•"/>
            </a:pPr>
            <a:r>
              <a:rPr lang="en-US" altLang="en-US" sz="1300" dirty="0" smtClean="0">
                <a:solidFill>
                  <a:srgbClr val="000000"/>
                </a:solidFill>
                <a:latin typeface="Calibri" pitchFamily="34" charset="0"/>
              </a:rPr>
              <a:t>Can contain program and data</a:t>
            </a:r>
          </a:p>
          <a:p>
            <a:pPr marL="117475" indent="-117475" algn="l">
              <a:lnSpc>
                <a:spcPct val="85000"/>
              </a:lnSpc>
              <a:spcBef>
                <a:spcPct val="65000"/>
              </a:spcBef>
              <a:buFontTx/>
              <a:buChar char="•"/>
            </a:pPr>
            <a:r>
              <a:rPr lang="en-US" sz="1300" dirty="0" smtClean="0">
                <a:solidFill>
                  <a:srgbClr val="000000"/>
                </a:solidFill>
                <a:latin typeface="Calibri" pitchFamily="34" charset="0"/>
              </a:rPr>
              <a:t>Multicore </a:t>
            </a:r>
            <a:r>
              <a:rPr lang="en-US" sz="1300" dirty="0">
                <a:solidFill>
                  <a:srgbClr val="000000"/>
                </a:solidFill>
                <a:latin typeface="Calibri" pitchFamily="34" charset="0"/>
              </a:rPr>
              <a:t>Shared Memory Controller (MSMC)</a:t>
            </a:r>
          </a:p>
          <a:p>
            <a:pPr marL="339725" lvl="1" indent="-107950" algn="l">
              <a:lnSpc>
                <a:spcPct val="85000"/>
              </a:lnSpc>
              <a:spcBef>
                <a:spcPct val="20000"/>
              </a:spcBef>
              <a:buFontTx/>
              <a:buChar char="•"/>
            </a:pPr>
            <a:r>
              <a:rPr lang="en-US" altLang="en-US" sz="1300" dirty="0">
                <a:solidFill>
                  <a:srgbClr val="000000"/>
                </a:solidFill>
                <a:latin typeface="Calibri" pitchFamily="34" charset="0"/>
              </a:rPr>
              <a:t>Arbitrates </a:t>
            </a:r>
            <a:r>
              <a:rPr lang="en-US" altLang="en-US" sz="1300" dirty="0" smtClean="0">
                <a:solidFill>
                  <a:srgbClr val="000000"/>
                </a:solidFill>
                <a:latin typeface="Calibri" pitchFamily="34" charset="0"/>
              </a:rPr>
              <a:t>access of CorePac </a:t>
            </a:r>
            <a:r>
              <a:rPr lang="en-US" altLang="en-US" sz="1300" dirty="0">
                <a:solidFill>
                  <a:srgbClr val="000000"/>
                </a:solidFill>
                <a:latin typeface="Calibri" pitchFamily="34" charset="0"/>
              </a:rPr>
              <a:t>and </a:t>
            </a:r>
            <a:r>
              <a:rPr lang="en-US" altLang="en-US" sz="1300" dirty="0" err="1">
                <a:solidFill>
                  <a:srgbClr val="000000"/>
                </a:solidFill>
                <a:latin typeface="Calibri" pitchFamily="34" charset="0"/>
              </a:rPr>
              <a:t>SoC</a:t>
            </a:r>
            <a:r>
              <a:rPr lang="en-US" altLang="en-US" sz="1300" dirty="0">
                <a:solidFill>
                  <a:srgbClr val="000000"/>
                </a:solidFill>
                <a:latin typeface="Calibri" pitchFamily="34" charset="0"/>
              </a:rPr>
              <a:t> </a:t>
            </a:r>
            <a:r>
              <a:rPr lang="en-US" altLang="en-US" sz="1300" dirty="0" smtClean="0">
                <a:solidFill>
                  <a:srgbClr val="000000"/>
                </a:solidFill>
                <a:latin typeface="Calibri" pitchFamily="34" charset="0"/>
              </a:rPr>
              <a:t>masters to </a:t>
            </a:r>
            <a:r>
              <a:rPr lang="en-US" altLang="en-US" sz="1300" dirty="0">
                <a:solidFill>
                  <a:srgbClr val="000000"/>
                </a:solidFill>
                <a:latin typeface="Calibri" pitchFamily="34" charset="0"/>
              </a:rPr>
              <a:t>shared memory</a:t>
            </a:r>
          </a:p>
          <a:p>
            <a:pPr marL="339725" lvl="1" indent="-107950" algn="l">
              <a:lnSpc>
                <a:spcPct val="85000"/>
              </a:lnSpc>
              <a:spcBef>
                <a:spcPct val="20000"/>
              </a:spcBef>
              <a:buFontTx/>
              <a:buChar char="•"/>
            </a:pPr>
            <a:r>
              <a:rPr lang="en-US" sz="1300" dirty="0">
                <a:solidFill>
                  <a:srgbClr val="000000"/>
                </a:solidFill>
                <a:latin typeface="Calibri" pitchFamily="34" charset="0"/>
              </a:rPr>
              <a:t>Provides a </a:t>
            </a:r>
            <a:r>
              <a:rPr lang="en-US" sz="1300" dirty="0" smtClean="0">
                <a:solidFill>
                  <a:srgbClr val="000000"/>
                </a:solidFill>
                <a:latin typeface="Calibri" pitchFamily="34" charset="0"/>
              </a:rPr>
              <a:t>connection </a:t>
            </a:r>
            <a:r>
              <a:rPr lang="en-US" sz="1300" dirty="0">
                <a:solidFill>
                  <a:srgbClr val="000000"/>
                </a:solidFill>
                <a:latin typeface="Calibri" pitchFamily="34" charset="0"/>
              </a:rPr>
              <a:t>to the DDR3 EMIF</a:t>
            </a:r>
          </a:p>
          <a:p>
            <a:pPr marL="339725" lvl="1" indent="-107950" algn="l">
              <a:lnSpc>
                <a:spcPct val="85000"/>
              </a:lnSpc>
              <a:spcBef>
                <a:spcPct val="20000"/>
              </a:spcBef>
              <a:buFontTx/>
              <a:buChar char="•"/>
            </a:pPr>
            <a:r>
              <a:rPr lang="en-US" sz="1300" dirty="0">
                <a:solidFill>
                  <a:srgbClr val="000000"/>
                </a:solidFill>
                <a:latin typeface="Calibri" pitchFamily="34" charset="0"/>
              </a:rPr>
              <a:t>Provides CorePac access to coprocessors and IO </a:t>
            </a:r>
            <a:r>
              <a:rPr lang="en-US" sz="1300" dirty="0" smtClean="0">
                <a:solidFill>
                  <a:srgbClr val="000000"/>
                </a:solidFill>
                <a:latin typeface="Calibri" pitchFamily="34" charset="0"/>
              </a:rPr>
              <a:t>peripherals</a:t>
            </a:r>
            <a:endParaRPr lang="en-US" sz="1300" dirty="0">
              <a:solidFill>
                <a:srgbClr val="000000"/>
              </a:solidFill>
              <a:latin typeface="Calibri" pitchFamily="34" charset="0"/>
            </a:endParaRPr>
          </a:p>
          <a:p>
            <a:pPr marL="339725" lvl="1" indent="-107950" algn="l">
              <a:lnSpc>
                <a:spcPct val="85000"/>
              </a:lnSpc>
              <a:spcBef>
                <a:spcPct val="20000"/>
              </a:spcBef>
              <a:buFontTx/>
              <a:buChar char="•"/>
            </a:pPr>
            <a:r>
              <a:rPr lang="en-US" altLang="en-US" sz="1300" dirty="0" smtClean="0">
                <a:solidFill>
                  <a:srgbClr val="000000"/>
                </a:solidFill>
                <a:latin typeface="Calibri" pitchFamily="34" charset="0"/>
              </a:rPr>
              <a:t>Provides error detection and correction for all shared memory</a:t>
            </a:r>
            <a:endParaRPr lang="en-US" sz="1300" b="1" dirty="0" smtClean="0">
              <a:solidFill>
                <a:srgbClr val="FF0000"/>
              </a:solidFill>
              <a:latin typeface="Calibri" pitchFamily="34" charset="0"/>
            </a:endParaRPr>
          </a:p>
          <a:p>
            <a:pPr marL="339725" lvl="1" indent="-107950" algn="l">
              <a:lnSpc>
                <a:spcPct val="85000"/>
              </a:lnSpc>
              <a:spcBef>
                <a:spcPct val="20000"/>
              </a:spcBef>
              <a:buFontTx/>
              <a:buChar char="•"/>
            </a:pPr>
            <a:r>
              <a:rPr lang="en-US" sz="1300" dirty="0" smtClean="0">
                <a:solidFill>
                  <a:srgbClr val="000000"/>
                </a:solidFill>
                <a:latin typeface="Calibri" pitchFamily="34" charset="0"/>
              </a:rPr>
              <a:t>Memory </a:t>
            </a:r>
            <a:r>
              <a:rPr lang="en-US" sz="1300" dirty="0">
                <a:solidFill>
                  <a:srgbClr val="000000"/>
                </a:solidFill>
                <a:latin typeface="Calibri" pitchFamily="34" charset="0"/>
              </a:rPr>
              <a:t>protection and address extension to 64 GB (36 bits)</a:t>
            </a:r>
          </a:p>
          <a:p>
            <a:pPr marL="339725" lvl="1" indent="-107950" algn="l">
              <a:lnSpc>
                <a:spcPct val="85000"/>
              </a:lnSpc>
              <a:spcBef>
                <a:spcPct val="20000"/>
              </a:spcBef>
              <a:buFontTx/>
              <a:buChar char="•"/>
            </a:pPr>
            <a:r>
              <a:rPr lang="en-US" sz="1300" dirty="0">
                <a:solidFill>
                  <a:srgbClr val="000000"/>
                </a:solidFill>
                <a:latin typeface="Calibri" pitchFamily="34" charset="0"/>
              </a:rPr>
              <a:t>Provides multi-stream pre-fetching </a:t>
            </a:r>
            <a:r>
              <a:rPr lang="en-US" sz="1300" dirty="0" smtClean="0">
                <a:solidFill>
                  <a:srgbClr val="000000"/>
                </a:solidFill>
                <a:latin typeface="Calibri" pitchFamily="34" charset="0"/>
              </a:rPr>
              <a:t>capability</a:t>
            </a:r>
            <a:br>
              <a:rPr lang="en-US" sz="1300" dirty="0" smtClean="0">
                <a:solidFill>
                  <a:srgbClr val="000000"/>
                </a:solidFill>
                <a:latin typeface="Calibri" pitchFamily="34" charset="0"/>
              </a:rPr>
            </a:br>
            <a:endParaRPr lang="en-US" sz="800" dirty="0" smtClean="0">
              <a:solidFill>
                <a:srgbClr val="000000"/>
              </a:solidFill>
              <a:latin typeface="Calibri" pitchFamily="34" charset="0"/>
            </a:endParaRPr>
          </a:p>
          <a:p>
            <a:pPr marL="117475" indent="-117475" algn="l">
              <a:lnSpc>
                <a:spcPct val="85000"/>
              </a:lnSpc>
              <a:spcBef>
                <a:spcPct val="20000"/>
              </a:spcBef>
              <a:buFontTx/>
              <a:buChar char="•"/>
            </a:pPr>
            <a:r>
              <a:rPr lang="en-US" sz="1400" dirty="0" smtClean="0">
                <a:solidFill>
                  <a:srgbClr val="000000"/>
                </a:solidFill>
                <a:latin typeface="Calibri" pitchFamily="34" charset="0"/>
              </a:rPr>
              <a:t>DDR3 External Memory Interface (EMIF)</a:t>
            </a:r>
          </a:p>
          <a:p>
            <a:pPr marL="339725" lvl="1" indent="-107950" algn="l">
              <a:lnSpc>
                <a:spcPct val="85000"/>
              </a:lnSpc>
              <a:spcBef>
                <a:spcPct val="20000"/>
              </a:spcBef>
              <a:buFontTx/>
              <a:buChar char="•"/>
            </a:pPr>
            <a:r>
              <a:rPr lang="en-US" sz="1300" dirty="0" smtClean="0">
                <a:solidFill>
                  <a:srgbClr val="000000"/>
                </a:solidFill>
                <a:latin typeface="Calibri" pitchFamily="34" charset="0"/>
              </a:rPr>
              <a:t>Support </a:t>
            </a:r>
            <a:r>
              <a:rPr lang="en-US" sz="1300" dirty="0">
                <a:solidFill>
                  <a:srgbClr val="000000"/>
                </a:solidFill>
                <a:latin typeface="Calibri" pitchFamily="34" charset="0"/>
              </a:rPr>
              <a:t>for </a:t>
            </a:r>
            <a:r>
              <a:rPr lang="en-US" sz="1300" dirty="0" smtClean="0">
                <a:solidFill>
                  <a:srgbClr val="000000"/>
                </a:solidFill>
                <a:latin typeface="Calibri" pitchFamily="34" charset="0"/>
              </a:rPr>
              <a:t>16-bit</a:t>
            </a:r>
            <a:r>
              <a:rPr lang="en-US" sz="1300" dirty="0">
                <a:solidFill>
                  <a:srgbClr val="000000"/>
                </a:solidFill>
                <a:latin typeface="Calibri" pitchFamily="34" charset="0"/>
              </a:rPr>
              <a:t>, </a:t>
            </a:r>
            <a:r>
              <a:rPr lang="en-US" sz="1300" dirty="0" smtClean="0">
                <a:solidFill>
                  <a:srgbClr val="000000"/>
                </a:solidFill>
                <a:latin typeface="Calibri" pitchFamily="34" charset="0"/>
              </a:rPr>
              <a:t>32-bit</a:t>
            </a:r>
            <a:r>
              <a:rPr lang="en-US" sz="1300" dirty="0">
                <a:solidFill>
                  <a:srgbClr val="000000"/>
                </a:solidFill>
                <a:latin typeface="Calibri" pitchFamily="34" charset="0"/>
              </a:rPr>
              <a:t>, and </a:t>
            </a:r>
            <a:r>
              <a:rPr lang="en-US" sz="1300" dirty="0" smtClean="0">
                <a:solidFill>
                  <a:srgbClr val="000000"/>
                </a:solidFill>
                <a:latin typeface="Calibri" pitchFamily="34" charset="0"/>
              </a:rPr>
              <a:t>64-bit </a:t>
            </a:r>
            <a:r>
              <a:rPr lang="en-US" sz="1300" dirty="0">
                <a:solidFill>
                  <a:srgbClr val="000000"/>
                </a:solidFill>
                <a:latin typeface="Calibri" pitchFamily="34" charset="0"/>
              </a:rPr>
              <a:t>modes</a:t>
            </a:r>
          </a:p>
          <a:p>
            <a:pPr marL="339725" lvl="1" indent="-107950" algn="l">
              <a:lnSpc>
                <a:spcPct val="85000"/>
              </a:lnSpc>
              <a:spcBef>
                <a:spcPct val="20000"/>
              </a:spcBef>
              <a:buFontTx/>
              <a:buChar char="•"/>
            </a:pPr>
            <a:r>
              <a:rPr lang="en-US" sz="1300" dirty="0" smtClean="0">
                <a:solidFill>
                  <a:srgbClr val="000000"/>
                </a:solidFill>
                <a:latin typeface="Calibri" pitchFamily="34" charset="0"/>
              </a:rPr>
              <a:t>Specified at up </a:t>
            </a:r>
            <a:r>
              <a:rPr lang="en-US" sz="1300" dirty="0">
                <a:solidFill>
                  <a:srgbClr val="000000"/>
                </a:solidFill>
                <a:latin typeface="Calibri" pitchFamily="34" charset="0"/>
              </a:rPr>
              <a:t>to 1600 </a:t>
            </a:r>
            <a:r>
              <a:rPr lang="en-US" sz="1300" dirty="0" smtClean="0">
                <a:solidFill>
                  <a:srgbClr val="000000"/>
                </a:solidFill>
                <a:latin typeface="Calibri" pitchFamily="34" charset="0"/>
              </a:rPr>
              <a:t>MT/s</a:t>
            </a:r>
            <a:endParaRPr lang="en-US" sz="1300" dirty="0">
              <a:solidFill>
                <a:srgbClr val="000000"/>
              </a:solidFill>
              <a:latin typeface="Calibri" pitchFamily="34" charset="0"/>
            </a:endParaRPr>
          </a:p>
          <a:p>
            <a:pPr marL="339725" lvl="1" indent="-107950" algn="l">
              <a:lnSpc>
                <a:spcPct val="85000"/>
              </a:lnSpc>
              <a:spcBef>
                <a:spcPct val="20000"/>
              </a:spcBef>
              <a:buFontTx/>
              <a:buChar char="•"/>
            </a:pPr>
            <a:r>
              <a:rPr lang="en-US" sz="1300" dirty="0">
                <a:solidFill>
                  <a:srgbClr val="000000"/>
                </a:solidFill>
                <a:latin typeface="Calibri" pitchFamily="34" charset="0"/>
              </a:rPr>
              <a:t>Supports power down of unused pins when using 16-bit or 32-bit width</a:t>
            </a:r>
          </a:p>
          <a:p>
            <a:pPr marL="339725" lvl="1" indent="-107950" algn="l">
              <a:lnSpc>
                <a:spcPct val="85000"/>
              </a:lnSpc>
              <a:spcBef>
                <a:spcPct val="20000"/>
              </a:spcBef>
              <a:buFontTx/>
              <a:buChar char="•"/>
            </a:pPr>
            <a:r>
              <a:rPr lang="en-US" sz="1300" dirty="0">
                <a:solidFill>
                  <a:srgbClr val="000000"/>
                </a:solidFill>
                <a:latin typeface="Calibri" pitchFamily="34" charset="0"/>
              </a:rPr>
              <a:t>Support for 8 GB memory address</a:t>
            </a:r>
          </a:p>
          <a:p>
            <a:pPr marL="339725" lvl="1" indent="-107950" algn="l">
              <a:lnSpc>
                <a:spcPct val="85000"/>
              </a:lnSpc>
              <a:spcBef>
                <a:spcPct val="20000"/>
              </a:spcBef>
              <a:buFontTx/>
              <a:buChar char="•"/>
            </a:pPr>
            <a:r>
              <a:rPr lang="en-US" sz="1300" dirty="0">
                <a:solidFill>
                  <a:srgbClr val="000000"/>
                </a:solidFill>
                <a:latin typeface="Calibri" pitchFamily="34" charset="0"/>
              </a:rPr>
              <a:t>Error detection and correction</a:t>
            </a:r>
            <a:r>
              <a:rPr lang="en-US" sz="1200" dirty="0">
                <a:solidFill>
                  <a:srgbClr val="000000"/>
                </a:solidFill>
                <a:latin typeface="Calibri" pitchFamily="34" charset="0"/>
              </a:rPr>
              <a:t/>
            </a:r>
            <a:br>
              <a:rPr lang="en-US" sz="1200" dirty="0">
                <a:solidFill>
                  <a:srgbClr val="000000"/>
                </a:solidFill>
                <a:latin typeface="Calibri" pitchFamily="34" charset="0"/>
              </a:rPr>
            </a:br>
            <a:endParaRPr lang="en-US" sz="600" dirty="0">
              <a:solidFill>
                <a:srgbClr val="000000"/>
              </a:solidFill>
              <a:latin typeface="Calibri" pitchFamily="34" charset="0"/>
            </a:endParaRPr>
          </a:p>
        </p:txBody>
      </p:sp>
      <p:sp>
        <p:nvSpPr>
          <p:cNvPr id="417"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419"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grpSp>
        <p:nvGrpSpPr>
          <p:cNvPr id="420" name="Group 419"/>
          <p:cNvGrpSpPr/>
          <p:nvPr/>
        </p:nvGrpSpPr>
        <p:grpSpPr>
          <a:xfrm>
            <a:off x="0" y="914400"/>
            <a:ext cx="5354638" cy="5442739"/>
            <a:chOff x="0" y="914400"/>
            <a:chExt cx="5354638" cy="5442739"/>
          </a:xfrm>
        </p:grpSpPr>
        <p:sp>
          <p:nvSpPr>
            <p:cNvPr id="421"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422"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423"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24"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25" name="Rectangle 423"/>
            <p:cNvSpPr>
              <a:spLocks noChangeArrowheads="1"/>
            </p:cNvSpPr>
            <p:nvPr/>
          </p:nvSpPr>
          <p:spPr bwMode="auto">
            <a:xfrm>
              <a:off x="1805383" y="3460822"/>
              <a:ext cx="1574713"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426"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27"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28"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429"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430"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31"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432"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433"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34" name="Rectangle 432"/>
            <p:cNvSpPr>
              <a:spLocks noChangeArrowheads="1"/>
            </p:cNvSpPr>
            <p:nvPr/>
          </p:nvSpPr>
          <p:spPr bwMode="auto">
            <a:xfrm>
              <a:off x="670483" y="1201949"/>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435" name="Rectangle 433"/>
            <p:cNvSpPr>
              <a:spLocks noChangeArrowheads="1"/>
            </p:cNvSpPr>
            <p:nvPr/>
          </p:nvSpPr>
          <p:spPr bwMode="auto">
            <a:xfrm>
              <a:off x="545920" y="1301899"/>
              <a:ext cx="63050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436"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7"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8"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9"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40"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41"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42"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43"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44"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445"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446"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47"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448"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49"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50"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451"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452"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453"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4"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455"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56"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457"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58"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9"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460"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61"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62"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463"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64"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5"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466"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467"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68"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469"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0"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71"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472" name="Rectangle 470"/>
            <p:cNvSpPr>
              <a:spLocks noChangeArrowheads="1"/>
            </p:cNvSpPr>
            <p:nvPr/>
          </p:nvSpPr>
          <p:spPr bwMode="auto">
            <a:xfrm>
              <a:off x="372148" y="2542819"/>
              <a:ext cx="645878" cy="273710"/>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3"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474" name="Rectangle 472"/>
            <p:cNvSpPr>
              <a:spLocks noChangeArrowheads="1"/>
            </p:cNvSpPr>
            <p:nvPr/>
          </p:nvSpPr>
          <p:spPr bwMode="auto">
            <a:xfrm>
              <a:off x="396753"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475" name="Rectangle 473"/>
            <p:cNvSpPr>
              <a:spLocks noChangeArrowheads="1"/>
            </p:cNvSpPr>
            <p:nvPr/>
          </p:nvSpPr>
          <p:spPr bwMode="auto">
            <a:xfrm>
              <a:off x="364459" y="180780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6" name="Rectangle 474"/>
            <p:cNvSpPr>
              <a:spLocks noChangeArrowheads="1"/>
            </p:cNvSpPr>
            <p:nvPr/>
          </p:nvSpPr>
          <p:spPr bwMode="auto">
            <a:xfrm>
              <a:off x="381375" y="1832404"/>
              <a:ext cx="632038" cy="10763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477" name="Rectangle 475"/>
            <p:cNvSpPr>
              <a:spLocks noChangeArrowheads="1"/>
            </p:cNvSpPr>
            <p:nvPr/>
          </p:nvSpPr>
          <p:spPr bwMode="auto">
            <a:xfrm>
              <a:off x="364459" y="204768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8"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479" name="Rectangle 477"/>
            <p:cNvSpPr>
              <a:spLocks noChangeArrowheads="1"/>
            </p:cNvSpPr>
            <p:nvPr/>
          </p:nvSpPr>
          <p:spPr bwMode="auto">
            <a:xfrm>
              <a:off x="364459" y="2295250"/>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0"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481"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482"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483"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484"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485"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486"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487"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488"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489"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490" name="Rectangle 488"/>
            <p:cNvSpPr>
              <a:spLocks noChangeArrowheads="1"/>
            </p:cNvSpPr>
            <p:nvPr/>
          </p:nvSpPr>
          <p:spPr bwMode="auto">
            <a:xfrm>
              <a:off x="679710" y="1012813"/>
              <a:ext cx="1068775"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491"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92"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493"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94"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95"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496" name="Rectangle 494"/>
            <p:cNvSpPr>
              <a:spLocks noChangeArrowheads="1"/>
            </p:cNvSpPr>
            <p:nvPr/>
          </p:nvSpPr>
          <p:spPr bwMode="auto">
            <a:xfrm>
              <a:off x="295908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497"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98"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499"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00"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01"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02"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03"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04"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05" name="Rectangle 504"/>
            <p:cNvSpPr>
              <a:spLocks noChangeArrowheads="1"/>
            </p:cNvSpPr>
            <p:nvPr/>
          </p:nvSpPr>
          <p:spPr bwMode="auto">
            <a:xfrm>
              <a:off x="1716541" y="4709430"/>
              <a:ext cx="239898"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06"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07"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08"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09"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10"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11"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2"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3"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14" name="Rectangle 514"/>
            <p:cNvSpPr>
              <a:spLocks noChangeArrowheads="1"/>
            </p:cNvSpPr>
            <p:nvPr/>
          </p:nvSpPr>
          <p:spPr bwMode="auto">
            <a:xfrm>
              <a:off x="2022564" y="4709430"/>
              <a:ext cx="249124" cy="842656"/>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15"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16"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17"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18"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19" name="Rectangle 519"/>
            <p:cNvSpPr>
              <a:spLocks noChangeArrowheads="1"/>
            </p:cNvSpPr>
            <p:nvPr/>
          </p:nvSpPr>
          <p:spPr bwMode="auto">
            <a:xfrm>
              <a:off x="264383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20"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1"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22"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23" name="Rectangle 545"/>
            <p:cNvSpPr>
              <a:spLocks noChangeArrowheads="1"/>
            </p:cNvSpPr>
            <p:nvPr/>
          </p:nvSpPr>
          <p:spPr bwMode="auto">
            <a:xfrm>
              <a:off x="2337814" y="4709430"/>
              <a:ext cx="24912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24"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5"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26"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27"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8" name="Rectangle 550"/>
            <p:cNvSpPr>
              <a:spLocks noChangeArrowheads="1"/>
            </p:cNvSpPr>
            <p:nvPr/>
          </p:nvSpPr>
          <p:spPr bwMode="auto">
            <a:xfrm>
              <a:off x="1402829"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29"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0"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31"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32"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33"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534"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35"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36"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37"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38"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539"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40"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1"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42"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43"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544"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45"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46"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547"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48"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49"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50"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51"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2"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53"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54"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555"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56"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57"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558"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559"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560"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561"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562"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563"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564"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565"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566"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567"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568"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569"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570"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571"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572"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573"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574"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575"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76"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577"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578"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579"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580"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581"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582"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583"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584"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585"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586"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587"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588"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589"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590"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591"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592"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593"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594"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595"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96"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97"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598"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599"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00"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01"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02"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603"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604" name="Rectangle 627"/>
            <p:cNvSpPr>
              <a:spLocks noChangeArrowheads="1"/>
            </p:cNvSpPr>
            <p:nvPr/>
          </p:nvSpPr>
          <p:spPr bwMode="auto">
            <a:xfrm>
              <a:off x="4099789" y="4022081"/>
              <a:ext cx="1051859"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605" name="Rectangle 628"/>
            <p:cNvSpPr>
              <a:spLocks noChangeArrowheads="1"/>
            </p:cNvSpPr>
            <p:nvPr/>
          </p:nvSpPr>
          <p:spPr bwMode="auto">
            <a:xfrm>
              <a:off x="3950622" y="4197378"/>
              <a:ext cx="695088"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06"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07"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608"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609"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610"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11"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612"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613"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614"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15"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616"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17" name="Rectangle 640"/>
            <p:cNvSpPr>
              <a:spLocks noChangeArrowheads="1"/>
            </p:cNvSpPr>
            <p:nvPr/>
          </p:nvSpPr>
          <p:spPr bwMode="auto">
            <a:xfrm>
              <a:off x="1087579" y="4709430"/>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8"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9"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620"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621"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22"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23"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624"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25"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26"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627"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28"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29"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630"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31"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32"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633"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34"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35"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636"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37"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38"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639"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40"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41"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642"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43"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44" name="Rectangle 672"/>
            <p:cNvSpPr>
              <a:spLocks noChangeArrowheads="1"/>
            </p:cNvSpPr>
            <p:nvPr/>
          </p:nvSpPr>
          <p:spPr bwMode="auto">
            <a:xfrm>
              <a:off x="422897" y="2956458"/>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45" name="Rectangle 673"/>
            <p:cNvSpPr>
              <a:spLocks noChangeArrowheads="1"/>
            </p:cNvSpPr>
            <p:nvPr/>
          </p:nvSpPr>
          <p:spPr bwMode="auto">
            <a:xfrm>
              <a:off x="396754" y="2931855"/>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46"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647"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648"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649"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650"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651"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652"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653"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654"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655"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656"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57"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58"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659"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660"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661" name="Rectangle 689"/>
            <p:cNvSpPr>
              <a:spLocks noChangeArrowheads="1"/>
            </p:cNvSpPr>
            <p:nvPr/>
          </p:nvSpPr>
          <p:spPr bwMode="auto">
            <a:xfrm>
              <a:off x="3975227" y="5850399"/>
              <a:ext cx="1168732"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662"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63"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64"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65"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66"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67"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68"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69"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70"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71"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72"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73"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74"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75"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676"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677"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78"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79"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80"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81"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82"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3"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84"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5"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86"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87"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688"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689"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690"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691"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692"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693"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694"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695"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696"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697" name="Rectangle 725"/>
            <p:cNvSpPr>
              <a:spLocks noChangeArrowheads="1"/>
            </p:cNvSpPr>
            <p:nvPr/>
          </p:nvSpPr>
          <p:spPr bwMode="auto">
            <a:xfrm>
              <a:off x="4579584" y="5304518"/>
              <a:ext cx="645878" cy="30600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98" name="Rectangle 726"/>
            <p:cNvSpPr>
              <a:spLocks noChangeArrowheads="1"/>
            </p:cNvSpPr>
            <p:nvPr/>
          </p:nvSpPr>
          <p:spPr bwMode="auto">
            <a:xfrm>
              <a:off x="4745667" y="5344498"/>
              <a:ext cx="39829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699" name="Rectangle 727"/>
            <p:cNvSpPr>
              <a:spLocks noChangeArrowheads="1"/>
            </p:cNvSpPr>
            <p:nvPr/>
          </p:nvSpPr>
          <p:spPr bwMode="auto">
            <a:xfrm>
              <a:off x="4638021" y="5444448"/>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00"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701"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702"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03"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704"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705"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06"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07"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708"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709"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710" name="Rectangle 740"/>
            <p:cNvSpPr>
              <a:spLocks noChangeArrowheads="1"/>
            </p:cNvSpPr>
            <p:nvPr/>
          </p:nvSpPr>
          <p:spPr bwMode="auto">
            <a:xfrm>
              <a:off x="4579584" y="4941622"/>
              <a:ext cx="645878" cy="30446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1" name="Rectangle 741"/>
            <p:cNvSpPr>
              <a:spLocks noChangeArrowheads="1"/>
            </p:cNvSpPr>
            <p:nvPr/>
          </p:nvSpPr>
          <p:spPr bwMode="auto">
            <a:xfrm>
              <a:off x="4711836" y="4981602"/>
              <a:ext cx="47210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712" name="Rectangle 742"/>
            <p:cNvSpPr>
              <a:spLocks noChangeArrowheads="1"/>
            </p:cNvSpPr>
            <p:nvPr/>
          </p:nvSpPr>
          <p:spPr bwMode="auto">
            <a:xfrm>
              <a:off x="4638021" y="5080014"/>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13" name="Rectangle 743"/>
            <p:cNvSpPr>
              <a:spLocks noChangeArrowheads="1"/>
            </p:cNvSpPr>
            <p:nvPr/>
          </p:nvSpPr>
          <p:spPr bwMode="auto">
            <a:xfrm>
              <a:off x="372149" y="2898026"/>
              <a:ext cx="655105" cy="16607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4"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715" name="Rectangle 745"/>
            <p:cNvSpPr>
              <a:spLocks noChangeArrowheads="1"/>
            </p:cNvSpPr>
            <p:nvPr/>
          </p:nvSpPr>
          <p:spPr bwMode="auto">
            <a:xfrm>
              <a:off x="422897" y="3311666"/>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6" name="Rectangle 746"/>
            <p:cNvSpPr>
              <a:spLocks noChangeArrowheads="1"/>
            </p:cNvSpPr>
            <p:nvPr/>
          </p:nvSpPr>
          <p:spPr bwMode="auto">
            <a:xfrm>
              <a:off x="396754" y="3279374"/>
              <a:ext cx="655105"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7" name="Rectangle 747"/>
            <p:cNvSpPr>
              <a:spLocks noChangeArrowheads="1"/>
            </p:cNvSpPr>
            <p:nvPr/>
          </p:nvSpPr>
          <p:spPr bwMode="auto">
            <a:xfrm>
              <a:off x="372149" y="3254771"/>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8"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719"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720"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721"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22"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723"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724"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25"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726"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727"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728"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29"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730"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31"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732"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733"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4"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735"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6"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737"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738"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739"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740"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741"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742"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3"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4"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5"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6"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7"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8"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9"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0"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1"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752"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753"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754"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55" name="Rectangle 788"/>
            <p:cNvSpPr>
              <a:spLocks noChangeArrowheads="1"/>
            </p:cNvSpPr>
            <p:nvPr/>
          </p:nvSpPr>
          <p:spPr bwMode="auto">
            <a:xfrm>
              <a:off x="2774201" y="2964147"/>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756"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57" name="Rectangle 790"/>
            <p:cNvSpPr>
              <a:spLocks noChangeArrowheads="1"/>
            </p:cNvSpPr>
            <p:nvPr/>
          </p:nvSpPr>
          <p:spPr bwMode="auto">
            <a:xfrm>
              <a:off x="2006836" y="3213253"/>
              <a:ext cx="1336353" cy="115416"/>
            </a:xfrm>
            <a:prstGeom prst="rect">
              <a:avLst/>
            </a:prstGeom>
            <a:noFill/>
            <a:ln w="9525">
              <a:noFill/>
              <a:miter lim="800000"/>
              <a:headEnd/>
              <a:tailEnd/>
            </a:ln>
          </p:spPr>
          <p:txBody>
            <a:bodyPr lIns="0" tIns="0" rIns="0" bIns="0">
              <a:spAutoFit/>
            </a:bodyPr>
            <a:lstStyle/>
            <a:p>
              <a:pPr algn="l" eaLnBrk="0" hangingPunct="0"/>
              <a:r>
                <a:rPr lang="en-US" sz="750" b="1" dirty="0">
                  <a:solidFill>
                    <a:srgbClr val="000000"/>
                  </a:solidFill>
                </a:rPr>
                <a:t>L2 Memory </a:t>
              </a:r>
              <a:r>
                <a:rPr lang="en-US" sz="750" b="1" dirty="0" smtClean="0">
                  <a:solidFill>
                    <a:srgbClr val="000000"/>
                  </a:solidFill>
                </a:rPr>
                <a:t> Cache/RAM</a:t>
              </a:r>
              <a:endParaRPr lang="en-US" sz="750" dirty="0">
                <a:solidFill>
                  <a:srgbClr val="000000"/>
                </a:solidFill>
              </a:endParaRPr>
            </a:p>
          </p:txBody>
        </p:sp>
        <p:sp>
          <p:nvSpPr>
            <p:cNvPr id="758"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759"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760"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761"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762"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63"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764"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765"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766"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67"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768"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769"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70"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771"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772"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3"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774"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75"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76"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777"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778"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779"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780"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781"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82"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783"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84"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85"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786"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787"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788"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89"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790"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791"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792"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793"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794"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795" name="Rectangle 521"/>
            <p:cNvSpPr>
              <a:spLocks noChangeArrowheads="1"/>
            </p:cNvSpPr>
            <p:nvPr/>
          </p:nvSpPr>
          <p:spPr bwMode="auto">
            <a:xfrm rot="16200000">
              <a:off x="2489176" y="5010911"/>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sp>
          <p:nvSpPr>
            <p:cNvPr id="796" name="Rectangle 640"/>
            <p:cNvSpPr>
              <a:spLocks noChangeArrowheads="1"/>
            </p:cNvSpPr>
            <p:nvPr/>
          </p:nvSpPr>
          <p:spPr bwMode="auto">
            <a:xfrm>
              <a:off x="789907" y="4711806"/>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97"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98"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799"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00"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01"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802"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03"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04"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05"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806"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807"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08"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09"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810" name="Rectangle 521"/>
            <p:cNvSpPr>
              <a:spLocks noChangeArrowheads="1"/>
            </p:cNvSpPr>
            <p:nvPr/>
          </p:nvSpPr>
          <p:spPr bwMode="auto">
            <a:xfrm rot="16200000">
              <a:off x="626968" y="5034719"/>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gr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59"/>
          <p:cNvSpPr>
            <a:spLocks noGrp="1" noChangeArrowheads="1"/>
          </p:cNvSpPr>
          <p:nvPr>
            <p:ph type="title" idx="4294967295"/>
          </p:nvPr>
        </p:nvSpPr>
        <p:spPr>
          <a:xfrm>
            <a:off x="450072" y="76200"/>
            <a:ext cx="8229600" cy="762000"/>
          </a:xfrm>
        </p:spPr>
        <p:txBody>
          <a:bodyPr/>
          <a:lstStyle/>
          <a:p>
            <a:pPr eaLnBrk="1" hangingPunct="1"/>
            <a:r>
              <a:rPr lang="en-US" b="0" dirty="0" smtClean="0"/>
              <a:t>Multicore Navigator</a:t>
            </a:r>
          </a:p>
        </p:txBody>
      </p:sp>
      <p:sp>
        <p:nvSpPr>
          <p:cNvPr id="53251" name="Rectangle 67"/>
          <p:cNvSpPr>
            <a:spLocks noChangeArrowheads="1"/>
          </p:cNvSpPr>
          <p:nvPr/>
        </p:nvSpPr>
        <p:spPr bwMode="auto">
          <a:xfrm>
            <a:off x="5257800" y="2895600"/>
            <a:ext cx="3581400" cy="244475"/>
          </a:xfrm>
          <a:prstGeom prst="rect">
            <a:avLst/>
          </a:prstGeom>
          <a:noFill/>
          <a:ln w="9525">
            <a:noFill/>
            <a:miter lim="800000"/>
            <a:headEnd/>
            <a:tailEnd/>
          </a:ln>
        </p:spPr>
        <p:txBody>
          <a:bodyPr>
            <a:spAutoFit/>
          </a:bodyPr>
          <a:lstStyle/>
          <a:p>
            <a:pPr marL="457200" indent="-457200" algn="l">
              <a:spcAft>
                <a:spcPct val="10000"/>
              </a:spcAft>
              <a:buFont typeface="Wingdings" pitchFamily="2" charset="2"/>
              <a:buChar char="Ø"/>
            </a:pPr>
            <a:endParaRPr lang="en-US" sz="1000" b="1">
              <a:solidFill>
                <a:srgbClr val="000000"/>
              </a:solidFill>
            </a:endParaRPr>
          </a:p>
        </p:txBody>
      </p:sp>
      <p:sp>
        <p:nvSpPr>
          <p:cNvPr id="53252" name="AutoShape 6"/>
          <p:cNvSpPr>
            <a:spLocks noChangeArrowheads="1"/>
          </p:cNvSpPr>
          <p:nvPr/>
        </p:nvSpPr>
        <p:spPr bwMode="auto">
          <a:xfrm>
            <a:off x="5410200" y="1750212"/>
            <a:ext cx="3630613" cy="4071944"/>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latin typeface="Calibri" pitchFamily="34" charset="0"/>
            </a:endParaRPr>
          </a:p>
        </p:txBody>
      </p:sp>
      <p:sp>
        <p:nvSpPr>
          <p:cNvPr id="53253" name="Rectangle 63"/>
          <p:cNvSpPr>
            <a:spLocks noChangeArrowheads="1"/>
          </p:cNvSpPr>
          <p:nvPr/>
        </p:nvSpPr>
        <p:spPr bwMode="auto">
          <a:xfrm>
            <a:off x="5441950" y="1834347"/>
            <a:ext cx="3594894" cy="3888244"/>
          </a:xfrm>
          <a:prstGeom prst="rect">
            <a:avLst/>
          </a:prstGeom>
          <a:noFill/>
          <a:ln w="9525">
            <a:noFill/>
            <a:miter lim="800000"/>
            <a:headEnd/>
            <a:tailEnd/>
          </a:ln>
        </p:spPr>
        <p:txBody>
          <a:bodyPr wrap="square">
            <a:spAutoFit/>
          </a:bodyPr>
          <a:lstStyle/>
          <a:p>
            <a:pPr marL="228600" indent="-228600" algn="l">
              <a:spcBef>
                <a:spcPts val="0"/>
              </a:spcBef>
              <a:spcAft>
                <a:spcPts val="216"/>
              </a:spcAft>
              <a:buFontTx/>
              <a:buChar char="•"/>
            </a:pPr>
            <a:r>
              <a:rPr lang="en-US" sz="1600" dirty="0" smtClean="0">
                <a:solidFill>
                  <a:srgbClr val="000000"/>
                </a:solidFill>
                <a:latin typeface="Calibri" pitchFamily="34" charset="0"/>
              </a:rPr>
              <a:t>Provides seamless inter-core communications (messages and data exchanges) between cores, IP, and peripherals … “Fire and forget”</a:t>
            </a:r>
          </a:p>
          <a:p>
            <a:pPr marL="228600" indent="-228600" algn="l">
              <a:spcBef>
                <a:spcPts val="0"/>
              </a:spcBef>
              <a:spcAft>
                <a:spcPts val="216"/>
              </a:spcAft>
              <a:buFontTx/>
              <a:buChar char="•"/>
            </a:pPr>
            <a:r>
              <a:rPr lang="en-US" sz="1600" dirty="0" smtClean="0">
                <a:solidFill>
                  <a:srgbClr val="000000"/>
                </a:solidFill>
                <a:latin typeface="Calibri" pitchFamily="34" charset="0"/>
              </a:rPr>
              <a:t>Low-overhead processing and routing of packet traffic to and from peripherals and cores</a:t>
            </a:r>
          </a:p>
          <a:p>
            <a:pPr marL="228600" indent="-228600" algn="l">
              <a:spcBef>
                <a:spcPts val="0"/>
              </a:spcBef>
              <a:spcAft>
                <a:spcPts val="216"/>
              </a:spcAft>
              <a:buFontTx/>
              <a:buChar char="•"/>
            </a:pPr>
            <a:r>
              <a:rPr lang="en-US" sz="1600" dirty="0" smtClean="0">
                <a:solidFill>
                  <a:srgbClr val="000000"/>
                </a:solidFill>
                <a:latin typeface="Calibri" pitchFamily="34" charset="0"/>
              </a:rPr>
              <a:t>Supports dynamic load optimization</a:t>
            </a:r>
          </a:p>
          <a:p>
            <a:pPr marL="228600" indent="-228600" algn="l">
              <a:spcBef>
                <a:spcPts val="0"/>
              </a:spcBef>
              <a:spcAft>
                <a:spcPts val="216"/>
              </a:spcAft>
              <a:buFontTx/>
              <a:buChar char="•"/>
            </a:pPr>
            <a:r>
              <a:rPr lang="en-US" sz="1600" dirty="0" smtClean="0">
                <a:solidFill>
                  <a:srgbClr val="000000"/>
                </a:solidFill>
                <a:latin typeface="Calibri" pitchFamily="34" charset="0"/>
              </a:rPr>
              <a:t>Data transfer architecture designed to minimize host interaction while maximizing memory and bus efficiency</a:t>
            </a:r>
          </a:p>
          <a:p>
            <a:pPr marL="228600" indent="-228600" algn="l">
              <a:spcBef>
                <a:spcPts val="0"/>
              </a:spcBef>
              <a:spcAft>
                <a:spcPts val="216"/>
              </a:spcAft>
              <a:buFontTx/>
              <a:buChar char="•"/>
            </a:pPr>
            <a:r>
              <a:rPr lang="en-US" sz="1600" dirty="0" smtClean="0">
                <a:solidFill>
                  <a:srgbClr val="000000"/>
                </a:solidFill>
                <a:latin typeface="Calibri" pitchFamily="34" charset="0"/>
              </a:rPr>
              <a:t>Consists of a Queue Manager Subsystem (QMSS) and multiple, dedicated Packet DMA engines</a:t>
            </a:r>
          </a:p>
        </p:txBody>
      </p:sp>
      <p:sp>
        <p:nvSpPr>
          <p:cNvPr id="419"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420"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421"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grpSp>
        <p:nvGrpSpPr>
          <p:cNvPr id="813" name="Group 812"/>
          <p:cNvGrpSpPr/>
          <p:nvPr/>
        </p:nvGrpSpPr>
        <p:grpSpPr>
          <a:xfrm>
            <a:off x="0" y="914400"/>
            <a:ext cx="5354638" cy="5442739"/>
            <a:chOff x="0" y="914400"/>
            <a:chExt cx="5354638" cy="5442739"/>
          </a:xfrm>
        </p:grpSpPr>
        <p:sp>
          <p:nvSpPr>
            <p:cNvPr id="814"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815"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816"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817"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818" name="Rectangle 423"/>
            <p:cNvSpPr>
              <a:spLocks noChangeArrowheads="1"/>
            </p:cNvSpPr>
            <p:nvPr/>
          </p:nvSpPr>
          <p:spPr bwMode="auto">
            <a:xfrm>
              <a:off x="1805383" y="3460822"/>
              <a:ext cx="1574713"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819"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20"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21"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822"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823"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24"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825"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826"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27" name="Rectangle 432"/>
            <p:cNvSpPr>
              <a:spLocks noChangeArrowheads="1"/>
            </p:cNvSpPr>
            <p:nvPr/>
          </p:nvSpPr>
          <p:spPr bwMode="auto">
            <a:xfrm>
              <a:off x="670483" y="1201949"/>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828" name="Rectangle 433"/>
            <p:cNvSpPr>
              <a:spLocks noChangeArrowheads="1"/>
            </p:cNvSpPr>
            <p:nvPr/>
          </p:nvSpPr>
          <p:spPr bwMode="auto">
            <a:xfrm>
              <a:off x="545920" y="1301899"/>
              <a:ext cx="63050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829"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30"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31"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32"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833"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834"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35"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836"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837"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838"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839"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840"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841"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42"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843"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844"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845"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846"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47"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848"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849"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850"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851"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52"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853"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854"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55"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856"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857"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58"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859"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860"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861"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862"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63"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864"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865" name="Rectangle 470"/>
            <p:cNvSpPr>
              <a:spLocks noChangeArrowheads="1"/>
            </p:cNvSpPr>
            <p:nvPr/>
          </p:nvSpPr>
          <p:spPr bwMode="auto">
            <a:xfrm>
              <a:off x="372148" y="2542819"/>
              <a:ext cx="645878" cy="273710"/>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66"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867" name="Rectangle 472"/>
            <p:cNvSpPr>
              <a:spLocks noChangeArrowheads="1"/>
            </p:cNvSpPr>
            <p:nvPr/>
          </p:nvSpPr>
          <p:spPr bwMode="auto">
            <a:xfrm>
              <a:off x="396753"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868" name="Rectangle 473"/>
            <p:cNvSpPr>
              <a:spLocks noChangeArrowheads="1"/>
            </p:cNvSpPr>
            <p:nvPr/>
          </p:nvSpPr>
          <p:spPr bwMode="auto">
            <a:xfrm>
              <a:off x="364459" y="180780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69" name="Rectangle 474"/>
            <p:cNvSpPr>
              <a:spLocks noChangeArrowheads="1"/>
            </p:cNvSpPr>
            <p:nvPr/>
          </p:nvSpPr>
          <p:spPr bwMode="auto">
            <a:xfrm>
              <a:off x="381375" y="1832404"/>
              <a:ext cx="632038" cy="10763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870" name="Rectangle 475"/>
            <p:cNvSpPr>
              <a:spLocks noChangeArrowheads="1"/>
            </p:cNvSpPr>
            <p:nvPr/>
          </p:nvSpPr>
          <p:spPr bwMode="auto">
            <a:xfrm>
              <a:off x="364459" y="204768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71"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872" name="Rectangle 477"/>
            <p:cNvSpPr>
              <a:spLocks noChangeArrowheads="1"/>
            </p:cNvSpPr>
            <p:nvPr/>
          </p:nvSpPr>
          <p:spPr bwMode="auto">
            <a:xfrm>
              <a:off x="364459" y="2295250"/>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73"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874"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875"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876"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877"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878"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879"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880"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881"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882"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883" name="Rectangle 488"/>
            <p:cNvSpPr>
              <a:spLocks noChangeArrowheads="1"/>
            </p:cNvSpPr>
            <p:nvPr/>
          </p:nvSpPr>
          <p:spPr bwMode="auto">
            <a:xfrm>
              <a:off x="679710" y="1012813"/>
              <a:ext cx="1068775"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884"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885"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886"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87"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888"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889" name="Rectangle 494"/>
            <p:cNvSpPr>
              <a:spLocks noChangeArrowheads="1"/>
            </p:cNvSpPr>
            <p:nvPr/>
          </p:nvSpPr>
          <p:spPr bwMode="auto">
            <a:xfrm>
              <a:off x="295908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90"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91"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892"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893"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894"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895"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896"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897"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898" name="Rectangle 504"/>
            <p:cNvSpPr>
              <a:spLocks noChangeArrowheads="1"/>
            </p:cNvSpPr>
            <p:nvPr/>
          </p:nvSpPr>
          <p:spPr bwMode="auto">
            <a:xfrm>
              <a:off x="1716541" y="4709430"/>
              <a:ext cx="239898"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99"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00"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901"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902"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903"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904"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905"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906"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907" name="Rectangle 514"/>
            <p:cNvSpPr>
              <a:spLocks noChangeArrowheads="1"/>
            </p:cNvSpPr>
            <p:nvPr/>
          </p:nvSpPr>
          <p:spPr bwMode="auto">
            <a:xfrm>
              <a:off x="2022564" y="4709430"/>
              <a:ext cx="249124" cy="842656"/>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08"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909"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910"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911"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912" name="Rectangle 519"/>
            <p:cNvSpPr>
              <a:spLocks noChangeArrowheads="1"/>
            </p:cNvSpPr>
            <p:nvPr/>
          </p:nvSpPr>
          <p:spPr bwMode="auto">
            <a:xfrm>
              <a:off x="264383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913"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14"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915"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916" name="Rectangle 545"/>
            <p:cNvSpPr>
              <a:spLocks noChangeArrowheads="1"/>
            </p:cNvSpPr>
            <p:nvPr/>
          </p:nvSpPr>
          <p:spPr bwMode="auto">
            <a:xfrm>
              <a:off x="2337814" y="4709430"/>
              <a:ext cx="24912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917"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18"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919"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920"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921" name="Rectangle 550"/>
            <p:cNvSpPr>
              <a:spLocks noChangeArrowheads="1"/>
            </p:cNvSpPr>
            <p:nvPr/>
          </p:nvSpPr>
          <p:spPr bwMode="auto">
            <a:xfrm>
              <a:off x="1402829"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922"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23"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924"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925"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926"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927"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928"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29"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930"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931"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932"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933"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34"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935"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936"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937"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938"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939"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940"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941"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942"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943"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944"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45"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946"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947"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948"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949"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950"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951"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952"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953"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954"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955"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956"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957"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958"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959"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960"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961"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962"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963"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964"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965"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966"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967"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968"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969"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970"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971"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972"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973"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974"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975"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976"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977"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978"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979"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980"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981"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982"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983"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984"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985"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986"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987"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988"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989"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90"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991"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992" name="Rectangle 622"/>
            <p:cNvSpPr>
              <a:spLocks noChangeArrowheads="1"/>
            </p:cNvSpPr>
            <p:nvPr/>
          </p:nvSpPr>
          <p:spPr bwMode="auto">
            <a:xfrm>
              <a:off x="3901412" y="3989789"/>
              <a:ext cx="1424008" cy="579711"/>
            </a:xfrm>
            <a:prstGeom prst="rect">
              <a:avLst/>
            </a:prstGeom>
            <a:solidFill>
              <a:srgbClr val="FFFF00"/>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993"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994" name="Rectangle 624"/>
            <p:cNvSpPr>
              <a:spLocks noChangeArrowheads="1"/>
            </p:cNvSpPr>
            <p:nvPr/>
          </p:nvSpPr>
          <p:spPr bwMode="auto">
            <a:xfrm>
              <a:off x="4704147" y="4197378"/>
              <a:ext cx="570526" cy="313690"/>
            </a:xfrm>
            <a:prstGeom prst="rect">
              <a:avLst/>
            </a:prstGeom>
            <a:solidFill>
              <a:srgbClr val="FFFF00"/>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995"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Packet</a:t>
              </a:r>
              <a:endParaRPr lang="en-US" sz="1800" dirty="0">
                <a:solidFill>
                  <a:srgbClr val="000000"/>
                </a:solidFill>
              </a:endParaRPr>
            </a:p>
          </p:txBody>
        </p:sp>
        <p:sp>
          <p:nvSpPr>
            <p:cNvPr id="996"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997" name="Rectangle 627"/>
            <p:cNvSpPr>
              <a:spLocks noChangeArrowheads="1"/>
            </p:cNvSpPr>
            <p:nvPr/>
          </p:nvSpPr>
          <p:spPr bwMode="auto">
            <a:xfrm>
              <a:off x="4099789" y="4022081"/>
              <a:ext cx="1051859"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998" name="Rectangle 628"/>
            <p:cNvSpPr>
              <a:spLocks noChangeArrowheads="1"/>
            </p:cNvSpPr>
            <p:nvPr/>
          </p:nvSpPr>
          <p:spPr bwMode="auto">
            <a:xfrm>
              <a:off x="3950622" y="4197378"/>
              <a:ext cx="695088" cy="313690"/>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999"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00"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1001"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1002"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1003"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1004"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1005"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1006"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1007"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08"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1009"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10" name="Rectangle 640"/>
            <p:cNvSpPr>
              <a:spLocks noChangeArrowheads="1"/>
            </p:cNvSpPr>
            <p:nvPr/>
          </p:nvSpPr>
          <p:spPr bwMode="auto">
            <a:xfrm>
              <a:off x="1087579" y="4709430"/>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11"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12"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1013"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1014"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015"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016"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1017"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1018"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019"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1020"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021"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022"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1023"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1024"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1025"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1026"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1027"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028"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1029"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1030"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1031"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1032"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1033"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034"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1035"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036"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037" name="Rectangle 672"/>
            <p:cNvSpPr>
              <a:spLocks noChangeArrowheads="1"/>
            </p:cNvSpPr>
            <p:nvPr/>
          </p:nvSpPr>
          <p:spPr bwMode="auto">
            <a:xfrm>
              <a:off x="422897" y="2956458"/>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8" name="Rectangle 673"/>
            <p:cNvSpPr>
              <a:spLocks noChangeArrowheads="1"/>
            </p:cNvSpPr>
            <p:nvPr/>
          </p:nvSpPr>
          <p:spPr bwMode="auto">
            <a:xfrm>
              <a:off x="396754" y="2931855"/>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9"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1040"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1041"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1042"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043"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1044"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1045"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1046"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1047"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1048"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1049"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50"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1051"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1052"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1053"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1054" name="Rectangle 689"/>
            <p:cNvSpPr>
              <a:spLocks noChangeArrowheads="1"/>
            </p:cNvSpPr>
            <p:nvPr/>
          </p:nvSpPr>
          <p:spPr bwMode="auto">
            <a:xfrm>
              <a:off x="3975227" y="5850399"/>
              <a:ext cx="1168732"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1055"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56"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57"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58"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1059"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60"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61"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62"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63"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64"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65"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66"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67"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68"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069"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1070"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71"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72"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73"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1074"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75"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76"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77"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78"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79"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80"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1081"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1082"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1083"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84"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85"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1086"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087"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1088"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1089"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1090" name="Rectangle 725"/>
            <p:cNvSpPr>
              <a:spLocks noChangeArrowheads="1"/>
            </p:cNvSpPr>
            <p:nvPr/>
          </p:nvSpPr>
          <p:spPr bwMode="auto">
            <a:xfrm>
              <a:off x="4579584" y="5304518"/>
              <a:ext cx="645878" cy="30600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91" name="Rectangle 726"/>
            <p:cNvSpPr>
              <a:spLocks noChangeArrowheads="1"/>
            </p:cNvSpPr>
            <p:nvPr/>
          </p:nvSpPr>
          <p:spPr bwMode="auto">
            <a:xfrm>
              <a:off x="4745667" y="5344498"/>
              <a:ext cx="39829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1092" name="Rectangle 727"/>
            <p:cNvSpPr>
              <a:spLocks noChangeArrowheads="1"/>
            </p:cNvSpPr>
            <p:nvPr/>
          </p:nvSpPr>
          <p:spPr bwMode="auto">
            <a:xfrm>
              <a:off x="4638021" y="5444448"/>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1093"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1094"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1095"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1096"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1097"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1098"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1099"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100"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1101"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1102"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1103" name="Rectangle 740"/>
            <p:cNvSpPr>
              <a:spLocks noChangeArrowheads="1"/>
            </p:cNvSpPr>
            <p:nvPr/>
          </p:nvSpPr>
          <p:spPr bwMode="auto">
            <a:xfrm>
              <a:off x="4579584" y="4941622"/>
              <a:ext cx="645878" cy="30446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04" name="Rectangle 741"/>
            <p:cNvSpPr>
              <a:spLocks noChangeArrowheads="1"/>
            </p:cNvSpPr>
            <p:nvPr/>
          </p:nvSpPr>
          <p:spPr bwMode="auto">
            <a:xfrm>
              <a:off x="4711836" y="4981602"/>
              <a:ext cx="47210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1105" name="Rectangle 742"/>
            <p:cNvSpPr>
              <a:spLocks noChangeArrowheads="1"/>
            </p:cNvSpPr>
            <p:nvPr/>
          </p:nvSpPr>
          <p:spPr bwMode="auto">
            <a:xfrm>
              <a:off x="4638021" y="5080014"/>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1106" name="Rectangle 743"/>
            <p:cNvSpPr>
              <a:spLocks noChangeArrowheads="1"/>
            </p:cNvSpPr>
            <p:nvPr/>
          </p:nvSpPr>
          <p:spPr bwMode="auto">
            <a:xfrm>
              <a:off x="372149" y="2898026"/>
              <a:ext cx="655105" cy="16607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07"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1108" name="Rectangle 745"/>
            <p:cNvSpPr>
              <a:spLocks noChangeArrowheads="1"/>
            </p:cNvSpPr>
            <p:nvPr/>
          </p:nvSpPr>
          <p:spPr bwMode="auto">
            <a:xfrm>
              <a:off x="422897" y="3311666"/>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09" name="Rectangle 746"/>
            <p:cNvSpPr>
              <a:spLocks noChangeArrowheads="1"/>
            </p:cNvSpPr>
            <p:nvPr/>
          </p:nvSpPr>
          <p:spPr bwMode="auto">
            <a:xfrm>
              <a:off x="396754" y="3279374"/>
              <a:ext cx="655105"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10" name="Rectangle 747"/>
            <p:cNvSpPr>
              <a:spLocks noChangeArrowheads="1"/>
            </p:cNvSpPr>
            <p:nvPr/>
          </p:nvSpPr>
          <p:spPr bwMode="auto">
            <a:xfrm>
              <a:off x="372149" y="3254771"/>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11"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1112"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1113"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1114"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15"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1116"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1117"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118"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1119"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1120"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1121"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22"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1123"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124"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1125"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1126"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27"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1128"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29"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1130"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1131"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1132"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1133"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1134"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1135"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136"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137"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138"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139"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140"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141"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142"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143"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144"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1145"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1146"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1147"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1148" name="Rectangle 788"/>
            <p:cNvSpPr>
              <a:spLocks noChangeArrowheads="1"/>
            </p:cNvSpPr>
            <p:nvPr/>
          </p:nvSpPr>
          <p:spPr bwMode="auto">
            <a:xfrm>
              <a:off x="2774201" y="2964147"/>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1149"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1150" name="Rectangle 790"/>
            <p:cNvSpPr>
              <a:spLocks noChangeArrowheads="1"/>
            </p:cNvSpPr>
            <p:nvPr/>
          </p:nvSpPr>
          <p:spPr bwMode="auto">
            <a:xfrm>
              <a:off x="2006836" y="3213253"/>
              <a:ext cx="1336353" cy="115416"/>
            </a:xfrm>
            <a:prstGeom prst="rect">
              <a:avLst/>
            </a:prstGeom>
            <a:noFill/>
            <a:ln w="9525">
              <a:noFill/>
              <a:miter lim="800000"/>
              <a:headEnd/>
              <a:tailEnd/>
            </a:ln>
          </p:spPr>
          <p:txBody>
            <a:bodyPr lIns="0" tIns="0" rIns="0" bIns="0">
              <a:spAutoFit/>
            </a:bodyPr>
            <a:lstStyle/>
            <a:p>
              <a:pPr algn="l" eaLnBrk="0" hangingPunct="0"/>
              <a:r>
                <a:rPr lang="en-US" sz="750" b="1" dirty="0">
                  <a:solidFill>
                    <a:srgbClr val="000000"/>
                  </a:solidFill>
                </a:rPr>
                <a:t>L2 Memory </a:t>
              </a:r>
              <a:r>
                <a:rPr lang="en-US" sz="750" b="1" dirty="0" smtClean="0">
                  <a:solidFill>
                    <a:srgbClr val="000000"/>
                  </a:solidFill>
                </a:rPr>
                <a:t> Cache/RAM</a:t>
              </a:r>
              <a:endParaRPr lang="en-US" sz="750" dirty="0">
                <a:solidFill>
                  <a:srgbClr val="000000"/>
                </a:solidFill>
              </a:endParaRPr>
            </a:p>
          </p:txBody>
        </p:sp>
        <p:sp>
          <p:nvSpPr>
            <p:cNvPr id="1151"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1152"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1153"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1154"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1155"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56"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1157"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1158"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1159"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60"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1161"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1162"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63"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1164"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165"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66"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1167"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168"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169"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1170"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1171"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1172"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1173"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1174"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175"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1176"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177"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178"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1179"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1180"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1181"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182"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1183"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1184"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1185"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1186"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1187"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1188" name="Rectangle 521"/>
            <p:cNvSpPr>
              <a:spLocks noChangeArrowheads="1"/>
            </p:cNvSpPr>
            <p:nvPr/>
          </p:nvSpPr>
          <p:spPr bwMode="auto">
            <a:xfrm rot="16200000">
              <a:off x="2489176" y="5010911"/>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sp>
          <p:nvSpPr>
            <p:cNvPr id="1189" name="Rectangle 640"/>
            <p:cNvSpPr>
              <a:spLocks noChangeArrowheads="1"/>
            </p:cNvSpPr>
            <p:nvPr/>
          </p:nvSpPr>
          <p:spPr bwMode="auto">
            <a:xfrm>
              <a:off x="789907" y="4711806"/>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190"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191"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1192"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193"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194"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1195"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196"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197"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198"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1199"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1200"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201"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1202"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1203" name="Rectangle 521"/>
            <p:cNvSpPr>
              <a:spLocks noChangeArrowheads="1"/>
            </p:cNvSpPr>
            <p:nvPr/>
          </p:nvSpPr>
          <p:spPr bwMode="auto">
            <a:xfrm rot="16200000">
              <a:off x="626968" y="5034719"/>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grpSp>
    </p:spTree>
    <p:custDataLst>
      <p:tags r:id="rId1"/>
    </p:custDataLst>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59"/>
          <p:cNvSpPr>
            <a:spLocks noGrp="1" noChangeArrowheads="1"/>
          </p:cNvSpPr>
          <p:nvPr>
            <p:ph type="title" idx="4294967295"/>
          </p:nvPr>
        </p:nvSpPr>
        <p:spPr>
          <a:xfrm>
            <a:off x="457216" y="76200"/>
            <a:ext cx="8229600" cy="762000"/>
          </a:xfrm>
        </p:spPr>
        <p:txBody>
          <a:bodyPr/>
          <a:lstStyle/>
          <a:p>
            <a:pPr eaLnBrk="1" hangingPunct="1"/>
            <a:r>
              <a:rPr lang="en-US" b="0" dirty="0" smtClean="0"/>
              <a:t>Network Coprocessor</a:t>
            </a:r>
          </a:p>
        </p:txBody>
      </p:sp>
      <p:sp>
        <p:nvSpPr>
          <p:cNvPr id="54275" name="AutoShape 6"/>
          <p:cNvSpPr>
            <a:spLocks noChangeArrowheads="1"/>
          </p:cNvSpPr>
          <p:nvPr/>
        </p:nvSpPr>
        <p:spPr bwMode="auto">
          <a:xfrm>
            <a:off x="5410200" y="2035176"/>
            <a:ext cx="3605213" cy="4165600"/>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endParaRPr>
          </a:p>
        </p:txBody>
      </p:sp>
      <p:sp>
        <p:nvSpPr>
          <p:cNvPr id="54276" name="Rectangle 63"/>
          <p:cNvSpPr>
            <a:spLocks noChangeArrowheads="1"/>
          </p:cNvSpPr>
          <p:nvPr/>
        </p:nvSpPr>
        <p:spPr bwMode="auto">
          <a:xfrm>
            <a:off x="5486400" y="2095500"/>
            <a:ext cx="3505200" cy="4099584"/>
          </a:xfrm>
          <a:prstGeom prst="rect">
            <a:avLst/>
          </a:prstGeom>
          <a:noFill/>
          <a:ln w="9525">
            <a:noFill/>
            <a:miter lim="800000"/>
            <a:headEnd/>
            <a:tailEnd/>
          </a:ln>
        </p:spPr>
        <p:txBody>
          <a:bodyPr>
            <a:spAutoFit/>
          </a:bodyPr>
          <a:lstStyle/>
          <a:p>
            <a:pPr marL="117475" indent="-117475" algn="l">
              <a:lnSpc>
                <a:spcPct val="85000"/>
              </a:lnSpc>
              <a:spcBef>
                <a:spcPct val="30000"/>
              </a:spcBef>
              <a:buFontTx/>
              <a:buChar char="•"/>
            </a:pPr>
            <a:r>
              <a:rPr lang="en-US" sz="1400" dirty="0" smtClean="0">
                <a:solidFill>
                  <a:srgbClr val="000000"/>
                </a:solidFill>
                <a:latin typeface="Calibri" pitchFamily="34" charset="0"/>
              </a:rPr>
              <a:t>Provides hardware accelerators to perform L2, L3, and L4 processing and encryption that was previously done in software</a:t>
            </a:r>
          </a:p>
          <a:p>
            <a:pPr marL="117475" indent="-117475" algn="l">
              <a:lnSpc>
                <a:spcPct val="85000"/>
              </a:lnSpc>
              <a:spcBef>
                <a:spcPct val="30000"/>
              </a:spcBef>
              <a:buFontTx/>
              <a:buChar char="•"/>
            </a:pPr>
            <a:r>
              <a:rPr lang="en-US" sz="1400" dirty="0" smtClean="0">
                <a:solidFill>
                  <a:srgbClr val="000000"/>
                </a:solidFill>
                <a:latin typeface="Calibri" pitchFamily="34" charset="0"/>
              </a:rPr>
              <a:t>Packet </a:t>
            </a:r>
            <a:r>
              <a:rPr lang="en-US" sz="1400" dirty="0">
                <a:solidFill>
                  <a:srgbClr val="000000"/>
                </a:solidFill>
                <a:latin typeface="Calibri" pitchFamily="34" charset="0"/>
              </a:rPr>
              <a:t>Accelerator (PA</a:t>
            </a:r>
            <a:r>
              <a:rPr lang="en-US" sz="1400" dirty="0" smtClean="0">
                <a:solidFill>
                  <a:srgbClr val="000000"/>
                </a:solidFill>
                <a:latin typeface="Calibri" pitchFamily="34" charset="0"/>
              </a:rPr>
              <a:t>)</a:t>
            </a:r>
          </a:p>
          <a:p>
            <a:pPr marL="574675" lvl="1" indent="-117475" algn="l">
              <a:lnSpc>
                <a:spcPct val="85000"/>
              </a:lnSpc>
              <a:spcBef>
                <a:spcPct val="30000"/>
              </a:spcBef>
              <a:buFontTx/>
              <a:buChar char="•"/>
            </a:pPr>
            <a:r>
              <a:rPr lang="en-US" sz="1400" dirty="0" smtClean="0">
                <a:solidFill>
                  <a:srgbClr val="000000"/>
                </a:solidFill>
                <a:latin typeface="Calibri" pitchFamily="34" charset="0"/>
              </a:rPr>
              <a:t>8K multiple-in, multiple-out HW queues</a:t>
            </a:r>
          </a:p>
          <a:p>
            <a:pPr marL="574675" lvl="1" indent="-117475" algn="l">
              <a:lnSpc>
                <a:spcPct val="85000"/>
              </a:lnSpc>
              <a:spcBef>
                <a:spcPct val="30000"/>
              </a:spcBef>
              <a:buFontTx/>
              <a:buChar char="•"/>
            </a:pPr>
            <a:r>
              <a:rPr lang="en-US" sz="1400" dirty="0" smtClean="0">
                <a:solidFill>
                  <a:srgbClr val="000000"/>
                </a:solidFill>
                <a:latin typeface="Calibri" pitchFamily="34" charset="0"/>
              </a:rPr>
              <a:t>Single IP address option</a:t>
            </a:r>
          </a:p>
          <a:p>
            <a:pPr marL="574675" lvl="1" indent="-117475" algn="l">
              <a:lnSpc>
                <a:spcPct val="85000"/>
              </a:lnSpc>
              <a:spcBef>
                <a:spcPct val="30000"/>
              </a:spcBef>
              <a:buFontTx/>
              <a:buChar char="•"/>
            </a:pPr>
            <a:r>
              <a:rPr lang="en-US" sz="1400" dirty="0" smtClean="0">
                <a:solidFill>
                  <a:srgbClr val="000000"/>
                </a:solidFill>
                <a:latin typeface="Calibri" pitchFamily="34" charset="0"/>
              </a:rPr>
              <a:t>UDP (and TCP) checksum and selected CRCs </a:t>
            </a:r>
          </a:p>
          <a:p>
            <a:pPr marL="574675" lvl="1" indent="-117475" algn="l">
              <a:lnSpc>
                <a:spcPct val="85000"/>
              </a:lnSpc>
              <a:spcBef>
                <a:spcPct val="30000"/>
              </a:spcBef>
              <a:buFontTx/>
              <a:buChar char="•"/>
            </a:pPr>
            <a:r>
              <a:rPr lang="en-US" sz="1400" dirty="0" smtClean="0">
                <a:solidFill>
                  <a:srgbClr val="000000"/>
                </a:solidFill>
                <a:latin typeface="Calibri" pitchFamily="34" charset="0"/>
              </a:rPr>
              <a:t>L2/L3/L4 support</a:t>
            </a:r>
          </a:p>
          <a:p>
            <a:pPr marL="574675" lvl="1" indent="-117475" algn="l">
              <a:lnSpc>
                <a:spcPct val="85000"/>
              </a:lnSpc>
              <a:spcBef>
                <a:spcPct val="30000"/>
              </a:spcBef>
              <a:buFontTx/>
              <a:buChar char="•"/>
            </a:pPr>
            <a:r>
              <a:rPr lang="en-US" sz="1400" dirty="0" smtClean="0">
                <a:solidFill>
                  <a:srgbClr val="000000"/>
                </a:solidFill>
                <a:latin typeface="Calibri" pitchFamily="34" charset="0"/>
              </a:rPr>
              <a:t>Quality of Service (</a:t>
            </a:r>
            <a:r>
              <a:rPr lang="en-US" sz="1400" dirty="0" err="1" smtClean="0">
                <a:solidFill>
                  <a:srgbClr val="000000"/>
                </a:solidFill>
                <a:latin typeface="Calibri" pitchFamily="34" charset="0"/>
              </a:rPr>
              <a:t>QoS</a:t>
            </a:r>
            <a:r>
              <a:rPr lang="en-US" sz="1400" dirty="0" smtClean="0">
                <a:solidFill>
                  <a:srgbClr val="000000"/>
                </a:solidFill>
                <a:latin typeface="Calibri" pitchFamily="34" charset="0"/>
              </a:rPr>
              <a:t>)</a:t>
            </a:r>
          </a:p>
          <a:p>
            <a:pPr marL="574675" lvl="1" indent="-117475" algn="l">
              <a:lnSpc>
                <a:spcPct val="85000"/>
              </a:lnSpc>
              <a:spcBef>
                <a:spcPct val="30000"/>
              </a:spcBef>
              <a:buFontTx/>
              <a:buChar char="•"/>
            </a:pPr>
            <a:r>
              <a:rPr lang="en-US" sz="1400" dirty="0" smtClean="0">
                <a:solidFill>
                  <a:srgbClr val="000000"/>
                </a:solidFill>
                <a:latin typeface="Calibri" pitchFamily="34" charset="0"/>
              </a:rPr>
              <a:t>Multicast to multiple queues</a:t>
            </a:r>
          </a:p>
          <a:p>
            <a:pPr marL="574675" lvl="1" indent="-117475" algn="l">
              <a:lnSpc>
                <a:spcPct val="85000"/>
              </a:lnSpc>
              <a:spcBef>
                <a:spcPct val="30000"/>
              </a:spcBef>
              <a:buFontTx/>
              <a:buChar char="•"/>
            </a:pPr>
            <a:r>
              <a:rPr lang="en-US" sz="1400" dirty="0" smtClean="0">
                <a:solidFill>
                  <a:srgbClr val="000000"/>
                </a:solidFill>
                <a:latin typeface="Calibri" pitchFamily="34" charset="0"/>
              </a:rPr>
              <a:t>Timestamps</a:t>
            </a:r>
          </a:p>
          <a:p>
            <a:pPr marL="117475" indent="-117475" algn="l">
              <a:lnSpc>
                <a:spcPct val="85000"/>
              </a:lnSpc>
              <a:spcBef>
                <a:spcPct val="30000"/>
              </a:spcBef>
              <a:buFontTx/>
              <a:buChar char="•"/>
            </a:pPr>
            <a:r>
              <a:rPr lang="en-US" sz="1400" dirty="0" smtClean="0">
                <a:solidFill>
                  <a:srgbClr val="000000"/>
                </a:solidFill>
                <a:latin typeface="Calibri" pitchFamily="34" charset="0"/>
              </a:rPr>
              <a:t>Security </a:t>
            </a:r>
            <a:r>
              <a:rPr lang="en-US" sz="1400" dirty="0">
                <a:solidFill>
                  <a:srgbClr val="000000"/>
                </a:solidFill>
                <a:latin typeface="Calibri" pitchFamily="34" charset="0"/>
              </a:rPr>
              <a:t>Accelerator (SA</a:t>
            </a:r>
            <a:r>
              <a:rPr lang="en-US" sz="1400" dirty="0" smtClean="0">
                <a:solidFill>
                  <a:srgbClr val="000000"/>
                </a:solidFill>
                <a:latin typeface="Calibri" pitchFamily="34" charset="0"/>
              </a:rPr>
              <a:t>)</a:t>
            </a:r>
          </a:p>
          <a:p>
            <a:pPr marL="574675" lvl="1" indent="-117475" algn="l">
              <a:lnSpc>
                <a:spcPct val="85000"/>
              </a:lnSpc>
              <a:spcBef>
                <a:spcPct val="30000"/>
              </a:spcBef>
              <a:buFontTx/>
              <a:buChar char="•"/>
            </a:pPr>
            <a:r>
              <a:rPr lang="en-US" sz="1400" dirty="0" smtClean="0">
                <a:solidFill>
                  <a:srgbClr val="000000"/>
                </a:solidFill>
                <a:latin typeface="Calibri" pitchFamily="34" charset="0"/>
              </a:rPr>
              <a:t>Hardware encryption, decryption, and authentication</a:t>
            </a:r>
          </a:p>
          <a:p>
            <a:pPr marL="574675" lvl="1" indent="-117475" algn="l">
              <a:lnSpc>
                <a:spcPct val="85000"/>
              </a:lnSpc>
              <a:spcBef>
                <a:spcPct val="30000"/>
              </a:spcBef>
              <a:buFontTx/>
              <a:buChar char="•"/>
            </a:pPr>
            <a:r>
              <a:rPr lang="en-US" sz="1400" dirty="0" smtClean="0">
                <a:solidFill>
                  <a:srgbClr val="000000"/>
                </a:solidFill>
                <a:latin typeface="Calibri" pitchFamily="34" charset="0"/>
              </a:rPr>
              <a:t>Supports </a:t>
            </a:r>
            <a:r>
              <a:rPr lang="en-US" sz="1400" dirty="0" err="1" smtClean="0">
                <a:solidFill>
                  <a:srgbClr val="000000"/>
                </a:solidFill>
                <a:latin typeface="Calibri" pitchFamily="34" charset="0"/>
              </a:rPr>
              <a:t>IPsec</a:t>
            </a:r>
            <a:r>
              <a:rPr lang="en-US" sz="1400" dirty="0" smtClean="0">
                <a:solidFill>
                  <a:srgbClr val="000000"/>
                </a:solidFill>
                <a:latin typeface="Calibri" pitchFamily="34" charset="0"/>
              </a:rPr>
              <a:t> ESP, </a:t>
            </a:r>
            <a:r>
              <a:rPr lang="en-US" sz="1400" dirty="0" err="1" smtClean="0">
                <a:solidFill>
                  <a:srgbClr val="000000"/>
                </a:solidFill>
                <a:latin typeface="Calibri" pitchFamily="34" charset="0"/>
              </a:rPr>
              <a:t>IPsec</a:t>
            </a:r>
            <a:r>
              <a:rPr lang="en-US" sz="1400" dirty="0" smtClean="0">
                <a:solidFill>
                  <a:srgbClr val="000000"/>
                </a:solidFill>
                <a:latin typeface="Calibri" pitchFamily="34" charset="0"/>
              </a:rPr>
              <a:t> AH, SRTP, and 3GPP protocols</a:t>
            </a:r>
            <a:endParaRPr lang="en-US" sz="1400" dirty="0">
              <a:solidFill>
                <a:srgbClr val="000000"/>
              </a:solidFill>
              <a:latin typeface="Calibri" pitchFamily="34" charset="0"/>
            </a:endParaRPr>
          </a:p>
        </p:txBody>
      </p:sp>
      <p:sp>
        <p:nvSpPr>
          <p:cNvPr id="422"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423"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424"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sp>
        <p:nvSpPr>
          <p:cNvPr id="426" name="PPTShape_4"/>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grpSp>
        <p:nvGrpSpPr>
          <p:cNvPr id="428" name="Group 427"/>
          <p:cNvGrpSpPr/>
          <p:nvPr/>
        </p:nvGrpSpPr>
        <p:grpSpPr>
          <a:xfrm>
            <a:off x="0" y="914400"/>
            <a:ext cx="5354638" cy="5442739"/>
            <a:chOff x="0" y="914400"/>
            <a:chExt cx="5354638" cy="5442739"/>
          </a:xfrm>
        </p:grpSpPr>
        <p:sp>
          <p:nvSpPr>
            <p:cNvPr id="429"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430"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431"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2"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3" name="Rectangle 423"/>
            <p:cNvSpPr>
              <a:spLocks noChangeArrowheads="1"/>
            </p:cNvSpPr>
            <p:nvPr/>
          </p:nvSpPr>
          <p:spPr bwMode="auto">
            <a:xfrm>
              <a:off x="1805383" y="3460822"/>
              <a:ext cx="1574713"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434"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5"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6"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437"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438"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39"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440"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441"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2" name="Rectangle 432"/>
            <p:cNvSpPr>
              <a:spLocks noChangeArrowheads="1"/>
            </p:cNvSpPr>
            <p:nvPr/>
          </p:nvSpPr>
          <p:spPr bwMode="auto">
            <a:xfrm>
              <a:off x="670483" y="1201949"/>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443" name="Rectangle 433"/>
            <p:cNvSpPr>
              <a:spLocks noChangeArrowheads="1"/>
            </p:cNvSpPr>
            <p:nvPr/>
          </p:nvSpPr>
          <p:spPr bwMode="auto">
            <a:xfrm>
              <a:off x="545920" y="1301899"/>
              <a:ext cx="63050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444"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5"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6"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7"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48"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49"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0"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51"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52"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453"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454"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55"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456"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7"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58"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459"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460"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461"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2"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463"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64"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465"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66"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7"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468"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69"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0"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471"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72"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3"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474"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475"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76"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477"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8"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79"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480" name="Rectangle 470"/>
            <p:cNvSpPr>
              <a:spLocks noChangeArrowheads="1"/>
            </p:cNvSpPr>
            <p:nvPr/>
          </p:nvSpPr>
          <p:spPr bwMode="auto">
            <a:xfrm>
              <a:off x="372148" y="2542819"/>
              <a:ext cx="645878" cy="273710"/>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1"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482" name="Rectangle 472"/>
            <p:cNvSpPr>
              <a:spLocks noChangeArrowheads="1"/>
            </p:cNvSpPr>
            <p:nvPr/>
          </p:nvSpPr>
          <p:spPr bwMode="auto">
            <a:xfrm>
              <a:off x="396753"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483" name="Rectangle 473"/>
            <p:cNvSpPr>
              <a:spLocks noChangeArrowheads="1"/>
            </p:cNvSpPr>
            <p:nvPr/>
          </p:nvSpPr>
          <p:spPr bwMode="auto">
            <a:xfrm>
              <a:off x="364459" y="180780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4" name="Rectangle 474"/>
            <p:cNvSpPr>
              <a:spLocks noChangeArrowheads="1"/>
            </p:cNvSpPr>
            <p:nvPr/>
          </p:nvSpPr>
          <p:spPr bwMode="auto">
            <a:xfrm>
              <a:off x="381375" y="1832404"/>
              <a:ext cx="632038" cy="10763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485" name="Rectangle 475"/>
            <p:cNvSpPr>
              <a:spLocks noChangeArrowheads="1"/>
            </p:cNvSpPr>
            <p:nvPr/>
          </p:nvSpPr>
          <p:spPr bwMode="auto">
            <a:xfrm>
              <a:off x="364459" y="204768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6"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487" name="Rectangle 477"/>
            <p:cNvSpPr>
              <a:spLocks noChangeArrowheads="1"/>
            </p:cNvSpPr>
            <p:nvPr/>
          </p:nvSpPr>
          <p:spPr bwMode="auto">
            <a:xfrm>
              <a:off x="364459" y="2295250"/>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8"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489"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490"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491"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492"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493"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494"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495"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496"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497"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498" name="Rectangle 488"/>
            <p:cNvSpPr>
              <a:spLocks noChangeArrowheads="1"/>
            </p:cNvSpPr>
            <p:nvPr/>
          </p:nvSpPr>
          <p:spPr bwMode="auto">
            <a:xfrm>
              <a:off x="679710" y="1012813"/>
              <a:ext cx="1068775"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499"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500"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501"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02"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503"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504" name="Rectangle 494"/>
            <p:cNvSpPr>
              <a:spLocks noChangeArrowheads="1"/>
            </p:cNvSpPr>
            <p:nvPr/>
          </p:nvSpPr>
          <p:spPr bwMode="auto">
            <a:xfrm>
              <a:off x="295908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05"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06"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07"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08"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09"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10"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1"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2"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13" name="Rectangle 504"/>
            <p:cNvSpPr>
              <a:spLocks noChangeArrowheads="1"/>
            </p:cNvSpPr>
            <p:nvPr/>
          </p:nvSpPr>
          <p:spPr bwMode="auto">
            <a:xfrm>
              <a:off x="1716541" y="4709430"/>
              <a:ext cx="239898"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4"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5"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16"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17"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18"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19"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0"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1"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22" name="Rectangle 514"/>
            <p:cNvSpPr>
              <a:spLocks noChangeArrowheads="1"/>
            </p:cNvSpPr>
            <p:nvPr/>
          </p:nvSpPr>
          <p:spPr bwMode="auto">
            <a:xfrm>
              <a:off x="2022564" y="4709430"/>
              <a:ext cx="249124" cy="842656"/>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3"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24"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25"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26"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27" name="Rectangle 519"/>
            <p:cNvSpPr>
              <a:spLocks noChangeArrowheads="1"/>
            </p:cNvSpPr>
            <p:nvPr/>
          </p:nvSpPr>
          <p:spPr bwMode="auto">
            <a:xfrm>
              <a:off x="264383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28"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9"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0"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1" name="Rectangle 545"/>
            <p:cNvSpPr>
              <a:spLocks noChangeArrowheads="1"/>
            </p:cNvSpPr>
            <p:nvPr/>
          </p:nvSpPr>
          <p:spPr bwMode="auto">
            <a:xfrm>
              <a:off x="2337814" y="4709430"/>
              <a:ext cx="24912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2"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3"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34"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35"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36" name="Rectangle 550"/>
            <p:cNvSpPr>
              <a:spLocks noChangeArrowheads="1"/>
            </p:cNvSpPr>
            <p:nvPr/>
          </p:nvSpPr>
          <p:spPr bwMode="auto">
            <a:xfrm>
              <a:off x="1402829"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7"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8"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39"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40"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41"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542"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43"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4"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45"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46"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547"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48"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9"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50"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51"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552"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53"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54"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555"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56"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57"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58"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59"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0"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61"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62"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563"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64"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65"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566"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567"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568"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569"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570"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571"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572"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573"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574"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575"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576"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577"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578"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579"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580"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581"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582"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583"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84"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585"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586"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587"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588"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589"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590"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591"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592"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593"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594"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595"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596"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597"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598"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599"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600"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601"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602"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603"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04"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05"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606"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607"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08"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09"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0"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611"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612" name="Rectangle 627"/>
            <p:cNvSpPr>
              <a:spLocks noChangeArrowheads="1"/>
            </p:cNvSpPr>
            <p:nvPr/>
          </p:nvSpPr>
          <p:spPr bwMode="auto">
            <a:xfrm>
              <a:off x="4099789" y="4022081"/>
              <a:ext cx="1051859"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613" name="Rectangle 628"/>
            <p:cNvSpPr>
              <a:spLocks noChangeArrowheads="1"/>
            </p:cNvSpPr>
            <p:nvPr/>
          </p:nvSpPr>
          <p:spPr bwMode="auto">
            <a:xfrm>
              <a:off x="3950622" y="4197378"/>
              <a:ext cx="695088"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4"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5"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616"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617"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618"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19"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620"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621"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622"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23"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624"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25" name="Rectangle 640"/>
            <p:cNvSpPr>
              <a:spLocks noChangeArrowheads="1"/>
            </p:cNvSpPr>
            <p:nvPr/>
          </p:nvSpPr>
          <p:spPr bwMode="auto">
            <a:xfrm>
              <a:off x="1087579" y="4709430"/>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26"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27"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628"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629"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30"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31"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632"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33"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34"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635"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36"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37"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638"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39"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0"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641"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42"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43"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644"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45"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6"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647"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48"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49"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650"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51"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52" name="Rectangle 672"/>
            <p:cNvSpPr>
              <a:spLocks noChangeArrowheads="1"/>
            </p:cNvSpPr>
            <p:nvPr/>
          </p:nvSpPr>
          <p:spPr bwMode="auto">
            <a:xfrm>
              <a:off x="422897" y="2956458"/>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3" name="Rectangle 673"/>
            <p:cNvSpPr>
              <a:spLocks noChangeArrowheads="1"/>
            </p:cNvSpPr>
            <p:nvPr/>
          </p:nvSpPr>
          <p:spPr bwMode="auto">
            <a:xfrm>
              <a:off x="396754" y="2931855"/>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4"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655"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656"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657"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658"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659"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660"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661"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662"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663"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664"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65" name="Rectangle 685"/>
            <p:cNvSpPr>
              <a:spLocks noChangeArrowheads="1"/>
            </p:cNvSpPr>
            <p:nvPr/>
          </p:nvSpPr>
          <p:spPr bwMode="auto">
            <a:xfrm>
              <a:off x="3337038" y="4709430"/>
              <a:ext cx="1988382" cy="1363935"/>
            </a:xfrm>
            <a:prstGeom prst="rect">
              <a:avLst/>
            </a:prstGeom>
            <a:solidFill>
              <a:srgbClr val="FFFF00"/>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66"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667"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668"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669" name="Rectangle 689"/>
            <p:cNvSpPr>
              <a:spLocks noChangeArrowheads="1"/>
            </p:cNvSpPr>
            <p:nvPr/>
          </p:nvSpPr>
          <p:spPr bwMode="auto">
            <a:xfrm>
              <a:off x="3975227" y="5850399"/>
              <a:ext cx="1168732"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24211D"/>
                  </a:solidFill>
                </a:rPr>
                <a:t>Network Coprocessor</a:t>
              </a:r>
              <a:endParaRPr lang="en-US" sz="1800" dirty="0">
                <a:solidFill>
                  <a:srgbClr val="000000"/>
                </a:solidFill>
              </a:endParaRPr>
            </a:p>
          </p:txBody>
        </p:sp>
        <p:sp>
          <p:nvSpPr>
            <p:cNvPr id="670"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71" name="Rectangle 691"/>
            <p:cNvSpPr>
              <a:spLocks noChangeArrowheads="1"/>
            </p:cNvSpPr>
            <p:nvPr/>
          </p:nvSpPr>
          <p:spPr bwMode="auto">
            <a:xfrm>
              <a:off x="4033664" y="4949310"/>
              <a:ext cx="247587" cy="636605"/>
            </a:xfrm>
            <a:prstGeom prst="rect">
              <a:avLst/>
            </a:prstGeom>
            <a:solidFill>
              <a:srgbClr val="FFFF00"/>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672"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73"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74"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75"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76"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77"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78"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79"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0"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1"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2"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3"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684"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685"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6"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7"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88"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89"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90"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1"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92"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93"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94"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95"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696"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697"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698"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699"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0"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701"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02"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703"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704"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705" name="Rectangle 725"/>
            <p:cNvSpPr>
              <a:spLocks noChangeArrowheads="1"/>
            </p:cNvSpPr>
            <p:nvPr/>
          </p:nvSpPr>
          <p:spPr bwMode="auto">
            <a:xfrm>
              <a:off x="4579584" y="5304518"/>
              <a:ext cx="645878" cy="306001"/>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06" name="Rectangle 726"/>
            <p:cNvSpPr>
              <a:spLocks noChangeArrowheads="1"/>
            </p:cNvSpPr>
            <p:nvPr/>
          </p:nvSpPr>
          <p:spPr bwMode="auto">
            <a:xfrm>
              <a:off x="4745667" y="5344498"/>
              <a:ext cx="39829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707" name="Rectangle 727"/>
            <p:cNvSpPr>
              <a:spLocks noChangeArrowheads="1"/>
            </p:cNvSpPr>
            <p:nvPr/>
          </p:nvSpPr>
          <p:spPr bwMode="auto">
            <a:xfrm>
              <a:off x="4638021" y="5444448"/>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08"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709"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710"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1"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712"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713"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4"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15"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716"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717"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718" name="Rectangle 740"/>
            <p:cNvSpPr>
              <a:spLocks noChangeArrowheads="1"/>
            </p:cNvSpPr>
            <p:nvPr/>
          </p:nvSpPr>
          <p:spPr bwMode="auto">
            <a:xfrm>
              <a:off x="4579584" y="4941622"/>
              <a:ext cx="645878" cy="304463"/>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9" name="Rectangle 741"/>
            <p:cNvSpPr>
              <a:spLocks noChangeArrowheads="1"/>
            </p:cNvSpPr>
            <p:nvPr/>
          </p:nvSpPr>
          <p:spPr bwMode="auto">
            <a:xfrm>
              <a:off x="4711836" y="4981602"/>
              <a:ext cx="472106" cy="149156"/>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Security</a:t>
              </a:r>
              <a:endParaRPr lang="en-US" sz="1800" dirty="0">
                <a:solidFill>
                  <a:srgbClr val="000000"/>
                </a:solidFill>
              </a:endParaRPr>
            </a:p>
          </p:txBody>
        </p:sp>
        <p:sp>
          <p:nvSpPr>
            <p:cNvPr id="720" name="Rectangle 742"/>
            <p:cNvSpPr>
              <a:spLocks noChangeArrowheads="1"/>
            </p:cNvSpPr>
            <p:nvPr/>
          </p:nvSpPr>
          <p:spPr bwMode="auto">
            <a:xfrm>
              <a:off x="4638021" y="5080014"/>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21" name="Rectangle 743"/>
            <p:cNvSpPr>
              <a:spLocks noChangeArrowheads="1"/>
            </p:cNvSpPr>
            <p:nvPr/>
          </p:nvSpPr>
          <p:spPr bwMode="auto">
            <a:xfrm>
              <a:off x="372149" y="2898026"/>
              <a:ext cx="655105" cy="16607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2"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723" name="Rectangle 745"/>
            <p:cNvSpPr>
              <a:spLocks noChangeArrowheads="1"/>
            </p:cNvSpPr>
            <p:nvPr/>
          </p:nvSpPr>
          <p:spPr bwMode="auto">
            <a:xfrm>
              <a:off x="422897" y="3311666"/>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4" name="Rectangle 746"/>
            <p:cNvSpPr>
              <a:spLocks noChangeArrowheads="1"/>
            </p:cNvSpPr>
            <p:nvPr/>
          </p:nvSpPr>
          <p:spPr bwMode="auto">
            <a:xfrm>
              <a:off x="396754" y="3279374"/>
              <a:ext cx="655105"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5" name="Rectangle 747"/>
            <p:cNvSpPr>
              <a:spLocks noChangeArrowheads="1"/>
            </p:cNvSpPr>
            <p:nvPr/>
          </p:nvSpPr>
          <p:spPr bwMode="auto">
            <a:xfrm>
              <a:off x="372149" y="3254771"/>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6"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727"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728"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729"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0"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731"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732"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33"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734"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735"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736"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7"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738"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39"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740"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741"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2"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743"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4"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745"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746"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747"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748"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749"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750"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1"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2"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3"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4"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5"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6"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7"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8"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9"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760"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761"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762"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63" name="Rectangle 788"/>
            <p:cNvSpPr>
              <a:spLocks noChangeArrowheads="1"/>
            </p:cNvSpPr>
            <p:nvPr/>
          </p:nvSpPr>
          <p:spPr bwMode="auto">
            <a:xfrm>
              <a:off x="2774201" y="2964147"/>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764"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65" name="Rectangle 790"/>
            <p:cNvSpPr>
              <a:spLocks noChangeArrowheads="1"/>
            </p:cNvSpPr>
            <p:nvPr/>
          </p:nvSpPr>
          <p:spPr bwMode="auto">
            <a:xfrm>
              <a:off x="2006836" y="3213253"/>
              <a:ext cx="1336353" cy="115416"/>
            </a:xfrm>
            <a:prstGeom prst="rect">
              <a:avLst/>
            </a:prstGeom>
            <a:noFill/>
            <a:ln w="9525">
              <a:noFill/>
              <a:miter lim="800000"/>
              <a:headEnd/>
              <a:tailEnd/>
            </a:ln>
          </p:spPr>
          <p:txBody>
            <a:bodyPr lIns="0" tIns="0" rIns="0" bIns="0">
              <a:spAutoFit/>
            </a:bodyPr>
            <a:lstStyle/>
            <a:p>
              <a:pPr algn="l" eaLnBrk="0" hangingPunct="0"/>
              <a:r>
                <a:rPr lang="en-US" sz="750" b="1" dirty="0">
                  <a:solidFill>
                    <a:srgbClr val="000000"/>
                  </a:solidFill>
                </a:rPr>
                <a:t>L2 Memory </a:t>
              </a:r>
              <a:r>
                <a:rPr lang="en-US" sz="750" b="1" dirty="0" smtClean="0">
                  <a:solidFill>
                    <a:srgbClr val="000000"/>
                  </a:solidFill>
                </a:rPr>
                <a:t> Cache/RAM</a:t>
              </a:r>
              <a:endParaRPr lang="en-US" sz="750" dirty="0">
                <a:solidFill>
                  <a:srgbClr val="000000"/>
                </a:solidFill>
              </a:endParaRPr>
            </a:p>
          </p:txBody>
        </p:sp>
        <p:sp>
          <p:nvSpPr>
            <p:cNvPr id="766"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767"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768"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769"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770"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1"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772"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773"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774"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5"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776"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777"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78"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779"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780"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81"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782"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83"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84"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785"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786"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787"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788"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789"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0"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791"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2"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3"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794"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795"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796"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7"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798"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799"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800"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801"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802"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803" name="Rectangle 521"/>
            <p:cNvSpPr>
              <a:spLocks noChangeArrowheads="1"/>
            </p:cNvSpPr>
            <p:nvPr/>
          </p:nvSpPr>
          <p:spPr bwMode="auto">
            <a:xfrm rot="16200000">
              <a:off x="2489176" y="5010911"/>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sp>
          <p:nvSpPr>
            <p:cNvPr id="804" name="Rectangle 640"/>
            <p:cNvSpPr>
              <a:spLocks noChangeArrowheads="1"/>
            </p:cNvSpPr>
            <p:nvPr/>
          </p:nvSpPr>
          <p:spPr bwMode="auto">
            <a:xfrm>
              <a:off x="789907" y="4711806"/>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05"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06"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807"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08"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09"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810"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1"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2"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13"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814"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815"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16"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17"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818" name="Rectangle 521"/>
            <p:cNvSpPr>
              <a:spLocks noChangeArrowheads="1"/>
            </p:cNvSpPr>
            <p:nvPr/>
          </p:nvSpPr>
          <p:spPr bwMode="auto">
            <a:xfrm rot="16200000">
              <a:off x="626968" y="5034719"/>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grpSp>
    </p:spTree>
    <p:custDataLst>
      <p:tags r:id="rId1"/>
    </p:custDataLst>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p:txBody>
          <a:bodyPr/>
          <a:lstStyle/>
          <a:p>
            <a:pPr eaLnBrk="1" hangingPunct="1"/>
            <a:r>
              <a:rPr lang="en-US" b="0" smtClean="0"/>
              <a:t>External Interfaces</a:t>
            </a:r>
          </a:p>
        </p:txBody>
      </p:sp>
      <p:sp>
        <p:nvSpPr>
          <p:cNvPr id="55299" name="Rectangle 4"/>
          <p:cNvSpPr>
            <a:spLocks noGrp="1" noChangeArrowheads="1"/>
          </p:cNvSpPr>
          <p:nvPr>
            <p:ph type="body" sz="half" idx="4294967295"/>
          </p:nvPr>
        </p:nvSpPr>
        <p:spPr>
          <a:xfrm>
            <a:off x="5407819" y="2314576"/>
            <a:ext cx="3564731" cy="3350418"/>
          </a:xfrm>
        </p:spPr>
        <p:txBody>
          <a:bodyPr/>
          <a:lstStyle/>
          <a:p>
            <a:pPr marL="227013" indent="-227013" eaLnBrk="1" hangingPunct="1">
              <a:spcBef>
                <a:spcPct val="0"/>
              </a:spcBef>
              <a:spcAft>
                <a:spcPct val="10000"/>
              </a:spcAft>
            </a:pPr>
            <a:r>
              <a:rPr lang="en-US" sz="1800" dirty="0" smtClean="0"/>
              <a:t>2x SGMII ports support 10/100/1000 Ethernet</a:t>
            </a:r>
          </a:p>
          <a:p>
            <a:pPr marL="227013" indent="-227013" eaLnBrk="1" hangingPunct="1">
              <a:spcBef>
                <a:spcPct val="0"/>
              </a:spcBef>
              <a:spcAft>
                <a:spcPct val="10000"/>
              </a:spcAft>
            </a:pPr>
            <a:r>
              <a:rPr lang="en-US" sz="1800" dirty="0" smtClean="0"/>
              <a:t>4x high-bandwidth Serial </a:t>
            </a:r>
            <a:r>
              <a:rPr lang="en-US" sz="1800" dirty="0" err="1" smtClean="0"/>
              <a:t>RapidIO</a:t>
            </a:r>
            <a:r>
              <a:rPr lang="en-US" sz="1800" dirty="0" smtClean="0"/>
              <a:t> (SRIO) lanes for inter-DSP applications</a:t>
            </a:r>
          </a:p>
          <a:p>
            <a:pPr marL="227013" indent="-227013" eaLnBrk="1" hangingPunct="1">
              <a:spcBef>
                <a:spcPct val="0"/>
              </a:spcBef>
              <a:spcAft>
                <a:spcPct val="10000"/>
              </a:spcAft>
            </a:pPr>
            <a:r>
              <a:rPr lang="en-US" sz="1800" dirty="0" smtClean="0"/>
              <a:t>SPI for boot operations</a:t>
            </a:r>
          </a:p>
          <a:p>
            <a:pPr marL="227013" indent="-227013" eaLnBrk="1" hangingPunct="1">
              <a:spcBef>
                <a:spcPct val="0"/>
              </a:spcBef>
              <a:spcAft>
                <a:spcPct val="10000"/>
              </a:spcAft>
            </a:pPr>
            <a:r>
              <a:rPr lang="en-US" sz="1800" dirty="0" smtClean="0"/>
              <a:t>UART for development/testing</a:t>
            </a:r>
          </a:p>
          <a:p>
            <a:pPr marL="227013" indent="-227013" eaLnBrk="1" hangingPunct="1">
              <a:spcBef>
                <a:spcPct val="0"/>
              </a:spcBef>
              <a:spcAft>
                <a:spcPct val="10000"/>
              </a:spcAft>
            </a:pPr>
            <a:r>
              <a:rPr lang="en-US" sz="1800" dirty="0" smtClean="0"/>
              <a:t>2x PCIe at 5 </a:t>
            </a:r>
            <a:r>
              <a:rPr lang="en-US" sz="1800" dirty="0" err="1" smtClean="0"/>
              <a:t>Gbps</a:t>
            </a:r>
            <a:r>
              <a:rPr lang="en-US" sz="1800" dirty="0" smtClean="0"/>
              <a:t> </a:t>
            </a:r>
          </a:p>
          <a:p>
            <a:pPr marL="227013" indent="-227013" eaLnBrk="1" hangingPunct="1">
              <a:spcBef>
                <a:spcPct val="0"/>
              </a:spcBef>
              <a:spcAft>
                <a:spcPct val="10000"/>
              </a:spcAft>
            </a:pPr>
            <a:r>
              <a:rPr lang="en-US" altLang="zh-CN" sz="1800" dirty="0" smtClean="0"/>
              <a:t>I2C</a:t>
            </a:r>
            <a:r>
              <a:rPr lang="en-US" sz="1800" dirty="0" smtClean="0"/>
              <a:t> for EPROM at 400 Kbps</a:t>
            </a:r>
          </a:p>
          <a:p>
            <a:pPr marL="227013" indent="-227013" eaLnBrk="1" hangingPunct="1">
              <a:spcBef>
                <a:spcPct val="0"/>
              </a:spcBef>
              <a:spcAft>
                <a:spcPct val="10000"/>
              </a:spcAft>
            </a:pPr>
            <a:r>
              <a:rPr lang="en-US" sz="1800" dirty="0" smtClean="0"/>
              <a:t>16x GPIO pins</a:t>
            </a:r>
          </a:p>
          <a:p>
            <a:pPr marL="227013" indent="-227013" eaLnBrk="1" hangingPunct="1">
              <a:spcBef>
                <a:spcPct val="0"/>
              </a:spcBef>
              <a:spcAft>
                <a:spcPct val="10000"/>
              </a:spcAft>
            </a:pPr>
            <a:r>
              <a:rPr lang="en-US" sz="1800" dirty="0" smtClean="0"/>
              <a:t>Application-specific interfaces</a:t>
            </a:r>
          </a:p>
          <a:p>
            <a:pPr marL="523875" lvl="1" indent="-227013" eaLnBrk="1" hangingPunct="1">
              <a:lnSpc>
                <a:spcPct val="80000"/>
              </a:lnSpc>
              <a:spcBef>
                <a:spcPct val="0"/>
              </a:spcBef>
              <a:spcAft>
                <a:spcPct val="10000"/>
              </a:spcAft>
            </a:pPr>
            <a:endParaRPr lang="en-US" sz="1600" dirty="0" smtClean="0"/>
          </a:p>
          <a:p>
            <a:pPr marL="523875" lvl="1" indent="-227013" eaLnBrk="1" hangingPunct="1">
              <a:lnSpc>
                <a:spcPct val="80000"/>
              </a:lnSpc>
              <a:spcBef>
                <a:spcPct val="0"/>
              </a:spcBef>
              <a:spcAft>
                <a:spcPct val="10000"/>
              </a:spcAft>
            </a:pPr>
            <a:endParaRPr lang="en-US" sz="1600" dirty="0" smtClean="0"/>
          </a:p>
        </p:txBody>
      </p:sp>
      <p:sp>
        <p:nvSpPr>
          <p:cNvPr id="55300" name="AutoShape 5"/>
          <p:cNvSpPr>
            <a:spLocks noChangeArrowheads="1"/>
          </p:cNvSpPr>
          <p:nvPr/>
        </p:nvSpPr>
        <p:spPr bwMode="auto">
          <a:xfrm>
            <a:off x="5422900" y="2303463"/>
            <a:ext cx="3599656" cy="3354387"/>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endParaRPr>
          </a:p>
        </p:txBody>
      </p:sp>
      <p:sp>
        <p:nvSpPr>
          <p:cNvPr id="423"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424"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425"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sp>
        <p:nvSpPr>
          <p:cNvPr id="426" name="PPTShape_3"/>
          <p:cNvSpPr>
            <a:spLocks noChangeArrowheads="1"/>
          </p:cNvSpPr>
          <p:nvPr/>
        </p:nvSpPr>
        <p:spPr bwMode="auto">
          <a:xfrm>
            <a:off x="5400675" y="202723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External Interfaces</a:t>
            </a:r>
          </a:p>
        </p:txBody>
      </p:sp>
      <p:sp>
        <p:nvSpPr>
          <p:cNvPr id="427" name="PPTShape_4"/>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grpSp>
        <p:nvGrpSpPr>
          <p:cNvPr id="430" name="Group 429"/>
          <p:cNvGrpSpPr/>
          <p:nvPr/>
        </p:nvGrpSpPr>
        <p:grpSpPr>
          <a:xfrm>
            <a:off x="0" y="914400"/>
            <a:ext cx="5354638" cy="5442739"/>
            <a:chOff x="0" y="914400"/>
            <a:chExt cx="5354638" cy="5442739"/>
          </a:xfrm>
        </p:grpSpPr>
        <p:sp>
          <p:nvSpPr>
            <p:cNvPr id="431"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432"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433"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4"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5" name="Rectangle 423"/>
            <p:cNvSpPr>
              <a:spLocks noChangeArrowheads="1"/>
            </p:cNvSpPr>
            <p:nvPr/>
          </p:nvSpPr>
          <p:spPr bwMode="auto">
            <a:xfrm>
              <a:off x="1805383" y="3460822"/>
              <a:ext cx="1574713"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436"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7"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8"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439"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440"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1"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442"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443"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4" name="Rectangle 432"/>
            <p:cNvSpPr>
              <a:spLocks noChangeArrowheads="1"/>
            </p:cNvSpPr>
            <p:nvPr/>
          </p:nvSpPr>
          <p:spPr bwMode="auto">
            <a:xfrm>
              <a:off x="670483" y="1201949"/>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445" name="Rectangle 433"/>
            <p:cNvSpPr>
              <a:spLocks noChangeArrowheads="1"/>
            </p:cNvSpPr>
            <p:nvPr/>
          </p:nvSpPr>
          <p:spPr bwMode="auto">
            <a:xfrm>
              <a:off x="545920" y="1301899"/>
              <a:ext cx="63050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446"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7"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8"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9"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50"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51"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2"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53"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54"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455"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456"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57"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458"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9"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60"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461"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462"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463"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4"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465"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66"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467"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68"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9"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470"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71"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2"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473"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74"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5"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476"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477"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78"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479"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80"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81"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482" name="Rectangle 470"/>
            <p:cNvSpPr>
              <a:spLocks noChangeArrowheads="1"/>
            </p:cNvSpPr>
            <p:nvPr/>
          </p:nvSpPr>
          <p:spPr bwMode="auto">
            <a:xfrm>
              <a:off x="372148" y="2542819"/>
              <a:ext cx="645878" cy="273710"/>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3"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484" name="Rectangle 472"/>
            <p:cNvSpPr>
              <a:spLocks noChangeArrowheads="1"/>
            </p:cNvSpPr>
            <p:nvPr/>
          </p:nvSpPr>
          <p:spPr bwMode="auto">
            <a:xfrm>
              <a:off x="396753"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485" name="Rectangle 473"/>
            <p:cNvSpPr>
              <a:spLocks noChangeArrowheads="1"/>
            </p:cNvSpPr>
            <p:nvPr/>
          </p:nvSpPr>
          <p:spPr bwMode="auto">
            <a:xfrm>
              <a:off x="364459" y="180780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6" name="Rectangle 474"/>
            <p:cNvSpPr>
              <a:spLocks noChangeArrowheads="1"/>
            </p:cNvSpPr>
            <p:nvPr/>
          </p:nvSpPr>
          <p:spPr bwMode="auto">
            <a:xfrm>
              <a:off x="381375" y="1832404"/>
              <a:ext cx="632038" cy="10763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487" name="Rectangle 475"/>
            <p:cNvSpPr>
              <a:spLocks noChangeArrowheads="1"/>
            </p:cNvSpPr>
            <p:nvPr/>
          </p:nvSpPr>
          <p:spPr bwMode="auto">
            <a:xfrm>
              <a:off x="364459" y="204768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8"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489" name="Rectangle 477"/>
            <p:cNvSpPr>
              <a:spLocks noChangeArrowheads="1"/>
            </p:cNvSpPr>
            <p:nvPr/>
          </p:nvSpPr>
          <p:spPr bwMode="auto">
            <a:xfrm>
              <a:off x="364459" y="2295250"/>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0"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491"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492"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493"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494"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495"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496"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497"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498"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499"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500" name="Rectangle 488"/>
            <p:cNvSpPr>
              <a:spLocks noChangeArrowheads="1"/>
            </p:cNvSpPr>
            <p:nvPr/>
          </p:nvSpPr>
          <p:spPr bwMode="auto">
            <a:xfrm>
              <a:off x="679710" y="1012813"/>
              <a:ext cx="1068775"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501"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502"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503"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04"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505"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506" name="Rectangle 494"/>
            <p:cNvSpPr>
              <a:spLocks noChangeArrowheads="1"/>
            </p:cNvSpPr>
            <p:nvPr/>
          </p:nvSpPr>
          <p:spPr bwMode="auto">
            <a:xfrm>
              <a:off x="2959088" y="4709430"/>
              <a:ext cx="256814" cy="842656"/>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507"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08"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09"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10"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11"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12"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3"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4"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15" name="Rectangle 504"/>
            <p:cNvSpPr>
              <a:spLocks noChangeArrowheads="1"/>
            </p:cNvSpPr>
            <p:nvPr/>
          </p:nvSpPr>
          <p:spPr bwMode="auto">
            <a:xfrm>
              <a:off x="1716541" y="4709430"/>
              <a:ext cx="239898" cy="842656"/>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516"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7"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18"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19"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0"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21"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2"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3"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24" name="Rectangle 514"/>
            <p:cNvSpPr>
              <a:spLocks noChangeArrowheads="1"/>
            </p:cNvSpPr>
            <p:nvPr/>
          </p:nvSpPr>
          <p:spPr bwMode="auto">
            <a:xfrm>
              <a:off x="2022564" y="4709430"/>
              <a:ext cx="249124" cy="842656"/>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5"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26"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27"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28"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29" name="Rectangle 519"/>
            <p:cNvSpPr>
              <a:spLocks noChangeArrowheads="1"/>
            </p:cNvSpPr>
            <p:nvPr/>
          </p:nvSpPr>
          <p:spPr bwMode="auto">
            <a:xfrm>
              <a:off x="2643838" y="4709430"/>
              <a:ext cx="256814" cy="842656"/>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530"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1"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2"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3" name="Rectangle 545"/>
            <p:cNvSpPr>
              <a:spLocks noChangeArrowheads="1"/>
            </p:cNvSpPr>
            <p:nvPr/>
          </p:nvSpPr>
          <p:spPr bwMode="auto">
            <a:xfrm>
              <a:off x="2337814" y="4709430"/>
              <a:ext cx="249124" cy="842656"/>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534"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5"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36"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37"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38" name="Rectangle 550"/>
            <p:cNvSpPr>
              <a:spLocks noChangeArrowheads="1"/>
            </p:cNvSpPr>
            <p:nvPr/>
          </p:nvSpPr>
          <p:spPr bwMode="auto">
            <a:xfrm>
              <a:off x="1402829" y="4709430"/>
              <a:ext cx="256814" cy="842656"/>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539"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40"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41"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42"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43"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544"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45"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6"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47"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48"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549"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50"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1"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52"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53"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554"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55"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56"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557"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58"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59"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60"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61"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2"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63"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64"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565"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66"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67"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568"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569"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570"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571"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572"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573"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574"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575"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576"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577"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578"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579"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580"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581"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582"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583"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584"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585"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86"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587"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588"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589"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590"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591"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592"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593"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594"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595"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596"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597"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598"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599"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600"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601"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602"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603"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604"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605"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06"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07"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608"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609"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10"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1"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2"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613"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614" name="Rectangle 627"/>
            <p:cNvSpPr>
              <a:spLocks noChangeArrowheads="1"/>
            </p:cNvSpPr>
            <p:nvPr/>
          </p:nvSpPr>
          <p:spPr bwMode="auto">
            <a:xfrm>
              <a:off x="4099789" y="4022081"/>
              <a:ext cx="1051859"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615" name="Rectangle 628"/>
            <p:cNvSpPr>
              <a:spLocks noChangeArrowheads="1"/>
            </p:cNvSpPr>
            <p:nvPr/>
          </p:nvSpPr>
          <p:spPr bwMode="auto">
            <a:xfrm>
              <a:off x="3950622" y="4197378"/>
              <a:ext cx="695088"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6"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7"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618"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619"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620"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21"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622"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623"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624"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25"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626"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27" name="Rectangle 640"/>
            <p:cNvSpPr>
              <a:spLocks noChangeArrowheads="1"/>
            </p:cNvSpPr>
            <p:nvPr/>
          </p:nvSpPr>
          <p:spPr bwMode="auto">
            <a:xfrm>
              <a:off x="1087579" y="4709430"/>
              <a:ext cx="247587" cy="842657"/>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628"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29"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630"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631"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32"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33"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634"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35"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36"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637"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38"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39"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640"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41"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2"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643"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44"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45"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646"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47"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8"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649"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50"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51"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652"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53"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54" name="Rectangle 672"/>
            <p:cNvSpPr>
              <a:spLocks noChangeArrowheads="1"/>
            </p:cNvSpPr>
            <p:nvPr/>
          </p:nvSpPr>
          <p:spPr bwMode="auto">
            <a:xfrm>
              <a:off x="422897" y="2956458"/>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5" name="Rectangle 673"/>
            <p:cNvSpPr>
              <a:spLocks noChangeArrowheads="1"/>
            </p:cNvSpPr>
            <p:nvPr/>
          </p:nvSpPr>
          <p:spPr bwMode="auto">
            <a:xfrm>
              <a:off x="396754" y="2931855"/>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6"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657"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658"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659"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660"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661"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662"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663"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664"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665"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666"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67"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68"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669"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670"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671" name="Rectangle 689"/>
            <p:cNvSpPr>
              <a:spLocks noChangeArrowheads="1"/>
            </p:cNvSpPr>
            <p:nvPr/>
          </p:nvSpPr>
          <p:spPr bwMode="auto">
            <a:xfrm>
              <a:off x="3975227" y="5850399"/>
              <a:ext cx="1168732"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672"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73"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74"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75"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76"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77"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78"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79"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0" name="Rectangle 698"/>
            <p:cNvSpPr>
              <a:spLocks noChangeArrowheads="1"/>
            </p:cNvSpPr>
            <p:nvPr/>
          </p:nvSpPr>
          <p:spPr bwMode="auto">
            <a:xfrm>
              <a:off x="3444684" y="4817069"/>
              <a:ext cx="322939" cy="644294"/>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81"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2"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3"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4"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5"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686"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687"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8"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9"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90"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91"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92"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3"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94"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95"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96" name="Rectangle 714"/>
            <p:cNvSpPr>
              <a:spLocks noChangeArrowheads="1"/>
            </p:cNvSpPr>
            <p:nvPr/>
          </p:nvSpPr>
          <p:spPr bwMode="auto">
            <a:xfrm>
              <a:off x="3453911" y="5635122"/>
              <a:ext cx="313712" cy="330604"/>
            </a:xfrm>
            <a:prstGeom prst="rect">
              <a:avLst/>
            </a:prstGeom>
            <a:solidFill>
              <a:srgbClr val="FFFF00"/>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697"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698"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699"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700"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1"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2"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703"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04"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705"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706"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707" name="Rectangle 725"/>
            <p:cNvSpPr>
              <a:spLocks noChangeArrowheads="1"/>
            </p:cNvSpPr>
            <p:nvPr/>
          </p:nvSpPr>
          <p:spPr bwMode="auto">
            <a:xfrm>
              <a:off x="4579584" y="5304518"/>
              <a:ext cx="645878" cy="30600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08" name="Rectangle 726"/>
            <p:cNvSpPr>
              <a:spLocks noChangeArrowheads="1"/>
            </p:cNvSpPr>
            <p:nvPr/>
          </p:nvSpPr>
          <p:spPr bwMode="auto">
            <a:xfrm>
              <a:off x="4745667" y="5344498"/>
              <a:ext cx="39829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709" name="Rectangle 727"/>
            <p:cNvSpPr>
              <a:spLocks noChangeArrowheads="1"/>
            </p:cNvSpPr>
            <p:nvPr/>
          </p:nvSpPr>
          <p:spPr bwMode="auto">
            <a:xfrm>
              <a:off x="4638021" y="5444448"/>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10"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711"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712"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3"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714"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715"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6"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17"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718"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719"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720" name="Rectangle 740"/>
            <p:cNvSpPr>
              <a:spLocks noChangeArrowheads="1"/>
            </p:cNvSpPr>
            <p:nvPr/>
          </p:nvSpPr>
          <p:spPr bwMode="auto">
            <a:xfrm>
              <a:off x="4579584" y="4941622"/>
              <a:ext cx="645878" cy="30446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1" name="Rectangle 741"/>
            <p:cNvSpPr>
              <a:spLocks noChangeArrowheads="1"/>
            </p:cNvSpPr>
            <p:nvPr/>
          </p:nvSpPr>
          <p:spPr bwMode="auto">
            <a:xfrm>
              <a:off x="4711836" y="4981602"/>
              <a:ext cx="47210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722" name="Rectangle 742"/>
            <p:cNvSpPr>
              <a:spLocks noChangeArrowheads="1"/>
            </p:cNvSpPr>
            <p:nvPr/>
          </p:nvSpPr>
          <p:spPr bwMode="auto">
            <a:xfrm>
              <a:off x="4638021" y="5080014"/>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23" name="Rectangle 743"/>
            <p:cNvSpPr>
              <a:spLocks noChangeArrowheads="1"/>
            </p:cNvSpPr>
            <p:nvPr/>
          </p:nvSpPr>
          <p:spPr bwMode="auto">
            <a:xfrm>
              <a:off x="372149" y="2898026"/>
              <a:ext cx="655105" cy="16607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4"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725" name="Rectangle 745"/>
            <p:cNvSpPr>
              <a:spLocks noChangeArrowheads="1"/>
            </p:cNvSpPr>
            <p:nvPr/>
          </p:nvSpPr>
          <p:spPr bwMode="auto">
            <a:xfrm>
              <a:off x="422897" y="3311666"/>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6" name="Rectangle 746"/>
            <p:cNvSpPr>
              <a:spLocks noChangeArrowheads="1"/>
            </p:cNvSpPr>
            <p:nvPr/>
          </p:nvSpPr>
          <p:spPr bwMode="auto">
            <a:xfrm>
              <a:off x="396754" y="3279374"/>
              <a:ext cx="655105"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7" name="Rectangle 747"/>
            <p:cNvSpPr>
              <a:spLocks noChangeArrowheads="1"/>
            </p:cNvSpPr>
            <p:nvPr/>
          </p:nvSpPr>
          <p:spPr bwMode="auto">
            <a:xfrm>
              <a:off x="372149" y="3254771"/>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8"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729"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730"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731"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2"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733"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734"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35"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736"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737"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738"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9"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740"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41"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742"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743"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4"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745"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6"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747"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748"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749"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750"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751"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752"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3"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4"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5"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6"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7"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8"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9"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0"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1"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762"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763"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764"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65" name="Rectangle 788"/>
            <p:cNvSpPr>
              <a:spLocks noChangeArrowheads="1"/>
            </p:cNvSpPr>
            <p:nvPr/>
          </p:nvSpPr>
          <p:spPr bwMode="auto">
            <a:xfrm>
              <a:off x="2774201" y="2964147"/>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766"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67" name="Rectangle 790"/>
            <p:cNvSpPr>
              <a:spLocks noChangeArrowheads="1"/>
            </p:cNvSpPr>
            <p:nvPr/>
          </p:nvSpPr>
          <p:spPr bwMode="auto">
            <a:xfrm>
              <a:off x="2006836" y="3213253"/>
              <a:ext cx="1336353" cy="115416"/>
            </a:xfrm>
            <a:prstGeom prst="rect">
              <a:avLst/>
            </a:prstGeom>
            <a:noFill/>
            <a:ln w="9525">
              <a:noFill/>
              <a:miter lim="800000"/>
              <a:headEnd/>
              <a:tailEnd/>
            </a:ln>
          </p:spPr>
          <p:txBody>
            <a:bodyPr lIns="0" tIns="0" rIns="0" bIns="0">
              <a:spAutoFit/>
            </a:bodyPr>
            <a:lstStyle/>
            <a:p>
              <a:pPr algn="l" eaLnBrk="0" hangingPunct="0"/>
              <a:r>
                <a:rPr lang="en-US" sz="750" b="1" dirty="0">
                  <a:solidFill>
                    <a:srgbClr val="000000"/>
                  </a:solidFill>
                </a:rPr>
                <a:t>L2 Memory </a:t>
              </a:r>
              <a:r>
                <a:rPr lang="en-US" sz="750" b="1" dirty="0" smtClean="0">
                  <a:solidFill>
                    <a:srgbClr val="000000"/>
                  </a:solidFill>
                </a:rPr>
                <a:t> Cache/RAM</a:t>
              </a:r>
              <a:endParaRPr lang="en-US" sz="750" dirty="0">
                <a:solidFill>
                  <a:srgbClr val="000000"/>
                </a:solidFill>
              </a:endParaRPr>
            </a:p>
          </p:txBody>
        </p:sp>
        <p:sp>
          <p:nvSpPr>
            <p:cNvPr id="768"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769"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770"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771"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772"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3"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774"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775"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776"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7"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778"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779"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80"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781"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782"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83"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784"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85"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86"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787"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788"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789"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790"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791"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2"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793"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4"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5"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796"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797"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798"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9"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800"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801"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802"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803"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804"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805" name="Rectangle 521"/>
            <p:cNvSpPr>
              <a:spLocks noChangeArrowheads="1"/>
            </p:cNvSpPr>
            <p:nvPr/>
          </p:nvSpPr>
          <p:spPr bwMode="auto">
            <a:xfrm rot="16200000">
              <a:off x="2489176" y="5010911"/>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sp>
          <p:nvSpPr>
            <p:cNvPr id="806" name="Rectangle 640"/>
            <p:cNvSpPr>
              <a:spLocks noChangeArrowheads="1"/>
            </p:cNvSpPr>
            <p:nvPr/>
          </p:nvSpPr>
          <p:spPr bwMode="auto">
            <a:xfrm>
              <a:off x="789907" y="4711806"/>
              <a:ext cx="247587" cy="842657"/>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807"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08"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809"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0"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1"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812"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3"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4"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15"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816"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817"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18"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19"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820" name="Rectangle 521"/>
            <p:cNvSpPr>
              <a:spLocks noChangeArrowheads="1"/>
            </p:cNvSpPr>
            <p:nvPr/>
          </p:nvSpPr>
          <p:spPr bwMode="auto">
            <a:xfrm rot="16200000">
              <a:off x="626968" y="5034719"/>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gr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32" name="Rectangle 491"/>
          <p:cNvSpPr>
            <a:spLocks noChangeArrowheads="1"/>
          </p:cNvSpPr>
          <p:nvPr/>
        </p:nvSpPr>
        <p:spPr bwMode="auto">
          <a:xfrm>
            <a:off x="878681" y="3706813"/>
            <a:ext cx="2955132" cy="184150"/>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grpSp>
        <p:nvGrpSpPr>
          <p:cNvPr id="433" name="Group 432"/>
          <p:cNvGrpSpPr/>
          <p:nvPr/>
        </p:nvGrpSpPr>
        <p:grpSpPr>
          <a:xfrm>
            <a:off x="0" y="914400"/>
            <a:ext cx="5354638" cy="5442739"/>
            <a:chOff x="0" y="914400"/>
            <a:chExt cx="5354638" cy="5442739"/>
          </a:xfrm>
        </p:grpSpPr>
        <p:sp>
          <p:nvSpPr>
            <p:cNvPr id="434"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435"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436"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7"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8" name="Rectangle 423"/>
            <p:cNvSpPr>
              <a:spLocks noChangeArrowheads="1"/>
            </p:cNvSpPr>
            <p:nvPr/>
          </p:nvSpPr>
          <p:spPr bwMode="auto">
            <a:xfrm>
              <a:off x="1805383" y="3460822"/>
              <a:ext cx="1574713"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439"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0"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1"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442"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443"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4"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445"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446"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7" name="Rectangle 432"/>
            <p:cNvSpPr>
              <a:spLocks noChangeArrowheads="1"/>
            </p:cNvSpPr>
            <p:nvPr/>
          </p:nvSpPr>
          <p:spPr bwMode="auto">
            <a:xfrm>
              <a:off x="670483" y="1201949"/>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448" name="Rectangle 433"/>
            <p:cNvSpPr>
              <a:spLocks noChangeArrowheads="1"/>
            </p:cNvSpPr>
            <p:nvPr/>
          </p:nvSpPr>
          <p:spPr bwMode="auto">
            <a:xfrm>
              <a:off x="545920" y="1301899"/>
              <a:ext cx="63050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449"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0"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1"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2"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53"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54"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5"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56"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57"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458"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459"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60"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461"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2"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63"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464"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465"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466"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7"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468"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69"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470"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71"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2"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473"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74"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5"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476"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77"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8"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479"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480"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81"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482"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83"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84"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485" name="Rectangle 470"/>
            <p:cNvSpPr>
              <a:spLocks noChangeArrowheads="1"/>
            </p:cNvSpPr>
            <p:nvPr/>
          </p:nvSpPr>
          <p:spPr bwMode="auto">
            <a:xfrm>
              <a:off x="372148" y="2542819"/>
              <a:ext cx="645878" cy="273710"/>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6"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487" name="Rectangle 472"/>
            <p:cNvSpPr>
              <a:spLocks noChangeArrowheads="1"/>
            </p:cNvSpPr>
            <p:nvPr/>
          </p:nvSpPr>
          <p:spPr bwMode="auto">
            <a:xfrm>
              <a:off x="396753"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488" name="Rectangle 473"/>
            <p:cNvSpPr>
              <a:spLocks noChangeArrowheads="1"/>
            </p:cNvSpPr>
            <p:nvPr/>
          </p:nvSpPr>
          <p:spPr bwMode="auto">
            <a:xfrm>
              <a:off x="364459" y="180780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9" name="Rectangle 474"/>
            <p:cNvSpPr>
              <a:spLocks noChangeArrowheads="1"/>
            </p:cNvSpPr>
            <p:nvPr/>
          </p:nvSpPr>
          <p:spPr bwMode="auto">
            <a:xfrm>
              <a:off x="381375" y="1832404"/>
              <a:ext cx="632038" cy="10763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490" name="Rectangle 475"/>
            <p:cNvSpPr>
              <a:spLocks noChangeArrowheads="1"/>
            </p:cNvSpPr>
            <p:nvPr/>
          </p:nvSpPr>
          <p:spPr bwMode="auto">
            <a:xfrm>
              <a:off x="364459" y="204768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1"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492" name="Rectangle 477"/>
            <p:cNvSpPr>
              <a:spLocks noChangeArrowheads="1"/>
            </p:cNvSpPr>
            <p:nvPr/>
          </p:nvSpPr>
          <p:spPr bwMode="auto">
            <a:xfrm>
              <a:off x="364459" y="2295250"/>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3"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494"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495"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496"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497"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498"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499"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500"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501"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502"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503" name="Rectangle 488"/>
            <p:cNvSpPr>
              <a:spLocks noChangeArrowheads="1"/>
            </p:cNvSpPr>
            <p:nvPr/>
          </p:nvSpPr>
          <p:spPr bwMode="auto">
            <a:xfrm>
              <a:off x="679710" y="1012813"/>
              <a:ext cx="1068775"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504"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505"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506"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07"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508"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509" name="Rectangle 494"/>
            <p:cNvSpPr>
              <a:spLocks noChangeArrowheads="1"/>
            </p:cNvSpPr>
            <p:nvPr/>
          </p:nvSpPr>
          <p:spPr bwMode="auto">
            <a:xfrm>
              <a:off x="295908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0"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1"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12"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13"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14"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15"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6"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7"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18" name="Rectangle 504"/>
            <p:cNvSpPr>
              <a:spLocks noChangeArrowheads="1"/>
            </p:cNvSpPr>
            <p:nvPr/>
          </p:nvSpPr>
          <p:spPr bwMode="auto">
            <a:xfrm>
              <a:off x="1716541" y="4709430"/>
              <a:ext cx="239898"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9"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0"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21"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22"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3"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24"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5"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6"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27" name="Rectangle 514"/>
            <p:cNvSpPr>
              <a:spLocks noChangeArrowheads="1"/>
            </p:cNvSpPr>
            <p:nvPr/>
          </p:nvSpPr>
          <p:spPr bwMode="auto">
            <a:xfrm>
              <a:off x="2022564" y="4709430"/>
              <a:ext cx="249124" cy="842656"/>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8"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29"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30"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31"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32" name="Rectangle 519"/>
            <p:cNvSpPr>
              <a:spLocks noChangeArrowheads="1"/>
            </p:cNvSpPr>
            <p:nvPr/>
          </p:nvSpPr>
          <p:spPr bwMode="auto">
            <a:xfrm>
              <a:off x="264383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3"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4"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5"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6" name="Rectangle 545"/>
            <p:cNvSpPr>
              <a:spLocks noChangeArrowheads="1"/>
            </p:cNvSpPr>
            <p:nvPr/>
          </p:nvSpPr>
          <p:spPr bwMode="auto">
            <a:xfrm>
              <a:off x="2337814" y="4709430"/>
              <a:ext cx="24912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7"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8"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39"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40"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41" name="Rectangle 550"/>
            <p:cNvSpPr>
              <a:spLocks noChangeArrowheads="1"/>
            </p:cNvSpPr>
            <p:nvPr/>
          </p:nvSpPr>
          <p:spPr bwMode="auto">
            <a:xfrm>
              <a:off x="1402829"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42"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43"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44"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45"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46"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547"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48"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9"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50"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51"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552"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53"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4"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55"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56"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557"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58"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59"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560"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61"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62"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63"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64"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5"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66"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67"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568"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69"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70"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571"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572"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573"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574"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575"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576"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577"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578"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579"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580"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581"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582"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583"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584"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585"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586"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587"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588"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89"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590"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591"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592"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593"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594"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595"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596"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597"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598"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599"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600"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601"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602"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603"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604"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605"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606"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607"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608"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09"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10"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611"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612"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13"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4"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5"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616"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617" name="Rectangle 627"/>
            <p:cNvSpPr>
              <a:spLocks noChangeArrowheads="1"/>
            </p:cNvSpPr>
            <p:nvPr/>
          </p:nvSpPr>
          <p:spPr bwMode="auto">
            <a:xfrm>
              <a:off x="4099789" y="4022081"/>
              <a:ext cx="1051859"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618" name="Rectangle 628"/>
            <p:cNvSpPr>
              <a:spLocks noChangeArrowheads="1"/>
            </p:cNvSpPr>
            <p:nvPr/>
          </p:nvSpPr>
          <p:spPr bwMode="auto">
            <a:xfrm>
              <a:off x="3950622" y="4197378"/>
              <a:ext cx="695088"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9"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20"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621"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622"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623"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24"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625"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626"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627"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28"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629"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30" name="Rectangle 640"/>
            <p:cNvSpPr>
              <a:spLocks noChangeArrowheads="1"/>
            </p:cNvSpPr>
            <p:nvPr/>
          </p:nvSpPr>
          <p:spPr bwMode="auto">
            <a:xfrm>
              <a:off x="1087579" y="4709430"/>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31"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32"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633"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634"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35"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36"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637"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38"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39"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640"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41"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42"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643"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44"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5"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646"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47"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48"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649"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50"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51"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652"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53"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54"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655"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56"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57" name="Rectangle 672"/>
            <p:cNvSpPr>
              <a:spLocks noChangeArrowheads="1"/>
            </p:cNvSpPr>
            <p:nvPr/>
          </p:nvSpPr>
          <p:spPr bwMode="auto">
            <a:xfrm>
              <a:off x="422897" y="2956458"/>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8" name="Rectangle 673"/>
            <p:cNvSpPr>
              <a:spLocks noChangeArrowheads="1"/>
            </p:cNvSpPr>
            <p:nvPr/>
          </p:nvSpPr>
          <p:spPr bwMode="auto">
            <a:xfrm>
              <a:off x="396754" y="2931855"/>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9"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660"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661"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662"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663"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664"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665"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666"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667"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668"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669"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70"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71"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672"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673"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674" name="Rectangle 689"/>
            <p:cNvSpPr>
              <a:spLocks noChangeArrowheads="1"/>
            </p:cNvSpPr>
            <p:nvPr/>
          </p:nvSpPr>
          <p:spPr bwMode="auto">
            <a:xfrm>
              <a:off x="3975227" y="5850399"/>
              <a:ext cx="1168732"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675"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76"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77"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78"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79"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80"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1"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82"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3"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84"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5"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6"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7"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8"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689"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690"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91"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2"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93"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94"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95"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6"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97"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98"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99"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00"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701"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702"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703"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4"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5"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706"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07"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708"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709"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710" name="Rectangle 725"/>
            <p:cNvSpPr>
              <a:spLocks noChangeArrowheads="1"/>
            </p:cNvSpPr>
            <p:nvPr/>
          </p:nvSpPr>
          <p:spPr bwMode="auto">
            <a:xfrm>
              <a:off x="4579584" y="5304518"/>
              <a:ext cx="645878" cy="30600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1" name="Rectangle 726"/>
            <p:cNvSpPr>
              <a:spLocks noChangeArrowheads="1"/>
            </p:cNvSpPr>
            <p:nvPr/>
          </p:nvSpPr>
          <p:spPr bwMode="auto">
            <a:xfrm>
              <a:off x="4745667" y="5344498"/>
              <a:ext cx="39829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712" name="Rectangle 727"/>
            <p:cNvSpPr>
              <a:spLocks noChangeArrowheads="1"/>
            </p:cNvSpPr>
            <p:nvPr/>
          </p:nvSpPr>
          <p:spPr bwMode="auto">
            <a:xfrm>
              <a:off x="4638021" y="5444448"/>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13"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714"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715"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6"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717"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718"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9"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20"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721"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722"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723" name="Rectangle 740"/>
            <p:cNvSpPr>
              <a:spLocks noChangeArrowheads="1"/>
            </p:cNvSpPr>
            <p:nvPr/>
          </p:nvSpPr>
          <p:spPr bwMode="auto">
            <a:xfrm>
              <a:off x="4579584" y="4941622"/>
              <a:ext cx="645878" cy="30446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4" name="Rectangle 741"/>
            <p:cNvSpPr>
              <a:spLocks noChangeArrowheads="1"/>
            </p:cNvSpPr>
            <p:nvPr/>
          </p:nvSpPr>
          <p:spPr bwMode="auto">
            <a:xfrm>
              <a:off x="4711836" y="4981602"/>
              <a:ext cx="47210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725" name="Rectangle 742"/>
            <p:cNvSpPr>
              <a:spLocks noChangeArrowheads="1"/>
            </p:cNvSpPr>
            <p:nvPr/>
          </p:nvSpPr>
          <p:spPr bwMode="auto">
            <a:xfrm>
              <a:off x="4638021" y="5080014"/>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26" name="Rectangle 743"/>
            <p:cNvSpPr>
              <a:spLocks noChangeArrowheads="1"/>
            </p:cNvSpPr>
            <p:nvPr/>
          </p:nvSpPr>
          <p:spPr bwMode="auto">
            <a:xfrm>
              <a:off x="372149" y="2898026"/>
              <a:ext cx="655105" cy="16607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7"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728" name="Rectangle 745"/>
            <p:cNvSpPr>
              <a:spLocks noChangeArrowheads="1"/>
            </p:cNvSpPr>
            <p:nvPr/>
          </p:nvSpPr>
          <p:spPr bwMode="auto">
            <a:xfrm>
              <a:off x="422897" y="3311666"/>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9" name="Rectangle 746"/>
            <p:cNvSpPr>
              <a:spLocks noChangeArrowheads="1"/>
            </p:cNvSpPr>
            <p:nvPr/>
          </p:nvSpPr>
          <p:spPr bwMode="auto">
            <a:xfrm>
              <a:off x="396754" y="3279374"/>
              <a:ext cx="655105"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30" name="Rectangle 747"/>
            <p:cNvSpPr>
              <a:spLocks noChangeArrowheads="1"/>
            </p:cNvSpPr>
            <p:nvPr/>
          </p:nvSpPr>
          <p:spPr bwMode="auto">
            <a:xfrm>
              <a:off x="372149" y="3254771"/>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31"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732"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733"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734"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5"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736"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737"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38"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739"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740"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741"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2"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743"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44"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745"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746"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7"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748"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9"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750"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751"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752"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753"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754"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755"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6"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7"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8"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9"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0"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1"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2"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3"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4"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765"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766"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767"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68" name="Rectangle 788"/>
            <p:cNvSpPr>
              <a:spLocks noChangeArrowheads="1"/>
            </p:cNvSpPr>
            <p:nvPr/>
          </p:nvSpPr>
          <p:spPr bwMode="auto">
            <a:xfrm>
              <a:off x="2774201" y="2964147"/>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769"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70" name="Rectangle 790"/>
            <p:cNvSpPr>
              <a:spLocks noChangeArrowheads="1"/>
            </p:cNvSpPr>
            <p:nvPr/>
          </p:nvSpPr>
          <p:spPr bwMode="auto">
            <a:xfrm>
              <a:off x="2006836" y="3213253"/>
              <a:ext cx="1336353" cy="115416"/>
            </a:xfrm>
            <a:prstGeom prst="rect">
              <a:avLst/>
            </a:prstGeom>
            <a:noFill/>
            <a:ln w="9525">
              <a:noFill/>
              <a:miter lim="800000"/>
              <a:headEnd/>
              <a:tailEnd/>
            </a:ln>
          </p:spPr>
          <p:txBody>
            <a:bodyPr lIns="0" tIns="0" rIns="0" bIns="0">
              <a:spAutoFit/>
            </a:bodyPr>
            <a:lstStyle/>
            <a:p>
              <a:pPr algn="l" eaLnBrk="0" hangingPunct="0"/>
              <a:r>
                <a:rPr lang="en-US" sz="750" b="1" dirty="0">
                  <a:solidFill>
                    <a:srgbClr val="000000"/>
                  </a:solidFill>
                </a:rPr>
                <a:t>L2 Memory </a:t>
              </a:r>
              <a:r>
                <a:rPr lang="en-US" sz="750" b="1" dirty="0" smtClean="0">
                  <a:solidFill>
                    <a:srgbClr val="000000"/>
                  </a:solidFill>
                </a:rPr>
                <a:t> Cache/RAM</a:t>
              </a:r>
              <a:endParaRPr lang="en-US" sz="750" dirty="0">
                <a:solidFill>
                  <a:srgbClr val="000000"/>
                </a:solidFill>
              </a:endParaRPr>
            </a:p>
          </p:txBody>
        </p:sp>
        <p:sp>
          <p:nvSpPr>
            <p:cNvPr id="771"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772"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773"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774"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775"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6"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777"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778"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779"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80"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781"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782"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83"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784"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785"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86"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787"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88"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89"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790"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791"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792"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793"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795"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796"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4" name="Rectangle 814"/>
            <p:cNvSpPr>
              <a:spLocks noChangeArrowheads="1"/>
            </p:cNvSpPr>
            <p:nvPr/>
          </p:nvSpPr>
          <p:spPr bwMode="auto">
            <a:xfrm>
              <a:off x="871538" y="3700158"/>
              <a:ext cx="2962211" cy="201168"/>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797"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8"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799"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800"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801"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802"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803"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804"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805"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806"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807"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808" name="Rectangle 521"/>
            <p:cNvSpPr>
              <a:spLocks noChangeArrowheads="1"/>
            </p:cNvSpPr>
            <p:nvPr/>
          </p:nvSpPr>
          <p:spPr bwMode="auto">
            <a:xfrm rot="16200000">
              <a:off x="2489176" y="5010911"/>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sp>
          <p:nvSpPr>
            <p:cNvPr id="809" name="Rectangle 640"/>
            <p:cNvSpPr>
              <a:spLocks noChangeArrowheads="1"/>
            </p:cNvSpPr>
            <p:nvPr/>
          </p:nvSpPr>
          <p:spPr bwMode="auto">
            <a:xfrm>
              <a:off x="789907" y="4711806"/>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10"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11"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812"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3"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4"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815"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6"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7"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18"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819"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820"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21"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22"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823" name="Rectangle 521"/>
            <p:cNvSpPr>
              <a:spLocks noChangeArrowheads="1"/>
            </p:cNvSpPr>
            <p:nvPr/>
          </p:nvSpPr>
          <p:spPr bwMode="auto">
            <a:xfrm rot="16200000">
              <a:off x="626968" y="5034719"/>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grpSp>
      <p:sp>
        <p:nvSpPr>
          <p:cNvPr id="56323" name="Rectangle 2"/>
          <p:cNvSpPr>
            <a:spLocks noGrp="1" noChangeArrowheads="1"/>
          </p:cNvSpPr>
          <p:nvPr>
            <p:ph type="title" idx="4294967295"/>
          </p:nvPr>
        </p:nvSpPr>
        <p:spPr>
          <a:xfrm>
            <a:off x="464360" y="76200"/>
            <a:ext cx="8229600" cy="762000"/>
          </a:xfrm>
        </p:spPr>
        <p:txBody>
          <a:bodyPr/>
          <a:lstStyle/>
          <a:p>
            <a:pPr eaLnBrk="1" hangingPunct="1"/>
            <a:r>
              <a:rPr lang="en-US" b="0" dirty="0" smtClean="0"/>
              <a:t>TeraNet Switch Fabric</a:t>
            </a:r>
          </a:p>
        </p:txBody>
      </p:sp>
      <p:sp>
        <p:nvSpPr>
          <p:cNvPr id="56324" name="Rectangle 4"/>
          <p:cNvSpPr>
            <a:spLocks noGrp="1" noChangeArrowheads="1"/>
          </p:cNvSpPr>
          <p:nvPr>
            <p:ph type="body" sz="half" idx="4294967295"/>
          </p:nvPr>
        </p:nvSpPr>
        <p:spPr>
          <a:xfrm>
            <a:off x="5450680" y="2633659"/>
            <a:ext cx="3571876" cy="3731421"/>
          </a:xfrm>
        </p:spPr>
        <p:txBody>
          <a:bodyPr/>
          <a:lstStyle/>
          <a:p>
            <a:pPr marL="227013" indent="-227013" eaLnBrk="1" hangingPunct="1">
              <a:spcBef>
                <a:spcPct val="0"/>
              </a:spcBef>
              <a:spcAft>
                <a:spcPct val="10000"/>
              </a:spcAft>
            </a:pPr>
            <a:r>
              <a:rPr lang="en-US" sz="1800" dirty="0" smtClean="0"/>
              <a:t>A non-blocking switch fabric that enables fast and contention-free internal data movement</a:t>
            </a:r>
          </a:p>
          <a:p>
            <a:pPr marL="227013" indent="-227013" eaLnBrk="1" hangingPunct="1">
              <a:spcBef>
                <a:spcPct val="0"/>
              </a:spcBef>
              <a:spcAft>
                <a:spcPct val="10000"/>
              </a:spcAft>
            </a:pPr>
            <a:r>
              <a:rPr lang="en-US" sz="1800" dirty="0" smtClean="0"/>
              <a:t>Provides a configured way – within hardware – to manage traffic queues and ensure priority jobs are getting accomplished while minimizing the involvement of the CorePac cores</a:t>
            </a:r>
          </a:p>
          <a:p>
            <a:pPr marL="227013" indent="-227013" eaLnBrk="1" hangingPunct="1">
              <a:spcBef>
                <a:spcPct val="0"/>
              </a:spcBef>
              <a:spcAft>
                <a:spcPct val="10000"/>
              </a:spcAft>
            </a:pPr>
            <a:r>
              <a:rPr lang="en-US" sz="1800" dirty="0" smtClean="0"/>
              <a:t>Facilitates high-bandwidth communications between CorePac cores, subsystems, peripherals, and memory</a:t>
            </a:r>
          </a:p>
        </p:txBody>
      </p:sp>
      <p:sp>
        <p:nvSpPr>
          <p:cNvPr id="56325" name="AutoShape 5"/>
          <p:cNvSpPr>
            <a:spLocks noChangeArrowheads="1"/>
          </p:cNvSpPr>
          <p:nvPr/>
        </p:nvSpPr>
        <p:spPr bwMode="auto">
          <a:xfrm>
            <a:off x="5426075" y="2582863"/>
            <a:ext cx="3603625" cy="3803650"/>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endParaRPr>
          </a:p>
        </p:txBody>
      </p:sp>
      <p:sp>
        <p:nvSpPr>
          <p:cNvPr id="56333" name="Rectangle 494"/>
          <p:cNvSpPr>
            <a:spLocks noChangeArrowheads="1"/>
          </p:cNvSpPr>
          <p:nvPr/>
        </p:nvSpPr>
        <p:spPr bwMode="auto">
          <a:xfrm>
            <a:off x="3643313" y="1300163"/>
            <a:ext cx="190500" cy="2422525"/>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56334" name="Rectangle 498"/>
          <p:cNvSpPr>
            <a:spLocks noChangeArrowheads="1"/>
          </p:cNvSpPr>
          <p:nvPr/>
        </p:nvSpPr>
        <p:spPr bwMode="auto">
          <a:xfrm>
            <a:off x="1408113" y="1492250"/>
            <a:ext cx="190500" cy="2230438"/>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426" name="Rectangle 19"/>
          <p:cNvSpPr>
            <a:spLocks noChangeArrowheads="1"/>
          </p:cNvSpPr>
          <p:nvPr/>
        </p:nvSpPr>
        <p:spPr bwMode="auto">
          <a:xfrm>
            <a:off x="5402263" y="2301875"/>
            <a:ext cx="3629025" cy="273050"/>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TeraNet Switch Fabric</a:t>
            </a:r>
          </a:p>
        </p:txBody>
      </p:sp>
      <p:sp>
        <p:nvSpPr>
          <p:cNvPr id="427"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428"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429"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sp>
        <p:nvSpPr>
          <p:cNvPr id="430" name="PPTShape_3"/>
          <p:cNvSpPr>
            <a:spLocks noChangeArrowheads="1"/>
          </p:cNvSpPr>
          <p:nvPr/>
        </p:nvSpPr>
        <p:spPr bwMode="auto">
          <a:xfrm>
            <a:off x="5400675" y="202723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External Interfaces</a:t>
            </a:r>
          </a:p>
        </p:txBody>
      </p:sp>
      <p:sp>
        <p:nvSpPr>
          <p:cNvPr id="431" name="PPTShape_4"/>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AUDIO_TEMP" val="C:\Users\a0850458\AppData\Local\Temp\articulate\presenter\ae\audio\20101105024425\"/>
  <p:tag name="PRESENTATION_PLAYLIST_COUNT" val="0"/>
  <p:tag name="PRESENTATION_PRESENTER_SLIDE_LEVEL" val="0"/>
  <p:tag name="ARTICULATE_TEMPLATE_GUID" val="964306da-7288-4a58-87f1-2616ae5904c9"/>
  <p:tag name="ARTICULATE_PROJECT_CHECK" val="0"/>
  <p:tag name="ARTICULATE_TEMPLATE" val="TI Master White"/>
  <p:tag name="ARTICULATE_REFERENCE_COUNT" val="2"/>
  <p:tag name="ARTICULATE_REFERENCE_TYPE_1" val="1"/>
  <p:tag name="ARTICULATE_REFERENCE_TITLE_1" val="KeyStone C66x SoC Architecture Overview Training Slides"/>
  <p:tag name="ARTICULATE_REFERENCE_1" val="C:\Data\Keystone Training\PDF\KeyStone SoC Overview.pdf"/>
  <p:tag name="ARTICULATE_REFERENCE_TYPE_2" val="0"/>
  <p:tag name="ARTICULATE_REFERENCE_TITLE_2" val="Getting Started: TMS320C66x High-Performance Multicore DSPs"/>
  <p:tag name="ARTICULATE_REFERENCE_2" val="http://focus.ti.com/dsp/docs/dspcontent.tsp?contentId=77428"/>
  <p:tag name="ARTICULATE_PRESENTER_VERSION" val="6"/>
  <p:tag name="PUBLISH_TITLE" val="KeyStone Training: C66x SOC Architecture Overview"/>
  <p:tag name="ARTICULATE_PUBLISH_PATH" val="C:\Data\Keystone Training\PUBLISH"/>
  <p:tag name="ARTICULATE_LOGO" val="TI_logo_off_white_square.jpg"/>
  <p:tag name="ARTICULATE_PRESENTER" val="(None selected)"/>
  <p:tag name="ARTICULATE_PRESENTER_GUID" val="9869030842"/>
  <p:tag name="ARTICULATE_LMS" val="0"/>
  <p:tag name="ARTICULATE_USE_PROJECT_TEMPLATE" val="1"/>
  <p:tag name="LMS_PUBLISH" val="No"/>
  <p:tag name="PRESENTER_PREVIEW_MODE" val="0"/>
  <p:tag name="PRESENTER_PREVIEW_START" val="1"/>
  <p:tag name="PLAYERLOGOHEIGHT" val="476"/>
  <p:tag name="PLAYERLOGOWIDTH" val="1357"/>
  <p:tag name="LAUNCHINNEWWINDOW" val="1"/>
  <p:tag name="LASTPUBLISHED" val="C:\Data\Keystone Training\PUBLISH\01 KeyStone Overview\launcher.html"/>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ELAPSEDTIME" val="33.067"/>
  <p:tag name="ARTICULATE_SLIDE_PAUSE" val="0"/>
  <p:tag name="ARTICULATE_NAV_LEVEL" val="2"/>
  <p:tag name="ARTICULATE_PLAYLIST_ID" val="-1"/>
  <p:tag name="ARTICULATE_LOCK_SLIDE" val="0"/>
  <p:tag name="ARTICULATE_SLIDE_GUID" val="037e8c89-4052-4885-bed1-6f217d75cb0a"/>
  <p:tag name="ARTICULATE_SLIDE_NAV" val="12"/>
</p:tagLst>
</file>

<file path=ppt/tags/tag11.xml><?xml version="1.0" encoding="utf-8"?>
<p:tagLst xmlns:a="http://schemas.openxmlformats.org/drawingml/2006/main" xmlns:r="http://schemas.openxmlformats.org/officeDocument/2006/relationships" xmlns:p="http://schemas.openxmlformats.org/presentationml/2006/main">
  <p:tag name="ELAPSEDTIME" val="55.901"/>
  <p:tag name="ARTICULATE_SLIDE_PAUSE" val="0"/>
  <p:tag name="ARTICULATE_NAV_LEVEL" val="2"/>
  <p:tag name="ARTICULATE_PLAYLIST_ID" val="-1"/>
  <p:tag name="ARTICULATE_LOCK_SLIDE" val="0"/>
  <p:tag name="ARTICULATE_SLIDE_GUID" val="12f40dac-f7ba-4d1a-b4ea-301d7184245c"/>
  <p:tag name="ARTICULATE_SLIDE_NAV" val="13"/>
</p:tagLst>
</file>

<file path=ppt/tags/tag12.xml><?xml version="1.0" encoding="utf-8"?>
<p:tagLst xmlns:a="http://schemas.openxmlformats.org/drawingml/2006/main" xmlns:r="http://schemas.openxmlformats.org/officeDocument/2006/relationships" xmlns:p="http://schemas.openxmlformats.org/presentationml/2006/main">
  <p:tag name="ELAPSEDTIME" val="38.369"/>
  <p:tag name="ARTICULATE_SLIDE_PAUSE" val="0"/>
  <p:tag name="ARTICULATE_NAV_LEVEL" val="2"/>
  <p:tag name="ARTICULATE_PLAYLIST_ID" val="-1"/>
  <p:tag name="ARTICULATE_LOCK_SLIDE" val="0"/>
  <p:tag name="ARTICULATE_SLIDE_GUID" val="dc1b4eee-fe69-4576-9a6f-3e16f6e4d68f"/>
  <p:tag name="ARTICULATE_SLIDE_NAV" val="14"/>
</p:tagLst>
</file>

<file path=ppt/tags/tag13.xml><?xml version="1.0" encoding="utf-8"?>
<p:tagLst xmlns:a="http://schemas.openxmlformats.org/drawingml/2006/main" xmlns:r="http://schemas.openxmlformats.org/officeDocument/2006/relationships" xmlns:p="http://schemas.openxmlformats.org/presentationml/2006/main">
  <p:tag name="ELAPSEDTIME" val="31.291"/>
  <p:tag name="ARTICULATE_SLIDE_PAUSE" val="0"/>
  <p:tag name="ARTICULATE_NAV_LEVEL" val="2"/>
  <p:tag name="ARTICULATE_PLAYLIST_ID" val="-1"/>
  <p:tag name="ARTICULATE_LOCK_SLIDE" val="0"/>
  <p:tag name="ARTICULATE_SLIDE_GUID" val="15cc27ac-f87f-4ba7-ad9d-c5deade3cad2"/>
  <p:tag name="ARTICULATE_SLIDE_NAV" val="15"/>
</p:tagLst>
</file>

<file path=ppt/tags/tag14.xml><?xml version="1.0" encoding="utf-8"?>
<p:tagLst xmlns:a="http://schemas.openxmlformats.org/drawingml/2006/main" xmlns:r="http://schemas.openxmlformats.org/officeDocument/2006/relationships" xmlns:p="http://schemas.openxmlformats.org/presentationml/2006/main">
  <p:tag name="ELAPSEDTIME" val="32.234"/>
  <p:tag name="ARTICULATE_SLIDE_PAUSE" val="0"/>
  <p:tag name="ARTICULATE_NAV_LEVEL" val="2"/>
  <p:tag name="ARTICULATE_PLAYLIST_ID" val="-1"/>
  <p:tag name="ARTICULATE_LOCK_SLIDE" val="0"/>
  <p:tag name="ARTICULATE_SLIDE_GUID" val="736186d9-eed1-4da3-9026-9d3140cbd789"/>
  <p:tag name="ARTICULATE_SLIDE_NAV" val="16"/>
</p:tagLst>
</file>

<file path=ppt/tags/tag15.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16.xml><?xml version="1.0" encoding="utf-8"?>
<p:tagLst xmlns:a="http://schemas.openxmlformats.org/drawingml/2006/main" xmlns:r="http://schemas.openxmlformats.org/officeDocument/2006/relationships" xmlns:p="http://schemas.openxmlformats.org/presentationml/2006/main">
  <p:tag name="ELAPSEDTIME" val="27.713"/>
  <p:tag name="ARTICULATE_SLIDE_PAUSE" val="0"/>
  <p:tag name="ARTICULATE_NAV_LEVEL" val="2"/>
  <p:tag name="ARTICULATE_PLAYLIST_ID" val="-1"/>
  <p:tag name="ARTICULATE_LOCK_SLIDE" val="0"/>
  <p:tag name="ARTICULATE_SLIDE_GUID" val="6c8f92dd-13bc-40e4-b266-ce79bdaf044b"/>
  <p:tag name="ARTICULATE_SLIDE_NAV" val="18"/>
</p:tagLst>
</file>

<file path=ppt/tags/tag17.xml><?xml version="1.0" encoding="utf-8"?>
<p:tagLst xmlns:a="http://schemas.openxmlformats.org/drawingml/2006/main" xmlns:r="http://schemas.openxmlformats.org/officeDocument/2006/relationships" xmlns:p="http://schemas.openxmlformats.org/presentationml/2006/main">
  <p:tag name="ELAPSEDTIME" val="10.63"/>
  <p:tag name="ARTICULATE_SLIDE_PAUSE" val="0"/>
  <p:tag name="ARTICULATE_NAV_LEVEL" val="2"/>
  <p:tag name="ARTICULATE_PLAYLIST_ID" val="-1"/>
  <p:tag name="ARTICULATE_LOCK_SLIDE" val="0"/>
  <p:tag name="ARTICULATE_SLIDE_GUID" val="07960e40-759b-4659-a27e-243490fe21ed"/>
  <p:tag name="ARTICULATE_SLIDE_NAV" val="20"/>
</p:tagLst>
</file>

<file path=ppt/tags/tag18.xml><?xml version="1.0" encoding="utf-8"?>
<p:tagLst xmlns:a="http://schemas.openxmlformats.org/drawingml/2006/main" xmlns:r="http://schemas.openxmlformats.org/officeDocument/2006/relationships" xmlns:p="http://schemas.openxmlformats.org/presentationml/2006/main">
  <p:tag name="ELAPSEDTIME" val="8.567"/>
  <p:tag name="ARTICULATE_SLIDE_PAUSE" val="0"/>
  <p:tag name="ARTICULATE_NAV_LEVEL" val="2"/>
  <p:tag name="ARTICULATE_PLAYLIST_ID" val="-1"/>
  <p:tag name="ARTICULATE_LOCK_SLIDE" val="0"/>
  <p:tag name="ARTICULATE_SLIDE_GUID" val="f14cf365-1546-4dae-af66-643550a09d7a"/>
  <p:tag name="ARTICULATE_SLIDE_NAV" val="21"/>
</p:tagLst>
</file>

<file path=ppt/tags/tag19.xml><?xml version="1.0" encoding="utf-8"?>
<p:tagLst xmlns:a="http://schemas.openxmlformats.org/drawingml/2006/main" xmlns:r="http://schemas.openxmlformats.org/officeDocument/2006/relationships" xmlns:p="http://schemas.openxmlformats.org/presentationml/2006/main">
  <p:tag name="AUDIO_IMPORT" val="C:\Data\Keystone Training\GAUSS\Online Training\Audio\DR000424.mp3"/>
  <p:tag name="AUDIO_ID" val="969"/>
  <p:tag name="ELAPSEDTIME" val="88.812"/>
  <p:tag name="ARTICULATE_SLIDE_PAUSE" val="0"/>
  <p:tag name="ARTICULATE_NAV_LEVEL" val="1"/>
  <p:tag name="ARTICULATE_PLAYLIST_ID" val="-1"/>
  <p:tag name="ARTICULATE_LOCK_SLIDE" val="0"/>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7iMJDz4n_files\slide0001_image001.jpg"/>
</p:tagLst>
</file>

<file path=ppt/tags/tag20.xml><?xml version="1.0" encoding="utf-8"?>
<p:tagLst xmlns:a="http://schemas.openxmlformats.org/drawingml/2006/main" xmlns:r="http://schemas.openxmlformats.org/officeDocument/2006/relationships" xmlns:p="http://schemas.openxmlformats.org/presentationml/2006/main">
  <p:tag name="ARTICULATE_SLIDE_GUID" val="2f810d4b-2ee3-4d43-8f84-f7b6d20a4d95"/>
  <p:tag name="ARTICULATE_SLIDE_NAV" val="4"/>
  <p:tag name="AUDIO_IMPORT" val="C:\Data\Keystone Training\GAUSS\Online Training\Audio\DR000421.mp3"/>
  <p:tag name="AUDIO_ID" val="967"/>
  <p:tag name="ELAPSEDTIME" val="75.697"/>
  <p:tag name="ARTICULATE_TITLE_TAG" val="KeyStone C6655/57: Device Features"/>
  <p:tag name="ARTICULATE_SLIDE_PAUSE" val="0"/>
  <p:tag name="ARTICULATE_NAV_LEVEL" val="1"/>
  <p:tag name="ARTICULATE_PLAYLIST_ID" val="-1"/>
  <p:tag name="ARTICULATE_LOCK_SLIDE" val="0"/>
</p:tagLst>
</file>

<file path=ppt/tags/tag21.xml><?xml version="1.0" encoding="utf-8"?>
<p:tagLst xmlns:a="http://schemas.openxmlformats.org/drawingml/2006/main" xmlns:r="http://schemas.openxmlformats.org/officeDocument/2006/relationships" xmlns:p="http://schemas.openxmlformats.org/presentationml/2006/main">
  <p:tag name="ARTICULATE_SLIDE_GUID" val="2f810d4b-2ee3-4d43-8f84-f7b6d20a4d95"/>
  <p:tag name="ARTICULATE_SLIDE_NAV" val="4"/>
  <p:tag name="AUDIO_IMPORT" val="C:\Data\Keystone Training\GAUSS\Online Training\Audio\DR000423.mp3"/>
  <p:tag name="AUDIO_ID" val="968"/>
  <p:tag name="ELAPSEDTIME" val="40.197"/>
  <p:tag name="ARTICULATE_TITLE_TAG" val="KeyStone C6654: Power Optimized"/>
  <p:tag name="ARTICULATE_SLIDE_PAUSE" val="0"/>
  <p:tag name="ARTICULATE_NAV_LEVEL" val="1"/>
  <p:tag name="ARTICULATE_PLAYLIST_ID" val="-1"/>
  <p:tag name="ARTICULATE_LOCK_SLIDE" val="0"/>
</p:tagLst>
</file>

<file path=ppt/tags/tag22.xml><?xml version="1.0" encoding="utf-8"?>
<p:tagLst xmlns:a="http://schemas.openxmlformats.org/drawingml/2006/main" xmlns:r="http://schemas.openxmlformats.org/officeDocument/2006/relationships" xmlns:p="http://schemas.openxmlformats.org/presentationml/2006/main">
  <p:tag name="AUDIO_IMPORT" val="C:\Data\Keystone Training\GAUSS\Online Training\Audio\DR000424.mp3"/>
  <p:tag name="AUDIO_ID" val="969"/>
  <p:tag name="ELAPSEDTIME" val="88.812"/>
  <p:tag name="ARTICULATE_SLIDE_PAUSE" val="0"/>
  <p:tag name="ARTICULATE_NAV_LEVEL" val="1"/>
  <p:tag name="ARTICULATE_PLAYLIST_ID" val="-1"/>
  <p:tag name="ARTICULATE_LOCK_SLIDE" val="0"/>
</p:tagLst>
</file>

<file path=ppt/tags/tag23.xml><?xml version="1.0" encoding="utf-8"?>
<p:tagLst xmlns:a="http://schemas.openxmlformats.org/drawingml/2006/main" xmlns:r="http://schemas.openxmlformats.org/officeDocument/2006/relationships" xmlns:p="http://schemas.openxmlformats.org/presentationml/2006/main">
  <p:tag name="ELAPSEDTIME" val="10.63"/>
  <p:tag name="ARTICULATE_SLIDE_PAUSE" val="0"/>
  <p:tag name="ARTICULATE_NAV_LEVEL" val="1"/>
  <p:tag name="ARTICULATE_PLAYLIST_ID" val="-1"/>
  <p:tag name="ARTICULATE_LOCK_SLIDE" val="0"/>
  <p:tag name="ARTICULATE_SLIDE_GUID" val="b460e9f8-0505-4ebf-9f1c-e3b30224b0f6"/>
  <p:tag name="ARTICULATE_SLIDE_NAV" val="71"/>
</p:tagLst>
</file>

<file path=ppt/tags/tag24.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25.xml><?xml version="1.0" encoding="utf-8"?>
<p:tagLst xmlns:a="http://schemas.openxmlformats.org/drawingml/2006/main" xmlns:r="http://schemas.openxmlformats.org/officeDocument/2006/relationships" xmlns:p="http://schemas.openxmlformats.org/presentationml/2006/main">
  <p:tag name="ELAPSEDTIME" val="3.473"/>
</p:tagLst>
</file>

<file path=ppt/tags/tag26.xml><?xml version="1.0" encoding="utf-8"?>
<p:tagLst xmlns:a="http://schemas.openxmlformats.org/drawingml/2006/main" xmlns:r="http://schemas.openxmlformats.org/officeDocument/2006/relationships" xmlns:p="http://schemas.openxmlformats.org/presentationml/2006/main">
  <p:tag name="ELAPSEDTIME" val="20.505"/>
  <p:tag name="ARTICULATE_SLIDE_PAUSE" val="0"/>
  <p:tag name="ARTICULATE_NAV_LEVEL" val="3"/>
  <p:tag name="ARTICULATE_PLAYLIST_ID" val="-1"/>
  <p:tag name="ARTICULATE_LOCK_SLIDE" val="0"/>
  <p:tag name="ARTICULATE_SLIDE_GUID" val="682c950b-9967-4e62-91be-54a21df83053"/>
  <p:tag name="ARTICULATE_SLIDE_NAV" val="34"/>
</p:tagLst>
</file>

<file path=ppt/tags/tag27.xml><?xml version="1.0" encoding="utf-8"?>
<p:tagLst xmlns:a="http://schemas.openxmlformats.org/drawingml/2006/main" xmlns:r="http://schemas.openxmlformats.org/officeDocument/2006/relationships" xmlns:p="http://schemas.openxmlformats.org/presentationml/2006/main">
  <p:tag name="ELAPSEDTIME" val="159.552"/>
  <p:tag name="ARTICULATE_SLIDE_PAUSE" val="0"/>
  <p:tag name="ARTICULATE_NAV_LEVEL" val="2"/>
  <p:tag name="ARTICULATE_PLAYLIST_ID" val="-1"/>
  <p:tag name="ARTICULATE_LOCK_SLIDE" val="0"/>
  <p:tag name="ARTICULATE_SLIDE_GUID" val="f4ad093c-57fb-48c2-8218-8faabd2ff141"/>
  <p:tag name="ARTICULATE_SLIDE_NAV" val="44"/>
</p:tagLst>
</file>

<file path=ppt/tags/tag28.xml><?xml version="1.0" encoding="utf-8"?>
<p:tagLst xmlns:a="http://schemas.openxmlformats.org/drawingml/2006/main" xmlns:r="http://schemas.openxmlformats.org/officeDocument/2006/relationships" xmlns:p="http://schemas.openxmlformats.org/presentationml/2006/main">
  <p:tag name="ELAPSEDTIME" val="39.755"/>
  <p:tag name="ARTICULATE_SLIDE_PAUSE" val="0"/>
  <p:tag name="ARTICULATE_NAV_LEVEL" val="2"/>
  <p:tag name="ARTICULATE_PLAYLIST_ID" val="-1"/>
  <p:tag name="ARTICULATE_LOCK_SLIDE" val="0"/>
  <p:tag name="ARTICULATE_SLIDE_GUID" val="6f194eed-775e-400e-96e7-2079d5a103da"/>
  <p:tag name="ARTICULATE_SLIDE_NAV" val="57"/>
</p:tagLst>
</file>

<file path=ppt/tags/tag29.xml><?xml version="1.0" encoding="utf-8"?>
<p:tagLst xmlns:a="http://schemas.openxmlformats.org/drawingml/2006/main" xmlns:r="http://schemas.openxmlformats.org/officeDocument/2006/relationships" xmlns:p="http://schemas.openxmlformats.org/presentationml/2006/main">
  <p:tag name="ELAPSEDTIME" val="67.734"/>
  <p:tag name="ARTICULATE_SLIDE_PAUSE" val="0"/>
  <p:tag name="ARTICULATE_NAV_LEVEL" val="2"/>
  <p:tag name="ARTICULATE_PLAYLIST_ID" val="-1"/>
  <p:tag name="ARTICULATE_LOCK_SLIDE" val="0"/>
  <p:tag name="ARTICULATE_SLIDE_GUID" val="3a6348f0-9065-44ed-9ef5-07a8f947d241"/>
  <p:tag name="ARTICULATE_SLIDE_NAV" val="4"/>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nnsZ4USz_files\slide0001_image001.png"/>
</p:tagLst>
</file>

<file path=ppt/tags/tag30.xml><?xml version="1.0" encoding="utf-8"?>
<p:tagLst xmlns:a="http://schemas.openxmlformats.org/drawingml/2006/main" xmlns:r="http://schemas.openxmlformats.org/officeDocument/2006/relationships" xmlns:p="http://schemas.openxmlformats.org/presentationml/2006/main">
  <p:tag name="ELAPSEDTIME" val="114.651"/>
  <p:tag name="ARTICULATE_SLIDE_GUID" val="9c1b52c1-f6fe-4841-939b-c5fc2a8768ca"/>
  <p:tag name="ARTICULATE_SLIDE_PAUSE" val="0"/>
  <p:tag name="ARTICULATE_NAV_LEVEL" val="2"/>
  <p:tag name="ARTICULATE_PLAYLIST_ID" val="-1"/>
  <p:tag name="ARTICULATE_VIEW_MODE" val="2"/>
  <p:tag name="ARTICULATE_LOCK_SLIDE" val="0"/>
  <p:tag name="ARTICULATE_SLIDE_NAV" val="4"/>
</p:tagLst>
</file>

<file path=ppt/tags/tag31.xml><?xml version="1.0" encoding="utf-8"?>
<p:tagLst xmlns:a="http://schemas.openxmlformats.org/drawingml/2006/main" xmlns:r="http://schemas.openxmlformats.org/officeDocument/2006/relationships" xmlns:p="http://schemas.openxmlformats.org/presentationml/2006/main">
  <p:tag name="ARTICULATE_TITLE_TAG" val="TCP3E Overview"/>
  <p:tag name="ELAPSEDTIME" val="69.036"/>
  <p:tag name="ARTICULATE_SLIDE_GUID" val="8844c34b-d239-4bbf-8a6c-8fc1f47f3b41"/>
  <p:tag name="ARTICULATE_SLIDE_PAUSE" val="0"/>
  <p:tag name="ARTICULATE_NAV_LEVEL" val="2"/>
  <p:tag name="ARTICULATE_PLAYLIST_ID" val="-1"/>
  <p:tag name="ARTICULATE_LOCK_SLIDE" val="0"/>
  <p:tag name="ARTICULATE_SLIDE_NAV" val="4"/>
</p:tagLst>
</file>

<file path=ppt/tags/tag3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AG4iKncu_files\slide0001_image001.png"/>
</p:tagLst>
</file>

<file path=ppt/tags/tag33.xml><?xml version="1.0" encoding="utf-8"?>
<p:tagLst xmlns:a="http://schemas.openxmlformats.org/drawingml/2006/main" xmlns:r="http://schemas.openxmlformats.org/officeDocument/2006/relationships" xmlns:p="http://schemas.openxmlformats.org/presentationml/2006/main">
  <p:tag name="ARTICULATE_IMAGE_RECOLOR" val="0"/>
  <p:tag name="ARTICULATE_PUBLISH_MODE" val="1"/>
</p:tagLst>
</file>

<file path=ppt/tags/tag34.xml><?xml version="1.0" encoding="utf-8"?>
<p:tagLst xmlns:a="http://schemas.openxmlformats.org/drawingml/2006/main" xmlns:r="http://schemas.openxmlformats.org/officeDocument/2006/relationships" xmlns:p="http://schemas.openxmlformats.org/presentationml/2006/main">
  <p:tag name="ELAPSEDTIME" val="100.411"/>
  <p:tag name="ARTICULATE_SLIDE_PAUSE" val="0"/>
  <p:tag name="ARTICULATE_NAV_LEVEL" val="2"/>
  <p:tag name="ARTICULATE_PLAYLIST_ID" val="-1"/>
  <p:tag name="ARTICULATE_LOCK_SLIDE" val="0"/>
  <p:tag name="ARTICULATE_SLIDE_GUID" val="b88c6bd1-55bb-47f0-abf1-c0c473b9dae2"/>
  <p:tag name="ARTICULATE_SLIDE_NAV" val="46"/>
</p:tagLst>
</file>

<file path=ppt/tags/tag35.xml><?xml version="1.0" encoding="utf-8"?>
<p:tagLst xmlns:a="http://schemas.openxmlformats.org/drawingml/2006/main" xmlns:r="http://schemas.openxmlformats.org/officeDocument/2006/relationships" xmlns:p="http://schemas.openxmlformats.org/presentationml/2006/main">
  <p:tag name="ELAPSEDTIME" val="67.734"/>
  <p:tag name="ARTICULATE_SLIDE_PAUSE" val="0"/>
  <p:tag name="ARTICULATE_NAV_LEVEL" val="2"/>
  <p:tag name="ARTICULATE_PLAYLIST_ID" val="-1"/>
  <p:tag name="ARTICULATE_LOCK_SLIDE" val="0"/>
  <p:tag name="ARTICULATE_SLIDE_GUID" val="3a6348f0-9065-44ed-9ef5-07a8f947d241"/>
  <p:tag name="ARTICULATE_SLIDE_NAV" val="4"/>
</p:tagLst>
</file>

<file path=ppt/tags/tag4.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7iMJDz4n_files\slide0001_image001.jpg"/>
</p:tagLst>
</file>

<file path=ppt/tags/tag5.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nnsZ4USz_files\slide0001_image001.png"/>
</p:tagLst>
</file>

<file path=ppt/tags/tag6.xml><?xml version="1.0" encoding="utf-8"?>
<p:tagLst xmlns:a="http://schemas.openxmlformats.org/drawingml/2006/main" xmlns:r="http://schemas.openxmlformats.org/officeDocument/2006/relationships" xmlns:p="http://schemas.openxmlformats.org/presentationml/2006/main">
  <p:tag name="ELAPSEDTIME" val="7.885"/>
  <p:tag name="ARTICULATE_SLIDE_PAUSE" val="0"/>
  <p:tag name="ARTICULATE_NAV_LEVEL" val="1"/>
  <p:tag name="ARTICULATE_PLAYLIST_ID" val="-1"/>
  <p:tag name="ARTICULATE_LOCK_SLIDE" val="0"/>
  <p:tag name="ARTICULATE_SLIDE_GUID" val="729f5771-939f-459c-a799-aec7698a9bca"/>
  <p:tag name="ARTICULATE_SLIDE_NAV" val="1"/>
</p:tagLst>
</file>

<file path=ppt/tags/tag7.xml><?xml version="1.0" encoding="utf-8"?>
<p:tagLst xmlns:a="http://schemas.openxmlformats.org/drawingml/2006/main" xmlns:r="http://schemas.openxmlformats.org/officeDocument/2006/relationships" xmlns:p="http://schemas.openxmlformats.org/presentationml/2006/main">
  <p:tag name="ELAPSEDTIME" val="10.63"/>
  <p:tag name="ARTICULATE_SLIDE_PAUSE" val="0"/>
  <p:tag name="ARTICULATE_NAV_LEVEL" val="2"/>
  <p:tag name="ARTICULATE_PLAYLIST_ID" val="-1"/>
  <p:tag name="ARTICULATE_LOCK_SLIDE" val="0"/>
  <p:tag name="ARTICULATE_SLIDE_GUID" val="07960e40-759b-4659-a27e-243490fe21ed"/>
  <p:tag name="ARTICULATE_SLIDE_NAV" val="20"/>
</p:tagLst>
</file>

<file path=ppt/tags/tag8.xml><?xml version="1.0" encoding="utf-8"?>
<p:tagLst xmlns:a="http://schemas.openxmlformats.org/drawingml/2006/main" xmlns:r="http://schemas.openxmlformats.org/officeDocument/2006/relationships" xmlns:p="http://schemas.openxmlformats.org/presentationml/2006/main">
  <p:tag name="ELAPSEDTIME" val="75.385"/>
  <p:tag name="ARTICULATE_SLIDE_PAUSE" val="0"/>
  <p:tag name="ARTICULATE_NAV_LEVEL" val="2"/>
  <p:tag name="ARTICULATE_PLAYLIST_ID" val="-1"/>
  <p:tag name="ARTICULATE_LOCK_SLIDE" val="0"/>
  <p:tag name="ARTICULATE_SLIDE_GUID" val="0b93dcc8-d2cf-47d6-ab77-8f0eb20ec0b5"/>
  <p:tag name="ARTICULATE_SLIDE_NAV" val="10"/>
</p:tagLst>
</file>

<file path=ppt/tags/tag9.xml><?xml version="1.0" encoding="utf-8"?>
<p:tagLst xmlns:a="http://schemas.openxmlformats.org/drawingml/2006/main" xmlns:r="http://schemas.openxmlformats.org/officeDocument/2006/relationships" xmlns:p="http://schemas.openxmlformats.org/presentationml/2006/main">
  <p:tag name="ELAPSEDTIME" val="92.494"/>
  <p:tag name="ARTICULATE_SLIDE_PAUSE" val="0"/>
  <p:tag name="ARTICULATE_NAV_LEVEL" val="2"/>
  <p:tag name="ARTICULATE_PLAYLIST_ID" val="-1"/>
  <p:tag name="ARTICULATE_LOCK_SLIDE" val="0"/>
  <p:tag name="ARTICULATE_SLIDE_GUID" val="6899784b-5288-41c7-a668-ca8a49dc37fe"/>
  <p:tag name="ARTICULATE_SLIDE_NAV" val="11"/>
</p:tagLst>
</file>

<file path=ppt/theme/theme1.xml><?xml version="1.0" encoding="utf-8"?>
<a:theme xmlns:a="http://schemas.openxmlformats.org/drawingml/2006/main" name="13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4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BF34EDD2AB14F49969AD5B68D65D28C" ma:contentTypeVersion="1" ma:contentTypeDescription="Create a new document." ma:contentTypeScope="" ma:versionID="aec3fda75a9471671297bbb4606d1d91">
  <xsd:schema xmlns:xsd="http://www.w3.org/2001/XMLSchema" xmlns:p="http://schemas.microsoft.com/office/2006/metadata/properties" xmlns:ns2="99c847d8-566e-43ce-87b7-3c417d164c47" targetNamespace="http://schemas.microsoft.com/office/2006/metadata/properties" ma:root="true" ma:fieldsID="6b49c4b1e87cfd71c9528e3cb8636bc2" ns2:_="">
    <xsd:import namespace="99c847d8-566e-43ce-87b7-3c417d164c47"/>
    <xsd:element name="properties">
      <xsd:complexType>
        <xsd:sequence>
          <xsd:element name="documentManagement">
            <xsd:complexType>
              <xsd:all>
                <xsd:element ref="ns2:Content_x0020_Owner" minOccurs="0"/>
              </xsd:all>
            </xsd:complexType>
          </xsd:element>
        </xsd:sequence>
      </xsd:complexType>
    </xsd:element>
  </xsd:schema>
  <xsd:schema xmlns:xsd="http://www.w3.org/2001/XMLSchema" xmlns:dms="http://schemas.microsoft.com/office/2006/documentManagement/types" targetNamespace="99c847d8-566e-43ce-87b7-3c417d164c47" elementFormDefault="qualified">
    <xsd:import namespace="http://schemas.microsoft.com/office/2006/documentManagement/types"/>
    <xsd:element name="Content_x0020_Owner" ma:index="8" nillable="true" ma:displayName="Content Owner" ma:internalName="Content_x0020_Owner">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LongProperties xmlns="http://schemas.microsoft.com/office/2006/metadata/longProperties"/>
</file>

<file path=customXml/item3.xml><?xml version="1.0" encoding="utf-8"?>
<p:properties xmlns:p="http://schemas.microsoft.com/office/2006/metadata/properties" xmlns:xsi="http://www.w3.org/2001/XMLSchema-instance">
  <documentManagement>
    <Content_x0020_Owner xmlns="99c847d8-566e-43ce-87b7-3c417d164c47">Ramroop, Saffie</Content_x0020_Owner>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3529300-F1B4-4E63-A67B-9E50D1598C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9c847d8-566e-43ce-87b7-3c417d164c47"/>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08087394-933C-48A1-8AD9-030539CA3EF7}">
  <ds:schemaRefs>
    <ds:schemaRef ds:uri="http://schemas.microsoft.com/office/2006/metadata/longProperties"/>
  </ds:schemaRefs>
</ds:datastoreItem>
</file>

<file path=customXml/itemProps3.xml><?xml version="1.0" encoding="utf-8"?>
<ds:datastoreItem xmlns:ds="http://schemas.openxmlformats.org/officeDocument/2006/customXml" ds:itemID="{7CBBC1DF-22C6-4C0C-A1CC-096D390C1463}">
  <ds:schemaRefs>
    <ds:schemaRef ds:uri="http://schemas.microsoft.com/office/2006/metadata/properties"/>
    <ds:schemaRef ds:uri="99c847d8-566e-43ce-87b7-3c417d164c47"/>
  </ds:schemaRefs>
</ds:datastoreItem>
</file>

<file path=customXml/itemProps4.xml><?xml version="1.0" encoding="utf-8"?>
<ds:datastoreItem xmlns:ds="http://schemas.openxmlformats.org/officeDocument/2006/customXml" ds:itemID="{9247FEFF-82D0-4BBE-AA2E-6E8C28F7BBE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41477</TotalTime>
  <Words>4420</Words>
  <Application>Microsoft Office PowerPoint</Application>
  <PresentationFormat>On-screen Show (4:3)</PresentationFormat>
  <Paragraphs>1991</Paragraphs>
  <Slides>34</Slides>
  <Notes>28</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34</vt:i4>
      </vt:variant>
    </vt:vector>
  </HeadingPairs>
  <TitlesOfParts>
    <vt:vector size="37" baseType="lpstr">
      <vt:lpstr>13_KeyStoneOLT</vt:lpstr>
      <vt:lpstr>14_KeyStoneOLT</vt:lpstr>
      <vt:lpstr>Visio</vt:lpstr>
      <vt:lpstr>Multicore Applications Team</vt:lpstr>
      <vt:lpstr>Enhanced DSP core</vt:lpstr>
      <vt:lpstr>KeyStone Device Architecture</vt:lpstr>
      <vt:lpstr>C66x CorePac</vt:lpstr>
      <vt:lpstr>Memory Subsystem</vt:lpstr>
      <vt:lpstr>Multicore Navigator</vt:lpstr>
      <vt:lpstr>Network Coprocessor</vt:lpstr>
      <vt:lpstr>External Interfaces</vt:lpstr>
      <vt:lpstr>TeraNet Switch Fabric</vt:lpstr>
      <vt:lpstr>Diagnostic Enhancements</vt:lpstr>
      <vt:lpstr>HyperLink Bus</vt:lpstr>
      <vt:lpstr>Miscellaneous Elements</vt:lpstr>
      <vt:lpstr>App-Specific: Wireless Applications</vt:lpstr>
      <vt:lpstr>App-Specific: General Purpose</vt:lpstr>
      <vt:lpstr>Low-Power Low-Cost  KeyStone C665x Sub-family</vt:lpstr>
      <vt:lpstr>Slide 16</vt:lpstr>
      <vt:lpstr>Slide 17</vt:lpstr>
      <vt:lpstr>KeyStone C665x: Key HW Variations</vt:lpstr>
      <vt:lpstr>For More Information</vt:lpstr>
      <vt:lpstr>Additional Information</vt:lpstr>
      <vt:lpstr>Memory Subsystem – Additional Information</vt:lpstr>
      <vt:lpstr>Multicore Navigator - Additional Information</vt:lpstr>
      <vt:lpstr>Network Coprocessor (Logical) Additional Information</vt:lpstr>
      <vt:lpstr>External Interfaces - Additional Information</vt:lpstr>
      <vt:lpstr>Serial RapidIO - Additional Information</vt:lpstr>
      <vt:lpstr>TeraNet - Additional Information</vt:lpstr>
      <vt:lpstr>Debug – Additional Information</vt:lpstr>
      <vt:lpstr>Miscellaneous Elements –Additional Information</vt:lpstr>
      <vt:lpstr>EDMA – Additional Information</vt:lpstr>
      <vt:lpstr>FFT Coprocessor (FFTC) - Additional Information</vt:lpstr>
      <vt:lpstr>Turbo CoProcessor 3 Decoder (TCP3D) Additional Information</vt:lpstr>
      <vt:lpstr>Turbo CoProcessor 3 Encoder (TCP3E) – Additional Information</vt:lpstr>
      <vt:lpstr>Bit Rate Coprocessor (BCP) – Additional Information</vt:lpstr>
      <vt:lpstr>Viterbi Decoder Coprocessor (VCP2) – Additional Information</vt:lpstr>
    </vt:vector>
  </TitlesOfParts>
  <Company>Texas Instruments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Here</dc:title>
  <dc:creator>Eric Wand</dc:creator>
  <cp:lastModifiedBy>Robert J. Hillard</cp:lastModifiedBy>
  <cp:revision>1529</cp:revision>
  <dcterms:created xsi:type="dcterms:W3CDTF">2007-12-19T20:51:45Z</dcterms:created>
  <dcterms:modified xsi:type="dcterms:W3CDTF">2012-06-25T18:44:01Z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Nyquist Shannon Overview 201002</vt:lpwstr>
  </property>
  <property fmtid="{D5CDD505-2E9C-101B-9397-08002B2CF9AE}" pid="4" name="ContentType">
    <vt:lpwstr>Document</vt:lpwstr>
  </property>
  <property fmtid="{D5CDD505-2E9C-101B-9397-08002B2CF9AE}" pid="5" name="ArticulateGUID">
    <vt:lpwstr>10696024-0E97-481F-8E21-6A910E697661</vt:lpwstr>
  </property>
  <property fmtid="{D5CDD505-2E9C-101B-9397-08002B2CF9AE}" pid="6" name="ArticulateProjectFull">
    <vt:lpwstr>C:\Data\Keystone Training\BINDERS\slides\KeyStone Overview.ppta</vt:lpwstr>
  </property>
</Properties>
</file>