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2" r:id="rId5"/>
    <p:sldMasterId id="2147486021" r:id="rId6"/>
  </p:sldMasterIdLst>
  <p:notesMasterIdLst>
    <p:notesMasterId r:id="rId50"/>
  </p:notesMasterIdLst>
  <p:handoutMasterIdLst>
    <p:handoutMasterId r:id="rId51"/>
  </p:handoutMasterIdLst>
  <p:sldIdLst>
    <p:sldId id="827" r:id="rId7"/>
    <p:sldId id="1018" r:id="rId8"/>
    <p:sldId id="829" r:id="rId9"/>
    <p:sldId id="976" r:id="rId10"/>
    <p:sldId id="836" r:id="rId11"/>
    <p:sldId id="837" r:id="rId12"/>
    <p:sldId id="838" r:id="rId13"/>
    <p:sldId id="992" r:id="rId14"/>
    <p:sldId id="993" r:id="rId15"/>
    <p:sldId id="991" r:id="rId16"/>
    <p:sldId id="985" r:id="rId17"/>
    <p:sldId id="977" r:id="rId18"/>
    <p:sldId id="989" r:id="rId19"/>
    <p:sldId id="988" r:id="rId20"/>
    <p:sldId id="1016" r:id="rId21"/>
    <p:sldId id="998" r:id="rId22"/>
    <p:sldId id="999" r:id="rId23"/>
    <p:sldId id="1000" r:id="rId24"/>
    <p:sldId id="1001" r:id="rId25"/>
    <p:sldId id="995" r:id="rId26"/>
    <p:sldId id="996" r:id="rId27"/>
    <p:sldId id="997" r:id="rId28"/>
    <p:sldId id="1002" r:id="rId29"/>
    <p:sldId id="1003" r:id="rId30"/>
    <p:sldId id="1004" r:id="rId31"/>
    <p:sldId id="1005" r:id="rId32"/>
    <p:sldId id="1017" r:id="rId33"/>
    <p:sldId id="994" r:id="rId34"/>
    <p:sldId id="970" r:id="rId35"/>
    <p:sldId id="971" r:id="rId36"/>
    <p:sldId id="974" r:id="rId37"/>
    <p:sldId id="972" r:id="rId38"/>
    <p:sldId id="973" r:id="rId39"/>
    <p:sldId id="1006" r:id="rId40"/>
    <p:sldId id="1007" r:id="rId41"/>
    <p:sldId id="1008" r:id="rId42"/>
    <p:sldId id="1009" r:id="rId43"/>
    <p:sldId id="1010" r:id="rId44"/>
    <p:sldId id="1011" r:id="rId45"/>
    <p:sldId id="1012" r:id="rId46"/>
    <p:sldId id="1013" r:id="rId47"/>
    <p:sldId id="1014" r:id="rId48"/>
    <p:sldId id="1015" r:id="rId49"/>
  </p:sldIdLst>
  <p:sldSz cx="9144000" cy="6858000" type="screen4x3"/>
  <p:notesSz cx="7315200" cy="9601200"/>
  <p:custDataLst>
    <p:tags r:id="rId52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FFFF66"/>
    <a:srgbClr val="CCCC00"/>
    <a:srgbClr val="66FF66"/>
    <a:srgbClr val="00CC00"/>
    <a:srgbClr val="003300"/>
    <a:srgbClr val="217BF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777" autoAdjust="0"/>
    <p:restoredTop sz="95078" autoAdjust="0"/>
  </p:normalViewPr>
  <p:slideViewPr>
    <p:cSldViewPr snapToGrid="0">
      <p:cViewPr>
        <p:scale>
          <a:sx n="100" d="100"/>
          <a:sy n="100" d="100"/>
        </p:scale>
        <p:origin x="-1944" y="-588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5C2274EC-813D-4FAA-B106-4C603B3B957F}" type="slidenum">
              <a:rPr lang="en-US" sz="1200">
                <a:solidFill>
                  <a:srgbClr val="000000"/>
                </a:solidFill>
              </a:rPr>
              <a:pPr defTabSz="951801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68" tIns="47684" rIns="95368" bIns="47684"/>
          <a:lstStyle/>
          <a:p>
            <a:pPr eaLnBrk="1" hangingPunct="1"/>
            <a:r>
              <a:rPr lang="en-US" smtClean="0">
                <a:latin typeface="Arial" pitchFamily="34" charset="0"/>
              </a:rPr>
              <a:t>CPT see physical addresses.  In MSMC, one CPT per bank.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15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16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We added ARM A15 Core into the mix.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helps the customer to implement additional blocks of their system.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integration helps them to reduce the power foot print of the system and also able to provide a cheaper solution by reducing a bill of materials.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Another key addition is the 10 Giga bit </a:t>
            </a:r>
            <a:r>
              <a:rPr lang="en-US" baseline="0" dirty="0" err="1" smtClean="0">
                <a:latin typeface="Arial" pitchFamily="34" charset="0"/>
              </a:rPr>
              <a:t>ethernet</a:t>
            </a:r>
            <a:r>
              <a:rPr lang="en-US" baseline="0" dirty="0" smtClean="0">
                <a:latin typeface="Arial" pitchFamily="34" charset="0"/>
              </a:rPr>
              <a:t> SS that can help to provide high packet based data rate.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As we move along opening these blocks we can also see that we increased the instances of some of these peripherals to further enhance the </a:t>
            </a:r>
            <a:r>
              <a:rPr lang="en-US" baseline="0" dirty="0" err="1" smtClean="0">
                <a:latin typeface="Arial" pitchFamily="34" charset="0"/>
              </a:rPr>
              <a:t>SoC</a:t>
            </a:r>
            <a:r>
              <a:rPr lang="en-US" baseline="0" dirty="0" smtClean="0">
                <a:latin typeface="Arial" pitchFamily="34" charset="0"/>
              </a:rPr>
              <a:t> experience for the customers.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as we proceed through the presentation, I will emphasize on some key design features or enhancements that we made in KS II as opposed to KS I.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Contains an ARM cluster with one, two or 4 ARMs in it.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Running at 1.4GHz.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Two levels of memory just like DSP.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But L2 is shared for cache coherency.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Connected to the MSMC through ACE also provided </a:t>
            </a:r>
            <a:r>
              <a:rPr lang="en-US" baseline="0" dirty="0" err="1" smtClean="0">
                <a:latin typeface="Arial" pitchFamily="34" charset="0"/>
              </a:rPr>
              <a:t>cachec</a:t>
            </a:r>
            <a:r>
              <a:rPr lang="en-US" baseline="0" dirty="0" smtClean="0">
                <a:latin typeface="Arial" pitchFamily="34" charset="0"/>
              </a:rPr>
              <a:t> coherency with other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Power management.(Wait for Interrupt/ Wait for Event).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is another block in the architecture which got a face lift in KS II.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Increased the SRAM in some devices to 6MB.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this memory is shared across DSP and ARM.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controller provides access to the DDR3 through EMIF.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Address extension to 64GB.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ARM cache coherency with EDMA and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Depending of the device variation we have 2 – 8 SRAM banks.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Key improvement is CPU/1 frequency.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Based on the device selected, we might have 1 or 2 DDR3 interface.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First DDR3 interface supports 8GB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Second DDR3 interface supports 2GB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Each interface is 72b EMIF controller with 8b EC.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Separate access for ARM and peripheral masters and also provides additional bandwidth.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No Cache coherency in the second DDR3 interface.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20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Enhanced QMSS.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Some variations will have two QM wit 2 Infrastructure DMAs.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As usual each peripheral that supports </a:t>
            </a:r>
            <a:r>
              <a:rPr lang="en-US" sz="1000" dirty="0" err="1" smtClean="0">
                <a:latin typeface="Arial" pitchFamily="34" charset="0"/>
              </a:rPr>
              <a:t>packetization</a:t>
            </a:r>
            <a:r>
              <a:rPr lang="en-US" sz="1000" dirty="0" smtClean="0">
                <a:latin typeface="Arial" pitchFamily="34" charset="0"/>
              </a:rPr>
              <a:t> has a </a:t>
            </a:r>
            <a:r>
              <a:rPr lang="en-US" sz="1000" dirty="0" err="1" smtClean="0">
                <a:latin typeface="Arial" pitchFamily="34" charset="0"/>
              </a:rPr>
              <a:t>PktDMA</a:t>
            </a:r>
            <a:r>
              <a:rPr lang="en-US" sz="100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Off loads most of the routing from the cores.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Can also be used for dynamic load balancing by providing specialized PDSP (More friendlier than KS I).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endParaRPr lang="en-US" sz="1000" dirty="0" smtClean="0">
              <a:latin typeface="Arial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22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Same as KS I except we have a 5 port switch inside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instead of a 3 port switch.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Some device variation we might have 2 instance of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to increase the supported BW.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PA and SA are same.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XGMII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SRIO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PCIe</a:t>
            </a:r>
            <a:endParaRPr lang="en-US" baseline="0" dirty="0" smtClean="0">
              <a:latin typeface="Arial" pitchFamily="34" charset="0"/>
            </a:endParaRP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SPI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UART for debug.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USB – for connecting to solid state devices.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I2C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GPIO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EMIF16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24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Have two instances in some variations.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TI propriety.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988CB972-FC31-4983-92CF-C8764C1C5C6B}" type="slidenum">
              <a:rPr lang="en-US" sz="1200">
                <a:solidFill>
                  <a:srgbClr val="000000"/>
                </a:solidFill>
              </a:rPr>
              <a:pPr defTabSz="951801"/>
              <a:t>25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2 </a:t>
            </a: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Semaphore help to manage shared memory access.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Secure Mode. – provides secure boot.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Provides access to secure memory from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Disabling debug and JTAG capabilities 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One Time programming memory for customer to burn the security keys.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Power management.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PLL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Timers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IPC interrupts</a:t>
            </a:r>
            <a:r>
              <a:rPr lang="en-US" baseline="0" dirty="0" smtClean="0">
                <a:latin typeface="Arial" pitchFamily="34" charset="0"/>
              </a:rPr>
              <a:t> for core to core messaging.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B673D4D-4313-4E0B-8CE5-CCF6D5CA5B11}" type="slidenum">
              <a:rPr lang="en-US" sz="1200">
                <a:solidFill>
                  <a:srgbClr val="000000"/>
                </a:solidFill>
              </a:rPr>
              <a:pPr defTabSz="951801"/>
              <a:t>26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3</a:t>
            </a:r>
            <a:r>
              <a:rPr lang="en-US" baseline="0" dirty="0" smtClean="0">
                <a:latin typeface="Arial" pitchFamily="34" charset="0"/>
              </a:rPr>
              <a:t> interrupt controllers each one connected to specific </a:t>
            </a:r>
            <a:r>
              <a:rPr lang="en-US" baseline="0" dirty="0" err="1" smtClean="0">
                <a:latin typeface="Arial" pitchFamily="34" charset="0"/>
              </a:rPr>
              <a:t>corePacs</a:t>
            </a:r>
            <a:r>
              <a:rPr lang="en-US" baseline="0" dirty="0" smtClean="0">
                <a:latin typeface="Arial" pitchFamily="34" charset="0"/>
              </a:rPr>
              <a:t> or peripherals in the system. Apart from each </a:t>
            </a:r>
            <a:r>
              <a:rPr lang="en-US" baseline="0" dirty="0" err="1" smtClean="0">
                <a:latin typeface="Arial" pitchFamily="34" charset="0"/>
              </a:rPr>
              <a:t>corePac</a:t>
            </a:r>
            <a:r>
              <a:rPr lang="en-US" baseline="0" dirty="0" smtClean="0">
                <a:latin typeface="Arial" pitchFamily="34" charset="0"/>
              </a:rPr>
              <a:t> have a interrupt controller we have a centralized </a:t>
            </a:r>
            <a:r>
              <a:rPr lang="en-US" baseline="0" dirty="0" err="1" smtClean="0">
                <a:latin typeface="Arial" pitchFamily="34" charset="0"/>
              </a:rPr>
              <a:t>controleer</a:t>
            </a:r>
            <a:r>
              <a:rPr lang="en-US" baseline="0" dirty="0" smtClean="0">
                <a:latin typeface="Arial" pitchFamily="34" charset="0"/>
              </a:rPr>
              <a:t> to map events generated in one block to another block in the system.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27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0DAD587A-7352-4D26-9C1C-2AE9861C8ACA}" type="slidenum">
              <a:rPr lang="en-US" sz="1200">
                <a:solidFill>
                  <a:srgbClr val="000000"/>
                </a:solidFill>
              </a:rPr>
              <a:pPr defTabSz="951801"/>
              <a:t>28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29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3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r>
              <a:rPr lang="en-US" sz="1000" dirty="0" smtClean="0">
                <a:latin typeface="Arial" pitchFamily="34" charset="0"/>
              </a:rPr>
              <a:t>NEW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eg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5"/>
            </p:custDataLst>
          </p:nvPr>
        </p:nvSpPr>
        <p:spPr>
          <a:xfrm>
            <a:off x="7428848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601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>
            <p:custDataLst>
              <p:tags r:id="rId5"/>
            </p:custDataLst>
          </p:nvPr>
        </p:nvSpPr>
        <p:spPr>
          <a:xfrm>
            <a:off x="7438709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2" r:id="rId1"/>
    <p:sldLayoutId id="214748602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5.xml"/><Relationship Id="rId6" Type="http://schemas.openxmlformats.org/officeDocument/2006/relationships/hyperlink" Target="http://focus.ti.com/docs/training/catalog/events/event.jhtml?sku=OLT110027" TargetMode="External"/><Relationship Id="rId5" Type="http://schemas.openxmlformats.org/officeDocument/2006/relationships/hyperlink" Target="http://processors.wiki.ti.com/index.php/Keystone_Device_Architecture" TargetMode="External"/><Relationship Id="rId4" Type="http://schemas.openxmlformats.org/officeDocument/2006/relationships/hyperlink" Target="http://www.ti.com/multi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652838"/>
            <a:ext cx="8839200" cy="1447800"/>
          </a:xfrm>
        </p:spPr>
        <p:txBody>
          <a:bodyPr/>
          <a:lstStyle/>
          <a:p>
            <a:pPr eaLnBrk="1" hangingPunct="1"/>
            <a:r>
              <a:rPr lang="en-US" sz="2800" b="0" dirty="0" smtClean="0"/>
              <a:t>Multicore Applications Team</a:t>
            </a:r>
          </a:p>
        </p:txBody>
      </p:sp>
      <p:sp>
        <p:nvSpPr>
          <p:cNvPr id="3" name="PPTShape_0"/>
          <p:cNvSpPr txBox="1">
            <a:spLocks noChangeArrowheads="1"/>
          </p:cNvSpPr>
          <p:nvPr/>
        </p:nvSpPr>
        <p:spPr bwMode="auto">
          <a:xfrm>
            <a:off x="142960" y="314325"/>
            <a:ext cx="88392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 dirty="0">
                <a:solidFill>
                  <a:srgbClr val="000000"/>
                </a:solidFill>
                <a:latin typeface="+mj-lt"/>
              </a:rPr>
              <a:t>KeyStone </a:t>
            </a:r>
            <a:r>
              <a:rPr lang="en-US" sz="4400" dirty="0" smtClean="0">
                <a:latin typeface="+mj-lt"/>
              </a:rPr>
              <a:t>Family </a:t>
            </a:r>
          </a:p>
          <a:p>
            <a:pPr algn="ctr">
              <a:defRPr/>
            </a:pPr>
            <a:r>
              <a:rPr lang="en-US" sz="4400" dirty="0" smtClean="0">
                <a:latin typeface="+mj-lt"/>
              </a:rPr>
              <a:t>SoC Overview</a:t>
            </a:r>
            <a:endParaRPr lang="en-US" sz="4400" kern="0" dirty="0">
              <a:solidFill>
                <a:srgbClr val="000000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KeyStone I 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39624" y="946950"/>
            <a:ext cx="3577155" cy="55413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SGMII ports support 10/100/1000 Ethernet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4x high-bandwidth</a:t>
            </a:r>
            <a:br>
              <a:rPr lang="en-US" sz="2000" dirty="0" smtClean="0"/>
            </a:br>
            <a:r>
              <a:rPr lang="en-US" sz="2000" dirty="0" smtClean="0"/>
              <a:t>Serial RapidIO (SRIO) lanes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SPI for boot operations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2000" dirty="0" smtClean="0"/>
              <a:t>I2C</a:t>
            </a:r>
            <a:r>
              <a:rPr lang="en-US" sz="2000" dirty="0" smtClean="0"/>
              <a:t> for EPROM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GPIO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Device-specific Interfaces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Wireless Applications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General Purpose Applications</a:t>
            </a:r>
          </a:p>
        </p:txBody>
      </p:sp>
      <p:grpSp>
        <p:nvGrpSpPr>
          <p:cNvPr id="397" name="Group 39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1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3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4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6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7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48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9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5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6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2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4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165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166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8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TeraNet Switch Fabric</a:t>
            </a:r>
          </a:p>
        </p:txBody>
      </p:sp>
      <p:sp>
        <p:nvSpPr>
          <p:cNvPr id="1458" name="Rectangle 4"/>
          <p:cNvSpPr txBox="1">
            <a:spLocks noChangeArrowheads="1"/>
          </p:cNvSpPr>
          <p:nvPr/>
        </p:nvSpPr>
        <p:spPr bwMode="auto">
          <a:xfrm>
            <a:off x="5426826" y="940044"/>
            <a:ext cx="3717174" cy="492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non-blocking switch fabric that enables fast and contention-free internal data movement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 configured way – within hardware – to manage traffic queues and ensure priority jobs are getting accomplished while minimizing the involvement of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Facilitates high-bandwidth communications between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cores, subsystems, peripherals, and memory</a:t>
            </a:r>
          </a:p>
        </p:txBody>
      </p:sp>
      <p:grpSp>
        <p:nvGrpSpPr>
          <p:cNvPr id="398" name="Group 397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3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6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7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9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0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1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6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8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9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63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7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0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401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02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9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5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46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38" name="Elbow Connector 180"/>
          <p:cNvCxnSpPr>
            <a:cxnSpLocks noChangeShapeType="1"/>
            <a:stCxn id="22567" idx="3"/>
            <a:endCxn id="65672" idx="2"/>
          </p:cNvCxnSpPr>
          <p:nvPr/>
        </p:nvCxnSpPr>
        <p:spPr bwMode="auto">
          <a:xfrm flipV="1">
            <a:off x="4479925" y="2033588"/>
            <a:ext cx="612775" cy="12350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39" name="Elbow Connector 180"/>
          <p:cNvCxnSpPr>
            <a:cxnSpLocks noChangeShapeType="1"/>
            <a:stCxn id="22627" idx="3"/>
            <a:endCxn id="65671" idx="2"/>
          </p:cNvCxnSpPr>
          <p:nvPr/>
        </p:nvCxnSpPr>
        <p:spPr bwMode="auto">
          <a:xfrm flipV="1">
            <a:off x="4521200" y="2032000"/>
            <a:ext cx="419100" cy="11509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40" name="Elbow Connector 180"/>
          <p:cNvCxnSpPr>
            <a:cxnSpLocks noChangeShapeType="1"/>
            <a:stCxn id="22631" idx="3"/>
            <a:endCxn id="65670" idx="2"/>
          </p:cNvCxnSpPr>
          <p:nvPr/>
        </p:nvCxnSpPr>
        <p:spPr bwMode="auto">
          <a:xfrm flipV="1">
            <a:off x="4556125" y="2032000"/>
            <a:ext cx="238125" cy="10652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4100513" y="5595938"/>
            <a:ext cx="765175" cy="142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QMSS</a:t>
            </a:r>
          </a:p>
        </p:txBody>
      </p:sp>
      <p:sp>
        <p:nvSpPr>
          <p:cNvPr id="65542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593710" y="169863"/>
            <a:ext cx="8121650" cy="477837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TeraNet Data Connections</a:t>
            </a:r>
          </a:p>
        </p:txBody>
      </p:sp>
      <p:sp>
        <p:nvSpPr>
          <p:cNvPr id="22535" name="Rectangle 27"/>
          <p:cNvSpPr>
            <a:spLocks noChangeArrowheads="1"/>
          </p:cNvSpPr>
          <p:nvPr/>
        </p:nvSpPr>
        <p:spPr bwMode="auto">
          <a:xfrm>
            <a:off x="4413250" y="1084263"/>
            <a:ext cx="3371850" cy="95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MSMC</a:t>
            </a:r>
          </a:p>
        </p:txBody>
      </p:sp>
      <p:sp>
        <p:nvSpPr>
          <p:cNvPr id="22536" name="Rectangle 29"/>
          <p:cNvSpPr>
            <a:spLocks noChangeArrowheads="1"/>
          </p:cNvSpPr>
          <p:nvPr/>
        </p:nvSpPr>
        <p:spPr bwMode="auto">
          <a:xfrm>
            <a:off x="4413250" y="11699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DDR3</a:t>
            </a:r>
          </a:p>
        </p:txBody>
      </p:sp>
      <p:sp>
        <p:nvSpPr>
          <p:cNvPr id="22537" name="Rectangle 30"/>
          <p:cNvSpPr>
            <a:spLocks noChangeArrowheads="1"/>
          </p:cNvSpPr>
          <p:nvPr/>
        </p:nvSpPr>
        <p:spPr bwMode="auto">
          <a:xfrm>
            <a:off x="4413250" y="14747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Ins="0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Shared L2 </a:t>
            </a:r>
          </a:p>
        </p:txBody>
      </p:sp>
      <p:sp>
        <p:nvSpPr>
          <p:cNvPr id="65546" name="Line 31"/>
          <p:cNvSpPr>
            <a:spLocks noChangeShapeType="1"/>
          </p:cNvSpPr>
          <p:nvPr/>
        </p:nvSpPr>
        <p:spPr bwMode="auto">
          <a:xfrm>
            <a:off x="3117850" y="13223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7" name="Line 32"/>
          <p:cNvSpPr>
            <a:spLocks noChangeShapeType="1"/>
          </p:cNvSpPr>
          <p:nvPr/>
        </p:nvSpPr>
        <p:spPr bwMode="auto">
          <a:xfrm>
            <a:off x="3117850" y="15890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8" name="Rectangle 34"/>
          <p:cNvSpPr>
            <a:spLocks noChangeArrowheads="1"/>
          </p:cNvSpPr>
          <p:nvPr/>
        </p:nvSpPr>
        <p:spPr bwMode="auto">
          <a:xfrm>
            <a:off x="4413250" y="14747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49" name="Rectangle 35"/>
          <p:cNvSpPr>
            <a:spLocks noChangeArrowheads="1"/>
          </p:cNvSpPr>
          <p:nvPr/>
        </p:nvSpPr>
        <p:spPr bwMode="auto">
          <a:xfrm>
            <a:off x="4413250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2" name="Rectangle 36"/>
          <p:cNvSpPr>
            <a:spLocks noChangeArrowheads="1"/>
          </p:cNvSpPr>
          <p:nvPr/>
        </p:nvSpPr>
        <p:spPr bwMode="auto">
          <a:xfrm>
            <a:off x="3717925" y="311626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551" name="Line 37"/>
          <p:cNvSpPr>
            <a:spLocks noChangeShapeType="1"/>
          </p:cNvSpPr>
          <p:nvPr/>
        </p:nvSpPr>
        <p:spPr bwMode="auto">
          <a:xfrm flipV="1">
            <a:off x="2894013" y="3268663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44" name="Rectangle 38"/>
          <p:cNvSpPr>
            <a:spLocks noChangeArrowheads="1"/>
          </p:cNvSpPr>
          <p:nvPr/>
        </p:nvSpPr>
        <p:spPr bwMode="auto">
          <a:xfrm>
            <a:off x="3565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5" name="Rectangle 40"/>
          <p:cNvSpPr>
            <a:spLocks noChangeArrowheads="1"/>
          </p:cNvSpPr>
          <p:nvPr/>
        </p:nvSpPr>
        <p:spPr bwMode="auto">
          <a:xfrm>
            <a:off x="4100513" y="5768975"/>
            <a:ext cx="75565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46" name="Rectangle 41"/>
          <p:cNvSpPr>
            <a:spLocks noChangeArrowheads="1"/>
          </p:cNvSpPr>
          <p:nvPr/>
        </p:nvSpPr>
        <p:spPr bwMode="auto">
          <a:xfrm>
            <a:off x="4100513" y="5597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7" name="Rectangle 42"/>
          <p:cNvSpPr>
            <a:spLocks noChangeArrowheads="1"/>
          </p:cNvSpPr>
          <p:nvPr/>
        </p:nvSpPr>
        <p:spPr bwMode="auto">
          <a:xfrm>
            <a:off x="4214813" y="44370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TAC_BE</a:t>
            </a:r>
          </a:p>
        </p:txBody>
      </p:sp>
      <p:sp>
        <p:nvSpPr>
          <p:cNvPr id="22548" name="Rectangle 43"/>
          <p:cNvSpPr>
            <a:spLocks noChangeArrowheads="1"/>
          </p:cNvSpPr>
          <p:nvPr/>
        </p:nvSpPr>
        <p:spPr bwMode="auto">
          <a:xfrm>
            <a:off x="4214813" y="44370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9" name="Rectangle 44"/>
          <p:cNvSpPr>
            <a:spLocks noChangeArrowheads="1"/>
          </p:cNvSpPr>
          <p:nvPr/>
        </p:nvSpPr>
        <p:spPr bwMode="auto">
          <a:xfrm>
            <a:off x="465138" y="2978150"/>
            <a:ext cx="927100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550" name="Rectangle 45"/>
          <p:cNvSpPr>
            <a:spLocks noChangeArrowheads="1"/>
          </p:cNvSpPr>
          <p:nvPr/>
        </p:nvSpPr>
        <p:spPr bwMode="auto">
          <a:xfrm>
            <a:off x="427038" y="56229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51" name="Rectangle 46"/>
          <p:cNvSpPr>
            <a:spLocks noChangeArrowheads="1"/>
          </p:cNvSpPr>
          <p:nvPr/>
        </p:nvSpPr>
        <p:spPr bwMode="auto">
          <a:xfrm>
            <a:off x="427038" y="54213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 dirty="0" smtClean="0">
                <a:latin typeface="+mj-lt"/>
              </a:rPr>
              <a:t>QMSS</a:t>
            </a:r>
            <a:endParaRPr lang="en-US" sz="800" dirty="0">
              <a:latin typeface="+mj-lt"/>
            </a:endParaRPr>
          </a:p>
        </p:txBody>
      </p:sp>
      <p:sp>
        <p:nvSpPr>
          <p:cNvPr id="22552" name="Rectangle 47"/>
          <p:cNvSpPr>
            <a:spLocks noChangeArrowheads="1"/>
          </p:cNvSpPr>
          <p:nvPr/>
        </p:nvSpPr>
        <p:spPr bwMode="auto">
          <a:xfrm>
            <a:off x="1255713" y="31210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3" name="Rectangle 48"/>
          <p:cNvSpPr>
            <a:spLocks noChangeArrowheads="1"/>
          </p:cNvSpPr>
          <p:nvPr/>
        </p:nvSpPr>
        <p:spPr bwMode="auto">
          <a:xfrm>
            <a:off x="1243013" y="56229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4" name="Rectangle 49"/>
          <p:cNvSpPr>
            <a:spLocks noChangeArrowheads="1"/>
          </p:cNvSpPr>
          <p:nvPr/>
        </p:nvSpPr>
        <p:spPr bwMode="auto">
          <a:xfrm>
            <a:off x="1246188" y="542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63" name="Line 50"/>
          <p:cNvSpPr>
            <a:spLocks noChangeShapeType="1"/>
          </p:cNvSpPr>
          <p:nvPr/>
        </p:nvSpPr>
        <p:spPr bwMode="auto">
          <a:xfrm>
            <a:off x="1401763" y="318770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4" name="Line 51"/>
          <p:cNvSpPr>
            <a:spLocks noChangeShapeType="1"/>
          </p:cNvSpPr>
          <p:nvPr/>
        </p:nvSpPr>
        <p:spPr bwMode="auto">
          <a:xfrm>
            <a:off x="1382713" y="56943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5" name="Line 52"/>
          <p:cNvSpPr>
            <a:spLocks noChangeShapeType="1"/>
          </p:cNvSpPr>
          <p:nvPr/>
        </p:nvSpPr>
        <p:spPr bwMode="auto">
          <a:xfrm>
            <a:off x="1382713" y="54784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58" name="Rectangle 53"/>
          <p:cNvSpPr>
            <a:spLocks noChangeArrowheads="1"/>
          </p:cNvSpPr>
          <p:nvPr/>
        </p:nvSpPr>
        <p:spPr bwMode="auto">
          <a:xfrm>
            <a:off x="360363" y="1970088"/>
            <a:ext cx="6858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16ch QDMA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46163" y="1970088"/>
            <a:ext cx="381000" cy="114300"/>
            <a:chOff x="864" y="2064"/>
            <a:chExt cx="240" cy="96"/>
          </a:xfrm>
        </p:grpSpPr>
        <p:sp>
          <p:nvSpPr>
            <p:cNvPr id="22702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3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TC0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046163" y="2084388"/>
            <a:ext cx="381000" cy="114300"/>
            <a:chOff x="864" y="2064"/>
            <a:chExt cx="240" cy="96"/>
          </a:xfrm>
        </p:grpSpPr>
        <p:sp>
          <p:nvSpPr>
            <p:cNvPr id="22700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1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TC1</a:t>
              </a:r>
            </a:p>
          </p:txBody>
        </p:sp>
      </p:grpSp>
      <p:sp>
        <p:nvSpPr>
          <p:cNvPr id="65569" name="Rectangle 60"/>
          <p:cNvSpPr>
            <a:spLocks noChangeArrowheads="1"/>
          </p:cNvSpPr>
          <p:nvPr/>
        </p:nvSpPr>
        <p:spPr bwMode="auto">
          <a:xfrm>
            <a:off x="7618413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0" name="Freeform 61"/>
          <p:cNvSpPr>
            <a:spLocks/>
          </p:cNvSpPr>
          <p:nvPr/>
        </p:nvSpPr>
        <p:spPr bwMode="auto">
          <a:xfrm>
            <a:off x="1960563" y="768350"/>
            <a:ext cx="6000750" cy="515938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1" name="Rectangle 62"/>
          <p:cNvSpPr>
            <a:spLocks noChangeArrowheads="1"/>
          </p:cNvSpPr>
          <p:nvPr/>
        </p:nvSpPr>
        <p:spPr bwMode="auto">
          <a:xfrm>
            <a:off x="7618413" y="1751013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2" name="Line 63"/>
          <p:cNvSpPr>
            <a:spLocks noChangeShapeType="1"/>
          </p:cNvSpPr>
          <p:nvPr/>
        </p:nvSpPr>
        <p:spPr bwMode="auto">
          <a:xfrm>
            <a:off x="7770813" y="18653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3" name="Text Box 64"/>
          <p:cNvSpPr txBox="1">
            <a:spLocks noChangeArrowheads="1"/>
          </p:cNvSpPr>
          <p:nvPr/>
        </p:nvSpPr>
        <p:spPr bwMode="auto">
          <a:xfrm>
            <a:off x="8164790" y="1712913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+mj-lt"/>
              </a:rPr>
              <a:t>DDR3</a:t>
            </a:r>
          </a:p>
        </p:txBody>
      </p:sp>
      <p:sp>
        <p:nvSpPr>
          <p:cNvPr id="22566" name="Text Box 67"/>
          <p:cNvSpPr txBox="1">
            <a:spLocks noChangeArrowheads="1"/>
          </p:cNvSpPr>
          <p:nvPr/>
        </p:nvSpPr>
        <p:spPr bwMode="auto">
          <a:xfrm>
            <a:off x="4272230" y="2600325"/>
            <a:ext cx="404278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>
                <a:latin typeface="+mj-lt"/>
              </a:rPr>
              <a:t>XMC</a:t>
            </a:r>
          </a:p>
        </p:txBody>
      </p:sp>
      <p:sp>
        <p:nvSpPr>
          <p:cNvPr id="22567" name="Rectangle 68"/>
          <p:cNvSpPr>
            <a:spLocks noChangeArrowheads="1"/>
          </p:cNvSpPr>
          <p:nvPr/>
        </p:nvSpPr>
        <p:spPr bwMode="auto">
          <a:xfrm>
            <a:off x="4327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6" name="Line 69"/>
          <p:cNvSpPr>
            <a:spLocks noChangeShapeType="1"/>
          </p:cNvSpPr>
          <p:nvPr/>
        </p:nvSpPr>
        <p:spPr bwMode="auto">
          <a:xfrm>
            <a:off x="2820988" y="2271713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7" name="Line 70"/>
          <p:cNvSpPr>
            <a:spLocks noChangeShapeType="1"/>
          </p:cNvSpPr>
          <p:nvPr/>
        </p:nvSpPr>
        <p:spPr bwMode="auto">
          <a:xfrm flipV="1">
            <a:off x="3030538" y="2608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36563" y="5921375"/>
            <a:ext cx="914400" cy="152400"/>
            <a:chOff x="528" y="3744"/>
            <a:chExt cx="576" cy="144"/>
          </a:xfrm>
        </p:grpSpPr>
        <p:sp>
          <p:nvSpPr>
            <p:cNvPr id="22698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latin typeface="+mj-lt"/>
                </a:rPr>
                <a:t>DebugSS     </a:t>
              </a:r>
            </a:p>
          </p:txBody>
        </p:sp>
        <p:sp>
          <p:nvSpPr>
            <p:cNvPr id="22699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9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</p:grpSp>
      <p:sp>
        <p:nvSpPr>
          <p:cNvPr id="65579" name="Line 83"/>
          <p:cNvSpPr>
            <a:spLocks noChangeShapeType="1"/>
          </p:cNvSpPr>
          <p:nvPr/>
        </p:nvSpPr>
        <p:spPr bwMode="auto">
          <a:xfrm flipV="1">
            <a:off x="1379538" y="6007100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1379538" y="3757613"/>
            <a:ext cx="1295400" cy="300037"/>
            <a:chOff x="1200" y="3024"/>
            <a:chExt cx="816" cy="216"/>
          </a:xfrm>
        </p:grpSpPr>
        <p:sp>
          <p:nvSpPr>
            <p:cNvPr id="65702" name="Line 86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3" name="Line 87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4" name="Line 88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5" name="Line 89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3" name="Rectangle 91"/>
          <p:cNvSpPr>
            <a:spLocks noChangeArrowheads="1"/>
          </p:cNvSpPr>
          <p:nvPr/>
        </p:nvSpPr>
        <p:spPr bwMode="auto">
          <a:xfrm>
            <a:off x="465138" y="369093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QDMA</a:t>
            </a: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998538" y="3690938"/>
            <a:ext cx="381000" cy="400050"/>
            <a:chOff x="864" y="2064"/>
            <a:chExt cx="240" cy="384"/>
          </a:xfrm>
        </p:grpSpPr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92" name="Rectangle 9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3" name="Rectangle 95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TC2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90" name="Rectangle 9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1" name="Rectangle 98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TC3</a:t>
                </a:r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88" name="Rectangle 10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9" name="Rectangle 101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TC4</a:t>
                </a: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86" name="Rectangle 10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7" name="Rectangle 104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TC5</a:t>
                </a:r>
              </a:p>
            </p:txBody>
          </p:sp>
        </p:grpSp>
      </p:grpSp>
      <p:sp>
        <p:nvSpPr>
          <p:cNvPr id="22575" name="Rectangle 106"/>
          <p:cNvSpPr>
            <a:spLocks noChangeArrowheads="1"/>
          </p:cNvSpPr>
          <p:nvPr/>
        </p:nvSpPr>
        <p:spPr bwMode="auto">
          <a:xfrm>
            <a:off x="617538" y="382428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QDMA</a:t>
            </a:r>
          </a:p>
        </p:txBody>
      </p: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1150938" y="3824288"/>
            <a:ext cx="381000" cy="400050"/>
            <a:chOff x="864" y="2064"/>
            <a:chExt cx="240" cy="384"/>
          </a:xfrm>
        </p:grpSpPr>
        <p:grpSp>
          <p:nvGrpSpPr>
            <p:cNvPr id="12" name="Group 108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80" name="Rectangle 10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1" name="Rectangle 110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TC6</a:t>
                </a:r>
              </a:p>
            </p:txBody>
          </p:sp>
        </p:grpSp>
        <p:grpSp>
          <p:nvGrpSpPr>
            <p:cNvPr id="13" name="Group 111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78" name="Rectangle 11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9" name="Rectangle 113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TC7</a:t>
                </a:r>
              </a:p>
            </p:txBody>
          </p:sp>
        </p:grp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76" name="Rectangle 11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7" name="Rectangle 116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TC8</a:t>
                </a:r>
              </a:p>
            </p:txBody>
          </p:sp>
        </p:grpSp>
        <p:grpSp>
          <p:nvGrpSpPr>
            <p:cNvPr id="15" name="Group 117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74" name="Rectangle 118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5" name="Rectangle 119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TC9</a:t>
                </a:r>
              </a:p>
            </p:txBody>
          </p:sp>
        </p:grpSp>
      </p:grpSp>
      <p:grpSp>
        <p:nvGrpSpPr>
          <p:cNvPr id="16" name="Group 120"/>
          <p:cNvGrpSpPr>
            <a:grpSpLocks/>
          </p:cNvGrpSpPr>
          <p:nvPr/>
        </p:nvGrpSpPr>
        <p:grpSpPr bwMode="auto">
          <a:xfrm>
            <a:off x="1531938" y="3883025"/>
            <a:ext cx="1143000" cy="300038"/>
            <a:chOff x="1200" y="3024"/>
            <a:chExt cx="816" cy="216"/>
          </a:xfrm>
        </p:grpSpPr>
        <p:sp>
          <p:nvSpPr>
            <p:cNvPr id="65674" name="Line 121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5" name="Line 122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6" name="Line 123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7" name="Line 124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8" name="Rectangle 131"/>
          <p:cNvSpPr>
            <a:spLocks noChangeArrowheads="1"/>
          </p:cNvSpPr>
          <p:nvPr/>
        </p:nvSpPr>
        <p:spPr bwMode="auto">
          <a:xfrm>
            <a:off x="465138" y="3324225"/>
            <a:ext cx="9144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Network 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Coprocessor</a:t>
            </a:r>
          </a:p>
        </p:txBody>
      </p:sp>
      <p:sp>
        <p:nvSpPr>
          <p:cNvPr id="22579" name="Rectangle 132"/>
          <p:cNvSpPr>
            <a:spLocks noChangeArrowheads="1"/>
          </p:cNvSpPr>
          <p:nvPr/>
        </p:nvSpPr>
        <p:spPr bwMode="auto">
          <a:xfrm>
            <a:off x="1227138" y="3324225"/>
            <a:ext cx="1524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88" name="Line 139"/>
          <p:cNvSpPr>
            <a:spLocks noChangeShapeType="1"/>
          </p:cNvSpPr>
          <p:nvPr/>
        </p:nvSpPr>
        <p:spPr bwMode="auto">
          <a:xfrm>
            <a:off x="1379538" y="3400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89" name="Line 176"/>
          <p:cNvSpPr>
            <a:spLocks noChangeShapeType="1"/>
          </p:cNvSpPr>
          <p:nvPr/>
        </p:nvSpPr>
        <p:spPr bwMode="auto">
          <a:xfrm flipV="1">
            <a:off x="3084513" y="5673725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0" name="Line 177"/>
          <p:cNvSpPr>
            <a:spLocks noChangeShapeType="1"/>
          </p:cNvSpPr>
          <p:nvPr/>
        </p:nvSpPr>
        <p:spPr bwMode="auto">
          <a:xfrm>
            <a:off x="3094038" y="5838825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3" name="Rectangle 178"/>
          <p:cNvSpPr>
            <a:spLocks noChangeArrowheads="1"/>
          </p:cNvSpPr>
          <p:nvPr/>
        </p:nvSpPr>
        <p:spPr bwMode="auto">
          <a:xfrm>
            <a:off x="436563" y="174148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22584" name="Rectangle 179"/>
          <p:cNvSpPr>
            <a:spLocks noChangeArrowheads="1"/>
          </p:cNvSpPr>
          <p:nvPr/>
        </p:nvSpPr>
        <p:spPr bwMode="auto">
          <a:xfrm>
            <a:off x="1274763" y="17414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93" name="Line 180"/>
          <p:cNvSpPr>
            <a:spLocks noChangeShapeType="1"/>
          </p:cNvSpPr>
          <p:nvPr/>
        </p:nvSpPr>
        <p:spPr bwMode="auto">
          <a:xfrm>
            <a:off x="1427163" y="18176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4" name="Line 181"/>
          <p:cNvSpPr>
            <a:spLocks noChangeShapeType="1"/>
          </p:cNvSpPr>
          <p:nvPr/>
        </p:nvSpPr>
        <p:spPr bwMode="auto">
          <a:xfrm>
            <a:off x="1427163" y="20272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5" name="Line 182"/>
          <p:cNvSpPr>
            <a:spLocks noChangeShapeType="1"/>
          </p:cNvSpPr>
          <p:nvPr/>
        </p:nvSpPr>
        <p:spPr bwMode="auto">
          <a:xfrm>
            <a:off x="1427163" y="21510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8" name="Rectangle 242"/>
          <p:cNvSpPr>
            <a:spLocks noChangeArrowheads="1"/>
          </p:cNvSpPr>
          <p:nvPr/>
        </p:nvSpPr>
        <p:spPr bwMode="auto">
          <a:xfrm>
            <a:off x="4389438" y="8842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65597" name="Rectangle 243"/>
          <p:cNvSpPr>
            <a:spLocks noChangeArrowheads="1"/>
          </p:cNvSpPr>
          <p:nvPr/>
        </p:nvSpPr>
        <p:spPr bwMode="auto">
          <a:xfrm>
            <a:off x="4389438" y="884238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98" name="Line 244"/>
          <p:cNvSpPr>
            <a:spLocks noChangeShapeType="1"/>
          </p:cNvSpPr>
          <p:nvPr/>
        </p:nvSpPr>
        <p:spPr bwMode="auto">
          <a:xfrm>
            <a:off x="3113088" y="960438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1" name="Rectangle 250"/>
          <p:cNvSpPr>
            <a:spLocks noChangeArrowheads="1"/>
          </p:cNvSpPr>
          <p:nvPr/>
        </p:nvSpPr>
        <p:spPr bwMode="auto">
          <a:xfrm>
            <a:off x="446088" y="52387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AIF / PktDMA</a:t>
            </a:r>
          </a:p>
        </p:txBody>
      </p:sp>
      <p:sp>
        <p:nvSpPr>
          <p:cNvPr id="22592" name="Rectangle 251"/>
          <p:cNvSpPr>
            <a:spLocks noChangeArrowheads="1"/>
          </p:cNvSpPr>
          <p:nvPr/>
        </p:nvSpPr>
        <p:spPr bwMode="auto">
          <a:xfrm>
            <a:off x="1252538" y="52387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01" name="Line 252"/>
          <p:cNvSpPr>
            <a:spLocks noChangeShapeType="1"/>
          </p:cNvSpPr>
          <p:nvPr/>
        </p:nvSpPr>
        <p:spPr bwMode="auto">
          <a:xfrm>
            <a:off x="1392238" y="532447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2" name="Line 253"/>
          <p:cNvSpPr>
            <a:spLocks noChangeShapeType="1"/>
          </p:cNvSpPr>
          <p:nvPr/>
        </p:nvSpPr>
        <p:spPr bwMode="auto">
          <a:xfrm>
            <a:off x="1370013" y="45259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3" name="Line 254"/>
          <p:cNvSpPr>
            <a:spLocks noChangeShapeType="1"/>
          </p:cNvSpPr>
          <p:nvPr/>
        </p:nvSpPr>
        <p:spPr bwMode="auto">
          <a:xfrm>
            <a:off x="1360488" y="47783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4" name="Line 255"/>
          <p:cNvSpPr>
            <a:spLocks noChangeShapeType="1"/>
          </p:cNvSpPr>
          <p:nvPr/>
        </p:nvSpPr>
        <p:spPr bwMode="auto">
          <a:xfrm>
            <a:off x="1350963" y="50625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7" name="Rectangle 256"/>
          <p:cNvSpPr>
            <a:spLocks noChangeArrowheads="1"/>
          </p:cNvSpPr>
          <p:nvPr/>
        </p:nvSpPr>
        <p:spPr bwMode="auto">
          <a:xfrm>
            <a:off x="446088" y="49720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598" name="Rectangle 257"/>
          <p:cNvSpPr>
            <a:spLocks noChangeArrowheads="1"/>
          </p:cNvSpPr>
          <p:nvPr/>
        </p:nvSpPr>
        <p:spPr bwMode="auto">
          <a:xfrm>
            <a:off x="1252538" y="4972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99" name="Rectangle 258"/>
          <p:cNvSpPr>
            <a:spLocks noChangeArrowheads="1"/>
          </p:cNvSpPr>
          <p:nvPr/>
        </p:nvSpPr>
        <p:spPr bwMode="auto">
          <a:xfrm>
            <a:off x="446088" y="46974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00" name="Rectangle 259"/>
          <p:cNvSpPr>
            <a:spLocks noChangeArrowheads="1"/>
          </p:cNvSpPr>
          <p:nvPr/>
        </p:nvSpPr>
        <p:spPr bwMode="auto">
          <a:xfrm>
            <a:off x="1252538" y="469741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1" name="Rectangle 260"/>
          <p:cNvSpPr>
            <a:spLocks noChangeArrowheads="1"/>
          </p:cNvSpPr>
          <p:nvPr/>
        </p:nvSpPr>
        <p:spPr bwMode="auto">
          <a:xfrm>
            <a:off x="446088" y="44545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TAC_FE</a:t>
            </a:r>
          </a:p>
        </p:txBody>
      </p:sp>
      <p:sp>
        <p:nvSpPr>
          <p:cNvPr id="22602" name="Rectangle 261"/>
          <p:cNvSpPr>
            <a:spLocks noChangeArrowheads="1"/>
          </p:cNvSpPr>
          <p:nvPr/>
        </p:nvSpPr>
        <p:spPr bwMode="auto">
          <a:xfrm>
            <a:off x="1252538" y="4454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3" name="Rectangle 262"/>
          <p:cNvSpPr>
            <a:spLocks noChangeArrowheads="1"/>
          </p:cNvSpPr>
          <p:nvPr/>
        </p:nvSpPr>
        <p:spPr bwMode="auto">
          <a:xfrm>
            <a:off x="3538538" y="356076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604" name="Rectangle 263"/>
          <p:cNvSpPr>
            <a:spLocks noChangeArrowheads="1"/>
          </p:cNvSpPr>
          <p:nvPr/>
        </p:nvSpPr>
        <p:spPr bwMode="auto">
          <a:xfrm>
            <a:off x="3548063" y="35607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3" name="Line 264"/>
          <p:cNvSpPr>
            <a:spLocks noChangeShapeType="1"/>
          </p:cNvSpPr>
          <p:nvPr/>
        </p:nvSpPr>
        <p:spPr bwMode="auto">
          <a:xfrm>
            <a:off x="3113088" y="3613150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06" name="Rectangle 265"/>
          <p:cNvSpPr>
            <a:spLocks noChangeArrowheads="1"/>
          </p:cNvSpPr>
          <p:nvPr/>
        </p:nvSpPr>
        <p:spPr bwMode="auto">
          <a:xfrm>
            <a:off x="4100513" y="57673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07" name="Rectangle 268"/>
          <p:cNvSpPr>
            <a:spLocks noChangeArrowheads="1"/>
          </p:cNvSpPr>
          <p:nvPr/>
        </p:nvSpPr>
        <p:spPr bwMode="auto">
          <a:xfrm>
            <a:off x="4214813" y="46434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08" name="Rectangle 269"/>
          <p:cNvSpPr>
            <a:spLocks noChangeArrowheads="1"/>
          </p:cNvSpPr>
          <p:nvPr/>
        </p:nvSpPr>
        <p:spPr bwMode="auto">
          <a:xfrm>
            <a:off x="4214813" y="46434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7" name="Line 270"/>
          <p:cNvSpPr>
            <a:spLocks noChangeShapeType="1"/>
          </p:cNvSpPr>
          <p:nvPr/>
        </p:nvSpPr>
        <p:spPr bwMode="auto">
          <a:xfrm>
            <a:off x="3113088" y="471963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0" name="Rectangle 275"/>
          <p:cNvSpPr>
            <a:spLocks noChangeArrowheads="1"/>
          </p:cNvSpPr>
          <p:nvPr/>
        </p:nvSpPr>
        <p:spPr bwMode="auto">
          <a:xfrm>
            <a:off x="4224338" y="41560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11" name="Rectangle 276"/>
          <p:cNvSpPr>
            <a:spLocks noChangeArrowheads="1"/>
          </p:cNvSpPr>
          <p:nvPr/>
        </p:nvSpPr>
        <p:spPr bwMode="auto">
          <a:xfrm>
            <a:off x="4205288" y="415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0" name="Line 277"/>
          <p:cNvSpPr>
            <a:spLocks noChangeShapeType="1"/>
          </p:cNvSpPr>
          <p:nvPr/>
        </p:nvSpPr>
        <p:spPr bwMode="auto">
          <a:xfrm>
            <a:off x="3113088" y="4241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21" name="Line 279"/>
          <p:cNvSpPr>
            <a:spLocks noChangeShapeType="1"/>
          </p:cNvSpPr>
          <p:nvPr/>
        </p:nvSpPr>
        <p:spPr bwMode="auto">
          <a:xfrm>
            <a:off x="3122613" y="390048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4" name="Rectangle 281"/>
          <p:cNvSpPr>
            <a:spLocks noChangeArrowheads="1"/>
          </p:cNvSpPr>
          <p:nvPr/>
        </p:nvSpPr>
        <p:spPr bwMode="auto">
          <a:xfrm>
            <a:off x="4233863" y="38052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TCP3e_W/R</a:t>
            </a:r>
          </a:p>
        </p:txBody>
      </p:sp>
      <p:sp>
        <p:nvSpPr>
          <p:cNvPr id="22615" name="Rectangle 282"/>
          <p:cNvSpPr>
            <a:spLocks noChangeArrowheads="1"/>
          </p:cNvSpPr>
          <p:nvPr/>
        </p:nvSpPr>
        <p:spPr bwMode="auto">
          <a:xfrm>
            <a:off x="4214813" y="38052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4" name="Line 283"/>
          <p:cNvSpPr>
            <a:spLocks noChangeShapeType="1"/>
          </p:cNvSpPr>
          <p:nvPr/>
        </p:nvSpPr>
        <p:spPr bwMode="auto">
          <a:xfrm>
            <a:off x="3122613" y="517525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7" name="Rectangle 286"/>
          <p:cNvSpPr>
            <a:spLocks noChangeArrowheads="1"/>
          </p:cNvSpPr>
          <p:nvPr/>
        </p:nvSpPr>
        <p:spPr bwMode="auto">
          <a:xfrm>
            <a:off x="4233863" y="5099050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18" name="Rectangle 287"/>
          <p:cNvSpPr>
            <a:spLocks noChangeArrowheads="1"/>
          </p:cNvSpPr>
          <p:nvPr/>
        </p:nvSpPr>
        <p:spPr bwMode="auto">
          <a:xfrm>
            <a:off x="4233863" y="5099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0" name="Rectangle 353"/>
          <p:cNvSpPr>
            <a:spLocks noChangeArrowheads="1"/>
          </p:cNvSpPr>
          <p:nvPr/>
        </p:nvSpPr>
        <p:spPr bwMode="auto">
          <a:xfrm>
            <a:off x="1255713" y="29781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29" name="Line 354"/>
          <p:cNvSpPr>
            <a:spLocks noChangeShapeType="1"/>
          </p:cNvSpPr>
          <p:nvPr/>
        </p:nvSpPr>
        <p:spPr bwMode="auto">
          <a:xfrm>
            <a:off x="1392238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2" name="Text Box 363"/>
          <p:cNvSpPr txBox="1">
            <a:spLocks noChangeArrowheads="1"/>
          </p:cNvSpPr>
          <p:nvPr/>
        </p:nvSpPr>
        <p:spPr bwMode="auto">
          <a:xfrm>
            <a:off x="541631" y="2160588"/>
            <a:ext cx="593432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EDMA_0</a:t>
            </a:r>
          </a:p>
        </p:txBody>
      </p:sp>
      <p:sp>
        <p:nvSpPr>
          <p:cNvPr id="22623" name="Text Box 364"/>
          <p:cNvSpPr txBox="1">
            <a:spLocks noChangeArrowheads="1"/>
          </p:cNvSpPr>
          <p:nvPr/>
        </p:nvSpPr>
        <p:spPr bwMode="auto">
          <a:xfrm>
            <a:off x="713831" y="4186238"/>
            <a:ext cx="679994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EDMA_1,2</a:t>
            </a:r>
          </a:p>
        </p:txBody>
      </p:sp>
      <p:sp>
        <p:nvSpPr>
          <p:cNvPr id="22624" name="Rectangle 365"/>
          <p:cNvSpPr>
            <a:spLocks noChangeArrowheads="1"/>
          </p:cNvSpPr>
          <p:nvPr/>
        </p:nvSpPr>
        <p:spPr bwMode="auto">
          <a:xfrm>
            <a:off x="3759200" y="303053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3" name="Line 366"/>
          <p:cNvSpPr>
            <a:spLocks noChangeShapeType="1"/>
          </p:cNvSpPr>
          <p:nvPr/>
        </p:nvSpPr>
        <p:spPr bwMode="auto">
          <a:xfrm flipV="1">
            <a:off x="2901950" y="3182938"/>
            <a:ext cx="704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6" name="Rectangle 367"/>
          <p:cNvSpPr>
            <a:spLocks noChangeArrowheads="1"/>
          </p:cNvSpPr>
          <p:nvPr/>
        </p:nvSpPr>
        <p:spPr bwMode="auto">
          <a:xfrm>
            <a:off x="3606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7" name="Rectangle 368"/>
          <p:cNvSpPr>
            <a:spLocks noChangeArrowheads="1"/>
          </p:cNvSpPr>
          <p:nvPr/>
        </p:nvSpPr>
        <p:spPr bwMode="auto">
          <a:xfrm>
            <a:off x="4368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28" name="Rectangle 373"/>
          <p:cNvSpPr>
            <a:spLocks noChangeArrowheads="1"/>
          </p:cNvSpPr>
          <p:nvPr/>
        </p:nvSpPr>
        <p:spPr bwMode="auto">
          <a:xfrm>
            <a:off x="3800475" y="294481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7" name="Line 374"/>
          <p:cNvSpPr>
            <a:spLocks noChangeShapeType="1"/>
          </p:cNvSpPr>
          <p:nvPr/>
        </p:nvSpPr>
        <p:spPr bwMode="auto">
          <a:xfrm flipV="1">
            <a:off x="2870200" y="3097213"/>
            <a:ext cx="777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0" name="Rectangle 375"/>
          <p:cNvSpPr>
            <a:spLocks noChangeArrowheads="1"/>
          </p:cNvSpPr>
          <p:nvPr/>
        </p:nvSpPr>
        <p:spPr bwMode="auto">
          <a:xfrm>
            <a:off x="364807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1" name="Rectangle 376"/>
          <p:cNvSpPr>
            <a:spLocks noChangeArrowheads="1"/>
          </p:cNvSpPr>
          <p:nvPr/>
        </p:nvSpPr>
        <p:spPr bwMode="auto">
          <a:xfrm>
            <a:off x="440372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32" name="Rectangle 381"/>
          <p:cNvSpPr>
            <a:spLocks noChangeArrowheads="1"/>
          </p:cNvSpPr>
          <p:nvPr/>
        </p:nvSpPr>
        <p:spPr bwMode="auto">
          <a:xfrm>
            <a:off x="3841750" y="285908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L2 0-3</a:t>
            </a:r>
          </a:p>
        </p:txBody>
      </p:sp>
      <p:sp>
        <p:nvSpPr>
          <p:cNvPr id="65641" name="Line 382"/>
          <p:cNvSpPr>
            <a:spLocks noChangeShapeType="1"/>
          </p:cNvSpPr>
          <p:nvPr/>
        </p:nvSpPr>
        <p:spPr bwMode="auto">
          <a:xfrm flipV="1">
            <a:off x="2887663" y="3011488"/>
            <a:ext cx="8016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4" name="Rectangle 383"/>
          <p:cNvSpPr>
            <a:spLocks noChangeArrowheads="1"/>
          </p:cNvSpPr>
          <p:nvPr/>
        </p:nvSpPr>
        <p:spPr bwMode="auto">
          <a:xfrm>
            <a:off x="3689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5" name="Rectangle 384"/>
          <p:cNvSpPr>
            <a:spLocks noChangeArrowheads="1"/>
          </p:cNvSpPr>
          <p:nvPr/>
        </p:nvSpPr>
        <p:spPr bwMode="auto">
          <a:xfrm>
            <a:off x="4451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44" name="Rectangle 173"/>
          <p:cNvSpPr>
            <a:spLocks noChangeArrowheads="1"/>
          </p:cNvSpPr>
          <p:nvPr/>
        </p:nvSpPr>
        <p:spPr bwMode="auto">
          <a:xfrm>
            <a:off x="5329238" y="2209801"/>
            <a:ext cx="3464718" cy="1846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Facilitates high-bandwidth communication links between DSP cores, subsystems, peripherals, and memories.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Supports parallel orthogonal communication links</a:t>
            </a:r>
            <a:endParaRPr lang="en-US" sz="2000" dirty="0" smtClean="0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 rot="5400000">
            <a:off x="2066925" y="1470025"/>
            <a:ext cx="1711325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CPUCLK/2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 dirty="0">
                <a:latin typeface="+mj-lt"/>
              </a:rPr>
              <a:t>256bit TeraNet</a:t>
            </a:r>
          </a:p>
        </p:txBody>
      </p:sp>
      <p:sp>
        <p:nvSpPr>
          <p:cNvPr id="65646" name="Line 175"/>
          <p:cNvSpPr>
            <a:spLocks noChangeShapeType="1"/>
          </p:cNvSpPr>
          <p:nvPr/>
        </p:nvSpPr>
        <p:spPr bwMode="auto">
          <a:xfrm>
            <a:off x="3103563" y="450373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47" name="Line 255"/>
          <p:cNvSpPr>
            <a:spLocks noChangeShapeType="1"/>
          </p:cNvSpPr>
          <p:nvPr/>
        </p:nvSpPr>
        <p:spPr bwMode="auto">
          <a:xfrm>
            <a:off x="1392238" y="5127625"/>
            <a:ext cx="1262062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0" name="Rectangle 256"/>
          <p:cNvSpPr>
            <a:spLocks noChangeArrowheads="1"/>
          </p:cNvSpPr>
          <p:nvPr/>
        </p:nvSpPr>
        <p:spPr bwMode="auto">
          <a:xfrm>
            <a:off x="487363" y="50371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641" name="Rectangle 257"/>
          <p:cNvSpPr>
            <a:spLocks noChangeArrowheads="1"/>
          </p:cNvSpPr>
          <p:nvPr/>
        </p:nvSpPr>
        <p:spPr bwMode="auto">
          <a:xfrm>
            <a:off x="1293813" y="50371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42" name="Rectangle 275"/>
          <p:cNvSpPr>
            <a:spLocks noChangeArrowheads="1"/>
          </p:cNvSpPr>
          <p:nvPr/>
        </p:nvSpPr>
        <p:spPr bwMode="auto">
          <a:xfrm>
            <a:off x="4297363" y="421322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43" name="Rectangle 276"/>
          <p:cNvSpPr>
            <a:spLocks noChangeArrowheads="1"/>
          </p:cNvSpPr>
          <p:nvPr/>
        </p:nvSpPr>
        <p:spPr bwMode="auto">
          <a:xfrm>
            <a:off x="4278313" y="42132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2" name="Line 277"/>
          <p:cNvSpPr>
            <a:spLocks noChangeShapeType="1"/>
          </p:cNvSpPr>
          <p:nvPr/>
        </p:nvSpPr>
        <p:spPr bwMode="auto">
          <a:xfrm>
            <a:off x="3186113" y="429895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5" name="Rectangle 268"/>
          <p:cNvSpPr>
            <a:spLocks noChangeArrowheads="1"/>
          </p:cNvSpPr>
          <p:nvPr/>
        </p:nvSpPr>
        <p:spPr bwMode="auto">
          <a:xfrm>
            <a:off x="4303713" y="47005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46" name="Rectangle 269"/>
          <p:cNvSpPr>
            <a:spLocks noChangeArrowheads="1"/>
          </p:cNvSpPr>
          <p:nvPr/>
        </p:nvSpPr>
        <p:spPr bwMode="auto">
          <a:xfrm>
            <a:off x="4303713" y="47005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5" name="Line 270"/>
          <p:cNvSpPr>
            <a:spLocks noChangeShapeType="1"/>
          </p:cNvSpPr>
          <p:nvPr/>
        </p:nvSpPr>
        <p:spPr bwMode="auto">
          <a:xfrm>
            <a:off x="3201988" y="477678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56" name="Line 283"/>
          <p:cNvSpPr>
            <a:spLocks noChangeShapeType="1"/>
          </p:cNvSpPr>
          <p:nvPr/>
        </p:nvSpPr>
        <p:spPr bwMode="auto">
          <a:xfrm>
            <a:off x="3187700" y="5224463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9" name="Rectangle 286"/>
          <p:cNvSpPr>
            <a:spLocks noChangeArrowheads="1"/>
          </p:cNvSpPr>
          <p:nvPr/>
        </p:nvSpPr>
        <p:spPr bwMode="auto">
          <a:xfrm>
            <a:off x="4298950" y="51482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0" name="Rectangle 287"/>
          <p:cNvSpPr>
            <a:spLocks noChangeArrowheads="1"/>
          </p:cNvSpPr>
          <p:nvPr/>
        </p:nvSpPr>
        <p:spPr bwMode="auto">
          <a:xfrm>
            <a:off x="4298950" y="51482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9" name="Line 283"/>
          <p:cNvSpPr>
            <a:spLocks noChangeShapeType="1"/>
          </p:cNvSpPr>
          <p:nvPr/>
        </p:nvSpPr>
        <p:spPr bwMode="auto">
          <a:xfrm>
            <a:off x="3252788" y="527367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2" name="Rectangle 286"/>
          <p:cNvSpPr>
            <a:spLocks noChangeArrowheads="1"/>
          </p:cNvSpPr>
          <p:nvPr/>
        </p:nvSpPr>
        <p:spPr bwMode="auto">
          <a:xfrm>
            <a:off x="4364038" y="51974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3" name="Rectangle 287"/>
          <p:cNvSpPr>
            <a:spLocks noChangeArrowheads="1"/>
          </p:cNvSpPr>
          <p:nvPr/>
        </p:nvSpPr>
        <p:spPr bwMode="auto">
          <a:xfrm>
            <a:off x="4364038" y="51974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2" name="Line 283"/>
          <p:cNvSpPr>
            <a:spLocks noChangeShapeType="1"/>
          </p:cNvSpPr>
          <p:nvPr/>
        </p:nvSpPr>
        <p:spPr bwMode="auto">
          <a:xfrm>
            <a:off x="3233738" y="5322888"/>
            <a:ext cx="120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5" name="Rectangle 286"/>
          <p:cNvSpPr>
            <a:spLocks noChangeArrowheads="1"/>
          </p:cNvSpPr>
          <p:nvPr/>
        </p:nvSpPr>
        <p:spPr bwMode="auto">
          <a:xfrm>
            <a:off x="4429125" y="52466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6" name="Rectangle 287"/>
          <p:cNvSpPr>
            <a:spLocks noChangeArrowheads="1"/>
          </p:cNvSpPr>
          <p:nvPr/>
        </p:nvSpPr>
        <p:spPr bwMode="auto">
          <a:xfrm>
            <a:off x="4429125" y="52466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5" name="Line 254"/>
          <p:cNvSpPr>
            <a:spLocks noChangeShapeType="1"/>
          </p:cNvSpPr>
          <p:nvPr/>
        </p:nvSpPr>
        <p:spPr bwMode="auto">
          <a:xfrm>
            <a:off x="1425575" y="4827588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8" name="Rectangle 258"/>
          <p:cNvSpPr>
            <a:spLocks noChangeArrowheads="1"/>
          </p:cNvSpPr>
          <p:nvPr/>
        </p:nvSpPr>
        <p:spPr bwMode="auto">
          <a:xfrm>
            <a:off x="511175" y="47466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59" name="Rectangle 259"/>
          <p:cNvSpPr>
            <a:spLocks noChangeArrowheads="1"/>
          </p:cNvSpPr>
          <p:nvPr/>
        </p:nvSpPr>
        <p:spPr bwMode="auto">
          <a:xfrm>
            <a:off x="1317625" y="47466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60" name="Rectangle 33"/>
          <p:cNvSpPr>
            <a:spLocks noChangeArrowheads="1"/>
          </p:cNvSpPr>
          <p:nvPr/>
        </p:nvSpPr>
        <p:spPr bwMode="auto">
          <a:xfrm rot="5400000">
            <a:off x="1335088" y="4229100"/>
            <a:ext cx="3254375" cy="593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CPUCLK/3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128bit  TeraNet</a:t>
            </a:r>
          </a:p>
        </p:txBody>
      </p:sp>
      <p:sp>
        <p:nvSpPr>
          <p:cNvPr id="65669" name="Rectangle 65"/>
          <p:cNvSpPr>
            <a:spLocks noChangeArrowheads="1"/>
          </p:cNvSpPr>
          <p:nvPr/>
        </p:nvSpPr>
        <p:spPr bwMode="auto">
          <a:xfrm>
            <a:off x="45656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0" name="Rectangle 65"/>
          <p:cNvSpPr>
            <a:spLocks noChangeArrowheads="1"/>
          </p:cNvSpPr>
          <p:nvPr/>
        </p:nvSpPr>
        <p:spPr bwMode="auto">
          <a:xfrm>
            <a:off x="47180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1" name="Rectangle 65"/>
          <p:cNvSpPr>
            <a:spLocks noChangeArrowheads="1"/>
          </p:cNvSpPr>
          <p:nvPr/>
        </p:nvSpPr>
        <p:spPr bwMode="auto">
          <a:xfrm>
            <a:off x="486410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2" name="Rectangle 65"/>
          <p:cNvSpPr>
            <a:spLocks noChangeArrowheads="1"/>
          </p:cNvSpPr>
          <p:nvPr/>
        </p:nvSpPr>
        <p:spPr bwMode="auto">
          <a:xfrm>
            <a:off x="5016500" y="1804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cxnSp>
        <p:nvCxnSpPr>
          <p:cNvPr id="65673" name="Shape 178"/>
          <p:cNvCxnSpPr>
            <a:cxnSpLocks noChangeShapeType="1"/>
            <a:stCxn id="22635" idx="3"/>
            <a:endCxn id="65669" idx="2"/>
          </p:cNvCxnSpPr>
          <p:nvPr/>
        </p:nvCxnSpPr>
        <p:spPr bwMode="auto">
          <a:xfrm flipV="1">
            <a:off x="4603750" y="2032000"/>
            <a:ext cx="38100" cy="9794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HyperLink Bus</a:t>
            </a:r>
          </a:p>
        </p:txBody>
      </p:sp>
      <p:sp>
        <p:nvSpPr>
          <p:cNvPr id="1194" name="Rectangle 5"/>
          <p:cNvSpPr txBox="1">
            <a:spLocks noChangeArrowheads="1"/>
          </p:cNvSpPr>
          <p:nvPr/>
        </p:nvSpPr>
        <p:spPr bwMode="auto">
          <a:xfrm>
            <a:off x="5424494" y="932679"/>
            <a:ext cx="3606013" cy="22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Provides the capability to expand the device to include hardware acceleration or other auxiliary processors</a:t>
            </a:r>
          </a:p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Supports four lanes with up to 12.5 </a:t>
            </a:r>
            <a:r>
              <a:rPr lang="en-US" sz="2000" kern="0" dirty="0" err="1" smtClean="0">
                <a:latin typeface="+mn-lt"/>
              </a:rPr>
              <a:t>Gbaud</a:t>
            </a:r>
            <a:r>
              <a:rPr lang="en-US" sz="2000" kern="0" dirty="0" smtClean="0">
                <a:latin typeface="+mn-lt"/>
              </a:rPr>
              <a:t> per lane</a:t>
            </a:r>
          </a:p>
        </p:txBody>
      </p:sp>
      <p:grpSp>
        <p:nvGrpSpPr>
          <p:cNvPr id="402" name="Group 401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193" name="Left Arrow 839"/>
            <p:cNvSpPr>
              <a:spLocks noChangeArrowheads="1"/>
            </p:cNvSpPr>
            <p:nvPr/>
          </p:nvSpPr>
          <p:spPr bwMode="auto">
            <a:xfrm>
              <a:off x="4736" y="3589338"/>
              <a:ext cx="998537" cy="396875"/>
            </a:xfrm>
            <a:prstGeom prst="leftArrow">
              <a:avLst>
                <a:gd name="adj1" fmla="val 50000"/>
                <a:gd name="adj2" fmla="val 49924"/>
              </a:avLst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4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9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7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Miscellaneous Elements</a:t>
            </a:r>
          </a:p>
        </p:txBody>
      </p:sp>
      <p:sp>
        <p:nvSpPr>
          <p:cNvPr id="1212" name="Rectangle 5"/>
          <p:cNvSpPr txBox="1">
            <a:spLocks noChangeArrowheads="1"/>
          </p:cNvSpPr>
          <p:nvPr/>
        </p:nvSpPr>
        <p:spPr bwMode="auto">
          <a:xfrm>
            <a:off x="5432356" y="927501"/>
            <a:ext cx="3711644" cy="514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 ROM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Semaphore module provides atomic access to shared chip-level resources.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Management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on-chip PLLs: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PLL1 for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CorePacs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except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PLL2 for DDR3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PLL3 for Packet Acceleration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EDMA controllers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64-bit timers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Inter-Processor Communication (IPC) Registers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6250" y="104775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II Architecture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673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b="1" dirty="0" smtClean="0"/>
              <a:t>KeyStone II </a:t>
            </a:r>
            <a:r>
              <a:rPr lang="en-US" sz="2800" b="1" dirty="0" smtClean="0"/>
              <a:t>Architecture</a:t>
            </a:r>
            <a:endParaRPr lang="en-US" sz="2800" b="1" dirty="0" smtClean="0"/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</a:t>
            </a:r>
            <a:r>
              <a:rPr lang="en-US" sz="2800" dirty="0" smtClean="0"/>
              <a:t>Platform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Device-specific Offerings</a:t>
            </a:r>
            <a:endParaRPr lang="en-US" sz="2400" dirty="0" smtClean="0"/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Device Architecture</a:t>
            </a:r>
          </a:p>
        </p:txBody>
      </p:sp>
      <p:sp>
        <p:nvSpPr>
          <p:cNvPr id="103427" name="Rectangle 14"/>
          <p:cNvSpPr>
            <a:spLocks noChangeArrowheads="1"/>
          </p:cNvSpPr>
          <p:nvPr/>
        </p:nvSpPr>
        <p:spPr bwMode="auto">
          <a:xfrm>
            <a:off x="5403850" y="32313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HyperLink Bus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8" name="PPTShape_0"/>
          <p:cNvSpPr>
            <a:spLocks noChangeArrowheads="1"/>
          </p:cNvSpPr>
          <p:nvPr/>
        </p:nvSpPr>
        <p:spPr bwMode="auto">
          <a:xfrm>
            <a:off x="5400675" y="295672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9" name="Rectangle 11"/>
          <p:cNvSpPr>
            <a:spLocks noChangeArrowheads="1"/>
          </p:cNvSpPr>
          <p:nvPr/>
        </p:nvSpPr>
        <p:spPr bwMode="auto">
          <a:xfrm>
            <a:off x="5403850" y="2678910"/>
            <a:ext cx="3629025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10 Gigabit Ethernet (10 GBE)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0" name="Rectangle 19"/>
          <p:cNvSpPr>
            <a:spLocks noChangeArrowheads="1"/>
          </p:cNvSpPr>
          <p:nvPr/>
        </p:nvSpPr>
        <p:spPr bwMode="auto">
          <a:xfrm>
            <a:off x="5402263" y="2130419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1" name="Rectangle 16"/>
          <p:cNvSpPr>
            <a:spLocks noChangeArrowheads="1"/>
          </p:cNvSpPr>
          <p:nvPr/>
        </p:nvSpPr>
        <p:spPr bwMode="auto">
          <a:xfrm>
            <a:off x="5400675" y="1302548"/>
            <a:ext cx="3629025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ARM A15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2" name="PPTShape_1"/>
          <p:cNvSpPr>
            <a:spLocks noChangeArrowheads="1"/>
          </p:cNvSpPr>
          <p:nvPr/>
        </p:nvSpPr>
        <p:spPr bwMode="auto">
          <a:xfrm>
            <a:off x="5402263" y="157718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Memory Subsytem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3" name="PPTShape_2"/>
          <p:cNvSpPr>
            <a:spLocks noChangeArrowheads="1"/>
          </p:cNvSpPr>
          <p:nvPr/>
        </p:nvSpPr>
        <p:spPr bwMode="auto">
          <a:xfrm>
            <a:off x="5400675" y="10215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C66x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4" name="PPTShape_3"/>
          <p:cNvSpPr>
            <a:spLocks noChangeArrowheads="1"/>
          </p:cNvSpPr>
          <p:nvPr/>
        </p:nvSpPr>
        <p:spPr bwMode="auto">
          <a:xfrm>
            <a:off x="5400675" y="2398726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5" name="PPTShape_4"/>
          <p:cNvSpPr>
            <a:spLocks noChangeArrowheads="1"/>
          </p:cNvSpPr>
          <p:nvPr/>
        </p:nvSpPr>
        <p:spPr bwMode="auto">
          <a:xfrm>
            <a:off x="5402263" y="18597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5" name="PPTShape_5"/>
          <p:cNvSpPr>
            <a:spLocks noChangeArrowheads="1"/>
          </p:cNvSpPr>
          <p:nvPr/>
        </p:nvSpPr>
        <p:spPr bwMode="auto">
          <a:xfrm>
            <a:off x="5400674" y="351078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Miscellaneous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4" name="Picture 13" descr="Func Diagram KII P00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3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0467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825"/>
          <p:cNvSpPr txBox="1">
            <a:spLocks noChangeArrowheads="1"/>
          </p:cNvSpPr>
          <p:nvPr/>
        </p:nvSpPr>
        <p:spPr bwMode="auto">
          <a:xfrm>
            <a:off x="341313" y="993775"/>
            <a:ext cx="2293937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 </a:t>
            </a:r>
            <a:r>
              <a:rPr lang="en-US" sz="3600" b="0" dirty="0" smtClean="0"/>
              <a:t>ARM Cortex-A15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00672" y="1021559"/>
            <a:ext cx="3743328" cy="5593554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Single, Dual, or Quad-ARM A15 CorePac operating at up to 1.4 GHz.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Full implementation of ARMv7-A architecture instruction set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Integrated Neon and Vector</a:t>
            </a:r>
            <a:br>
              <a:rPr lang="en-US" sz="1400" dirty="0" smtClean="0"/>
            </a:br>
            <a:r>
              <a:rPr lang="en-US" sz="1400" dirty="0" smtClean="0"/>
              <a:t>Floating-Point Unit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L1 Memory: 32KB L1 per ARM A15 for caching program and data </a:t>
            </a:r>
          </a:p>
          <a:p>
            <a:pPr marL="227013" lvl="1" indent="-227013" eaLnBrk="1" hangingPunct="1">
              <a:spcBef>
                <a:spcPct val="0"/>
              </a:spcBef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400" dirty="0" smtClean="0">
                <a:ea typeface="+mn-ea"/>
                <a:cs typeface="+mn-cs"/>
              </a:rPr>
              <a:t>L2 Memory: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Shared L2 Cache Memory with full cache coherency using Snoop Control Unit (SCU)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4 MB L2 Cache is shared between the 1 to 4 ARM A15 core(s).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AMBA 4.0 AXI Coherency Extension (ACE) master port connected directly to the MSMC2 for short-path access to shared MSMC SRAM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The ACE also provides an IO coherent access to the shared memory and external memory connected through the EMIF interface.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Cluster-level and core-level power management and low-power standby modes (also known as WFI/WFE modes)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endParaRPr lang="en-US" sz="1400" dirty="0" smtClean="0"/>
          </a:p>
        </p:txBody>
      </p:sp>
      <p:pic>
        <p:nvPicPr>
          <p:cNvPr id="7" name="Picture 6" descr="Func Diagram KII P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4692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76200"/>
            <a:ext cx="8963025" cy="9144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Memory Subsystem: MSM/MSMC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64956" y="1036254"/>
            <a:ext cx="3757612" cy="525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(MSM SRAM)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2-6 MB shared among the C66x and ARM A15 CorePacs.</a:t>
            </a:r>
            <a:endParaRPr lang="en-US" altLang="en-US" sz="14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May contain program and data</a:t>
            </a:r>
            <a:br>
              <a:rPr lang="en-US" altLang="en-US" sz="1400" dirty="0" smtClean="0">
                <a:latin typeface="+mn-lt"/>
              </a:rPr>
            </a:br>
            <a:endParaRPr lang="en-US" altLang="en-US" sz="1400" dirty="0" smtClean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Controller (MSMC version 2.0)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Arbitrates access of C66x and ARM A15 CorePac </a:t>
            </a:r>
            <a:r>
              <a:rPr lang="en-US" altLang="en-US" sz="1400" dirty="0">
                <a:latin typeface="+mn-lt"/>
              </a:rPr>
              <a:t>and SoC </a:t>
            </a:r>
            <a:r>
              <a:rPr lang="en-US" altLang="en-US" sz="1400" dirty="0" smtClean="0">
                <a:latin typeface="+mn-lt"/>
              </a:rPr>
              <a:t>masters to </a:t>
            </a:r>
            <a:r>
              <a:rPr lang="en-US" altLang="en-US" sz="1400" dirty="0">
                <a:latin typeface="+mn-lt"/>
              </a:rPr>
              <a:t>shared </a:t>
            </a:r>
            <a:r>
              <a:rPr lang="en-US" altLang="en-US" sz="1400" dirty="0" smtClean="0">
                <a:latin typeface="+mn-lt"/>
              </a:rPr>
              <a:t>and external memory through DDR3 EMIF</a:t>
            </a:r>
            <a:endParaRPr lang="en-US" altLang="en-US" sz="1400" dirty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400" dirty="0" smtClean="0">
                <a:latin typeface="+mn-lt"/>
              </a:rPr>
              <a:t>Provides error detection and correction for all shared memory</a:t>
            </a:r>
            <a:endParaRPr lang="en-US" sz="14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Memory </a:t>
            </a:r>
            <a:r>
              <a:rPr lang="en-US" sz="1400" dirty="0">
                <a:latin typeface="+mn-lt"/>
              </a:rPr>
              <a:t>protection and address extension to 64 GB (36 bits)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>
                <a:latin typeface="+mn-lt"/>
              </a:rPr>
              <a:t>Provides </a:t>
            </a:r>
            <a:r>
              <a:rPr lang="en-US" sz="1400" dirty="0" smtClean="0">
                <a:latin typeface="+mn-lt"/>
              </a:rPr>
              <a:t>multi-stream pre-fetching capability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Support for ARM coherency with EDMA/peripheral masters in DDR3A and MSMC SRAM space.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8 SRAM banks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400" dirty="0" smtClean="0">
                <a:latin typeface="+mn-lt"/>
              </a:rPr>
              <a:t>Runs at the DSP frequency, thereby increasing memory access by fourfold compared to previous MSMC version 1.0</a:t>
            </a:r>
            <a:endParaRPr lang="en-US" sz="1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Memory Subsystem: DDR3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93533" y="1035698"/>
            <a:ext cx="3661303" cy="456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1800" dirty="0" smtClean="0">
                <a:latin typeface="+mn-lt"/>
              </a:rPr>
              <a:t>Up to two DDR3 subsystem(s) per device: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The first DDR3 subsystem (DDR3A) supports up to 8 </a:t>
            </a:r>
            <a:r>
              <a:rPr lang="en-US" sz="1800" dirty="0">
                <a:latin typeface="+mn-lt"/>
              </a:rPr>
              <a:t>GB memory </a:t>
            </a:r>
            <a:r>
              <a:rPr lang="en-US" sz="1800" dirty="0" smtClean="0">
                <a:latin typeface="+mn-lt"/>
              </a:rPr>
              <a:t>addresses and is connected to the CorePac(s) through the MSMC.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When present, the second DDR3 subsystem (DDR3B) supports up to 2GB memory address and is connected directly to the TeraNet.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Each DDR consists of a 64b/72b EMIF controller: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16-bit, 32-bit, and 64-bit modes 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b="1" dirty="0" smtClean="0">
                <a:latin typeface="+mn-lt"/>
              </a:rPr>
              <a:t>Operates at up to 1600 MT/s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power down of unused pins when using 16-bit or 32-bit width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alibri" pitchFamily="34" charset="0"/>
              </a:rPr>
            </a:b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680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666750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Agenda</a:t>
            </a:r>
            <a:endParaRPr lang="en-US" b="0" dirty="0" smtClean="0"/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b="1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dirty="0" smtClean="0"/>
              <a:t>KeyStone II </a:t>
            </a:r>
            <a:r>
              <a:rPr lang="en-US" sz="2800" dirty="0" smtClean="0"/>
              <a:t>Architecture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Multicore Navigator</a:t>
            </a:r>
          </a:p>
        </p:txBody>
      </p:sp>
      <p:sp>
        <p:nvSpPr>
          <p:cNvPr id="53251" name="Rectangle 67"/>
          <p:cNvSpPr>
            <a:spLocks noChangeArrowheads="1"/>
          </p:cNvSpPr>
          <p:nvPr/>
        </p:nvSpPr>
        <p:spPr bwMode="auto">
          <a:xfrm>
            <a:off x="5257800" y="2895600"/>
            <a:ext cx="358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Aft>
                <a:spcPct val="10000"/>
              </a:spcAft>
              <a:buFont typeface="Wingdings" pitchFamily="2" charset="2"/>
              <a:buChar char="Ø"/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3253" name="Rectangle 63"/>
          <p:cNvSpPr>
            <a:spLocks noChangeArrowheads="1"/>
          </p:cNvSpPr>
          <p:nvPr/>
        </p:nvSpPr>
        <p:spPr bwMode="auto">
          <a:xfrm>
            <a:off x="5445919" y="957263"/>
            <a:ext cx="3594894" cy="482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Consists of the following: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2x Queue Manager.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Multiple, dedicated Packet DMA engines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2x infrastructure DMAs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Provides seamless inter-core communications (messages and data exchanges) between cores, IP, and peripherals. “Fire and forget.”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Supports up to 16K hardware queues and 1M descriptors (32K internal).</a:t>
            </a:r>
          </a:p>
        </p:txBody>
      </p:sp>
      <p:pic>
        <p:nvPicPr>
          <p:cNvPr id="7" name="Picture 6" descr="Func Diagram KII P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123825"/>
            <a:ext cx="8791575" cy="93345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</a:t>
            </a:r>
            <a:br>
              <a:rPr lang="en-US" sz="3600" b="0" dirty="0" smtClean="0"/>
            </a:br>
            <a:r>
              <a:rPr lang="en-US" sz="3600" b="0" dirty="0" smtClean="0"/>
              <a:t>Multicore Navigator Architecture</a:t>
            </a:r>
          </a:p>
        </p:txBody>
      </p:sp>
      <p:pic>
        <p:nvPicPr>
          <p:cNvPr id="58413" name="Picture 4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14475"/>
            <a:ext cx="7210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5210" y="1478748"/>
            <a:ext cx="12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TeraNet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Network Coprocessor</a:t>
            </a:r>
          </a:p>
        </p:txBody>
      </p:sp>
      <p:sp>
        <p:nvSpPr>
          <p:cNvPr id="54276" name="Rectangle 63"/>
          <p:cNvSpPr>
            <a:spLocks noChangeArrowheads="1"/>
          </p:cNvSpPr>
          <p:nvPr/>
        </p:nvSpPr>
        <p:spPr bwMode="auto">
          <a:xfrm>
            <a:off x="5374478" y="1033190"/>
            <a:ext cx="3733802" cy="490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Consists of 2x Network Coprocessor  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Provides hardware accelerators to perform L2, L3, and L4 processing and encryption that was previously done in software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Packet </a:t>
            </a:r>
            <a:r>
              <a:rPr lang="en-US" sz="1500" dirty="0">
                <a:latin typeface="+mn-lt"/>
              </a:rPr>
              <a:t>Accelerator (PA</a:t>
            </a:r>
            <a:r>
              <a:rPr lang="en-US" sz="15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Single IP address option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UDP (and TCP) checksum and selected CRCs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L2/L3/L4 support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Quality of Service (QoS)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Multicast to multiple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Timestamps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Security </a:t>
            </a:r>
            <a:r>
              <a:rPr lang="en-US" sz="1500" dirty="0">
                <a:latin typeface="+mn-lt"/>
              </a:rPr>
              <a:t>Accelerator (SA</a:t>
            </a:r>
            <a:r>
              <a:rPr lang="en-US" sz="15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Hardware encryption, decryption, and authentication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Supports IPsec ESP, IPsec AH, SRTP, and 3GPP protocols</a:t>
            </a:r>
            <a:endParaRPr lang="en-US" sz="1500" dirty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latin typeface="+mn-lt"/>
              </a:rPr>
              <a:t>2x 5-port Ethernet switches(depending on number of instances of NetCp) with 4-8 ports connecting to 4-8 SGMII ports and one port connecting to the Packet and Security Accelerators.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endParaRPr lang="en-US" sz="1500" dirty="0" smtClean="0">
              <a:latin typeface="+mn-lt"/>
            </a:endParaRPr>
          </a:p>
        </p:txBody>
      </p:sp>
      <p:pic>
        <p:nvPicPr>
          <p:cNvPr id="5" name="Picture 4" descr="Func Diagram KII P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5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KeyStone II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2492" y="1028421"/>
            <a:ext cx="3742932" cy="5365236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8x SGMII ports support 10/100/1000M Ethernet through</a:t>
            </a:r>
            <a:br>
              <a:rPr lang="en-US" sz="1800" b="1" dirty="0" smtClean="0"/>
            </a:br>
            <a:r>
              <a:rPr lang="en-US" sz="1800" b="1" dirty="0" smtClean="0"/>
              <a:t>1-2x 5-port Ethernet switch(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XGMII ports support up to 10G Ethernet through a 3-port Ethernet switch.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4x high-bandwidth Serial RapidIO (SRIO v2.1) lanes for inter-DSP applications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3x SPI modules with up to four chip selects per module.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USB 3.0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1800" b="1" dirty="0" smtClean="0"/>
              <a:t>3x I2C</a:t>
            </a:r>
            <a:r>
              <a:rPr lang="en-US" sz="1800" b="1" dirty="0" smtClean="0"/>
              <a:t>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32 GPIO pins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EMIF 16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Device-specific interfaces</a:t>
            </a:r>
          </a:p>
          <a:p>
            <a:pPr marL="523875" lvl="1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endParaRPr lang="en-US" sz="1600" dirty="0" smtClean="0"/>
          </a:p>
        </p:txBody>
      </p:sp>
      <p:pic>
        <p:nvPicPr>
          <p:cNvPr id="5" name="Picture 4" descr="Func Diagram KII P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0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HyperLink Bus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52247" y="1023904"/>
            <a:ext cx="3770321" cy="2719421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TI-propriety, high-speed interconnects termed HyperLink.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Up to 2x HyperLink modules with 4 lanes each.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the capability to expand the device to include hardware acceleration or other auxiliary processors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Supports up to 12.5 Gbaud per lane</a:t>
            </a:r>
          </a:p>
        </p:txBody>
      </p:sp>
      <p:pic>
        <p:nvPicPr>
          <p:cNvPr id="5" name="Picture 4" descr="Func Diagram KII P07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1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Miscellaneous Elements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9244" y="958318"/>
            <a:ext cx="3764755" cy="551392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ARM- and DSP-driven Boot ROM: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C66x CorePacs support booting from SRIO, PCIe, I2C Master, I2C Slave, SPI, Ethernet, XIP, and HyperLink. 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ARM CorePacs support booting from UART, NAND, XIP, SPI, Ethernet, PCIe, I2C, SRIO and HyperLink.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dirty="0" smtClean="0"/>
              <a:t>Support varies by peripheral availability</a:t>
            </a:r>
            <a:endParaRPr lang="en-US" sz="1200" b="1" kern="1200" dirty="0" smtClean="0">
              <a:ea typeface="+mn-ea"/>
              <a:cs typeface="+mn-cs"/>
            </a:endParaRP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Semaphore module provides atomic access to shared chip-level resources.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Secure Mode (1-time burn security key)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Power Management: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power- and clock-switching of individual IPs and CorePac(s).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Supports Dynamic Power Switching (DPS):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Power state hibernation modes 1 and 2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each C66x CorePac, each ARM core, and/or the entire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Reset isolation capability on select peripherals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SmartReflex Class 0 and Class 3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Up to 5 on-chip PLLs: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Main PLL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DDR3A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DDR3B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Packet Accelerator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5x EDMA controllers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20 64-bit timers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Inter-Processor Communication (IPC) Registers</a:t>
            </a:r>
          </a:p>
        </p:txBody>
      </p:sp>
      <p:pic>
        <p:nvPicPr>
          <p:cNvPr id="5" name="Picture 4" descr="Func Diagram KII P09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6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163" y="6343651"/>
            <a:ext cx="8758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436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Central Interrupt Controller</a:t>
            </a:r>
          </a:p>
        </p:txBody>
      </p:sp>
      <p:grpSp>
        <p:nvGrpSpPr>
          <p:cNvPr id="2" name="Group 151"/>
          <p:cNvGrpSpPr/>
          <p:nvPr>
            <p:custDataLst>
              <p:tags r:id="rId2"/>
            </p:custDataLst>
          </p:nvPr>
        </p:nvGrpSpPr>
        <p:grpSpPr>
          <a:xfrm>
            <a:off x="1521179" y="962526"/>
            <a:ext cx="5829522" cy="5729025"/>
            <a:chOff x="1521179" y="962526"/>
            <a:chExt cx="5829522" cy="5729025"/>
          </a:xfrm>
        </p:grpSpPr>
        <p:grpSp>
          <p:nvGrpSpPr>
            <p:cNvPr id="3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90" name="Straight Arrow Connector 89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Rectangle 6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4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38" name="Rectangle 37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2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3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108" name="Straight Arrow Connector 107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5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130" name="Straight Arrow Connector 129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6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1" name="Straight Arrow Connector 140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4" name="Straight Arrow Connector 143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28859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542925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Overview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</a:t>
            </a:r>
            <a:r>
              <a:rPr lang="en-US" sz="2800" dirty="0" smtClean="0"/>
              <a:t>I </a:t>
            </a:r>
            <a:r>
              <a:rPr lang="en-US" sz="2800" dirty="0" smtClean="0"/>
              <a:t>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dirty="0" smtClean="0"/>
              <a:t>KeyStone II </a:t>
            </a:r>
            <a:r>
              <a:rPr lang="en-US" sz="2800" dirty="0" smtClean="0"/>
              <a:t>Architecture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b="1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4861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Diagnostic Enhancements</a:t>
            </a:r>
          </a:p>
        </p:txBody>
      </p:sp>
      <p:sp>
        <p:nvSpPr>
          <p:cNvPr id="1188" name="Rectangle 5"/>
          <p:cNvSpPr txBox="1">
            <a:spLocks noChangeArrowheads="1"/>
          </p:cNvSpPr>
          <p:nvPr/>
        </p:nvSpPr>
        <p:spPr bwMode="auto">
          <a:xfrm>
            <a:off x="5414156" y="931549"/>
            <a:ext cx="3586162" cy="518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Embedded Trace Buffers (ETB) enhance the diagnostic capabilities of the </a:t>
            </a:r>
            <a:r>
              <a:rPr lang="en-US" sz="2000" kern="0" dirty="0" err="1" smtClean="0">
                <a:latin typeface="+mn-lt"/>
              </a:rPr>
              <a:t>CorePac</a:t>
            </a:r>
            <a:r>
              <a:rPr lang="en-US" sz="2000" kern="0" dirty="0" smtClean="0">
                <a:latin typeface="+mn-lt"/>
              </a:rPr>
              <a:t>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CP Monitor enables diagnostic capabilities on data traffic through the TeraNet switch fabric.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Automatic statistics collection and exporting (non-intrusive)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individual events for better debugging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transactions to both memory end point and Memory-Mapped Registers (MMR)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Configurable monitor filtering capability based on address and transaction type</a:t>
            </a:r>
          </a:p>
        </p:txBody>
      </p:sp>
      <p:grpSp>
        <p:nvGrpSpPr>
          <p:cNvPr id="2" name="Group 398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8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8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2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8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69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3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57184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C6670 for Wireless Apps</a:t>
            </a:r>
          </a:p>
        </p:txBody>
      </p:sp>
      <p:sp>
        <p:nvSpPr>
          <p:cNvPr id="103439" name="Rectangle 5"/>
          <p:cNvSpPr txBox="1">
            <a:spLocks noChangeArrowheads="1"/>
          </p:cNvSpPr>
          <p:nvPr/>
        </p:nvSpPr>
        <p:spPr bwMode="auto">
          <a:xfrm>
            <a:off x="5422915" y="927316"/>
            <a:ext cx="3614737" cy="51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FFT Coprocessor (FFTC)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Decoder/Encoder Coprocessor (TCP3d/3e)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4x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Bit-rate Coprocessor (BCP)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Rake Search Accelerator (RSA)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6x Antenna Interface 2 (AIF2)</a:t>
            </a:r>
          </a:p>
        </p:txBody>
      </p:sp>
      <p:grpSp>
        <p:nvGrpSpPr>
          <p:cNvPr id="2" name="Group 828"/>
          <p:cNvGrpSpPr/>
          <p:nvPr/>
        </p:nvGrpSpPr>
        <p:grpSpPr>
          <a:xfrm>
            <a:off x="0" y="914400"/>
            <a:ext cx="5349875" cy="5440363"/>
            <a:chOff x="0" y="914400"/>
            <a:chExt cx="5349875" cy="5440363"/>
          </a:xfrm>
        </p:grpSpPr>
        <p:sp>
          <p:nvSpPr>
            <p:cNvPr id="830" name="AutoShape 426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4987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28"/>
            <p:cNvGrpSpPr>
              <a:grpSpLocks/>
            </p:cNvGrpSpPr>
            <p:nvPr/>
          </p:nvGrpSpPr>
          <p:grpSpPr bwMode="auto">
            <a:xfrm>
              <a:off x="247650" y="930275"/>
              <a:ext cx="5084763" cy="5151438"/>
              <a:chOff x="156" y="586"/>
              <a:chExt cx="3203" cy="3245"/>
            </a:xfrm>
          </p:grpSpPr>
          <p:sp>
            <p:nvSpPr>
              <p:cNvPr id="1051" name="Rectangle 428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2" name="Rectangle 429"/>
              <p:cNvSpPr>
                <a:spLocks noChangeArrowheads="1"/>
              </p:cNvSpPr>
              <p:nvPr/>
            </p:nvSpPr>
            <p:spPr bwMode="auto">
              <a:xfrm>
                <a:off x="569" y="2868"/>
                <a:ext cx="1471" cy="958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3" name="Rectangle 430"/>
              <p:cNvSpPr>
                <a:spLocks noChangeArrowheads="1"/>
              </p:cNvSpPr>
              <p:nvPr/>
            </p:nvSpPr>
            <p:spPr bwMode="auto">
              <a:xfrm>
                <a:off x="2572" y="621"/>
                <a:ext cx="782" cy="16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4" name="Rectangle 431"/>
              <p:cNvSpPr>
                <a:spLocks noChangeArrowheads="1"/>
              </p:cNvSpPr>
              <p:nvPr/>
            </p:nvSpPr>
            <p:spPr bwMode="auto">
              <a:xfrm>
                <a:off x="1098" y="2180"/>
                <a:ext cx="107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4 Cores @ 1.0 GHz / 1.2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Rectangle 432"/>
              <p:cNvSpPr>
                <a:spLocks noChangeArrowheads="1"/>
              </p:cNvSpPr>
              <p:nvPr/>
            </p:nvSpPr>
            <p:spPr bwMode="auto">
              <a:xfrm>
                <a:off x="1320" y="1253"/>
                <a:ext cx="730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33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34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35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Rectangle 436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Rectangle 437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Rectangle 438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441"/>
              <p:cNvSpPr>
                <a:spLocks noChangeArrowheads="1"/>
              </p:cNvSpPr>
              <p:nvPr/>
            </p:nvSpPr>
            <p:spPr bwMode="auto">
              <a:xfrm>
                <a:off x="2728" y="1880"/>
                <a:ext cx="418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442"/>
              <p:cNvSpPr>
                <a:spLocks noChangeArrowheads="1"/>
              </p:cNvSpPr>
              <p:nvPr/>
            </p:nvSpPr>
            <p:spPr bwMode="auto">
              <a:xfrm>
                <a:off x="2707" y="1859"/>
                <a:ext cx="413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Rectangle 443"/>
              <p:cNvSpPr>
                <a:spLocks noChangeArrowheads="1"/>
              </p:cNvSpPr>
              <p:nvPr/>
            </p:nvSpPr>
            <p:spPr bwMode="auto">
              <a:xfrm>
                <a:off x="2807" y="1885"/>
                <a:ext cx="2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FFTC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Rectangle 444"/>
              <p:cNvSpPr>
                <a:spLocks noChangeArrowheads="1"/>
              </p:cNvSpPr>
              <p:nvPr/>
            </p:nvSpPr>
            <p:spPr bwMode="auto">
              <a:xfrm>
                <a:off x="2728" y="1452"/>
                <a:ext cx="418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Rectangle 445"/>
              <p:cNvSpPr>
                <a:spLocks noChangeArrowheads="1"/>
              </p:cNvSpPr>
              <p:nvPr/>
            </p:nvSpPr>
            <p:spPr bwMode="auto">
              <a:xfrm>
                <a:off x="2707" y="1432"/>
                <a:ext cx="413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Rectangle 446"/>
              <p:cNvSpPr>
                <a:spLocks noChangeArrowheads="1"/>
              </p:cNvSpPr>
              <p:nvPr/>
            </p:nvSpPr>
            <p:spPr bwMode="auto">
              <a:xfrm>
                <a:off x="2787" y="1459"/>
                <a:ext cx="25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TCP3d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447"/>
              <p:cNvSpPr>
                <a:spLocks noChangeArrowheads="1"/>
              </p:cNvSpPr>
              <p:nvPr/>
            </p:nvSpPr>
            <p:spPr bwMode="auto">
              <a:xfrm>
                <a:off x="2228" y="607"/>
                <a:ext cx="23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C6670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448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449"/>
              <p:cNvSpPr>
                <a:spLocks noChangeArrowheads="1"/>
              </p:cNvSpPr>
              <p:nvPr/>
            </p:nvSpPr>
            <p:spPr bwMode="auto">
              <a:xfrm>
                <a:off x="1346" y="936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Rectangle 450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Rectangle 451"/>
              <p:cNvSpPr>
                <a:spLocks noChangeArrowheads="1"/>
              </p:cNvSpPr>
              <p:nvPr/>
            </p:nvSpPr>
            <p:spPr bwMode="auto">
              <a:xfrm>
                <a:off x="1372" y="70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2MB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Rectangle 452"/>
              <p:cNvSpPr>
                <a:spLocks noChangeArrowheads="1"/>
              </p:cNvSpPr>
              <p:nvPr/>
            </p:nvSpPr>
            <p:spPr bwMode="auto">
              <a:xfrm>
                <a:off x="1362" y="76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6" name="Rectangle 453"/>
              <p:cNvSpPr>
                <a:spLocks noChangeArrowheads="1"/>
              </p:cNvSpPr>
              <p:nvPr/>
            </p:nvSpPr>
            <p:spPr bwMode="auto">
              <a:xfrm>
                <a:off x="1341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Rectangle 454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Rectangle 455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Rectangle 456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DDR3 EMIF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Rectangle 457"/>
              <p:cNvSpPr>
                <a:spLocks noChangeArrowheads="1"/>
              </p:cNvSpPr>
              <p:nvPr/>
            </p:nvSpPr>
            <p:spPr bwMode="auto">
              <a:xfrm>
                <a:off x="2707" y="989"/>
                <a:ext cx="413" cy="1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Rectangle 460"/>
              <p:cNvSpPr>
                <a:spLocks noChangeArrowheads="1"/>
              </p:cNvSpPr>
              <p:nvPr/>
            </p:nvSpPr>
            <p:spPr bwMode="auto">
              <a:xfrm>
                <a:off x="2707" y="781"/>
                <a:ext cx="413" cy="1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Rectangle 462"/>
              <p:cNvSpPr>
                <a:spLocks noChangeArrowheads="1"/>
              </p:cNvSpPr>
              <p:nvPr/>
            </p:nvSpPr>
            <p:spPr bwMode="auto">
              <a:xfrm>
                <a:off x="2707" y="1650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Rectangle 463"/>
              <p:cNvSpPr>
                <a:spLocks noChangeArrowheads="1"/>
              </p:cNvSpPr>
              <p:nvPr/>
            </p:nvSpPr>
            <p:spPr bwMode="auto">
              <a:xfrm>
                <a:off x="2792" y="1672"/>
                <a:ext cx="25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TCP3e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Rectangle 465"/>
              <p:cNvSpPr>
                <a:spLocks noChangeArrowheads="1"/>
              </p:cNvSpPr>
              <p:nvPr/>
            </p:nvSpPr>
            <p:spPr bwMode="auto">
              <a:xfrm>
                <a:off x="3184" y="1478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Rectangle 467"/>
              <p:cNvSpPr>
                <a:spLocks noChangeArrowheads="1"/>
              </p:cNvSpPr>
              <p:nvPr/>
            </p:nvSpPr>
            <p:spPr bwMode="auto">
              <a:xfrm>
                <a:off x="3184" y="189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x2</a:t>
                </a:r>
                <a:endParaRPr lang="en-US" sz="1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Freeform 470"/>
              <p:cNvSpPr>
                <a:spLocks/>
              </p:cNvSpPr>
              <p:nvPr/>
            </p:nvSpPr>
            <p:spPr bwMode="auto">
              <a:xfrm>
                <a:off x="2634" y="1024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Freeform 471"/>
              <p:cNvSpPr>
                <a:spLocks/>
              </p:cNvSpPr>
              <p:nvPr/>
            </p:nvSpPr>
            <p:spPr bwMode="auto">
              <a:xfrm>
                <a:off x="2640" y="105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1 h 16"/>
                  <a:gd name="T6" fmla="*/ 5 w 5"/>
                  <a:gd name="T7" fmla="*/ 11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Rectangle 472"/>
              <p:cNvSpPr>
                <a:spLocks noChangeArrowheads="1"/>
              </p:cNvSpPr>
              <p:nvPr/>
            </p:nvSpPr>
            <p:spPr bwMode="auto">
              <a:xfrm>
                <a:off x="2488" y="105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Freeform 473"/>
              <p:cNvSpPr>
                <a:spLocks/>
              </p:cNvSpPr>
              <p:nvPr/>
            </p:nvSpPr>
            <p:spPr bwMode="auto">
              <a:xfrm>
                <a:off x="2426" y="1024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Freeform 474"/>
              <p:cNvSpPr>
                <a:spLocks/>
              </p:cNvSpPr>
              <p:nvPr/>
            </p:nvSpPr>
            <p:spPr bwMode="auto">
              <a:xfrm>
                <a:off x="2478" y="105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0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1 h 16"/>
                  <a:gd name="T12" fmla="*/ 5 w 10"/>
                  <a:gd name="T13" fmla="*/ 11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Rectangle 475"/>
              <p:cNvSpPr>
                <a:spLocks noChangeArrowheads="1"/>
              </p:cNvSpPr>
              <p:nvPr/>
            </p:nvSpPr>
            <p:spPr bwMode="auto">
              <a:xfrm>
                <a:off x="2718" y="642"/>
                <a:ext cx="54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Coprocessors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Freeform 476"/>
              <p:cNvSpPr>
                <a:spLocks/>
              </p:cNvSpPr>
              <p:nvPr/>
            </p:nvSpPr>
            <p:spPr bwMode="auto">
              <a:xfrm>
                <a:off x="2634" y="124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Freeform 477"/>
              <p:cNvSpPr>
                <a:spLocks/>
              </p:cNvSpPr>
              <p:nvPr/>
            </p:nvSpPr>
            <p:spPr bwMode="auto">
              <a:xfrm>
                <a:off x="2640" y="1269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Rectangle 478"/>
              <p:cNvSpPr>
                <a:spLocks noChangeArrowheads="1"/>
              </p:cNvSpPr>
              <p:nvPr/>
            </p:nvSpPr>
            <p:spPr bwMode="auto">
              <a:xfrm>
                <a:off x="2488" y="1269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Freeform 479"/>
              <p:cNvSpPr>
                <a:spLocks/>
              </p:cNvSpPr>
              <p:nvPr/>
            </p:nvSpPr>
            <p:spPr bwMode="auto">
              <a:xfrm>
                <a:off x="2426" y="1243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Freeform 480"/>
              <p:cNvSpPr>
                <a:spLocks/>
              </p:cNvSpPr>
              <p:nvPr/>
            </p:nvSpPr>
            <p:spPr bwMode="auto">
              <a:xfrm>
                <a:off x="2478" y="1269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Freeform 481"/>
              <p:cNvSpPr>
                <a:spLocks/>
              </p:cNvSpPr>
              <p:nvPr/>
            </p:nvSpPr>
            <p:spPr bwMode="auto">
              <a:xfrm>
                <a:off x="2634" y="168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7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7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Freeform 482"/>
              <p:cNvSpPr>
                <a:spLocks/>
              </p:cNvSpPr>
              <p:nvPr/>
            </p:nvSpPr>
            <p:spPr bwMode="auto">
              <a:xfrm>
                <a:off x="2640" y="1706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483"/>
              <p:cNvSpPr>
                <a:spLocks noChangeArrowheads="1"/>
              </p:cNvSpPr>
              <p:nvPr/>
            </p:nvSpPr>
            <p:spPr bwMode="auto">
              <a:xfrm>
                <a:off x="2488" y="170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Freeform 484"/>
              <p:cNvSpPr>
                <a:spLocks/>
              </p:cNvSpPr>
              <p:nvPr/>
            </p:nvSpPr>
            <p:spPr bwMode="auto">
              <a:xfrm>
                <a:off x="2426" y="168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7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7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Freeform 485"/>
              <p:cNvSpPr>
                <a:spLocks/>
              </p:cNvSpPr>
              <p:nvPr/>
            </p:nvSpPr>
            <p:spPr bwMode="auto">
              <a:xfrm>
                <a:off x="2478" y="1706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5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11 h 16"/>
                  <a:gd name="T10" fmla="*/ 5 w 10"/>
                  <a:gd name="T11" fmla="*/ 11 h 16"/>
                  <a:gd name="T12" fmla="*/ 5 w 10"/>
                  <a:gd name="T13" fmla="*/ 16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Freeform 486"/>
              <p:cNvSpPr>
                <a:spLocks/>
              </p:cNvSpPr>
              <p:nvPr/>
            </p:nvSpPr>
            <p:spPr bwMode="auto">
              <a:xfrm>
                <a:off x="2634" y="1899"/>
                <a:ext cx="68" cy="68"/>
              </a:xfrm>
              <a:custGeom>
                <a:avLst/>
                <a:gdLst>
                  <a:gd name="T0" fmla="*/ 0 w 68"/>
                  <a:gd name="T1" fmla="*/ 68 h 68"/>
                  <a:gd name="T2" fmla="*/ 68 w 68"/>
                  <a:gd name="T3" fmla="*/ 31 h 68"/>
                  <a:gd name="T4" fmla="*/ 0 w 68"/>
                  <a:gd name="T5" fmla="*/ 0 h 68"/>
                  <a:gd name="T6" fmla="*/ 0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0" y="68"/>
                    </a:moveTo>
                    <a:lnTo>
                      <a:pt x="68" y="31"/>
                    </a:lnTo>
                    <a:lnTo>
                      <a:pt x="0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487"/>
              <p:cNvSpPr>
                <a:spLocks/>
              </p:cNvSpPr>
              <p:nvPr/>
            </p:nvSpPr>
            <p:spPr bwMode="auto">
              <a:xfrm>
                <a:off x="2640" y="192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Rectangle 488"/>
              <p:cNvSpPr>
                <a:spLocks noChangeArrowheads="1"/>
              </p:cNvSpPr>
              <p:nvPr/>
            </p:nvSpPr>
            <p:spPr bwMode="auto">
              <a:xfrm>
                <a:off x="2488" y="192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Freeform 489"/>
              <p:cNvSpPr>
                <a:spLocks/>
              </p:cNvSpPr>
              <p:nvPr/>
            </p:nvSpPr>
            <p:spPr bwMode="auto">
              <a:xfrm>
                <a:off x="2426" y="1899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0 w 68"/>
                  <a:gd name="T3" fmla="*/ 31 h 68"/>
                  <a:gd name="T4" fmla="*/ 68 w 68"/>
                  <a:gd name="T5" fmla="*/ 0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0" y="31"/>
                    </a:lnTo>
                    <a:lnTo>
                      <a:pt x="68" y="0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Freeform 490"/>
              <p:cNvSpPr>
                <a:spLocks/>
              </p:cNvSpPr>
              <p:nvPr/>
            </p:nvSpPr>
            <p:spPr bwMode="auto">
              <a:xfrm>
                <a:off x="2478" y="192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0 h 16"/>
                  <a:gd name="T12" fmla="*/ 5 w 10"/>
                  <a:gd name="T13" fmla="*/ 10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Rectangle 491"/>
              <p:cNvSpPr>
                <a:spLocks noChangeArrowheads="1"/>
              </p:cNvSpPr>
              <p:nvPr/>
            </p:nvSpPr>
            <p:spPr bwMode="auto">
              <a:xfrm>
                <a:off x="2770" y="1234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492"/>
              <p:cNvSpPr>
                <a:spLocks noChangeArrowheads="1"/>
              </p:cNvSpPr>
              <p:nvPr/>
            </p:nvSpPr>
            <p:spPr bwMode="auto">
              <a:xfrm>
                <a:off x="2749" y="1213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9" name="Rectangle 493"/>
              <p:cNvSpPr>
                <a:spLocks noChangeArrowheads="1"/>
              </p:cNvSpPr>
              <p:nvPr/>
            </p:nvSpPr>
            <p:spPr bwMode="auto">
              <a:xfrm>
                <a:off x="2728" y="1192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494"/>
              <p:cNvSpPr>
                <a:spLocks noChangeArrowheads="1"/>
              </p:cNvSpPr>
              <p:nvPr/>
            </p:nvSpPr>
            <p:spPr bwMode="auto">
              <a:xfrm>
                <a:off x="2707" y="1176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495"/>
              <p:cNvSpPr>
                <a:spLocks noChangeArrowheads="1"/>
              </p:cNvSpPr>
              <p:nvPr/>
            </p:nvSpPr>
            <p:spPr bwMode="auto">
              <a:xfrm>
                <a:off x="2803" y="1198"/>
                <a:ext cx="21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VCP2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497"/>
              <p:cNvSpPr>
                <a:spLocks noChangeArrowheads="1"/>
              </p:cNvSpPr>
              <p:nvPr/>
            </p:nvSpPr>
            <p:spPr bwMode="auto">
              <a:xfrm>
                <a:off x="3215" y="1259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x4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3" name="Freeform 498"/>
              <p:cNvSpPr>
                <a:spLocks/>
              </p:cNvSpPr>
              <p:nvPr/>
            </p:nvSpPr>
            <p:spPr bwMode="auto">
              <a:xfrm>
                <a:off x="2634" y="147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Rectangle 500"/>
              <p:cNvSpPr>
                <a:spLocks noChangeArrowheads="1"/>
              </p:cNvSpPr>
              <p:nvPr/>
            </p:nvSpPr>
            <p:spPr bwMode="auto">
              <a:xfrm>
                <a:off x="2488" y="149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5" name="Freeform 501"/>
              <p:cNvSpPr>
                <a:spLocks/>
              </p:cNvSpPr>
              <p:nvPr/>
            </p:nvSpPr>
            <p:spPr bwMode="auto">
              <a:xfrm>
                <a:off x="2426" y="147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Freeform 503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Freeform 504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Rectangle 505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9" name="Freeform 506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Freeform 507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Rectangle 508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2" name="Rectangle 509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3" name="Rectangle 510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4" name="Rectangle 511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" name="Rectangle 513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" name="Rectangle 514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8" name="Rectangle 515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" name="Rectangle 516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0" name="Line 517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Freeform 518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Freeform 519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Line 520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Freeform 521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Freeform 522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Line 523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Freeform 524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Freeform 525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Rectangle 526"/>
              <p:cNvSpPr>
                <a:spLocks noChangeArrowheads="1"/>
              </p:cNvSpPr>
              <p:nvPr/>
            </p:nvSpPr>
            <p:spPr bwMode="auto">
              <a:xfrm>
                <a:off x="428" y="638"/>
                <a:ext cx="76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0" name="Freeform 527"/>
              <p:cNvSpPr>
                <a:spLocks/>
              </p:cNvSpPr>
              <p:nvPr/>
            </p:nvSpPr>
            <p:spPr bwMode="auto">
              <a:xfrm>
                <a:off x="1148" y="946"/>
                <a:ext cx="88" cy="88"/>
              </a:xfrm>
              <a:custGeom>
                <a:avLst/>
                <a:gdLst>
                  <a:gd name="T0" fmla="*/ 88 w 88"/>
                  <a:gd name="T1" fmla="*/ 47 h 88"/>
                  <a:gd name="T2" fmla="*/ 0 w 88"/>
                  <a:gd name="T3" fmla="*/ 88 h 88"/>
                  <a:gd name="T4" fmla="*/ 0 w 88"/>
                  <a:gd name="T5" fmla="*/ 0 h 88"/>
                  <a:gd name="T6" fmla="*/ 88 w 88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88"/>
                  <a:gd name="T14" fmla="*/ 88 w 88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88">
                    <a:moveTo>
                      <a:pt x="88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8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528"/>
              <p:cNvSpPr>
                <a:spLocks/>
              </p:cNvSpPr>
              <p:nvPr/>
            </p:nvSpPr>
            <p:spPr bwMode="auto">
              <a:xfrm>
                <a:off x="1148" y="972"/>
                <a:ext cx="20" cy="36"/>
              </a:xfrm>
              <a:custGeom>
                <a:avLst/>
                <a:gdLst>
                  <a:gd name="T0" fmla="*/ 0 w 20"/>
                  <a:gd name="T1" fmla="*/ 36 h 36"/>
                  <a:gd name="T2" fmla="*/ 5 w 20"/>
                  <a:gd name="T3" fmla="*/ 36 h 36"/>
                  <a:gd name="T4" fmla="*/ 10 w 20"/>
                  <a:gd name="T5" fmla="*/ 36 h 36"/>
                  <a:gd name="T6" fmla="*/ 10 w 20"/>
                  <a:gd name="T7" fmla="*/ 31 h 36"/>
                  <a:gd name="T8" fmla="*/ 15 w 20"/>
                  <a:gd name="T9" fmla="*/ 31 h 36"/>
                  <a:gd name="T10" fmla="*/ 15 w 20"/>
                  <a:gd name="T11" fmla="*/ 31 h 36"/>
                  <a:gd name="T12" fmla="*/ 15 w 20"/>
                  <a:gd name="T13" fmla="*/ 26 h 36"/>
                  <a:gd name="T14" fmla="*/ 20 w 20"/>
                  <a:gd name="T15" fmla="*/ 21 h 36"/>
                  <a:gd name="T16" fmla="*/ 20 w 20"/>
                  <a:gd name="T17" fmla="*/ 21 h 36"/>
                  <a:gd name="T18" fmla="*/ 20 w 20"/>
                  <a:gd name="T19" fmla="*/ 15 h 36"/>
                  <a:gd name="T20" fmla="*/ 15 w 20"/>
                  <a:gd name="T21" fmla="*/ 10 h 36"/>
                  <a:gd name="T22" fmla="*/ 15 w 20"/>
                  <a:gd name="T23" fmla="*/ 10 h 36"/>
                  <a:gd name="T24" fmla="*/ 15 w 20"/>
                  <a:gd name="T25" fmla="*/ 5 h 36"/>
                  <a:gd name="T26" fmla="*/ 10 w 20"/>
                  <a:gd name="T27" fmla="*/ 5 h 36"/>
                  <a:gd name="T28" fmla="*/ 10 w 20"/>
                  <a:gd name="T29" fmla="*/ 5 h 36"/>
                  <a:gd name="T30" fmla="*/ 5 w 20"/>
                  <a:gd name="T31" fmla="*/ 0 h 36"/>
                  <a:gd name="T32" fmla="*/ 0 w 20"/>
                  <a:gd name="T33" fmla="*/ 0 h 36"/>
                  <a:gd name="T34" fmla="*/ 0 w 20"/>
                  <a:gd name="T35" fmla="*/ 36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"/>
                  <a:gd name="T55" fmla="*/ 0 h 36"/>
                  <a:gd name="T56" fmla="*/ 20 w 20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" h="36">
                    <a:moveTo>
                      <a:pt x="0" y="36"/>
                    </a:moveTo>
                    <a:lnTo>
                      <a:pt x="5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5" y="31"/>
                    </a:lnTo>
                    <a:lnTo>
                      <a:pt x="15" y="26"/>
                    </a:lnTo>
                    <a:lnTo>
                      <a:pt x="20" y="21"/>
                    </a:lnTo>
                    <a:lnTo>
                      <a:pt x="20" y="15"/>
                    </a:lnTo>
                    <a:lnTo>
                      <a:pt x="15" y="10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" name="Rectangle 529"/>
              <p:cNvSpPr>
                <a:spLocks noChangeArrowheads="1"/>
              </p:cNvSpPr>
              <p:nvPr/>
            </p:nvSpPr>
            <p:spPr bwMode="auto">
              <a:xfrm>
                <a:off x="1111" y="972"/>
                <a:ext cx="37" cy="3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3" name="Freeform 530"/>
              <p:cNvSpPr>
                <a:spLocks/>
              </p:cNvSpPr>
              <p:nvPr/>
            </p:nvSpPr>
            <p:spPr bwMode="auto">
              <a:xfrm>
                <a:off x="1022" y="946"/>
                <a:ext cx="89" cy="88"/>
              </a:xfrm>
              <a:custGeom>
                <a:avLst/>
                <a:gdLst>
                  <a:gd name="T0" fmla="*/ 0 w 89"/>
                  <a:gd name="T1" fmla="*/ 47 h 88"/>
                  <a:gd name="T2" fmla="*/ 89 w 89"/>
                  <a:gd name="T3" fmla="*/ 88 h 88"/>
                  <a:gd name="T4" fmla="*/ 89 w 89"/>
                  <a:gd name="T5" fmla="*/ 0 h 88"/>
                  <a:gd name="T6" fmla="*/ 0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0" y="47"/>
                    </a:moveTo>
                    <a:lnTo>
                      <a:pt x="89" y="88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Freeform 531"/>
              <p:cNvSpPr>
                <a:spLocks/>
              </p:cNvSpPr>
              <p:nvPr/>
            </p:nvSpPr>
            <p:spPr bwMode="auto">
              <a:xfrm>
                <a:off x="1095" y="972"/>
                <a:ext cx="16" cy="36"/>
              </a:xfrm>
              <a:custGeom>
                <a:avLst/>
                <a:gdLst>
                  <a:gd name="T0" fmla="*/ 16 w 16"/>
                  <a:gd name="T1" fmla="*/ 0 h 36"/>
                  <a:gd name="T2" fmla="*/ 11 w 16"/>
                  <a:gd name="T3" fmla="*/ 0 h 36"/>
                  <a:gd name="T4" fmla="*/ 11 w 16"/>
                  <a:gd name="T5" fmla="*/ 5 h 36"/>
                  <a:gd name="T6" fmla="*/ 6 w 16"/>
                  <a:gd name="T7" fmla="*/ 5 h 36"/>
                  <a:gd name="T8" fmla="*/ 6 w 16"/>
                  <a:gd name="T9" fmla="*/ 5 h 36"/>
                  <a:gd name="T10" fmla="*/ 0 w 16"/>
                  <a:gd name="T11" fmla="*/ 10 h 36"/>
                  <a:gd name="T12" fmla="*/ 0 w 16"/>
                  <a:gd name="T13" fmla="*/ 10 h 36"/>
                  <a:gd name="T14" fmla="*/ 0 w 16"/>
                  <a:gd name="T15" fmla="*/ 15 h 36"/>
                  <a:gd name="T16" fmla="*/ 0 w 16"/>
                  <a:gd name="T17" fmla="*/ 21 h 36"/>
                  <a:gd name="T18" fmla="*/ 0 w 16"/>
                  <a:gd name="T19" fmla="*/ 21 h 36"/>
                  <a:gd name="T20" fmla="*/ 0 w 16"/>
                  <a:gd name="T21" fmla="*/ 26 h 36"/>
                  <a:gd name="T22" fmla="*/ 0 w 16"/>
                  <a:gd name="T23" fmla="*/ 31 h 36"/>
                  <a:gd name="T24" fmla="*/ 6 w 16"/>
                  <a:gd name="T25" fmla="*/ 31 h 36"/>
                  <a:gd name="T26" fmla="*/ 6 w 16"/>
                  <a:gd name="T27" fmla="*/ 31 h 36"/>
                  <a:gd name="T28" fmla="*/ 11 w 16"/>
                  <a:gd name="T29" fmla="*/ 36 h 36"/>
                  <a:gd name="T30" fmla="*/ 11 w 16"/>
                  <a:gd name="T31" fmla="*/ 36 h 36"/>
                  <a:gd name="T32" fmla="*/ 16 w 16"/>
                  <a:gd name="T33" fmla="*/ 36 h 36"/>
                  <a:gd name="T34" fmla="*/ 16 w 16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6"/>
                  <a:gd name="T56" fmla="*/ 16 w 16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6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6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6" y="31"/>
                    </a:lnTo>
                    <a:lnTo>
                      <a:pt x="11" y="36"/>
                    </a:lnTo>
                    <a:lnTo>
                      <a:pt x="16" y="3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Rectangle 532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6" name="Rectangle 533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7" name="Rectangle 534"/>
              <p:cNvSpPr>
                <a:spLocks noChangeArrowheads="1"/>
              </p:cNvSpPr>
              <p:nvPr/>
            </p:nvSpPr>
            <p:spPr bwMode="auto">
              <a:xfrm rot="-5400000">
                <a:off x="1854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8" name="Rectangle 535"/>
              <p:cNvSpPr>
                <a:spLocks noChangeArrowheads="1"/>
              </p:cNvSpPr>
              <p:nvPr/>
            </p:nvSpPr>
            <p:spPr bwMode="auto">
              <a:xfrm rot="-5400000">
                <a:off x="1852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9" name="Rectangle 536"/>
              <p:cNvSpPr>
                <a:spLocks noChangeArrowheads="1"/>
              </p:cNvSpPr>
              <p:nvPr/>
            </p:nvSpPr>
            <p:spPr bwMode="auto">
              <a:xfrm rot="-5400000">
                <a:off x="1870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0" name="Rectangle 537"/>
              <p:cNvSpPr>
                <a:spLocks noChangeArrowheads="1"/>
              </p:cNvSpPr>
              <p:nvPr/>
            </p:nvSpPr>
            <p:spPr bwMode="auto">
              <a:xfrm rot="-5400000">
                <a:off x="1849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1" name="Rectangle 538"/>
              <p:cNvSpPr>
                <a:spLocks noChangeArrowheads="1"/>
              </p:cNvSpPr>
              <p:nvPr/>
            </p:nvSpPr>
            <p:spPr bwMode="auto">
              <a:xfrm rot="-5400000">
                <a:off x="1870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2" name="Rectangle 539"/>
              <p:cNvSpPr>
                <a:spLocks noChangeArrowheads="1"/>
              </p:cNvSpPr>
              <p:nvPr/>
            </p:nvSpPr>
            <p:spPr bwMode="auto">
              <a:xfrm rot="-5400000">
                <a:off x="1870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3" name="Rectangle 540"/>
              <p:cNvSpPr>
                <a:spLocks noChangeArrowheads="1"/>
              </p:cNvSpPr>
              <p:nvPr/>
            </p:nvSpPr>
            <p:spPr bwMode="auto">
              <a:xfrm rot="-5400000">
                <a:off x="1855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4" name="Rectangle 542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5" name="Rectangle 543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6" name="Rectangle 544"/>
              <p:cNvSpPr>
                <a:spLocks noChangeArrowheads="1"/>
              </p:cNvSpPr>
              <p:nvPr/>
            </p:nvSpPr>
            <p:spPr bwMode="auto">
              <a:xfrm rot="-5400000">
                <a:off x="1070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7" name="Rectangle 545"/>
              <p:cNvSpPr>
                <a:spLocks noChangeArrowheads="1"/>
              </p:cNvSpPr>
              <p:nvPr/>
            </p:nvSpPr>
            <p:spPr bwMode="auto">
              <a:xfrm rot="-5400000">
                <a:off x="1068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8" name="Rectangle 546"/>
              <p:cNvSpPr>
                <a:spLocks noChangeArrowheads="1"/>
              </p:cNvSpPr>
              <p:nvPr/>
            </p:nvSpPr>
            <p:spPr bwMode="auto">
              <a:xfrm rot="-5400000">
                <a:off x="1086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9" name="Rectangle 547"/>
              <p:cNvSpPr>
                <a:spLocks noChangeArrowheads="1"/>
              </p:cNvSpPr>
              <p:nvPr/>
            </p:nvSpPr>
            <p:spPr bwMode="auto">
              <a:xfrm rot="-5400000">
                <a:off x="1076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0" name="Rectangle 548"/>
              <p:cNvSpPr>
                <a:spLocks noChangeArrowheads="1"/>
              </p:cNvSpPr>
              <p:nvPr/>
            </p:nvSpPr>
            <p:spPr bwMode="auto">
              <a:xfrm rot="-5400000">
                <a:off x="1086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1" name="Rectangle 549"/>
              <p:cNvSpPr>
                <a:spLocks noChangeArrowheads="1"/>
              </p:cNvSpPr>
              <p:nvPr/>
            </p:nvSpPr>
            <p:spPr bwMode="auto">
              <a:xfrm rot="-5400000">
                <a:off x="1086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2" name="Rectangle 550"/>
              <p:cNvSpPr>
                <a:spLocks noChangeArrowheads="1"/>
              </p:cNvSpPr>
              <p:nvPr/>
            </p:nvSpPr>
            <p:spPr bwMode="auto">
              <a:xfrm rot="-5400000">
                <a:off x="1071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3" name="Rectangle 552"/>
              <p:cNvSpPr>
                <a:spLocks noChangeArrowheads="1"/>
              </p:cNvSpPr>
              <p:nvPr/>
            </p:nvSpPr>
            <p:spPr bwMode="auto">
              <a:xfrm>
                <a:off x="1221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4" name="Rectangle 553"/>
              <p:cNvSpPr>
                <a:spLocks noChangeArrowheads="1"/>
              </p:cNvSpPr>
              <p:nvPr/>
            </p:nvSpPr>
            <p:spPr bwMode="auto">
              <a:xfrm rot="-5400000">
                <a:off x="1257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5" name="Rectangle 554"/>
              <p:cNvSpPr>
                <a:spLocks noChangeArrowheads="1"/>
              </p:cNvSpPr>
              <p:nvPr/>
            </p:nvSpPr>
            <p:spPr bwMode="auto">
              <a:xfrm rot="-5400000">
                <a:off x="1259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6" name="Rectangle 555"/>
              <p:cNvSpPr>
                <a:spLocks noChangeArrowheads="1"/>
              </p:cNvSpPr>
              <p:nvPr/>
            </p:nvSpPr>
            <p:spPr bwMode="auto">
              <a:xfrm rot="-5400000">
                <a:off x="1257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556"/>
              <p:cNvSpPr>
                <a:spLocks noChangeArrowheads="1"/>
              </p:cNvSpPr>
              <p:nvPr/>
            </p:nvSpPr>
            <p:spPr bwMode="auto">
              <a:xfrm rot="-5400000">
                <a:off x="1262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557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558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Rectangle 559"/>
              <p:cNvSpPr>
                <a:spLocks noChangeArrowheads="1"/>
              </p:cNvSpPr>
              <p:nvPr/>
            </p:nvSpPr>
            <p:spPr bwMode="auto">
              <a:xfrm rot="-5400000">
                <a:off x="1655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1" name="Rectangle 560"/>
              <p:cNvSpPr>
                <a:spLocks noChangeArrowheads="1"/>
              </p:cNvSpPr>
              <p:nvPr/>
            </p:nvSpPr>
            <p:spPr bwMode="auto">
              <a:xfrm rot="-5400000">
                <a:off x="1671" y="325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2" name="Rectangle 561"/>
              <p:cNvSpPr>
                <a:spLocks noChangeArrowheads="1"/>
              </p:cNvSpPr>
              <p:nvPr/>
            </p:nvSpPr>
            <p:spPr bwMode="auto">
              <a:xfrm rot="-5400000">
                <a:off x="1658" y="3211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3" name="Rectangle 562"/>
              <p:cNvSpPr>
                <a:spLocks noChangeArrowheads="1"/>
              </p:cNvSpPr>
              <p:nvPr/>
            </p:nvSpPr>
            <p:spPr bwMode="auto">
              <a:xfrm rot="-5400000">
                <a:off x="1661" y="316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4" name="Rectangle 564"/>
              <p:cNvSpPr>
                <a:spLocks noChangeArrowheads="1"/>
              </p:cNvSpPr>
              <p:nvPr/>
            </p:nvSpPr>
            <p:spPr bwMode="auto">
              <a:xfrm rot="-5400000">
                <a:off x="1656" y="3031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565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566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Rectangle 567"/>
              <p:cNvSpPr>
                <a:spLocks noChangeArrowheads="1"/>
              </p:cNvSpPr>
              <p:nvPr/>
            </p:nvSpPr>
            <p:spPr bwMode="auto">
              <a:xfrm rot="-5400000">
                <a:off x="1457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8" name="Rectangle 568"/>
              <p:cNvSpPr>
                <a:spLocks noChangeArrowheads="1"/>
              </p:cNvSpPr>
              <p:nvPr/>
            </p:nvSpPr>
            <p:spPr bwMode="auto">
              <a:xfrm rot="-5400000">
                <a:off x="1457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9" name="Rectangle 569"/>
              <p:cNvSpPr>
                <a:spLocks noChangeArrowheads="1"/>
              </p:cNvSpPr>
              <p:nvPr/>
            </p:nvSpPr>
            <p:spPr bwMode="auto">
              <a:xfrm rot="-5400000">
                <a:off x="1473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0" name="Rectangle 570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571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572"/>
              <p:cNvSpPr>
                <a:spLocks noChangeArrowheads="1"/>
              </p:cNvSpPr>
              <p:nvPr/>
            </p:nvSpPr>
            <p:spPr bwMode="auto">
              <a:xfrm rot="-5400000">
                <a:off x="88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573"/>
              <p:cNvSpPr>
                <a:spLocks noChangeArrowheads="1"/>
              </p:cNvSpPr>
              <p:nvPr/>
            </p:nvSpPr>
            <p:spPr bwMode="auto">
              <a:xfrm rot="-5400000">
                <a:off x="870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4" name="Rectangle 574"/>
              <p:cNvSpPr>
                <a:spLocks noChangeArrowheads="1"/>
              </p:cNvSpPr>
              <p:nvPr/>
            </p:nvSpPr>
            <p:spPr bwMode="auto">
              <a:xfrm rot="-5400000">
                <a:off x="862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" name="Freeform 575"/>
              <p:cNvSpPr>
                <a:spLocks/>
              </p:cNvSpPr>
              <p:nvPr/>
            </p:nvSpPr>
            <p:spPr bwMode="auto">
              <a:xfrm>
                <a:off x="1810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1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1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Freeform 576"/>
              <p:cNvSpPr>
                <a:spLocks/>
              </p:cNvSpPr>
              <p:nvPr/>
            </p:nvSpPr>
            <p:spPr bwMode="auto">
              <a:xfrm>
                <a:off x="1836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5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" name="Rectangle 577"/>
              <p:cNvSpPr>
                <a:spLocks noChangeArrowheads="1"/>
              </p:cNvSpPr>
              <p:nvPr/>
            </p:nvSpPr>
            <p:spPr bwMode="auto">
              <a:xfrm>
                <a:off x="1836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8" name="Freeform 578"/>
              <p:cNvSpPr>
                <a:spLocks/>
              </p:cNvSpPr>
              <p:nvPr/>
            </p:nvSpPr>
            <p:spPr bwMode="auto">
              <a:xfrm>
                <a:off x="1810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1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1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" name="Freeform 579"/>
              <p:cNvSpPr>
                <a:spLocks/>
              </p:cNvSpPr>
              <p:nvPr/>
            </p:nvSpPr>
            <p:spPr bwMode="auto">
              <a:xfrm>
                <a:off x="1836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5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580"/>
              <p:cNvSpPr>
                <a:spLocks/>
              </p:cNvSpPr>
              <p:nvPr/>
            </p:nvSpPr>
            <p:spPr bwMode="auto">
              <a:xfrm>
                <a:off x="1612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6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6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Freeform 581"/>
              <p:cNvSpPr>
                <a:spLocks/>
              </p:cNvSpPr>
              <p:nvPr/>
            </p:nvSpPr>
            <p:spPr bwMode="auto">
              <a:xfrm>
                <a:off x="1638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6 w 16"/>
                  <a:gd name="T5" fmla="*/ 6 h 11"/>
                  <a:gd name="T6" fmla="*/ 10 w 16"/>
                  <a:gd name="T7" fmla="*/ 0 h 11"/>
                  <a:gd name="T8" fmla="*/ 10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Rectangle 582"/>
              <p:cNvSpPr>
                <a:spLocks noChangeArrowheads="1"/>
              </p:cNvSpPr>
              <p:nvPr/>
            </p:nvSpPr>
            <p:spPr bwMode="auto">
              <a:xfrm>
                <a:off x="1638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3" name="Freeform 583"/>
              <p:cNvSpPr>
                <a:spLocks/>
              </p:cNvSpPr>
              <p:nvPr/>
            </p:nvSpPr>
            <p:spPr bwMode="auto">
              <a:xfrm>
                <a:off x="1612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6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6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Freeform 584"/>
              <p:cNvSpPr>
                <a:spLocks/>
              </p:cNvSpPr>
              <p:nvPr/>
            </p:nvSpPr>
            <p:spPr bwMode="auto">
              <a:xfrm>
                <a:off x="1638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10 w 16"/>
                  <a:gd name="T9" fmla="*/ 5 h 5"/>
                  <a:gd name="T10" fmla="*/ 10 w 16"/>
                  <a:gd name="T11" fmla="*/ 5 h 5"/>
                  <a:gd name="T12" fmla="*/ 16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Line 585"/>
              <p:cNvSpPr>
                <a:spLocks noChangeShapeType="1"/>
              </p:cNvSpPr>
              <p:nvPr/>
            </p:nvSpPr>
            <p:spPr bwMode="auto">
              <a:xfrm>
                <a:off x="1492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Freeform 586"/>
              <p:cNvSpPr>
                <a:spLocks/>
              </p:cNvSpPr>
              <p:nvPr/>
            </p:nvSpPr>
            <p:spPr bwMode="auto">
              <a:xfrm>
                <a:off x="1471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Freeform 587"/>
              <p:cNvSpPr>
                <a:spLocks/>
              </p:cNvSpPr>
              <p:nvPr/>
            </p:nvSpPr>
            <p:spPr bwMode="auto">
              <a:xfrm>
                <a:off x="1471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" name="Line 588"/>
              <p:cNvSpPr>
                <a:spLocks noChangeShapeType="1"/>
              </p:cNvSpPr>
              <p:nvPr/>
            </p:nvSpPr>
            <p:spPr bwMode="auto">
              <a:xfrm>
                <a:off x="1304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Freeform 589"/>
              <p:cNvSpPr>
                <a:spLocks/>
              </p:cNvSpPr>
              <p:nvPr/>
            </p:nvSpPr>
            <p:spPr bwMode="auto">
              <a:xfrm>
                <a:off x="1278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Freeform 590"/>
              <p:cNvSpPr>
                <a:spLocks/>
              </p:cNvSpPr>
              <p:nvPr/>
            </p:nvSpPr>
            <p:spPr bwMode="auto">
              <a:xfrm>
                <a:off x="1278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1" name="Freeform 591"/>
              <p:cNvSpPr>
                <a:spLocks/>
              </p:cNvSpPr>
              <p:nvPr/>
            </p:nvSpPr>
            <p:spPr bwMode="auto">
              <a:xfrm>
                <a:off x="1069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7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2" name="Freeform 592"/>
              <p:cNvSpPr>
                <a:spLocks/>
              </p:cNvSpPr>
              <p:nvPr/>
            </p:nvSpPr>
            <p:spPr bwMode="auto">
              <a:xfrm>
                <a:off x="1095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11 w 16"/>
                  <a:gd name="T9" fmla="*/ 0 h 11"/>
                  <a:gd name="T10" fmla="*/ 6 w 16"/>
                  <a:gd name="T11" fmla="*/ 0 h 11"/>
                  <a:gd name="T12" fmla="*/ 6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3" name="Rectangle 593"/>
              <p:cNvSpPr>
                <a:spLocks noChangeArrowheads="1"/>
              </p:cNvSpPr>
              <p:nvPr/>
            </p:nvSpPr>
            <p:spPr bwMode="auto">
              <a:xfrm>
                <a:off x="1095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4" name="Freeform 594"/>
              <p:cNvSpPr>
                <a:spLocks/>
              </p:cNvSpPr>
              <p:nvPr/>
            </p:nvSpPr>
            <p:spPr bwMode="auto">
              <a:xfrm>
                <a:off x="1069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7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5" name="Freeform 595"/>
              <p:cNvSpPr>
                <a:spLocks/>
              </p:cNvSpPr>
              <p:nvPr/>
            </p:nvSpPr>
            <p:spPr bwMode="auto">
              <a:xfrm>
                <a:off x="1095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6 w 16"/>
                  <a:gd name="T5" fmla="*/ 5 h 5"/>
                  <a:gd name="T6" fmla="*/ 6 w 16"/>
                  <a:gd name="T7" fmla="*/ 5 h 5"/>
                  <a:gd name="T8" fmla="*/ 11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6" name="Line 596"/>
              <p:cNvSpPr>
                <a:spLocks noChangeShapeType="1"/>
              </p:cNvSpPr>
              <p:nvPr/>
            </p:nvSpPr>
            <p:spPr bwMode="auto">
              <a:xfrm>
                <a:off x="908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7" name="Freeform 597"/>
              <p:cNvSpPr>
                <a:spLocks/>
              </p:cNvSpPr>
              <p:nvPr/>
            </p:nvSpPr>
            <p:spPr bwMode="auto">
              <a:xfrm>
                <a:off x="887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Freeform 598"/>
              <p:cNvSpPr>
                <a:spLocks/>
              </p:cNvSpPr>
              <p:nvPr/>
            </p:nvSpPr>
            <p:spPr bwMode="auto">
              <a:xfrm>
                <a:off x="887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599"/>
              <p:cNvSpPr>
                <a:spLocks noChangeShapeType="1"/>
              </p:cNvSpPr>
              <p:nvPr/>
            </p:nvSpPr>
            <p:spPr bwMode="auto">
              <a:xfrm>
                <a:off x="203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Line 600"/>
              <p:cNvSpPr>
                <a:spLocks noChangeShapeType="1"/>
              </p:cNvSpPr>
              <p:nvPr/>
            </p:nvSpPr>
            <p:spPr bwMode="auto">
              <a:xfrm>
                <a:off x="30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Line 601"/>
              <p:cNvSpPr>
                <a:spLocks noChangeShapeType="1"/>
              </p:cNvSpPr>
              <p:nvPr/>
            </p:nvSpPr>
            <p:spPr bwMode="auto">
              <a:xfrm>
                <a:off x="41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Line 602"/>
              <p:cNvSpPr>
                <a:spLocks noChangeShapeType="1"/>
              </p:cNvSpPr>
              <p:nvPr/>
            </p:nvSpPr>
            <p:spPr bwMode="auto">
              <a:xfrm>
                <a:off x="516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Line 603"/>
              <p:cNvSpPr>
                <a:spLocks noChangeShapeType="1"/>
              </p:cNvSpPr>
              <p:nvPr/>
            </p:nvSpPr>
            <p:spPr bwMode="auto">
              <a:xfrm>
                <a:off x="62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Line 604"/>
              <p:cNvSpPr>
                <a:spLocks noChangeShapeType="1"/>
              </p:cNvSpPr>
              <p:nvPr/>
            </p:nvSpPr>
            <p:spPr bwMode="auto">
              <a:xfrm>
                <a:off x="72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5" name="Line 605"/>
              <p:cNvSpPr>
                <a:spLocks noChangeShapeType="1"/>
              </p:cNvSpPr>
              <p:nvPr/>
            </p:nvSpPr>
            <p:spPr bwMode="auto">
              <a:xfrm>
                <a:off x="829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Line 606"/>
              <p:cNvSpPr>
                <a:spLocks noChangeShapeType="1"/>
              </p:cNvSpPr>
              <p:nvPr/>
            </p:nvSpPr>
            <p:spPr bwMode="auto">
              <a:xfrm>
                <a:off x="934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Line 607"/>
              <p:cNvSpPr>
                <a:spLocks noChangeShapeType="1"/>
              </p:cNvSpPr>
              <p:nvPr/>
            </p:nvSpPr>
            <p:spPr bwMode="auto">
              <a:xfrm>
                <a:off x="103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Line 608"/>
              <p:cNvSpPr>
                <a:spLocks noChangeShapeType="1"/>
              </p:cNvSpPr>
              <p:nvPr/>
            </p:nvSpPr>
            <p:spPr bwMode="auto">
              <a:xfrm>
                <a:off x="114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Line 609"/>
              <p:cNvSpPr>
                <a:spLocks noChangeShapeType="1"/>
              </p:cNvSpPr>
              <p:nvPr/>
            </p:nvSpPr>
            <p:spPr bwMode="auto">
              <a:xfrm>
                <a:off x="1247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Line 610"/>
              <p:cNvSpPr>
                <a:spLocks noChangeShapeType="1"/>
              </p:cNvSpPr>
              <p:nvPr/>
            </p:nvSpPr>
            <p:spPr bwMode="auto">
              <a:xfrm>
                <a:off x="135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Line 611"/>
              <p:cNvSpPr>
                <a:spLocks noChangeShapeType="1"/>
              </p:cNvSpPr>
              <p:nvPr/>
            </p:nvSpPr>
            <p:spPr bwMode="auto">
              <a:xfrm>
                <a:off x="145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Line 612"/>
              <p:cNvSpPr>
                <a:spLocks noChangeShapeType="1"/>
              </p:cNvSpPr>
              <p:nvPr/>
            </p:nvSpPr>
            <p:spPr bwMode="auto">
              <a:xfrm>
                <a:off x="1560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Line 613"/>
              <p:cNvSpPr>
                <a:spLocks noChangeShapeType="1"/>
              </p:cNvSpPr>
              <p:nvPr/>
            </p:nvSpPr>
            <p:spPr bwMode="auto">
              <a:xfrm>
                <a:off x="1659" y="628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Line 614"/>
              <p:cNvSpPr>
                <a:spLocks noChangeShapeType="1"/>
              </p:cNvSpPr>
              <p:nvPr/>
            </p:nvSpPr>
            <p:spPr bwMode="auto">
              <a:xfrm>
                <a:off x="1659" y="732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615"/>
              <p:cNvSpPr>
                <a:spLocks noChangeShapeType="1"/>
              </p:cNvSpPr>
              <p:nvPr/>
            </p:nvSpPr>
            <p:spPr bwMode="auto">
              <a:xfrm>
                <a:off x="1659" y="836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616"/>
              <p:cNvSpPr>
                <a:spLocks noChangeShapeType="1"/>
              </p:cNvSpPr>
              <p:nvPr/>
            </p:nvSpPr>
            <p:spPr bwMode="auto">
              <a:xfrm>
                <a:off x="1659" y="94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7" name="Freeform 617"/>
              <p:cNvSpPr>
                <a:spLocks/>
              </p:cNvSpPr>
              <p:nvPr/>
            </p:nvSpPr>
            <p:spPr bwMode="auto">
              <a:xfrm>
                <a:off x="1607" y="1045"/>
                <a:ext cx="52" cy="15"/>
              </a:xfrm>
              <a:custGeom>
                <a:avLst/>
                <a:gdLst>
                  <a:gd name="T0" fmla="*/ 52 w 52"/>
                  <a:gd name="T1" fmla="*/ 0 h 15"/>
                  <a:gd name="T2" fmla="*/ 52 w 52"/>
                  <a:gd name="T3" fmla="*/ 15 h 15"/>
                  <a:gd name="T4" fmla="*/ 52 w 52"/>
                  <a:gd name="T5" fmla="*/ 15 h 15"/>
                  <a:gd name="T6" fmla="*/ 0 w 52"/>
                  <a:gd name="T7" fmla="*/ 15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15"/>
                  <a:gd name="T14" fmla="*/ 52 w 5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15">
                    <a:moveTo>
                      <a:pt x="52" y="0"/>
                    </a:moveTo>
                    <a:lnTo>
                      <a:pt x="52" y="15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" name="Line 618"/>
              <p:cNvSpPr>
                <a:spLocks noChangeShapeType="1"/>
              </p:cNvSpPr>
              <p:nvPr/>
            </p:nvSpPr>
            <p:spPr bwMode="auto">
              <a:xfrm flipH="1">
                <a:off x="150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" name="Line 619"/>
              <p:cNvSpPr>
                <a:spLocks noChangeShapeType="1"/>
              </p:cNvSpPr>
              <p:nvPr/>
            </p:nvSpPr>
            <p:spPr bwMode="auto">
              <a:xfrm flipH="1">
                <a:off x="139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" name="Line 620"/>
              <p:cNvSpPr>
                <a:spLocks noChangeShapeType="1"/>
              </p:cNvSpPr>
              <p:nvPr/>
            </p:nvSpPr>
            <p:spPr bwMode="auto">
              <a:xfrm flipH="1">
                <a:off x="1294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" name="Line 621"/>
              <p:cNvSpPr>
                <a:spLocks noChangeShapeType="1"/>
              </p:cNvSpPr>
              <p:nvPr/>
            </p:nvSpPr>
            <p:spPr bwMode="auto">
              <a:xfrm flipH="1">
                <a:off x="118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Line 622"/>
              <p:cNvSpPr>
                <a:spLocks noChangeShapeType="1"/>
              </p:cNvSpPr>
              <p:nvPr/>
            </p:nvSpPr>
            <p:spPr bwMode="auto">
              <a:xfrm flipH="1">
                <a:off x="108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Line 623"/>
              <p:cNvSpPr>
                <a:spLocks noChangeShapeType="1"/>
              </p:cNvSpPr>
              <p:nvPr/>
            </p:nvSpPr>
            <p:spPr bwMode="auto">
              <a:xfrm flipH="1">
                <a:off x="981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Line 624"/>
              <p:cNvSpPr>
                <a:spLocks noChangeShapeType="1"/>
              </p:cNvSpPr>
              <p:nvPr/>
            </p:nvSpPr>
            <p:spPr bwMode="auto">
              <a:xfrm flipH="1">
                <a:off x="876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Line 625"/>
              <p:cNvSpPr>
                <a:spLocks noChangeShapeType="1"/>
              </p:cNvSpPr>
              <p:nvPr/>
            </p:nvSpPr>
            <p:spPr bwMode="auto">
              <a:xfrm flipH="1">
                <a:off x="77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Line 626"/>
              <p:cNvSpPr>
                <a:spLocks noChangeShapeType="1"/>
              </p:cNvSpPr>
              <p:nvPr/>
            </p:nvSpPr>
            <p:spPr bwMode="auto">
              <a:xfrm flipH="1">
                <a:off x="66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Line 627"/>
              <p:cNvSpPr>
                <a:spLocks noChangeShapeType="1"/>
              </p:cNvSpPr>
              <p:nvPr/>
            </p:nvSpPr>
            <p:spPr bwMode="auto">
              <a:xfrm flipH="1">
                <a:off x="563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829"/>
            <p:cNvGrpSpPr>
              <a:grpSpLocks/>
            </p:cNvGrpSpPr>
            <p:nvPr/>
          </p:nvGrpSpPr>
          <p:grpSpPr bwMode="auto">
            <a:xfrm>
              <a:off x="15875" y="981075"/>
              <a:ext cx="5308600" cy="5373688"/>
              <a:chOff x="10" y="618"/>
              <a:chExt cx="3344" cy="3385"/>
            </a:xfrm>
          </p:grpSpPr>
          <p:sp>
            <p:nvSpPr>
              <p:cNvPr id="853" name="Line 629"/>
              <p:cNvSpPr>
                <a:spLocks noChangeShapeType="1"/>
              </p:cNvSpPr>
              <p:nvPr/>
            </p:nvSpPr>
            <p:spPr bwMode="auto">
              <a:xfrm flipH="1">
                <a:off x="45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" name="Line 630"/>
              <p:cNvSpPr>
                <a:spLocks noChangeShapeType="1"/>
              </p:cNvSpPr>
              <p:nvPr/>
            </p:nvSpPr>
            <p:spPr bwMode="auto">
              <a:xfrm flipH="1">
                <a:off x="35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5" name="Line 631"/>
              <p:cNvSpPr>
                <a:spLocks noChangeShapeType="1"/>
              </p:cNvSpPr>
              <p:nvPr/>
            </p:nvSpPr>
            <p:spPr bwMode="auto">
              <a:xfrm flipH="1">
                <a:off x="250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" name="Freeform 632"/>
              <p:cNvSpPr>
                <a:spLocks/>
              </p:cNvSpPr>
              <p:nvPr/>
            </p:nvSpPr>
            <p:spPr bwMode="auto">
              <a:xfrm>
                <a:off x="203" y="1003"/>
                <a:ext cx="11" cy="57"/>
              </a:xfrm>
              <a:custGeom>
                <a:avLst/>
                <a:gdLst>
                  <a:gd name="T0" fmla="*/ 11 w 11"/>
                  <a:gd name="T1" fmla="*/ 57 h 57"/>
                  <a:gd name="T2" fmla="*/ 0 w 11"/>
                  <a:gd name="T3" fmla="*/ 57 h 57"/>
                  <a:gd name="T4" fmla="*/ 0 w 11"/>
                  <a:gd name="T5" fmla="*/ 57 h 57"/>
                  <a:gd name="T6" fmla="*/ 0 w 11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7"/>
                  <a:gd name="T14" fmla="*/ 11 w 11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7">
                    <a:moveTo>
                      <a:pt x="11" y="57"/>
                    </a:moveTo>
                    <a:lnTo>
                      <a:pt x="0" y="5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7" name="Line 633"/>
              <p:cNvSpPr>
                <a:spLocks noChangeShapeType="1"/>
              </p:cNvSpPr>
              <p:nvPr/>
            </p:nvSpPr>
            <p:spPr bwMode="auto">
              <a:xfrm flipV="1">
                <a:off x="203" y="899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8" name="Line 634"/>
              <p:cNvSpPr>
                <a:spLocks noChangeShapeType="1"/>
              </p:cNvSpPr>
              <p:nvPr/>
            </p:nvSpPr>
            <p:spPr bwMode="auto">
              <a:xfrm flipV="1">
                <a:off x="203" y="795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9" name="Line 635"/>
              <p:cNvSpPr>
                <a:spLocks noChangeShapeType="1"/>
              </p:cNvSpPr>
              <p:nvPr/>
            </p:nvSpPr>
            <p:spPr bwMode="auto">
              <a:xfrm flipV="1">
                <a:off x="203" y="69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" name="Line 636"/>
              <p:cNvSpPr>
                <a:spLocks noChangeShapeType="1"/>
              </p:cNvSpPr>
              <p:nvPr/>
            </p:nvSpPr>
            <p:spPr bwMode="auto">
              <a:xfrm flipV="1">
                <a:off x="203" y="618"/>
                <a:ext cx="1" cy="3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" name="Freeform 637"/>
              <p:cNvSpPr>
                <a:spLocks/>
              </p:cNvSpPr>
              <p:nvPr/>
            </p:nvSpPr>
            <p:spPr bwMode="auto">
              <a:xfrm>
                <a:off x="1153" y="162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2" name="Freeform 638"/>
              <p:cNvSpPr>
                <a:spLocks/>
              </p:cNvSpPr>
              <p:nvPr/>
            </p:nvSpPr>
            <p:spPr bwMode="auto">
              <a:xfrm>
                <a:off x="1158" y="1654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5 w 10"/>
                  <a:gd name="T3" fmla="*/ 10 h 16"/>
                  <a:gd name="T4" fmla="*/ 5 w 10"/>
                  <a:gd name="T5" fmla="*/ 10 h 16"/>
                  <a:gd name="T6" fmla="*/ 10 w 10"/>
                  <a:gd name="T7" fmla="*/ 10 h 16"/>
                  <a:gd name="T8" fmla="*/ 10 w 10"/>
                  <a:gd name="T9" fmla="*/ 5 h 16"/>
                  <a:gd name="T10" fmla="*/ 10 w 10"/>
                  <a:gd name="T11" fmla="*/ 5 h 16"/>
                  <a:gd name="T12" fmla="*/ 5 w 10"/>
                  <a:gd name="T13" fmla="*/ 0 h 16"/>
                  <a:gd name="T14" fmla="*/ 5 w 10"/>
                  <a:gd name="T15" fmla="*/ 0 h 16"/>
                  <a:gd name="T16" fmla="*/ 0 w 10"/>
                  <a:gd name="T17" fmla="*/ 0 h 16"/>
                  <a:gd name="T18" fmla="*/ 0 w 10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0" y="16"/>
                    </a:moveTo>
                    <a:lnTo>
                      <a:pt x="5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" name="Rectangle 639"/>
              <p:cNvSpPr>
                <a:spLocks noChangeArrowheads="1"/>
              </p:cNvSpPr>
              <p:nvPr/>
            </p:nvSpPr>
            <p:spPr bwMode="auto">
              <a:xfrm>
                <a:off x="1080" y="1654"/>
                <a:ext cx="78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4" name="Freeform 640"/>
              <p:cNvSpPr>
                <a:spLocks/>
              </p:cNvSpPr>
              <p:nvPr/>
            </p:nvSpPr>
            <p:spPr bwMode="auto">
              <a:xfrm>
                <a:off x="1022" y="1623"/>
                <a:ext cx="63" cy="73"/>
              </a:xfrm>
              <a:custGeom>
                <a:avLst/>
                <a:gdLst>
                  <a:gd name="T0" fmla="*/ 63 w 63"/>
                  <a:gd name="T1" fmla="*/ 73 h 73"/>
                  <a:gd name="T2" fmla="*/ 0 w 63"/>
                  <a:gd name="T3" fmla="*/ 36 h 73"/>
                  <a:gd name="T4" fmla="*/ 63 w 63"/>
                  <a:gd name="T5" fmla="*/ 0 h 73"/>
                  <a:gd name="T6" fmla="*/ 63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63" y="73"/>
                    </a:moveTo>
                    <a:lnTo>
                      <a:pt x="0" y="36"/>
                    </a:lnTo>
                    <a:lnTo>
                      <a:pt x="63" y="0"/>
                    </a:ln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5" name="Freeform 641"/>
              <p:cNvSpPr>
                <a:spLocks/>
              </p:cNvSpPr>
              <p:nvPr/>
            </p:nvSpPr>
            <p:spPr bwMode="auto">
              <a:xfrm>
                <a:off x="1075" y="1654"/>
                <a:ext cx="5" cy="16"/>
              </a:xfrm>
              <a:custGeom>
                <a:avLst/>
                <a:gdLst>
                  <a:gd name="T0" fmla="*/ 5 w 5"/>
                  <a:gd name="T1" fmla="*/ 0 h 16"/>
                  <a:gd name="T2" fmla="*/ 5 w 5"/>
                  <a:gd name="T3" fmla="*/ 0 h 16"/>
                  <a:gd name="T4" fmla="*/ 0 w 5"/>
                  <a:gd name="T5" fmla="*/ 0 h 16"/>
                  <a:gd name="T6" fmla="*/ 0 w 5"/>
                  <a:gd name="T7" fmla="*/ 5 h 16"/>
                  <a:gd name="T8" fmla="*/ 0 w 5"/>
                  <a:gd name="T9" fmla="*/ 5 h 16"/>
                  <a:gd name="T10" fmla="*/ 0 w 5"/>
                  <a:gd name="T11" fmla="*/ 10 h 16"/>
                  <a:gd name="T12" fmla="*/ 0 w 5"/>
                  <a:gd name="T13" fmla="*/ 10 h 16"/>
                  <a:gd name="T14" fmla="*/ 5 w 5"/>
                  <a:gd name="T15" fmla="*/ 10 h 16"/>
                  <a:gd name="T16" fmla="*/ 5 w 5"/>
                  <a:gd name="T17" fmla="*/ 16 h 16"/>
                  <a:gd name="T18" fmla="*/ 5 w 5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6" name="Rectangle 642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7" name="Rectangle 643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8" name="Rectangle 644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9" name="Rectangle 645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0" name="Rectangle 646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1" name="Rectangle 647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2" name="Rectangle 648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3" name="Rectangle 649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" name="Rectangle 650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5" name="Rectangle 651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" name="Line 652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7" name="Freeform 653"/>
              <p:cNvSpPr>
                <a:spLocks/>
              </p:cNvSpPr>
              <p:nvPr/>
            </p:nvSpPr>
            <p:spPr bwMode="auto">
              <a:xfrm>
                <a:off x="1920" y="2914"/>
                <a:ext cx="41" cy="42"/>
              </a:xfrm>
              <a:custGeom>
                <a:avLst/>
                <a:gdLst>
                  <a:gd name="T0" fmla="*/ 21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1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1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8" name="Line 654"/>
              <p:cNvSpPr>
                <a:spLocks noChangeShapeType="1"/>
              </p:cNvSpPr>
              <p:nvPr/>
            </p:nvSpPr>
            <p:spPr bwMode="auto">
              <a:xfrm flipV="1">
                <a:off x="1742" y="2696"/>
                <a:ext cx="1" cy="2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9" name="Freeform 655"/>
              <p:cNvSpPr>
                <a:spLocks/>
              </p:cNvSpPr>
              <p:nvPr/>
            </p:nvSpPr>
            <p:spPr bwMode="auto">
              <a:xfrm>
                <a:off x="172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0 w 42"/>
                  <a:gd name="T3" fmla="*/ 0 h 42"/>
                  <a:gd name="T4" fmla="*/ 42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0" y="0"/>
                    </a:lnTo>
                    <a:lnTo>
                      <a:pt x="42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" name="Line 656"/>
              <p:cNvSpPr>
                <a:spLocks noChangeShapeType="1"/>
              </p:cNvSpPr>
              <p:nvPr/>
            </p:nvSpPr>
            <p:spPr bwMode="auto">
              <a:xfrm>
                <a:off x="1742" y="2696"/>
                <a:ext cx="70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" name="Freeform 657"/>
              <p:cNvSpPr>
                <a:spLocks/>
              </p:cNvSpPr>
              <p:nvPr/>
            </p:nvSpPr>
            <p:spPr bwMode="auto">
              <a:xfrm>
                <a:off x="2405" y="267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" name="Line 658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5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3" name="Freeform 65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4" name="Rectangle 660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5" name="Rectangle 661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92" name="Line 668"/>
              <p:cNvSpPr>
                <a:spLocks noChangeShapeType="1"/>
              </p:cNvSpPr>
              <p:nvPr/>
            </p:nvSpPr>
            <p:spPr bwMode="auto">
              <a:xfrm>
                <a:off x="70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" name="Freeform 669"/>
              <p:cNvSpPr>
                <a:spLocks/>
              </p:cNvSpPr>
              <p:nvPr/>
            </p:nvSpPr>
            <p:spPr bwMode="auto">
              <a:xfrm>
                <a:off x="689" y="2461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" name="Freeform 670"/>
              <p:cNvSpPr>
                <a:spLocks/>
              </p:cNvSpPr>
              <p:nvPr/>
            </p:nvSpPr>
            <p:spPr bwMode="auto">
              <a:xfrm>
                <a:off x="689" y="2914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5" name="Line 671"/>
              <p:cNvSpPr>
                <a:spLocks noChangeShapeType="1"/>
              </p:cNvSpPr>
              <p:nvPr/>
            </p:nvSpPr>
            <p:spPr bwMode="auto">
              <a:xfrm>
                <a:off x="188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6" name="Freeform 672"/>
              <p:cNvSpPr>
                <a:spLocks/>
              </p:cNvSpPr>
              <p:nvPr/>
            </p:nvSpPr>
            <p:spPr bwMode="auto">
              <a:xfrm>
                <a:off x="1862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7" name="Freeform 673"/>
              <p:cNvSpPr>
                <a:spLocks/>
              </p:cNvSpPr>
              <p:nvPr/>
            </p:nvSpPr>
            <p:spPr bwMode="auto">
              <a:xfrm>
                <a:off x="1862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" name="Line 674"/>
              <p:cNvSpPr>
                <a:spLocks noChangeShapeType="1"/>
              </p:cNvSpPr>
              <p:nvPr/>
            </p:nvSpPr>
            <p:spPr bwMode="auto">
              <a:xfrm>
                <a:off x="1695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9" name="Freeform 675"/>
              <p:cNvSpPr>
                <a:spLocks/>
              </p:cNvSpPr>
              <p:nvPr/>
            </p:nvSpPr>
            <p:spPr bwMode="auto">
              <a:xfrm>
                <a:off x="1675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0" name="Freeform 676"/>
              <p:cNvSpPr>
                <a:spLocks/>
              </p:cNvSpPr>
              <p:nvPr/>
            </p:nvSpPr>
            <p:spPr bwMode="auto">
              <a:xfrm>
                <a:off x="1675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" name="Line 677"/>
              <p:cNvSpPr>
                <a:spLocks noChangeShapeType="1"/>
              </p:cNvSpPr>
              <p:nvPr/>
            </p:nvSpPr>
            <p:spPr bwMode="auto">
              <a:xfrm>
                <a:off x="149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" name="Freeform 678"/>
              <p:cNvSpPr>
                <a:spLocks/>
              </p:cNvSpPr>
              <p:nvPr/>
            </p:nvSpPr>
            <p:spPr bwMode="auto">
              <a:xfrm>
                <a:off x="1471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" name="Freeform 679"/>
              <p:cNvSpPr>
                <a:spLocks/>
              </p:cNvSpPr>
              <p:nvPr/>
            </p:nvSpPr>
            <p:spPr bwMode="auto">
              <a:xfrm>
                <a:off x="1471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4" name="Line 680"/>
              <p:cNvSpPr>
                <a:spLocks noChangeShapeType="1"/>
              </p:cNvSpPr>
              <p:nvPr/>
            </p:nvSpPr>
            <p:spPr bwMode="auto">
              <a:xfrm>
                <a:off x="130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5" name="Freeform 681"/>
              <p:cNvSpPr>
                <a:spLocks/>
              </p:cNvSpPr>
              <p:nvPr/>
            </p:nvSpPr>
            <p:spPr bwMode="auto">
              <a:xfrm>
                <a:off x="1278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6" name="Freeform 682"/>
              <p:cNvSpPr>
                <a:spLocks/>
              </p:cNvSpPr>
              <p:nvPr/>
            </p:nvSpPr>
            <p:spPr bwMode="auto">
              <a:xfrm>
                <a:off x="1278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7" name="Line 683"/>
              <p:cNvSpPr>
                <a:spLocks noChangeShapeType="1"/>
              </p:cNvSpPr>
              <p:nvPr/>
            </p:nvSpPr>
            <p:spPr bwMode="auto">
              <a:xfrm>
                <a:off x="110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8" name="Freeform 684"/>
              <p:cNvSpPr>
                <a:spLocks/>
              </p:cNvSpPr>
              <p:nvPr/>
            </p:nvSpPr>
            <p:spPr bwMode="auto">
              <a:xfrm>
                <a:off x="1080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9" name="Freeform 685"/>
              <p:cNvSpPr>
                <a:spLocks/>
              </p:cNvSpPr>
              <p:nvPr/>
            </p:nvSpPr>
            <p:spPr bwMode="auto">
              <a:xfrm>
                <a:off x="1080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0" name="Line 686"/>
              <p:cNvSpPr>
                <a:spLocks noChangeShapeType="1"/>
              </p:cNvSpPr>
              <p:nvPr/>
            </p:nvSpPr>
            <p:spPr bwMode="auto">
              <a:xfrm>
                <a:off x="90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" name="Freeform 687"/>
              <p:cNvSpPr>
                <a:spLocks/>
              </p:cNvSpPr>
              <p:nvPr/>
            </p:nvSpPr>
            <p:spPr bwMode="auto">
              <a:xfrm>
                <a:off x="887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" name="Freeform 688"/>
              <p:cNvSpPr>
                <a:spLocks/>
              </p:cNvSpPr>
              <p:nvPr/>
            </p:nvSpPr>
            <p:spPr bwMode="auto">
              <a:xfrm>
                <a:off x="887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" name="Line 689"/>
              <p:cNvSpPr>
                <a:spLocks noChangeShapeType="1"/>
              </p:cNvSpPr>
              <p:nvPr/>
            </p:nvSpPr>
            <p:spPr bwMode="auto">
              <a:xfrm>
                <a:off x="70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4" name="Freeform 690"/>
              <p:cNvSpPr>
                <a:spLocks/>
              </p:cNvSpPr>
              <p:nvPr/>
            </p:nvSpPr>
            <p:spPr bwMode="auto">
              <a:xfrm>
                <a:off x="689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5" name="Freeform 691"/>
              <p:cNvSpPr>
                <a:spLocks/>
              </p:cNvSpPr>
              <p:nvPr/>
            </p:nvSpPr>
            <p:spPr bwMode="auto">
              <a:xfrm>
                <a:off x="689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6" name="Rectangle 692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7" name="Rectangle 693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8" name="Line 694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9" name="Freeform 695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0" name="Freeform 696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" name="Rectangle 698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" name="Rectangle 699"/>
              <p:cNvSpPr>
                <a:spLocks noChangeArrowheads="1"/>
              </p:cNvSpPr>
              <p:nvPr/>
            </p:nvSpPr>
            <p:spPr bwMode="auto">
              <a:xfrm>
                <a:off x="1279" y="1862"/>
                <a:ext cx="30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L1P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3" name="Rectangle 700"/>
              <p:cNvSpPr>
                <a:spLocks noChangeArrowheads="1"/>
              </p:cNvSpPr>
              <p:nvPr/>
            </p:nvSpPr>
            <p:spPr bwMode="auto">
              <a:xfrm>
                <a:off x="1242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4" name="Rectangle 701"/>
              <p:cNvSpPr>
                <a:spLocks noChangeArrowheads="1"/>
              </p:cNvSpPr>
              <p:nvPr/>
            </p:nvSpPr>
            <p:spPr bwMode="auto">
              <a:xfrm>
                <a:off x="1634" y="1868"/>
                <a:ext cx="30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L1D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5" name="Rectangle 702"/>
              <p:cNvSpPr>
                <a:spLocks noChangeArrowheads="1"/>
              </p:cNvSpPr>
              <p:nvPr/>
            </p:nvSpPr>
            <p:spPr bwMode="auto">
              <a:xfrm>
                <a:off x="1608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6" name="Rectangle 703"/>
              <p:cNvSpPr>
                <a:spLocks noChangeArrowheads="1"/>
              </p:cNvSpPr>
              <p:nvPr/>
            </p:nvSpPr>
            <p:spPr bwMode="auto">
              <a:xfrm>
                <a:off x="1246" y="2024"/>
                <a:ext cx="71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1024KB L2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7" name="Line 704"/>
              <p:cNvSpPr>
                <a:spLocks noChangeShapeType="1"/>
              </p:cNvSpPr>
              <p:nvPr/>
            </p:nvSpPr>
            <p:spPr bwMode="auto">
              <a:xfrm>
                <a:off x="1231" y="1842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Line 705"/>
              <p:cNvSpPr>
                <a:spLocks noChangeShapeType="1"/>
              </p:cNvSpPr>
              <p:nvPr/>
            </p:nvSpPr>
            <p:spPr bwMode="auto">
              <a:xfrm>
                <a:off x="1231" y="2008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" name="Line 706"/>
              <p:cNvSpPr>
                <a:spLocks noChangeShapeType="1"/>
              </p:cNvSpPr>
              <p:nvPr/>
            </p:nvSpPr>
            <p:spPr bwMode="auto">
              <a:xfrm>
                <a:off x="1596" y="1842"/>
                <a:ext cx="1" cy="16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" name="Line 707"/>
              <p:cNvSpPr>
                <a:spLocks noChangeShapeType="1"/>
              </p:cNvSpPr>
              <p:nvPr/>
            </p:nvSpPr>
            <p:spPr bwMode="auto">
              <a:xfrm>
                <a:off x="16" y="1191"/>
                <a:ext cx="20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Freeform 708"/>
              <p:cNvSpPr>
                <a:spLocks/>
              </p:cNvSpPr>
              <p:nvPr/>
            </p:nvSpPr>
            <p:spPr bwMode="auto">
              <a:xfrm>
                <a:off x="16" y="1170"/>
                <a:ext cx="41" cy="47"/>
              </a:xfrm>
              <a:custGeom>
                <a:avLst/>
                <a:gdLst>
                  <a:gd name="T0" fmla="*/ 0 w 41"/>
                  <a:gd name="T1" fmla="*/ 21 h 47"/>
                  <a:gd name="T2" fmla="*/ 41 w 41"/>
                  <a:gd name="T3" fmla="*/ 0 h 47"/>
                  <a:gd name="T4" fmla="*/ 41 w 41"/>
                  <a:gd name="T5" fmla="*/ 47 h 47"/>
                  <a:gd name="T6" fmla="*/ 0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0" y="21"/>
                    </a:moveTo>
                    <a:lnTo>
                      <a:pt x="41" y="0"/>
                    </a:lnTo>
                    <a:lnTo>
                      <a:pt x="41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" name="Freeform 709"/>
              <p:cNvSpPr>
                <a:spLocks/>
              </p:cNvSpPr>
              <p:nvPr/>
            </p:nvSpPr>
            <p:spPr bwMode="auto">
              <a:xfrm>
                <a:off x="183" y="1170"/>
                <a:ext cx="41" cy="47"/>
              </a:xfrm>
              <a:custGeom>
                <a:avLst/>
                <a:gdLst>
                  <a:gd name="T0" fmla="*/ 41 w 41"/>
                  <a:gd name="T1" fmla="*/ 21 h 47"/>
                  <a:gd name="T2" fmla="*/ 0 w 41"/>
                  <a:gd name="T3" fmla="*/ 0 h 47"/>
                  <a:gd name="T4" fmla="*/ 0 w 41"/>
                  <a:gd name="T5" fmla="*/ 47 h 47"/>
                  <a:gd name="T6" fmla="*/ 41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41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" name="Rectangle 710"/>
              <p:cNvSpPr>
                <a:spLocks noChangeArrowheads="1"/>
              </p:cNvSpPr>
              <p:nvPr/>
            </p:nvSpPr>
            <p:spPr bwMode="auto">
              <a:xfrm>
                <a:off x="1690" y="1040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4" name="Line 711"/>
              <p:cNvSpPr>
                <a:spLocks noChangeShapeType="1"/>
              </p:cNvSpPr>
              <p:nvPr/>
            </p:nvSpPr>
            <p:spPr bwMode="auto">
              <a:xfrm>
                <a:off x="1894" y="1040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" name="Rectangle 712"/>
              <p:cNvSpPr>
                <a:spLocks noChangeArrowheads="1"/>
              </p:cNvSpPr>
              <p:nvPr/>
            </p:nvSpPr>
            <p:spPr bwMode="auto">
              <a:xfrm>
                <a:off x="1669" y="1066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6" name="Rectangle 713"/>
              <p:cNvSpPr>
                <a:spLocks noChangeArrowheads="1"/>
              </p:cNvSpPr>
              <p:nvPr/>
            </p:nvSpPr>
            <p:spPr bwMode="auto">
              <a:xfrm>
                <a:off x="1706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RSA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7" name="Line 714"/>
              <p:cNvSpPr>
                <a:spLocks noChangeShapeType="1"/>
              </p:cNvSpPr>
              <p:nvPr/>
            </p:nvSpPr>
            <p:spPr bwMode="auto">
              <a:xfrm>
                <a:off x="1727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" name="Freeform 715"/>
              <p:cNvSpPr>
                <a:spLocks/>
              </p:cNvSpPr>
              <p:nvPr/>
            </p:nvSpPr>
            <p:spPr bwMode="auto">
              <a:xfrm>
                <a:off x="1706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21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" name="Rectangle 716"/>
              <p:cNvSpPr>
                <a:spLocks noChangeArrowheads="1"/>
              </p:cNvSpPr>
              <p:nvPr/>
            </p:nvSpPr>
            <p:spPr bwMode="auto">
              <a:xfrm>
                <a:off x="1914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RSA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0" name="Line 717"/>
              <p:cNvSpPr>
                <a:spLocks noChangeShapeType="1"/>
              </p:cNvSpPr>
              <p:nvPr/>
            </p:nvSpPr>
            <p:spPr bwMode="auto">
              <a:xfrm>
                <a:off x="1878" y="1066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" name="Line 718"/>
              <p:cNvSpPr>
                <a:spLocks noChangeShapeType="1"/>
              </p:cNvSpPr>
              <p:nvPr/>
            </p:nvSpPr>
            <p:spPr bwMode="auto">
              <a:xfrm>
                <a:off x="1914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" name="Freeform 719"/>
              <p:cNvSpPr>
                <a:spLocks/>
              </p:cNvSpPr>
              <p:nvPr/>
            </p:nvSpPr>
            <p:spPr bwMode="auto">
              <a:xfrm>
                <a:off x="1899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15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15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" name="Line 720"/>
              <p:cNvSpPr>
                <a:spLocks noChangeShapeType="1"/>
              </p:cNvSpPr>
              <p:nvPr/>
            </p:nvSpPr>
            <p:spPr bwMode="auto">
              <a:xfrm>
                <a:off x="2019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" name="Freeform 721"/>
              <p:cNvSpPr>
                <a:spLocks/>
              </p:cNvSpPr>
              <p:nvPr/>
            </p:nvSpPr>
            <p:spPr bwMode="auto">
              <a:xfrm>
                <a:off x="1998" y="1263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21 w 36"/>
                  <a:gd name="T3" fmla="*/ 32 h 32"/>
                  <a:gd name="T4" fmla="*/ 0 w 36"/>
                  <a:gd name="T5" fmla="*/ 0 h 32"/>
                  <a:gd name="T6" fmla="*/ 36 w 36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2"/>
                  <a:gd name="T14" fmla="*/ 36 w 36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2">
                    <a:moveTo>
                      <a:pt x="36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" name="Line 722"/>
              <p:cNvSpPr>
                <a:spLocks noChangeShapeType="1"/>
              </p:cNvSpPr>
              <p:nvPr/>
            </p:nvSpPr>
            <p:spPr bwMode="auto">
              <a:xfrm>
                <a:off x="1831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" name="Freeform 723"/>
              <p:cNvSpPr>
                <a:spLocks/>
              </p:cNvSpPr>
              <p:nvPr/>
            </p:nvSpPr>
            <p:spPr bwMode="auto">
              <a:xfrm>
                <a:off x="1810" y="1263"/>
                <a:ext cx="37" cy="32"/>
              </a:xfrm>
              <a:custGeom>
                <a:avLst/>
                <a:gdLst>
                  <a:gd name="T0" fmla="*/ 37 w 37"/>
                  <a:gd name="T1" fmla="*/ 0 h 32"/>
                  <a:gd name="T2" fmla="*/ 21 w 37"/>
                  <a:gd name="T3" fmla="*/ 32 h 32"/>
                  <a:gd name="T4" fmla="*/ 0 w 37"/>
                  <a:gd name="T5" fmla="*/ 0 h 32"/>
                  <a:gd name="T6" fmla="*/ 37 w 37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2"/>
                  <a:gd name="T14" fmla="*/ 37 w 37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2">
                    <a:moveTo>
                      <a:pt x="37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" name="Rectangle 725"/>
              <p:cNvSpPr>
                <a:spLocks noChangeArrowheads="1"/>
              </p:cNvSpPr>
              <p:nvPr/>
            </p:nvSpPr>
            <p:spPr bwMode="auto">
              <a:xfrm>
                <a:off x="2149" y="119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9" name="Line 726"/>
              <p:cNvSpPr>
                <a:spLocks noChangeShapeType="1"/>
              </p:cNvSpPr>
              <p:nvPr/>
            </p:nvSpPr>
            <p:spPr bwMode="auto">
              <a:xfrm>
                <a:off x="16" y="826"/>
                <a:ext cx="2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" name="Freeform 727"/>
              <p:cNvSpPr>
                <a:spLocks/>
              </p:cNvSpPr>
              <p:nvPr/>
            </p:nvSpPr>
            <p:spPr bwMode="auto">
              <a:xfrm>
                <a:off x="16" y="805"/>
                <a:ext cx="41" cy="42"/>
              </a:xfrm>
              <a:custGeom>
                <a:avLst/>
                <a:gdLst>
                  <a:gd name="T0" fmla="*/ 0 w 41"/>
                  <a:gd name="T1" fmla="*/ 21 h 42"/>
                  <a:gd name="T2" fmla="*/ 41 w 41"/>
                  <a:gd name="T3" fmla="*/ 0 h 42"/>
                  <a:gd name="T4" fmla="*/ 41 w 41"/>
                  <a:gd name="T5" fmla="*/ 42 h 42"/>
                  <a:gd name="T6" fmla="*/ 0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0" y="21"/>
                    </a:moveTo>
                    <a:lnTo>
                      <a:pt x="41" y="0"/>
                    </a:lnTo>
                    <a:lnTo>
                      <a:pt x="4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" name="Freeform 728"/>
              <p:cNvSpPr>
                <a:spLocks/>
              </p:cNvSpPr>
              <p:nvPr/>
            </p:nvSpPr>
            <p:spPr bwMode="auto">
              <a:xfrm>
                <a:off x="256" y="805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0 h 42"/>
                  <a:gd name="T4" fmla="*/ 0 w 41"/>
                  <a:gd name="T5" fmla="*/ 42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" name="Freeform 729"/>
              <p:cNvSpPr>
                <a:spLocks/>
              </p:cNvSpPr>
              <p:nvPr/>
            </p:nvSpPr>
            <p:spPr bwMode="auto">
              <a:xfrm>
                <a:off x="1393" y="1024"/>
                <a:ext cx="88" cy="94"/>
              </a:xfrm>
              <a:custGeom>
                <a:avLst/>
                <a:gdLst>
                  <a:gd name="T0" fmla="*/ 42 w 88"/>
                  <a:gd name="T1" fmla="*/ 0 h 94"/>
                  <a:gd name="T2" fmla="*/ 88 w 88"/>
                  <a:gd name="T3" fmla="*/ 94 h 94"/>
                  <a:gd name="T4" fmla="*/ 0 w 88"/>
                  <a:gd name="T5" fmla="*/ 94 h 94"/>
                  <a:gd name="T6" fmla="*/ 42 w 88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0"/>
                    </a:moveTo>
                    <a:lnTo>
                      <a:pt x="88" y="94"/>
                    </a:lnTo>
                    <a:lnTo>
                      <a:pt x="0" y="9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" name="Freeform 730"/>
              <p:cNvSpPr>
                <a:spLocks/>
              </p:cNvSpPr>
              <p:nvPr/>
            </p:nvSpPr>
            <p:spPr bwMode="auto">
              <a:xfrm>
                <a:off x="1419" y="1097"/>
                <a:ext cx="36" cy="15"/>
              </a:xfrm>
              <a:custGeom>
                <a:avLst/>
                <a:gdLst>
                  <a:gd name="T0" fmla="*/ 36 w 36"/>
                  <a:gd name="T1" fmla="*/ 15 h 15"/>
                  <a:gd name="T2" fmla="*/ 36 w 36"/>
                  <a:gd name="T3" fmla="*/ 15 h 15"/>
                  <a:gd name="T4" fmla="*/ 31 w 36"/>
                  <a:gd name="T5" fmla="*/ 10 h 15"/>
                  <a:gd name="T6" fmla="*/ 31 w 36"/>
                  <a:gd name="T7" fmla="*/ 10 h 15"/>
                  <a:gd name="T8" fmla="*/ 31 w 36"/>
                  <a:gd name="T9" fmla="*/ 5 h 15"/>
                  <a:gd name="T10" fmla="*/ 26 w 36"/>
                  <a:gd name="T11" fmla="*/ 5 h 15"/>
                  <a:gd name="T12" fmla="*/ 26 w 36"/>
                  <a:gd name="T13" fmla="*/ 0 h 15"/>
                  <a:gd name="T14" fmla="*/ 21 w 36"/>
                  <a:gd name="T15" fmla="*/ 0 h 15"/>
                  <a:gd name="T16" fmla="*/ 16 w 36"/>
                  <a:gd name="T17" fmla="*/ 0 h 15"/>
                  <a:gd name="T18" fmla="*/ 16 w 36"/>
                  <a:gd name="T19" fmla="*/ 0 h 15"/>
                  <a:gd name="T20" fmla="*/ 10 w 36"/>
                  <a:gd name="T21" fmla="*/ 0 h 15"/>
                  <a:gd name="T22" fmla="*/ 5 w 36"/>
                  <a:gd name="T23" fmla="*/ 5 h 15"/>
                  <a:gd name="T24" fmla="*/ 5 w 36"/>
                  <a:gd name="T25" fmla="*/ 5 h 15"/>
                  <a:gd name="T26" fmla="*/ 5 w 36"/>
                  <a:gd name="T27" fmla="*/ 10 h 15"/>
                  <a:gd name="T28" fmla="*/ 0 w 36"/>
                  <a:gd name="T29" fmla="*/ 10 h 15"/>
                  <a:gd name="T30" fmla="*/ 0 w 36"/>
                  <a:gd name="T31" fmla="*/ 15 h 15"/>
                  <a:gd name="T32" fmla="*/ 0 w 36"/>
                  <a:gd name="T33" fmla="*/ 15 h 15"/>
                  <a:gd name="T34" fmla="*/ 36 w 36"/>
                  <a:gd name="T35" fmla="*/ 15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36" y="15"/>
                    </a:moveTo>
                    <a:lnTo>
                      <a:pt x="36" y="15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26" y="5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" name="Rectangle 731"/>
              <p:cNvSpPr>
                <a:spLocks noChangeArrowheads="1"/>
              </p:cNvSpPr>
              <p:nvPr/>
            </p:nvSpPr>
            <p:spPr bwMode="auto">
              <a:xfrm>
                <a:off x="1419" y="1112"/>
                <a:ext cx="36" cy="5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5" name="Freeform 732"/>
              <p:cNvSpPr>
                <a:spLocks/>
              </p:cNvSpPr>
              <p:nvPr/>
            </p:nvSpPr>
            <p:spPr bwMode="auto">
              <a:xfrm>
                <a:off x="1393" y="1159"/>
                <a:ext cx="88" cy="94"/>
              </a:xfrm>
              <a:custGeom>
                <a:avLst/>
                <a:gdLst>
                  <a:gd name="T0" fmla="*/ 42 w 88"/>
                  <a:gd name="T1" fmla="*/ 94 h 94"/>
                  <a:gd name="T2" fmla="*/ 88 w 88"/>
                  <a:gd name="T3" fmla="*/ 0 h 94"/>
                  <a:gd name="T4" fmla="*/ 0 w 88"/>
                  <a:gd name="T5" fmla="*/ 0 h 94"/>
                  <a:gd name="T6" fmla="*/ 42 w 88"/>
                  <a:gd name="T7" fmla="*/ 94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94"/>
                    </a:moveTo>
                    <a:lnTo>
                      <a:pt x="88" y="0"/>
                    </a:lnTo>
                    <a:lnTo>
                      <a:pt x="0" y="0"/>
                    </a:lnTo>
                    <a:lnTo>
                      <a:pt x="42" y="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Freeform 733"/>
              <p:cNvSpPr>
                <a:spLocks/>
              </p:cNvSpPr>
              <p:nvPr/>
            </p:nvSpPr>
            <p:spPr bwMode="auto">
              <a:xfrm>
                <a:off x="1419" y="1165"/>
                <a:ext cx="36" cy="15"/>
              </a:xfrm>
              <a:custGeom>
                <a:avLst/>
                <a:gdLst>
                  <a:gd name="T0" fmla="*/ 0 w 36"/>
                  <a:gd name="T1" fmla="*/ 0 h 15"/>
                  <a:gd name="T2" fmla="*/ 0 w 36"/>
                  <a:gd name="T3" fmla="*/ 0 h 15"/>
                  <a:gd name="T4" fmla="*/ 0 w 36"/>
                  <a:gd name="T5" fmla="*/ 5 h 15"/>
                  <a:gd name="T6" fmla="*/ 5 w 36"/>
                  <a:gd name="T7" fmla="*/ 5 h 15"/>
                  <a:gd name="T8" fmla="*/ 5 w 36"/>
                  <a:gd name="T9" fmla="*/ 10 h 15"/>
                  <a:gd name="T10" fmla="*/ 5 w 36"/>
                  <a:gd name="T11" fmla="*/ 10 h 15"/>
                  <a:gd name="T12" fmla="*/ 10 w 36"/>
                  <a:gd name="T13" fmla="*/ 15 h 15"/>
                  <a:gd name="T14" fmla="*/ 16 w 36"/>
                  <a:gd name="T15" fmla="*/ 15 h 15"/>
                  <a:gd name="T16" fmla="*/ 16 w 36"/>
                  <a:gd name="T17" fmla="*/ 15 h 15"/>
                  <a:gd name="T18" fmla="*/ 21 w 36"/>
                  <a:gd name="T19" fmla="*/ 15 h 15"/>
                  <a:gd name="T20" fmla="*/ 26 w 36"/>
                  <a:gd name="T21" fmla="*/ 15 h 15"/>
                  <a:gd name="T22" fmla="*/ 26 w 36"/>
                  <a:gd name="T23" fmla="*/ 10 h 15"/>
                  <a:gd name="T24" fmla="*/ 31 w 36"/>
                  <a:gd name="T25" fmla="*/ 10 h 15"/>
                  <a:gd name="T26" fmla="*/ 31 w 36"/>
                  <a:gd name="T27" fmla="*/ 5 h 15"/>
                  <a:gd name="T28" fmla="*/ 31 w 36"/>
                  <a:gd name="T29" fmla="*/ 5 h 15"/>
                  <a:gd name="T30" fmla="*/ 36 w 36"/>
                  <a:gd name="T31" fmla="*/ 0 h 15"/>
                  <a:gd name="T32" fmla="*/ 36 w 36"/>
                  <a:gd name="T33" fmla="*/ 0 h 15"/>
                  <a:gd name="T34" fmla="*/ 0 w 36"/>
                  <a:gd name="T35" fmla="*/ 0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10" y="15"/>
                    </a:lnTo>
                    <a:lnTo>
                      <a:pt x="16" y="15"/>
                    </a:lnTo>
                    <a:lnTo>
                      <a:pt x="21" y="15"/>
                    </a:lnTo>
                    <a:lnTo>
                      <a:pt x="26" y="15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" name="Rectangle 73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8" name="Rectangle 73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9" name="Rectangle 73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0" name="Rectangle 73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1" name="Rectangle 73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73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Freeform 74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" name="Freeform 74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Rectangle 74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6" name="Freeform 74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" name="Freeform 74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Rectangle 74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9" name="Freeform 747"/>
              <p:cNvSpPr>
                <a:spLocks/>
              </p:cNvSpPr>
              <p:nvPr/>
            </p:nvSpPr>
            <p:spPr bwMode="auto">
              <a:xfrm>
                <a:off x="2634" y="2118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" name="Freeform 748"/>
              <p:cNvSpPr>
                <a:spLocks/>
              </p:cNvSpPr>
              <p:nvPr/>
            </p:nvSpPr>
            <p:spPr bwMode="auto">
              <a:xfrm>
                <a:off x="2640" y="2144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Rectangle 749"/>
              <p:cNvSpPr>
                <a:spLocks noChangeArrowheads="1"/>
              </p:cNvSpPr>
              <p:nvPr/>
            </p:nvSpPr>
            <p:spPr bwMode="auto">
              <a:xfrm>
                <a:off x="2488" y="2144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2" name="Freeform 750"/>
              <p:cNvSpPr>
                <a:spLocks/>
              </p:cNvSpPr>
              <p:nvPr/>
            </p:nvSpPr>
            <p:spPr bwMode="auto">
              <a:xfrm>
                <a:off x="2426" y="2118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" name="Freeform 751"/>
              <p:cNvSpPr>
                <a:spLocks/>
              </p:cNvSpPr>
              <p:nvPr/>
            </p:nvSpPr>
            <p:spPr bwMode="auto">
              <a:xfrm>
                <a:off x="2478" y="2144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760"/>
              <p:cNvSpPr>
                <a:spLocks noChangeShapeType="1"/>
              </p:cNvSpPr>
              <p:nvPr/>
            </p:nvSpPr>
            <p:spPr bwMode="auto">
              <a:xfrm>
                <a:off x="2829" y="2237"/>
                <a:ext cx="1" cy="2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Freeform 761"/>
              <p:cNvSpPr>
                <a:spLocks/>
              </p:cNvSpPr>
              <p:nvPr/>
            </p:nvSpPr>
            <p:spPr bwMode="auto">
              <a:xfrm>
                <a:off x="2812" y="2237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Freeform 762"/>
              <p:cNvSpPr>
                <a:spLocks/>
              </p:cNvSpPr>
              <p:nvPr/>
            </p:nvSpPr>
            <p:spPr bwMode="auto">
              <a:xfrm>
                <a:off x="2812" y="24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763"/>
              <p:cNvSpPr>
                <a:spLocks noChangeShapeType="1"/>
              </p:cNvSpPr>
              <p:nvPr/>
            </p:nvSpPr>
            <p:spPr bwMode="auto">
              <a:xfrm flipH="1">
                <a:off x="657" y="1498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Freeform 764"/>
              <p:cNvSpPr>
                <a:spLocks/>
              </p:cNvSpPr>
              <p:nvPr/>
            </p:nvSpPr>
            <p:spPr bwMode="auto">
              <a:xfrm>
                <a:off x="819" y="1477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Freeform 765"/>
              <p:cNvSpPr>
                <a:spLocks/>
              </p:cNvSpPr>
              <p:nvPr/>
            </p:nvSpPr>
            <p:spPr bwMode="auto">
              <a:xfrm>
                <a:off x="657" y="1477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Rectangle 766"/>
              <p:cNvSpPr>
                <a:spLocks noChangeArrowheads="1"/>
              </p:cNvSpPr>
              <p:nvPr/>
            </p:nvSpPr>
            <p:spPr bwMode="auto">
              <a:xfrm>
                <a:off x="94" y="2326"/>
                <a:ext cx="506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89" name="Rectangle 767"/>
              <p:cNvSpPr>
                <a:spLocks noChangeArrowheads="1"/>
              </p:cNvSpPr>
              <p:nvPr/>
            </p:nvSpPr>
            <p:spPr bwMode="auto">
              <a:xfrm>
                <a:off x="143" y="2346"/>
                <a:ext cx="3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HyperLink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0" name="Line 768"/>
              <p:cNvSpPr>
                <a:spLocks noChangeShapeType="1"/>
              </p:cNvSpPr>
              <p:nvPr/>
            </p:nvSpPr>
            <p:spPr bwMode="auto">
              <a:xfrm flipH="1">
                <a:off x="10" y="2284"/>
                <a:ext cx="110" cy="104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769"/>
              <p:cNvSpPr>
                <a:spLocks noChangeShapeType="1"/>
              </p:cNvSpPr>
              <p:nvPr/>
            </p:nvSpPr>
            <p:spPr bwMode="auto">
              <a:xfrm flipH="1" flipV="1">
                <a:off x="10" y="2388"/>
                <a:ext cx="110" cy="99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770"/>
              <p:cNvSpPr>
                <a:spLocks noChangeShapeType="1"/>
              </p:cNvSpPr>
              <p:nvPr/>
            </p:nvSpPr>
            <p:spPr bwMode="auto">
              <a:xfrm flipV="1">
                <a:off x="120" y="2289"/>
                <a:ext cx="1" cy="37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Line 771"/>
              <p:cNvSpPr>
                <a:spLocks noChangeShapeType="1"/>
              </p:cNvSpPr>
              <p:nvPr/>
            </p:nvSpPr>
            <p:spPr bwMode="auto">
              <a:xfrm flipV="1">
                <a:off x="120" y="2451"/>
                <a:ext cx="1" cy="36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Rectangle 772"/>
              <p:cNvSpPr>
                <a:spLocks noChangeArrowheads="1"/>
              </p:cNvSpPr>
              <p:nvPr/>
            </p:nvSpPr>
            <p:spPr bwMode="auto">
              <a:xfrm>
                <a:off x="600" y="2336"/>
                <a:ext cx="1815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5" name="Line 773"/>
              <p:cNvSpPr>
                <a:spLocks noChangeShapeType="1"/>
              </p:cNvSpPr>
              <p:nvPr/>
            </p:nvSpPr>
            <p:spPr bwMode="auto">
              <a:xfrm flipH="1">
                <a:off x="1012" y="2326"/>
                <a:ext cx="1283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Rectangle 774"/>
              <p:cNvSpPr>
                <a:spLocks noChangeArrowheads="1"/>
              </p:cNvSpPr>
              <p:nvPr/>
            </p:nvSpPr>
            <p:spPr bwMode="auto">
              <a:xfrm>
                <a:off x="2295" y="810"/>
                <a:ext cx="120" cy="1521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7" name="Rectangle 775"/>
              <p:cNvSpPr>
                <a:spLocks noChangeArrowheads="1"/>
              </p:cNvSpPr>
              <p:nvPr/>
            </p:nvSpPr>
            <p:spPr bwMode="auto">
              <a:xfrm>
                <a:off x="2295" y="816"/>
                <a:ext cx="120" cy="1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8" name="Line 776"/>
              <p:cNvSpPr>
                <a:spLocks noChangeShapeType="1"/>
              </p:cNvSpPr>
              <p:nvPr/>
            </p:nvSpPr>
            <p:spPr bwMode="auto">
              <a:xfrm>
                <a:off x="2415" y="816"/>
                <a:ext cx="1" cy="163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777"/>
              <p:cNvSpPr>
                <a:spLocks noChangeShapeType="1"/>
              </p:cNvSpPr>
              <p:nvPr/>
            </p:nvSpPr>
            <p:spPr bwMode="auto">
              <a:xfrm>
                <a:off x="2290" y="816"/>
                <a:ext cx="1" cy="1510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778"/>
              <p:cNvSpPr>
                <a:spLocks noChangeShapeType="1"/>
              </p:cNvSpPr>
              <p:nvPr/>
            </p:nvSpPr>
            <p:spPr bwMode="auto">
              <a:xfrm>
                <a:off x="2295" y="810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Rectangle 779"/>
              <p:cNvSpPr>
                <a:spLocks noChangeArrowheads="1"/>
              </p:cNvSpPr>
              <p:nvPr/>
            </p:nvSpPr>
            <p:spPr bwMode="auto">
              <a:xfrm>
                <a:off x="887" y="935"/>
                <a:ext cx="120" cy="1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2" name="Line 780"/>
              <p:cNvSpPr>
                <a:spLocks noChangeShapeType="1"/>
              </p:cNvSpPr>
              <p:nvPr/>
            </p:nvSpPr>
            <p:spPr bwMode="auto">
              <a:xfrm>
                <a:off x="1007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781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782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Rectangle 783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6" name="Line 784"/>
              <p:cNvSpPr>
                <a:spLocks noChangeShapeType="1"/>
              </p:cNvSpPr>
              <p:nvPr/>
            </p:nvSpPr>
            <p:spPr bwMode="auto">
              <a:xfrm flipH="1">
                <a:off x="120" y="2326"/>
                <a:ext cx="762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Line 785"/>
              <p:cNvSpPr>
                <a:spLocks noChangeShapeType="1"/>
              </p:cNvSpPr>
              <p:nvPr/>
            </p:nvSpPr>
            <p:spPr bwMode="auto">
              <a:xfrm flipH="1">
                <a:off x="120" y="2451"/>
                <a:ext cx="229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Rectangle 786"/>
              <p:cNvSpPr>
                <a:spLocks noChangeArrowheads="1"/>
              </p:cNvSpPr>
              <p:nvPr/>
            </p:nvSpPr>
            <p:spPr bwMode="auto">
              <a:xfrm>
                <a:off x="2102" y="2967"/>
                <a:ext cx="1252" cy="859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9" name="Line 787"/>
              <p:cNvSpPr>
                <a:spLocks noChangeShapeType="1"/>
              </p:cNvSpPr>
              <p:nvPr/>
            </p:nvSpPr>
            <p:spPr bwMode="auto">
              <a:xfrm flipH="1">
                <a:off x="2379" y="3326"/>
                <a:ext cx="15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Freeform 788"/>
              <p:cNvSpPr>
                <a:spLocks/>
              </p:cNvSpPr>
              <p:nvPr/>
            </p:nvSpPr>
            <p:spPr bwMode="auto">
              <a:xfrm>
                <a:off x="2488" y="330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Freeform 789"/>
              <p:cNvSpPr>
                <a:spLocks/>
              </p:cNvSpPr>
              <p:nvPr/>
            </p:nvSpPr>
            <p:spPr bwMode="auto">
              <a:xfrm>
                <a:off x="2379" y="3305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Rectangle 790"/>
              <p:cNvSpPr>
                <a:spLocks noChangeArrowheads="1"/>
              </p:cNvSpPr>
              <p:nvPr/>
            </p:nvSpPr>
            <p:spPr bwMode="auto">
              <a:xfrm>
                <a:off x="2454" y="3685"/>
                <a:ext cx="83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Network Coprocessor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3" name="Rectangle 791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" name="Rectangle 792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5" name="Rectangle 793"/>
              <p:cNvSpPr>
                <a:spLocks noChangeArrowheads="1"/>
              </p:cNvSpPr>
              <p:nvPr/>
            </p:nvSpPr>
            <p:spPr bwMode="auto">
              <a:xfrm rot="-5400000">
                <a:off x="2579" y="334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6" name="Rectangle 794"/>
              <p:cNvSpPr>
                <a:spLocks noChangeArrowheads="1"/>
              </p:cNvSpPr>
              <p:nvPr/>
            </p:nvSpPr>
            <p:spPr bwMode="auto">
              <a:xfrm rot="-5400000">
                <a:off x="2574" y="329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Rectangle 795"/>
              <p:cNvSpPr>
                <a:spLocks noChangeArrowheads="1"/>
              </p:cNvSpPr>
              <p:nvPr/>
            </p:nvSpPr>
            <p:spPr bwMode="auto">
              <a:xfrm rot="-5400000">
                <a:off x="2595" y="324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8" name="Rectangle 796"/>
              <p:cNvSpPr>
                <a:spLocks noChangeArrowheads="1"/>
              </p:cNvSpPr>
              <p:nvPr/>
            </p:nvSpPr>
            <p:spPr bwMode="auto">
              <a:xfrm rot="-5400000">
                <a:off x="2592" y="3225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9" name="Rectangle 797"/>
              <p:cNvSpPr>
                <a:spLocks noChangeArrowheads="1"/>
              </p:cNvSpPr>
              <p:nvPr/>
            </p:nvSpPr>
            <p:spPr bwMode="auto">
              <a:xfrm rot="-5400000">
                <a:off x="2585" y="319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0" name="Rectangle 798"/>
              <p:cNvSpPr>
                <a:spLocks noChangeArrowheads="1"/>
              </p:cNvSpPr>
              <p:nvPr/>
            </p:nvSpPr>
            <p:spPr bwMode="auto">
              <a:xfrm rot="-5400000">
                <a:off x="2582" y="3142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Rectangle 799"/>
              <p:cNvSpPr>
                <a:spLocks noChangeArrowheads="1"/>
              </p:cNvSpPr>
              <p:nvPr/>
            </p:nvSpPr>
            <p:spPr bwMode="auto">
              <a:xfrm>
                <a:off x="2170" y="3034"/>
                <a:ext cx="204" cy="406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2" name="Rectangle 800"/>
              <p:cNvSpPr>
                <a:spLocks noChangeArrowheads="1"/>
              </p:cNvSpPr>
              <p:nvPr/>
            </p:nvSpPr>
            <p:spPr bwMode="auto">
              <a:xfrm rot="-5400000">
                <a:off x="2188" y="330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3" name="Rectangle 801"/>
              <p:cNvSpPr>
                <a:spLocks noChangeArrowheads="1"/>
              </p:cNvSpPr>
              <p:nvPr/>
            </p:nvSpPr>
            <p:spPr bwMode="auto">
              <a:xfrm rot="-5400000">
                <a:off x="2201" y="3257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" name="Rectangle 802"/>
              <p:cNvSpPr>
                <a:spLocks noChangeArrowheads="1"/>
              </p:cNvSpPr>
              <p:nvPr/>
            </p:nvSpPr>
            <p:spPr bwMode="auto">
              <a:xfrm rot="-5400000">
                <a:off x="2191" y="322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" name="Rectangle 803"/>
              <p:cNvSpPr>
                <a:spLocks noChangeArrowheads="1"/>
              </p:cNvSpPr>
              <p:nvPr/>
            </p:nvSpPr>
            <p:spPr bwMode="auto">
              <a:xfrm rot="-5400000">
                <a:off x="2194" y="317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" name="Rectangle 804"/>
              <p:cNvSpPr>
                <a:spLocks noChangeArrowheads="1"/>
              </p:cNvSpPr>
              <p:nvPr/>
            </p:nvSpPr>
            <p:spPr bwMode="auto">
              <a:xfrm rot="-5400000">
                <a:off x="2199" y="3135"/>
                <a:ext cx="6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" name="Rectangle 805"/>
              <p:cNvSpPr>
                <a:spLocks noChangeArrowheads="1"/>
              </p:cNvSpPr>
              <p:nvPr/>
            </p:nvSpPr>
            <p:spPr bwMode="auto">
              <a:xfrm rot="-5400000">
                <a:off x="2191" y="3095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" name="Rectangle 806"/>
              <p:cNvSpPr>
                <a:spLocks noChangeArrowheads="1"/>
              </p:cNvSpPr>
              <p:nvPr/>
            </p:nvSpPr>
            <p:spPr bwMode="auto">
              <a:xfrm rot="-5400000">
                <a:off x="2194" y="305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" name="Rectangle 807"/>
              <p:cNvSpPr>
                <a:spLocks noChangeArrowheads="1"/>
              </p:cNvSpPr>
              <p:nvPr/>
            </p:nvSpPr>
            <p:spPr bwMode="auto">
              <a:xfrm rot="-5400000">
                <a:off x="2201" y="301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" name="Rectangle 808"/>
              <p:cNvSpPr>
                <a:spLocks noChangeArrowheads="1"/>
              </p:cNvSpPr>
              <p:nvPr/>
            </p:nvSpPr>
            <p:spPr bwMode="auto">
              <a:xfrm rot="-5400000">
                <a:off x="2276" y="3264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" name="Rectangle 809"/>
              <p:cNvSpPr>
                <a:spLocks noChangeArrowheads="1"/>
              </p:cNvSpPr>
              <p:nvPr/>
            </p:nvSpPr>
            <p:spPr bwMode="auto">
              <a:xfrm rot="-5400000">
                <a:off x="2271" y="3207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2" name="Rectangle 810"/>
              <p:cNvSpPr>
                <a:spLocks noChangeArrowheads="1"/>
              </p:cNvSpPr>
              <p:nvPr/>
            </p:nvSpPr>
            <p:spPr bwMode="auto">
              <a:xfrm rot="-5400000">
                <a:off x="2292" y="316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811"/>
              <p:cNvSpPr>
                <a:spLocks noChangeArrowheads="1"/>
              </p:cNvSpPr>
              <p:nvPr/>
            </p:nvSpPr>
            <p:spPr bwMode="auto">
              <a:xfrm rot="-5400000">
                <a:off x="2289" y="314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812"/>
              <p:cNvSpPr>
                <a:spLocks noChangeArrowheads="1"/>
              </p:cNvSpPr>
              <p:nvPr/>
            </p:nvSpPr>
            <p:spPr bwMode="auto">
              <a:xfrm rot="-5400000">
                <a:off x="2282" y="310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813"/>
              <p:cNvSpPr>
                <a:spLocks noChangeArrowheads="1"/>
              </p:cNvSpPr>
              <p:nvPr/>
            </p:nvSpPr>
            <p:spPr bwMode="auto">
              <a:xfrm rot="-5400000">
                <a:off x="2279" y="3059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6" name="Rectangle 814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Rectangle 815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Rectangle 816"/>
              <p:cNvSpPr>
                <a:spLocks noChangeArrowheads="1"/>
              </p:cNvSpPr>
              <p:nvPr/>
            </p:nvSpPr>
            <p:spPr bwMode="auto">
              <a:xfrm rot="-5400000">
                <a:off x="2210" y="3655"/>
                <a:ext cx="73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Rectangle 817"/>
              <p:cNvSpPr>
                <a:spLocks noChangeArrowheads="1"/>
              </p:cNvSpPr>
              <p:nvPr/>
            </p:nvSpPr>
            <p:spPr bwMode="auto">
              <a:xfrm rot="-5400000">
                <a:off x="2208" y="3611"/>
                <a:ext cx="7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Rectangle 818"/>
              <p:cNvSpPr>
                <a:spLocks noChangeArrowheads="1"/>
              </p:cNvSpPr>
              <p:nvPr/>
            </p:nvSpPr>
            <p:spPr bwMode="auto">
              <a:xfrm rot="-5400000">
                <a:off x="2205" y="3561"/>
                <a:ext cx="8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Rectangle 819"/>
              <p:cNvSpPr>
                <a:spLocks noChangeArrowheads="1"/>
              </p:cNvSpPr>
              <p:nvPr/>
            </p:nvSpPr>
            <p:spPr bwMode="auto">
              <a:xfrm rot="-5400000">
                <a:off x="2223" y="3527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Rectangle 820"/>
              <p:cNvSpPr>
                <a:spLocks noChangeArrowheads="1"/>
              </p:cNvSpPr>
              <p:nvPr/>
            </p:nvSpPr>
            <p:spPr bwMode="auto">
              <a:xfrm rot="-5400000">
                <a:off x="2223" y="3506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Line 823"/>
              <p:cNvSpPr>
                <a:spLocks noChangeShapeType="1"/>
              </p:cNvSpPr>
              <p:nvPr/>
            </p:nvSpPr>
            <p:spPr bwMode="auto">
              <a:xfrm>
                <a:off x="2269" y="3446"/>
                <a:ext cx="1" cy="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824"/>
              <p:cNvSpPr>
                <a:spLocks/>
              </p:cNvSpPr>
              <p:nvPr/>
            </p:nvSpPr>
            <p:spPr bwMode="auto">
              <a:xfrm>
                <a:off x="2248" y="3446"/>
                <a:ext cx="37" cy="36"/>
              </a:xfrm>
              <a:custGeom>
                <a:avLst/>
                <a:gdLst>
                  <a:gd name="T0" fmla="*/ 37 w 37"/>
                  <a:gd name="T1" fmla="*/ 36 h 36"/>
                  <a:gd name="T2" fmla="*/ 21 w 37"/>
                  <a:gd name="T3" fmla="*/ 0 h 36"/>
                  <a:gd name="T4" fmla="*/ 0 w 37"/>
                  <a:gd name="T5" fmla="*/ 36 h 36"/>
                  <a:gd name="T6" fmla="*/ 37 w 37"/>
                  <a:gd name="T7" fmla="*/ 36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6"/>
                  <a:gd name="T14" fmla="*/ 37 w 37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6">
                    <a:moveTo>
                      <a:pt x="37" y="36"/>
                    </a:moveTo>
                    <a:lnTo>
                      <a:pt x="21" y="0"/>
                    </a:lnTo>
                    <a:lnTo>
                      <a:pt x="0" y="36"/>
                    </a:lnTo>
                    <a:lnTo>
                      <a:pt x="3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825"/>
              <p:cNvSpPr>
                <a:spLocks/>
              </p:cNvSpPr>
              <p:nvPr/>
            </p:nvSpPr>
            <p:spPr bwMode="auto">
              <a:xfrm>
                <a:off x="2248" y="3508"/>
                <a:ext cx="37" cy="31"/>
              </a:xfrm>
              <a:custGeom>
                <a:avLst/>
                <a:gdLst>
                  <a:gd name="T0" fmla="*/ 37 w 37"/>
                  <a:gd name="T1" fmla="*/ 0 h 31"/>
                  <a:gd name="T2" fmla="*/ 21 w 37"/>
                  <a:gd name="T3" fmla="*/ 31 h 31"/>
                  <a:gd name="T4" fmla="*/ 0 w 37"/>
                  <a:gd name="T5" fmla="*/ 0 h 31"/>
                  <a:gd name="T6" fmla="*/ 37 w 37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1"/>
                  <a:gd name="T14" fmla="*/ 37 w 3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1">
                    <a:moveTo>
                      <a:pt x="37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Rectangle 826"/>
              <p:cNvSpPr>
                <a:spLocks noChangeArrowheads="1"/>
              </p:cNvSpPr>
              <p:nvPr/>
            </p:nvSpPr>
            <p:spPr bwMode="auto">
              <a:xfrm>
                <a:off x="2885" y="3342"/>
                <a:ext cx="407" cy="19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33" name="Line 830"/>
            <p:cNvSpPr>
              <a:spLocks noChangeShapeType="1"/>
            </p:cNvSpPr>
            <p:nvPr/>
          </p:nvSpPr>
          <p:spPr bwMode="auto">
            <a:xfrm flipH="1">
              <a:off x="4297363" y="5453063"/>
              <a:ext cx="2651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831"/>
            <p:cNvSpPr>
              <a:spLocks/>
            </p:cNvSpPr>
            <p:nvPr/>
          </p:nvSpPr>
          <p:spPr bwMode="auto">
            <a:xfrm>
              <a:off x="4497388" y="5419725"/>
              <a:ext cx="65088" cy="66675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832"/>
            <p:cNvSpPr>
              <a:spLocks/>
            </p:cNvSpPr>
            <p:nvPr/>
          </p:nvSpPr>
          <p:spPr bwMode="auto">
            <a:xfrm>
              <a:off x="4297363" y="54197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833"/>
            <p:cNvSpPr>
              <a:spLocks noChangeShapeType="1"/>
            </p:cNvSpPr>
            <p:nvPr/>
          </p:nvSpPr>
          <p:spPr bwMode="auto">
            <a:xfrm flipH="1">
              <a:off x="4297363" y="5097463"/>
              <a:ext cx="27463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834"/>
            <p:cNvSpPr>
              <a:spLocks/>
            </p:cNvSpPr>
            <p:nvPr/>
          </p:nvSpPr>
          <p:spPr bwMode="auto">
            <a:xfrm>
              <a:off x="4497388" y="5064125"/>
              <a:ext cx="74613" cy="66675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835"/>
            <p:cNvSpPr>
              <a:spLocks/>
            </p:cNvSpPr>
            <p:nvPr/>
          </p:nvSpPr>
          <p:spPr bwMode="auto">
            <a:xfrm>
              <a:off x="4297363" y="50641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839"/>
            <p:cNvSpPr>
              <a:spLocks noChangeShapeType="1"/>
            </p:cNvSpPr>
            <p:nvPr/>
          </p:nvSpPr>
          <p:spPr bwMode="auto">
            <a:xfrm flipV="1">
              <a:off x="3609975" y="5983288"/>
              <a:ext cx="1588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840"/>
            <p:cNvSpPr>
              <a:spLocks/>
            </p:cNvSpPr>
            <p:nvPr/>
          </p:nvSpPr>
          <p:spPr bwMode="auto">
            <a:xfrm>
              <a:off x="3578225" y="6288088"/>
              <a:ext cx="65088" cy="66675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841"/>
            <p:cNvSpPr>
              <a:spLocks/>
            </p:cNvSpPr>
            <p:nvPr/>
          </p:nvSpPr>
          <p:spPr bwMode="auto">
            <a:xfrm>
              <a:off x="3578225" y="5983288"/>
              <a:ext cx="65088" cy="73025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842"/>
            <p:cNvSpPr>
              <a:spLocks noChangeArrowheads="1"/>
            </p:cNvSpPr>
            <p:nvPr/>
          </p:nvSpPr>
          <p:spPr bwMode="auto">
            <a:xfrm>
              <a:off x="4579938" y="4940300"/>
              <a:ext cx="646113" cy="306388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Rectangle 462"/>
            <p:cNvSpPr>
              <a:spLocks noChangeArrowheads="1"/>
            </p:cNvSpPr>
            <p:nvPr/>
          </p:nvSpPr>
          <p:spPr bwMode="auto">
            <a:xfrm>
              <a:off x="4299739" y="3301213"/>
              <a:ext cx="436567" cy="223838"/>
            </a:xfrm>
            <a:prstGeom prst="rect">
              <a:avLst/>
            </a:prstGeom>
            <a:solidFill>
              <a:srgbClr val="FFFF00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9" name="Rectangle 463"/>
            <p:cNvSpPr>
              <a:spLocks noChangeArrowheads="1"/>
            </p:cNvSpPr>
            <p:nvPr/>
          </p:nvSpPr>
          <p:spPr bwMode="auto">
            <a:xfrm>
              <a:off x="4399709" y="3336098"/>
              <a:ext cx="27090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BCP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0" name="Line 760"/>
            <p:cNvSpPr>
              <a:spLocks noChangeShapeType="1"/>
            </p:cNvSpPr>
            <p:nvPr/>
          </p:nvSpPr>
          <p:spPr bwMode="auto">
            <a:xfrm>
              <a:off x="4857750" y="3264694"/>
              <a:ext cx="1590" cy="7183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761"/>
            <p:cNvSpPr>
              <a:spLocks/>
            </p:cNvSpPr>
            <p:nvPr/>
          </p:nvSpPr>
          <p:spPr bwMode="auto">
            <a:xfrm>
              <a:off x="4824414" y="3224990"/>
              <a:ext cx="66675" cy="66675"/>
            </a:xfrm>
            <a:custGeom>
              <a:avLst/>
              <a:gdLst>
                <a:gd name="T0" fmla="*/ 21 w 42"/>
                <a:gd name="T1" fmla="*/ 0 h 42"/>
                <a:gd name="T2" fmla="*/ 42 w 42"/>
                <a:gd name="T3" fmla="*/ 42 h 42"/>
                <a:gd name="T4" fmla="*/ 0 w 42"/>
                <a:gd name="T5" fmla="*/ 42 h 42"/>
                <a:gd name="T6" fmla="*/ 21 w 42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0"/>
                  </a:moveTo>
                  <a:lnTo>
                    <a:pt x="42" y="42"/>
                  </a:lnTo>
                  <a:lnTo>
                    <a:pt x="0" y="4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762"/>
            <p:cNvSpPr>
              <a:spLocks/>
            </p:cNvSpPr>
            <p:nvPr/>
          </p:nvSpPr>
          <p:spPr bwMode="auto">
            <a:xfrm>
              <a:off x="4831558" y="3916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8" name="Freeform 470"/>
          <p:cNvSpPr>
            <a:spLocks/>
          </p:cNvSpPr>
          <p:nvPr/>
        </p:nvSpPr>
        <p:spPr bwMode="auto">
          <a:xfrm>
            <a:off x="4183851" y="1313640"/>
            <a:ext cx="107950" cy="115888"/>
          </a:xfrm>
          <a:custGeom>
            <a:avLst/>
            <a:gdLst>
              <a:gd name="T0" fmla="*/ 0 w 68"/>
              <a:gd name="T1" fmla="*/ 73 h 73"/>
              <a:gd name="T2" fmla="*/ 68 w 68"/>
              <a:gd name="T3" fmla="*/ 36 h 73"/>
              <a:gd name="T4" fmla="*/ 0 w 68"/>
              <a:gd name="T5" fmla="*/ 0 h 73"/>
              <a:gd name="T6" fmla="*/ 0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0" y="73"/>
                </a:moveTo>
                <a:lnTo>
                  <a:pt x="68" y="36"/>
                </a:lnTo>
                <a:lnTo>
                  <a:pt x="0" y="0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" name="Rectangle 472"/>
          <p:cNvSpPr>
            <a:spLocks noChangeArrowheads="1"/>
          </p:cNvSpPr>
          <p:nvPr/>
        </p:nvSpPr>
        <p:spPr bwMode="auto">
          <a:xfrm>
            <a:off x="3952076" y="1362853"/>
            <a:ext cx="2413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240" name="Freeform 473"/>
          <p:cNvSpPr>
            <a:spLocks/>
          </p:cNvSpPr>
          <p:nvPr/>
        </p:nvSpPr>
        <p:spPr bwMode="auto">
          <a:xfrm>
            <a:off x="3853651" y="1313640"/>
            <a:ext cx="107950" cy="115888"/>
          </a:xfrm>
          <a:custGeom>
            <a:avLst/>
            <a:gdLst>
              <a:gd name="T0" fmla="*/ 68 w 68"/>
              <a:gd name="T1" fmla="*/ 73 h 73"/>
              <a:gd name="T2" fmla="*/ 0 w 68"/>
              <a:gd name="T3" fmla="*/ 36 h 73"/>
              <a:gd name="T4" fmla="*/ 68 w 68"/>
              <a:gd name="T5" fmla="*/ 0 h 73"/>
              <a:gd name="T6" fmla="*/ 68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68" y="73"/>
                </a:moveTo>
                <a:lnTo>
                  <a:pt x="0" y="36"/>
                </a:lnTo>
                <a:lnTo>
                  <a:pt x="68" y="0"/>
                </a:lnTo>
                <a:lnTo>
                  <a:pt x="68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" name="Rectangle 642"/>
          <p:cNvSpPr>
            <a:spLocks noChangeArrowheads="1"/>
          </p:cNvSpPr>
          <p:nvPr/>
        </p:nvSpPr>
        <p:spPr bwMode="auto">
          <a:xfrm rot="16200000">
            <a:off x="963391" y="5063295"/>
            <a:ext cx="31899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 smtClean="0">
                <a:solidFill>
                  <a:srgbClr val="000000"/>
                </a:solidFill>
              </a:rPr>
              <a:t>GPIO</a:t>
            </a:r>
          </a:p>
        </p:txBody>
      </p:sp>
      <p:sp>
        <p:nvSpPr>
          <p:cNvPr id="448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9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1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2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3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4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5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6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7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8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" name="Rectangle 784"/>
          <p:cNvSpPr>
            <a:spLocks noChangeArrowheads="1"/>
          </p:cNvSpPr>
          <p:nvPr/>
        </p:nvSpPr>
        <p:spPr bwMode="auto">
          <a:xfrm>
            <a:off x="2294406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3" name="Rectangle 785"/>
          <p:cNvSpPr>
            <a:spLocks noChangeArrowheads="1"/>
          </p:cNvSpPr>
          <p:nvPr/>
        </p:nvSpPr>
        <p:spPr bwMode="auto">
          <a:xfrm>
            <a:off x="2243658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4" name="Rectangle 696"/>
          <p:cNvSpPr>
            <a:spLocks noChangeArrowheads="1"/>
          </p:cNvSpPr>
          <p:nvPr/>
        </p:nvSpPr>
        <p:spPr bwMode="auto">
          <a:xfrm rot="16200000">
            <a:off x="3625850" y="5667375"/>
            <a:ext cx="1158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x2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09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10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1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2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3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666750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 Architecture 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b="1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dirty="0" smtClean="0"/>
              <a:t>KeyStone II </a:t>
            </a:r>
            <a:r>
              <a:rPr lang="en-US" sz="2800" dirty="0" smtClean="0"/>
              <a:t>Architecture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9270" y="76200"/>
            <a:ext cx="8865704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C667x General Purpose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2107" y="940877"/>
            <a:ext cx="3721893" cy="355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Telecommunications Serial Port (TSIP)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(EMIF16):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Connects memory up to 256 MB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Three modes: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Synchronized SRAM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NAND flash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NOR flash</a:t>
            </a:r>
          </a:p>
        </p:txBody>
      </p:sp>
      <p:grpSp>
        <p:nvGrpSpPr>
          <p:cNvPr id="2" name="Group 365"/>
          <p:cNvGrpSpPr>
            <a:grpSpLocks noChangeAspect="1"/>
          </p:cNvGrpSpPr>
          <p:nvPr/>
        </p:nvGrpSpPr>
        <p:grpSpPr bwMode="auto">
          <a:xfrm>
            <a:off x="0" y="914400"/>
            <a:ext cx="5349875" cy="5440363"/>
            <a:chOff x="0" y="576"/>
            <a:chExt cx="3370" cy="3427"/>
          </a:xfrm>
        </p:grpSpPr>
        <p:sp>
          <p:nvSpPr>
            <p:cNvPr id="104465" name="AutoShape 364"/>
            <p:cNvSpPr>
              <a:spLocks noChangeAspect="1" noChangeArrowheads="1" noTextEdit="1"/>
            </p:cNvSpPr>
            <p:nvPr/>
          </p:nvSpPr>
          <p:spPr bwMode="auto">
            <a:xfrm>
              <a:off x="0" y="576"/>
              <a:ext cx="3370" cy="3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66"/>
            <p:cNvGrpSpPr>
              <a:grpSpLocks/>
            </p:cNvGrpSpPr>
            <p:nvPr/>
          </p:nvGrpSpPr>
          <p:grpSpPr bwMode="auto">
            <a:xfrm>
              <a:off x="10" y="586"/>
              <a:ext cx="3349" cy="3417"/>
              <a:chOff x="10" y="586"/>
              <a:chExt cx="3349" cy="3417"/>
            </a:xfrm>
          </p:grpSpPr>
          <p:sp>
            <p:nvSpPr>
              <p:cNvPr id="104618" name="Rectangle 366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19" name="Rectangle 367"/>
              <p:cNvSpPr>
                <a:spLocks noChangeArrowheads="1"/>
              </p:cNvSpPr>
              <p:nvPr/>
            </p:nvSpPr>
            <p:spPr bwMode="auto">
              <a:xfrm>
                <a:off x="412" y="2862"/>
                <a:ext cx="1643" cy="964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0" name="Rectangle 368"/>
              <p:cNvSpPr>
                <a:spLocks noChangeArrowheads="1"/>
              </p:cNvSpPr>
              <p:nvPr/>
            </p:nvSpPr>
            <p:spPr bwMode="auto">
              <a:xfrm>
                <a:off x="1224" y="2169"/>
                <a:ext cx="114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1 to 8 Cores @ up to 1.25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1" name="Rectangle 369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2" name="Rectangle 370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3" name="Rectangle 371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4" name="Rectangle 372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6" name="Rectangle 374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7" name="Rectangle 375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8" name="Rectangle 376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9" name="Rectangle 377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30" name="Line 378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1" name="Freeform 379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2" name="Freeform 380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3" name="Line 381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4" name="Freeform 382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5" name="Freeform 383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6" name="Line 384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7" name="Freeform 385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8" name="Freeform 386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9" name="Rectangle 387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0" name="Rectangle 388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1" name="Rectangle 389"/>
              <p:cNvSpPr>
                <a:spLocks noChangeArrowheads="1"/>
              </p:cNvSpPr>
              <p:nvPr/>
            </p:nvSpPr>
            <p:spPr bwMode="auto">
              <a:xfrm rot="-5400000">
                <a:off x="1880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2" name="Rectangle 390"/>
              <p:cNvSpPr>
                <a:spLocks noChangeArrowheads="1"/>
              </p:cNvSpPr>
              <p:nvPr/>
            </p:nvSpPr>
            <p:spPr bwMode="auto">
              <a:xfrm rot="-5400000">
                <a:off x="1878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3" name="Rectangle 391"/>
              <p:cNvSpPr>
                <a:spLocks noChangeArrowheads="1"/>
              </p:cNvSpPr>
              <p:nvPr/>
            </p:nvSpPr>
            <p:spPr bwMode="auto">
              <a:xfrm rot="-5400000">
                <a:off x="1896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4" name="Rectangle 392"/>
              <p:cNvSpPr>
                <a:spLocks noChangeArrowheads="1"/>
              </p:cNvSpPr>
              <p:nvPr/>
            </p:nvSpPr>
            <p:spPr bwMode="auto">
              <a:xfrm rot="-5400000">
                <a:off x="1875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5" name="Rectangle 393"/>
              <p:cNvSpPr>
                <a:spLocks noChangeArrowheads="1"/>
              </p:cNvSpPr>
              <p:nvPr/>
            </p:nvSpPr>
            <p:spPr bwMode="auto">
              <a:xfrm rot="-5400000">
                <a:off x="1896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6" name="Rectangle 394"/>
              <p:cNvSpPr>
                <a:spLocks noChangeArrowheads="1"/>
              </p:cNvSpPr>
              <p:nvPr/>
            </p:nvSpPr>
            <p:spPr bwMode="auto">
              <a:xfrm rot="-5400000">
                <a:off x="1896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7" name="Rectangle 395"/>
              <p:cNvSpPr>
                <a:spLocks noChangeArrowheads="1"/>
              </p:cNvSpPr>
              <p:nvPr/>
            </p:nvSpPr>
            <p:spPr bwMode="auto">
              <a:xfrm rot="-5400000">
                <a:off x="1881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8" name="Rectangle 397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9" name="Rectangle 398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0" name="Rectangle 399"/>
              <p:cNvSpPr>
                <a:spLocks noChangeArrowheads="1"/>
              </p:cNvSpPr>
              <p:nvPr/>
            </p:nvSpPr>
            <p:spPr bwMode="auto">
              <a:xfrm rot="-5400000">
                <a:off x="1101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1" name="Rectangle 400"/>
              <p:cNvSpPr>
                <a:spLocks noChangeArrowheads="1"/>
              </p:cNvSpPr>
              <p:nvPr/>
            </p:nvSpPr>
            <p:spPr bwMode="auto">
              <a:xfrm rot="-5400000">
                <a:off x="1099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2" name="Rectangle 401"/>
              <p:cNvSpPr>
                <a:spLocks noChangeArrowheads="1"/>
              </p:cNvSpPr>
              <p:nvPr/>
            </p:nvSpPr>
            <p:spPr bwMode="auto">
              <a:xfrm rot="-5400000">
                <a:off x="1117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3" name="Rectangle 402"/>
              <p:cNvSpPr>
                <a:spLocks noChangeArrowheads="1"/>
              </p:cNvSpPr>
              <p:nvPr/>
            </p:nvSpPr>
            <p:spPr bwMode="auto">
              <a:xfrm rot="-5400000">
                <a:off x="1107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4" name="Rectangle 403"/>
              <p:cNvSpPr>
                <a:spLocks noChangeArrowheads="1"/>
              </p:cNvSpPr>
              <p:nvPr/>
            </p:nvSpPr>
            <p:spPr bwMode="auto">
              <a:xfrm rot="-5400000">
                <a:off x="1117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5" name="Rectangle 404"/>
              <p:cNvSpPr>
                <a:spLocks noChangeArrowheads="1"/>
              </p:cNvSpPr>
              <p:nvPr/>
            </p:nvSpPr>
            <p:spPr bwMode="auto">
              <a:xfrm rot="-5400000">
                <a:off x="1117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6" name="Rectangle 405"/>
              <p:cNvSpPr>
                <a:spLocks noChangeArrowheads="1"/>
              </p:cNvSpPr>
              <p:nvPr/>
            </p:nvSpPr>
            <p:spPr bwMode="auto">
              <a:xfrm rot="-5400000">
                <a:off x="1102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7" name="Rectangle 407"/>
              <p:cNvSpPr>
                <a:spLocks noChangeArrowheads="1"/>
              </p:cNvSpPr>
              <p:nvPr/>
            </p:nvSpPr>
            <p:spPr bwMode="auto">
              <a:xfrm>
                <a:off x="1252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8" name="Rectangle 408"/>
              <p:cNvSpPr>
                <a:spLocks noChangeArrowheads="1"/>
              </p:cNvSpPr>
              <p:nvPr/>
            </p:nvSpPr>
            <p:spPr bwMode="auto">
              <a:xfrm rot="-5400000">
                <a:off x="1288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9" name="Rectangle 409"/>
              <p:cNvSpPr>
                <a:spLocks noChangeArrowheads="1"/>
              </p:cNvSpPr>
              <p:nvPr/>
            </p:nvSpPr>
            <p:spPr bwMode="auto">
              <a:xfrm rot="-5400000">
                <a:off x="1290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0" name="Rectangle 410"/>
              <p:cNvSpPr>
                <a:spLocks noChangeArrowheads="1"/>
              </p:cNvSpPr>
              <p:nvPr/>
            </p:nvSpPr>
            <p:spPr bwMode="auto">
              <a:xfrm rot="-5400000">
                <a:off x="1288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1" name="Rectangle 411"/>
              <p:cNvSpPr>
                <a:spLocks noChangeArrowheads="1"/>
              </p:cNvSpPr>
              <p:nvPr/>
            </p:nvSpPr>
            <p:spPr bwMode="auto">
              <a:xfrm rot="-5400000">
                <a:off x="1293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2" name="Rectangle 412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3" name="Rectangle 413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4" name="Rectangle 414"/>
              <p:cNvSpPr>
                <a:spLocks noChangeArrowheads="1"/>
              </p:cNvSpPr>
              <p:nvPr/>
            </p:nvSpPr>
            <p:spPr bwMode="auto">
              <a:xfrm rot="-5400000">
                <a:off x="1685" y="3294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5" name="Rectangle 415"/>
              <p:cNvSpPr>
                <a:spLocks noChangeArrowheads="1"/>
              </p:cNvSpPr>
              <p:nvPr/>
            </p:nvSpPr>
            <p:spPr bwMode="auto">
              <a:xfrm rot="-5400000">
                <a:off x="1682" y="3245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6" name="Rectangle 416"/>
              <p:cNvSpPr>
                <a:spLocks noChangeArrowheads="1"/>
              </p:cNvSpPr>
              <p:nvPr/>
            </p:nvSpPr>
            <p:spPr bwMode="auto">
              <a:xfrm rot="-5400000">
                <a:off x="169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7" name="Rectangle 417"/>
              <p:cNvSpPr>
                <a:spLocks noChangeArrowheads="1"/>
              </p:cNvSpPr>
              <p:nvPr/>
            </p:nvSpPr>
            <p:spPr bwMode="auto">
              <a:xfrm rot="-5400000">
                <a:off x="1682" y="316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8" name="Rectangle 418"/>
              <p:cNvSpPr>
                <a:spLocks noChangeArrowheads="1"/>
              </p:cNvSpPr>
              <p:nvPr/>
            </p:nvSpPr>
            <p:spPr bwMode="auto">
              <a:xfrm rot="-5400000">
                <a:off x="1698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9" name="Rectangle 419"/>
              <p:cNvSpPr>
                <a:spLocks noChangeArrowheads="1"/>
              </p:cNvSpPr>
              <p:nvPr/>
            </p:nvSpPr>
            <p:spPr bwMode="auto">
              <a:xfrm rot="-5400000">
                <a:off x="1698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0" name="Rectangle 421"/>
              <p:cNvSpPr>
                <a:spLocks noChangeArrowheads="1"/>
              </p:cNvSpPr>
              <p:nvPr/>
            </p:nvSpPr>
            <p:spPr bwMode="auto">
              <a:xfrm rot="-5400000">
                <a:off x="1683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1" name="Rectangle 422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2" name="Rectangle 423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3" name="Rectangle 424"/>
              <p:cNvSpPr>
                <a:spLocks noChangeArrowheads="1"/>
              </p:cNvSpPr>
              <p:nvPr/>
            </p:nvSpPr>
            <p:spPr bwMode="auto">
              <a:xfrm rot="-5400000">
                <a:off x="1489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4" name="Rectangle 425"/>
              <p:cNvSpPr>
                <a:spLocks noChangeArrowheads="1"/>
              </p:cNvSpPr>
              <p:nvPr/>
            </p:nvSpPr>
            <p:spPr bwMode="auto">
              <a:xfrm rot="-5400000">
                <a:off x="1489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5" name="Rectangle 426"/>
              <p:cNvSpPr>
                <a:spLocks noChangeArrowheads="1"/>
              </p:cNvSpPr>
              <p:nvPr/>
            </p:nvSpPr>
            <p:spPr bwMode="auto">
              <a:xfrm rot="-5400000">
                <a:off x="1505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6" name="Rectangle 427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7" name="Rectangle 428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8" name="Rectangle 429"/>
              <p:cNvSpPr>
                <a:spLocks noChangeArrowheads="1"/>
              </p:cNvSpPr>
              <p:nvPr/>
            </p:nvSpPr>
            <p:spPr bwMode="auto">
              <a:xfrm rot="-5400000">
                <a:off x="914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9" name="Rectangle 430"/>
              <p:cNvSpPr>
                <a:spLocks noChangeArrowheads="1"/>
              </p:cNvSpPr>
              <p:nvPr/>
            </p:nvSpPr>
            <p:spPr bwMode="auto">
              <a:xfrm rot="-5400000">
                <a:off x="896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0" name="Rectangle 431"/>
              <p:cNvSpPr>
                <a:spLocks noChangeArrowheads="1"/>
              </p:cNvSpPr>
              <p:nvPr/>
            </p:nvSpPr>
            <p:spPr bwMode="auto">
              <a:xfrm rot="-5400000">
                <a:off x="894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1" name="Freeform 432"/>
              <p:cNvSpPr>
                <a:spLocks/>
              </p:cNvSpPr>
              <p:nvPr/>
            </p:nvSpPr>
            <p:spPr bwMode="auto">
              <a:xfrm>
                <a:off x="1836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2" name="Freeform 433"/>
              <p:cNvSpPr>
                <a:spLocks/>
              </p:cNvSpPr>
              <p:nvPr/>
            </p:nvSpPr>
            <p:spPr bwMode="auto">
              <a:xfrm>
                <a:off x="1868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3" name="Rectangle 434"/>
              <p:cNvSpPr>
                <a:spLocks noChangeArrowheads="1"/>
              </p:cNvSpPr>
              <p:nvPr/>
            </p:nvSpPr>
            <p:spPr bwMode="auto">
              <a:xfrm>
                <a:off x="1868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4" name="Freeform 435"/>
              <p:cNvSpPr>
                <a:spLocks/>
              </p:cNvSpPr>
              <p:nvPr/>
            </p:nvSpPr>
            <p:spPr bwMode="auto">
              <a:xfrm>
                <a:off x="1836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5" name="Freeform 436"/>
              <p:cNvSpPr>
                <a:spLocks/>
              </p:cNvSpPr>
              <p:nvPr/>
            </p:nvSpPr>
            <p:spPr bwMode="auto">
              <a:xfrm>
                <a:off x="1868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6" name="Line 437"/>
              <p:cNvSpPr>
                <a:spLocks noChangeShapeType="1"/>
              </p:cNvSpPr>
              <p:nvPr/>
            </p:nvSpPr>
            <p:spPr bwMode="auto">
              <a:xfrm>
                <a:off x="1523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7" name="Freeform 438"/>
              <p:cNvSpPr>
                <a:spLocks/>
              </p:cNvSpPr>
              <p:nvPr/>
            </p:nvSpPr>
            <p:spPr bwMode="auto">
              <a:xfrm>
                <a:off x="1502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8" name="Freeform 439"/>
              <p:cNvSpPr>
                <a:spLocks/>
              </p:cNvSpPr>
              <p:nvPr/>
            </p:nvSpPr>
            <p:spPr bwMode="auto">
              <a:xfrm>
                <a:off x="1502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9" name="Line 440"/>
              <p:cNvSpPr>
                <a:spLocks noChangeShapeType="1"/>
              </p:cNvSpPr>
              <p:nvPr/>
            </p:nvSpPr>
            <p:spPr bwMode="auto">
              <a:xfrm>
                <a:off x="1330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0" name="Freeform 441"/>
              <p:cNvSpPr>
                <a:spLocks/>
              </p:cNvSpPr>
              <p:nvPr/>
            </p:nvSpPr>
            <p:spPr bwMode="auto">
              <a:xfrm>
                <a:off x="1309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1" name="Freeform 442"/>
              <p:cNvSpPr>
                <a:spLocks/>
              </p:cNvSpPr>
              <p:nvPr/>
            </p:nvSpPr>
            <p:spPr bwMode="auto">
              <a:xfrm>
                <a:off x="1309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2" name="Freeform 443"/>
              <p:cNvSpPr>
                <a:spLocks/>
              </p:cNvSpPr>
              <p:nvPr/>
            </p:nvSpPr>
            <p:spPr bwMode="auto">
              <a:xfrm>
                <a:off x="1095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3" name="Freeform 444"/>
              <p:cNvSpPr>
                <a:spLocks/>
              </p:cNvSpPr>
              <p:nvPr/>
            </p:nvSpPr>
            <p:spPr bwMode="auto">
              <a:xfrm>
                <a:off x="1127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4" name="Rectangle 445"/>
              <p:cNvSpPr>
                <a:spLocks noChangeArrowheads="1"/>
              </p:cNvSpPr>
              <p:nvPr/>
            </p:nvSpPr>
            <p:spPr bwMode="auto">
              <a:xfrm>
                <a:off x="1127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95" name="Freeform 446"/>
              <p:cNvSpPr>
                <a:spLocks/>
              </p:cNvSpPr>
              <p:nvPr/>
            </p:nvSpPr>
            <p:spPr bwMode="auto">
              <a:xfrm>
                <a:off x="1095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6" name="Freeform 447"/>
              <p:cNvSpPr>
                <a:spLocks/>
              </p:cNvSpPr>
              <p:nvPr/>
            </p:nvSpPr>
            <p:spPr bwMode="auto">
              <a:xfrm>
                <a:off x="1127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7" name="Line 448"/>
              <p:cNvSpPr>
                <a:spLocks noChangeShapeType="1"/>
              </p:cNvSpPr>
              <p:nvPr/>
            </p:nvSpPr>
            <p:spPr bwMode="auto">
              <a:xfrm>
                <a:off x="93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8" name="Freeform 449"/>
              <p:cNvSpPr>
                <a:spLocks/>
              </p:cNvSpPr>
              <p:nvPr/>
            </p:nvSpPr>
            <p:spPr bwMode="auto">
              <a:xfrm>
                <a:off x="918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9" name="Freeform 450"/>
              <p:cNvSpPr>
                <a:spLocks/>
              </p:cNvSpPr>
              <p:nvPr/>
            </p:nvSpPr>
            <p:spPr bwMode="auto">
              <a:xfrm>
                <a:off x="918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0" name="Freeform 451"/>
              <p:cNvSpPr>
                <a:spLocks/>
              </p:cNvSpPr>
              <p:nvPr/>
            </p:nvSpPr>
            <p:spPr bwMode="auto">
              <a:xfrm>
                <a:off x="1262" y="1769"/>
                <a:ext cx="63" cy="73"/>
              </a:xfrm>
              <a:custGeom>
                <a:avLst/>
                <a:gdLst>
                  <a:gd name="T0" fmla="*/ 0 w 63"/>
                  <a:gd name="T1" fmla="*/ 73 h 73"/>
                  <a:gd name="T2" fmla="*/ 63 w 63"/>
                  <a:gd name="T3" fmla="*/ 36 h 73"/>
                  <a:gd name="T4" fmla="*/ 0 w 63"/>
                  <a:gd name="T5" fmla="*/ 0 h 73"/>
                  <a:gd name="T6" fmla="*/ 0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0" y="73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1" name="Freeform 452"/>
              <p:cNvSpPr>
                <a:spLocks/>
              </p:cNvSpPr>
              <p:nvPr/>
            </p:nvSpPr>
            <p:spPr bwMode="auto">
              <a:xfrm>
                <a:off x="1268" y="1800"/>
                <a:ext cx="5" cy="10"/>
              </a:xfrm>
              <a:custGeom>
                <a:avLst/>
                <a:gdLst>
                  <a:gd name="T0" fmla="*/ 0 w 5"/>
                  <a:gd name="T1" fmla="*/ 10 h 10"/>
                  <a:gd name="T2" fmla="*/ 0 w 5"/>
                  <a:gd name="T3" fmla="*/ 10 h 10"/>
                  <a:gd name="T4" fmla="*/ 5 w 5"/>
                  <a:gd name="T5" fmla="*/ 10 h 10"/>
                  <a:gd name="T6" fmla="*/ 5 w 5"/>
                  <a:gd name="T7" fmla="*/ 10 h 10"/>
                  <a:gd name="T8" fmla="*/ 5 w 5"/>
                  <a:gd name="T9" fmla="*/ 5 h 10"/>
                  <a:gd name="T10" fmla="*/ 5 w 5"/>
                  <a:gd name="T11" fmla="*/ 5 h 10"/>
                  <a:gd name="T12" fmla="*/ 5 w 5"/>
                  <a:gd name="T13" fmla="*/ 0 h 10"/>
                  <a:gd name="T14" fmla="*/ 0 w 5"/>
                  <a:gd name="T15" fmla="*/ 0 h 10"/>
                  <a:gd name="T16" fmla="*/ 0 w 5"/>
                  <a:gd name="T17" fmla="*/ 0 h 10"/>
                  <a:gd name="T18" fmla="*/ 0 w 5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0" y="10"/>
                    </a:moveTo>
                    <a:lnTo>
                      <a:pt x="0" y="10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2" name="Rectangle 453"/>
              <p:cNvSpPr>
                <a:spLocks noChangeArrowheads="1"/>
              </p:cNvSpPr>
              <p:nvPr/>
            </p:nvSpPr>
            <p:spPr bwMode="auto">
              <a:xfrm>
                <a:off x="1085" y="1800"/>
                <a:ext cx="183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3" name="Freeform 454"/>
              <p:cNvSpPr>
                <a:spLocks/>
              </p:cNvSpPr>
              <p:nvPr/>
            </p:nvSpPr>
            <p:spPr bwMode="auto">
              <a:xfrm>
                <a:off x="1022" y="1769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4" name="Freeform 455"/>
              <p:cNvSpPr>
                <a:spLocks/>
              </p:cNvSpPr>
              <p:nvPr/>
            </p:nvSpPr>
            <p:spPr bwMode="auto">
              <a:xfrm>
                <a:off x="1075" y="1800"/>
                <a:ext cx="10" cy="10"/>
              </a:xfrm>
              <a:custGeom>
                <a:avLst/>
                <a:gdLst>
                  <a:gd name="T0" fmla="*/ 10 w 10"/>
                  <a:gd name="T1" fmla="*/ 0 h 10"/>
                  <a:gd name="T2" fmla="*/ 5 w 10"/>
                  <a:gd name="T3" fmla="*/ 0 h 10"/>
                  <a:gd name="T4" fmla="*/ 5 w 10"/>
                  <a:gd name="T5" fmla="*/ 0 h 10"/>
                  <a:gd name="T6" fmla="*/ 5 w 10"/>
                  <a:gd name="T7" fmla="*/ 5 h 10"/>
                  <a:gd name="T8" fmla="*/ 0 w 10"/>
                  <a:gd name="T9" fmla="*/ 5 h 10"/>
                  <a:gd name="T10" fmla="*/ 5 w 10"/>
                  <a:gd name="T11" fmla="*/ 10 h 10"/>
                  <a:gd name="T12" fmla="*/ 5 w 10"/>
                  <a:gd name="T13" fmla="*/ 10 h 10"/>
                  <a:gd name="T14" fmla="*/ 5 w 10"/>
                  <a:gd name="T15" fmla="*/ 10 h 10"/>
                  <a:gd name="T16" fmla="*/ 10 w 10"/>
                  <a:gd name="T17" fmla="*/ 10 h 10"/>
                  <a:gd name="T18" fmla="*/ 10 w 10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0"/>
                  <a:gd name="T32" fmla="*/ 10 w 10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0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5" name="Rectangle 456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6" name="Rectangle 457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7" name="Rectangle 458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8" name="Rectangle 459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9" name="Rectangle 460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0" name="Rectangle 461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1" name="Rectangle 462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2" name="Rectangle 463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3" name="Rectangle 464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4" name="Rectangle 465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5" name="Line 466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6" name="Freeform 467"/>
              <p:cNvSpPr>
                <a:spLocks/>
              </p:cNvSpPr>
              <p:nvPr/>
            </p:nvSpPr>
            <p:spPr bwMode="auto">
              <a:xfrm>
                <a:off x="195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7" name="Line 468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47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8" name="Freeform 46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9" name="Rectangle 470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0" name="Rectangle 471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1" name="Rectangle 472"/>
              <p:cNvSpPr>
                <a:spLocks noChangeArrowheads="1"/>
              </p:cNvSpPr>
              <p:nvPr/>
            </p:nvSpPr>
            <p:spPr bwMode="auto">
              <a:xfrm rot="-5400000">
                <a:off x="695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2" name="Rectangle 473"/>
              <p:cNvSpPr>
                <a:spLocks noChangeArrowheads="1"/>
              </p:cNvSpPr>
              <p:nvPr/>
            </p:nvSpPr>
            <p:spPr bwMode="auto">
              <a:xfrm rot="-5400000">
                <a:off x="700" y="317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3" name="Rectangle 474"/>
              <p:cNvSpPr>
                <a:spLocks noChangeArrowheads="1"/>
              </p:cNvSpPr>
              <p:nvPr/>
            </p:nvSpPr>
            <p:spPr bwMode="auto">
              <a:xfrm rot="-5400000">
                <a:off x="716" y="313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4" name="Rectangle 475"/>
              <p:cNvSpPr>
                <a:spLocks noChangeArrowheads="1"/>
              </p:cNvSpPr>
              <p:nvPr/>
            </p:nvSpPr>
            <p:spPr bwMode="auto">
              <a:xfrm rot="-5400000">
                <a:off x="695" y="3088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5" name="Line 476"/>
              <p:cNvSpPr>
                <a:spLocks noChangeShapeType="1"/>
              </p:cNvSpPr>
              <p:nvPr/>
            </p:nvSpPr>
            <p:spPr bwMode="auto">
              <a:xfrm>
                <a:off x="736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6" name="Freeform 477"/>
              <p:cNvSpPr>
                <a:spLocks/>
              </p:cNvSpPr>
              <p:nvPr/>
            </p:nvSpPr>
            <p:spPr bwMode="auto">
              <a:xfrm>
                <a:off x="715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7" name="Freeform 478"/>
              <p:cNvSpPr>
                <a:spLocks/>
              </p:cNvSpPr>
              <p:nvPr/>
            </p:nvSpPr>
            <p:spPr bwMode="auto">
              <a:xfrm>
                <a:off x="715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8" name="Line 479"/>
              <p:cNvSpPr>
                <a:spLocks noChangeShapeType="1"/>
              </p:cNvSpPr>
              <p:nvPr/>
            </p:nvSpPr>
            <p:spPr bwMode="auto">
              <a:xfrm>
                <a:off x="191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9" name="Freeform 480"/>
              <p:cNvSpPr>
                <a:spLocks/>
              </p:cNvSpPr>
              <p:nvPr/>
            </p:nvSpPr>
            <p:spPr bwMode="auto">
              <a:xfrm>
                <a:off x="1894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0" name="Freeform 481"/>
              <p:cNvSpPr>
                <a:spLocks/>
              </p:cNvSpPr>
              <p:nvPr/>
            </p:nvSpPr>
            <p:spPr bwMode="auto">
              <a:xfrm>
                <a:off x="1894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1" name="Line 482"/>
              <p:cNvSpPr>
                <a:spLocks noChangeShapeType="1"/>
              </p:cNvSpPr>
              <p:nvPr/>
            </p:nvSpPr>
            <p:spPr bwMode="auto">
              <a:xfrm>
                <a:off x="1721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2" name="Freeform 483"/>
              <p:cNvSpPr>
                <a:spLocks/>
              </p:cNvSpPr>
              <p:nvPr/>
            </p:nvSpPr>
            <p:spPr bwMode="auto">
              <a:xfrm>
                <a:off x="1701" y="3508"/>
                <a:ext cx="47" cy="42"/>
              </a:xfrm>
              <a:custGeom>
                <a:avLst/>
                <a:gdLst>
                  <a:gd name="T0" fmla="*/ 20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0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3" name="Freeform 484"/>
              <p:cNvSpPr>
                <a:spLocks/>
              </p:cNvSpPr>
              <p:nvPr/>
            </p:nvSpPr>
            <p:spPr bwMode="auto">
              <a:xfrm>
                <a:off x="1701" y="3961"/>
                <a:ext cx="47" cy="42"/>
              </a:xfrm>
              <a:custGeom>
                <a:avLst/>
                <a:gdLst>
                  <a:gd name="T0" fmla="*/ 20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0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4" name="Line 485"/>
              <p:cNvSpPr>
                <a:spLocks noChangeShapeType="1"/>
              </p:cNvSpPr>
              <p:nvPr/>
            </p:nvSpPr>
            <p:spPr bwMode="auto">
              <a:xfrm>
                <a:off x="1523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5" name="Freeform 486"/>
              <p:cNvSpPr>
                <a:spLocks/>
              </p:cNvSpPr>
              <p:nvPr/>
            </p:nvSpPr>
            <p:spPr bwMode="auto">
              <a:xfrm>
                <a:off x="1502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6" name="Freeform 487"/>
              <p:cNvSpPr>
                <a:spLocks/>
              </p:cNvSpPr>
              <p:nvPr/>
            </p:nvSpPr>
            <p:spPr bwMode="auto">
              <a:xfrm>
                <a:off x="1502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7" name="Line 488"/>
              <p:cNvSpPr>
                <a:spLocks noChangeShapeType="1"/>
              </p:cNvSpPr>
              <p:nvPr/>
            </p:nvSpPr>
            <p:spPr bwMode="auto">
              <a:xfrm>
                <a:off x="1330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8" name="Freeform 489"/>
              <p:cNvSpPr>
                <a:spLocks/>
              </p:cNvSpPr>
              <p:nvPr/>
            </p:nvSpPr>
            <p:spPr bwMode="auto">
              <a:xfrm>
                <a:off x="1309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9" name="Freeform 490"/>
              <p:cNvSpPr>
                <a:spLocks/>
              </p:cNvSpPr>
              <p:nvPr/>
            </p:nvSpPr>
            <p:spPr bwMode="auto">
              <a:xfrm>
                <a:off x="1309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0" name="Line 491"/>
              <p:cNvSpPr>
                <a:spLocks noChangeShapeType="1"/>
              </p:cNvSpPr>
              <p:nvPr/>
            </p:nvSpPr>
            <p:spPr bwMode="auto">
              <a:xfrm>
                <a:off x="113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1" name="Freeform 492"/>
              <p:cNvSpPr>
                <a:spLocks/>
              </p:cNvSpPr>
              <p:nvPr/>
            </p:nvSpPr>
            <p:spPr bwMode="auto">
              <a:xfrm>
                <a:off x="1111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2" name="Freeform 493"/>
              <p:cNvSpPr>
                <a:spLocks/>
              </p:cNvSpPr>
              <p:nvPr/>
            </p:nvSpPr>
            <p:spPr bwMode="auto">
              <a:xfrm>
                <a:off x="1111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3" name="Line 494"/>
              <p:cNvSpPr>
                <a:spLocks noChangeShapeType="1"/>
              </p:cNvSpPr>
              <p:nvPr/>
            </p:nvSpPr>
            <p:spPr bwMode="auto">
              <a:xfrm>
                <a:off x="93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4" name="Freeform 495"/>
              <p:cNvSpPr>
                <a:spLocks/>
              </p:cNvSpPr>
              <p:nvPr/>
            </p:nvSpPr>
            <p:spPr bwMode="auto">
              <a:xfrm>
                <a:off x="918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5" name="Freeform 496"/>
              <p:cNvSpPr>
                <a:spLocks/>
              </p:cNvSpPr>
              <p:nvPr/>
            </p:nvSpPr>
            <p:spPr bwMode="auto">
              <a:xfrm>
                <a:off x="918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6" name="Line 497"/>
              <p:cNvSpPr>
                <a:spLocks noChangeShapeType="1"/>
              </p:cNvSpPr>
              <p:nvPr/>
            </p:nvSpPr>
            <p:spPr bwMode="auto">
              <a:xfrm>
                <a:off x="73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7" name="Freeform 498"/>
              <p:cNvSpPr>
                <a:spLocks/>
              </p:cNvSpPr>
              <p:nvPr/>
            </p:nvSpPr>
            <p:spPr bwMode="auto">
              <a:xfrm>
                <a:off x="715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8" name="Freeform 499"/>
              <p:cNvSpPr>
                <a:spLocks/>
              </p:cNvSpPr>
              <p:nvPr/>
            </p:nvSpPr>
            <p:spPr bwMode="auto">
              <a:xfrm>
                <a:off x="715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9" name="Rectangle 500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0" name="Rectangle 501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1" name="Line 502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2" name="Freeform 503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3" name="Freeform 504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4" name="Rectangle 506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5" name="Line 507"/>
              <p:cNvSpPr>
                <a:spLocks noChangeShapeType="1"/>
              </p:cNvSpPr>
              <p:nvPr/>
            </p:nvSpPr>
            <p:spPr bwMode="auto">
              <a:xfrm>
                <a:off x="10" y="1191"/>
                <a:ext cx="21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6" name="Freeform 508"/>
              <p:cNvSpPr>
                <a:spLocks/>
              </p:cNvSpPr>
              <p:nvPr/>
            </p:nvSpPr>
            <p:spPr bwMode="auto">
              <a:xfrm>
                <a:off x="10" y="1170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0 h 47"/>
                  <a:gd name="T4" fmla="*/ 42 w 42"/>
                  <a:gd name="T5" fmla="*/ 47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0"/>
                    </a:lnTo>
                    <a:lnTo>
                      <a:pt x="42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7" name="Freeform 509"/>
              <p:cNvSpPr>
                <a:spLocks/>
              </p:cNvSpPr>
              <p:nvPr/>
            </p:nvSpPr>
            <p:spPr bwMode="auto">
              <a:xfrm>
                <a:off x="177" y="1170"/>
                <a:ext cx="47" cy="47"/>
              </a:xfrm>
              <a:custGeom>
                <a:avLst/>
                <a:gdLst>
                  <a:gd name="T0" fmla="*/ 47 w 47"/>
                  <a:gd name="T1" fmla="*/ 21 h 47"/>
                  <a:gd name="T2" fmla="*/ 0 w 47"/>
                  <a:gd name="T3" fmla="*/ 0 h 47"/>
                  <a:gd name="T4" fmla="*/ 0 w 47"/>
                  <a:gd name="T5" fmla="*/ 47 h 47"/>
                  <a:gd name="T6" fmla="*/ 47 w 47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7"/>
                  <a:gd name="T14" fmla="*/ 47 w 47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7">
                    <a:moveTo>
                      <a:pt x="47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8" name="Freeform 510"/>
              <p:cNvSpPr>
                <a:spLocks/>
              </p:cNvSpPr>
              <p:nvPr/>
            </p:nvSpPr>
            <p:spPr bwMode="auto">
              <a:xfrm>
                <a:off x="1153" y="1602"/>
                <a:ext cx="31" cy="16"/>
              </a:xfrm>
              <a:custGeom>
                <a:avLst/>
                <a:gdLst>
                  <a:gd name="T0" fmla="*/ 0 w 31"/>
                  <a:gd name="T1" fmla="*/ 0 h 16"/>
                  <a:gd name="T2" fmla="*/ 0 w 31"/>
                  <a:gd name="T3" fmla="*/ 5 h 16"/>
                  <a:gd name="T4" fmla="*/ 0 w 31"/>
                  <a:gd name="T5" fmla="*/ 5 h 16"/>
                  <a:gd name="T6" fmla="*/ 0 w 31"/>
                  <a:gd name="T7" fmla="*/ 10 h 16"/>
                  <a:gd name="T8" fmla="*/ 5 w 31"/>
                  <a:gd name="T9" fmla="*/ 10 h 16"/>
                  <a:gd name="T10" fmla="*/ 5 w 31"/>
                  <a:gd name="T11" fmla="*/ 16 h 16"/>
                  <a:gd name="T12" fmla="*/ 10 w 31"/>
                  <a:gd name="T13" fmla="*/ 16 h 16"/>
                  <a:gd name="T14" fmla="*/ 10 w 31"/>
                  <a:gd name="T15" fmla="*/ 16 h 16"/>
                  <a:gd name="T16" fmla="*/ 15 w 31"/>
                  <a:gd name="T17" fmla="*/ 16 h 16"/>
                  <a:gd name="T18" fmla="*/ 21 w 31"/>
                  <a:gd name="T19" fmla="*/ 16 h 16"/>
                  <a:gd name="T20" fmla="*/ 21 w 31"/>
                  <a:gd name="T21" fmla="*/ 16 h 16"/>
                  <a:gd name="T22" fmla="*/ 26 w 31"/>
                  <a:gd name="T23" fmla="*/ 16 h 16"/>
                  <a:gd name="T24" fmla="*/ 26 w 31"/>
                  <a:gd name="T25" fmla="*/ 10 h 16"/>
                  <a:gd name="T26" fmla="*/ 31 w 31"/>
                  <a:gd name="T27" fmla="*/ 10 h 16"/>
                  <a:gd name="T28" fmla="*/ 31 w 31"/>
                  <a:gd name="T29" fmla="*/ 5 h 16"/>
                  <a:gd name="T30" fmla="*/ 31 w 31"/>
                  <a:gd name="T31" fmla="*/ 5 h 16"/>
                  <a:gd name="T32" fmla="*/ 31 w 31"/>
                  <a:gd name="T33" fmla="*/ 0 h 16"/>
                  <a:gd name="T34" fmla="*/ 0 w 31"/>
                  <a:gd name="T35" fmla="*/ 0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0" y="0"/>
                    </a:move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5" y="16"/>
                    </a:lnTo>
                    <a:lnTo>
                      <a:pt x="21" y="16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9" name="Rectangle 511"/>
              <p:cNvSpPr>
                <a:spLocks noChangeArrowheads="1"/>
              </p:cNvSpPr>
              <p:nvPr/>
            </p:nvSpPr>
            <p:spPr bwMode="auto">
              <a:xfrm>
                <a:off x="1153" y="1154"/>
                <a:ext cx="31" cy="44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0" name="Freeform 512"/>
              <p:cNvSpPr>
                <a:spLocks/>
              </p:cNvSpPr>
              <p:nvPr/>
            </p:nvSpPr>
            <p:spPr bwMode="auto">
              <a:xfrm>
                <a:off x="1122" y="1066"/>
                <a:ext cx="93" cy="88"/>
              </a:xfrm>
              <a:custGeom>
                <a:avLst/>
                <a:gdLst>
                  <a:gd name="T0" fmla="*/ 46 w 93"/>
                  <a:gd name="T1" fmla="*/ 0 h 88"/>
                  <a:gd name="T2" fmla="*/ 0 w 93"/>
                  <a:gd name="T3" fmla="*/ 88 h 88"/>
                  <a:gd name="T4" fmla="*/ 93 w 93"/>
                  <a:gd name="T5" fmla="*/ 88 h 88"/>
                  <a:gd name="T6" fmla="*/ 46 w 93"/>
                  <a:gd name="T7" fmla="*/ 0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88"/>
                  <a:gd name="T14" fmla="*/ 93 w 93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88">
                    <a:moveTo>
                      <a:pt x="46" y="0"/>
                    </a:moveTo>
                    <a:lnTo>
                      <a:pt x="0" y="88"/>
                    </a:lnTo>
                    <a:lnTo>
                      <a:pt x="93" y="8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1" name="Freeform 513"/>
              <p:cNvSpPr>
                <a:spLocks/>
              </p:cNvSpPr>
              <p:nvPr/>
            </p:nvSpPr>
            <p:spPr bwMode="auto">
              <a:xfrm>
                <a:off x="1153" y="1138"/>
                <a:ext cx="31" cy="16"/>
              </a:xfrm>
              <a:custGeom>
                <a:avLst/>
                <a:gdLst>
                  <a:gd name="T0" fmla="*/ 31 w 31"/>
                  <a:gd name="T1" fmla="*/ 16 h 16"/>
                  <a:gd name="T2" fmla="*/ 31 w 31"/>
                  <a:gd name="T3" fmla="*/ 11 h 16"/>
                  <a:gd name="T4" fmla="*/ 31 w 31"/>
                  <a:gd name="T5" fmla="*/ 11 h 16"/>
                  <a:gd name="T6" fmla="*/ 31 w 31"/>
                  <a:gd name="T7" fmla="*/ 6 h 16"/>
                  <a:gd name="T8" fmla="*/ 26 w 31"/>
                  <a:gd name="T9" fmla="*/ 6 h 16"/>
                  <a:gd name="T10" fmla="*/ 26 w 31"/>
                  <a:gd name="T11" fmla="*/ 0 h 16"/>
                  <a:gd name="T12" fmla="*/ 21 w 31"/>
                  <a:gd name="T13" fmla="*/ 0 h 16"/>
                  <a:gd name="T14" fmla="*/ 21 w 31"/>
                  <a:gd name="T15" fmla="*/ 0 h 16"/>
                  <a:gd name="T16" fmla="*/ 15 w 31"/>
                  <a:gd name="T17" fmla="*/ 0 h 16"/>
                  <a:gd name="T18" fmla="*/ 10 w 31"/>
                  <a:gd name="T19" fmla="*/ 0 h 16"/>
                  <a:gd name="T20" fmla="*/ 10 w 31"/>
                  <a:gd name="T21" fmla="*/ 0 h 16"/>
                  <a:gd name="T22" fmla="*/ 5 w 31"/>
                  <a:gd name="T23" fmla="*/ 0 h 16"/>
                  <a:gd name="T24" fmla="*/ 5 w 31"/>
                  <a:gd name="T25" fmla="*/ 6 h 16"/>
                  <a:gd name="T26" fmla="*/ 0 w 31"/>
                  <a:gd name="T27" fmla="*/ 6 h 16"/>
                  <a:gd name="T28" fmla="*/ 0 w 31"/>
                  <a:gd name="T29" fmla="*/ 11 h 16"/>
                  <a:gd name="T30" fmla="*/ 0 w 31"/>
                  <a:gd name="T31" fmla="*/ 11 h 16"/>
                  <a:gd name="T32" fmla="*/ 0 w 31"/>
                  <a:gd name="T33" fmla="*/ 16 h 16"/>
                  <a:gd name="T34" fmla="*/ 31 w 31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31" y="16"/>
                    </a:moveTo>
                    <a:lnTo>
                      <a:pt x="31" y="11"/>
                    </a:lnTo>
                    <a:lnTo>
                      <a:pt x="31" y="6"/>
                    </a:lnTo>
                    <a:lnTo>
                      <a:pt x="26" y="6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1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2" name="Rectangle 51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3" name="Rectangle 51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4" name="Rectangle 51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5" name="Rectangle 51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6" name="Rectangle 51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7" name="Rectangle 51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8" name="Freeform 52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9" name="Freeform 52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0" name="Rectangle 52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71" name="Freeform 52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2" name="Freeform 52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3" name="Rectangle 52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2" name="Rectangle 535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3" name="Rectangle 536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4" name="Rectangle 537"/>
              <p:cNvSpPr>
                <a:spLocks noChangeArrowheads="1"/>
              </p:cNvSpPr>
              <p:nvPr/>
            </p:nvSpPr>
            <p:spPr bwMode="auto">
              <a:xfrm rot="-5400000">
                <a:off x="496" y="328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5" name="Rectangle 538"/>
              <p:cNvSpPr>
                <a:spLocks noChangeArrowheads="1"/>
              </p:cNvSpPr>
              <p:nvPr/>
            </p:nvSpPr>
            <p:spPr bwMode="auto">
              <a:xfrm rot="-5400000">
                <a:off x="491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6" name="Rectangle 539"/>
              <p:cNvSpPr>
                <a:spLocks noChangeArrowheads="1"/>
              </p:cNvSpPr>
              <p:nvPr/>
            </p:nvSpPr>
            <p:spPr bwMode="auto">
              <a:xfrm rot="-5400000">
                <a:off x="512" y="3182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7" name="Rectangle 540"/>
              <p:cNvSpPr>
                <a:spLocks noChangeArrowheads="1"/>
              </p:cNvSpPr>
              <p:nvPr/>
            </p:nvSpPr>
            <p:spPr bwMode="auto">
              <a:xfrm rot="-5400000">
                <a:off x="499" y="3143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8" name="Rectangle 541"/>
              <p:cNvSpPr>
                <a:spLocks noChangeArrowheads="1"/>
              </p:cNvSpPr>
              <p:nvPr/>
            </p:nvSpPr>
            <p:spPr bwMode="auto">
              <a:xfrm rot="-5400000">
                <a:off x="512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9" name="Rectangle 542"/>
              <p:cNvSpPr>
                <a:spLocks noChangeArrowheads="1"/>
              </p:cNvSpPr>
              <p:nvPr/>
            </p:nvSpPr>
            <p:spPr bwMode="auto">
              <a:xfrm rot="-5400000">
                <a:off x="502" y="307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0" name="Rectangle 543"/>
              <p:cNvSpPr>
                <a:spLocks noChangeArrowheads="1"/>
              </p:cNvSpPr>
              <p:nvPr/>
            </p:nvSpPr>
            <p:spPr bwMode="auto">
              <a:xfrm rot="-5400000">
                <a:off x="502" y="303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1" name="Line 544"/>
              <p:cNvSpPr>
                <a:spLocks noChangeShapeType="1"/>
              </p:cNvSpPr>
              <p:nvPr/>
            </p:nvSpPr>
            <p:spPr bwMode="auto">
              <a:xfrm>
                <a:off x="537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2" name="Freeform 545"/>
              <p:cNvSpPr>
                <a:spLocks/>
              </p:cNvSpPr>
              <p:nvPr/>
            </p:nvSpPr>
            <p:spPr bwMode="auto">
              <a:xfrm>
                <a:off x="511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3" name="Freeform 546"/>
              <p:cNvSpPr>
                <a:spLocks/>
              </p:cNvSpPr>
              <p:nvPr/>
            </p:nvSpPr>
            <p:spPr bwMode="auto">
              <a:xfrm>
                <a:off x="511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4" name="Line 547"/>
              <p:cNvSpPr>
                <a:spLocks noChangeShapeType="1"/>
              </p:cNvSpPr>
              <p:nvPr/>
            </p:nvSpPr>
            <p:spPr bwMode="auto">
              <a:xfrm>
                <a:off x="537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5" name="Freeform 548"/>
              <p:cNvSpPr>
                <a:spLocks/>
              </p:cNvSpPr>
              <p:nvPr/>
            </p:nvSpPr>
            <p:spPr bwMode="auto">
              <a:xfrm>
                <a:off x="511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6" name="Freeform 549"/>
              <p:cNvSpPr>
                <a:spLocks/>
              </p:cNvSpPr>
              <p:nvPr/>
            </p:nvSpPr>
            <p:spPr bwMode="auto">
              <a:xfrm>
                <a:off x="511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7" name="Rectangle 550"/>
              <p:cNvSpPr>
                <a:spLocks noChangeArrowheads="1"/>
              </p:cNvSpPr>
              <p:nvPr/>
            </p:nvSpPr>
            <p:spPr bwMode="auto">
              <a:xfrm>
                <a:off x="2857" y="611"/>
                <a:ext cx="49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C6671/C6672</a:t>
                </a:r>
                <a:br>
                  <a:rPr lang="en-US" sz="1000" b="1" dirty="0" smtClean="0">
                    <a:solidFill>
                      <a:srgbClr val="24211D"/>
                    </a:solidFill>
                  </a:rPr>
                </a:br>
                <a:r>
                  <a:rPr lang="en-US" sz="1000" b="1" dirty="0" smtClean="0">
                    <a:solidFill>
                      <a:srgbClr val="24211D"/>
                    </a:solidFill>
                  </a:rPr>
                  <a:t>C6674/C6678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8" name="Rectangle 551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9" name="Rectangle 552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0" name="Rectangle 553"/>
              <p:cNvSpPr>
                <a:spLocks noChangeArrowheads="1"/>
              </p:cNvSpPr>
              <p:nvPr/>
            </p:nvSpPr>
            <p:spPr bwMode="auto">
              <a:xfrm>
                <a:off x="1372" y="71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4MB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1" name="Rectangle 554"/>
              <p:cNvSpPr>
                <a:spLocks noChangeArrowheads="1"/>
              </p:cNvSpPr>
              <p:nvPr/>
            </p:nvSpPr>
            <p:spPr bwMode="auto">
              <a:xfrm>
                <a:off x="1367" y="77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</a:t>
                </a:r>
                <a:endParaRPr lang="en-US" sz="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2" name="Rectangle 555"/>
              <p:cNvSpPr>
                <a:spLocks noChangeArrowheads="1"/>
              </p:cNvSpPr>
              <p:nvPr/>
            </p:nvSpPr>
            <p:spPr bwMode="auto">
              <a:xfrm>
                <a:off x="1346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3" name="Rectangle 556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4" name="Rectangle 557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5" name="Rectangle 558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DDR3 EMIF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6" name="Freeform 559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7" name="Freeform 560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8" name="Rectangle 561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9" name="Freeform 562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0" name="Freeform 563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2" name="Freeform 565"/>
              <p:cNvSpPr>
                <a:spLocks/>
              </p:cNvSpPr>
              <p:nvPr/>
            </p:nvSpPr>
            <p:spPr bwMode="auto">
              <a:xfrm>
                <a:off x="1153" y="946"/>
                <a:ext cx="89" cy="88"/>
              </a:xfrm>
              <a:custGeom>
                <a:avLst/>
                <a:gdLst>
                  <a:gd name="T0" fmla="*/ 89 w 89"/>
                  <a:gd name="T1" fmla="*/ 47 h 88"/>
                  <a:gd name="T2" fmla="*/ 0 w 89"/>
                  <a:gd name="T3" fmla="*/ 88 h 88"/>
                  <a:gd name="T4" fmla="*/ 0 w 89"/>
                  <a:gd name="T5" fmla="*/ 0 h 88"/>
                  <a:gd name="T6" fmla="*/ 89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89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67" name="Freeform 567"/>
            <p:cNvSpPr>
              <a:spLocks/>
            </p:cNvSpPr>
            <p:nvPr/>
          </p:nvSpPr>
          <p:spPr bwMode="auto">
            <a:xfrm>
              <a:off x="1153" y="972"/>
              <a:ext cx="21" cy="36"/>
            </a:xfrm>
            <a:custGeom>
              <a:avLst/>
              <a:gdLst>
                <a:gd name="T0" fmla="*/ 0 w 21"/>
                <a:gd name="T1" fmla="*/ 36 h 36"/>
                <a:gd name="T2" fmla="*/ 5 w 21"/>
                <a:gd name="T3" fmla="*/ 36 h 36"/>
                <a:gd name="T4" fmla="*/ 10 w 21"/>
                <a:gd name="T5" fmla="*/ 36 h 36"/>
                <a:gd name="T6" fmla="*/ 10 w 21"/>
                <a:gd name="T7" fmla="*/ 31 h 36"/>
                <a:gd name="T8" fmla="*/ 15 w 21"/>
                <a:gd name="T9" fmla="*/ 31 h 36"/>
                <a:gd name="T10" fmla="*/ 15 w 21"/>
                <a:gd name="T11" fmla="*/ 31 h 36"/>
                <a:gd name="T12" fmla="*/ 15 w 21"/>
                <a:gd name="T13" fmla="*/ 26 h 36"/>
                <a:gd name="T14" fmla="*/ 21 w 21"/>
                <a:gd name="T15" fmla="*/ 21 h 36"/>
                <a:gd name="T16" fmla="*/ 21 w 21"/>
                <a:gd name="T17" fmla="*/ 21 h 36"/>
                <a:gd name="T18" fmla="*/ 21 w 21"/>
                <a:gd name="T19" fmla="*/ 15 h 36"/>
                <a:gd name="T20" fmla="*/ 15 w 21"/>
                <a:gd name="T21" fmla="*/ 10 h 36"/>
                <a:gd name="T22" fmla="*/ 15 w 21"/>
                <a:gd name="T23" fmla="*/ 10 h 36"/>
                <a:gd name="T24" fmla="*/ 15 w 21"/>
                <a:gd name="T25" fmla="*/ 5 h 36"/>
                <a:gd name="T26" fmla="*/ 10 w 21"/>
                <a:gd name="T27" fmla="*/ 5 h 36"/>
                <a:gd name="T28" fmla="*/ 10 w 21"/>
                <a:gd name="T29" fmla="*/ 5 h 36"/>
                <a:gd name="T30" fmla="*/ 5 w 21"/>
                <a:gd name="T31" fmla="*/ 0 h 36"/>
                <a:gd name="T32" fmla="*/ 0 w 21"/>
                <a:gd name="T33" fmla="*/ 0 h 36"/>
                <a:gd name="T34" fmla="*/ 0 w 21"/>
                <a:gd name="T35" fmla="*/ 36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6"/>
                <a:gd name="T56" fmla="*/ 21 w 21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6">
                  <a:moveTo>
                    <a:pt x="0" y="36"/>
                  </a:moveTo>
                  <a:lnTo>
                    <a:pt x="5" y="36"/>
                  </a:lnTo>
                  <a:lnTo>
                    <a:pt x="10" y="36"/>
                  </a:lnTo>
                  <a:lnTo>
                    <a:pt x="10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15" y="10"/>
                  </a:lnTo>
                  <a:lnTo>
                    <a:pt x="15" y="5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8" name="Rectangle 568"/>
            <p:cNvSpPr>
              <a:spLocks noChangeArrowheads="1"/>
            </p:cNvSpPr>
            <p:nvPr/>
          </p:nvSpPr>
          <p:spPr bwMode="auto">
            <a:xfrm>
              <a:off x="1116" y="972"/>
              <a:ext cx="37" cy="3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69" name="Freeform 569"/>
            <p:cNvSpPr>
              <a:spLocks/>
            </p:cNvSpPr>
            <p:nvPr/>
          </p:nvSpPr>
          <p:spPr bwMode="auto">
            <a:xfrm>
              <a:off x="1028" y="946"/>
              <a:ext cx="88" cy="88"/>
            </a:xfrm>
            <a:custGeom>
              <a:avLst/>
              <a:gdLst>
                <a:gd name="T0" fmla="*/ 0 w 88"/>
                <a:gd name="T1" fmla="*/ 47 h 88"/>
                <a:gd name="T2" fmla="*/ 88 w 88"/>
                <a:gd name="T3" fmla="*/ 88 h 88"/>
                <a:gd name="T4" fmla="*/ 88 w 88"/>
                <a:gd name="T5" fmla="*/ 0 h 88"/>
                <a:gd name="T6" fmla="*/ 0 w 88"/>
                <a:gd name="T7" fmla="*/ 47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8"/>
                <a:gd name="T14" fmla="*/ 88 w 88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8">
                  <a:moveTo>
                    <a:pt x="0" y="47"/>
                  </a:moveTo>
                  <a:lnTo>
                    <a:pt x="88" y="88"/>
                  </a:lnTo>
                  <a:lnTo>
                    <a:pt x="88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0" name="Freeform 570"/>
            <p:cNvSpPr>
              <a:spLocks/>
            </p:cNvSpPr>
            <p:nvPr/>
          </p:nvSpPr>
          <p:spPr bwMode="auto">
            <a:xfrm>
              <a:off x="1101" y="972"/>
              <a:ext cx="15" cy="36"/>
            </a:xfrm>
            <a:custGeom>
              <a:avLst/>
              <a:gdLst>
                <a:gd name="T0" fmla="*/ 15 w 15"/>
                <a:gd name="T1" fmla="*/ 0 h 36"/>
                <a:gd name="T2" fmla="*/ 10 w 15"/>
                <a:gd name="T3" fmla="*/ 0 h 36"/>
                <a:gd name="T4" fmla="*/ 10 w 15"/>
                <a:gd name="T5" fmla="*/ 5 h 36"/>
                <a:gd name="T6" fmla="*/ 5 w 15"/>
                <a:gd name="T7" fmla="*/ 5 h 36"/>
                <a:gd name="T8" fmla="*/ 5 w 15"/>
                <a:gd name="T9" fmla="*/ 5 h 36"/>
                <a:gd name="T10" fmla="*/ 0 w 15"/>
                <a:gd name="T11" fmla="*/ 10 h 36"/>
                <a:gd name="T12" fmla="*/ 0 w 15"/>
                <a:gd name="T13" fmla="*/ 10 h 36"/>
                <a:gd name="T14" fmla="*/ 0 w 15"/>
                <a:gd name="T15" fmla="*/ 15 h 36"/>
                <a:gd name="T16" fmla="*/ 0 w 15"/>
                <a:gd name="T17" fmla="*/ 21 h 36"/>
                <a:gd name="T18" fmla="*/ 0 w 15"/>
                <a:gd name="T19" fmla="*/ 21 h 36"/>
                <a:gd name="T20" fmla="*/ 0 w 15"/>
                <a:gd name="T21" fmla="*/ 26 h 36"/>
                <a:gd name="T22" fmla="*/ 0 w 15"/>
                <a:gd name="T23" fmla="*/ 31 h 36"/>
                <a:gd name="T24" fmla="*/ 5 w 15"/>
                <a:gd name="T25" fmla="*/ 31 h 36"/>
                <a:gd name="T26" fmla="*/ 5 w 15"/>
                <a:gd name="T27" fmla="*/ 31 h 36"/>
                <a:gd name="T28" fmla="*/ 10 w 15"/>
                <a:gd name="T29" fmla="*/ 36 h 36"/>
                <a:gd name="T30" fmla="*/ 10 w 15"/>
                <a:gd name="T31" fmla="*/ 36 h 36"/>
                <a:gd name="T32" fmla="*/ 15 w 15"/>
                <a:gd name="T33" fmla="*/ 36 h 36"/>
                <a:gd name="T34" fmla="*/ 15 w 15"/>
                <a:gd name="T35" fmla="*/ 0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6"/>
                <a:gd name="T56" fmla="*/ 15 w 15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6">
                  <a:moveTo>
                    <a:pt x="15" y="0"/>
                  </a:moveTo>
                  <a:lnTo>
                    <a:pt x="10" y="0"/>
                  </a:lnTo>
                  <a:lnTo>
                    <a:pt x="10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6"/>
                  </a:lnTo>
                  <a:lnTo>
                    <a:pt x="15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1" name="Line 571"/>
            <p:cNvSpPr>
              <a:spLocks noChangeShapeType="1"/>
            </p:cNvSpPr>
            <p:nvPr/>
          </p:nvSpPr>
          <p:spPr bwMode="auto">
            <a:xfrm>
              <a:off x="203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2" name="Line 572"/>
            <p:cNvSpPr>
              <a:spLocks noChangeShapeType="1"/>
            </p:cNvSpPr>
            <p:nvPr/>
          </p:nvSpPr>
          <p:spPr bwMode="auto">
            <a:xfrm>
              <a:off x="30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3" name="Line 573"/>
            <p:cNvSpPr>
              <a:spLocks noChangeShapeType="1"/>
            </p:cNvSpPr>
            <p:nvPr/>
          </p:nvSpPr>
          <p:spPr bwMode="auto">
            <a:xfrm>
              <a:off x="41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4" name="Line 574"/>
            <p:cNvSpPr>
              <a:spLocks noChangeShapeType="1"/>
            </p:cNvSpPr>
            <p:nvPr/>
          </p:nvSpPr>
          <p:spPr bwMode="auto">
            <a:xfrm>
              <a:off x="516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5" name="Line 575"/>
            <p:cNvSpPr>
              <a:spLocks noChangeShapeType="1"/>
            </p:cNvSpPr>
            <p:nvPr/>
          </p:nvSpPr>
          <p:spPr bwMode="auto">
            <a:xfrm>
              <a:off x="62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6" name="Line 576"/>
            <p:cNvSpPr>
              <a:spLocks noChangeShapeType="1"/>
            </p:cNvSpPr>
            <p:nvPr/>
          </p:nvSpPr>
          <p:spPr bwMode="auto">
            <a:xfrm>
              <a:off x="72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7" name="Line 577"/>
            <p:cNvSpPr>
              <a:spLocks noChangeShapeType="1"/>
            </p:cNvSpPr>
            <p:nvPr/>
          </p:nvSpPr>
          <p:spPr bwMode="auto">
            <a:xfrm>
              <a:off x="829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8" name="Line 578"/>
            <p:cNvSpPr>
              <a:spLocks noChangeShapeType="1"/>
            </p:cNvSpPr>
            <p:nvPr/>
          </p:nvSpPr>
          <p:spPr bwMode="auto">
            <a:xfrm>
              <a:off x="934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9" name="Line 579"/>
            <p:cNvSpPr>
              <a:spLocks noChangeShapeType="1"/>
            </p:cNvSpPr>
            <p:nvPr/>
          </p:nvSpPr>
          <p:spPr bwMode="auto">
            <a:xfrm>
              <a:off x="103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0" name="Line 580"/>
            <p:cNvSpPr>
              <a:spLocks noChangeShapeType="1"/>
            </p:cNvSpPr>
            <p:nvPr/>
          </p:nvSpPr>
          <p:spPr bwMode="auto">
            <a:xfrm>
              <a:off x="114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1" name="Line 581"/>
            <p:cNvSpPr>
              <a:spLocks noChangeShapeType="1"/>
            </p:cNvSpPr>
            <p:nvPr/>
          </p:nvSpPr>
          <p:spPr bwMode="auto">
            <a:xfrm>
              <a:off x="1247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2" name="Line 582"/>
            <p:cNvSpPr>
              <a:spLocks noChangeShapeType="1"/>
            </p:cNvSpPr>
            <p:nvPr/>
          </p:nvSpPr>
          <p:spPr bwMode="auto">
            <a:xfrm>
              <a:off x="135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3" name="Line 583"/>
            <p:cNvSpPr>
              <a:spLocks noChangeShapeType="1"/>
            </p:cNvSpPr>
            <p:nvPr/>
          </p:nvSpPr>
          <p:spPr bwMode="auto">
            <a:xfrm>
              <a:off x="145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4" name="Line 584"/>
            <p:cNvSpPr>
              <a:spLocks noChangeShapeType="1"/>
            </p:cNvSpPr>
            <p:nvPr/>
          </p:nvSpPr>
          <p:spPr bwMode="auto">
            <a:xfrm>
              <a:off x="1560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5" name="Line 585"/>
            <p:cNvSpPr>
              <a:spLocks noChangeShapeType="1"/>
            </p:cNvSpPr>
            <p:nvPr/>
          </p:nvSpPr>
          <p:spPr bwMode="auto">
            <a:xfrm>
              <a:off x="1659" y="628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6" name="Line 586"/>
            <p:cNvSpPr>
              <a:spLocks noChangeShapeType="1"/>
            </p:cNvSpPr>
            <p:nvPr/>
          </p:nvSpPr>
          <p:spPr bwMode="auto">
            <a:xfrm>
              <a:off x="1659" y="732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7" name="Line 587"/>
            <p:cNvSpPr>
              <a:spLocks noChangeShapeType="1"/>
            </p:cNvSpPr>
            <p:nvPr/>
          </p:nvSpPr>
          <p:spPr bwMode="auto">
            <a:xfrm>
              <a:off x="1659" y="836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8" name="Line 588"/>
            <p:cNvSpPr>
              <a:spLocks noChangeShapeType="1"/>
            </p:cNvSpPr>
            <p:nvPr/>
          </p:nvSpPr>
          <p:spPr bwMode="auto">
            <a:xfrm>
              <a:off x="1659" y="94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9" name="Freeform 589"/>
            <p:cNvSpPr>
              <a:spLocks/>
            </p:cNvSpPr>
            <p:nvPr/>
          </p:nvSpPr>
          <p:spPr bwMode="auto">
            <a:xfrm>
              <a:off x="1607" y="1045"/>
              <a:ext cx="52" cy="15"/>
            </a:xfrm>
            <a:custGeom>
              <a:avLst/>
              <a:gdLst>
                <a:gd name="T0" fmla="*/ 52 w 52"/>
                <a:gd name="T1" fmla="*/ 0 h 15"/>
                <a:gd name="T2" fmla="*/ 52 w 52"/>
                <a:gd name="T3" fmla="*/ 15 h 15"/>
                <a:gd name="T4" fmla="*/ 52 w 52"/>
                <a:gd name="T5" fmla="*/ 15 h 15"/>
                <a:gd name="T6" fmla="*/ 0 w 52"/>
                <a:gd name="T7" fmla="*/ 15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15"/>
                <a:gd name="T14" fmla="*/ 52 w 52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15">
                  <a:moveTo>
                    <a:pt x="52" y="0"/>
                  </a:moveTo>
                  <a:lnTo>
                    <a:pt x="52" y="15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0" name="Line 590"/>
            <p:cNvSpPr>
              <a:spLocks noChangeShapeType="1"/>
            </p:cNvSpPr>
            <p:nvPr/>
          </p:nvSpPr>
          <p:spPr bwMode="auto">
            <a:xfrm flipH="1">
              <a:off x="150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1" name="Line 591"/>
            <p:cNvSpPr>
              <a:spLocks noChangeShapeType="1"/>
            </p:cNvSpPr>
            <p:nvPr/>
          </p:nvSpPr>
          <p:spPr bwMode="auto">
            <a:xfrm flipH="1">
              <a:off x="139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2" name="Line 592"/>
            <p:cNvSpPr>
              <a:spLocks noChangeShapeType="1"/>
            </p:cNvSpPr>
            <p:nvPr/>
          </p:nvSpPr>
          <p:spPr bwMode="auto">
            <a:xfrm flipH="1">
              <a:off x="1294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3" name="Line 593"/>
            <p:cNvSpPr>
              <a:spLocks noChangeShapeType="1"/>
            </p:cNvSpPr>
            <p:nvPr/>
          </p:nvSpPr>
          <p:spPr bwMode="auto">
            <a:xfrm flipH="1">
              <a:off x="118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4" name="Line 594"/>
            <p:cNvSpPr>
              <a:spLocks noChangeShapeType="1"/>
            </p:cNvSpPr>
            <p:nvPr/>
          </p:nvSpPr>
          <p:spPr bwMode="auto">
            <a:xfrm flipH="1">
              <a:off x="108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5" name="Line 595"/>
            <p:cNvSpPr>
              <a:spLocks noChangeShapeType="1"/>
            </p:cNvSpPr>
            <p:nvPr/>
          </p:nvSpPr>
          <p:spPr bwMode="auto">
            <a:xfrm flipH="1">
              <a:off x="981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6" name="Line 596"/>
            <p:cNvSpPr>
              <a:spLocks noChangeShapeType="1"/>
            </p:cNvSpPr>
            <p:nvPr/>
          </p:nvSpPr>
          <p:spPr bwMode="auto">
            <a:xfrm flipH="1">
              <a:off x="876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7" name="Line 597"/>
            <p:cNvSpPr>
              <a:spLocks noChangeShapeType="1"/>
            </p:cNvSpPr>
            <p:nvPr/>
          </p:nvSpPr>
          <p:spPr bwMode="auto">
            <a:xfrm flipH="1">
              <a:off x="77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8" name="Line 598"/>
            <p:cNvSpPr>
              <a:spLocks noChangeShapeType="1"/>
            </p:cNvSpPr>
            <p:nvPr/>
          </p:nvSpPr>
          <p:spPr bwMode="auto">
            <a:xfrm flipH="1">
              <a:off x="66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9" name="Line 599"/>
            <p:cNvSpPr>
              <a:spLocks noChangeShapeType="1"/>
            </p:cNvSpPr>
            <p:nvPr/>
          </p:nvSpPr>
          <p:spPr bwMode="auto">
            <a:xfrm flipH="1">
              <a:off x="563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0" name="Line 600"/>
            <p:cNvSpPr>
              <a:spLocks noChangeShapeType="1"/>
            </p:cNvSpPr>
            <p:nvPr/>
          </p:nvSpPr>
          <p:spPr bwMode="auto">
            <a:xfrm flipH="1">
              <a:off x="45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1" name="Line 601"/>
            <p:cNvSpPr>
              <a:spLocks noChangeShapeType="1"/>
            </p:cNvSpPr>
            <p:nvPr/>
          </p:nvSpPr>
          <p:spPr bwMode="auto">
            <a:xfrm flipH="1">
              <a:off x="35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2" name="Line 602"/>
            <p:cNvSpPr>
              <a:spLocks noChangeShapeType="1"/>
            </p:cNvSpPr>
            <p:nvPr/>
          </p:nvSpPr>
          <p:spPr bwMode="auto">
            <a:xfrm flipH="1">
              <a:off x="250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3" name="Freeform 603"/>
            <p:cNvSpPr>
              <a:spLocks/>
            </p:cNvSpPr>
            <p:nvPr/>
          </p:nvSpPr>
          <p:spPr bwMode="auto">
            <a:xfrm>
              <a:off x="203" y="1003"/>
              <a:ext cx="11" cy="57"/>
            </a:xfrm>
            <a:custGeom>
              <a:avLst/>
              <a:gdLst>
                <a:gd name="T0" fmla="*/ 11 w 11"/>
                <a:gd name="T1" fmla="*/ 57 h 57"/>
                <a:gd name="T2" fmla="*/ 0 w 11"/>
                <a:gd name="T3" fmla="*/ 57 h 57"/>
                <a:gd name="T4" fmla="*/ 0 w 11"/>
                <a:gd name="T5" fmla="*/ 57 h 57"/>
                <a:gd name="T6" fmla="*/ 0 w 11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7"/>
                <a:gd name="T14" fmla="*/ 11 w 11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7">
                  <a:moveTo>
                    <a:pt x="11" y="57"/>
                  </a:moveTo>
                  <a:lnTo>
                    <a:pt x="0" y="5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4" name="Line 604"/>
            <p:cNvSpPr>
              <a:spLocks noChangeShapeType="1"/>
            </p:cNvSpPr>
            <p:nvPr/>
          </p:nvSpPr>
          <p:spPr bwMode="auto">
            <a:xfrm flipV="1">
              <a:off x="203" y="899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5" name="Line 605"/>
            <p:cNvSpPr>
              <a:spLocks noChangeShapeType="1"/>
            </p:cNvSpPr>
            <p:nvPr/>
          </p:nvSpPr>
          <p:spPr bwMode="auto">
            <a:xfrm flipV="1">
              <a:off x="203" y="795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6" name="Line 606"/>
            <p:cNvSpPr>
              <a:spLocks noChangeShapeType="1"/>
            </p:cNvSpPr>
            <p:nvPr/>
          </p:nvSpPr>
          <p:spPr bwMode="auto">
            <a:xfrm flipV="1">
              <a:off x="203" y="69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7" name="Line 607"/>
            <p:cNvSpPr>
              <a:spLocks noChangeShapeType="1"/>
            </p:cNvSpPr>
            <p:nvPr/>
          </p:nvSpPr>
          <p:spPr bwMode="auto">
            <a:xfrm flipV="1">
              <a:off x="203" y="618"/>
              <a:ext cx="1" cy="3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8" name="Line 608"/>
            <p:cNvSpPr>
              <a:spLocks noChangeShapeType="1"/>
            </p:cNvSpPr>
            <p:nvPr/>
          </p:nvSpPr>
          <p:spPr bwMode="auto">
            <a:xfrm>
              <a:off x="16" y="826"/>
              <a:ext cx="2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9" name="Freeform 609"/>
            <p:cNvSpPr>
              <a:spLocks/>
            </p:cNvSpPr>
            <p:nvPr/>
          </p:nvSpPr>
          <p:spPr bwMode="auto">
            <a:xfrm>
              <a:off x="16" y="805"/>
              <a:ext cx="41" cy="42"/>
            </a:xfrm>
            <a:custGeom>
              <a:avLst/>
              <a:gdLst>
                <a:gd name="T0" fmla="*/ 0 w 41"/>
                <a:gd name="T1" fmla="*/ 21 h 42"/>
                <a:gd name="T2" fmla="*/ 41 w 41"/>
                <a:gd name="T3" fmla="*/ 0 h 42"/>
                <a:gd name="T4" fmla="*/ 41 w 41"/>
                <a:gd name="T5" fmla="*/ 42 h 42"/>
                <a:gd name="T6" fmla="*/ 0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0" y="21"/>
                  </a:moveTo>
                  <a:lnTo>
                    <a:pt x="41" y="0"/>
                  </a:lnTo>
                  <a:lnTo>
                    <a:pt x="41" y="42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0" name="Freeform 610"/>
            <p:cNvSpPr>
              <a:spLocks/>
            </p:cNvSpPr>
            <p:nvPr/>
          </p:nvSpPr>
          <p:spPr bwMode="auto">
            <a:xfrm>
              <a:off x="256" y="805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0 h 42"/>
                <a:gd name="T4" fmla="*/ 0 w 41"/>
                <a:gd name="T5" fmla="*/ 42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1" name="Rectangle 611"/>
            <p:cNvSpPr>
              <a:spLocks noChangeArrowheads="1"/>
            </p:cNvSpPr>
            <p:nvPr/>
          </p:nvSpPr>
          <p:spPr bwMode="auto">
            <a:xfrm>
              <a:off x="1351" y="936"/>
              <a:ext cx="225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2" name="Rectangle 612"/>
            <p:cNvSpPr>
              <a:spLocks noChangeArrowheads="1"/>
            </p:cNvSpPr>
            <p:nvPr/>
          </p:nvSpPr>
          <p:spPr bwMode="auto">
            <a:xfrm>
              <a:off x="2113" y="665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3" name="Rectangle 613"/>
            <p:cNvSpPr>
              <a:spLocks noChangeArrowheads="1"/>
            </p:cNvSpPr>
            <p:nvPr/>
          </p:nvSpPr>
          <p:spPr bwMode="auto">
            <a:xfrm>
              <a:off x="2003" y="769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4" name="Rectangle 614"/>
            <p:cNvSpPr>
              <a:spLocks noChangeArrowheads="1"/>
            </p:cNvSpPr>
            <p:nvPr/>
          </p:nvSpPr>
          <p:spPr bwMode="auto">
            <a:xfrm>
              <a:off x="1894" y="87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5" name="Rectangle 615"/>
            <p:cNvSpPr>
              <a:spLocks noChangeArrowheads="1"/>
            </p:cNvSpPr>
            <p:nvPr/>
          </p:nvSpPr>
          <p:spPr bwMode="auto">
            <a:xfrm>
              <a:off x="1784" y="977"/>
              <a:ext cx="730" cy="724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6" name="Rectangle 616"/>
            <p:cNvSpPr>
              <a:spLocks noChangeArrowheads="1"/>
            </p:cNvSpPr>
            <p:nvPr/>
          </p:nvSpPr>
          <p:spPr bwMode="auto">
            <a:xfrm>
              <a:off x="1669" y="1076"/>
              <a:ext cx="736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7" name="Rectangle 617"/>
            <p:cNvSpPr>
              <a:spLocks noChangeArrowheads="1"/>
            </p:cNvSpPr>
            <p:nvPr/>
          </p:nvSpPr>
          <p:spPr bwMode="auto">
            <a:xfrm>
              <a:off x="1560" y="1180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8" name="Rectangle 618"/>
            <p:cNvSpPr>
              <a:spLocks noChangeArrowheads="1"/>
            </p:cNvSpPr>
            <p:nvPr/>
          </p:nvSpPr>
          <p:spPr bwMode="auto">
            <a:xfrm>
              <a:off x="1450" y="1284"/>
              <a:ext cx="731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9" name="Rectangle 619"/>
            <p:cNvSpPr>
              <a:spLocks noChangeArrowheads="1"/>
            </p:cNvSpPr>
            <p:nvPr/>
          </p:nvSpPr>
          <p:spPr bwMode="auto">
            <a:xfrm>
              <a:off x="1341" y="138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26" name="Rectangle 626"/>
            <p:cNvSpPr>
              <a:spLocks noChangeArrowheads="1"/>
            </p:cNvSpPr>
            <p:nvPr/>
          </p:nvSpPr>
          <p:spPr bwMode="auto">
            <a:xfrm>
              <a:off x="1373" y="2024"/>
              <a:ext cx="674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512KB L2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4527" name="Line 627"/>
            <p:cNvSpPr>
              <a:spLocks noChangeShapeType="1"/>
            </p:cNvSpPr>
            <p:nvPr/>
          </p:nvSpPr>
          <p:spPr bwMode="auto">
            <a:xfrm>
              <a:off x="1341" y="1847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8" name="Line 628"/>
            <p:cNvSpPr>
              <a:spLocks noChangeShapeType="1"/>
            </p:cNvSpPr>
            <p:nvPr/>
          </p:nvSpPr>
          <p:spPr bwMode="auto">
            <a:xfrm>
              <a:off x="1341" y="2013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9" name="Line 629"/>
            <p:cNvSpPr>
              <a:spLocks noChangeShapeType="1"/>
            </p:cNvSpPr>
            <p:nvPr/>
          </p:nvSpPr>
          <p:spPr bwMode="auto">
            <a:xfrm>
              <a:off x="1711" y="1847"/>
              <a:ext cx="1" cy="16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0" name="Freeform 630"/>
            <p:cNvSpPr>
              <a:spLocks/>
            </p:cNvSpPr>
            <p:nvPr/>
          </p:nvSpPr>
          <p:spPr bwMode="auto">
            <a:xfrm>
              <a:off x="1153" y="1586"/>
              <a:ext cx="15" cy="37"/>
            </a:xfrm>
            <a:custGeom>
              <a:avLst/>
              <a:gdLst>
                <a:gd name="T0" fmla="*/ 15 w 15"/>
                <a:gd name="T1" fmla="*/ 0 h 37"/>
                <a:gd name="T2" fmla="*/ 10 w 15"/>
                <a:gd name="T3" fmla="*/ 0 h 37"/>
                <a:gd name="T4" fmla="*/ 10 w 15"/>
                <a:gd name="T5" fmla="*/ 6 h 37"/>
                <a:gd name="T6" fmla="*/ 5 w 15"/>
                <a:gd name="T7" fmla="*/ 6 h 37"/>
                <a:gd name="T8" fmla="*/ 5 w 15"/>
                <a:gd name="T9" fmla="*/ 6 h 37"/>
                <a:gd name="T10" fmla="*/ 0 w 15"/>
                <a:gd name="T11" fmla="*/ 11 h 37"/>
                <a:gd name="T12" fmla="*/ 0 w 15"/>
                <a:gd name="T13" fmla="*/ 11 h 37"/>
                <a:gd name="T14" fmla="*/ 0 w 15"/>
                <a:gd name="T15" fmla="*/ 16 h 37"/>
                <a:gd name="T16" fmla="*/ 0 w 15"/>
                <a:gd name="T17" fmla="*/ 21 h 37"/>
                <a:gd name="T18" fmla="*/ 0 w 15"/>
                <a:gd name="T19" fmla="*/ 21 h 37"/>
                <a:gd name="T20" fmla="*/ 0 w 15"/>
                <a:gd name="T21" fmla="*/ 26 h 37"/>
                <a:gd name="T22" fmla="*/ 0 w 15"/>
                <a:gd name="T23" fmla="*/ 32 h 37"/>
                <a:gd name="T24" fmla="*/ 5 w 15"/>
                <a:gd name="T25" fmla="*/ 32 h 37"/>
                <a:gd name="T26" fmla="*/ 5 w 15"/>
                <a:gd name="T27" fmla="*/ 32 h 37"/>
                <a:gd name="T28" fmla="*/ 10 w 15"/>
                <a:gd name="T29" fmla="*/ 37 h 37"/>
                <a:gd name="T30" fmla="*/ 10 w 15"/>
                <a:gd name="T31" fmla="*/ 37 h 37"/>
                <a:gd name="T32" fmla="*/ 15 w 15"/>
                <a:gd name="T33" fmla="*/ 37 h 37"/>
                <a:gd name="T34" fmla="*/ 15 w 15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15" y="0"/>
                  </a:moveTo>
                  <a:lnTo>
                    <a:pt x="10" y="0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0" y="37"/>
                  </a:lnTo>
                  <a:lnTo>
                    <a:pt x="15" y="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1" name="Rectangle 631"/>
            <p:cNvSpPr>
              <a:spLocks noChangeArrowheads="1"/>
            </p:cNvSpPr>
            <p:nvPr/>
          </p:nvSpPr>
          <p:spPr bwMode="auto">
            <a:xfrm>
              <a:off x="1168" y="1586"/>
              <a:ext cx="74" cy="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32" name="Freeform 632"/>
            <p:cNvSpPr>
              <a:spLocks/>
            </p:cNvSpPr>
            <p:nvPr/>
          </p:nvSpPr>
          <p:spPr bwMode="auto">
            <a:xfrm>
              <a:off x="1236" y="1560"/>
              <a:ext cx="94" cy="89"/>
            </a:xfrm>
            <a:custGeom>
              <a:avLst/>
              <a:gdLst>
                <a:gd name="T0" fmla="*/ 94 w 94"/>
                <a:gd name="T1" fmla="*/ 47 h 89"/>
                <a:gd name="T2" fmla="*/ 0 w 94"/>
                <a:gd name="T3" fmla="*/ 0 h 89"/>
                <a:gd name="T4" fmla="*/ 0 w 94"/>
                <a:gd name="T5" fmla="*/ 89 h 89"/>
                <a:gd name="T6" fmla="*/ 94 w 94"/>
                <a:gd name="T7" fmla="*/ 47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89"/>
                <a:gd name="T14" fmla="*/ 94 w 94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89">
                  <a:moveTo>
                    <a:pt x="94" y="47"/>
                  </a:moveTo>
                  <a:lnTo>
                    <a:pt x="0" y="0"/>
                  </a:lnTo>
                  <a:lnTo>
                    <a:pt x="0" y="89"/>
                  </a:lnTo>
                  <a:lnTo>
                    <a:pt x="94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3" name="Freeform 633"/>
            <p:cNvSpPr>
              <a:spLocks/>
            </p:cNvSpPr>
            <p:nvPr/>
          </p:nvSpPr>
          <p:spPr bwMode="auto">
            <a:xfrm>
              <a:off x="1242" y="1586"/>
              <a:ext cx="15" cy="37"/>
            </a:xfrm>
            <a:custGeom>
              <a:avLst/>
              <a:gdLst>
                <a:gd name="T0" fmla="*/ 0 w 15"/>
                <a:gd name="T1" fmla="*/ 37 h 37"/>
                <a:gd name="T2" fmla="*/ 0 w 15"/>
                <a:gd name="T3" fmla="*/ 37 h 37"/>
                <a:gd name="T4" fmla="*/ 5 w 15"/>
                <a:gd name="T5" fmla="*/ 37 h 37"/>
                <a:gd name="T6" fmla="*/ 10 w 15"/>
                <a:gd name="T7" fmla="*/ 32 h 37"/>
                <a:gd name="T8" fmla="*/ 10 w 15"/>
                <a:gd name="T9" fmla="*/ 32 h 37"/>
                <a:gd name="T10" fmla="*/ 10 w 15"/>
                <a:gd name="T11" fmla="*/ 32 h 37"/>
                <a:gd name="T12" fmla="*/ 15 w 15"/>
                <a:gd name="T13" fmla="*/ 26 h 37"/>
                <a:gd name="T14" fmla="*/ 15 w 15"/>
                <a:gd name="T15" fmla="*/ 21 h 37"/>
                <a:gd name="T16" fmla="*/ 15 w 15"/>
                <a:gd name="T17" fmla="*/ 21 h 37"/>
                <a:gd name="T18" fmla="*/ 15 w 15"/>
                <a:gd name="T19" fmla="*/ 16 h 37"/>
                <a:gd name="T20" fmla="*/ 15 w 15"/>
                <a:gd name="T21" fmla="*/ 11 h 37"/>
                <a:gd name="T22" fmla="*/ 10 w 15"/>
                <a:gd name="T23" fmla="*/ 11 h 37"/>
                <a:gd name="T24" fmla="*/ 10 w 15"/>
                <a:gd name="T25" fmla="*/ 6 h 37"/>
                <a:gd name="T26" fmla="*/ 10 w 15"/>
                <a:gd name="T27" fmla="*/ 6 h 37"/>
                <a:gd name="T28" fmla="*/ 5 w 15"/>
                <a:gd name="T29" fmla="*/ 6 h 37"/>
                <a:gd name="T30" fmla="*/ 0 w 15"/>
                <a:gd name="T31" fmla="*/ 0 h 37"/>
                <a:gd name="T32" fmla="*/ 0 w 15"/>
                <a:gd name="T33" fmla="*/ 0 h 37"/>
                <a:gd name="T34" fmla="*/ 0 w 15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0" y="37"/>
                  </a:moveTo>
                  <a:lnTo>
                    <a:pt x="0" y="37"/>
                  </a:lnTo>
                  <a:lnTo>
                    <a:pt x="5" y="37"/>
                  </a:lnTo>
                  <a:lnTo>
                    <a:pt x="10" y="32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5" y="16"/>
                  </a:lnTo>
                  <a:lnTo>
                    <a:pt x="15" y="11"/>
                  </a:lnTo>
                  <a:lnTo>
                    <a:pt x="10" y="11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4" name="Line 634"/>
            <p:cNvSpPr>
              <a:spLocks noChangeShapeType="1"/>
            </p:cNvSpPr>
            <p:nvPr/>
          </p:nvSpPr>
          <p:spPr bwMode="auto">
            <a:xfrm flipH="1">
              <a:off x="657" y="1498"/>
              <a:ext cx="2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5" name="Freeform 635"/>
            <p:cNvSpPr>
              <a:spLocks/>
            </p:cNvSpPr>
            <p:nvPr/>
          </p:nvSpPr>
          <p:spPr bwMode="auto">
            <a:xfrm>
              <a:off x="819" y="1477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6" name="Freeform 636"/>
            <p:cNvSpPr>
              <a:spLocks/>
            </p:cNvSpPr>
            <p:nvPr/>
          </p:nvSpPr>
          <p:spPr bwMode="auto">
            <a:xfrm>
              <a:off x="657" y="1477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7" name="Line 637"/>
            <p:cNvSpPr>
              <a:spLocks noChangeShapeType="1"/>
            </p:cNvSpPr>
            <p:nvPr/>
          </p:nvSpPr>
          <p:spPr bwMode="auto">
            <a:xfrm>
              <a:off x="1721" y="2461"/>
              <a:ext cx="1" cy="49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8" name="Freeform 638"/>
            <p:cNvSpPr>
              <a:spLocks/>
            </p:cNvSpPr>
            <p:nvPr/>
          </p:nvSpPr>
          <p:spPr bwMode="auto">
            <a:xfrm>
              <a:off x="1701" y="2461"/>
              <a:ext cx="41" cy="42"/>
            </a:xfrm>
            <a:custGeom>
              <a:avLst/>
              <a:gdLst>
                <a:gd name="T0" fmla="*/ 20 w 41"/>
                <a:gd name="T1" fmla="*/ 0 h 42"/>
                <a:gd name="T2" fmla="*/ 41 w 41"/>
                <a:gd name="T3" fmla="*/ 42 h 42"/>
                <a:gd name="T4" fmla="*/ 0 w 41"/>
                <a:gd name="T5" fmla="*/ 42 h 42"/>
                <a:gd name="T6" fmla="*/ 20 w 41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0"/>
                  </a:moveTo>
                  <a:lnTo>
                    <a:pt x="41" y="42"/>
                  </a:lnTo>
                  <a:lnTo>
                    <a:pt x="0" y="4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9" name="Freeform 639"/>
            <p:cNvSpPr>
              <a:spLocks/>
            </p:cNvSpPr>
            <p:nvPr/>
          </p:nvSpPr>
          <p:spPr bwMode="auto">
            <a:xfrm>
              <a:off x="1701" y="2914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41 w 41"/>
                <a:gd name="T3" fmla="*/ 0 h 42"/>
                <a:gd name="T4" fmla="*/ 0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0" name="Rectangle 64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1" name="Rectangle 641"/>
            <p:cNvSpPr>
              <a:spLocks noChangeArrowheads="1"/>
            </p:cNvSpPr>
            <p:nvPr/>
          </p:nvSpPr>
          <p:spPr bwMode="auto">
            <a:xfrm>
              <a:off x="94" y="2326"/>
              <a:ext cx="506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3" name="Line 643"/>
            <p:cNvSpPr>
              <a:spLocks noChangeShapeType="1"/>
            </p:cNvSpPr>
            <p:nvPr/>
          </p:nvSpPr>
          <p:spPr bwMode="auto">
            <a:xfrm flipH="1">
              <a:off x="10" y="2284"/>
              <a:ext cx="110" cy="104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4" name="Line 644"/>
            <p:cNvSpPr>
              <a:spLocks noChangeShapeType="1"/>
            </p:cNvSpPr>
            <p:nvPr/>
          </p:nvSpPr>
          <p:spPr bwMode="auto">
            <a:xfrm flipH="1" flipV="1">
              <a:off x="10" y="2388"/>
              <a:ext cx="110" cy="99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5" name="Line 645"/>
            <p:cNvSpPr>
              <a:spLocks noChangeShapeType="1"/>
            </p:cNvSpPr>
            <p:nvPr/>
          </p:nvSpPr>
          <p:spPr bwMode="auto">
            <a:xfrm flipV="1">
              <a:off x="120" y="2289"/>
              <a:ext cx="1" cy="37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6" name="Line 646"/>
            <p:cNvSpPr>
              <a:spLocks noChangeShapeType="1"/>
            </p:cNvSpPr>
            <p:nvPr/>
          </p:nvSpPr>
          <p:spPr bwMode="auto">
            <a:xfrm flipV="1">
              <a:off x="120" y="2451"/>
              <a:ext cx="1" cy="36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7" name="Rectangle 647"/>
            <p:cNvSpPr>
              <a:spLocks noChangeArrowheads="1"/>
            </p:cNvSpPr>
            <p:nvPr/>
          </p:nvSpPr>
          <p:spPr bwMode="auto">
            <a:xfrm>
              <a:off x="506" y="2336"/>
              <a:ext cx="2660" cy="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8" name="Line 648"/>
            <p:cNvSpPr>
              <a:spLocks noChangeShapeType="1"/>
            </p:cNvSpPr>
            <p:nvPr/>
          </p:nvSpPr>
          <p:spPr bwMode="auto">
            <a:xfrm flipH="1">
              <a:off x="934" y="2326"/>
              <a:ext cx="2107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9" name="Rectangle 649"/>
            <p:cNvSpPr>
              <a:spLocks noChangeArrowheads="1"/>
            </p:cNvSpPr>
            <p:nvPr/>
          </p:nvSpPr>
          <p:spPr bwMode="auto">
            <a:xfrm>
              <a:off x="3046" y="810"/>
              <a:ext cx="120" cy="1521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0" name="Rectangle 650"/>
            <p:cNvSpPr>
              <a:spLocks noChangeArrowheads="1"/>
            </p:cNvSpPr>
            <p:nvPr/>
          </p:nvSpPr>
          <p:spPr bwMode="auto">
            <a:xfrm>
              <a:off x="3046" y="816"/>
              <a:ext cx="120" cy="1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1" name="Line 651"/>
            <p:cNvSpPr>
              <a:spLocks noChangeShapeType="1"/>
            </p:cNvSpPr>
            <p:nvPr/>
          </p:nvSpPr>
          <p:spPr bwMode="auto">
            <a:xfrm>
              <a:off x="3166" y="816"/>
              <a:ext cx="1" cy="1635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2" name="Line 652"/>
            <p:cNvSpPr>
              <a:spLocks noChangeShapeType="1"/>
            </p:cNvSpPr>
            <p:nvPr/>
          </p:nvSpPr>
          <p:spPr bwMode="auto">
            <a:xfrm>
              <a:off x="3041" y="816"/>
              <a:ext cx="1" cy="1510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3" name="Line 653"/>
            <p:cNvSpPr>
              <a:spLocks noChangeShapeType="1"/>
            </p:cNvSpPr>
            <p:nvPr/>
          </p:nvSpPr>
          <p:spPr bwMode="auto">
            <a:xfrm>
              <a:off x="3046" y="810"/>
              <a:ext cx="12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4" name="Rectangle 654"/>
            <p:cNvSpPr>
              <a:spLocks noChangeArrowheads="1"/>
            </p:cNvSpPr>
            <p:nvPr/>
          </p:nvSpPr>
          <p:spPr bwMode="auto">
            <a:xfrm>
              <a:off x="887" y="935"/>
              <a:ext cx="120" cy="14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5" name="Line 655"/>
            <p:cNvSpPr>
              <a:spLocks noChangeShapeType="1"/>
            </p:cNvSpPr>
            <p:nvPr/>
          </p:nvSpPr>
          <p:spPr bwMode="auto">
            <a:xfrm>
              <a:off x="1007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6" name="Line 656"/>
            <p:cNvSpPr>
              <a:spLocks noChangeShapeType="1"/>
            </p:cNvSpPr>
            <p:nvPr/>
          </p:nvSpPr>
          <p:spPr bwMode="auto">
            <a:xfrm>
              <a:off x="882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7" name="Line 657"/>
            <p:cNvSpPr>
              <a:spLocks noChangeShapeType="1"/>
            </p:cNvSpPr>
            <p:nvPr/>
          </p:nvSpPr>
          <p:spPr bwMode="auto">
            <a:xfrm>
              <a:off x="882" y="935"/>
              <a:ext cx="125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8" name="Line 658"/>
            <p:cNvSpPr>
              <a:spLocks noChangeShapeType="1"/>
            </p:cNvSpPr>
            <p:nvPr/>
          </p:nvSpPr>
          <p:spPr bwMode="auto">
            <a:xfrm flipH="1">
              <a:off x="120" y="2326"/>
              <a:ext cx="762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9" name="Line 659"/>
            <p:cNvSpPr>
              <a:spLocks noChangeShapeType="1"/>
            </p:cNvSpPr>
            <p:nvPr/>
          </p:nvSpPr>
          <p:spPr bwMode="auto">
            <a:xfrm flipH="1">
              <a:off x="120" y="2451"/>
              <a:ext cx="304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0" name="Rectangle 66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1" name="Rectangle 661"/>
            <p:cNvSpPr>
              <a:spLocks noChangeArrowheads="1"/>
            </p:cNvSpPr>
            <p:nvPr/>
          </p:nvSpPr>
          <p:spPr bwMode="auto">
            <a:xfrm>
              <a:off x="2102" y="2967"/>
              <a:ext cx="1252" cy="859"/>
            </a:xfrm>
            <a:prstGeom prst="rect">
              <a:avLst/>
            </a:prstGeom>
            <a:solidFill>
              <a:srgbClr val="DDDDDC"/>
            </a:solidFill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2" name="Line 662"/>
            <p:cNvSpPr>
              <a:spLocks noChangeShapeType="1"/>
            </p:cNvSpPr>
            <p:nvPr/>
          </p:nvSpPr>
          <p:spPr bwMode="auto">
            <a:xfrm flipH="1">
              <a:off x="2379" y="3326"/>
              <a:ext cx="1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3" name="Freeform 663"/>
            <p:cNvSpPr>
              <a:spLocks/>
            </p:cNvSpPr>
            <p:nvPr/>
          </p:nvSpPr>
          <p:spPr bwMode="auto">
            <a:xfrm>
              <a:off x="2488" y="3305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4" name="Freeform 664"/>
            <p:cNvSpPr>
              <a:spLocks/>
            </p:cNvSpPr>
            <p:nvPr/>
          </p:nvSpPr>
          <p:spPr bwMode="auto">
            <a:xfrm>
              <a:off x="2379" y="3305"/>
              <a:ext cx="47" cy="42"/>
            </a:xfrm>
            <a:custGeom>
              <a:avLst/>
              <a:gdLst>
                <a:gd name="T0" fmla="*/ 0 w 47"/>
                <a:gd name="T1" fmla="*/ 21 h 42"/>
                <a:gd name="T2" fmla="*/ 47 w 47"/>
                <a:gd name="T3" fmla="*/ 42 h 42"/>
                <a:gd name="T4" fmla="*/ 47 w 47"/>
                <a:gd name="T5" fmla="*/ 0 h 42"/>
                <a:gd name="T6" fmla="*/ 0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0" y="21"/>
                  </a:moveTo>
                  <a:lnTo>
                    <a:pt x="47" y="42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6" name="Rectangle 666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7" name="Rectangle 667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8" name="Rectangle 668"/>
            <p:cNvSpPr>
              <a:spLocks noChangeArrowheads="1"/>
            </p:cNvSpPr>
            <p:nvPr/>
          </p:nvSpPr>
          <p:spPr bwMode="auto">
            <a:xfrm rot="-5400000">
              <a:off x="2579" y="3348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9" name="Rectangle 669"/>
            <p:cNvSpPr>
              <a:spLocks noChangeArrowheads="1"/>
            </p:cNvSpPr>
            <p:nvPr/>
          </p:nvSpPr>
          <p:spPr bwMode="auto">
            <a:xfrm rot="-5400000">
              <a:off x="2574" y="3291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0" name="Rectangle 670"/>
            <p:cNvSpPr>
              <a:spLocks noChangeArrowheads="1"/>
            </p:cNvSpPr>
            <p:nvPr/>
          </p:nvSpPr>
          <p:spPr bwMode="auto">
            <a:xfrm rot="-5400000">
              <a:off x="2595" y="3249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1" name="Rectangle 671"/>
            <p:cNvSpPr>
              <a:spLocks noChangeArrowheads="1"/>
            </p:cNvSpPr>
            <p:nvPr/>
          </p:nvSpPr>
          <p:spPr bwMode="auto">
            <a:xfrm rot="-5400000">
              <a:off x="2592" y="3225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2" name="Rectangle 672"/>
            <p:cNvSpPr>
              <a:spLocks noChangeArrowheads="1"/>
            </p:cNvSpPr>
            <p:nvPr/>
          </p:nvSpPr>
          <p:spPr bwMode="auto">
            <a:xfrm rot="-5400000">
              <a:off x="2585" y="319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3" name="Rectangle 673"/>
            <p:cNvSpPr>
              <a:spLocks noChangeArrowheads="1"/>
            </p:cNvSpPr>
            <p:nvPr/>
          </p:nvSpPr>
          <p:spPr bwMode="auto">
            <a:xfrm rot="-5400000">
              <a:off x="2582" y="3142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4" name="Rectangle 674"/>
            <p:cNvSpPr>
              <a:spLocks noChangeArrowheads="1"/>
            </p:cNvSpPr>
            <p:nvPr/>
          </p:nvSpPr>
          <p:spPr bwMode="auto">
            <a:xfrm>
              <a:off x="2170" y="3034"/>
              <a:ext cx="204" cy="406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5" name="Rectangle 675"/>
            <p:cNvSpPr>
              <a:spLocks noChangeArrowheads="1"/>
            </p:cNvSpPr>
            <p:nvPr/>
          </p:nvSpPr>
          <p:spPr bwMode="auto">
            <a:xfrm rot="-5400000">
              <a:off x="2188" y="3301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6" name="Rectangle 676"/>
            <p:cNvSpPr>
              <a:spLocks noChangeArrowheads="1"/>
            </p:cNvSpPr>
            <p:nvPr/>
          </p:nvSpPr>
          <p:spPr bwMode="auto">
            <a:xfrm rot="-5400000">
              <a:off x="2201" y="3257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7" name="Rectangle 677"/>
            <p:cNvSpPr>
              <a:spLocks noChangeArrowheads="1"/>
            </p:cNvSpPr>
            <p:nvPr/>
          </p:nvSpPr>
          <p:spPr bwMode="auto">
            <a:xfrm rot="-5400000">
              <a:off x="2191" y="3220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8" name="Rectangle 678"/>
            <p:cNvSpPr>
              <a:spLocks noChangeArrowheads="1"/>
            </p:cNvSpPr>
            <p:nvPr/>
          </p:nvSpPr>
          <p:spPr bwMode="auto">
            <a:xfrm rot="-5400000">
              <a:off x="2194" y="3177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9" name="Rectangle 679"/>
            <p:cNvSpPr>
              <a:spLocks noChangeArrowheads="1"/>
            </p:cNvSpPr>
            <p:nvPr/>
          </p:nvSpPr>
          <p:spPr bwMode="auto">
            <a:xfrm rot="-5400000">
              <a:off x="2199" y="3135"/>
              <a:ext cx="6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0" name="Rectangle 680"/>
            <p:cNvSpPr>
              <a:spLocks noChangeArrowheads="1"/>
            </p:cNvSpPr>
            <p:nvPr/>
          </p:nvSpPr>
          <p:spPr bwMode="auto">
            <a:xfrm rot="-5400000">
              <a:off x="2191" y="3095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1" name="Rectangle 681"/>
            <p:cNvSpPr>
              <a:spLocks noChangeArrowheads="1"/>
            </p:cNvSpPr>
            <p:nvPr/>
          </p:nvSpPr>
          <p:spPr bwMode="auto">
            <a:xfrm rot="-5400000">
              <a:off x="2194" y="305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2" name="Rectangle 682"/>
            <p:cNvSpPr>
              <a:spLocks noChangeArrowheads="1"/>
            </p:cNvSpPr>
            <p:nvPr/>
          </p:nvSpPr>
          <p:spPr bwMode="auto">
            <a:xfrm rot="-5400000">
              <a:off x="2201" y="301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3" name="Rectangle 683"/>
            <p:cNvSpPr>
              <a:spLocks noChangeArrowheads="1"/>
            </p:cNvSpPr>
            <p:nvPr/>
          </p:nvSpPr>
          <p:spPr bwMode="auto">
            <a:xfrm rot="-5400000">
              <a:off x="2276" y="3264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4" name="Rectangle 684"/>
            <p:cNvSpPr>
              <a:spLocks noChangeArrowheads="1"/>
            </p:cNvSpPr>
            <p:nvPr/>
          </p:nvSpPr>
          <p:spPr bwMode="auto">
            <a:xfrm rot="-5400000">
              <a:off x="2271" y="3207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5" name="Rectangle 685"/>
            <p:cNvSpPr>
              <a:spLocks noChangeArrowheads="1"/>
            </p:cNvSpPr>
            <p:nvPr/>
          </p:nvSpPr>
          <p:spPr bwMode="auto">
            <a:xfrm rot="-5400000">
              <a:off x="2292" y="3166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6" name="Rectangle 686"/>
            <p:cNvSpPr>
              <a:spLocks noChangeArrowheads="1"/>
            </p:cNvSpPr>
            <p:nvPr/>
          </p:nvSpPr>
          <p:spPr bwMode="auto">
            <a:xfrm rot="-5400000">
              <a:off x="2289" y="314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7" name="Rectangle 687"/>
            <p:cNvSpPr>
              <a:spLocks noChangeArrowheads="1"/>
            </p:cNvSpPr>
            <p:nvPr/>
          </p:nvSpPr>
          <p:spPr bwMode="auto">
            <a:xfrm rot="-5400000">
              <a:off x="2282" y="3109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8" name="Rectangle 688"/>
            <p:cNvSpPr>
              <a:spLocks noChangeArrowheads="1"/>
            </p:cNvSpPr>
            <p:nvPr/>
          </p:nvSpPr>
          <p:spPr bwMode="auto">
            <a:xfrm rot="-5400000">
              <a:off x="2279" y="3059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9" name="Rectangle 689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0" name="Rectangle 690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1" name="Rectangle 691"/>
            <p:cNvSpPr>
              <a:spLocks noChangeArrowheads="1"/>
            </p:cNvSpPr>
            <p:nvPr/>
          </p:nvSpPr>
          <p:spPr bwMode="auto">
            <a:xfrm rot="-5400000">
              <a:off x="2210" y="3655"/>
              <a:ext cx="73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2" name="Rectangle 692"/>
            <p:cNvSpPr>
              <a:spLocks noChangeArrowheads="1"/>
            </p:cNvSpPr>
            <p:nvPr/>
          </p:nvSpPr>
          <p:spPr bwMode="auto">
            <a:xfrm rot="-5400000">
              <a:off x="2208" y="3611"/>
              <a:ext cx="7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3" name="Rectangle 693"/>
            <p:cNvSpPr>
              <a:spLocks noChangeArrowheads="1"/>
            </p:cNvSpPr>
            <p:nvPr/>
          </p:nvSpPr>
          <p:spPr bwMode="auto">
            <a:xfrm rot="-5400000">
              <a:off x="2205" y="3561"/>
              <a:ext cx="84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4" name="Rectangle 694"/>
            <p:cNvSpPr>
              <a:spLocks noChangeArrowheads="1"/>
            </p:cNvSpPr>
            <p:nvPr/>
          </p:nvSpPr>
          <p:spPr bwMode="auto">
            <a:xfrm rot="-5400000">
              <a:off x="2223" y="3527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5" name="Rectangle 695"/>
            <p:cNvSpPr>
              <a:spLocks noChangeArrowheads="1"/>
            </p:cNvSpPr>
            <p:nvPr/>
          </p:nvSpPr>
          <p:spPr bwMode="auto">
            <a:xfrm rot="-5400000">
              <a:off x="2223" y="3506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6" name="Rectangle 696"/>
            <p:cNvSpPr>
              <a:spLocks noChangeArrowheads="1"/>
            </p:cNvSpPr>
            <p:nvPr/>
          </p:nvSpPr>
          <p:spPr bwMode="auto">
            <a:xfrm rot="-5400000">
              <a:off x="2284" y="3570"/>
              <a:ext cx="73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x2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597" name="Line 698"/>
            <p:cNvSpPr>
              <a:spLocks noChangeShapeType="1"/>
            </p:cNvSpPr>
            <p:nvPr/>
          </p:nvSpPr>
          <p:spPr bwMode="auto">
            <a:xfrm>
              <a:off x="2269" y="3446"/>
              <a:ext cx="1" cy="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8" name="Freeform 699"/>
            <p:cNvSpPr>
              <a:spLocks/>
            </p:cNvSpPr>
            <p:nvPr/>
          </p:nvSpPr>
          <p:spPr bwMode="auto">
            <a:xfrm>
              <a:off x="2248" y="3446"/>
              <a:ext cx="37" cy="36"/>
            </a:xfrm>
            <a:custGeom>
              <a:avLst/>
              <a:gdLst>
                <a:gd name="T0" fmla="*/ 37 w 37"/>
                <a:gd name="T1" fmla="*/ 36 h 36"/>
                <a:gd name="T2" fmla="*/ 21 w 37"/>
                <a:gd name="T3" fmla="*/ 0 h 36"/>
                <a:gd name="T4" fmla="*/ 0 w 37"/>
                <a:gd name="T5" fmla="*/ 36 h 36"/>
                <a:gd name="T6" fmla="*/ 37 w 37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6"/>
                <a:gd name="T14" fmla="*/ 37 w 3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6">
                  <a:moveTo>
                    <a:pt x="37" y="36"/>
                  </a:moveTo>
                  <a:lnTo>
                    <a:pt x="21" y="0"/>
                  </a:lnTo>
                  <a:lnTo>
                    <a:pt x="0" y="36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9" name="Freeform 700"/>
            <p:cNvSpPr>
              <a:spLocks/>
            </p:cNvSpPr>
            <p:nvPr/>
          </p:nvSpPr>
          <p:spPr bwMode="auto">
            <a:xfrm>
              <a:off x="2248" y="3508"/>
              <a:ext cx="37" cy="31"/>
            </a:xfrm>
            <a:custGeom>
              <a:avLst/>
              <a:gdLst>
                <a:gd name="T0" fmla="*/ 37 w 37"/>
                <a:gd name="T1" fmla="*/ 0 h 31"/>
                <a:gd name="T2" fmla="*/ 21 w 37"/>
                <a:gd name="T3" fmla="*/ 31 h 31"/>
                <a:gd name="T4" fmla="*/ 0 w 37"/>
                <a:gd name="T5" fmla="*/ 0 h 31"/>
                <a:gd name="T6" fmla="*/ 37 w 37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1"/>
                <a:gd name="T14" fmla="*/ 37 w 37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1">
                  <a:moveTo>
                    <a:pt x="37" y="0"/>
                  </a:moveTo>
                  <a:lnTo>
                    <a:pt x="21" y="31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0" name="Rectangle 701"/>
            <p:cNvSpPr>
              <a:spLocks noChangeArrowheads="1"/>
            </p:cNvSpPr>
            <p:nvPr/>
          </p:nvSpPr>
          <p:spPr bwMode="auto">
            <a:xfrm>
              <a:off x="2885" y="3342"/>
              <a:ext cx="407" cy="192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03" name="Line 704"/>
            <p:cNvSpPr>
              <a:spLocks noChangeShapeType="1"/>
            </p:cNvSpPr>
            <p:nvPr/>
          </p:nvSpPr>
          <p:spPr bwMode="auto">
            <a:xfrm flipH="1">
              <a:off x="2707" y="3435"/>
              <a:ext cx="16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4" name="Freeform 705"/>
            <p:cNvSpPr>
              <a:spLocks/>
            </p:cNvSpPr>
            <p:nvPr/>
          </p:nvSpPr>
          <p:spPr bwMode="auto">
            <a:xfrm>
              <a:off x="2833" y="3414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5" name="Freeform 706"/>
            <p:cNvSpPr>
              <a:spLocks/>
            </p:cNvSpPr>
            <p:nvPr/>
          </p:nvSpPr>
          <p:spPr bwMode="auto">
            <a:xfrm>
              <a:off x="2707" y="3414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6" name="Line 707"/>
            <p:cNvSpPr>
              <a:spLocks noChangeShapeType="1"/>
            </p:cNvSpPr>
            <p:nvPr/>
          </p:nvSpPr>
          <p:spPr bwMode="auto">
            <a:xfrm flipH="1">
              <a:off x="2707" y="3211"/>
              <a:ext cx="1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7" name="Freeform 708"/>
            <p:cNvSpPr>
              <a:spLocks/>
            </p:cNvSpPr>
            <p:nvPr/>
          </p:nvSpPr>
          <p:spPr bwMode="auto">
            <a:xfrm>
              <a:off x="2833" y="3190"/>
              <a:ext cx="47" cy="42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8" name="Freeform 709"/>
            <p:cNvSpPr>
              <a:spLocks/>
            </p:cNvSpPr>
            <p:nvPr/>
          </p:nvSpPr>
          <p:spPr bwMode="auto">
            <a:xfrm>
              <a:off x="2707" y="3190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2" name="Line 713"/>
            <p:cNvSpPr>
              <a:spLocks noChangeShapeType="1"/>
            </p:cNvSpPr>
            <p:nvPr/>
          </p:nvSpPr>
          <p:spPr bwMode="auto">
            <a:xfrm flipV="1">
              <a:off x="2274" y="3769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3" name="Freeform 714"/>
            <p:cNvSpPr>
              <a:spLocks/>
            </p:cNvSpPr>
            <p:nvPr/>
          </p:nvSpPr>
          <p:spPr bwMode="auto">
            <a:xfrm>
              <a:off x="2254" y="3961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4" name="Freeform 715"/>
            <p:cNvSpPr>
              <a:spLocks/>
            </p:cNvSpPr>
            <p:nvPr/>
          </p:nvSpPr>
          <p:spPr bwMode="auto">
            <a:xfrm>
              <a:off x="2254" y="3769"/>
              <a:ext cx="41" cy="46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5" name="Rectangle 716"/>
            <p:cNvSpPr>
              <a:spLocks noChangeArrowheads="1"/>
            </p:cNvSpPr>
            <p:nvPr/>
          </p:nvSpPr>
          <p:spPr bwMode="auto">
            <a:xfrm>
              <a:off x="2885" y="3112"/>
              <a:ext cx="407" cy="193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375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7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78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0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1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2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3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4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5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7" name="Rectangle 526"/>
          <p:cNvSpPr>
            <a:spLocks noChangeArrowheads="1"/>
          </p:cNvSpPr>
          <p:nvPr/>
        </p:nvSpPr>
        <p:spPr bwMode="auto">
          <a:xfrm>
            <a:off x="679450" y="1012825"/>
            <a:ext cx="1207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Memory Subsystem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8" name="Rectangle 767"/>
          <p:cNvSpPr>
            <a:spLocks noChangeArrowheads="1"/>
          </p:cNvSpPr>
          <p:nvPr/>
        </p:nvSpPr>
        <p:spPr bwMode="auto">
          <a:xfrm>
            <a:off x="171234" y="3724289"/>
            <a:ext cx="62517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HyperLink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9" name="Rectangle 790"/>
          <p:cNvSpPr>
            <a:spLocks noChangeArrowheads="1"/>
          </p:cNvSpPr>
          <p:nvPr/>
        </p:nvSpPr>
        <p:spPr bwMode="auto">
          <a:xfrm>
            <a:off x="3895590" y="5849938"/>
            <a:ext cx="132889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Network Coprocessor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90" name="Rectangle 784"/>
          <p:cNvSpPr>
            <a:spLocks noChangeArrowheads="1"/>
          </p:cNvSpPr>
          <p:nvPr/>
        </p:nvSpPr>
        <p:spPr bwMode="auto">
          <a:xfrm>
            <a:off x="2397769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1" name="Rectangle 785"/>
          <p:cNvSpPr>
            <a:spLocks noChangeArrowheads="1"/>
          </p:cNvSpPr>
          <p:nvPr/>
        </p:nvSpPr>
        <p:spPr bwMode="auto">
          <a:xfrm>
            <a:off x="2347021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2" name="Rectangle 699"/>
          <p:cNvSpPr>
            <a:spLocks noChangeArrowheads="1"/>
          </p:cNvSpPr>
          <p:nvPr/>
        </p:nvSpPr>
        <p:spPr bwMode="auto">
          <a:xfrm>
            <a:off x="2197316" y="2955925"/>
            <a:ext cx="4809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L1P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3" name="Rectangle 700"/>
          <p:cNvSpPr>
            <a:spLocks noChangeArrowheads="1"/>
          </p:cNvSpPr>
          <p:nvPr/>
        </p:nvSpPr>
        <p:spPr bwMode="auto">
          <a:xfrm>
            <a:off x="2138552" y="3063902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4" name="Rectangle 701"/>
          <p:cNvSpPr>
            <a:spLocks noChangeArrowheads="1"/>
          </p:cNvSpPr>
          <p:nvPr/>
        </p:nvSpPr>
        <p:spPr bwMode="auto">
          <a:xfrm>
            <a:off x="2760865" y="2965450"/>
            <a:ext cx="48571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L1D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5" name="Rectangle 702"/>
          <p:cNvSpPr>
            <a:spLocks noChangeArrowheads="1"/>
          </p:cNvSpPr>
          <p:nvPr/>
        </p:nvSpPr>
        <p:spPr bwMode="auto">
          <a:xfrm>
            <a:off x="2719617" y="3063889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53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54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5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6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7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36212" y="183894"/>
            <a:ext cx="903268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General Purpose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488590" y="876596"/>
            <a:ext cx="3655409" cy="46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j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 Coprocessor (TCP3d)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  <a:endParaRPr lang="en-US" altLang="en-US" sz="2000" b="1" kern="0" dirty="0">
              <a:solidFill>
                <a:srgbClr val="000000"/>
              </a:solidFill>
              <a:latin typeface="Calibri"/>
            </a:endParaRP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1 MB Multicore Shared Memory (MSM SRAM) 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22357" y="922535"/>
            <a:ext cx="5475288" cy="5568951"/>
            <a:chOff x="3608389" y="1082663"/>
            <a:chExt cx="5475288" cy="5568951"/>
          </a:xfrm>
        </p:grpSpPr>
        <p:sp>
          <p:nvSpPr>
            <p:cNvPr id="37482" name="AutoShape 618"/>
            <p:cNvSpPr>
              <a:spLocks noChangeAspect="1" noChangeArrowheads="1" noTextEdit="1"/>
            </p:cNvSpPr>
            <p:nvPr/>
          </p:nvSpPr>
          <p:spPr bwMode="auto">
            <a:xfrm>
              <a:off x="3608389" y="1082663"/>
              <a:ext cx="5475288" cy="556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4" name="Rectangle 620"/>
            <p:cNvSpPr>
              <a:spLocks noChangeArrowheads="1"/>
            </p:cNvSpPr>
            <p:nvPr/>
          </p:nvSpPr>
          <p:spPr bwMode="auto">
            <a:xfrm>
              <a:off x="3854439" y="1100126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6" name="Rectangle 622"/>
            <p:cNvSpPr>
              <a:spLocks noChangeArrowheads="1"/>
            </p:cNvSpPr>
            <p:nvPr/>
          </p:nvSpPr>
          <p:spPr bwMode="auto">
            <a:xfrm>
              <a:off x="5362375" y="3689339"/>
              <a:ext cx="182101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or 2 Cores @ up to 1.25 GHz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87" name="Rectangle 623"/>
            <p:cNvSpPr>
              <a:spLocks noChangeArrowheads="1"/>
            </p:cNvSpPr>
            <p:nvPr/>
          </p:nvSpPr>
          <p:spPr bwMode="auto">
            <a:xfrm>
              <a:off x="5753102" y="22415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8" name="Rectangle 624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9" name="Rectangle 625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0" name="Rectangle 626"/>
            <p:cNvSpPr>
              <a:spLocks noChangeArrowheads="1"/>
            </p:cNvSpPr>
            <p:nvPr/>
          </p:nvSpPr>
          <p:spPr bwMode="auto">
            <a:xfrm>
              <a:off x="5956302" y="2538401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1" name="Rectangle 627"/>
            <p:cNvSpPr>
              <a:spLocks noChangeArrowheads="1"/>
            </p:cNvSpPr>
            <p:nvPr/>
          </p:nvSpPr>
          <p:spPr bwMode="auto">
            <a:xfrm>
              <a:off x="5905502" y="2716201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5" name="Rectangle 631"/>
            <p:cNvSpPr>
              <a:spLocks noChangeArrowheads="1"/>
            </p:cNvSpPr>
            <p:nvPr/>
          </p:nvSpPr>
          <p:spPr bwMode="auto">
            <a:xfrm>
              <a:off x="8435586" y="1123939"/>
              <a:ext cx="5514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C6655/57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6" name="Rectangle 632"/>
            <p:cNvSpPr>
              <a:spLocks noChangeArrowheads="1"/>
            </p:cNvSpPr>
            <p:nvPr/>
          </p:nvSpPr>
          <p:spPr bwMode="auto">
            <a:xfrm>
              <a:off x="5634040" y="1209664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7" name="Rectangle 633"/>
            <p:cNvSpPr>
              <a:spLocks noChangeArrowheads="1"/>
            </p:cNvSpPr>
            <p:nvPr/>
          </p:nvSpPr>
          <p:spPr bwMode="auto">
            <a:xfrm>
              <a:off x="5794377" y="1665276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8" name="Rectangle 634"/>
            <p:cNvSpPr>
              <a:spLocks noChangeArrowheads="1"/>
            </p:cNvSpPr>
            <p:nvPr/>
          </p:nvSpPr>
          <p:spPr bwMode="auto">
            <a:xfrm>
              <a:off x="5735640" y="1243001"/>
              <a:ext cx="423863" cy="41275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9" name="Rectangle 635"/>
            <p:cNvSpPr>
              <a:spLocks noChangeArrowheads="1"/>
            </p:cNvSpPr>
            <p:nvPr/>
          </p:nvSpPr>
          <p:spPr bwMode="auto">
            <a:xfrm>
              <a:off x="5837240" y="1258876"/>
              <a:ext cx="2164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1MB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0" name="Rectangle 636"/>
            <p:cNvSpPr>
              <a:spLocks noChangeArrowheads="1"/>
            </p:cNvSpPr>
            <p:nvPr/>
          </p:nvSpPr>
          <p:spPr bwMode="auto">
            <a:xfrm>
              <a:off x="5829302" y="1360476"/>
              <a:ext cx="2388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1" name="Rectangle 637"/>
            <p:cNvSpPr>
              <a:spLocks noChangeArrowheads="1"/>
            </p:cNvSpPr>
            <p:nvPr/>
          </p:nvSpPr>
          <p:spPr bwMode="auto">
            <a:xfrm>
              <a:off x="5803902" y="1470041"/>
              <a:ext cx="30136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2" name="Rectangle 638"/>
            <p:cNvSpPr>
              <a:spLocks noChangeArrowheads="1"/>
            </p:cNvSpPr>
            <p:nvPr/>
          </p:nvSpPr>
          <p:spPr bwMode="auto">
            <a:xfrm>
              <a:off x="4108452" y="1344601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03" name="Rectangle 639"/>
            <p:cNvSpPr>
              <a:spLocks noChangeArrowheads="1"/>
            </p:cNvSpPr>
            <p:nvPr/>
          </p:nvSpPr>
          <p:spPr bwMode="auto">
            <a:xfrm>
              <a:off x="4294190" y="137793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4" name="Rectangle 640"/>
            <p:cNvSpPr>
              <a:spLocks noChangeArrowheads="1"/>
            </p:cNvSpPr>
            <p:nvPr/>
          </p:nvSpPr>
          <p:spPr bwMode="auto">
            <a:xfrm>
              <a:off x="4167190" y="1479539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15" name="Freeform 651"/>
            <p:cNvSpPr>
              <a:spLocks/>
            </p:cNvSpPr>
            <p:nvPr/>
          </p:nvSpPr>
          <p:spPr bwMode="auto">
            <a:xfrm>
              <a:off x="5481640" y="1420801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6" name="Freeform 652"/>
            <p:cNvSpPr>
              <a:spLocks/>
            </p:cNvSpPr>
            <p:nvPr/>
          </p:nvSpPr>
          <p:spPr bwMode="auto">
            <a:xfrm>
              <a:off x="5481640" y="1463664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7" name="Rectangle 653"/>
            <p:cNvSpPr>
              <a:spLocks noChangeArrowheads="1"/>
            </p:cNvSpPr>
            <p:nvPr/>
          </p:nvSpPr>
          <p:spPr bwMode="auto">
            <a:xfrm>
              <a:off x="4930777" y="1463664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8" name="Freeform 654"/>
            <p:cNvSpPr>
              <a:spLocks/>
            </p:cNvSpPr>
            <p:nvPr/>
          </p:nvSpPr>
          <p:spPr bwMode="auto">
            <a:xfrm>
              <a:off x="4786315" y="1420801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9" name="Freeform 655"/>
            <p:cNvSpPr>
              <a:spLocks/>
            </p:cNvSpPr>
            <p:nvPr/>
          </p:nvSpPr>
          <p:spPr bwMode="auto">
            <a:xfrm>
              <a:off x="4905377" y="1463664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0" name="Rectangle 656"/>
            <p:cNvSpPr>
              <a:spLocks noChangeArrowheads="1"/>
            </p:cNvSpPr>
            <p:nvPr/>
          </p:nvSpPr>
          <p:spPr bwMode="auto">
            <a:xfrm>
              <a:off x="4303715" y="1184264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21" name="Freeform 657"/>
            <p:cNvSpPr>
              <a:spLocks/>
            </p:cNvSpPr>
            <p:nvPr/>
          </p:nvSpPr>
          <p:spPr bwMode="auto">
            <a:xfrm>
              <a:off x="5473702" y="1684326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2" name="Freeform 658"/>
            <p:cNvSpPr>
              <a:spLocks/>
            </p:cNvSpPr>
            <p:nvPr/>
          </p:nvSpPr>
          <p:spPr bwMode="auto">
            <a:xfrm>
              <a:off x="5473702" y="1725601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3" name="Rectangle 659"/>
            <p:cNvSpPr>
              <a:spLocks noChangeArrowheads="1"/>
            </p:cNvSpPr>
            <p:nvPr/>
          </p:nvSpPr>
          <p:spPr bwMode="auto">
            <a:xfrm>
              <a:off x="5413377" y="1725601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4" name="Freeform 660"/>
            <p:cNvSpPr>
              <a:spLocks/>
            </p:cNvSpPr>
            <p:nvPr/>
          </p:nvSpPr>
          <p:spPr bwMode="auto">
            <a:xfrm>
              <a:off x="5268915" y="1684326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5" name="Freeform 661"/>
            <p:cNvSpPr>
              <a:spLocks/>
            </p:cNvSpPr>
            <p:nvPr/>
          </p:nvSpPr>
          <p:spPr bwMode="auto">
            <a:xfrm>
              <a:off x="5387977" y="1725601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51" name="Line 687"/>
            <p:cNvSpPr>
              <a:spLocks noChangeShapeType="1"/>
            </p:cNvSpPr>
            <p:nvPr/>
          </p:nvSpPr>
          <p:spPr bwMode="auto">
            <a:xfrm flipH="1">
              <a:off x="5032377" y="1870064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3" name="Freeform 699"/>
            <p:cNvSpPr>
              <a:spLocks/>
            </p:cNvSpPr>
            <p:nvPr/>
          </p:nvSpPr>
          <p:spPr bwMode="auto">
            <a:xfrm>
              <a:off x="5481640" y="2784464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4" name="Freeform 700"/>
            <p:cNvSpPr>
              <a:spLocks/>
            </p:cNvSpPr>
            <p:nvPr/>
          </p:nvSpPr>
          <p:spPr bwMode="auto">
            <a:xfrm>
              <a:off x="5489577" y="2835264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5" name="Rectangle 701"/>
            <p:cNvSpPr>
              <a:spLocks noChangeArrowheads="1"/>
            </p:cNvSpPr>
            <p:nvPr/>
          </p:nvSpPr>
          <p:spPr bwMode="auto">
            <a:xfrm>
              <a:off x="5362577" y="2835264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6" name="Freeform 702"/>
            <p:cNvSpPr>
              <a:spLocks/>
            </p:cNvSpPr>
            <p:nvPr/>
          </p:nvSpPr>
          <p:spPr bwMode="auto">
            <a:xfrm>
              <a:off x="5268915" y="2784464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7" name="Freeform 703"/>
            <p:cNvSpPr>
              <a:spLocks/>
            </p:cNvSpPr>
            <p:nvPr/>
          </p:nvSpPr>
          <p:spPr bwMode="auto">
            <a:xfrm>
              <a:off x="5354640" y="2835264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8" name="Rectangle 704"/>
            <p:cNvSpPr>
              <a:spLocks noChangeArrowheads="1"/>
            </p:cNvSpPr>
            <p:nvPr/>
          </p:nvSpPr>
          <p:spPr bwMode="auto">
            <a:xfrm>
              <a:off x="7600952" y="4222739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9" name="Rectangle 705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0" name="Rectangle 706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1" name="Rectangle 707"/>
            <p:cNvSpPr>
              <a:spLocks noChangeArrowheads="1"/>
            </p:cNvSpPr>
            <p:nvPr/>
          </p:nvSpPr>
          <p:spPr bwMode="auto">
            <a:xfrm>
              <a:off x="8507415" y="4459276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2" name="Rectangle 708"/>
            <p:cNvSpPr>
              <a:spLocks noChangeArrowheads="1"/>
            </p:cNvSpPr>
            <p:nvPr/>
          </p:nvSpPr>
          <p:spPr bwMode="auto">
            <a:xfrm>
              <a:off x="8566152" y="46021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3" name="Rectangle 709"/>
            <p:cNvSpPr>
              <a:spLocks noChangeArrowheads="1"/>
            </p:cNvSpPr>
            <p:nvPr/>
          </p:nvSpPr>
          <p:spPr bwMode="auto">
            <a:xfrm>
              <a:off x="7804152" y="426560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4" name="Rectangle 710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5" name="Rectangle 711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6" name="Rectangle 712"/>
            <p:cNvSpPr>
              <a:spLocks noChangeArrowheads="1"/>
            </p:cNvSpPr>
            <p:nvPr/>
          </p:nvSpPr>
          <p:spPr bwMode="auto">
            <a:xfrm>
              <a:off x="7794627" y="4441814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7" name="Rectangle 713"/>
            <p:cNvSpPr>
              <a:spLocks noChangeArrowheads="1"/>
            </p:cNvSpPr>
            <p:nvPr/>
          </p:nvSpPr>
          <p:spPr bwMode="auto">
            <a:xfrm>
              <a:off x="7735890" y="4586276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9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88" name="Line 724"/>
            <p:cNvSpPr>
              <a:spLocks noChangeShapeType="1"/>
            </p:cNvSpPr>
            <p:nvPr/>
          </p:nvSpPr>
          <p:spPr bwMode="auto">
            <a:xfrm>
              <a:off x="3633790" y="1481126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89" name="Freeform 725"/>
            <p:cNvSpPr>
              <a:spLocks/>
            </p:cNvSpPr>
            <p:nvPr/>
          </p:nvSpPr>
          <p:spPr bwMode="auto">
            <a:xfrm>
              <a:off x="3633790" y="1446201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0" name="Freeform 726"/>
            <p:cNvSpPr>
              <a:spLocks/>
            </p:cNvSpPr>
            <p:nvPr/>
          </p:nvSpPr>
          <p:spPr bwMode="auto">
            <a:xfrm>
              <a:off x="4024315" y="1446201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1" name="Freeform 727"/>
            <p:cNvSpPr>
              <a:spLocks/>
            </p:cNvSpPr>
            <p:nvPr/>
          </p:nvSpPr>
          <p:spPr bwMode="auto">
            <a:xfrm>
              <a:off x="5870577" y="1809739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2" name="Freeform 728"/>
            <p:cNvSpPr>
              <a:spLocks/>
            </p:cNvSpPr>
            <p:nvPr/>
          </p:nvSpPr>
          <p:spPr bwMode="auto">
            <a:xfrm>
              <a:off x="5913440" y="1928801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3" name="Rectangle 729"/>
            <p:cNvSpPr>
              <a:spLocks noChangeArrowheads="1"/>
            </p:cNvSpPr>
            <p:nvPr/>
          </p:nvSpPr>
          <p:spPr bwMode="auto">
            <a:xfrm>
              <a:off x="5913440" y="1954201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4" name="Freeform 730"/>
            <p:cNvSpPr>
              <a:spLocks/>
            </p:cNvSpPr>
            <p:nvPr/>
          </p:nvSpPr>
          <p:spPr bwMode="auto">
            <a:xfrm>
              <a:off x="5870577" y="2063739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5" name="Freeform 731"/>
            <p:cNvSpPr>
              <a:spLocks/>
            </p:cNvSpPr>
            <p:nvPr/>
          </p:nvSpPr>
          <p:spPr bwMode="auto">
            <a:xfrm>
              <a:off x="5913440" y="2063739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6" name="Rectangle 732"/>
            <p:cNvSpPr>
              <a:spLocks noChangeArrowheads="1"/>
            </p:cNvSpPr>
            <p:nvPr/>
          </p:nvSpPr>
          <p:spPr bwMode="auto">
            <a:xfrm>
              <a:off x="4014790" y="3333739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7" name="Line 733"/>
            <p:cNvSpPr>
              <a:spLocks noChangeShapeType="1"/>
            </p:cNvSpPr>
            <p:nvPr/>
          </p:nvSpPr>
          <p:spPr bwMode="auto">
            <a:xfrm flipH="1">
              <a:off x="4718052" y="3427401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8" name="Freeform 734"/>
            <p:cNvSpPr>
              <a:spLocks/>
            </p:cNvSpPr>
            <p:nvPr/>
          </p:nvSpPr>
          <p:spPr bwMode="auto">
            <a:xfrm>
              <a:off x="4938715" y="3392476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9" name="Freeform 735"/>
            <p:cNvSpPr>
              <a:spLocks/>
            </p:cNvSpPr>
            <p:nvPr/>
          </p:nvSpPr>
          <p:spPr bwMode="auto">
            <a:xfrm>
              <a:off x="4718052" y="3392476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0" name="Rectangle 736"/>
            <p:cNvSpPr>
              <a:spLocks noChangeArrowheads="1"/>
            </p:cNvSpPr>
            <p:nvPr/>
          </p:nvSpPr>
          <p:spPr bwMode="auto">
            <a:xfrm>
              <a:off x="3989390" y="3308339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1" name="Rectangle 737"/>
            <p:cNvSpPr>
              <a:spLocks noChangeArrowheads="1"/>
            </p:cNvSpPr>
            <p:nvPr/>
          </p:nvSpPr>
          <p:spPr bwMode="auto">
            <a:xfrm>
              <a:off x="4235452" y="3333739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2" name="Rectangle 738"/>
            <p:cNvSpPr>
              <a:spLocks noChangeArrowheads="1"/>
            </p:cNvSpPr>
            <p:nvPr/>
          </p:nvSpPr>
          <p:spPr bwMode="auto">
            <a:xfrm>
              <a:off x="3989390" y="3605201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3" name="Rectangle 739"/>
            <p:cNvSpPr>
              <a:spLocks noChangeArrowheads="1"/>
            </p:cNvSpPr>
            <p:nvPr/>
          </p:nvSpPr>
          <p:spPr bwMode="auto">
            <a:xfrm>
              <a:off x="4176715" y="3629014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4" name="Freeform 740"/>
            <p:cNvSpPr>
              <a:spLocks/>
            </p:cNvSpPr>
            <p:nvPr/>
          </p:nvSpPr>
          <p:spPr bwMode="auto">
            <a:xfrm>
              <a:off x="4905377" y="3630601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5" name="Freeform 741"/>
            <p:cNvSpPr>
              <a:spLocks/>
            </p:cNvSpPr>
            <p:nvPr/>
          </p:nvSpPr>
          <p:spPr bwMode="auto">
            <a:xfrm>
              <a:off x="4913315" y="3681401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6" name="Rectangle 742"/>
            <p:cNvSpPr>
              <a:spLocks noChangeArrowheads="1"/>
            </p:cNvSpPr>
            <p:nvPr/>
          </p:nvSpPr>
          <p:spPr bwMode="auto">
            <a:xfrm>
              <a:off x="4819652" y="3681401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7" name="Freeform 743"/>
            <p:cNvSpPr>
              <a:spLocks/>
            </p:cNvSpPr>
            <p:nvPr/>
          </p:nvSpPr>
          <p:spPr bwMode="auto">
            <a:xfrm>
              <a:off x="4727577" y="3630601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8" name="Freeform 744"/>
            <p:cNvSpPr>
              <a:spLocks/>
            </p:cNvSpPr>
            <p:nvPr/>
          </p:nvSpPr>
          <p:spPr bwMode="auto">
            <a:xfrm>
              <a:off x="4811715" y="3681401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7550152" y="2860664"/>
              <a:ext cx="1508126" cy="1023938"/>
              <a:chOff x="7550152" y="2868615"/>
              <a:chExt cx="1508126" cy="1023938"/>
            </a:xfrm>
          </p:grpSpPr>
          <p:sp>
            <p:nvSpPr>
              <p:cNvPr id="37485" name="Rectangle 621"/>
              <p:cNvSpPr>
                <a:spLocks noChangeArrowheads="1"/>
              </p:cNvSpPr>
              <p:nvPr/>
            </p:nvSpPr>
            <p:spPr bwMode="auto">
              <a:xfrm>
                <a:off x="7786690" y="2868615"/>
                <a:ext cx="1271588" cy="1023938"/>
              </a:xfrm>
              <a:prstGeom prst="rect">
                <a:avLst/>
              </a:prstGeom>
              <a:solidFill>
                <a:srgbClr val="DDDDDC"/>
              </a:solidFill>
              <a:ln w="9525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2" name="Rectangle 628"/>
              <p:cNvSpPr>
                <a:spLocks noChangeArrowheads="1"/>
              </p:cNvSpPr>
              <p:nvPr/>
            </p:nvSpPr>
            <p:spPr bwMode="auto">
              <a:xfrm>
                <a:off x="8040690" y="3552827"/>
                <a:ext cx="677863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3" name="Rectangle 629"/>
              <p:cNvSpPr>
                <a:spLocks noChangeArrowheads="1"/>
              </p:cNvSpPr>
              <p:nvPr/>
            </p:nvSpPr>
            <p:spPr bwMode="auto">
              <a:xfrm>
                <a:off x="8007352" y="3519490"/>
                <a:ext cx="669925" cy="236538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4" name="Rectangle 630"/>
              <p:cNvSpPr>
                <a:spLocks noChangeArrowheads="1"/>
              </p:cNvSpPr>
              <p:nvPr/>
            </p:nvSpPr>
            <p:spPr bwMode="auto">
              <a:xfrm>
                <a:off x="8154909" y="3562325"/>
                <a:ext cx="33342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VCP2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5" name="Rectangle 641"/>
              <p:cNvSpPr>
                <a:spLocks noChangeArrowheads="1"/>
              </p:cNvSpPr>
              <p:nvPr/>
            </p:nvSpPr>
            <p:spPr bwMode="auto">
              <a:xfrm>
                <a:off x="8007352" y="3171827"/>
                <a:ext cx="669925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06" name="Rectangle 642"/>
              <p:cNvSpPr>
                <a:spLocks noChangeArrowheads="1"/>
              </p:cNvSpPr>
              <p:nvPr/>
            </p:nvSpPr>
            <p:spPr bwMode="auto">
              <a:xfrm>
                <a:off x="8145411" y="3216237"/>
                <a:ext cx="4055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TCP3d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8" name="Rectangle 644"/>
              <p:cNvSpPr>
                <a:spLocks noChangeArrowheads="1"/>
              </p:cNvSpPr>
              <p:nvPr/>
            </p:nvSpPr>
            <p:spPr bwMode="auto">
              <a:xfrm>
                <a:off x="8802690" y="3578227"/>
                <a:ext cx="128588" cy="138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900" b="1" dirty="0" smtClean="0">
                    <a:solidFill>
                      <a:srgbClr val="24211D"/>
                    </a:solidFill>
                    <a:cs typeface="Arial" pitchFamily="34" charset="0"/>
                  </a:rPr>
                  <a:t>x2</a:t>
                </a:r>
                <a:endParaRPr lang="en-US" sz="18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9" name="Rectangle 645"/>
              <p:cNvSpPr>
                <a:spLocks noChangeArrowheads="1"/>
              </p:cNvSpPr>
              <p:nvPr/>
            </p:nvSpPr>
            <p:spPr bwMode="auto">
              <a:xfrm>
                <a:off x="8024815" y="2887665"/>
                <a:ext cx="859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24211D"/>
                    </a:solidFill>
                    <a:cs typeface="Arial" pitchFamily="34" charset="0"/>
                  </a:rPr>
                  <a:t>Coprocessors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10" name="Freeform 646"/>
              <p:cNvSpPr>
                <a:spLocks/>
              </p:cNvSpPr>
              <p:nvPr/>
            </p:nvSpPr>
            <p:spPr bwMode="auto">
              <a:xfrm>
                <a:off x="7888290" y="32321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1" name="Freeform 647"/>
              <p:cNvSpPr>
                <a:spLocks/>
              </p:cNvSpPr>
              <p:nvPr/>
            </p:nvSpPr>
            <p:spPr bwMode="auto">
              <a:xfrm>
                <a:off x="7896227" y="32829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2" name="Rectangle 648"/>
              <p:cNvSpPr>
                <a:spLocks noChangeArrowheads="1"/>
              </p:cNvSpPr>
              <p:nvPr/>
            </p:nvSpPr>
            <p:spPr bwMode="auto">
              <a:xfrm>
                <a:off x="7651752" y="32829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3" name="Freeform 649"/>
              <p:cNvSpPr>
                <a:spLocks/>
              </p:cNvSpPr>
              <p:nvPr/>
            </p:nvSpPr>
            <p:spPr bwMode="auto">
              <a:xfrm>
                <a:off x="7550152" y="32321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4" name="Freeform 650"/>
              <p:cNvSpPr>
                <a:spLocks/>
              </p:cNvSpPr>
              <p:nvPr/>
            </p:nvSpPr>
            <p:spPr bwMode="auto">
              <a:xfrm>
                <a:off x="7634290" y="32829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09" name="Freeform 745"/>
              <p:cNvSpPr>
                <a:spLocks/>
              </p:cNvSpPr>
              <p:nvPr/>
            </p:nvSpPr>
            <p:spPr bwMode="auto">
              <a:xfrm>
                <a:off x="7888290" y="35877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0" name="Freeform 746"/>
              <p:cNvSpPr>
                <a:spLocks/>
              </p:cNvSpPr>
              <p:nvPr/>
            </p:nvSpPr>
            <p:spPr bwMode="auto">
              <a:xfrm>
                <a:off x="7896227" y="36385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1" name="Rectangle 747"/>
              <p:cNvSpPr>
                <a:spLocks noChangeArrowheads="1"/>
              </p:cNvSpPr>
              <p:nvPr/>
            </p:nvSpPr>
            <p:spPr bwMode="auto">
              <a:xfrm>
                <a:off x="7651752" y="36385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2" name="Freeform 748"/>
              <p:cNvSpPr>
                <a:spLocks/>
              </p:cNvSpPr>
              <p:nvPr/>
            </p:nvSpPr>
            <p:spPr bwMode="auto">
              <a:xfrm>
                <a:off x="7550152" y="35877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3" name="Freeform 749"/>
              <p:cNvSpPr>
                <a:spLocks/>
              </p:cNvSpPr>
              <p:nvPr/>
            </p:nvSpPr>
            <p:spPr bwMode="auto">
              <a:xfrm>
                <a:off x="7634290" y="36385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6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14" name="Rectangle 750"/>
            <p:cNvSpPr>
              <a:spLocks noChangeArrowheads="1"/>
            </p:cNvSpPr>
            <p:nvPr/>
          </p:nvSpPr>
          <p:spPr bwMode="auto">
            <a:xfrm>
              <a:off x="3760790" y="3925876"/>
              <a:ext cx="822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5" name="Rectangle 751"/>
            <p:cNvSpPr>
              <a:spLocks noChangeArrowheads="1"/>
            </p:cNvSpPr>
            <p:nvPr/>
          </p:nvSpPr>
          <p:spPr bwMode="auto">
            <a:xfrm>
              <a:off x="3762377" y="3949662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HyperLink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16" name="Line 752"/>
            <p:cNvSpPr>
              <a:spLocks noChangeShapeType="1"/>
            </p:cNvSpPr>
            <p:nvPr/>
          </p:nvSpPr>
          <p:spPr bwMode="auto">
            <a:xfrm flipH="1">
              <a:off x="3625852" y="3859201"/>
              <a:ext cx="177800" cy="1682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7" name="Line 753"/>
            <p:cNvSpPr>
              <a:spLocks noChangeShapeType="1"/>
            </p:cNvSpPr>
            <p:nvPr/>
          </p:nvSpPr>
          <p:spPr bwMode="auto">
            <a:xfrm flipH="1" flipV="1">
              <a:off x="3625852" y="4027476"/>
              <a:ext cx="177800" cy="1619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8" name="Line 754"/>
            <p:cNvSpPr>
              <a:spLocks noChangeShapeType="1"/>
            </p:cNvSpPr>
            <p:nvPr/>
          </p:nvSpPr>
          <p:spPr bwMode="auto">
            <a:xfrm flipV="1">
              <a:off x="3803652" y="3859201"/>
              <a:ext cx="1588" cy="5873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9" name="Line 755"/>
            <p:cNvSpPr>
              <a:spLocks noChangeShapeType="1"/>
            </p:cNvSpPr>
            <p:nvPr/>
          </p:nvSpPr>
          <p:spPr bwMode="auto">
            <a:xfrm flipV="1">
              <a:off x="3803652" y="4129076"/>
              <a:ext cx="1588" cy="603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0" name="Rectangle 756"/>
            <p:cNvSpPr>
              <a:spLocks noChangeArrowheads="1"/>
            </p:cNvSpPr>
            <p:nvPr/>
          </p:nvSpPr>
          <p:spPr bwMode="auto">
            <a:xfrm>
              <a:off x="4444778" y="3925876"/>
              <a:ext cx="3087911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1" name="Line 757"/>
            <p:cNvSpPr>
              <a:spLocks noChangeShapeType="1"/>
            </p:cNvSpPr>
            <p:nvPr/>
          </p:nvSpPr>
          <p:spPr bwMode="auto">
            <a:xfrm flipH="1">
              <a:off x="5253040" y="3925876"/>
              <a:ext cx="208438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2" name="Rectangle 758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173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3" name="Rectangle 759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9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4" name="Line 760"/>
            <p:cNvSpPr>
              <a:spLocks noChangeShapeType="1"/>
            </p:cNvSpPr>
            <p:nvPr/>
          </p:nvSpPr>
          <p:spPr bwMode="auto">
            <a:xfrm>
              <a:off x="7532690" y="1463664"/>
              <a:ext cx="1588" cy="26654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5" name="Line 761"/>
            <p:cNvSpPr>
              <a:spLocks noChangeShapeType="1"/>
            </p:cNvSpPr>
            <p:nvPr/>
          </p:nvSpPr>
          <p:spPr bwMode="auto">
            <a:xfrm>
              <a:off x="7329490" y="1463664"/>
              <a:ext cx="1588" cy="24622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6" name="Line 762"/>
            <p:cNvSpPr>
              <a:spLocks noChangeShapeType="1"/>
            </p:cNvSpPr>
            <p:nvPr/>
          </p:nvSpPr>
          <p:spPr bwMode="auto">
            <a:xfrm>
              <a:off x="7337427" y="14636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7" name="Rectangle 763"/>
            <p:cNvSpPr>
              <a:spLocks noChangeArrowheads="1"/>
            </p:cNvSpPr>
            <p:nvPr/>
          </p:nvSpPr>
          <p:spPr bwMode="auto">
            <a:xfrm>
              <a:off x="5049840" y="1666864"/>
              <a:ext cx="193675" cy="2276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8" name="Line 764"/>
            <p:cNvSpPr>
              <a:spLocks noChangeShapeType="1"/>
            </p:cNvSpPr>
            <p:nvPr/>
          </p:nvSpPr>
          <p:spPr bwMode="auto">
            <a:xfrm>
              <a:off x="5243515" y="1666864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9" name="Line 765"/>
            <p:cNvSpPr>
              <a:spLocks noChangeShapeType="1"/>
            </p:cNvSpPr>
            <p:nvPr/>
          </p:nvSpPr>
          <p:spPr bwMode="auto">
            <a:xfrm>
              <a:off x="5040315" y="1666864"/>
              <a:ext cx="1588" cy="22510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0" name="Line 766"/>
            <p:cNvSpPr>
              <a:spLocks noChangeShapeType="1"/>
            </p:cNvSpPr>
            <p:nvPr/>
          </p:nvSpPr>
          <p:spPr bwMode="auto">
            <a:xfrm>
              <a:off x="5040315" y="16668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1" name="Rectangle 767"/>
            <p:cNvSpPr>
              <a:spLocks noChangeArrowheads="1"/>
            </p:cNvSpPr>
            <p:nvPr/>
          </p:nvSpPr>
          <p:spPr bwMode="auto">
            <a:xfrm>
              <a:off x="5862640" y="3943339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2" name="Line 768"/>
            <p:cNvSpPr>
              <a:spLocks noChangeShapeType="1"/>
            </p:cNvSpPr>
            <p:nvPr/>
          </p:nvSpPr>
          <p:spPr bwMode="auto">
            <a:xfrm flipH="1">
              <a:off x="3803652" y="3925876"/>
              <a:ext cx="1236663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3" name="Line 769"/>
            <p:cNvSpPr>
              <a:spLocks noChangeShapeType="1"/>
            </p:cNvSpPr>
            <p:nvPr/>
          </p:nvSpPr>
          <p:spPr bwMode="auto">
            <a:xfrm flipH="1">
              <a:off x="3803652" y="4129076"/>
              <a:ext cx="372903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4" name="Rectangle 770"/>
            <p:cNvSpPr>
              <a:spLocks noChangeArrowheads="1"/>
            </p:cNvSpPr>
            <p:nvPr/>
          </p:nvSpPr>
          <p:spPr bwMode="auto">
            <a:xfrm>
              <a:off x="7007227" y="4967276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5" name="Rectangle 771"/>
            <p:cNvSpPr>
              <a:spLocks noChangeArrowheads="1"/>
            </p:cNvSpPr>
            <p:nvPr/>
          </p:nvSpPr>
          <p:spPr bwMode="auto">
            <a:xfrm>
              <a:off x="7083427" y="5137139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6" name="Rectangle 772"/>
            <p:cNvSpPr>
              <a:spLocks noChangeArrowheads="1"/>
            </p:cNvSpPr>
            <p:nvPr/>
          </p:nvSpPr>
          <p:spPr bwMode="auto">
            <a:xfrm>
              <a:off x="7142165" y="5153014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7" name="Rectangle 773"/>
            <p:cNvSpPr>
              <a:spLocks noChangeArrowheads="1"/>
            </p:cNvSpPr>
            <p:nvPr/>
          </p:nvSpPr>
          <p:spPr bwMode="auto">
            <a:xfrm>
              <a:off x="7261227" y="52879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8" name="Rectangle 774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9" name="Rectangle 775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0" name="Rectangle 776"/>
            <p:cNvSpPr>
              <a:spLocks noChangeArrowheads="1"/>
            </p:cNvSpPr>
            <p:nvPr/>
          </p:nvSpPr>
          <p:spPr bwMode="auto">
            <a:xfrm>
              <a:off x="7229423" y="5922951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41" name="Line 777"/>
            <p:cNvSpPr>
              <a:spLocks noChangeShapeType="1"/>
            </p:cNvSpPr>
            <p:nvPr/>
          </p:nvSpPr>
          <p:spPr bwMode="auto">
            <a:xfrm>
              <a:off x="7405690" y="5492739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2" name="Freeform 778"/>
            <p:cNvSpPr>
              <a:spLocks/>
            </p:cNvSpPr>
            <p:nvPr/>
          </p:nvSpPr>
          <p:spPr bwMode="auto">
            <a:xfrm>
              <a:off x="7380290" y="5492739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3" name="Freeform 779"/>
            <p:cNvSpPr>
              <a:spLocks/>
            </p:cNvSpPr>
            <p:nvPr/>
          </p:nvSpPr>
          <p:spPr bwMode="auto">
            <a:xfrm>
              <a:off x="7380290" y="5737214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4" name="Line 780"/>
            <p:cNvSpPr>
              <a:spLocks noChangeShapeType="1"/>
            </p:cNvSpPr>
            <p:nvPr/>
          </p:nvSpPr>
          <p:spPr bwMode="auto">
            <a:xfrm flipV="1">
              <a:off x="7405690" y="6176951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5" name="Freeform 781"/>
            <p:cNvSpPr>
              <a:spLocks/>
            </p:cNvSpPr>
            <p:nvPr/>
          </p:nvSpPr>
          <p:spPr bwMode="auto">
            <a:xfrm>
              <a:off x="7370765" y="6575414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6" name="Freeform 782"/>
            <p:cNvSpPr>
              <a:spLocks/>
            </p:cNvSpPr>
            <p:nvPr/>
          </p:nvSpPr>
          <p:spPr bwMode="auto">
            <a:xfrm>
              <a:off x="7370765" y="6176951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7" name="Freeform 783"/>
            <p:cNvSpPr>
              <a:spLocks/>
            </p:cNvSpPr>
            <p:nvPr/>
          </p:nvSpPr>
          <p:spPr bwMode="auto">
            <a:xfrm>
              <a:off x="7481890" y="4341801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8" name="Freeform 784"/>
            <p:cNvSpPr>
              <a:spLocks/>
            </p:cNvSpPr>
            <p:nvPr/>
          </p:nvSpPr>
          <p:spPr bwMode="auto">
            <a:xfrm>
              <a:off x="7489827" y="4392601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9" name="Rectangle 785"/>
            <p:cNvSpPr>
              <a:spLocks noChangeArrowheads="1"/>
            </p:cNvSpPr>
            <p:nvPr/>
          </p:nvSpPr>
          <p:spPr bwMode="auto">
            <a:xfrm>
              <a:off x="7312027" y="4392601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0" name="Freeform 786"/>
            <p:cNvSpPr>
              <a:spLocks/>
            </p:cNvSpPr>
            <p:nvPr/>
          </p:nvSpPr>
          <p:spPr bwMode="auto">
            <a:xfrm>
              <a:off x="7294565" y="4392601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1" name="Freeform 787"/>
            <p:cNvSpPr>
              <a:spLocks/>
            </p:cNvSpPr>
            <p:nvPr/>
          </p:nvSpPr>
          <p:spPr bwMode="auto">
            <a:xfrm>
              <a:off x="7253290" y="4138601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2" name="Freeform 788"/>
            <p:cNvSpPr>
              <a:spLocks/>
            </p:cNvSpPr>
            <p:nvPr/>
          </p:nvSpPr>
          <p:spPr bwMode="auto">
            <a:xfrm>
              <a:off x="72945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3" name="Rectangle 789"/>
            <p:cNvSpPr>
              <a:spLocks noChangeArrowheads="1"/>
            </p:cNvSpPr>
            <p:nvPr/>
          </p:nvSpPr>
          <p:spPr bwMode="auto">
            <a:xfrm>
              <a:off x="7294565" y="4240201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4" name="Freeform 790"/>
            <p:cNvSpPr>
              <a:spLocks/>
            </p:cNvSpPr>
            <p:nvPr/>
          </p:nvSpPr>
          <p:spPr bwMode="auto">
            <a:xfrm>
              <a:off x="7294565" y="4400539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5" name="Freeform 791"/>
            <p:cNvSpPr>
              <a:spLocks/>
            </p:cNvSpPr>
            <p:nvPr/>
          </p:nvSpPr>
          <p:spPr bwMode="auto">
            <a:xfrm>
              <a:off x="7040565" y="4138601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6" name="Freeform 792"/>
            <p:cNvSpPr>
              <a:spLocks/>
            </p:cNvSpPr>
            <p:nvPr/>
          </p:nvSpPr>
          <p:spPr bwMode="auto">
            <a:xfrm>
              <a:off x="7091365" y="4222739"/>
              <a:ext cx="17463" cy="17463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1" y="11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11" y="5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7" name="Rectangle 793"/>
            <p:cNvSpPr>
              <a:spLocks noChangeArrowheads="1"/>
            </p:cNvSpPr>
            <p:nvPr/>
          </p:nvSpPr>
          <p:spPr bwMode="auto">
            <a:xfrm>
              <a:off x="7091365" y="4240201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8" name="Freeform 794"/>
            <p:cNvSpPr>
              <a:spLocks/>
            </p:cNvSpPr>
            <p:nvPr/>
          </p:nvSpPr>
          <p:spPr bwMode="auto">
            <a:xfrm>
              <a:off x="7040565" y="4848214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9" name="Freeform 795"/>
            <p:cNvSpPr>
              <a:spLocks/>
            </p:cNvSpPr>
            <p:nvPr/>
          </p:nvSpPr>
          <p:spPr bwMode="auto">
            <a:xfrm>
              <a:off x="7091365" y="4857739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0" name="Rectangle 796"/>
            <p:cNvSpPr>
              <a:spLocks noChangeArrowheads="1"/>
            </p:cNvSpPr>
            <p:nvPr/>
          </p:nvSpPr>
          <p:spPr bwMode="auto">
            <a:xfrm>
              <a:off x="4514852" y="4797414"/>
              <a:ext cx="2355850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1" name="Rectangle 797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2" name="Rectangle 798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3" name="Rectangle 799"/>
            <p:cNvSpPr>
              <a:spLocks noChangeArrowheads="1"/>
            </p:cNvSpPr>
            <p:nvPr/>
          </p:nvSpPr>
          <p:spPr bwMode="auto">
            <a:xfrm rot="16200000">
              <a:off x="6654802" y="548638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4" name="Rectangle 800"/>
            <p:cNvSpPr>
              <a:spLocks noChangeArrowheads="1"/>
            </p:cNvSpPr>
            <p:nvPr/>
          </p:nvSpPr>
          <p:spPr bwMode="auto">
            <a:xfrm rot="16200000">
              <a:off x="6651627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5" name="Rectangle 801"/>
            <p:cNvSpPr>
              <a:spLocks noChangeArrowheads="1"/>
            </p:cNvSpPr>
            <p:nvPr/>
          </p:nvSpPr>
          <p:spPr bwMode="auto">
            <a:xfrm rot="16200000">
              <a:off x="6680202" y="5341926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6" name="Rectangle 802"/>
            <p:cNvSpPr>
              <a:spLocks noChangeArrowheads="1"/>
            </p:cNvSpPr>
            <p:nvPr/>
          </p:nvSpPr>
          <p:spPr bwMode="auto">
            <a:xfrm rot="16200000">
              <a:off x="6646865" y="527525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7" name="Rectangle 803"/>
            <p:cNvSpPr>
              <a:spLocks noChangeArrowheads="1"/>
            </p:cNvSpPr>
            <p:nvPr/>
          </p:nvSpPr>
          <p:spPr bwMode="auto">
            <a:xfrm rot="16200000">
              <a:off x="6680202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9" name="Rectangle 805"/>
            <p:cNvSpPr>
              <a:spLocks noChangeArrowheads="1"/>
            </p:cNvSpPr>
            <p:nvPr/>
          </p:nvSpPr>
          <p:spPr bwMode="auto">
            <a:xfrm rot="16200000">
              <a:off x="6657977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x4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71" name="Freeform 807"/>
            <p:cNvSpPr>
              <a:spLocks/>
            </p:cNvSpPr>
            <p:nvPr/>
          </p:nvSpPr>
          <p:spPr bwMode="auto">
            <a:xfrm>
              <a:off x="6659551" y="4146539"/>
              <a:ext cx="111125" cy="109538"/>
            </a:xfrm>
            <a:custGeom>
              <a:avLst/>
              <a:gdLst/>
              <a:ahLst/>
              <a:cxnLst>
                <a:cxn ang="0">
                  <a:pos x="70" y="69"/>
                </a:cxn>
                <a:cxn ang="0">
                  <a:pos x="32" y="0"/>
                </a:cxn>
                <a:cxn ang="0">
                  <a:pos x="0" y="69"/>
                </a:cxn>
                <a:cxn ang="0">
                  <a:pos x="70" y="69"/>
                </a:cxn>
              </a:cxnLst>
              <a:rect l="0" t="0" r="r" b="b"/>
              <a:pathLst>
                <a:path w="70" h="69">
                  <a:moveTo>
                    <a:pt x="70" y="69"/>
                  </a:moveTo>
                  <a:lnTo>
                    <a:pt x="32" y="0"/>
                  </a:lnTo>
                  <a:lnTo>
                    <a:pt x="0" y="69"/>
                  </a:lnTo>
                  <a:lnTo>
                    <a:pt x="7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2" name="Freeform 808"/>
            <p:cNvSpPr>
              <a:spLocks/>
            </p:cNvSpPr>
            <p:nvPr/>
          </p:nvSpPr>
          <p:spPr bwMode="auto">
            <a:xfrm>
              <a:off x="67103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3" name="Rectangle 809"/>
            <p:cNvSpPr>
              <a:spLocks noChangeArrowheads="1"/>
            </p:cNvSpPr>
            <p:nvPr/>
          </p:nvSpPr>
          <p:spPr bwMode="auto">
            <a:xfrm>
              <a:off x="670241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4" name="Freeform 810"/>
            <p:cNvSpPr>
              <a:spLocks/>
            </p:cNvSpPr>
            <p:nvPr/>
          </p:nvSpPr>
          <p:spPr bwMode="auto">
            <a:xfrm>
              <a:off x="6659551" y="4840276"/>
              <a:ext cx="111125" cy="1095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32" y="69"/>
                </a:cxn>
                <a:cxn ang="0">
                  <a:pos x="0" y="0"/>
                </a:cxn>
                <a:cxn ang="0">
                  <a:pos x="70" y="0"/>
                </a:cxn>
              </a:cxnLst>
              <a:rect l="0" t="0" r="r" b="b"/>
              <a:pathLst>
                <a:path w="70" h="69">
                  <a:moveTo>
                    <a:pt x="70" y="0"/>
                  </a:moveTo>
                  <a:lnTo>
                    <a:pt x="32" y="69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5" name="Freeform 811"/>
            <p:cNvSpPr>
              <a:spLocks/>
            </p:cNvSpPr>
            <p:nvPr/>
          </p:nvSpPr>
          <p:spPr bwMode="auto">
            <a:xfrm>
              <a:off x="6710365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6" name="Line 812"/>
            <p:cNvSpPr>
              <a:spLocks noChangeShapeType="1"/>
            </p:cNvSpPr>
            <p:nvPr/>
          </p:nvSpPr>
          <p:spPr bwMode="auto">
            <a:xfrm>
              <a:off x="6718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7" name="Freeform 813"/>
            <p:cNvSpPr>
              <a:spLocks/>
            </p:cNvSpPr>
            <p:nvPr/>
          </p:nvSpPr>
          <p:spPr bwMode="auto">
            <a:xfrm>
              <a:off x="6684965" y="5846751"/>
              <a:ext cx="76200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8" name="Freeform 814"/>
            <p:cNvSpPr>
              <a:spLocks/>
            </p:cNvSpPr>
            <p:nvPr/>
          </p:nvSpPr>
          <p:spPr bwMode="auto">
            <a:xfrm>
              <a:off x="6684965" y="6575414"/>
              <a:ext cx="76200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9" name="Rectangle 815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0" name="Rectangle 816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1" name="Rectangle 817"/>
            <p:cNvSpPr>
              <a:spLocks noChangeArrowheads="1"/>
            </p:cNvSpPr>
            <p:nvPr/>
          </p:nvSpPr>
          <p:spPr bwMode="auto">
            <a:xfrm rot="16200000">
              <a:off x="5883277" y="53752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2" name="Rectangle 818"/>
            <p:cNvSpPr>
              <a:spLocks noChangeArrowheads="1"/>
            </p:cNvSpPr>
            <p:nvPr/>
          </p:nvSpPr>
          <p:spPr bwMode="auto">
            <a:xfrm rot="16200000">
              <a:off x="5883277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3" name="Rectangle 819"/>
            <p:cNvSpPr>
              <a:spLocks noChangeArrowheads="1"/>
            </p:cNvSpPr>
            <p:nvPr/>
          </p:nvSpPr>
          <p:spPr bwMode="auto">
            <a:xfrm rot="16200000">
              <a:off x="5908677" y="5230801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5" name="Line 821"/>
            <p:cNvSpPr>
              <a:spLocks noChangeShapeType="1"/>
            </p:cNvSpPr>
            <p:nvPr/>
          </p:nvSpPr>
          <p:spPr bwMode="auto">
            <a:xfrm>
              <a:off x="594836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6" name="Freeform 822"/>
            <p:cNvSpPr>
              <a:spLocks/>
            </p:cNvSpPr>
            <p:nvPr/>
          </p:nvSpPr>
          <p:spPr bwMode="auto">
            <a:xfrm>
              <a:off x="5913439" y="4146539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7" name="Freeform 823"/>
            <p:cNvSpPr>
              <a:spLocks/>
            </p:cNvSpPr>
            <p:nvPr/>
          </p:nvSpPr>
          <p:spPr bwMode="auto">
            <a:xfrm>
              <a:off x="5913439" y="4883139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8" name="Line 824"/>
            <p:cNvSpPr>
              <a:spLocks noChangeShapeType="1"/>
            </p:cNvSpPr>
            <p:nvPr/>
          </p:nvSpPr>
          <p:spPr bwMode="auto">
            <a:xfrm>
              <a:off x="594836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9" name="Freeform 825"/>
            <p:cNvSpPr>
              <a:spLocks/>
            </p:cNvSpPr>
            <p:nvPr/>
          </p:nvSpPr>
          <p:spPr bwMode="auto">
            <a:xfrm>
              <a:off x="5913439" y="5846751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0" name="Freeform 826"/>
            <p:cNvSpPr>
              <a:spLocks/>
            </p:cNvSpPr>
            <p:nvPr/>
          </p:nvSpPr>
          <p:spPr bwMode="auto">
            <a:xfrm>
              <a:off x="5913439" y="6575414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1" name="Rectangle 827"/>
            <p:cNvSpPr>
              <a:spLocks noChangeArrowheads="1"/>
            </p:cNvSpPr>
            <p:nvPr/>
          </p:nvSpPr>
          <p:spPr bwMode="auto">
            <a:xfrm>
              <a:off x="5591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2" name="Rectangle 828"/>
            <p:cNvSpPr>
              <a:spLocks noChangeArrowheads="1"/>
            </p:cNvSpPr>
            <p:nvPr/>
          </p:nvSpPr>
          <p:spPr bwMode="auto">
            <a:xfrm rot="16200000">
              <a:off x="5626102" y="54784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3" name="Rectangle 829"/>
            <p:cNvSpPr>
              <a:spLocks noChangeArrowheads="1"/>
            </p:cNvSpPr>
            <p:nvPr/>
          </p:nvSpPr>
          <p:spPr bwMode="auto">
            <a:xfrm rot="16200000">
              <a:off x="5629277" y="53879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4" name="Rectangle 830"/>
            <p:cNvSpPr>
              <a:spLocks noChangeArrowheads="1"/>
            </p:cNvSpPr>
            <p:nvPr/>
          </p:nvSpPr>
          <p:spPr bwMode="auto">
            <a:xfrm rot="16200000">
              <a:off x="5626102" y="53006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5" name="Rectangle 831"/>
            <p:cNvSpPr>
              <a:spLocks noChangeArrowheads="1"/>
            </p:cNvSpPr>
            <p:nvPr/>
          </p:nvSpPr>
          <p:spPr bwMode="auto">
            <a:xfrm rot="16200000">
              <a:off x="5634039" y="5214926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8" name="Rectangle 834"/>
            <p:cNvSpPr>
              <a:spLocks noChangeArrowheads="1"/>
            </p:cNvSpPr>
            <p:nvPr/>
          </p:nvSpPr>
          <p:spPr bwMode="auto">
            <a:xfrm rot="16200000">
              <a:off x="5632452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0" name="Line 836"/>
            <p:cNvSpPr>
              <a:spLocks noChangeShapeType="1"/>
            </p:cNvSpPr>
            <p:nvPr/>
          </p:nvSpPr>
          <p:spPr bwMode="auto">
            <a:xfrm>
              <a:off x="5692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1" name="Freeform 837"/>
            <p:cNvSpPr>
              <a:spLocks/>
            </p:cNvSpPr>
            <p:nvPr/>
          </p:nvSpPr>
          <p:spPr bwMode="auto">
            <a:xfrm>
              <a:off x="5659439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2" name="Freeform 838"/>
            <p:cNvSpPr>
              <a:spLocks/>
            </p:cNvSpPr>
            <p:nvPr/>
          </p:nvSpPr>
          <p:spPr bwMode="auto">
            <a:xfrm>
              <a:off x="5659439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3" name="Line 839"/>
            <p:cNvSpPr>
              <a:spLocks noChangeShapeType="1"/>
            </p:cNvSpPr>
            <p:nvPr/>
          </p:nvSpPr>
          <p:spPr bwMode="auto">
            <a:xfrm>
              <a:off x="5692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4" name="Freeform 840"/>
            <p:cNvSpPr>
              <a:spLocks/>
            </p:cNvSpPr>
            <p:nvPr/>
          </p:nvSpPr>
          <p:spPr bwMode="auto">
            <a:xfrm>
              <a:off x="5659439" y="5846751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5" name="Freeform 841"/>
            <p:cNvSpPr>
              <a:spLocks/>
            </p:cNvSpPr>
            <p:nvPr/>
          </p:nvSpPr>
          <p:spPr bwMode="auto">
            <a:xfrm>
              <a:off x="5659439" y="6575414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6" name="Rectangle 842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7" name="Rectangle 843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8" name="Rectangle 844"/>
            <p:cNvSpPr>
              <a:spLocks noChangeArrowheads="1"/>
            </p:cNvSpPr>
            <p:nvPr/>
          </p:nvSpPr>
          <p:spPr bwMode="auto">
            <a:xfrm rot="16200000">
              <a:off x="6418264" y="549432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9" name="Rectangle 845"/>
            <p:cNvSpPr>
              <a:spLocks noChangeArrowheads="1"/>
            </p:cNvSpPr>
            <p:nvPr/>
          </p:nvSpPr>
          <p:spPr bwMode="auto">
            <a:xfrm rot="16200000">
              <a:off x="6415089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0" name="Rectangle 846"/>
            <p:cNvSpPr>
              <a:spLocks noChangeArrowheads="1"/>
            </p:cNvSpPr>
            <p:nvPr/>
          </p:nvSpPr>
          <p:spPr bwMode="auto">
            <a:xfrm rot="16200000">
              <a:off x="6443664" y="5349864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1" name="Rectangle 847"/>
            <p:cNvSpPr>
              <a:spLocks noChangeArrowheads="1"/>
            </p:cNvSpPr>
            <p:nvPr/>
          </p:nvSpPr>
          <p:spPr bwMode="auto">
            <a:xfrm rot="16200000">
              <a:off x="6427789" y="5300651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3" name="Rectangle 849"/>
            <p:cNvSpPr>
              <a:spLocks noChangeArrowheads="1"/>
            </p:cNvSpPr>
            <p:nvPr/>
          </p:nvSpPr>
          <p:spPr bwMode="auto">
            <a:xfrm rot="16200000">
              <a:off x="6443664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4" name="Rectangle 850"/>
            <p:cNvSpPr>
              <a:spLocks noChangeArrowheads="1"/>
            </p:cNvSpPr>
            <p:nvPr/>
          </p:nvSpPr>
          <p:spPr bwMode="auto">
            <a:xfrm rot="16200000">
              <a:off x="6421439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6" name="Freeform 852"/>
            <p:cNvSpPr>
              <a:spLocks/>
            </p:cNvSpPr>
            <p:nvPr/>
          </p:nvSpPr>
          <p:spPr bwMode="auto">
            <a:xfrm>
              <a:off x="6405564" y="4146539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7" name="Freeform 853"/>
            <p:cNvSpPr>
              <a:spLocks/>
            </p:cNvSpPr>
            <p:nvPr/>
          </p:nvSpPr>
          <p:spPr bwMode="auto">
            <a:xfrm>
              <a:off x="6456364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8" name="Rectangle 854"/>
            <p:cNvSpPr>
              <a:spLocks noChangeArrowheads="1"/>
            </p:cNvSpPr>
            <p:nvPr/>
          </p:nvSpPr>
          <p:spPr bwMode="auto">
            <a:xfrm>
              <a:off x="645636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9" name="Freeform 855"/>
            <p:cNvSpPr>
              <a:spLocks/>
            </p:cNvSpPr>
            <p:nvPr/>
          </p:nvSpPr>
          <p:spPr bwMode="auto">
            <a:xfrm>
              <a:off x="6405564" y="4840276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0" name="Freeform 856"/>
            <p:cNvSpPr>
              <a:spLocks/>
            </p:cNvSpPr>
            <p:nvPr/>
          </p:nvSpPr>
          <p:spPr bwMode="auto">
            <a:xfrm>
              <a:off x="6456364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1" name="Line 857"/>
            <p:cNvSpPr>
              <a:spLocks noChangeShapeType="1"/>
            </p:cNvSpPr>
            <p:nvPr/>
          </p:nvSpPr>
          <p:spPr bwMode="auto">
            <a:xfrm>
              <a:off x="647382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2" name="Freeform 858"/>
            <p:cNvSpPr>
              <a:spLocks/>
            </p:cNvSpPr>
            <p:nvPr/>
          </p:nvSpPr>
          <p:spPr bwMode="auto">
            <a:xfrm>
              <a:off x="6430964" y="5846751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3" name="Freeform 859"/>
            <p:cNvSpPr>
              <a:spLocks/>
            </p:cNvSpPr>
            <p:nvPr/>
          </p:nvSpPr>
          <p:spPr bwMode="auto">
            <a:xfrm>
              <a:off x="6430964" y="6575414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4" name="Rectangle 860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5" name="Rectangle 861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7" name="Rectangle 863"/>
            <p:cNvSpPr>
              <a:spLocks noChangeArrowheads="1"/>
            </p:cNvSpPr>
            <p:nvPr/>
          </p:nvSpPr>
          <p:spPr bwMode="auto">
            <a:xfrm rot="16200000">
              <a:off x="5359402" y="5308589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8" name="Rectangle 864"/>
            <p:cNvSpPr>
              <a:spLocks noChangeArrowheads="1"/>
            </p:cNvSpPr>
            <p:nvPr/>
          </p:nvSpPr>
          <p:spPr bwMode="auto">
            <a:xfrm rot="16200000">
              <a:off x="5419727" y="5267314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9" name="Line 865"/>
            <p:cNvSpPr>
              <a:spLocks noChangeShapeType="1"/>
            </p:cNvSpPr>
            <p:nvPr/>
          </p:nvSpPr>
          <p:spPr bwMode="auto">
            <a:xfrm>
              <a:off x="5438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0" name="Freeform 866"/>
            <p:cNvSpPr>
              <a:spLocks/>
            </p:cNvSpPr>
            <p:nvPr/>
          </p:nvSpPr>
          <p:spPr bwMode="auto">
            <a:xfrm>
              <a:off x="5395914" y="4146539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1" name="Freeform 867"/>
            <p:cNvSpPr>
              <a:spLocks/>
            </p:cNvSpPr>
            <p:nvPr/>
          </p:nvSpPr>
          <p:spPr bwMode="auto">
            <a:xfrm>
              <a:off x="5395914" y="4883139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2" name="Line 868"/>
            <p:cNvSpPr>
              <a:spLocks noChangeShapeType="1"/>
            </p:cNvSpPr>
            <p:nvPr/>
          </p:nvSpPr>
          <p:spPr bwMode="auto">
            <a:xfrm>
              <a:off x="5438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3" name="Freeform 869"/>
            <p:cNvSpPr>
              <a:spLocks/>
            </p:cNvSpPr>
            <p:nvPr/>
          </p:nvSpPr>
          <p:spPr bwMode="auto">
            <a:xfrm>
              <a:off x="5395914" y="5846751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4" name="Freeform 870"/>
            <p:cNvSpPr>
              <a:spLocks/>
            </p:cNvSpPr>
            <p:nvPr/>
          </p:nvSpPr>
          <p:spPr bwMode="auto">
            <a:xfrm>
              <a:off x="5395914" y="6575414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5" name="Rectangle 871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6" name="Rectangle 872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7" name="Rectangle 873"/>
            <p:cNvSpPr>
              <a:spLocks noChangeArrowheads="1"/>
            </p:cNvSpPr>
            <p:nvPr/>
          </p:nvSpPr>
          <p:spPr bwMode="auto">
            <a:xfrm rot="16200000">
              <a:off x="5108577" y="5354626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8" name="Rectangle 874"/>
            <p:cNvSpPr>
              <a:spLocks noChangeArrowheads="1"/>
            </p:cNvSpPr>
            <p:nvPr/>
          </p:nvSpPr>
          <p:spPr bwMode="auto">
            <a:xfrm rot="16200000">
              <a:off x="5111752" y="527207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9" name="Rectangle 875"/>
            <p:cNvSpPr>
              <a:spLocks noChangeArrowheads="1"/>
            </p:cNvSpPr>
            <p:nvPr/>
          </p:nvSpPr>
          <p:spPr bwMode="auto">
            <a:xfrm rot="16200000">
              <a:off x="5111752" y="51879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40" name="Line 876"/>
            <p:cNvSpPr>
              <a:spLocks noChangeShapeType="1"/>
            </p:cNvSpPr>
            <p:nvPr/>
          </p:nvSpPr>
          <p:spPr bwMode="auto">
            <a:xfrm>
              <a:off x="5176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1" name="Freeform 877"/>
            <p:cNvSpPr>
              <a:spLocks/>
            </p:cNvSpPr>
            <p:nvPr/>
          </p:nvSpPr>
          <p:spPr bwMode="auto">
            <a:xfrm>
              <a:off x="5141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2" name="Freeform 878"/>
            <p:cNvSpPr>
              <a:spLocks/>
            </p:cNvSpPr>
            <p:nvPr/>
          </p:nvSpPr>
          <p:spPr bwMode="auto">
            <a:xfrm>
              <a:off x="5141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3" name="Line 879"/>
            <p:cNvSpPr>
              <a:spLocks noChangeShapeType="1"/>
            </p:cNvSpPr>
            <p:nvPr/>
          </p:nvSpPr>
          <p:spPr bwMode="auto">
            <a:xfrm>
              <a:off x="5176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4" name="Freeform 880"/>
            <p:cNvSpPr>
              <a:spLocks/>
            </p:cNvSpPr>
            <p:nvPr/>
          </p:nvSpPr>
          <p:spPr bwMode="auto">
            <a:xfrm>
              <a:off x="5141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5" name="Freeform 881"/>
            <p:cNvSpPr>
              <a:spLocks/>
            </p:cNvSpPr>
            <p:nvPr/>
          </p:nvSpPr>
          <p:spPr bwMode="auto">
            <a:xfrm>
              <a:off x="5141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6" name="Rectangle 882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7" name="Rectangle 883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8" name="Rectangle 884"/>
            <p:cNvSpPr>
              <a:spLocks noChangeArrowheads="1"/>
            </p:cNvSpPr>
            <p:nvPr/>
          </p:nvSpPr>
          <p:spPr bwMode="auto">
            <a:xfrm rot="16200000">
              <a:off x="5998622" y="5371855"/>
              <a:ext cx="4408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err="1" smtClean="0">
                  <a:solidFill>
                    <a:srgbClr val="000000"/>
                  </a:solidFill>
                  <a:cs typeface="Arial" pitchFamily="34" charset="0"/>
                </a:rPr>
                <a:t>McBSP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4" name="Rectangle 890"/>
            <p:cNvSpPr>
              <a:spLocks noChangeArrowheads="1"/>
            </p:cNvSpPr>
            <p:nvPr/>
          </p:nvSpPr>
          <p:spPr bwMode="auto">
            <a:xfrm rot="16200000">
              <a:off x="6149977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5" name="Line 891"/>
            <p:cNvSpPr>
              <a:spLocks noChangeShapeType="1"/>
            </p:cNvSpPr>
            <p:nvPr/>
          </p:nvSpPr>
          <p:spPr bwMode="auto">
            <a:xfrm>
              <a:off x="6210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6" name="Freeform 892"/>
            <p:cNvSpPr>
              <a:spLocks/>
            </p:cNvSpPr>
            <p:nvPr/>
          </p:nvSpPr>
          <p:spPr bwMode="auto">
            <a:xfrm>
              <a:off x="6176964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7" name="Freeform 893"/>
            <p:cNvSpPr>
              <a:spLocks/>
            </p:cNvSpPr>
            <p:nvPr/>
          </p:nvSpPr>
          <p:spPr bwMode="auto">
            <a:xfrm>
              <a:off x="6176964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8" name="Line 894"/>
            <p:cNvSpPr>
              <a:spLocks noChangeShapeType="1"/>
            </p:cNvSpPr>
            <p:nvPr/>
          </p:nvSpPr>
          <p:spPr bwMode="auto">
            <a:xfrm>
              <a:off x="62182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9" name="Freeform 895"/>
            <p:cNvSpPr>
              <a:spLocks/>
            </p:cNvSpPr>
            <p:nvPr/>
          </p:nvSpPr>
          <p:spPr bwMode="auto">
            <a:xfrm>
              <a:off x="6184902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0" name="Freeform 896"/>
            <p:cNvSpPr>
              <a:spLocks/>
            </p:cNvSpPr>
            <p:nvPr/>
          </p:nvSpPr>
          <p:spPr bwMode="auto">
            <a:xfrm>
              <a:off x="6184902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1" name="Rectangle 897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2" name="Rectangle 898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3" name="Rectangle 899"/>
            <p:cNvSpPr>
              <a:spLocks noChangeArrowheads="1"/>
            </p:cNvSpPr>
            <p:nvPr/>
          </p:nvSpPr>
          <p:spPr bwMode="auto">
            <a:xfrm rot="16200000">
              <a:off x="4849814" y="538320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4" name="Rectangle 900"/>
            <p:cNvSpPr>
              <a:spLocks noChangeArrowheads="1"/>
            </p:cNvSpPr>
            <p:nvPr/>
          </p:nvSpPr>
          <p:spPr bwMode="auto">
            <a:xfrm rot="16200000">
              <a:off x="4857752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5" name="Rectangle 901"/>
            <p:cNvSpPr>
              <a:spLocks noChangeArrowheads="1"/>
            </p:cNvSpPr>
            <p:nvPr/>
          </p:nvSpPr>
          <p:spPr bwMode="auto">
            <a:xfrm rot="16200000">
              <a:off x="4883152" y="523873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6" name="Rectangle 902"/>
            <p:cNvSpPr>
              <a:spLocks noChangeArrowheads="1"/>
            </p:cNvSpPr>
            <p:nvPr/>
          </p:nvSpPr>
          <p:spPr bwMode="auto">
            <a:xfrm rot="16200000">
              <a:off x="4849814" y="5162539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7" name="Line 903"/>
            <p:cNvSpPr>
              <a:spLocks noChangeShapeType="1"/>
            </p:cNvSpPr>
            <p:nvPr/>
          </p:nvSpPr>
          <p:spPr bwMode="auto">
            <a:xfrm>
              <a:off x="4922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8" name="Freeform 904"/>
            <p:cNvSpPr>
              <a:spLocks/>
            </p:cNvSpPr>
            <p:nvPr/>
          </p:nvSpPr>
          <p:spPr bwMode="auto">
            <a:xfrm>
              <a:off x="4887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9" name="Freeform 905"/>
            <p:cNvSpPr>
              <a:spLocks/>
            </p:cNvSpPr>
            <p:nvPr/>
          </p:nvSpPr>
          <p:spPr bwMode="auto">
            <a:xfrm>
              <a:off x="4887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0" name="Line 906"/>
            <p:cNvSpPr>
              <a:spLocks noChangeShapeType="1"/>
            </p:cNvSpPr>
            <p:nvPr/>
          </p:nvSpPr>
          <p:spPr bwMode="auto">
            <a:xfrm>
              <a:off x="4922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1" name="Freeform 907"/>
            <p:cNvSpPr>
              <a:spLocks/>
            </p:cNvSpPr>
            <p:nvPr/>
          </p:nvSpPr>
          <p:spPr bwMode="auto">
            <a:xfrm>
              <a:off x="4887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2" name="Freeform 908"/>
            <p:cNvSpPr>
              <a:spLocks/>
            </p:cNvSpPr>
            <p:nvPr/>
          </p:nvSpPr>
          <p:spPr bwMode="auto">
            <a:xfrm>
              <a:off x="4887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3" name="Rectangle 909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4" name="Rectangle 910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1" name="Line 917"/>
            <p:cNvSpPr>
              <a:spLocks noChangeShapeType="1"/>
            </p:cNvSpPr>
            <p:nvPr/>
          </p:nvSpPr>
          <p:spPr bwMode="auto">
            <a:xfrm>
              <a:off x="465931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2" name="Freeform 918"/>
            <p:cNvSpPr>
              <a:spLocks/>
            </p:cNvSpPr>
            <p:nvPr/>
          </p:nvSpPr>
          <p:spPr bwMode="auto">
            <a:xfrm>
              <a:off x="4625977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3" name="Freeform 919"/>
            <p:cNvSpPr>
              <a:spLocks/>
            </p:cNvSpPr>
            <p:nvPr/>
          </p:nvSpPr>
          <p:spPr bwMode="auto">
            <a:xfrm>
              <a:off x="4625977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4" name="Line 920"/>
            <p:cNvSpPr>
              <a:spLocks noChangeShapeType="1"/>
            </p:cNvSpPr>
            <p:nvPr/>
          </p:nvSpPr>
          <p:spPr bwMode="auto">
            <a:xfrm>
              <a:off x="465931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5" name="Freeform 921"/>
            <p:cNvSpPr>
              <a:spLocks/>
            </p:cNvSpPr>
            <p:nvPr/>
          </p:nvSpPr>
          <p:spPr bwMode="auto">
            <a:xfrm>
              <a:off x="4625977" y="4146539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6" name="Freeform 922"/>
            <p:cNvSpPr>
              <a:spLocks/>
            </p:cNvSpPr>
            <p:nvPr/>
          </p:nvSpPr>
          <p:spPr bwMode="auto">
            <a:xfrm>
              <a:off x="4625977" y="4883139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7" name="Rectangle 923"/>
            <p:cNvSpPr>
              <a:spLocks noChangeArrowheads="1"/>
            </p:cNvSpPr>
            <p:nvPr/>
          </p:nvSpPr>
          <p:spPr bwMode="auto">
            <a:xfrm>
              <a:off x="3989389" y="21399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8" name="Rectangle 924"/>
            <p:cNvSpPr>
              <a:spLocks noChangeArrowheads="1"/>
            </p:cNvSpPr>
            <p:nvPr/>
          </p:nvSpPr>
          <p:spPr bwMode="auto">
            <a:xfrm>
              <a:off x="3989389" y="21320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9" name="Rectangle 925"/>
            <p:cNvSpPr>
              <a:spLocks noChangeArrowheads="1"/>
            </p:cNvSpPr>
            <p:nvPr/>
          </p:nvSpPr>
          <p:spPr bwMode="auto">
            <a:xfrm>
              <a:off x="4092536" y="2157401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0" name="Line 926"/>
            <p:cNvSpPr>
              <a:spLocks noChangeShapeType="1"/>
            </p:cNvSpPr>
            <p:nvPr/>
          </p:nvSpPr>
          <p:spPr bwMode="auto">
            <a:xfrm flipH="1">
              <a:off x="4684714" y="22082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1" name="Freeform 927"/>
            <p:cNvSpPr>
              <a:spLocks/>
            </p:cNvSpPr>
            <p:nvPr/>
          </p:nvSpPr>
          <p:spPr bwMode="auto">
            <a:xfrm>
              <a:off x="4948239" y="21748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2" name="Freeform 928"/>
            <p:cNvSpPr>
              <a:spLocks/>
            </p:cNvSpPr>
            <p:nvPr/>
          </p:nvSpPr>
          <p:spPr bwMode="auto">
            <a:xfrm>
              <a:off x="4684714" y="21748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3" name="Rectangle 929"/>
            <p:cNvSpPr>
              <a:spLocks noChangeArrowheads="1"/>
            </p:cNvSpPr>
            <p:nvPr/>
          </p:nvSpPr>
          <p:spPr bwMode="auto">
            <a:xfrm>
              <a:off x="3989389" y="19367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4" name="Rectangle 930"/>
            <p:cNvSpPr>
              <a:spLocks noChangeArrowheads="1"/>
            </p:cNvSpPr>
            <p:nvPr/>
          </p:nvSpPr>
          <p:spPr bwMode="auto">
            <a:xfrm>
              <a:off x="3989389" y="19288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5" name="Rectangle 931"/>
            <p:cNvSpPr>
              <a:spLocks noChangeArrowheads="1"/>
            </p:cNvSpPr>
            <p:nvPr/>
          </p:nvSpPr>
          <p:spPr bwMode="auto">
            <a:xfrm>
              <a:off x="4024314" y="1946263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6" name="Line 932"/>
            <p:cNvSpPr>
              <a:spLocks noChangeShapeType="1"/>
            </p:cNvSpPr>
            <p:nvPr/>
          </p:nvSpPr>
          <p:spPr bwMode="auto">
            <a:xfrm flipH="1">
              <a:off x="4684714" y="19970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7" name="Freeform 933"/>
            <p:cNvSpPr>
              <a:spLocks/>
            </p:cNvSpPr>
            <p:nvPr/>
          </p:nvSpPr>
          <p:spPr bwMode="auto">
            <a:xfrm>
              <a:off x="4948239" y="19621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8" name="Freeform 934"/>
            <p:cNvSpPr>
              <a:spLocks/>
            </p:cNvSpPr>
            <p:nvPr/>
          </p:nvSpPr>
          <p:spPr bwMode="auto">
            <a:xfrm>
              <a:off x="4684714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9" name="Line 935"/>
            <p:cNvSpPr>
              <a:spLocks noChangeShapeType="1"/>
            </p:cNvSpPr>
            <p:nvPr/>
          </p:nvSpPr>
          <p:spPr bwMode="auto">
            <a:xfrm>
              <a:off x="3641727" y="1997063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0" name="Freeform 936"/>
            <p:cNvSpPr>
              <a:spLocks/>
            </p:cNvSpPr>
            <p:nvPr/>
          </p:nvSpPr>
          <p:spPr bwMode="auto">
            <a:xfrm>
              <a:off x="3641727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1" name="Freeform 937"/>
            <p:cNvSpPr>
              <a:spLocks/>
            </p:cNvSpPr>
            <p:nvPr/>
          </p:nvSpPr>
          <p:spPr bwMode="auto">
            <a:xfrm>
              <a:off x="3905252" y="1962138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2" name="Rectangle 938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3" name="Rectangle 939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4" name="Rectangle 940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5" name="Rectangle 941"/>
            <p:cNvSpPr>
              <a:spLocks noChangeArrowheads="1"/>
            </p:cNvSpPr>
            <p:nvPr/>
          </p:nvSpPr>
          <p:spPr bwMode="auto">
            <a:xfrm>
              <a:off x="4184652" y="3036876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6" name="Rectangle 942"/>
            <p:cNvSpPr>
              <a:spLocks noChangeArrowheads="1"/>
            </p:cNvSpPr>
            <p:nvPr/>
          </p:nvSpPr>
          <p:spPr bwMode="auto">
            <a:xfrm>
              <a:off x="4025848" y="3122601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7" name="Line 943"/>
            <p:cNvSpPr>
              <a:spLocks noChangeShapeType="1"/>
            </p:cNvSpPr>
            <p:nvPr/>
          </p:nvSpPr>
          <p:spPr bwMode="auto">
            <a:xfrm flipH="1">
              <a:off x="4684714" y="3138476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8" name="Freeform 944"/>
            <p:cNvSpPr>
              <a:spLocks/>
            </p:cNvSpPr>
            <p:nvPr/>
          </p:nvSpPr>
          <p:spPr bwMode="auto">
            <a:xfrm>
              <a:off x="4948239" y="3097201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9" name="Freeform 945"/>
            <p:cNvSpPr>
              <a:spLocks/>
            </p:cNvSpPr>
            <p:nvPr/>
          </p:nvSpPr>
          <p:spPr bwMode="auto">
            <a:xfrm>
              <a:off x="4684714" y="3097201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0" name="Rectangle 946"/>
            <p:cNvSpPr>
              <a:spLocks noChangeArrowheads="1"/>
            </p:cNvSpPr>
            <p:nvPr/>
          </p:nvSpPr>
          <p:spPr bwMode="auto">
            <a:xfrm>
              <a:off x="3989389" y="23526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1" name="Rectangle 947"/>
            <p:cNvSpPr>
              <a:spLocks noChangeArrowheads="1"/>
            </p:cNvSpPr>
            <p:nvPr/>
          </p:nvSpPr>
          <p:spPr bwMode="auto">
            <a:xfrm>
              <a:off x="3989389" y="23352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2" name="Line 948"/>
            <p:cNvSpPr>
              <a:spLocks noChangeShapeType="1"/>
            </p:cNvSpPr>
            <p:nvPr/>
          </p:nvSpPr>
          <p:spPr bwMode="auto">
            <a:xfrm flipH="1">
              <a:off x="4684714" y="24114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3" name="Freeform 949"/>
            <p:cNvSpPr>
              <a:spLocks/>
            </p:cNvSpPr>
            <p:nvPr/>
          </p:nvSpPr>
          <p:spPr bwMode="auto">
            <a:xfrm>
              <a:off x="4948239" y="23780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4" name="Freeform 950"/>
            <p:cNvSpPr>
              <a:spLocks/>
            </p:cNvSpPr>
            <p:nvPr/>
          </p:nvSpPr>
          <p:spPr bwMode="auto">
            <a:xfrm>
              <a:off x="4684714" y="23780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5" name="Rectangle 951"/>
            <p:cNvSpPr>
              <a:spLocks noChangeArrowheads="1"/>
            </p:cNvSpPr>
            <p:nvPr/>
          </p:nvSpPr>
          <p:spPr bwMode="auto">
            <a:xfrm>
              <a:off x="4059185" y="2360601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16" name="Rectangle 952"/>
            <p:cNvSpPr>
              <a:spLocks noChangeArrowheads="1"/>
            </p:cNvSpPr>
            <p:nvPr/>
          </p:nvSpPr>
          <p:spPr bwMode="auto">
            <a:xfrm>
              <a:off x="3989389" y="27495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7" name="Line 953"/>
            <p:cNvSpPr>
              <a:spLocks noChangeShapeType="1"/>
            </p:cNvSpPr>
            <p:nvPr/>
          </p:nvSpPr>
          <p:spPr bwMode="auto">
            <a:xfrm flipH="1">
              <a:off x="4684714" y="28606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8" name="Freeform 954"/>
            <p:cNvSpPr>
              <a:spLocks/>
            </p:cNvSpPr>
            <p:nvPr/>
          </p:nvSpPr>
          <p:spPr bwMode="auto">
            <a:xfrm>
              <a:off x="4948239" y="28257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9" name="Freeform 955"/>
            <p:cNvSpPr>
              <a:spLocks/>
            </p:cNvSpPr>
            <p:nvPr/>
          </p:nvSpPr>
          <p:spPr bwMode="auto">
            <a:xfrm>
              <a:off x="4684714" y="28257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0" name="Rectangle 956"/>
            <p:cNvSpPr>
              <a:spLocks noChangeArrowheads="1"/>
            </p:cNvSpPr>
            <p:nvPr/>
          </p:nvSpPr>
          <p:spPr bwMode="auto">
            <a:xfrm>
              <a:off x="4125914" y="2759063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1" name="Rectangle 957"/>
            <p:cNvSpPr>
              <a:spLocks noChangeArrowheads="1"/>
            </p:cNvSpPr>
            <p:nvPr/>
          </p:nvSpPr>
          <p:spPr bwMode="auto">
            <a:xfrm>
              <a:off x="4017910" y="2843201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2" name="Rectangle 958"/>
            <p:cNvSpPr>
              <a:spLocks noChangeArrowheads="1"/>
            </p:cNvSpPr>
            <p:nvPr/>
          </p:nvSpPr>
          <p:spPr bwMode="auto">
            <a:xfrm>
              <a:off x="3989389" y="25558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3" name="Rectangle 959"/>
            <p:cNvSpPr>
              <a:spLocks noChangeArrowheads="1"/>
            </p:cNvSpPr>
            <p:nvPr/>
          </p:nvSpPr>
          <p:spPr bwMode="auto">
            <a:xfrm>
              <a:off x="3989389" y="25384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4" name="Line 960"/>
            <p:cNvSpPr>
              <a:spLocks noChangeShapeType="1"/>
            </p:cNvSpPr>
            <p:nvPr/>
          </p:nvSpPr>
          <p:spPr bwMode="auto">
            <a:xfrm flipH="1">
              <a:off x="4684714" y="26146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5" name="Freeform 961"/>
            <p:cNvSpPr>
              <a:spLocks/>
            </p:cNvSpPr>
            <p:nvPr/>
          </p:nvSpPr>
          <p:spPr bwMode="auto">
            <a:xfrm>
              <a:off x="4948239" y="25812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6" name="Freeform 962"/>
            <p:cNvSpPr>
              <a:spLocks/>
            </p:cNvSpPr>
            <p:nvPr/>
          </p:nvSpPr>
          <p:spPr bwMode="auto">
            <a:xfrm>
              <a:off x="4684714" y="25812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7" name="Rectangle 963"/>
            <p:cNvSpPr>
              <a:spLocks noChangeArrowheads="1"/>
            </p:cNvSpPr>
            <p:nvPr/>
          </p:nvSpPr>
          <p:spPr bwMode="auto">
            <a:xfrm>
              <a:off x="4184652" y="2563801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8" name="Rectangle 964"/>
            <p:cNvSpPr>
              <a:spLocks noChangeArrowheads="1"/>
            </p:cNvSpPr>
            <p:nvPr/>
          </p:nvSpPr>
          <p:spPr bwMode="auto">
            <a:xfrm>
              <a:off x="5840333" y="2257413"/>
              <a:ext cx="106118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2nd core,  C6657 only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82" name="Rectangle 1381"/>
            <p:cNvSpPr/>
            <p:nvPr/>
          </p:nvSpPr>
          <p:spPr bwMode="auto">
            <a:xfrm>
              <a:off x="3964781" y="1156480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1" name="Rectangle 716"/>
            <p:cNvSpPr>
              <a:spLocks noChangeArrowheads="1"/>
            </p:cNvSpPr>
            <p:nvPr/>
          </p:nvSpPr>
          <p:spPr bwMode="auto">
            <a:xfrm>
              <a:off x="5695898" y="3147961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2" name="Rectangle 717"/>
            <p:cNvSpPr>
              <a:spLocks noChangeArrowheads="1"/>
            </p:cNvSpPr>
            <p:nvPr/>
          </p:nvSpPr>
          <p:spPr bwMode="auto">
            <a:xfrm>
              <a:off x="5616388" y="3273427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18"/>
            <p:cNvSpPr>
              <a:spLocks noChangeArrowheads="1"/>
            </p:cNvSpPr>
            <p:nvPr/>
          </p:nvSpPr>
          <p:spPr bwMode="auto">
            <a:xfrm>
              <a:off x="6264196" y="3155898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4" name="Rectangle 719"/>
            <p:cNvSpPr>
              <a:spLocks noChangeArrowheads="1"/>
            </p:cNvSpPr>
            <p:nvPr/>
          </p:nvSpPr>
          <p:spPr bwMode="auto">
            <a:xfrm>
              <a:off x="6224441" y="3273414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Rectangle 720"/>
            <p:cNvSpPr>
              <a:spLocks noChangeArrowheads="1"/>
            </p:cNvSpPr>
            <p:nvPr/>
          </p:nvSpPr>
          <p:spPr bwMode="auto">
            <a:xfrm>
              <a:off x="5811840" y="3433751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6" name="Line 721"/>
            <p:cNvSpPr>
              <a:spLocks noChangeShapeType="1"/>
            </p:cNvSpPr>
            <p:nvPr/>
          </p:nvSpPr>
          <p:spPr bwMode="auto">
            <a:xfrm>
              <a:off x="5608640" y="3138476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Line 722"/>
            <p:cNvSpPr>
              <a:spLocks noChangeShapeType="1"/>
            </p:cNvSpPr>
            <p:nvPr/>
          </p:nvSpPr>
          <p:spPr bwMode="auto">
            <a:xfrm>
              <a:off x="5608640" y="3409939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Line 723"/>
            <p:cNvSpPr>
              <a:spLocks noChangeShapeType="1"/>
            </p:cNvSpPr>
            <p:nvPr/>
          </p:nvSpPr>
          <p:spPr bwMode="auto">
            <a:xfrm>
              <a:off x="6202365" y="3138476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466"/>
            <p:cNvSpPr>
              <a:spLocks noChangeShapeType="1"/>
            </p:cNvSpPr>
            <p:nvPr/>
          </p:nvSpPr>
          <p:spPr bwMode="auto">
            <a:xfrm>
              <a:off x="6811863" y="4666108"/>
              <a:ext cx="1588" cy="28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467"/>
            <p:cNvSpPr>
              <a:spLocks/>
            </p:cNvSpPr>
            <p:nvPr/>
          </p:nvSpPr>
          <p:spPr bwMode="auto">
            <a:xfrm>
              <a:off x="6778526" y="4888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68"/>
            <p:cNvSpPr>
              <a:spLocks noChangeShapeType="1"/>
            </p:cNvSpPr>
            <p:nvPr/>
          </p:nvSpPr>
          <p:spPr bwMode="auto">
            <a:xfrm>
              <a:off x="6811863" y="4666108"/>
              <a:ext cx="7540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469"/>
            <p:cNvSpPr>
              <a:spLocks/>
            </p:cNvSpPr>
            <p:nvPr/>
          </p:nvSpPr>
          <p:spPr bwMode="auto">
            <a:xfrm>
              <a:off x="7499251" y="4632771"/>
              <a:ext cx="66675" cy="66675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911"/>
            <p:cNvSpPr>
              <a:spLocks noChangeArrowheads="1"/>
            </p:cNvSpPr>
            <p:nvPr/>
          </p:nvSpPr>
          <p:spPr bwMode="auto">
            <a:xfrm rot="16200000">
              <a:off x="4430232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Power Optimized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557838" y="939555"/>
            <a:ext cx="3586162" cy="264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 smtClean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sp>
        <p:nvSpPr>
          <p:cNvPr id="37482" name="AutoShape 618"/>
          <p:cNvSpPr>
            <a:spLocks noChangeAspect="1" noChangeArrowheads="1" noTextEdit="1"/>
          </p:cNvSpPr>
          <p:nvPr/>
        </p:nvSpPr>
        <p:spPr bwMode="auto">
          <a:xfrm>
            <a:off x="3608389" y="1090614"/>
            <a:ext cx="5475288" cy="556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6212" y="936060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717392" y="3697290"/>
              <a:ext cx="110447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76200"/>
            <a:ext cx="8808244" cy="762000"/>
          </a:xfrm>
        </p:spPr>
        <p:txBody>
          <a:bodyPr/>
          <a:lstStyle/>
          <a:p>
            <a:r>
              <a:rPr lang="en-US" sz="3600" b="0" dirty="0" smtClean="0">
                <a:solidFill>
                  <a:srgbClr val="000000"/>
                </a:solidFill>
                <a:latin typeface="Calibri" pitchFamily="34" charset="0"/>
              </a:rPr>
              <a:t>KeyStone C665x: Key HW Variations</a:t>
            </a:r>
            <a:endParaRPr lang="en-US" sz="3600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142" y="1039814"/>
          <a:ext cx="85637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19"/>
                <a:gridCol w="2041938"/>
                <a:gridCol w="1840103"/>
                <a:gridCol w="116840"/>
                <a:gridCol w="1737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C6654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CorePac</a:t>
                      </a:r>
                      <a:r>
                        <a:rPr lang="en-US" sz="1400" baseline="0" dirty="0" smtClean="0"/>
                        <a:t> Frequency (GHz)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1 @ 1.0, 1.25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@ 0.85, 1.0, 1.25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Multicore Shared Memory (MSM)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1024KB SRAM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DDR3 Maximum Data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1066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1333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Rapid I/O Lanes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Viterbi</a:t>
                      </a:r>
                      <a:r>
                        <a:rPr lang="en-US" sz="1400" dirty="0" smtClean="0"/>
                        <a:t> Coprocessor (VCP)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400" dirty="0" smtClean="0">
                          <a:solidFill>
                            <a:srgbClr val="000000"/>
                          </a:solidFill>
                        </a:rPr>
                        <a:t>Turbo Coprocessor Decoder (TCP3d)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Coprocessor (NETCP)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/>
              <a:t>KeyStone II Part Numbering</a:t>
            </a:r>
            <a:endParaRPr lang="en-US" sz="3600" dirty="0"/>
          </a:p>
        </p:txBody>
      </p:sp>
      <p:pic>
        <p:nvPicPr>
          <p:cNvPr id="4" name="Picture 3" descr="Device Nomenclature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0833" y="1549667"/>
            <a:ext cx="8438734" cy="37586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48579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K2H Compared to K2E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2012104"/>
              </p:ext>
            </p:extLst>
          </p:nvPr>
        </p:nvGraphicFramePr>
        <p:xfrm>
          <a:off x="192505" y="1273336"/>
          <a:ext cx="8816745" cy="33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66"/>
                <a:gridCol w="529389"/>
                <a:gridCol w="577516"/>
                <a:gridCol w="1309036"/>
                <a:gridCol w="760395"/>
                <a:gridCol w="664144"/>
                <a:gridCol w="654517"/>
                <a:gridCol w="721895"/>
                <a:gridCol w="721895"/>
                <a:gridCol w="462013"/>
                <a:gridCol w="442762"/>
                <a:gridCol w="490888"/>
                <a:gridCol w="462013"/>
                <a:gridCol w="462016"/>
              </a:tblGrid>
              <a:tr h="1444613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C66x DSP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 A15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Max Clock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Ghz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MSMC Shared Memory – MB</a:t>
                      </a:r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Navigator Queues</a:t>
                      </a:r>
                      <a:endParaRPr lang="en-U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DDR3</a:t>
                      </a:r>
                      <a:r>
                        <a:rPr lang="en-US" sz="1800" baseline="0" dirty="0" smtClean="0"/>
                        <a:t> EMIF</a:t>
                      </a:r>
                    </a:p>
                    <a:p>
                      <a:r>
                        <a:rPr lang="en-US" sz="1400" baseline="0" dirty="0" smtClean="0"/>
                        <a:t>72-bit 1600 MT/s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5-Port 1GB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3-Port 10GB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 3.0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SRIO x4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r>
                        <a:rPr lang="en-US" dirty="0" smtClean="0"/>
                        <a:t> x2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TSIP</a:t>
                      </a:r>
                      <a:endParaRPr lang="en-US" dirty="0"/>
                    </a:p>
                  </a:txBody>
                  <a:tcPr vert="vert270"/>
                </a:tc>
              </a:tr>
              <a:tr h="905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 to</a:t>
                      </a:r>
                    </a:p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  <a:tr h="956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8x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1789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Queue Managers support up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interface is NOT available.</a:t>
            </a:r>
          </a:p>
        </p:txBody>
      </p:sp>
      <p:pic>
        <p:nvPicPr>
          <p:cNvPr id="10" name="Picture 9" descr="Functional Block Diagram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9" y="1012090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Queue Managers support up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interface is NOT available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66AK2H06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4x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</p:txBody>
      </p:sp>
      <p:pic>
        <p:nvPicPr>
          <p:cNvPr id="8" name="Picture 7" descr="Functional Block Diagram 66AK2H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7" y="1012089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AM5K2E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AM5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Device Architecture</a:t>
            </a:r>
          </a:p>
        </p:txBody>
      </p:sp>
      <p:grpSp>
        <p:nvGrpSpPr>
          <p:cNvPr id="314" name="Group 31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AM5K2E04 with 4x PLL and a single C66x CorePac added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66AK2E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First ARM-only multicore device from TI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</a:t>
            </a:r>
            <a:r>
              <a:rPr lang="en-US" sz="1400" smtClean="0">
                <a:latin typeface="+mn-lt"/>
              </a:rPr>
              <a:t>Queue Manager </a:t>
            </a:r>
            <a:r>
              <a:rPr lang="en-US" sz="1400" dirty="0" smtClean="0">
                <a:latin typeface="+mn-lt"/>
              </a:rPr>
              <a:t>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AM5K2E04 with 4x PLL and a single C66x CorePac added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400" dirty="0" smtClean="0">
                <a:latin typeface="+mn-lt"/>
              </a:rPr>
              <a:t>Same as AM5K2E02 with 4x PLL and a single-ARM A15 CorePac and a single C66x CorePac added</a:t>
            </a: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66A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8500" y="947738"/>
          <a:ext cx="7747000" cy="511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3213"/>
                <a:gridCol w="980673"/>
                <a:gridCol w="411311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IP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Cortex-A15 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 EMIF (64-bit)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 SRAM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DDR3A memory (max)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DDR3B memory (max)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dirty="0" err="1">
                          <a:effectLst/>
                        </a:rPr>
                        <a:t>Gbytes</a:t>
                      </a:r>
                      <a:r>
                        <a:rPr lang="en-US" sz="1100" u="none" strike="noStrike" dirty="0">
                          <a:effectLst/>
                        </a:rPr>
                        <a:t> (for ARM and DSP </a:t>
                      </a:r>
                      <a:r>
                        <a:rPr lang="en-US" sz="1100" u="none" strike="noStrike" dirty="0" smtClean="0">
                          <a:effectLst/>
                        </a:rPr>
                        <a:t>cores)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512 </a:t>
                      </a:r>
                      <a:r>
                        <a:rPr lang="en-US" sz="1100" u="none" strike="noStrike" dirty="0">
                          <a:effectLst/>
                        </a:rPr>
                        <a:t>Mbytes (system masters)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Boot 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256 Kbytes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OTP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Kbits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Queue </a:t>
                      </a:r>
                      <a:r>
                        <a:rPr lang="en-US" sz="1100" u="none" strike="noStrike" dirty="0" smtClean="0">
                          <a:effectLst/>
                        </a:rPr>
                        <a:t>Manager </a:t>
                      </a:r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dirty="0" smtClean="0">
                          <a:effectLst/>
                        </a:rPr>
                        <a:t>ubsystem </a:t>
                      </a:r>
                      <a:r>
                        <a:rPr lang="en-US" sz="1100" u="none" strike="noStrike" dirty="0">
                          <a:effectLst/>
                        </a:rPr>
                        <a:t>+ PKTDMA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HyperLink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baseline="0" smtClean="0">
                          <a:effectLst/>
                        </a:rPr>
                        <a:t>Gigabit Ethernet (10GBE)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Timer64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to 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PLL controller + On-chip PLLs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5x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Subsystem ETB (16 KB)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 TETB (4 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350045" y="76200"/>
            <a:ext cx="8543924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 Compared to KeyStone II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331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Device-specific Data Manuals for the KeyStone </a:t>
            </a:r>
            <a:r>
              <a:rPr lang="en-US" sz="2800" dirty="0" err="1" smtClean="0"/>
              <a:t>SoCs</a:t>
            </a:r>
            <a:r>
              <a:rPr lang="en-US" sz="2800" dirty="0" smtClean="0"/>
              <a:t> can be found at </a:t>
            </a:r>
            <a:r>
              <a:rPr lang="en-US" sz="2800" dirty="0" smtClean="0">
                <a:hlinkClick r:id="rId4"/>
              </a:rPr>
              <a:t>TI.com/multicore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Multicore articles, tools, and software are available at </a:t>
            </a:r>
            <a:r>
              <a:rPr lang="en-US" sz="2800" dirty="0" smtClean="0">
                <a:hlinkClick r:id="rId5"/>
              </a:rPr>
              <a:t>Embedded Processors Wiki for the KeyStone Device Architecture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View the complete </a:t>
            </a:r>
            <a:r>
              <a:rPr lang="en-US" sz="2800" dirty="0" smtClean="0">
                <a:hlinkClick r:id="rId6"/>
              </a:rPr>
              <a:t>C66x Multicore SOC Online Training for KeyStone Devices</a:t>
            </a:r>
            <a:r>
              <a:rPr lang="en-US" sz="2800" dirty="0" smtClean="0"/>
              <a:t>, including details on the individual modules.</a:t>
            </a:r>
          </a:p>
          <a:p>
            <a:r>
              <a:rPr lang="en-US" sz="2800" dirty="0" smtClean="0"/>
              <a:t>For questions regarding topics covered in this training, visit the support forums at the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TI E2E Community</a:t>
            </a:r>
            <a:r>
              <a:rPr lang="en-US" sz="2800" dirty="0" smtClean="0"/>
              <a:t> website.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3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930806"/>
            <a:ext cx="3527425" cy="51546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7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90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Memory Subsystem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410200" y="935166"/>
            <a:ext cx="3581400" cy="560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lvl="1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Shared Memory (MSM SRAM)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 to 4 MB</a:t>
            </a:r>
            <a:endParaRPr lang="en-US" altLang="en-US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Available to all cores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Can contain program and data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All devices except C6654</a:t>
            </a:r>
          </a:p>
          <a:p>
            <a:pPr marL="117475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Shared Memory Controller (MSMC)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Arbitrates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access of CorePac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SoC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masters to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shared memory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a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connection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the DDR3 EMIF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CorePac access to coprocessors and IO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peripherals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Provides error detection and correction for all shared memory</a:t>
            </a:r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Memory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protection and address extension to 64 GB (36 bits)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multi-stream pre-fetching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capability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17475" indent="-117475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DDR3 External Memory Interface (EMIF)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Support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for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16-bit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32-bit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and (for C667x devices) 64-bit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modes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Specified at up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1600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MT/s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Supports power down of unused pins when using 16-bit or 32-bit width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 for 8 GB memory address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Error detection and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correction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5222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5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7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70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9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4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5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5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6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8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0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8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2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6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054" name="Group 105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5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9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Multicore Navigator</a:t>
            </a:r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418096" y="856340"/>
            <a:ext cx="3594894" cy="573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Provides seamless inter-core communications (messages and data exchanges) between cores, IP, and peripherals. “Fire and forget”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Consists of a Queue Manager Subsystem (QMSS) and multiple, dedicated Packet DMA engines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440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609600" y="846138"/>
          <a:ext cx="7845425" cy="5502275"/>
        </p:xfrm>
        <a:graphic>
          <a:graphicData uri="http://schemas.openxmlformats.org/presentationml/2006/ole">
            <p:oleObj spid="_x0000_s84994" name="Visio" r:id="rId4" imgW="7349777" imgH="515538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Network Coprocessor </a:t>
            </a:r>
          </a:p>
        </p:txBody>
      </p:sp>
      <p:sp>
        <p:nvSpPr>
          <p:cNvPr id="1093" name="Rectangle 63"/>
          <p:cNvSpPr>
            <a:spLocks noChangeArrowheads="1"/>
          </p:cNvSpPr>
          <p:nvPr/>
        </p:nvSpPr>
        <p:spPr bwMode="auto">
          <a:xfrm>
            <a:off x="5414840" y="874646"/>
            <a:ext cx="359398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Provides hardware accelerators to perform L2, L3, and L4 processing and encryption that was previously done in software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Packet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(PA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Single  or multiple IP address option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UDP (and TCP) checksum and selected CRCs 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L2/L3/L4 support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Quality of Service (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QoS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Multicast to multiple destination inside the device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Timestamps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Security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(SA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Hardware encryption, decryption, and authentication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Supports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ESP,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AH, SRTP, and 3GPP protocols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665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6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70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1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2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3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4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6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7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9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0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2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3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4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5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7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8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9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0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1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2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3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4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5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6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7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8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9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0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1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2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6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7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8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2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7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0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9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9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0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2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09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3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14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2.494"/>
  <p:tag name="ARTICULATE_SLIDE_PAUSE" val="0"/>
  <p:tag name="ARTICULATE_NAV_LEVEL" val="2"/>
  <p:tag name="ARTICULATE_PLAYLIST_ID" val="-1"/>
  <p:tag name="ARTICULATE_LOCK_SLIDE" val="0"/>
  <p:tag name="ARTICULATE_SLIDE_GUID" val="6899784b-5288-41c7-a668-ca8a49dc37fe"/>
  <p:tag name="ARTICULATE_SLIDE_NAV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901"/>
  <p:tag name="ARTICULATE_SLIDE_PAUSE" val="0"/>
  <p:tag name="ARTICULATE_NAV_LEVEL" val="2"/>
  <p:tag name="ARTICULATE_PLAYLIST_ID" val="-1"/>
  <p:tag name="ARTICULATE_LOCK_SLIDE" val="0"/>
  <p:tag name="ARTICULATE_SLIDE_GUID" val="12f40dac-f7ba-4d1a-b4ea-301d7184245c"/>
  <p:tag name="ARTICULATE_SLIDE_NAV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7960e40-759b-4659-a27e-243490fe0982"/>
  <p:tag name="ELAPSEDTIME" val="64.026"/>
  <p:tag name="ARTICULATE_SLIDE_NAV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1ICfQbvq_files\slide0001_image001.gi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b93dcc8-d2cf-47d6-ab77-8f0eb20e0983"/>
  <p:tag name="ELAPSEDTIME" val="113.161"/>
  <p:tag name="ARTICULATE_SLIDE_NAV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EUA74pt6_files\slide0001_image001.gi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899784b-5288-41c7-a668-ca8a49dc37fe"/>
  <p:tag name="ARTICULATE_SLIDE_PAUSE" val="0"/>
  <p:tag name="ARTICULATE_NAV_LEVEL" val="2"/>
  <p:tag name="ARTICULATE_PLAYLIST_ID" val="-1"/>
  <p:tag name="ARTICULATE_LOCK_SLIDE" val="0"/>
  <p:tag name="ELAPSEDTIME" val="122.223"/>
  <p:tag name="ARTICULATE_SLIDE_NAV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6QEvAQwz_files\slide0001_image001.gif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899784b-5288-41c7-a668-ca8a49dc0992"/>
  <p:tag name="ELAPSEDTIME" val="77.843"/>
  <p:tag name="ARTICULATE_SLIDE_NAV" val="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Um7qCPA8_files\slide0001_image001.gi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7e8c89-4052-4885-bed1-6f217d75cb0a"/>
  <p:tag name="ARTICULATE_TITLE_TAG" val="Multicore Navigator Overview"/>
  <p:tag name="ARTICULATE_SLIDE_PAUSE" val="0"/>
  <p:tag name="ARTICULATE_NAV_LEVEL" val="2"/>
  <p:tag name="ARTICULATE_PLAYLIST_ID" val="-1"/>
  <p:tag name="ARTICULATE_LOCK_SLIDE" val="0"/>
  <p:tag name="ELAPSEDTIME" val="91.14"/>
  <p:tag name="ARTICULATE_SLIDE_NAV" val="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XRiccgh_files\slide0001_image001.g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e3528923-e54b-4973-8a71-794c4b8e741f"/>
  <p:tag name="ELAPSEDTIME" val="22.229"/>
  <p:tag name="ARTICULATE_SLIDE_NAV" val="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IiDnYktm_files\slide0001_image001.p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f40dac-f7ba-4d1a-b4ea-301d7184245c"/>
  <p:tag name="ARTICULATE_SLIDE_PAUSE" val="0"/>
  <p:tag name="ARTICULATE_NAV_LEVEL" val="2"/>
  <p:tag name="ARTICULATE_PLAYLIST_ID" val="-1"/>
  <p:tag name="ARTICULATE_LOCK_SLIDE" val="0"/>
  <p:tag name="ELAPSEDTIME" val="43.229"/>
  <p:tag name="ARTICULATE_SLIDE_NAV" val="1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pmZdubCo_files\slide0001_image001.gi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1b4eee-fe69-4576-9a6f-3e16f6e4d68f"/>
  <p:tag name="ARTICULATE_SLIDE_PAUSE" val="0"/>
  <p:tag name="ARTICULATE_NAV_LEVEL" val="2"/>
  <p:tag name="ARTICULATE_PLAYLIST_ID" val="-1"/>
  <p:tag name="ARTICULATE_LOCK_SLIDE" val="0"/>
  <p:tag name="ELAPSEDTIME" val="119.901"/>
  <p:tag name="ARTICULATE_SLIDE_NAV" val="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1i6LKMk_files\slide0001_image001.gi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f975581-2061-4439-b23d-9970649142ba"/>
  <p:tag name="ARTICULATE_SLIDE_PAUSE" val="0"/>
  <p:tag name="ARTICULATE_NAV_LEVEL" val="2"/>
  <p:tag name="ARTICULATE_PLAYLIST_ID" val="-1"/>
  <p:tag name="ARTICULATE_LOCK_SLIDE" val="0"/>
  <p:tag name="ELAPSEDTIME" val="31.135"/>
  <p:tag name="ARTICULATE_SLIDE_NAV" val="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bVZnrXM_files\slide0001_image001.gi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8f92dd-13bc-40e4-b266-ce79bdaf044b"/>
  <p:tag name="ARTICULATE_SLIDE_PAUSE" val="0"/>
  <p:tag name="ARTICULATE_NAV_LEVEL" val="2"/>
  <p:tag name="ARTICULATE_PLAYLIST_ID" val="-1"/>
  <p:tag name="ARTICULATE_LOCK_SLIDE" val="0"/>
  <p:tag name="ELAPSEDTIME" val="143.567"/>
  <p:tag name="ARTICULATE_SLIDE_NAV" val="1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HFgiM9mL_files\slide0001_image001.g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15cc27ac-f87f-4ba7-ad9d-c5deade31002"/>
  <p:tag name="ELAPSEDTIME" val="29.828"/>
  <p:tag name="ARTICULATE_SLIDE_NAV" val="1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234"/>
  <p:tag name="ARTICULATE_SLIDE_PAUSE" val="0"/>
  <p:tag name="ARTICULATE_NAV_LEVEL" val="2"/>
  <p:tag name="ARTICULATE_PLAYLIST_ID" val="-1"/>
  <p:tag name="ARTICULATE_LOCK_SLIDE" val="0"/>
  <p:tag name="ARTICULATE_SLIDE_GUID" val="736186d9-eed1-4da3-9026-9d3140cbd789"/>
  <p:tag name="ARTICULATE_SLIDE_NAV" val="1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.567"/>
  <p:tag name="ARTICULATE_SLIDE_PAUSE" val="0"/>
  <p:tag name="ARTICULATE_NAV_LEVEL" val="2"/>
  <p:tag name="ARTICULATE_PLAYLIST_ID" val="-1"/>
  <p:tag name="ARTICULATE_LOCK_SLIDE" val="0"/>
  <p:tag name="ARTICULATE_SLIDE_GUID" val="f14cf365-1546-4dae-af66-643550a09d7a"/>
  <p:tag name="ARTICULATE_SLIDE_NAV" val="2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1.mp3"/>
  <p:tag name="AUDIO_ID" val="967"/>
  <p:tag name="ELAPSEDTIME" val="75.697"/>
  <p:tag name="ARTICULATE_TITLE_TAG" val="KeyStone C6655/57: Device Features"/>
  <p:tag name="ARTICULATE_SLIDE_PAUSE" val="0"/>
  <p:tag name="ARTICULATE_NAV_LEVEL" val="1"/>
  <p:tag name="ARTICULATE_PLAYLIST_ID" val="-1"/>
  <p:tag name="ARTICULATE_LOCK_SLIDE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Training\GAUSS\Online Training\Audio\DR000424.mp3"/>
  <p:tag name="AUDIO_ID" val="969"/>
  <p:tag name="ELAPSEDTIME" val="88.812"/>
  <p:tag name="ARTICULATE_SLIDE_PAUSE" val="0"/>
  <p:tag name="ARTICULATE_NAV_LEVEL" val="1"/>
  <p:tag name="ARTICULATE_PLAYLIST_ID" val="-1"/>
  <p:tag name="ARTICULATE_LOCK_SLIDE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0f75017-e61d-4f99-9969-bb4fc0751518"/>
  <p:tag name="ELAPSEDTIME" val="79.697"/>
  <p:tag name="ARTICULATE_SLIDE_NAV" val="2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9uw4Tb69_files\slide0001_image001.p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b23d222e-c9bf-439a-a10e-d85839ecc5b1"/>
  <p:tag name="ELAPSEDTIME" val="109.479"/>
  <p:tag name="ARTICULATE_SLIDE_NAV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bmbJ7Xi1_files\slide0001_image001.gif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"/>
  <p:tag name="ARTICULATE_TITLE_TAG" val="K2H Platform: 66AK2H06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5"/>
  <p:tag name="ARTICULATE_SLIDE_NAV" val="2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wtLEMM41_files\slide0001_image001.gi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5hqd1H9k_files\slide0001_image001.gif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T8MRfZG_files\slide0001_image001.gi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gRz36vXi_files\slide0001_image001.gif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KmarR7nt_files\slide0001_image001.gif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593"/>
  <p:tag name="ARTICULATE_SLIDE_PAUSE" val="0"/>
  <p:tag name="ARTICULATE_NAV_LEVEL" val="2"/>
  <p:tag name="ARTICULATE_PLAYLIST_ID" val="-1"/>
  <p:tag name="ARTICULATE_LOCK_SLIDE" val="0"/>
  <p:tag name="ARTICULATE_SLIDE_GUID" val="f97b3f76-e0ec-4085-8db7-49e1e5741135"/>
  <p:tag name="ARTICULATE_SLIDE_NAV" val="3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ccca7a7-ed28-4d26-a8e8-6da810c791f5"/>
  <p:tag name="ELAPSEDTIME" val="19.067"/>
  <p:tag name="ARTICULATE_SLIDE_NAV" val="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4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2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47897</TotalTime>
  <Words>4167</Words>
  <Application>Microsoft Office PowerPoint</Application>
  <PresentationFormat>On-screen Show (4:3)</PresentationFormat>
  <Paragraphs>1717</Paragraphs>
  <Slides>43</Slides>
  <Notes>41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13_KeyStoneOLT</vt:lpstr>
      <vt:lpstr>14_KeyStoneOLT</vt:lpstr>
      <vt:lpstr>Visio</vt:lpstr>
      <vt:lpstr>Multicore Applications Team</vt:lpstr>
      <vt:lpstr>Agenda</vt:lpstr>
      <vt:lpstr>KeyStone I Architecture </vt:lpstr>
      <vt:lpstr>KeyStone I Device Architecture</vt:lpstr>
      <vt:lpstr>KeyStone I CorePac</vt:lpstr>
      <vt:lpstr>KeyStone I Memory Subsystem</vt:lpstr>
      <vt:lpstr>KeyStone I Multicore Navigator</vt:lpstr>
      <vt:lpstr>KeyStone I Multicore Navigator Architecture</vt:lpstr>
      <vt:lpstr>KeyStone I Network Coprocessor </vt:lpstr>
      <vt:lpstr>KeyStone I  External Interfaces</vt:lpstr>
      <vt:lpstr>TeraNet Switch Fabric</vt:lpstr>
      <vt:lpstr>KeyStone I TeraNet Data Connections</vt:lpstr>
      <vt:lpstr>KeyStone I HyperLink Bus</vt:lpstr>
      <vt:lpstr>KeyStone I Miscellaneous Elements</vt:lpstr>
      <vt:lpstr>KeyStone II Architecture</vt:lpstr>
      <vt:lpstr>KeyStone II Device Architecture</vt:lpstr>
      <vt:lpstr> ARM Cortex-A15 CorePac</vt:lpstr>
      <vt:lpstr>KeyStone II Memory Subsystem: MSM/MSMC</vt:lpstr>
      <vt:lpstr>KeyStone II Memory Subsystem: DDR3</vt:lpstr>
      <vt:lpstr>KeyStone II Multicore Navigator</vt:lpstr>
      <vt:lpstr>KeyStone II  Multicore Navigator Architecture</vt:lpstr>
      <vt:lpstr>KeyStone II Network Coprocessor</vt:lpstr>
      <vt:lpstr>KeyStone II External Interfaces</vt:lpstr>
      <vt:lpstr>KeyStone II HyperLink Bus</vt:lpstr>
      <vt:lpstr>KeyStone II Miscellaneous Elements</vt:lpstr>
      <vt:lpstr>KeyStone II Central Interrupt Controller</vt:lpstr>
      <vt:lpstr>KeyStone Overview</vt:lpstr>
      <vt:lpstr>Diagnostic Enhancements</vt:lpstr>
      <vt:lpstr>Device-Specific: C6670 for Wireless Apps</vt:lpstr>
      <vt:lpstr>Device-Specific: C667x General Purpose</vt:lpstr>
      <vt:lpstr>Slide 31</vt:lpstr>
      <vt:lpstr>Slide 32</vt:lpstr>
      <vt:lpstr>KeyStone C665x: Key HW Variations</vt:lpstr>
      <vt:lpstr>KeyStone II Part Numbering</vt:lpstr>
      <vt:lpstr>K2H Compared to K2E</vt:lpstr>
      <vt:lpstr>K2H Platform Device Variations</vt:lpstr>
      <vt:lpstr>K2H Platform Device Variations</vt:lpstr>
      <vt:lpstr>K2E Platform Device Variations </vt:lpstr>
      <vt:lpstr>K2E Platform Device Variations </vt:lpstr>
      <vt:lpstr>K2E Platform Device Variations </vt:lpstr>
      <vt:lpstr>K2E Platform Device Variations </vt:lpstr>
      <vt:lpstr>KeyStone I Compared to KeyStone II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Robert J. Hillard</cp:lastModifiedBy>
  <cp:revision>1608</cp:revision>
  <dcterms:created xsi:type="dcterms:W3CDTF">2007-12-19T20:51:45Z</dcterms:created>
  <dcterms:modified xsi:type="dcterms:W3CDTF">2013-02-21T04:13:33Z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70DD9641-FD96-472D-B196-690D839BA0B0</vt:lpwstr>
  </property>
  <property fmtid="{D5CDD505-2E9C-101B-9397-08002B2CF9AE}" pid="6" name="ArticulateProjectFull">
    <vt:lpwstr>C:\Data\Keystone Training\BINDERS\slides\KeyStone Overview.ppta</vt:lpwstr>
  </property>
</Properties>
</file>