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43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62" r:id="rId3"/>
    <p:sldId id="259" r:id="rId4"/>
    <p:sldId id="263" r:id="rId5"/>
    <p:sldId id="264" r:id="rId6"/>
    <p:sldId id="265" r:id="rId7"/>
    <p:sldId id="280" r:id="rId8"/>
    <p:sldId id="267" r:id="rId9"/>
    <p:sldId id="268" r:id="rId10"/>
    <p:sldId id="269" r:id="rId11"/>
    <p:sldId id="270" r:id="rId12"/>
    <p:sldId id="281" r:id="rId13"/>
    <p:sldId id="274" r:id="rId14"/>
    <p:sldId id="282" r:id="rId15"/>
    <p:sldId id="278" r:id="rId16"/>
    <p:sldId id="275" r:id="rId17"/>
  </p:sldIdLst>
  <p:sldSz cx="9144000" cy="6858000" type="screen4x3"/>
  <p:notesSz cx="7315200" cy="96012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6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4A1379B7-2FC3-4B6C-8D7A-EB5B17793E8F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C78C1043-BDE6-4A2B-AAF4-AD34DF081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FD9CE7CC-A019-4063-B761-1AF97F363ED6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pPr>
              <a:defRPr/>
            </a:pPr>
            <a:fld id="{012B2FC4-87D5-4378-A463-2E739DC47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C082-6256-4E28-B363-CEE15C745FD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 txBox="1">
            <a:spLocks noGrp="1" noChangeArrowheads="1"/>
          </p:cNvSpPr>
          <p:nvPr/>
        </p:nvSpPr>
        <p:spPr bwMode="auto">
          <a:xfrm>
            <a:off x="4146550" y="9120188"/>
            <a:ext cx="316706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209" tIns="48105" rIns="96209" bIns="48105" anchor="b"/>
          <a:lstStyle/>
          <a:p>
            <a:pPr defTabSz="958850"/>
            <a:fld id="{2F7974BA-0D0A-4128-912E-4112D91E8D3A}" type="slidenum">
              <a:rPr lang="en-US" sz="1200"/>
              <a:pPr defTabSz="958850"/>
              <a:t>13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209" tIns="48105" rIns="96209" bIns="48105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Multicore Software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Development Kit (MCSDK)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Training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10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  <p:sldLayoutId id="2147483652" r:id="rId5"/>
    <p:sldLayoutId id="2147483651" r:id="rId6"/>
    <p:sldLayoutId id="2147483650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2.xml"/><Relationship Id="rId7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3.xml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3" Type="http://schemas.openxmlformats.org/officeDocument/2006/relationships/tags" Target="../tags/tag37.xml"/><Relationship Id="rId7" Type="http://schemas.openxmlformats.org/officeDocument/2006/relationships/hyperlink" Target="http://focus.ti.com/docs/prod/folders/print/tms320c6670.html" TargetMode="Externa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3.xml"/><Relationship Id="rId11" Type="http://schemas.openxmlformats.org/officeDocument/2006/relationships/hyperlink" Target="http://processors.wiki.ti.com/index.php/BIOS_MCSDK_2.0_User_Guide" TargetMode="External"/><Relationship Id="rId5" Type="http://schemas.openxmlformats.org/officeDocument/2006/relationships/slideLayout" Target="../slideLayouts/slideLayout7.xml"/><Relationship Id="rId10" Type="http://schemas.openxmlformats.org/officeDocument/2006/relationships/hyperlink" Target="http://linux-c6x.org/" TargetMode="External"/><Relationship Id="rId4" Type="http://schemas.openxmlformats.org/officeDocument/2006/relationships/tags" Target="../tags/tag38.xml"/><Relationship Id="rId9" Type="http://schemas.openxmlformats.org/officeDocument/2006/relationships/hyperlink" Target="http://processors.wiki.ti.com/index.php/Category:Code_Composer_Studio_v5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focus.ti.com/docs/toolsw/folders/print/bioslinuxmcsdk.html" TargetMode="External"/><Relationship Id="rId13" Type="http://schemas.openxmlformats.org/officeDocument/2006/relationships/image" Target="../media/image7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6.xml"/><Relationship Id="rId12" Type="http://schemas.openxmlformats.org/officeDocument/2006/relationships/hyperlink" Target="http://e2e.ti.com/support/dsp/c6000_multi-core_dsps/f/639.aspx" TargetMode="Externa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6.png"/><Relationship Id="rId5" Type="http://schemas.openxmlformats.org/officeDocument/2006/relationships/tags" Target="../tags/tag45.xml"/><Relationship Id="rId15" Type="http://schemas.openxmlformats.org/officeDocument/2006/relationships/image" Target="../media/image8.png"/><Relationship Id="rId10" Type="http://schemas.openxmlformats.org/officeDocument/2006/relationships/hyperlink" Target="http://processors.wiki.ti.com/index.php/BIOS_MCSDK_2.0_User_Guide" TargetMode="External"/><Relationship Id="rId4" Type="http://schemas.openxmlformats.org/officeDocument/2006/relationships/tags" Target="../tags/tag44.xml"/><Relationship Id="rId9" Type="http://schemas.openxmlformats.org/officeDocument/2006/relationships/image" Target="../media/image5.png"/><Relationship Id="rId14" Type="http://schemas.openxmlformats.org/officeDocument/2006/relationships/hyperlink" Target="http://e2e.ti.com/support/embedded/f/355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Introduction to the </a:t>
            </a:r>
            <a:r>
              <a:rPr lang="en-US" sz="3600" smtClean="0"/>
              <a:t>MCSDK</a:t>
            </a:r>
            <a:endParaRPr lang="en-US" sz="3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 smtClean="0"/>
              <a:t>Interprocessor Communication (IPC)</a:t>
            </a:r>
          </a:p>
        </p:txBody>
      </p:sp>
      <p:grpSp>
        <p:nvGrpSpPr>
          <p:cNvPr id="67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5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867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Packaging (BIOS-MCSDK)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 t="209"/>
          <a:stretch>
            <a:fillRect/>
          </a:stretch>
        </p:blipFill>
        <p:spPr bwMode="auto">
          <a:xfrm>
            <a:off x="762000" y="1380744"/>
            <a:ext cx="2057400" cy="4362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 t="172"/>
          <a:stretch>
            <a:fillRect/>
          </a:stretch>
        </p:blipFill>
        <p:spPr bwMode="auto">
          <a:xfrm>
            <a:off x="3276600" y="923544"/>
            <a:ext cx="2333625" cy="529628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15" name="Picture 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 t="161" b="161"/>
          <a:stretch>
            <a:fillRect/>
          </a:stretch>
        </p:blipFill>
        <p:spPr bwMode="auto">
          <a:xfrm>
            <a:off x="6019800" y="542544"/>
            <a:ext cx="2305050" cy="56586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276600" y="914400"/>
            <a:ext cx="2331720" cy="5321808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19800" y="533400"/>
            <a:ext cx="2304288" cy="5660136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2000" y="1371600"/>
            <a:ext cx="2057400" cy="4370832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09800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Module (EVM)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343400" y="914400"/>
            <a:ext cx="4495800" cy="2667000"/>
            <a:chOff x="4343400" y="914400"/>
            <a:chExt cx="4495800" cy="26670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4343400" y="914400"/>
              <a:ext cx="4495800" cy="2667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EVM Flash Contents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587" name="AutoShape 3"/>
            <p:cNvSpPr>
              <a:spLocks noChangeArrowheads="1"/>
            </p:cNvSpPr>
            <p:nvPr/>
          </p:nvSpPr>
          <p:spPr bwMode="auto">
            <a:xfrm>
              <a:off x="5946775" y="1390650"/>
              <a:ext cx="1276350" cy="1681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8" name="AutoShape 4"/>
            <p:cNvSpPr>
              <a:spLocks noChangeArrowheads="1"/>
            </p:cNvSpPr>
            <p:nvPr/>
          </p:nvSpPr>
          <p:spPr bwMode="auto">
            <a:xfrm>
              <a:off x="4572000" y="1390650"/>
              <a:ext cx="1277938" cy="117316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7319963" y="1371600"/>
              <a:ext cx="1277937" cy="200025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900" dirty="0"/>
            </a:p>
          </p:txBody>
        </p:sp>
        <p:sp>
          <p:nvSpPr>
            <p:cNvPr id="28683" name="Text Box 6"/>
            <p:cNvSpPr txBox="1">
              <a:spLocks noChangeArrowheads="1"/>
            </p:cNvSpPr>
            <p:nvPr/>
          </p:nvSpPr>
          <p:spPr bwMode="auto">
            <a:xfrm>
              <a:off x="7416800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NAND</a:t>
              </a:r>
            </a:p>
            <a:p>
              <a:r>
                <a:rPr lang="en-US" sz="900"/>
                <a:t>64 MB</a:t>
              </a:r>
            </a:p>
          </p:txBody>
        </p:sp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6042025" y="1465263"/>
              <a:ext cx="1109663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 dirty="0"/>
                <a:t>NOR</a:t>
              </a:r>
            </a:p>
            <a:p>
              <a:r>
                <a:rPr lang="en-US" sz="900" dirty="0"/>
                <a:t>16 MB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4643438" y="1447800"/>
              <a:ext cx="1108075" cy="19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EEPROM</a:t>
              </a:r>
            </a:p>
            <a:p>
              <a:r>
                <a:rPr lang="en-US" sz="900"/>
                <a:t>128 KB</a:t>
              </a:r>
            </a:p>
          </p:txBody>
        </p:sp>
        <p:sp>
          <p:nvSpPr>
            <p:cNvPr id="28686" name="AutoShape 9"/>
            <p:cNvSpPr>
              <a:spLocks noChangeArrowheads="1"/>
            </p:cNvSpPr>
            <p:nvPr/>
          </p:nvSpPr>
          <p:spPr bwMode="auto">
            <a:xfrm>
              <a:off x="4619625" y="1768475"/>
              <a:ext cx="1181100" cy="32226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POST</a:t>
              </a:r>
            </a:p>
          </p:txBody>
        </p:sp>
        <p:sp>
          <p:nvSpPr>
            <p:cNvPr id="28687" name="AutoShape 12"/>
            <p:cNvSpPr>
              <a:spLocks noChangeArrowheads="1"/>
            </p:cNvSpPr>
            <p:nvPr/>
          </p:nvSpPr>
          <p:spPr bwMode="auto">
            <a:xfrm>
              <a:off x="4619625" y="2147888"/>
              <a:ext cx="1181100" cy="322262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IBL</a:t>
              </a:r>
            </a:p>
          </p:txBody>
        </p:sp>
        <p:sp>
          <p:nvSpPr>
            <p:cNvPr id="28688" name="AutoShape 14"/>
            <p:cNvSpPr>
              <a:spLocks noChangeArrowheads="1"/>
            </p:cNvSpPr>
            <p:nvPr/>
          </p:nvSpPr>
          <p:spPr bwMode="auto">
            <a:xfrm>
              <a:off x="5994400" y="1793875"/>
              <a:ext cx="1181100" cy="5683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BIOS MCSDK</a:t>
              </a:r>
            </a:p>
            <a:p>
              <a:pPr algn="ctr"/>
              <a:r>
                <a:rPr lang="en-US" sz="900"/>
                <a:t>“Out of Box” Demo</a:t>
              </a:r>
            </a:p>
          </p:txBody>
        </p:sp>
        <p:sp>
          <p:nvSpPr>
            <p:cNvPr id="28689" name="AutoShape 16"/>
            <p:cNvSpPr>
              <a:spLocks noChangeArrowheads="1"/>
            </p:cNvSpPr>
            <p:nvPr/>
          </p:nvSpPr>
          <p:spPr bwMode="auto">
            <a:xfrm>
              <a:off x="7367588" y="1768475"/>
              <a:ext cx="1181100" cy="7461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900"/>
                <a:t>Linux MCSDK</a:t>
              </a:r>
            </a:p>
            <a:p>
              <a:pPr algn="ctr"/>
              <a:r>
                <a:rPr lang="en-US" sz="900"/>
                <a:t>Demo</a:t>
              </a:r>
            </a:p>
          </p:txBody>
        </p:sp>
      </p:grp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2400" y="100013"/>
            <a:ext cx="868680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Linux/BIOS MCSDK C66x Lite EVM Details</a:t>
            </a:r>
          </a:p>
        </p:txBody>
      </p:sp>
      <p:grpSp>
        <p:nvGrpSpPr>
          <p:cNvPr id="3" name="PPTShape_0"/>
          <p:cNvGrpSpPr/>
          <p:nvPr>
            <p:custDataLst>
              <p:tags r:id="rId3"/>
            </p:custDataLst>
          </p:nvPr>
        </p:nvGrpSpPr>
        <p:grpSpPr>
          <a:xfrm>
            <a:off x="304800" y="1219200"/>
            <a:ext cx="3352800" cy="3352800"/>
            <a:chOff x="609600" y="1143000"/>
            <a:chExt cx="3352800" cy="33528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4" name="Oval 13"/>
            <p:cNvSpPr/>
            <p:nvPr/>
          </p:nvSpPr>
          <p:spPr bwMode="auto">
            <a:xfrm>
              <a:off x="609600" y="1143000"/>
              <a:ext cx="3352800" cy="3352800"/>
            </a:xfrm>
            <a:prstGeom prst="ellipse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dirty="0"/>
                <a:t>DVD Contents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630" y="1981200"/>
              <a:ext cx="2362200" cy="1938992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sz="1000" dirty="0"/>
                <a:t> </a:t>
              </a:r>
              <a:r>
                <a:rPr lang="en-US" sz="1000" b="1" dirty="0"/>
                <a:t>Factory default recovery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EEPROM: POST, IBL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NOR: BIOS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NAND: Linux MCSDK Demo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EEPROM/Flash writers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CCS 5.0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IDE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C667x EVM GEL/XML files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BIOS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  <a:p>
              <a:pPr>
                <a:buFont typeface="Arial" pitchFamily="34" charset="0"/>
                <a:buChar char="•"/>
                <a:defRPr/>
              </a:pPr>
              <a:r>
                <a:rPr lang="en-US" sz="1000" b="1" dirty="0"/>
                <a:t> Linux MCSDK 2.0</a:t>
              </a:r>
            </a:p>
            <a:p>
              <a:pPr lvl="1">
                <a:buFont typeface="Arial" pitchFamily="34" charset="0"/>
                <a:buChar char="•"/>
                <a:defRPr/>
              </a:pPr>
              <a:r>
                <a:rPr lang="en-US" sz="1000" dirty="0"/>
                <a:t> Source/binary packages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86200" y="3886200"/>
            <a:ext cx="4953000" cy="2286000"/>
            <a:chOff x="3886200" y="3886200"/>
            <a:chExt cx="4953000" cy="2286000"/>
          </a:xfrm>
        </p:grpSpPr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4953000" cy="2286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dirty="0"/>
                <a:t>Online Collateral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678" name="TextBox 35"/>
            <p:cNvSpPr txBox="1">
              <a:spLocks noChangeArrowheads="1"/>
            </p:cNvSpPr>
            <p:nvPr/>
          </p:nvSpPr>
          <p:spPr bwMode="auto">
            <a:xfrm>
              <a:off x="4038600" y="4191000"/>
              <a:ext cx="4648200" cy="189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00" b="1"/>
                <a:t>TMS320C667x processor website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http://focus.ti.com/docs/prod/folders/print/tms320c6678.html 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7"/>
                </a:rPr>
                <a:t>http://focus.ti.com/docs/prod/folders/print/tms320c6670.html</a:t>
              </a:r>
              <a:endParaRPr lang="en-US" sz="900"/>
            </a:p>
            <a:p>
              <a:endParaRPr lang="en-US" sz="900" b="1"/>
            </a:p>
            <a:p>
              <a:r>
                <a:rPr lang="en-US" sz="900" b="1"/>
                <a:t>MCSDK website for updates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8"/>
                </a:rPr>
                <a:t>http://focus.ti.com/docs/toolsw/folders/print/bioslinuxmcsdk.html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CCS v5</a:t>
              </a:r>
              <a:r>
                <a:rPr lang="en-US" sz="900"/>
                <a:t/>
              </a:r>
              <a:br>
                <a:rPr lang="en-US" sz="900"/>
              </a:br>
              <a:r>
                <a:rPr lang="en-US" sz="900">
                  <a:hlinkClick r:id="rId9"/>
                </a:rPr>
                <a:t>http://processors.wiki.ti.com/index.php/Category:Code_Composer_Studio_v5</a:t>
              </a:r>
              <a:r>
                <a:rPr lang="en-US" sz="900"/>
                <a:t/>
              </a:r>
              <a:br>
                <a:rPr lang="en-US" sz="900"/>
              </a:br>
              <a:endParaRPr lang="en-US" sz="900"/>
            </a:p>
            <a:p>
              <a:r>
                <a:rPr lang="en-US" sz="900" b="1"/>
                <a:t>Developer’s website</a:t>
              </a:r>
              <a:br>
                <a:rPr lang="en-US" sz="900" b="1"/>
              </a:br>
              <a:r>
                <a:rPr lang="en-US" sz="900"/>
                <a:t>Linux:</a:t>
              </a:r>
              <a:r>
                <a:rPr lang="en-US" sz="900" b="1"/>
                <a:t> </a:t>
              </a:r>
              <a:r>
                <a:rPr lang="en-US" sz="900">
                  <a:hlinkClick r:id="rId10"/>
                </a:rPr>
                <a:t>http://linux-c6x.org/</a:t>
              </a:r>
              <a:endParaRPr lang="en-US" sz="900"/>
            </a:p>
            <a:p>
              <a:r>
                <a:rPr lang="en-US" sz="900"/>
                <a:t>BIOS: </a:t>
              </a:r>
              <a:r>
                <a:rPr lang="en-US" sz="900">
                  <a:hlinkClick r:id="rId11"/>
                </a:rPr>
                <a:t>http://processors.wiki.ti.com/index.php/BIOS_MCSDK_2.0_User_Guide</a:t>
              </a:r>
              <a:endParaRPr lang="en-US" sz="90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797175"/>
            <a:ext cx="8229600" cy="50323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Benefits</a:t>
            </a:r>
          </a:p>
        </p:txBody>
      </p:sp>
      <p:sp>
        <p:nvSpPr>
          <p:cNvPr id="3174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Faster time to market for end-customer products </a:t>
            </a:r>
          </a:p>
          <a:p>
            <a:r>
              <a:rPr lang="en-US" sz="2000" dirty="0" smtClean="0"/>
              <a:t>Stable foundation of optimized software components </a:t>
            </a:r>
          </a:p>
          <a:p>
            <a:r>
              <a:rPr lang="en-US" sz="2000" dirty="0" smtClean="0"/>
              <a:t>Multicore programming methodologies</a:t>
            </a:r>
          </a:p>
          <a:p>
            <a:r>
              <a:rPr lang="en-US" sz="2000" dirty="0" smtClean="0"/>
              <a:t>Free, full source code</a:t>
            </a:r>
          </a:p>
          <a:p>
            <a:r>
              <a:rPr lang="en-US" sz="2000" dirty="0" smtClean="0"/>
              <a:t>Easy-to-use, hardened API</a:t>
            </a:r>
          </a:p>
          <a:p>
            <a:r>
              <a:rPr lang="en-US" sz="2000" dirty="0" smtClean="0"/>
              <a:t>Modular software architecture to simplify migration to future SOC</a:t>
            </a:r>
          </a:p>
        </p:txBody>
      </p:sp>
      <p:sp>
        <p:nvSpPr>
          <p:cNvPr id="3174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Built-in demonstrations showcasing SOC strengths and </a:t>
            </a:r>
            <a:r>
              <a:rPr lang="en-US" sz="2000" dirty="0" err="1" smtClean="0"/>
              <a:t>multicore</a:t>
            </a:r>
            <a:r>
              <a:rPr lang="en-US" sz="2000" dirty="0" smtClean="0"/>
              <a:t> software framework</a:t>
            </a:r>
          </a:p>
          <a:p>
            <a:r>
              <a:rPr lang="en-US" sz="2000" dirty="0" smtClean="0"/>
              <a:t>Positive customer out-of-box experience</a:t>
            </a:r>
          </a:p>
          <a:p>
            <a:r>
              <a:rPr lang="en-US" sz="2000" dirty="0" smtClean="0"/>
              <a:t>Software ecosystem with third-party tools</a:t>
            </a:r>
          </a:p>
          <a:p>
            <a:r>
              <a:rPr lang="en-US" sz="2000" dirty="0" smtClean="0"/>
              <a:t>Documentation: Online wiki</a:t>
            </a:r>
          </a:p>
          <a:p>
            <a:r>
              <a:rPr lang="en-US" sz="2000" dirty="0" smtClean="0"/>
              <a:t>Support: E2E forum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More Information</a:t>
            </a:r>
          </a:p>
        </p:txBody>
      </p:sp>
      <p:pic>
        <p:nvPicPr>
          <p:cNvPr id="88066" name="Picture 2">
            <a:hlinkClick r:id="rId8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854" y="1219200"/>
            <a:ext cx="2438400" cy="1955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7" name="Picture 3">
            <a:hlinkClick r:id="rId10"/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42976" y="1231900"/>
            <a:ext cx="2438400" cy="1930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8" name="Picture 4">
            <a:hlinkClick r:id="rId12"/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675" y="4106863"/>
            <a:ext cx="2809875" cy="2141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8069" name="Picture 5">
            <a:hlinkClick r:id="rId14"/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912249" y="4114800"/>
            <a:ext cx="2762250" cy="20907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3671888"/>
            <a:ext cx="71628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For questions regarding topics covered in this training, visit the following e2e support forums:</a:t>
            </a:r>
            <a:endParaRPr lang="en-US" sz="1100" b="1">
              <a:solidFill>
                <a:srgbClr val="C00000"/>
              </a:solidFill>
              <a:latin typeface="Calibri" pitchFamily="34" charset="0"/>
              <a:hlinkClick r:id="rId12"/>
            </a:endParaRPr>
          </a:p>
          <a:p>
            <a:r>
              <a:rPr lang="en-US" sz="1100" b="1">
                <a:solidFill>
                  <a:srgbClr val="C00000"/>
                </a:solidFill>
                <a:latin typeface="Calibri" pitchFamily="34" charset="0"/>
                <a:hlinkClick r:id="rId12"/>
              </a:rPr>
              <a:t>http://e2e.ti.com/support/dsp/c6000_multi-core_dsps/f/639.aspx</a:t>
            </a:r>
            <a:endParaRPr lang="en-US" sz="1100" b="1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PPTShape_0"/>
          <p:cNvSpPr>
            <a:spLocks noChangeArrowheads="1"/>
          </p:cNvSpPr>
          <p:nvPr/>
        </p:nvSpPr>
        <p:spPr bwMode="auto">
          <a:xfrm>
            <a:off x="282129" y="785813"/>
            <a:ext cx="4572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Download MCSDK software:</a:t>
            </a:r>
            <a:endParaRPr lang="en-US" sz="1100" b="1" dirty="0">
              <a:latin typeface="Calibri" pitchFamily="34" charset="0"/>
              <a:hlinkClick r:id="rId8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8"/>
              </a:rPr>
              <a:t>http://focus.ti.com/docs/toolsw/folders/print/bioslinuxmcsdk.html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PPTShape_1"/>
          <p:cNvSpPr>
            <a:spLocks noChangeArrowheads="1"/>
          </p:cNvSpPr>
          <p:nvPr/>
        </p:nvSpPr>
        <p:spPr bwMode="auto">
          <a:xfrm>
            <a:off x="4744551" y="795338"/>
            <a:ext cx="44000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latin typeface="Calibri" pitchFamily="34" charset="0"/>
              </a:rPr>
              <a:t>Refer to the MCSDK User’s Guide:</a:t>
            </a:r>
            <a:endParaRPr lang="en-US" sz="1100" b="1" dirty="0">
              <a:latin typeface="Calibri" pitchFamily="34" charset="0"/>
              <a:hlinkClick r:id="rId1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0"/>
              </a:rPr>
              <a:t>http://processors.wiki.ti.com/index.php/BIOS_MCSDK_2.0_User_Guide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2" name="PPTShape_2"/>
          <p:cNvSpPr>
            <a:spLocks noChangeArrowheads="1"/>
          </p:cNvSpPr>
          <p:nvPr/>
        </p:nvSpPr>
        <p:spPr bwMode="auto">
          <a:xfrm>
            <a:off x="4813824" y="3840163"/>
            <a:ext cx="32766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  <a:latin typeface="Calibri" pitchFamily="34" charset="0"/>
                <a:hlinkClick r:id="rId14"/>
              </a:rPr>
              <a:t>http://e2e.ti.com/support/embedded/f/355.aspx</a:t>
            </a:r>
            <a:endParaRPr lang="en-US" sz="11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flipH="1">
            <a:off x="7391400" y="1530927"/>
            <a:ext cx="1143000" cy="12954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User’s Guide</a:t>
            </a:r>
          </a:p>
        </p:txBody>
      </p:sp>
      <p:sp>
        <p:nvSpPr>
          <p:cNvPr id="14" name="Right Arrow 13"/>
          <p:cNvSpPr/>
          <p:nvPr/>
        </p:nvSpPr>
        <p:spPr bwMode="auto">
          <a:xfrm flipH="1">
            <a:off x="2971800" y="1600200"/>
            <a:ext cx="1447800" cy="1219200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Download Software</a:t>
            </a:r>
          </a:p>
        </p:txBody>
      </p:sp>
      <p:sp>
        <p:nvSpPr>
          <p:cNvPr id="15" name="Left-Right Arrow 14"/>
          <p:cNvSpPr/>
          <p:nvPr/>
        </p:nvSpPr>
        <p:spPr bwMode="auto">
          <a:xfrm>
            <a:off x="3176469" y="4724400"/>
            <a:ext cx="1692144" cy="1219200"/>
          </a:xfrm>
          <a:prstGeom prst="leftRightArrow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Software Forums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207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</a:t>
            </a:r>
            <a:r>
              <a:rPr lang="en-US" sz="2400" dirty="0" err="1" smtClean="0"/>
              <a:t>multicore</a:t>
            </a:r>
            <a:r>
              <a:rPr lang="en-US" sz="2400" dirty="0" smtClean="0"/>
              <a:t> DSPs.</a:t>
            </a:r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err="1" smtClean="0">
                <a:solidFill>
                  <a:srgbClr val="00B050"/>
                </a:solidFill>
              </a:rPr>
              <a:t>multicore</a:t>
            </a:r>
            <a:r>
              <a:rPr lang="en-US" sz="2000" b="1" dirty="0" smtClean="0">
                <a:solidFill>
                  <a:srgbClr val="00B050"/>
                </a:solidFill>
              </a:rPr>
              <a:t> programming </a:t>
            </a:r>
            <a:r>
              <a:rPr lang="en-US" sz="2000" dirty="0" smtClean="0"/>
              <a:t>methodologies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  <a:endParaRPr lang="en-US" sz="900" b="1" dirty="0" smtClean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err="1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MCSDK Variants</a:t>
            </a:r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228600" y="1600200"/>
          <a:ext cx="8686799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80"/>
                <a:gridCol w="1109980"/>
                <a:gridCol w="716280"/>
                <a:gridCol w="767080"/>
                <a:gridCol w="1360596"/>
                <a:gridCol w="29624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Release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DSP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Notes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BIOS-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SYS/BIOS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SYS/BIOS real-time operating system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70C0"/>
                          </a:solidFill>
                        </a:rPr>
                        <a:t>Linux-</a:t>
                      </a:r>
                      <a:r>
                        <a:rPr lang="en-US" sz="2400" b="1" dirty="0" smtClean="0"/>
                        <a:t>MCSDK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1.x,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2.x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NA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 on DSP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DSP-only SOC running Linux real-time operating system 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30363"/>
            <a:ext cx="8229600" cy="50323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</p:spPr>
        <p:txBody>
          <a:bodyPr/>
          <a:lstStyle/>
          <a:p>
            <a:r>
              <a:rPr lang="en-US" smtClean="0"/>
              <a:t>MCSDK Overview</a:t>
            </a:r>
          </a:p>
          <a:p>
            <a:r>
              <a:rPr lang="en-US" smtClean="0"/>
              <a:t>Software Architecture</a:t>
            </a:r>
          </a:p>
          <a:p>
            <a:r>
              <a:rPr lang="en-US" smtClean="0"/>
              <a:t>Evaluation Module (EVM)</a:t>
            </a:r>
          </a:p>
          <a:p>
            <a:r>
              <a:rPr lang="en-US" smtClean="0"/>
              <a:t>MCSDK Benefits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Migrating Development Platform</a:t>
            </a:r>
          </a:p>
        </p:txBody>
      </p:sp>
      <p:grpSp>
        <p:nvGrpSpPr>
          <p:cNvPr id="9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27125"/>
            <a:chOff x="3516313" y="4914900"/>
            <a:chExt cx="2484437" cy="1127125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365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43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9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95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89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1" animBg="1"/>
      <p:bldP spid="91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BIOS-MCSDK Software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SYS/BIOS</a:t>
            </a:r>
          </a:p>
          <a:p>
            <a:pPr algn="ctr"/>
            <a:r>
              <a:rPr lang="en-US" sz="120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TCP/IP</a:t>
              </a:r>
            </a:p>
            <a:p>
              <a:pPr algn="ctr"/>
              <a:r>
                <a:rPr lang="en-US" sz="1200"/>
                <a:t>Networking</a:t>
              </a:r>
            </a:p>
            <a:p>
              <a:pPr algn="ctr"/>
              <a:r>
                <a:rPr lang="en-US" sz="120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Library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34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EMPLATE_GUID" val="964306da-7288-4a58-87f1-2616ae5904c9"/>
  <p:tag name="ARTICULATE_REFERENCE_COUNT" val="3"/>
  <p:tag name="ARTICULATE_REFERENCE_TYPE_1" val="1"/>
  <p:tag name="ARTICULATE_REFERENCE_TITLE_1" val="MCSDK Introduction Training Slides"/>
  <p:tag name="ARTICULATE_REFERENCE_1" val="C:\Data\Keystone Training\MCSDK\PPT\MCSDK_Introduction.pdf"/>
  <p:tag name="ARTICULATE_REFERENCE_TYPE_2" val="0"/>
  <p:tag name="ARTICULATE_REFERENCE_TITLE_2" val="BIOS Multicore Software Development Kit User's Guide"/>
  <p:tag name="ARTICULATE_REFERENCE_2" val="http://processors.wiki.ti.com/index.php/BIOS_MCSDK_2.0_User_Guide"/>
  <p:tag name="ARTICULATE_REFERENCE_TYPE_3" val="0"/>
  <p:tag name="ARTICULATE_REFERENCE_TITLE_3" val="BIOS Multicore Software Development Kit Getting Started Guide"/>
  <p:tag name="ARTICULATE_REFERENCE_3" val="http://processors.wiki.ti.com/index.php/BIOS_MCSDK_2.0_Getting_Started_Guide"/>
  <p:tag name="PRESENTATION_PLAYLIST_COUNT" val="0"/>
  <p:tag name="PRESENTATION_PRESENTER_SLIDE_LEVEL" val="0"/>
  <p:tag name="ARTICULATE_AUDIO_TEMP" val="C:\Users\a0850458\AppData\Local\Temp\ae\audio\20111012151407\"/>
  <p:tag name="ARTICULATE_TEMPLATE" val="TI Master White"/>
  <p:tag name="ARTICULATE_PRESENTER_VERSION" val="6"/>
  <p:tag name="PUBLISH_TITLE" val="Introduction to Multicore Software Development Kit (MCSDK)"/>
  <p:tag name="ARTICULATE_PUBLISH_PATH" val="C:\Data\Keystone Training\MCSDK"/>
  <p:tag name="ARTICULATE_LOGO" val="TI_logo_off_white_square.jpg"/>
  <p:tag name="ARTICULATE_PRESENTER" val="(None selected)"/>
  <p:tag name="ARTICULATE_PRESENTER_GUID" val="9869030842"/>
  <p:tag name="ARTICULATE_LMS" val="0"/>
  <p:tag name="ARTICULATE_USE_PROJECT_TEMPLATE" val="1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MCSDK\Introduction to Multicore Software Development Kit (MCSDK)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a6021b-a931-4460-9260-74b0931f790d"/>
  <p:tag name="ELAPSEDTIME" val="5.432"/>
  <p:tag name="ARTICULATE_SLIDE_PAUSE" val="0"/>
  <p:tag name="ARTICULATE_NAV_LEVEL" val="1"/>
  <p:tag name="ARTICULATE_PLAYLIST_ID" val="-1"/>
  <p:tag name="ARTICULATE_LOCK_SLIDE" val="0"/>
  <p:tag name="ARTICULATE_SLIDE_NAV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RsnXHqfp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ea1c848e-3c73-4cfc-bd7d-902c3886603e"/>
  <p:tag name="ELAPSEDTIME" val="5.458"/>
  <p:tag name="ARTICULATE_SLIDE_PAUSE" val="0"/>
  <p:tag name="ARTICULATE_NAV_LEVEL" val="1"/>
  <p:tag name="ARTICULATE_PLAYLIST_ID" val="-1"/>
  <p:tag name="ARTICULATE_LOCK_SLIDE" val="0"/>
  <p:tag name="ARTICULATE_SLIDE_NAV" val="1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C66x Lite EVM Details"/>
  <p:tag name="ARTICULATE_SLIDE_GUID" val="f03d782a-f22e-4c6b-892f-0f0d4b0df4d4"/>
  <p:tag name="TIMELINE" val="7.39/33.75/70.82"/>
  <p:tag name="ELAPSEDTIME" val="85.807"/>
  <p:tag name="ARTICULATE_SLIDE_PAUSE" val="0"/>
  <p:tag name="ARTICULATE_NAV_LEVEL" val="2"/>
  <p:tag name="ARTICULATE_PLAYLIST_ID" val="-1"/>
  <p:tag name="ARTICULATE_LOCK_SLIDE" val="0"/>
  <p:tag name="ARTICULATE_SLIDE_NAV" val="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OURCE_IMAGE" val="C:\DOCUME~1\a0850458\LOCALS~1\Temp\articulate\presenter\imgtemp\KnbGwCxl_files\slide0001_image001.png"/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d9bd46f-3f80-4069-a5d8-63143eea88dd"/>
  <p:tag name="ELAPSEDTIME" val="5.822"/>
  <p:tag name="ARTICULATE_SLIDE_PAUSE" val="0"/>
  <p:tag name="ARTICULATE_NAV_LEVEL" val="1"/>
  <p:tag name="ARTICULATE_PLAYLIST_ID" val="-1"/>
  <p:tag name="ARTICULATE_LOCK_SLIDE" val="0"/>
  <p:tag name="ARTICULATE_SLIDE_NAV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ata\KeyStone NEW\MCSDK\MCSDK Introduction\DR000457.mp3"/>
  <p:tag name="AUDIO_ID" val="261"/>
  <p:tag name="ARTICULATE_SLIDE_GUID" val="1670e0cd-8d84-483d-930a-29c14a2ce0ba"/>
  <p:tag name="ELAPSEDTIME" val="8.25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What Are the Benefits of MCSDK?"/>
  <p:tag name="ARTICULATE_SLIDE_GUID" val="25d9aa9a-80a2-4d0e-b531-858765d2cdc1"/>
  <p:tag name="ELAPSEDTIME" val="90.64"/>
  <p:tag name="ARTICULATE_SLIDE_PAUSE" val="0"/>
  <p:tag name="ARTICULATE_NAV_LEVEL" val="2"/>
  <p:tag name="ARTICULATE_PLAYLIST_ID" val="-1"/>
  <p:tag name="ARTICULATE_LOCK_SLIDE" val="0"/>
  <p:tag name="ARTICULATE_SLIDE_NAV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0f95bd9-d954-4d8a-abbb-8b8c2de8cb5f"/>
  <p:tag name="TIMELINE" val="5.41/35.24/59.46"/>
  <p:tag name="ELAPSEDTIME" val="88.291"/>
  <p:tag name="ARTICULATE_SLIDE_PAUSE" val="0"/>
  <p:tag name="ARTICULATE_NAV_LEVEL" val="1"/>
  <p:tag name="ARTICULATE_PLAYLIST_ID" val="-1"/>
  <p:tag name="ARTICULATE_LOCK_SLIDE" val="0"/>
  <p:tag name="ARTICULATE_SLIDE_NAV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cc1d82d-dfae-4fa0-8a74-24a7d42583a5"/>
  <p:tag name="ELAPSEDTIME" val="18.572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3545e9d-295f-40ed-96f7-d8b2765dccf1"/>
  <p:tag name="ELAPSEDTIME" val="4.48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1b87718-cc89-48c2-9cc1-3d575a993039"/>
  <p:tag name="ELAPSEDTIME" val="62.27"/>
  <p:tag name="ARTICULATE_SLIDE_PAUSE" val="0"/>
  <p:tag name="ARTICULATE_NAV_LEVEL" val="2"/>
  <p:tag name="ARTICULATE_PLAYLIST_ID" val="-1"/>
  <p:tag name="ARTICULATE_LOCK_SLIDE" val="0"/>
  <p:tag name="ARTICULATE_SLIDE_NAV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</TotalTime>
  <Words>762</Words>
  <Application>Microsoft Office PowerPoint</Application>
  <PresentationFormat>On-screen Show (4:3)</PresentationFormat>
  <Paragraphs>319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the MCSDK</vt:lpstr>
      <vt:lpstr>Agenda</vt:lpstr>
      <vt:lpstr>MCSDK Overview</vt:lpstr>
      <vt:lpstr>What is MCSDK?</vt:lpstr>
      <vt:lpstr>Software Development Ecosystem Multicore Performance, Single-core Simplicity</vt:lpstr>
      <vt:lpstr>MCSDK Variants</vt:lpstr>
      <vt:lpstr>Software Architecture</vt:lpstr>
      <vt:lpstr>Migrating Development Platform</vt:lpstr>
      <vt:lpstr>BIOS-MCSDK Software</vt:lpstr>
      <vt:lpstr>Interprocessor Communication (IPC)</vt:lpstr>
      <vt:lpstr>Packaging (BIOS-MCSDK)</vt:lpstr>
      <vt:lpstr>Evaluation Module (EVM)</vt:lpstr>
      <vt:lpstr>Slide 13</vt:lpstr>
      <vt:lpstr>MCSDK Benefits</vt:lpstr>
      <vt:lpstr>MCSDK Benefits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Training PowerPoint Template</dc:title>
  <dc:creator>Robert J. Hillard</dc:creator>
  <cp:lastModifiedBy>Dan Rinkes</cp:lastModifiedBy>
  <cp:revision>191</cp:revision>
  <dcterms:created xsi:type="dcterms:W3CDTF">2010-08-05T21:31:25Z</dcterms:created>
  <dcterms:modified xsi:type="dcterms:W3CDTF">2012-03-22T18:43:00Z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  <property fmtid="{D5CDD505-2E9C-101B-9397-08002B2CF9AE}" pid="3" name="Content Owner">
    <vt:lpwstr>Rob Hillard</vt:lpwstr>
  </property>
  <property fmtid="{D5CDD505-2E9C-101B-9397-08002B2CF9AE}" pid="4" name="ArticulateUseProject">
    <vt:lpwstr>1</vt:lpwstr>
  </property>
  <property fmtid="{D5CDD505-2E9C-101B-9397-08002B2CF9AE}" pid="5" name="ArticulatePath">
    <vt:lpwstr>MCSDK_Introduction</vt:lpwstr>
  </property>
  <property fmtid="{D5CDD505-2E9C-101B-9397-08002B2CF9AE}" pid="6" name="ArticulateGUID">
    <vt:lpwstr>E933393B-AD69-4DCA-B5A9-C34D4F0376F7</vt:lpwstr>
  </property>
  <property fmtid="{D5CDD505-2E9C-101B-9397-08002B2CF9AE}" pid="7" name="ArticulateProjectFull">
    <vt:lpwstr>C:\Data\Keystone Training\MCSDK\PPT\MCSDK_Introduction_Rev1.ppta</vt:lpwstr>
  </property>
</Properties>
</file>