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tags/tag7.xml" ContentType="application/vnd.openxmlformats-officedocument.presentationml.tags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sldIdLst>
    <p:sldId id="291" r:id="rId2"/>
    <p:sldId id="256" r:id="rId3"/>
    <p:sldId id="337" r:id="rId4"/>
    <p:sldId id="295" r:id="rId5"/>
    <p:sldId id="310" r:id="rId6"/>
    <p:sldId id="296" r:id="rId7"/>
    <p:sldId id="349" r:id="rId8"/>
    <p:sldId id="357" r:id="rId9"/>
    <p:sldId id="300" r:id="rId10"/>
    <p:sldId id="294" r:id="rId11"/>
    <p:sldId id="344" r:id="rId12"/>
    <p:sldId id="320" r:id="rId13"/>
    <p:sldId id="338" r:id="rId14"/>
    <p:sldId id="321" r:id="rId15"/>
    <p:sldId id="309" r:id="rId16"/>
    <p:sldId id="314" r:id="rId17"/>
    <p:sldId id="316" r:id="rId18"/>
    <p:sldId id="358" r:id="rId19"/>
    <p:sldId id="359" r:id="rId20"/>
    <p:sldId id="318" r:id="rId21"/>
    <p:sldId id="317" r:id="rId22"/>
    <p:sldId id="356" r:id="rId23"/>
    <p:sldId id="322" r:id="rId24"/>
    <p:sldId id="323" r:id="rId25"/>
    <p:sldId id="324" r:id="rId26"/>
    <p:sldId id="325" r:id="rId27"/>
    <p:sldId id="326" r:id="rId28"/>
    <p:sldId id="353" r:id="rId29"/>
    <p:sldId id="354" r:id="rId30"/>
    <p:sldId id="328" r:id="rId31"/>
    <p:sldId id="364" r:id="rId32"/>
    <p:sldId id="332" r:id="rId33"/>
    <p:sldId id="365" r:id="rId34"/>
    <p:sldId id="346" r:id="rId35"/>
    <p:sldId id="366" r:id="rId36"/>
    <p:sldId id="329" r:id="rId37"/>
    <p:sldId id="367" r:id="rId38"/>
    <p:sldId id="330" r:id="rId39"/>
    <p:sldId id="368" r:id="rId40"/>
    <p:sldId id="331" r:id="rId41"/>
    <p:sldId id="339" r:id="rId42"/>
    <p:sldId id="340" r:id="rId43"/>
    <p:sldId id="352" r:id="rId44"/>
    <p:sldId id="341" r:id="rId45"/>
    <p:sldId id="347" r:id="rId46"/>
    <p:sldId id="363" r:id="rId47"/>
    <p:sldId id="343" r:id="rId48"/>
    <p:sldId id="348" r:id="rId49"/>
    <p:sldId id="293" r:id="rId50"/>
  </p:sldIdLst>
  <p:sldSz cx="9144000" cy="6858000" type="screen4x3"/>
  <p:notesSz cx="7010400" cy="9296400"/>
  <p:custDataLst>
    <p:tags r:id="rId5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CCFF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 autoAdjust="0"/>
    <p:restoredTop sz="95758" autoAdjust="0"/>
  </p:normalViewPr>
  <p:slideViewPr>
    <p:cSldViewPr>
      <p:cViewPr varScale="1">
        <p:scale>
          <a:sx n="122" d="100"/>
          <a:sy n="122" d="100"/>
        </p:scale>
        <p:origin x="-102" y="-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586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E6E3A1F-B698-4312-A53D-0EFD9A2BCA0A}" type="datetimeFigureOut">
              <a:rPr lang="en-US"/>
              <a:pPr>
                <a:defRPr/>
              </a:pPr>
              <a:t>3/6/2012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B2AE985-CEB1-47DB-AC87-FA613AA66B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269" tIns="46134" rIns="92269" bIns="46134" anchor="b"/>
          <a:lstStyle/>
          <a:p>
            <a:pPr defTabSz="920750"/>
            <a:fld id="{8AA9DF1E-E9AC-42C0-B5F0-8FCE69CB4508}" type="slidenum">
              <a:rPr lang="en-US" sz="1200">
                <a:solidFill>
                  <a:srgbClr val="000000"/>
                </a:solidFill>
              </a:rPr>
              <a:pPr defTabSz="920750"/>
              <a:t>1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lIns="92269" tIns="46134" rIns="92269" bIns="46134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NEW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925" tIns="45962" rIns="91925" bIns="45962" anchor="b"/>
          <a:lstStyle/>
          <a:p>
            <a:pPr defTabSz="917575"/>
            <a:fld id="{4F197442-A097-46F1-9A0E-F11BFDFF5510}" type="slidenum">
              <a:rPr lang="en-US" sz="1200">
                <a:solidFill>
                  <a:srgbClr val="000000"/>
                </a:solidFill>
              </a:rPr>
              <a:pPr defTabSz="917575"/>
              <a:t>4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lIns="91925" tIns="45962" rIns="91925" bIns="45962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NEW</a:t>
            </a:r>
          </a:p>
          <a:p>
            <a:pPr eaLnBrk="1" hangingPunct="1"/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DB71D69-043B-40DD-8EF4-0F7455B95D83}" type="slidenum">
              <a:rPr lang="en-US" smtClean="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dirty="0" smtClean="0">
              <a:latin typeface="Arial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8BB2E03-0F61-4FB9-9577-DAAC278A698B}" type="slidenum">
              <a:rPr lang="en-US" smtClean="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dirty="0" smtClean="0">
              <a:latin typeface="Arial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1100" y="696913"/>
            <a:ext cx="4649788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lIns="92272" tIns="46136" rIns="92272" bIns="4613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2FA25E-5C43-4405-B3A6-0775C8F54C82}" type="slidenum">
              <a:rPr lang="en-US" smtClean="0"/>
              <a:pPr>
                <a:defRPr/>
              </a:pPr>
              <a:t>7</a:t>
            </a:fld>
            <a:endParaRPr lang="en-US" dirty="0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2FA25E-5C43-4405-B3A6-0775C8F54C82}" type="slidenum">
              <a:rPr lang="en-US" smtClean="0"/>
              <a:pPr>
                <a:defRPr/>
              </a:pPr>
              <a:t>8</a:t>
            </a:fld>
            <a:endParaRPr lang="en-US" dirty="0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8668C4C-C7A6-4F13-A4EF-B545A614A711}" type="slidenum">
              <a:rPr lang="en-US" smtClean="0"/>
              <a:pPr>
                <a:defRPr/>
              </a:pPr>
              <a:t>9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185C480-A9AC-4091-9762-70B9D1AADA10}" type="slidenum">
              <a:rPr lang="en-US" smtClean="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dirty="0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21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25"/>
          <p:cNvSpPr>
            <a:spLocks noChangeArrowheads="1"/>
          </p:cNvSpPr>
          <p:nvPr userDrawn="1"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Calibri"/>
              <a:cs typeface="Arial" charset="0"/>
            </a:endParaRPr>
          </a:p>
        </p:txBody>
      </p:sp>
      <p:pic>
        <p:nvPicPr>
          <p:cNvPr id="9221" name="Picture 8" descr="ti_hz_1c_pos_rgb_jpg.jpg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 userDrawn="1">
            <p:custDataLst>
              <p:tags r:id="rId6"/>
            </p:custDataLst>
          </p:nvPr>
        </p:nvSpPr>
        <p:spPr>
          <a:xfrm>
            <a:off x="7419752" y="6498264"/>
            <a:ext cx="1357103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  <a:cs typeface="Arial" charset="0"/>
              </a:rPr>
              <a:t>Multicore </a:t>
            </a: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  <a:cs typeface="Arial" charset="0"/>
              </a:rPr>
              <a:t>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5pPr>
      <a:lvl6pPr marL="19192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6pPr>
      <a:lvl7pPr marL="23764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7pPr>
      <a:lvl8pPr marL="28336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8pPr>
      <a:lvl9pPr marL="32908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mk:@MSITStore:C:\ti\ccs\pdk_C6678_1_0_0_18\packages\ti\drv\hyplnk\docs\hyplnkDocs.chm::/group__hyplnklld__api__functions.html" TargetMode="External"/><Relationship Id="rId2" Type="http://schemas.openxmlformats.org/officeDocument/2006/relationships/hyperlink" Target="mk:@MSITStore:C:\ti\ccs\pdk_C6678_1_0_0_18\packages\ti\drv\hyplnk\docs\hyplnkDocs.chm::/hyplnk_8h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mk:@MSITStore:C:\ti\ccs\pdk_C6678_1_0_0_18\packages\ti\drv\hyplnk\docs\hyplnkDocs.chm::/structhyplnk_registers__s.html" TargetMode="External"/><Relationship Id="rId5" Type="http://schemas.openxmlformats.org/officeDocument/2006/relationships/hyperlink" Target="mk:@MSITStore:C:\ti\ccs\pdk_C6678_1_0_0_18\packages\ti\drv\hyplnk\docs\hyplnkDocs.chm::/group__hyplnklld__api__constants.html" TargetMode="External"/><Relationship Id="rId4" Type="http://schemas.openxmlformats.org/officeDocument/2006/relationships/hyperlink" Target="mk:@MSITStore:C:\ti\ccs\pdk_C6678_1_0_0_18\packages\ti\drv\hyplnk\docs\hyplnkDocs.chm::/group__hyplnklld__api__structures.html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e2e.ti.com/" TargetMode="External"/><Relationship Id="rId2" Type="http://schemas.openxmlformats.org/officeDocument/2006/relationships/hyperlink" Target="http://www.ti.com/lit/SPRUGW8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52400" y="2362200"/>
            <a:ext cx="8839200" cy="1447800"/>
          </a:xfrm>
        </p:spPr>
        <p:txBody>
          <a:bodyPr/>
          <a:lstStyle/>
          <a:p>
            <a:pPr eaLnBrk="1" hangingPunct="1"/>
            <a:r>
              <a:rPr lang="en-US" b="0" dirty="0" smtClean="0"/>
              <a:t>C66x KeyStone Training</a:t>
            </a:r>
            <a:br>
              <a:rPr lang="en-US" b="0" dirty="0" smtClean="0"/>
            </a:br>
            <a:r>
              <a:rPr lang="en-US" b="0" dirty="0" smtClean="0"/>
              <a:t>HyperLink</a:t>
            </a:r>
            <a:endParaRPr lang="en-US" sz="4000" b="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66800"/>
          </a:xfrm>
        </p:spPr>
        <p:txBody>
          <a:bodyPr/>
          <a:lstStyle/>
          <a:p>
            <a:pPr eaLnBrk="1" hangingPunct="1"/>
            <a:r>
              <a:rPr lang="en-US" b="0" dirty="0" smtClean="0"/>
              <a:t>HyperLink Functionality</a:t>
            </a:r>
            <a:endParaRPr lang="en-US" sz="2400" b="0" dirty="0" smtClean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3581400"/>
          </a:xfrm>
        </p:spPr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r>
              <a:rPr lang="en-US" sz="2400" dirty="0" smtClean="0"/>
              <a:t>From the user point of view:</a:t>
            </a:r>
            <a:endParaRPr lang="en-US" sz="24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Access remote device memory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Ability to write to remote device memory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Ability to read from remote device memory</a:t>
            </a: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Ability to generate event / interrupt in the remote device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AutoNum type="arabicPeriod"/>
              <a:defRPr/>
            </a:pPr>
            <a:endParaRPr lang="en-US" sz="24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2503488" cy="2971800"/>
          </a:xfrm>
        </p:spPr>
        <p:txBody>
          <a:bodyPr/>
          <a:lstStyle/>
          <a:p>
            <a:pPr eaLnBrk="1" hangingPunct="1"/>
            <a:r>
              <a:rPr lang="en-US" b="0" dirty="0" smtClean="0"/>
              <a:t>Example of </a:t>
            </a:r>
            <a:br>
              <a:rPr lang="en-US" b="0" dirty="0" smtClean="0"/>
            </a:br>
            <a:r>
              <a:rPr lang="en-US" b="0" dirty="0" smtClean="0"/>
              <a:t>HyperLink </a:t>
            </a:r>
            <a:br>
              <a:rPr lang="en-US" b="0" dirty="0" smtClean="0"/>
            </a:br>
            <a:r>
              <a:rPr lang="en-US" b="0" dirty="0" smtClean="0"/>
              <a:t>Use Case</a:t>
            </a:r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>
            <p:ph idx="1"/>
          </p:nvPr>
        </p:nvGraphicFramePr>
        <p:xfrm>
          <a:off x="2819401" y="135524"/>
          <a:ext cx="5867400" cy="6265276"/>
        </p:xfrm>
        <a:graphic>
          <a:graphicData uri="http://schemas.openxmlformats.org/presentationml/2006/ole">
            <p:oleObj spid="_x0000_s3074" name="Visio" r:id="rId5" imgW="6287074" imgH="6712626" progId="Visio.Drawing.11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801" name="Object 3"/>
          <p:cNvGraphicFramePr>
            <a:graphicFrameLocks noChangeAspect="1"/>
          </p:cNvGraphicFramePr>
          <p:nvPr/>
        </p:nvGraphicFramePr>
        <p:xfrm>
          <a:off x="1371600" y="403515"/>
          <a:ext cx="6400800" cy="6835485"/>
        </p:xfrm>
        <a:graphic>
          <a:graphicData uri="http://schemas.openxmlformats.org/presentationml/2006/ole">
            <p:oleObj spid="_x0000_s76801" name="Visio" r:id="rId3" imgW="6287074" imgH="6712626" progId="Visio.Drawing.11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04800"/>
            <a:ext cx="7772400" cy="6127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0" dirty="0" smtClean="0"/>
              <a:t>HyperLink Model</a:t>
            </a:r>
            <a:endParaRPr lang="en-US" b="0" dirty="0"/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838200" y="4343400"/>
            <a:ext cx="6934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7013" lvl="0" indent="-227013">
              <a:lnSpc>
                <a:spcPct val="80000"/>
              </a:lnSpc>
              <a:spcAft>
                <a:spcPct val="10000"/>
              </a:spcAft>
            </a:pPr>
            <a:r>
              <a:rPr lang="en-US" sz="2000" kern="0" dirty="0" smtClean="0">
                <a:latin typeface="+mn-lt"/>
              </a:rPr>
              <a:t>Device B (local/</a:t>
            </a:r>
            <a:r>
              <a:rPr lang="en-US" sz="2000" kern="0" dirty="0" err="1" smtClean="0">
                <a:latin typeface="+mn-lt"/>
              </a:rPr>
              <a:t>Tx</a:t>
            </a:r>
            <a:r>
              <a:rPr lang="en-US" sz="2000" kern="0" dirty="0" smtClean="0">
                <a:latin typeface="+mn-lt"/>
              </a:rPr>
              <a:t>) can see up to 256MB of Device A (remote/Rx) memory: </a:t>
            </a:r>
          </a:p>
          <a:p>
            <a:pPr marL="227013" indent="-227013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Available memory can be divided up to 64 distinct segments.</a:t>
            </a:r>
          </a:p>
          <a:p>
            <a:pPr marL="227013" indent="-227013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All segments are the same size (local perspective).</a:t>
            </a:r>
          </a:p>
          <a:p>
            <a:pPr marL="227013" indent="-227013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Segment size range is 256B to 256MB.</a:t>
            </a:r>
          </a:p>
          <a:p>
            <a:pPr marL="227013" indent="-227013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All segments are aligned to 128KB boundaries.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smtClean="0"/>
              <a:t>Agenda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latin typeface="+mj-lt"/>
              </a:rPr>
              <a:t>HyperLink Overview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b="1" dirty="0" smtClean="0">
                <a:latin typeface="+mj-lt"/>
              </a:rPr>
              <a:t>Address Translation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latin typeface="+mj-lt"/>
              </a:rPr>
              <a:t>Configuration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Example and Demo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b="1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smtClean="0"/>
              <a:t>Segmentation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3505200"/>
          </a:xfrm>
        </p:spPr>
        <p:txBody>
          <a:bodyPr rtlCol="0">
            <a:normAutofit lnSpcReduction="10000"/>
          </a:bodyPr>
          <a:lstStyle/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The total visible window is 256MB.</a:t>
            </a: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The application can define up to 64 segments.</a:t>
            </a: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The segment size on the remote side is 256B to 256MB.</a:t>
            </a: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All segments are aligned on 17 bits alignment.</a:t>
            </a: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On the local side, the HyperLink memory is between           0x4000_0000 to 0x4FFF_FFFF.</a:t>
            </a: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On the remote side, the </a:t>
            </a:r>
            <a:r>
              <a:rPr lang="en-US" sz="2400" dirty="0" smtClean="0"/>
              <a:t>HyperLink </a:t>
            </a:r>
            <a:r>
              <a:rPr lang="en-US" sz="2400" dirty="0" smtClean="0">
                <a:latin typeface="+mj-lt"/>
              </a:rPr>
              <a:t>memory address range is </a:t>
            </a:r>
            <a:r>
              <a:rPr lang="en-US" sz="2400" dirty="0" smtClean="0"/>
              <a:t>device dependent, but is </a:t>
            </a:r>
            <a:r>
              <a:rPr lang="en-US" sz="2400" dirty="0" smtClean="0">
                <a:latin typeface="+mj-lt"/>
              </a:rPr>
              <a:t>typically 0x0000_0000 to 0xFFFF_FFFF.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endParaRPr lang="en-US" sz="24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b="1" dirty="0" smtClean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1511" y="5068669"/>
            <a:ext cx="8417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How is the local address (0x4XXX XXXX) translated to the remote address?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4"/>
          <p:cNvSpPr txBox="1">
            <a:spLocks noChangeArrowheads="1"/>
          </p:cNvSpPr>
          <p:nvPr/>
        </p:nvSpPr>
        <p:spPr bwMode="auto">
          <a:xfrm>
            <a:off x="1676400" y="381000"/>
            <a:ext cx="56388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latin typeface="+mj-lt"/>
              </a:rPr>
              <a:t>Offset Into a </a:t>
            </a:r>
            <a:r>
              <a:rPr lang="en-US" sz="4400" dirty="0" smtClean="0">
                <a:latin typeface="+mj-lt"/>
              </a:rPr>
              <a:t>Segment</a:t>
            </a:r>
            <a:endParaRPr lang="en-US" sz="4400" dirty="0">
              <a:latin typeface="+mj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14400" y="1371600"/>
          <a:ext cx="7162800" cy="3581400"/>
        </p:xfrm>
        <a:graphic>
          <a:graphicData uri="http://schemas.openxmlformats.org/drawingml/2006/table">
            <a:tbl>
              <a:tblPr/>
              <a:tblGrid>
                <a:gridCol w="1790700"/>
                <a:gridCol w="1790700"/>
                <a:gridCol w="1790700"/>
                <a:gridCol w="1790700"/>
              </a:tblGrid>
              <a:tr h="8953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Calibri"/>
                          <a:cs typeface="Times New Roman"/>
                        </a:rPr>
                        <a:t>Largest</a:t>
                      </a:r>
                      <a:r>
                        <a:rPr lang="en-US" sz="1400" baseline="0" dirty="0" smtClean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 smtClean="0">
                          <a:latin typeface="Calibri"/>
                          <a:ea typeface="Calibri"/>
                          <a:cs typeface="Times New Roman"/>
                        </a:rPr>
                        <a:t>Segment Size in Bytes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Calibri"/>
                          <a:cs typeface="Times New Roman"/>
                        </a:rPr>
                        <a:t> (Power </a:t>
                      </a: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of 2)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Number of </a:t>
                      </a:r>
                      <a:r>
                        <a:rPr lang="en-US" sz="1400" dirty="0" smtClean="0">
                          <a:latin typeface="Calibri"/>
                          <a:ea typeface="Calibri"/>
                          <a:cs typeface="Times New Roman"/>
                        </a:rPr>
                        <a:t>Bits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Calibri"/>
                          <a:cs typeface="Times New Roman"/>
                        </a:rPr>
                        <a:t>For Offset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Maximum </a:t>
                      </a:r>
                      <a:r>
                        <a:rPr lang="en-US" sz="1400" dirty="0" smtClean="0">
                          <a:latin typeface="Calibri"/>
                          <a:ea typeface="Calibri"/>
                          <a:cs typeface="Times New Roman"/>
                        </a:rPr>
                        <a:t>Number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Calibri"/>
                          <a:cs typeface="Times New Roman"/>
                        </a:rPr>
                        <a:t>of Segments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Number of </a:t>
                      </a:r>
                      <a:r>
                        <a:rPr lang="en-US" sz="1400" dirty="0" smtClean="0">
                          <a:latin typeface="Calibri"/>
                          <a:ea typeface="Calibri"/>
                          <a:cs typeface="Times New Roman"/>
                        </a:rPr>
                        <a:t>Bits Needed to 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Calibri"/>
                          <a:cs typeface="Times New Roman"/>
                        </a:rPr>
                        <a:t>Choose Segment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256M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28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128M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27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8M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23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32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4M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22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64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2M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21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64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16K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14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64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5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283728" y="152400"/>
            <a:ext cx="846988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4400" dirty="0"/>
              <a:t>What </a:t>
            </a:r>
            <a:r>
              <a:rPr lang="en-US" sz="4400" dirty="0" smtClean="0"/>
              <a:t>Does </a:t>
            </a:r>
            <a:r>
              <a:rPr lang="en-US" sz="4400" dirty="0"/>
              <a:t>T</a:t>
            </a:r>
            <a:r>
              <a:rPr lang="en-US" sz="4400" dirty="0" smtClean="0"/>
              <a:t>ranslation Involve?</a:t>
            </a:r>
            <a:endParaRPr lang="en-US" sz="4400" dirty="0"/>
          </a:p>
        </p:txBody>
      </p:sp>
      <p:sp>
        <p:nvSpPr>
          <p:cNvPr id="4" name="Rectangle 3"/>
          <p:cNvSpPr/>
          <p:nvPr/>
        </p:nvSpPr>
        <p:spPr>
          <a:xfrm>
            <a:off x="685800" y="1363662"/>
            <a:ext cx="71628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 smtClean="0">
                <a:latin typeface="+mj-lt"/>
              </a:rPr>
              <a:t>Translation process inputs on the local/transmit side:</a:t>
            </a:r>
            <a:endParaRPr lang="en-US" sz="2000" dirty="0">
              <a:latin typeface="+mj-lt"/>
            </a:endParaRPr>
          </a:p>
          <a:p>
            <a:pPr marL="800100" lvl="1" indent="-342900">
              <a:buFontTx/>
              <a:buAutoNum type="arabicPeriod"/>
              <a:defRPr/>
            </a:pPr>
            <a:r>
              <a:rPr lang="en-US" sz="2000" dirty="0">
                <a:latin typeface="+mj-lt"/>
              </a:rPr>
              <a:t>28 bits of </a:t>
            </a:r>
            <a:r>
              <a:rPr lang="en-US" sz="2000" dirty="0" smtClean="0">
                <a:latin typeface="+mj-lt"/>
              </a:rPr>
              <a:t>remote address </a:t>
            </a:r>
            <a:r>
              <a:rPr lang="en-US" sz="2000" dirty="0">
                <a:latin typeface="+mj-lt"/>
              </a:rPr>
              <a:t>(the upper 4 bits are 0x4)</a:t>
            </a:r>
          </a:p>
          <a:p>
            <a:pPr marL="800100" lvl="1" indent="-342900">
              <a:buFontTx/>
              <a:buAutoNum type="arabicPeriod"/>
              <a:defRPr/>
            </a:pPr>
            <a:r>
              <a:rPr lang="en-US" sz="2000" dirty="0" smtClean="0">
                <a:latin typeface="+mj-lt"/>
              </a:rPr>
              <a:t>Privilege </a:t>
            </a:r>
            <a:r>
              <a:rPr lang="en-US" sz="2000" dirty="0">
                <a:latin typeface="+mj-lt"/>
              </a:rPr>
              <a:t>ID</a:t>
            </a:r>
          </a:p>
          <a:p>
            <a:pPr marL="342900" indent="-342900">
              <a:defRPr/>
            </a:pPr>
            <a:r>
              <a:rPr lang="en-US" sz="2000" dirty="0" smtClean="0">
                <a:latin typeface="+mj-lt"/>
              </a:rPr>
              <a:t>Process information </a:t>
            </a:r>
            <a:r>
              <a:rPr lang="en-US" sz="2000" dirty="0">
                <a:latin typeface="+mj-lt"/>
              </a:rPr>
              <a:t>sent </a:t>
            </a:r>
            <a:r>
              <a:rPr lang="en-US" sz="2000" dirty="0" smtClean="0">
                <a:latin typeface="+mj-lt"/>
              </a:rPr>
              <a:t>from the local to the remote/receive </a:t>
            </a:r>
            <a:r>
              <a:rPr lang="en-US" sz="2000" dirty="0">
                <a:latin typeface="+mj-lt"/>
              </a:rPr>
              <a:t>side:</a:t>
            </a:r>
          </a:p>
          <a:p>
            <a:pPr marL="800100" lvl="1" indent="-342900">
              <a:buFontTx/>
              <a:buAutoNum type="arabicPeriod"/>
              <a:defRPr/>
            </a:pPr>
            <a:r>
              <a:rPr lang="en-US" sz="2000" dirty="0">
                <a:latin typeface="+mj-lt"/>
              </a:rPr>
              <a:t>Lower portion of the remote </a:t>
            </a:r>
            <a:r>
              <a:rPr lang="en-US" sz="2000" dirty="0" smtClean="0">
                <a:latin typeface="+mj-lt"/>
              </a:rPr>
              <a:t>address – offset into the segment</a:t>
            </a:r>
            <a:endParaRPr lang="en-US" sz="2000" dirty="0">
              <a:latin typeface="+mj-lt"/>
            </a:endParaRPr>
          </a:p>
          <a:p>
            <a:pPr marL="800100" lvl="1" indent="-342900">
              <a:buFontTx/>
              <a:buAutoNum type="arabicPeriod"/>
              <a:defRPr/>
            </a:pPr>
            <a:r>
              <a:rPr lang="en-US" sz="2000" dirty="0" smtClean="0">
                <a:latin typeface="+mj-lt"/>
              </a:rPr>
              <a:t>Segment Index</a:t>
            </a:r>
            <a:endParaRPr lang="en-US" sz="2000" dirty="0">
              <a:latin typeface="+mj-lt"/>
            </a:endParaRPr>
          </a:p>
          <a:p>
            <a:pPr marL="800100" lvl="1" indent="-342900">
              <a:buFontTx/>
              <a:buAutoNum type="arabicPeriod"/>
              <a:defRPr/>
            </a:pPr>
            <a:r>
              <a:rPr lang="en-US" sz="2000" dirty="0" smtClean="0">
                <a:latin typeface="+mj-lt"/>
              </a:rPr>
              <a:t>Privilege </a:t>
            </a:r>
            <a:r>
              <a:rPr lang="en-US" sz="2000" dirty="0">
                <a:latin typeface="+mj-lt"/>
              </a:rPr>
              <a:t>ID</a:t>
            </a:r>
          </a:p>
          <a:p>
            <a:pPr marL="342900" indent="-342900">
              <a:defRPr/>
            </a:pPr>
            <a:r>
              <a:rPr lang="en-US" sz="2000" dirty="0" smtClean="0">
                <a:latin typeface="+mj-lt"/>
              </a:rPr>
              <a:t>Translation process outputs on the remote/receive side:</a:t>
            </a:r>
            <a:endParaRPr lang="en-US" sz="2000" dirty="0">
              <a:latin typeface="+mj-lt"/>
            </a:endParaRPr>
          </a:p>
          <a:p>
            <a:pPr marL="800100" lvl="1" indent="-342900">
              <a:buFontTx/>
              <a:buAutoNum type="arabicPeriod"/>
              <a:defRPr/>
            </a:pPr>
            <a:r>
              <a:rPr lang="en-US" sz="2000" dirty="0">
                <a:latin typeface="+mj-lt"/>
              </a:rPr>
              <a:t>Complete remote address</a:t>
            </a:r>
          </a:p>
          <a:p>
            <a:pPr marL="800100" lvl="1" indent="-342900">
              <a:buFontTx/>
              <a:buAutoNum type="arabicPeriod"/>
              <a:defRPr/>
            </a:pPr>
            <a:r>
              <a:rPr lang="en-US" sz="2000" dirty="0" smtClean="0">
                <a:latin typeface="+mj-lt"/>
              </a:rPr>
              <a:t>Privilege ID</a:t>
            </a:r>
            <a:endParaRPr lang="en-US" sz="2000" dirty="0">
              <a:latin typeface="+mj-lt"/>
            </a:endParaRPr>
          </a:p>
          <a:p>
            <a:pPr>
              <a:defRPr/>
            </a:pPr>
            <a:r>
              <a:rPr lang="en-US" sz="2000" dirty="0">
                <a:latin typeface="+mj-lt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304800" y="228600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 smtClean="0"/>
              <a:t>Segment Lookup Table (Rx)</a:t>
            </a:r>
            <a:endParaRPr lang="en-US" sz="4400" dirty="0"/>
          </a:p>
        </p:txBody>
      </p:sp>
      <p:sp>
        <p:nvSpPr>
          <p:cNvPr id="24579" name="Rectangle 5"/>
          <p:cNvSpPr>
            <a:spLocks noChangeArrowheads="1"/>
          </p:cNvSpPr>
          <p:nvPr/>
        </p:nvSpPr>
        <p:spPr bwMode="auto">
          <a:xfrm>
            <a:off x="762000" y="1219200"/>
            <a:ext cx="75438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The Segment Lookup Table is internal to </a:t>
            </a:r>
            <a:r>
              <a:rPr lang="en-US" dirty="0"/>
              <a:t>the </a:t>
            </a:r>
            <a:r>
              <a:rPr lang="en-US" dirty="0" smtClean="0"/>
              <a:t>HyperLink and is not </a:t>
            </a:r>
            <a:r>
              <a:rPr lang="en-US" dirty="0"/>
              <a:t>memory </a:t>
            </a:r>
            <a:r>
              <a:rPr lang="en-US" dirty="0" smtClean="0"/>
              <a:t>mapped.</a:t>
            </a: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Each segment </a:t>
            </a:r>
            <a:r>
              <a:rPr lang="en-US" dirty="0"/>
              <a:t>has a </a:t>
            </a:r>
            <a:r>
              <a:rPr lang="en-US" dirty="0" smtClean="0"/>
              <a:t>row:</a:t>
            </a:r>
            <a:endParaRPr lang="en-US" dirty="0"/>
          </a:p>
          <a:p>
            <a:pPr marL="800100" lvl="1" indent="-342900">
              <a:buFont typeface="Courier New" pitchFamily="49" charset="0"/>
              <a:buChar char="o"/>
            </a:pPr>
            <a:r>
              <a:rPr lang="en-US" dirty="0" smtClean="0"/>
              <a:t>64 rows</a:t>
            </a:r>
          </a:p>
          <a:p>
            <a:pPr marL="800100" lvl="1" indent="-342900">
              <a:buFont typeface="Courier New" pitchFamily="49" charset="0"/>
              <a:buChar char="o"/>
            </a:pPr>
            <a:r>
              <a:rPr lang="en-US" dirty="0" smtClean="0"/>
              <a:t>21 information bits in each line</a:t>
            </a:r>
          </a:p>
          <a:p>
            <a:pPr marL="1257300" lvl="2" indent="-342900">
              <a:buFont typeface="Wingdings" pitchFamily="2" charset="2"/>
              <a:buChar char="§"/>
            </a:pPr>
            <a:r>
              <a:rPr lang="en-US" dirty="0" smtClean="0"/>
              <a:t>16 </a:t>
            </a:r>
            <a:r>
              <a:rPr lang="en-US" dirty="0"/>
              <a:t>bits are </a:t>
            </a:r>
            <a:r>
              <a:rPr lang="en-US" dirty="0" smtClean="0"/>
              <a:t>the MSB Segment Base Address</a:t>
            </a:r>
            <a:endParaRPr lang="en-US" dirty="0"/>
          </a:p>
          <a:p>
            <a:pPr marL="1257300" lvl="2" indent="-342900">
              <a:buFont typeface="Wingdings" pitchFamily="2" charset="2"/>
              <a:buChar char="§"/>
            </a:pPr>
            <a:r>
              <a:rPr lang="en-US" dirty="0" smtClean="0"/>
              <a:t>5 </a:t>
            </a:r>
            <a:r>
              <a:rPr lang="en-US" dirty="0"/>
              <a:t>bits are the </a:t>
            </a:r>
            <a:r>
              <a:rPr lang="en-US" dirty="0" smtClean="0"/>
              <a:t>Remote Segment Size</a:t>
            </a: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The application loads the table </a:t>
            </a:r>
            <a:r>
              <a:rPr lang="en-US" dirty="0" smtClean="0"/>
              <a:t>row-by-row </a:t>
            </a:r>
            <a:r>
              <a:rPr lang="en-US" dirty="0"/>
              <a:t>(</a:t>
            </a:r>
            <a:r>
              <a:rPr lang="en-US" dirty="0" smtClean="0"/>
              <a:t>segment-by-segment):</a:t>
            </a:r>
          </a:p>
          <a:p>
            <a:pPr marL="800100" lvl="1" indent="-342900">
              <a:buFont typeface="Courier New" pitchFamily="49" charset="0"/>
              <a:buChar char="o"/>
            </a:pPr>
            <a:r>
              <a:rPr lang="en-US" dirty="0" smtClean="0"/>
              <a:t>First, the Segment Base Address </a:t>
            </a:r>
            <a:r>
              <a:rPr lang="en-US" dirty="0"/>
              <a:t>and </a:t>
            </a:r>
            <a:r>
              <a:rPr lang="en-US" dirty="0" smtClean="0"/>
              <a:t>segment </a:t>
            </a:r>
            <a:r>
              <a:rPr lang="en-US" dirty="0"/>
              <a:t>size </a:t>
            </a:r>
            <a:r>
              <a:rPr lang="en-US" dirty="0" smtClean="0"/>
              <a:t>is written to register </a:t>
            </a:r>
            <a:r>
              <a:rPr lang="en-US" dirty="0"/>
              <a:t>Rx Address Segment Value (base address + 0x3c</a:t>
            </a:r>
            <a:r>
              <a:rPr lang="en-US" dirty="0" smtClean="0"/>
              <a:t>)</a:t>
            </a:r>
            <a:r>
              <a:rPr lang="en-US" dirty="0" smtClean="0">
                <a:solidFill>
                  <a:srgbClr val="0070C0"/>
                </a:solidFill>
                <a:latin typeface="Arial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Arial"/>
              </a:rPr>
              <a:t>hyplnkRXSegIdxReg_s</a:t>
            </a:r>
            <a:endParaRPr lang="en-US" dirty="0" smtClean="0"/>
          </a:p>
          <a:p>
            <a:pPr marL="800100" lvl="1" indent="-342900">
              <a:buFont typeface="Courier New" pitchFamily="49" charset="0"/>
              <a:buChar char="o"/>
            </a:pPr>
            <a:r>
              <a:rPr lang="en-US" dirty="0" smtClean="0"/>
              <a:t>Then the Segment Number is written to register </a:t>
            </a:r>
            <a:r>
              <a:rPr lang="en-US" dirty="0"/>
              <a:t>Rx Address </a:t>
            </a:r>
            <a:r>
              <a:rPr lang="en-US" dirty="0" smtClean="0"/>
              <a:t>Segment Index (base </a:t>
            </a:r>
            <a:r>
              <a:rPr lang="en-US" dirty="0"/>
              <a:t>+ 0x38</a:t>
            </a:r>
            <a:r>
              <a:rPr lang="en-US" dirty="0" smtClean="0"/>
              <a:t>)</a:t>
            </a:r>
            <a:r>
              <a:rPr lang="en-US" dirty="0" smtClean="0">
                <a:solidFill>
                  <a:srgbClr val="0070C0"/>
                </a:solidFill>
                <a:latin typeface="Arial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Arial"/>
              </a:rPr>
              <a:t>hyplnkRXSegValReg_s</a:t>
            </a:r>
            <a:endParaRPr lang="en-US" dirty="0" smtClean="0">
              <a:solidFill>
                <a:srgbClr val="0070C0"/>
              </a:solidFill>
            </a:endParaRPr>
          </a:p>
          <a:p>
            <a:pPr marL="342900" indent="-342900"/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During </a:t>
            </a:r>
            <a:r>
              <a:rPr lang="en-US" dirty="0" smtClean="0">
                <a:solidFill>
                  <a:srgbClr val="FF0000"/>
                </a:solidFill>
              </a:rPr>
              <a:t>the translation process, the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egment </a:t>
            </a:r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ndex </a:t>
            </a:r>
            <a:r>
              <a:rPr lang="en-US" dirty="0">
                <a:solidFill>
                  <a:srgbClr val="FF0000"/>
                </a:solidFill>
              </a:rPr>
              <a:t>is extracted from the upper bits of the local </a:t>
            </a:r>
            <a:r>
              <a:rPr lang="en-US" dirty="0" smtClean="0">
                <a:solidFill>
                  <a:srgbClr val="FF0000"/>
                </a:solidFill>
              </a:rPr>
              <a:t>HyperLink </a:t>
            </a:r>
            <a:r>
              <a:rPr lang="en-US" dirty="0">
                <a:solidFill>
                  <a:srgbClr val="FF0000"/>
                </a:solidFill>
              </a:rPr>
              <a:t>address.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12562" y="152400"/>
            <a:ext cx="721223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600" dirty="0" smtClean="0"/>
              <a:t>Low Level Driver Data Structures </a:t>
            </a:r>
            <a:endParaRPr lang="en-US" sz="3600" dirty="0"/>
          </a:p>
        </p:txBody>
      </p:sp>
      <p:sp>
        <p:nvSpPr>
          <p:cNvPr id="10" name="Rectangle 9"/>
          <p:cNvSpPr/>
          <p:nvPr/>
        </p:nvSpPr>
        <p:spPr>
          <a:xfrm>
            <a:off x="457200" y="990600"/>
            <a:ext cx="83058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+mn-lt"/>
              </a:rPr>
              <a:t>Here are the data structures with brief descriptions:</a:t>
            </a:r>
            <a:br>
              <a:rPr lang="en-US" sz="1200" dirty="0" smtClean="0">
                <a:latin typeface="+mn-lt"/>
              </a:rPr>
            </a:br>
            <a:endParaRPr lang="en-US" sz="1200" dirty="0" smtClean="0">
              <a:latin typeface="+mn-lt"/>
            </a:endParaRP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hyplnkChipVerReg_s</a:t>
            </a:r>
            <a:r>
              <a:rPr lang="en-US" sz="1200" dirty="0" smtClean="0">
                <a:latin typeface="+mn-lt"/>
              </a:rPr>
              <a:t> 		Specification of the Chip Version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hyplnkControlReg_s</a:t>
            </a:r>
            <a:r>
              <a:rPr lang="en-US" sz="1200" dirty="0" smtClean="0">
                <a:latin typeface="+mn-lt"/>
              </a:rPr>
              <a:t> 		Specification of the HyperLink Control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hyplnkECCErrorsReg_s</a:t>
            </a:r>
            <a:r>
              <a:rPr lang="en-US" sz="1200" dirty="0" smtClean="0">
                <a:latin typeface="+mn-lt"/>
              </a:rPr>
              <a:t> 		Specification of the ECC Error Counters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hyplnkGenSoftIntReg_s</a:t>
            </a:r>
            <a:r>
              <a:rPr lang="en-US" sz="1200" dirty="0" smtClean="0">
                <a:latin typeface="+mn-lt"/>
              </a:rPr>
              <a:t> 		Specification of the HyperLink Generate Soft Interrupt Value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hyplnkIntCtrlIdxReg_s</a:t>
            </a:r>
            <a:r>
              <a:rPr lang="en-US" sz="1200" dirty="0" smtClean="0">
                <a:latin typeface="+mn-lt"/>
              </a:rPr>
              <a:t> 		Specification of the </a:t>
            </a:r>
            <a:r>
              <a:rPr lang="en-US" sz="1200" dirty="0" err="1" smtClean="0">
                <a:latin typeface="+mn-lt"/>
              </a:rPr>
              <a:t>Interupt</a:t>
            </a:r>
            <a:r>
              <a:rPr lang="en-US" sz="1200" dirty="0" smtClean="0">
                <a:latin typeface="+mn-lt"/>
              </a:rPr>
              <a:t> Control Index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hyplnkIntCtrlValReg_s</a:t>
            </a:r>
            <a:r>
              <a:rPr lang="en-US" sz="1200" dirty="0" smtClean="0">
                <a:latin typeface="+mn-lt"/>
              </a:rPr>
              <a:t> 		Specification of the Interrupt Control Value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hyplnkIntPendSetReg_s</a:t>
            </a:r>
            <a:r>
              <a:rPr lang="en-US" sz="1200" dirty="0" smtClean="0">
                <a:latin typeface="+mn-lt"/>
              </a:rPr>
              <a:t> 		Specification of the HyperLink Interrupt Pending/Set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hyplnkIntPriVecReg_s</a:t>
            </a:r>
            <a:r>
              <a:rPr lang="en-US" sz="1200" dirty="0" smtClean="0">
                <a:latin typeface="+mn-lt"/>
              </a:rPr>
              <a:t> 		Specification of the HyperLink Interrupt Priority Vector Status/Clear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hyplnkIntPtrIdxReg_s</a:t>
            </a:r>
            <a:r>
              <a:rPr lang="en-US" sz="1200" dirty="0" smtClean="0">
                <a:latin typeface="+mn-lt"/>
              </a:rPr>
              <a:t> 		Specification of the </a:t>
            </a:r>
            <a:r>
              <a:rPr lang="en-US" sz="1200" dirty="0" err="1" smtClean="0">
                <a:latin typeface="+mn-lt"/>
              </a:rPr>
              <a:t>Interupt</a:t>
            </a:r>
            <a:r>
              <a:rPr lang="en-US" sz="1200" dirty="0" smtClean="0">
                <a:latin typeface="+mn-lt"/>
              </a:rPr>
              <a:t> Control Index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hyplnkIntPtrValReg_s</a:t>
            </a:r>
            <a:r>
              <a:rPr lang="en-US" sz="1200" dirty="0" smtClean="0">
                <a:latin typeface="+mn-lt"/>
              </a:rPr>
              <a:t> 		Specification of the Interrupt Control Value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hyplnkIntStatusClrReg_s</a:t>
            </a:r>
            <a:r>
              <a:rPr lang="en-US" sz="1200" dirty="0" smtClean="0">
                <a:latin typeface="+mn-lt"/>
              </a:rPr>
              <a:t> 		Specification of the HyperLink Interrupt Status/Clear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hyplnkLanePwrMgmtReg_s</a:t>
            </a:r>
            <a:r>
              <a:rPr lang="en-US" sz="1200" dirty="0" smtClean="0">
                <a:latin typeface="+mn-lt"/>
              </a:rPr>
              <a:t> 		Specification of the Lane Power Management Control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hyplnkLinkStatusReg_s</a:t>
            </a:r>
            <a:r>
              <a:rPr lang="en-US" sz="1200" dirty="0" smtClean="0">
                <a:latin typeface="+mn-lt"/>
              </a:rPr>
              <a:t> 		Specification of the Link Status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hyplnkRegisters_s</a:t>
            </a:r>
            <a:r>
              <a:rPr lang="en-US" sz="1200" dirty="0" smtClean="0">
                <a:latin typeface="+mn-lt"/>
              </a:rPr>
              <a:t> 		Specification all registers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hyplnkRevReg_s</a:t>
            </a:r>
            <a:r>
              <a:rPr lang="en-US" sz="1200" dirty="0" smtClean="0">
                <a:latin typeface="+mn-lt"/>
              </a:rPr>
              <a:t> 		Specification of the HyperLink Revision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hyplnkRXAddrSelReg_s</a:t>
            </a:r>
            <a:r>
              <a:rPr lang="en-US" sz="1200" dirty="0" smtClean="0">
                <a:latin typeface="+mn-lt"/>
              </a:rPr>
              <a:t> 		Specification of the Rx Address Selector Control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hyplnkRXPrivIDIdxReg_s</a:t>
            </a:r>
            <a:r>
              <a:rPr lang="en-US" sz="1200" dirty="0" smtClean="0">
                <a:latin typeface="+mn-lt"/>
              </a:rPr>
              <a:t> 		Specification of the Rx Address PrivID Index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hyplnkRXPrivIDValReg_s</a:t>
            </a:r>
            <a:r>
              <a:rPr lang="en-US" sz="1200" dirty="0" smtClean="0">
                <a:latin typeface="+mn-lt"/>
              </a:rPr>
              <a:t> 		Specification of the Rx Address PrivID Value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hyplnkRXSegIdxReg_s</a:t>
            </a:r>
            <a:r>
              <a:rPr lang="en-US" sz="1200" dirty="0" smtClean="0">
                <a:latin typeface="+mn-lt"/>
              </a:rPr>
              <a:t> 		Specification of the Rx Address Segment Index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hyplnkRXSegValReg_s</a:t>
            </a:r>
            <a:r>
              <a:rPr lang="en-US" sz="1200" dirty="0" smtClean="0">
                <a:latin typeface="+mn-lt"/>
              </a:rPr>
              <a:t> 		Specification of the Rx Address Segment Value Register  </a:t>
            </a:r>
          </a:p>
          <a:p>
            <a:r>
              <a:rPr lang="en-US" sz="1200" dirty="0" smtClean="0">
                <a:solidFill>
                  <a:srgbClr val="0070C0"/>
                </a:solidFill>
                <a:latin typeface="+mn-lt"/>
              </a:rPr>
              <a:t>hyplnkSERDESControl1Reg_s</a:t>
            </a:r>
            <a:r>
              <a:rPr lang="en-US" sz="1200" dirty="0" smtClean="0">
                <a:latin typeface="+mn-lt"/>
              </a:rPr>
              <a:t> 		Specification of the SerDes Control And Status 1 Register  </a:t>
            </a:r>
          </a:p>
          <a:p>
            <a:r>
              <a:rPr lang="en-US" sz="1200" dirty="0" smtClean="0">
                <a:solidFill>
                  <a:srgbClr val="0070C0"/>
                </a:solidFill>
                <a:latin typeface="+mn-lt"/>
              </a:rPr>
              <a:t>hyplnkSERDESControl2Reg_s</a:t>
            </a:r>
            <a:r>
              <a:rPr lang="en-US" sz="1200" dirty="0" smtClean="0">
                <a:latin typeface="+mn-lt"/>
              </a:rPr>
              <a:t> 		Specification of the SerDes Control And Status 2 Register  </a:t>
            </a:r>
          </a:p>
          <a:p>
            <a:r>
              <a:rPr lang="en-US" sz="1200" dirty="0" smtClean="0">
                <a:solidFill>
                  <a:srgbClr val="0070C0"/>
                </a:solidFill>
                <a:latin typeface="+mn-lt"/>
              </a:rPr>
              <a:t>hyplnkSERDESControl3Reg_s</a:t>
            </a:r>
            <a:r>
              <a:rPr lang="en-US" sz="1200" dirty="0" smtClean="0">
                <a:latin typeface="+mn-lt"/>
              </a:rPr>
              <a:t> 		Specification of the SerDes Control And Status 3 Register  </a:t>
            </a:r>
          </a:p>
          <a:p>
            <a:r>
              <a:rPr lang="en-US" sz="1200" dirty="0" smtClean="0">
                <a:solidFill>
                  <a:srgbClr val="0070C0"/>
                </a:solidFill>
                <a:latin typeface="+mn-lt"/>
              </a:rPr>
              <a:t>hyplnkSERDESControl4Reg_s</a:t>
            </a:r>
            <a:r>
              <a:rPr lang="en-US" sz="1200" dirty="0" smtClean="0">
                <a:latin typeface="+mn-lt"/>
              </a:rPr>
              <a:t> 		Specification of the SerDes Control And Status 4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hyplnkStatusReg_s</a:t>
            </a:r>
            <a:r>
              <a:rPr lang="en-US" sz="1200" dirty="0" smtClean="0">
                <a:latin typeface="+mn-lt"/>
              </a:rPr>
              <a:t> 		Specification of the HyperLink Status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hyplnkTXAddrOvlyReg_s</a:t>
            </a:r>
            <a:r>
              <a:rPr lang="en-US" sz="1200" dirty="0" smtClean="0">
                <a:latin typeface="+mn-lt"/>
              </a:rPr>
              <a:t> 		Specification of the Tx Address Overlay Control Register </a:t>
            </a:r>
            <a:endParaRPr lang="en-US" sz="12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962104"/>
            <a:ext cx="7772400" cy="5362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80723" y="152400"/>
            <a:ext cx="807593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600" dirty="0" smtClean="0"/>
              <a:t>Example LLD: Write Multiple Registers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smtClean="0"/>
              <a:t>Agenda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latin typeface="+mj-lt"/>
              </a:rPr>
              <a:t>HyperLink Overview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latin typeface="+mj-lt"/>
              </a:rPr>
              <a:t>Address Translation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latin typeface="+mj-lt"/>
              </a:rPr>
              <a:t>Configuration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Example and Demo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b="1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228600" y="228600"/>
            <a:ext cx="8610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000" dirty="0"/>
              <a:t>Building the </a:t>
            </a:r>
            <a:r>
              <a:rPr lang="en-US" sz="4000" dirty="0" smtClean="0"/>
              <a:t>Segment Lookup </a:t>
            </a:r>
            <a:r>
              <a:rPr lang="en-US" sz="4000" dirty="0"/>
              <a:t>T</a:t>
            </a:r>
            <a:r>
              <a:rPr lang="en-US" sz="4000" dirty="0" smtClean="0"/>
              <a:t>able</a:t>
            </a:r>
            <a:endParaRPr lang="en-US" sz="4000" dirty="0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81000" y="1371600"/>
            <a:ext cx="83820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dirty="0" smtClean="0">
                <a:solidFill>
                  <a:srgbClr val="FF0000"/>
                </a:solidFill>
              </a:rPr>
              <a:t>“Build on the receive side for the transmit side specifications”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Here is one </a:t>
            </a:r>
            <a:r>
              <a:rPr lang="en-US" dirty="0"/>
              <a:t>simple </a:t>
            </a:r>
            <a:r>
              <a:rPr lang="en-US" dirty="0" smtClean="0"/>
              <a:t>procedure for building the Segment Lookup Table:</a:t>
            </a:r>
            <a:br>
              <a:rPr lang="en-US" dirty="0" smtClean="0"/>
            </a:br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dirty="0"/>
              <a:t>Determine the maximum </a:t>
            </a:r>
            <a:r>
              <a:rPr lang="en-US" dirty="0" smtClean="0"/>
              <a:t>segment size that </a:t>
            </a:r>
            <a:r>
              <a:rPr lang="en-US" dirty="0"/>
              <a:t>can be used </a:t>
            </a:r>
            <a:r>
              <a:rPr lang="en-US" dirty="0" smtClean="0"/>
              <a:t>(Power </a:t>
            </a:r>
            <a:r>
              <a:rPr lang="en-US" dirty="0"/>
              <a:t>of 2</a:t>
            </a:r>
            <a:r>
              <a:rPr lang="en-US" dirty="0" smtClean="0"/>
              <a:t>), where</a:t>
            </a:r>
            <a:br>
              <a:rPr lang="en-US" dirty="0" smtClean="0"/>
            </a:br>
            <a:r>
              <a:rPr lang="en-US" dirty="0" smtClean="0"/>
              <a:t>N = The </a:t>
            </a:r>
            <a:r>
              <a:rPr lang="en-US" dirty="0"/>
              <a:t>number of bits needed to </a:t>
            </a:r>
            <a:r>
              <a:rPr lang="en-US" dirty="0" smtClean="0"/>
              <a:t>address into </a:t>
            </a:r>
            <a:r>
              <a:rPr lang="en-US" dirty="0"/>
              <a:t>the </a:t>
            </a:r>
            <a:r>
              <a:rPr lang="en-US" dirty="0" smtClean="0"/>
              <a:t>segment.</a:t>
            </a:r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dirty="0"/>
              <a:t>Calculate the number of bits needed for the segments </a:t>
            </a:r>
            <a:r>
              <a:rPr lang="en-US" dirty="0" smtClean="0"/>
              <a:t>(but </a:t>
            </a:r>
            <a:r>
              <a:rPr lang="en-US" dirty="0"/>
              <a:t>no more than 6</a:t>
            </a:r>
            <a:r>
              <a:rPr lang="en-US" dirty="0" smtClean="0"/>
              <a:t>).</a:t>
            </a:r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dirty="0"/>
              <a:t>For each segment, load the base address and the </a:t>
            </a:r>
            <a:r>
              <a:rPr lang="en-US" dirty="0" smtClean="0"/>
              <a:t>remote </a:t>
            </a:r>
            <a:r>
              <a:rPr lang="en-US" dirty="0"/>
              <a:t>segment </a:t>
            </a:r>
            <a:r>
              <a:rPr lang="en-US" dirty="0" smtClean="0"/>
              <a:t>size into </a:t>
            </a:r>
            <a:r>
              <a:rPr lang="en-US" dirty="0"/>
              <a:t>the </a:t>
            </a:r>
            <a:r>
              <a:rPr lang="en-US" dirty="0" smtClean="0"/>
              <a:t>appropriate row </a:t>
            </a:r>
            <a:r>
              <a:rPr lang="en-US" dirty="0"/>
              <a:t>of the table. </a:t>
            </a:r>
            <a:endParaRPr lang="en-US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base address is chosen so that </a:t>
            </a:r>
            <a:r>
              <a:rPr lang="en-US" dirty="0" smtClean="0"/>
              <a:t>N </a:t>
            </a:r>
            <a:r>
              <a:rPr lang="en-US" dirty="0"/>
              <a:t>LSB are all </a:t>
            </a:r>
            <a:r>
              <a:rPr lang="en-US" dirty="0" smtClean="0"/>
              <a:t>zeros.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Only the upper 16 bits are written into the table.</a:t>
            </a:r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dirty="0"/>
              <a:t>If the number of segments is not </a:t>
            </a:r>
            <a:r>
              <a:rPr lang="en-US" dirty="0" smtClean="0"/>
              <a:t>Power </a:t>
            </a:r>
            <a:r>
              <a:rPr lang="en-US" dirty="0"/>
              <a:t>of 2, add rows to complete to </a:t>
            </a:r>
            <a:r>
              <a:rPr lang="en-US" dirty="0" smtClean="0"/>
              <a:t>Power </a:t>
            </a:r>
            <a:r>
              <a:rPr lang="en-US" dirty="0"/>
              <a:t>of 2 with empty </a:t>
            </a:r>
            <a:r>
              <a:rPr lang="en-US" dirty="0" smtClean="0"/>
              <a:t>segments (Size </a:t>
            </a:r>
            <a:r>
              <a:rPr lang="en-US" dirty="0"/>
              <a:t>0</a:t>
            </a:r>
            <a:r>
              <a:rPr lang="en-US" dirty="0" smtClean="0"/>
              <a:t>).</a:t>
            </a:r>
          </a:p>
          <a:p>
            <a:pPr marL="342900" indent="-34290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6455664"/>
            <a:ext cx="8610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457200" y="0"/>
            <a:ext cx="8001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Segment Lookup Table: Example 1</a:t>
            </a:r>
            <a:endParaRPr lang="en-US" sz="44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1600" y="6324600"/>
            <a:ext cx="4800600" cy="30480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81000" y="762000"/>
            <a:ext cx="8305800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+mj-lt"/>
              </a:rPr>
              <a:t>Show the </a:t>
            </a:r>
            <a:r>
              <a:rPr lang="en-US" sz="2000" dirty="0">
                <a:latin typeface="+mj-lt"/>
              </a:rPr>
              <a:t>remote DDR addresses </a:t>
            </a:r>
            <a:r>
              <a:rPr lang="en-US" sz="2000" dirty="0" smtClean="0">
                <a:latin typeface="+mj-lt"/>
              </a:rPr>
              <a:t>between 0x8000_0000 </a:t>
            </a:r>
            <a:r>
              <a:rPr lang="en-US" sz="2000" dirty="0">
                <a:latin typeface="+mj-lt"/>
              </a:rPr>
              <a:t>and </a:t>
            </a:r>
            <a:r>
              <a:rPr lang="en-US" sz="2000" dirty="0" smtClean="0">
                <a:latin typeface="+mj-lt"/>
              </a:rPr>
              <a:t>0x8FFF_FFFF (addressed in one consecutive 256MB segment):</a:t>
            </a:r>
          </a:p>
          <a:p>
            <a:endParaRPr lang="en-US" sz="1000" dirty="0" smtClean="0">
              <a:latin typeface="+mj-lt"/>
            </a:endParaRPr>
          </a:p>
          <a:p>
            <a:pPr marL="342900" lvl="2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28-bit </a:t>
            </a:r>
            <a:r>
              <a:rPr lang="en-US" sz="2000" dirty="0">
                <a:latin typeface="+mj-lt"/>
              </a:rPr>
              <a:t>offset</a:t>
            </a:r>
          </a:p>
          <a:p>
            <a:pPr marL="342900" lvl="2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0 </a:t>
            </a:r>
            <a:r>
              <a:rPr lang="en-US" sz="2000" dirty="0">
                <a:latin typeface="+mj-lt"/>
              </a:rPr>
              <a:t>bits for choosing the segment (only one segment)</a:t>
            </a:r>
          </a:p>
          <a:p>
            <a:pPr marL="342900" lvl="2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One </a:t>
            </a:r>
            <a:r>
              <a:rPr lang="en-US" sz="2000" dirty="0">
                <a:latin typeface="+mj-lt"/>
              </a:rPr>
              <a:t>row in </a:t>
            </a:r>
            <a:r>
              <a:rPr lang="en-US" sz="2000" dirty="0" smtClean="0">
                <a:latin typeface="+mj-lt"/>
              </a:rPr>
              <a:t>Segment Lookup Table</a:t>
            </a:r>
          </a:p>
          <a:p>
            <a:pPr lvl="2"/>
            <a:endParaRPr lang="en-US" sz="1000" dirty="0" smtClean="0">
              <a:latin typeface="+mj-lt"/>
            </a:endParaRPr>
          </a:p>
          <a:p>
            <a:pPr lvl="2"/>
            <a:r>
              <a:rPr lang="en-US" dirty="0" smtClean="0">
                <a:latin typeface="+mj-lt"/>
              </a:rPr>
              <a:t>0x8000     Size 27  (size 0x0100_0000 = 256MB)</a:t>
            </a:r>
          </a:p>
          <a:p>
            <a:pPr lvl="2"/>
            <a:endParaRPr lang="en-US" sz="1000" dirty="0" smtClean="0">
              <a:latin typeface="+mj-lt"/>
            </a:endParaRPr>
          </a:p>
          <a:p>
            <a:pPr lvl="2"/>
            <a:r>
              <a:rPr lang="en-US" sz="1600" i="1" dirty="0" smtClean="0">
                <a:latin typeface="+mj-lt"/>
              </a:rPr>
              <a:t>Table 3-14 Rx Address Segment Value Register Field Descriptions</a:t>
            </a:r>
          </a:p>
          <a:p>
            <a:pPr lvl="2"/>
            <a:r>
              <a:rPr lang="en-US" dirty="0" smtClean="0">
                <a:latin typeface="+mj-lt"/>
              </a:rPr>
              <a:t>If </a:t>
            </a:r>
            <a:r>
              <a:rPr lang="en-US" dirty="0" err="1" smtClean="0">
                <a:latin typeface="+mj-lt"/>
              </a:rPr>
              <a:t>rxlen_val</a:t>
            </a:r>
            <a:r>
              <a:rPr lang="en-US" dirty="0" smtClean="0">
                <a:latin typeface="+mj-lt"/>
              </a:rPr>
              <a:t> = 16, the segment size is 0x0000_20000</a:t>
            </a:r>
          </a:p>
          <a:p>
            <a:pPr lvl="2"/>
            <a:r>
              <a:rPr lang="en-US" dirty="0" smtClean="0">
                <a:latin typeface="+mj-lt"/>
              </a:rPr>
              <a:t>If </a:t>
            </a:r>
            <a:r>
              <a:rPr lang="en-US" dirty="0" err="1" smtClean="0">
                <a:latin typeface="+mj-lt"/>
              </a:rPr>
              <a:t>rxlen_val</a:t>
            </a:r>
            <a:r>
              <a:rPr lang="en-US" dirty="0" smtClean="0">
                <a:latin typeface="+mj-lt"/>
              </a:rPr>
              <a:t> = 17, the segment size is 0x0000_40000</a:t>
            </a:r>
          </a:p>
          <a:p>
            <a:pPr lvl="2"/>
            <a:r>
              <a:rPr lang="en-US" dirty="0" smtClean="0">
                <a:latin typeface="+mj-lt"/>
              </a:rPr>
              <a:t>If </a:t>
            </a:r>
            <a:r>
              <a:rPr lang="en-US" dirty="0" err="1" smtClean="0">
                <a:latin typeface="+mj-lt"/>
              </a:rPr>
              <a:t>rxlen_val</a:t>
            </a:r>
            <a:r>
              <a:rPr lang="en-US" dirty="0" smtClean="0">
                <a:latin typeface="+mj-lt"/>
              </a:rPr>
              <a:t> = 18, the segment size is 0x0000_80000</a:t>
            </a:r>
          </a:p>
          <a:p>
            <a:pPr lvl="2"/>
            <a:r>
              <a:rPr lang="en-US" dirty="0" smtClean="0">
                <a:latin typeface="+mj-lt"/>
              </a:rPr>
              <a:t>If </a:t>
            </a:r>
            <a:r>
              <a:rPr lang="en-US" dirty="0" err="1" smtClean="0">
                <a:latin typeface="+mj-lt"/>
              </a:rPr>
              <a:t>rxlen_val</a:t>
            </a:r>
            <a:r>
              <a:rPr lang="en-US" dirty="0" smtClean="0">
                <a:latin typeface="+mj-lt"/>
              </a:rPr>
              <a:t> = 19, the segment size is 0x0001_00000</a:t>
            </a:r>
          </a:p>
          <a:p>
            <a:pPr lvl="2"/>
            <a:r>
              <a:rPr lang="en-US" dirty="0" smtClean="0">
                <a:latin typeface="+mj-lt"/>
              </a:rPr>
              <a:t>If </a:t>
            </a:r>
            <a:r>
              <a:rPr lang="en-US" dirty="0" err="1" smtClean="0">
                <a:latin typeface="+mj-lt"/>
              </a:rPr>
              <a:t>rxlen_val</a:t>
            </a:r>
            <a:r>
              <a:rPr lang="en-US" dirty="0" smtClean="0">
                <a:latin typeface="+mj-lt"/>
              </a:rPr>
              <a:t> = 20, the segment size is 0x0002_00000</a:t>
            </a:r>
          </a:p>
          <a:p>
            <a:pPr lvl="2"/>
            <a:r>
              <a:rPr lang="en-US" dirty="0" smtClean="0">
                <a:latin typeface="+mj-lt"/>
              </a:rPr>
              <a:t>If </a:t>
            </a:r>
            <a:r>
              <a:rPr lang="en-US" dirty="0" err="1" smtClean="0">
                <a:latin typeface="+mj-lt"/>
              </a:rPr>
              <a:t>rxlen_val</a:t>
            </a:r>
            <a:r>
              <a:rPr lang="en-US" dirty="0" smtClean="0">
                <a:latin typeface="+mj-lt"/>
              </a:rPr>
              <a:t> = 21, the segment size is 0x0004_00000</a:t>
            </a:r>
          </a:p>
          <a:p>
            <a:pPr lvl="2"/>
            <a:r>
              <a:rPr lang="en-US" dirty="0" smtClean="0">
                <a:latin typeface="+mj-lt"/>
              </a:rPr>
              <a:t>If </a:t>
            </a:r>
            <a:r>
              <a:rPr lang="en-US" dirty="0" err="1" smtClean="0">
                <a:latin typeface="+mj-lt"/>
              </a:rPr>
              <a:t>rxlen_val</a:t>
            </a:r>
            <a:r>
              <a:rPr lang="en-US" dirty="0" smtClean="0">
                <a:latin typeface="+mj-lt"/>
              </a:rPr>
              <a:t> = 22, the segment size is 0x0008_00000</a:t>
            </a:r>
          </a:p>
          <a:p>
            <a:pPr lvl="2"/>
            <a:r>
              <a:rPr lang="en-US" dirty="0" smtClean="0">
                <a:latin typeface="+mj-lt"/>
              </a:rPr>
              <a:t>If </a:t>
            </a:r>
            <a:r>
              <a:rPr lang="en-US" dirty="0" err="1" smtClean="0">
                <a:latin typeface="+mj-lt"/>
              </a:rPr>
              <a:t>rxlen_val</a:t>
            </a:r>
            <a:r>
              <a:rPr lang="en-US" dirty="0" smtClean="0">
                <a:latin typeface="+mj-lt"/>
              </a:rPr>
              <a:t> = 23, the segment size is 0x0010_00000</a:t>
            </a:r>
          </a:p>
          <a:p>
            <a:pPr lvl="2"/>
            <a:r>
              <a:rPr lang="en-US" dirty="0" smtClean="0">
                <a:latin typeface="+mj-lt"/>
              </a:rPr>
              <a:t>If </a:t>
            </a:r>
            <a:r>
              <a:rPr lang="en-US" dirty="0" err="1" smtClean="0">
                <a:latin typeface="+mj-lt"/>
              </a:rPr>
              <a:t>rxlen_val</a:t>
            </a:r>
            <a:r>
              <a:rPr lang="en-US" dirty="0" smtClean="0">
                <a:latin typeface="+mj-lt"/>
              </a:rPr>
              <a:t> = 24, the segment size is 0x0020_00000</a:t>
            </a:r>
          </a:p>
          <a:p>
            <a:pPr lvl="2"/>
            <a:r>
              <a:rPr lang="en-US" dirty="0" smtClean="0">
                <a:latin typeface="+mj-lt"/>
              </a:rPr>
              <a:t>If </a:t>
            </a:r>
            <a:r>
              <a:rPr lang="en-US" dirty="0" err="1" smtClean="0">
                <a:latin typeface="+mj-lt"/>
              </a:rPr>
              <a:t>rxlen_val</a:t>
            </a:r>
            <a:r>
              <a:rPr lang="en-US" dirty="0" smtClean="0">
                <a:latin typeface="+mj-lt"/>
              </a:rPr>
              <a:t> = 25, the segment size is 0x0040_00000</a:t>
            </a:r>
          </a:p>
          <a:p>
            <a:pPr lvl="2"/>
            <a:r>
              <a:rPr lang="en-US" dirty="0" smtClean="0">
                <a:latin typeface="+mj-lt"/>
              </a:rPr>
              <a:t>If </a:t>
            </a:r>
            <a:r>
              <a:rPr lang="en-US" dirty="0" err="1" smtClean="0">
                <a:latin typeface="+mj-lt"/>
              </a:rPr>
              <a:t>rxlen_val</a:t>
            </a:r>
            <a:r>
              <a:rPr lang="en-US" dirty="0" smtClean="0">
                <a:latin typeface="+mj-lt"/>
              </a:rPr>
              <a:t> = 26, the segment size is 0x0080_00000</a:t>
            </a:r>
          </a:p>
          <a:p>
            <a:pPr lvl="2"/>
            <a:r>
              <a:rPr lang="en-US" dirty="0" smtClean="0">
                <a:latin typeface="+mj-lt"/>
              </a:rPr>
              <a:t>If </a:t>
            </a:r>
            <a:r>
              <a:rPr lang="en-US" dirty="0" err="1" smtClean="0">
                <a:latin typeface="+mj-lt"/>
              </a:rPr>
              <a:t>rxlen_val</a:t>
            </a:r>
            <a:r>
              <a:rPr lang="en-US" dirty="0" smtClean="0">
                <a:latin typeface="+mj-lt"/>
              </a:rPr>
              <a:t> = 27, the segment size is 0x0100_00000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6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66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66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66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66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66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66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662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662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662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81000" y="838200"/>
            <a:ext cx="8305800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8 segments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Each segment of </a:t>
            </a:r>
            <a:r>
              <a:rPr lang="en-US" sz="2000" dirty="0">
                <a:latin typeface="+mj-lt"/>
              </a:rPr>
              <a:t>size </a:t>
            </a:r>
            <a:r>
              <a:rPr lang="en-US" sz="2000" dirty="0" smtClean="0">
                <a:latin typeface="+mj-lt"/>
              </a:rPr>
              <a:t>0x0100_0000 </a:t>
            </a:r>
            <a:r>
              <a:rPr lang="en-US" sz="2000" dirty="0">
                <a:latin typeface="+mj-lt"/>
              </a:rPr>
              <a:t>(</a:t>
            </a:r>
            <a:r>
              <a:rPr lang="en-US" sz="2000" dirty="0" smtClean="0">
                <a:latin typeface="+mj-lt"/>
              </a:rPr>
              <a:t>16MB)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Addresses start at 0x8000_0000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smtClean="0">
                <a:latin typeface="+mj-lt"/>
              </a:rPr>
              <a:t>0x8200_0000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smtClean="0">
                <a:latin typeface="+mj-lt"/>
              </a:rPr>
              <a:t>0x8400_0000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smtClean="0">
                <a:latin typeface="+mj-lt"/>
              </a:rPr>
              <a:t>and continue up to 0x8E00_0000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The </a:t>
            </a:r>
            <a:r>
              <a:rPr lang="en-US" sz="2000" dirty="0">
                <a:latin typeface="+mj-lt"/>
              </a:rPr>
              <a:t>maximum size is </a:t>
            </a:r>
            <a:r>
              <a:rPr lang="en-US" sz="2000" dirty="0" smtClean="0">
                <a:latin typeface="+mj-lt"/>
              </a:rPr>
              <a:t>16MB.  That is, 24 bits.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3 </a:t>
            </a:r>
            <a:r>
              <a:rPr lang="en-US" sz="2000" dirty="0">
                <a:latin typeface="+mj-lt"/>
              </a:rPr>
              <a:t>bits to choose the segment (8 segments</a:t>
            </a:r>
            <a:r>
              <a:rPr lang="en-US" sz="2000" dirty="0" smtClean="0">
                <a:latin typeface="+mj-lt"/>
              </a:rPr>
              <a:t>).</a:t>
            </a:r>
          </a:p>
          <a:p>
            <a:pPr lvl="2"/>
            <a:endParaRPr lang="en-US" sz="2000" dirty="0" smtClean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Row 0	0x8000_0000	Size 23</a:t>
            </a:r>
            <a:endParaRPr lang="en-US" sz="2000" dirty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Row 1	0x8200_0000	Size </a:t>
            </a:r>
            <a:r>
              <a:rPr lang="en-US" sz="2000" dirty="0">
                <a:latin typeface="+mj-lt"/>
              </a:rPr>
              <a:t>23</a:t>
            </a:r>
          </a:p>
          <a:p>
            <a:pPr lvl="1"/>
            <a:r>
              <a:rPr lang="en-US" sz="2000" dirty="0" smtClean="0">
                <a:latin typeface="+mj-lt"/>
              </a:rPr>
              <a:t>Row 2	0x8400_0000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3	0x8600_0000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4	0x8800_0000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5	0x8A00_0000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6	0x8C00_0000	Size 23</a:t>
            </a:r>
            <a:endParaRPr lang="en-US" sz="2000" dirty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Row 7	0x8E00_0000	Size 23</a:t>
            </a:r>
          </a:p>
          <a:p>
            <a:pPr lvl="1"/>
            <a:endParaRPr lang="en-US" sz="2000" dirty="0" smtClean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Size 23 = 0x0010 0000 = 16MB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57200" y="0"/>
            <a:ext cx="8001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Segment Lookup Table: Example 2</a:t>
            </a:r>
            <a:endParaRPr lang="en-US" sz="4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381000" y="914400"/>
            <a:ext cx="8382000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8 segments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7 each </a:t>
            </a:r>
            <a:r>
              <a:rPr lang="en-US" sz="2000" dirty="0">
                <a:latin typeface="+mj-lt"/>
              </a:rPr>
              <a:t>of size </a:t>
            </a:r>
            <a:r>
              <a:rPr lang="en-US" sz="2000" dirty="0" smtClean="0">
                <a:latin typeface="+mj-lt"/>
              </a:rPr>
              <a:t>0x0100_0000 </a:t>
            </a:r>
            <a:r>
              <a:rPr lang="en-US" sz="2000" dirty="0">
                <a:latin typeface="+mj-lt"/>
              </a:rPr>
              <a:t>(</a:t>
            </a:r>
            <a:r>
              <a:rPr lang="en-US" sz="2000" dirty="0" smtClean="0">
                <a:latin typeface="+mj-lt"/>
              </a:rPr>
              <a:t>16MB)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Addresses start at 0x8000_0000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smtClean="0">
                <a:latin typeface="+mj-lt"/>
              </a:rPr>
              <a:t>0x8100_0000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smtClean="0">
                <a:latin typeface="+mj-lt"/>
              </a:rPr>
              <a:t>0x8200_0000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smtClean="0">
                <a:latin typeface="+mj-lt"/>
              </a:rPr>
              <a:t>and continue up to 0x8600_0000.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The last segment is 32MB starting at address 0x8700_0000.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The </a:t>
            </a:r>
            <a:r>
              <a:rPr lang="en-US" sz="2000" dirty="0">
                <a:latin typeface="+mj-lt"/>
              </a:rPr>
              <a:t>maximum size is </a:t>
            </a:r>
            <a:r>
              <a:rPr lang="en-US" sz="2000" dirty="0" smtClean="0">
                <a:latin typeface="+mj-lt"/>
              </a:rPr>
              <a:t>32MB. That </a:t>
            </a:r>
            <a:r>
              <a:rPr lang="en-US" sz="2000" dirty="0">
                <a:latin typeface="+mj-lt"/>
              </a:rPr>
              <a:t>is, 25 </a:t>
            </a:r>
            <a:r>
              <a:rPr lang="en-US" sz="2000" dirty="0" smtClean="0">
                <a:latin typeface="+mj-lt"/>
              </a:rPr>
              <a:t>bits.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3 bits </a:t>
            </a:r>
            <a:r>
              <a:rPr lang="en-US" sz="2000" dirty="0">
                <a:latin typeface="+mj-lt"/>
              </a:rPr>
              <a:t>to choose the segment (8 segments)</a:t>
            </a:r>
          </a:p>
          <a:p>
            <a:endParaRPr lang="en-US" sz="2000" dirty="0" smtClean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Row 0	0x8000_0000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1	0x8100_0000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2	0x8200_0000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3	0x8300_0000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4	0x8400_0000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5	0x8500_0000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6	0x8600_0000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7	0x8700 _0000	Size 24</a:t>
            </a:r>
          </a:p>
          <a:p>
            <a:endParaRPr lang="en-US" sz="2000" dirty="0" smtClean="0">
              <a:latin typeface="+mj-lt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57200" y="0"/>
            <a:ext cx="8001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Segment Lookup Table: Example 3</a:t>
            </a:r>
            <a:endParaRPr lang="en-US" sz="4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4800" y="6455664"/>
            <a:ext cx="8610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381000" y="838200"/>
            <a:ext cx="8382000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9 segments</a:t>
            </a:r>
          </a:p>
          <a:p>
            <a:pPr marL="800100" lvl="1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The first segment is the MSMC (4MB = 22 bits).</a:t>
            </a:r>
          </a:p>
          <a:p>
            <a:pPr marL="800100" lvl="1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The next 8 segments are L2 memory of each core (512KB = 19 bits).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The </a:t>
            </a:r>
            <a:r>
              <a:rPr lang="en-US" sz="2000" dirty="0">
                <a:latin typeface="+mj-lt"/>
              </a:rPr>
              <a:t>maximum size is </a:t>
            </a:r>
            <a:r>
              <a:rPr lang="en-US" sz="2000" dirty="0" smtClean="0">
                <a:latin typeface="+mj-lt"/>
              </a:rPr>
              <a:t>4MB. That </a:t>
            </a:r>
            <a:r>
              <a:rPr lang="en-US" sz="2000" dirty="0">
                <a:latin typeface="+mj-lt"/>
              </a:rPr>
              <a:t>is, </a:t>
            </a:r>
            <a:r>
              <a:rPr lang="en-US" sz="2000" dirty="0" smtClean="0">
                <a:latin typeface="+mj-lt"/>
              </a:rPr>
              <a:t>22 bits.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6 </a:t>
            </a:r>
            <a:r>
              <a:rPr lang="en-US" sz="2000" dirty="0">
                <a:latin typeface="+mj-lt"/>
              </a:rPr>
              <a:t>bits to choose the segment </a:t>
            </a:r>
            <a:r>
              <a:rPr lang="en-US" sz="2000" dirty="0" smtClean="0">
                <a:latin typeface="+mj-lt"/>
              </a:rPr>
              <a:t>(64 </a:t>
            </a:r>
            <a:r>
              <a:rPr lang="en-US" sz="2000" dirty="0">
                <a:latin typeface="+mj-lt"/>
              </a:rPr>
              <a:t>segments</a:t>
            </a:r>
            <a:r>
              <a:rPr lang="en-US" sz="2000" dirty="0" smtClean="0">
                <a:latin typeface="+mj-lt"/>
              </a:rPr>
              <a:t>)</a:t>
            </a:r>
          </a:p>
          <a:p>
            <a:pPr lvl="1"/>
            <a:endParaRPr lang="en-US" sz="2000" dirty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Row 0	0x0C00_0000	Size </a:t>
            </a:r>
            <a:r>
              <a:rPr lang="en-US" sz="2000" dirty="0">
                <a:latin typeface="+mj-lt"/>
              </a:rPr>
              <a:t>21 (</a:t>
            </a:r>
            <a:r>
              <a:rPr lang="en-US" sz="2000" dirty="0" smtClean="0">
                <a:latin typeface="+mj-lt"/>
              </a:rPr>
              <a:t>4MB)  </a:t>
            </a:r>
            <a:endParaRPr lang="en-US" sz="2000" dirty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Row 1	0x1080_0000	Size </a:t>
            </a:r>
            <a:r>
              <a:rPr lang="en-US" sz="2000" dirty="0">
                <a:latin typeface="+mj-lt"/>
              </a:rPr>
              <a:t>18  (</a:t>
            </a:r>
            <a:r>
              <a:rPr lang="en-US" sz="2000" dirty="0" smtClean="0">
                <a:latin typeface="+mj-lt"/>
              </a:rPr>
              <a:t>512KB)</a:t>
            </a:r>
            <a:endParaRPr lang="en-US" sz="2000" dirty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Row 2	0x1180_0000	Size </a:t>
            </a:r>
            <a:r>
              <a:rPr lang="en-US" sz="2000" dirty="0">
                <a:latin typeface="+mj-lt"/>
              </a:rPr>
              <a:t>18</a:t>
            </a:r>
          </a:p>
          <a:p>
            <a:pPr lvl="1"/>
            <a:r>
              <a:rPr lang="en-US" sz="2000" dirty="0" smtClean="0">
                <a:latin typeface="+mj-lt"/>
              </a:rPr>
              <a:t>Row 3	0x1280_0000	Size </a:t>
            </a:r>
            <a:r>
              <a:rPr lang="en-US" sz="2000" dirty="0">
                <a:latin typeface="+mj-lt"/>
              </a:rPr>
              <a:t>18</a:t>
            </a:r>
          </a:p>
          <a:p>
            <a:pPr lvl="1"/>
            <a:r>
              <a:rPr lang="en-US" sz="2000" dirty="0" smtClean="0">
                <a:latin typeface="+mj-lt"/>
              </a:rPr>
              <a:t>Row 4	0x1380_0000	Size 18</a:t>
            </a:r>
          </a:p>
          <a:p>
            <a:pPr lvl="1"/>
            <a:r>
              <a:rPr lang="en-US" sz="2000" dirty="0" smtClean="0">
                <a:latin typeface="+mj-lt"/>
              </a:rPr>
              <a:t>Row 5	0x1480_0000	Size 18</a:t>
            </a:r>
          </a:p>
          <a:p>
            <a:pPr lvl="1"/>
            <a:r>
              <a:rPr lang="en-US" sz="2000" dirty="0" smtClean="0">
                <a:latin typeface="+mj-lt"/>
              </a:rPr>
              <a:t>Row 6	0x1580_0000	Size </a:t>
            </a:r>
            <a:r>
              <a:rPr lang="en-US" sz="2000" dirty="0">
                <a:latin typeface="+mj-lt"/>
              </a:rPr>
              <a:t>18</a:t>
            </a:r>
          </a:p>
          <a:p>
            <a:pPr lvl="1"/>
            <a:r>
              <a:rPr lang="en-US" sz="2000" dirty="0" smtClean="0">
                <a:latin typeface="+mj-lt"/>
              </a:rPr>
              <a:t>Row 7	0x1680_0000	Size </a:t>
            </a:r>
            <a:r>
              <a:rPr lang="en-US" sz="2000" dirty="0">
                <a:latin typeface="+mj-lt"/>
              </a:rPr>
              <a:t>18</a:t>
            </a:r>
          </a:p>
          <a:p>
            <a:pPr lvl="1"/>
            <a:r>
              <a:rPr lang="en-US" sz="2000" dirty="0" smtClean="0">
                <a:latin typeface="+mj-lt"/>
              </a:rPr>
              <a:t>Row 8	0x1780_0000	Size </a:t>
            </a:r>
            <a:r>
              <a:rPr lang="en-US" sz="2000" dirty="0">
                <a:latin typeface="+mj-lt"/>
              </a:rPr>
              <a:t>18</a:t>
            </a:r>
          </a:p>
          <a:p>
            <a:pPr lvl="1"/>
            <a:r>
              <a:rPr lang="en-US" sz="2000" dirty="0" smtClean="0">
                <a:latin typeface="+mj-lt"/>
              </a:rPr>
              <a:t>Row </a:t>
            </a:r>
            <a:r>
              <a:rPr lang="en-US" sz="2000" dirty="0">
                <a:latin typeface="+mj-lt"/>
              </a:rPr>
              <a:t>9 </a:t>
            </a:r>
            <a:r>
              <a:rPr lang="en-US" sz="2000" dirty="0" smtClean="0">
                <a:latin typeface="+mj-lt"/>
              </a:rPr>
              <a:t>	0x0000_0000	Size  </a:t>
            </a:r>
            <a:r>
              <a:rPr lang="en-US" sz="2000" dirty="0">
                <a:latin typeface="+mj-lt"/>
              </a:rPr>
              <a:t>0   (0)</a:t>
            </a:r>
          </a:p>
          <a:p>
            <a:pPr lvl="1"/>
            <a:r>
              <a:rPr lang="en-US" sz="2000" dirty="0" smtClean="0">
                <a:latin typeface="+mj-lt"/>
              </a:rPr>
              <a:t>Row 10	0x0000_0000	Size  0</a:t>
            </a:r>
          </a:p>
          <a:p>
            <a:pPr lvl="1"/>
            <a:endParaRPr lang="en-US" sz="2000" dirty="0" smtClean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… and </a:t>
            </a:r>
            <a:r>
              <a:rPr lang="en-US" sz="2000" dirty="0">
                <a:latin typeface="+mj-lt"/>
              </a:rPr>
              <a:t>so on to </a:t>
            </a:r>
            <a:r>
              <a:rPr lang="en-US" sz="2000" dirty="0" smtClean="0">
                <a:latin typeface="+mj-lt"/>
              </a:rPr>
              <a:t>Row 15.</a:t>
            </a:r>
            <a:endParaRPr lang="en-US" sz="2000" dirty="0">
              <a:latin typeface="+mj-lt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7200" y="0"/>
            <a:ext cx="8001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Segment Lookup Table: Example 4</a:t>
            </a:r>
            <a:endParaRPr lang="en-US" sz="4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381000" y="990600"/>
            <a:ext cx="8382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64 segments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Addresses start at 0x8000_0000, 0x8080_0000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smtClean="0">
                <a:latin typeface="+mj-lt"/>
              </a:rPr>
              <a:t>0x8100_0000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smtClean="0">
                <a:latin typeface="+mj-lt"/>
              </a:rPr>
              <a:t>etc.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The maximum size is 4MB. That is, 22 bits.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6 </a:t>
            </a:r>
            <a:r>
              <a:rPr lang="en-US" sz="2000" dirty="0">
                <a:latin typeface="+mj-lt"/>
              </a:rPr>
              <a:t>bits to choose the segment (64 segments)</a:t>
            </a:r>
          </a:p>
          <a:p>
            <a:pPr lvl="1"/>
            <a:endParaRPr lang="en-US" sz="2000" dirty="0" smtClean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Row 0	0x8000_0000    Size </a:t>
            </a:r>
            <a:r>
              <a:rPr lang="en-US" sz="2000" dirty="0">
                <a:latin typeface="+mj-lt"/>
              </a:rPr>
              <a:t>21 (4M)  </a:t>
            </a:r>
          </a:p>
          <a:p>
            <a:pPr lvl="1"/>
            <a:r>
              <a:rPr lang="en-US" sz="2000" dirty="0" smtClean="0">
                <a:latin typeface="+mj-lt"/>
              </a:rPr>
              <a:t>Row 1	0x8080_0000    Size </a:t>
            </a:r>
            <a:r>
              <a:rPr lang="en-US" sz="2000" dirty="0">
                <a:latin typeface="+mj-lt"/>
              </a:rPr>
              <a:t>21  </a:t>
            </a:r>
          </a:p>
          <a:p>
            <a:pPr lvl="1"/>
            <a:r>
              <a:rPr lang="en-US" sz="2000" dirty="0" smtClean="0">
                <a:latin typeface="+mj-lt"/>
              </a:rPr>
              <a:t>Row 2	0x8100_0000    Size </a:t>
            </a:r>
            <a:r>
              <a:rPr lang="en-US" sz="2000" dirty="0">
                <a:latin typeface="+mj-lt"/>
              </a:rPr>
              <a:t>21</a:t>
            </a:r>
          </a:p>
          <a:p>
            <a:pPr lvl="1"/>
            <a:r>
              <a:rPr lang="en-US" sz="2000" dirty="0" smtClean="0">
                <a:latin typeface="+mj-lt"/>
              </a:rPr>
              <a:t>Row 3	0x8180_0000    Size </a:t>
            </a:r>
            <a:r>
              <a:rPr lang="en-US" sz="2000" dirty="0">
                <a:latin typeface="+mj-lt"/>
              </a:rPr>
              <a:t>21</a:t>
            </a:r>
          </a:p>
          <a:p>
            <a:pPr lvl="1"/>
            <a:r>
              <a:rPr lang="en-US" sz="2000" dirty="0" smtClean="0">
                <a:latin typeface="+mj-lt"/>
              </a:rPr>
              <a:t>Row 4	0x8200_0000    Size </a:t>
            </a:r>
            <a:r>
              <a:rPr lang="en-US" sz="2000" dirty="0">
                <a:latin typeface="+mj-lt"/>
              </a:rPr>
              <a:t>21</a:t>
            </a:r>
          </a:p>
          <a:p>
            <a:pPr lvl="1"/>
            <a:r>
              <a:rPr lang="en-US" sz="2000" dirty="0" smtClean="0">
                <a:latin typeface="+mj-lt"/>
              </a:rPr>
              <a:t>Row 5	0x8280_0000    Size </a:t>
            </a:r>
            <a:r>
              <a:rPr lang="en-US" sz="2000" dirty="0">
                <a:latin typeface="+mj-lt"/>
              </a:rPr>
              <a:t>21</a:t>
            </a:r>
          </a:p>
          <a:p>
            <a:r>
              <a:rPr lang="en-US" sz="2000" dirty="0">
                <a:latin typeface="+mj-lt"/>
              </a:rPr>
              <a:t>	</a:t>
            </a:r>
            <a:r>
              <a:rPr lang="en-US" sz="2000" dirty="0" smtClean="0">
                <a:latin typeface="+mj-lt"/>
              </a:rPr>
              <a:t>.</a:t>
            </a:r>
          </a:p>
          <a:p>
            <a:r>
              <a:rPr lang="en-US" sz="2000" dirty="0" smtClean="0">
                <a:latin typeface="+mj-lt"/>
              </a:rPr>
              <a:t>	.</a:t>
            </a:r>
          </a:p>
          <a:p>
            <a:r>
              <a:rPr lang="en-US" sz="2000" dirty="0" smtClean="0">
                <a:latin typeface="+mj-lt"/>
              </a:rPr>
              <a:t>	.</a:t>
            </a:r>
            <a:endParaRPr lang="en-US" sz="2000" dirty="0">
              <a:latin typeface="+mj-lt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57200" y="0"/>
            <a:ext cx="8001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Segment Lookup Table: Example 5</a:t>
            </a:r>
            <a:endParaRPr lang="en-US" sz="4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1219200"/>
            <a:ext cx="8153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dirty="0" smtClean="0">
                <a:latin typeface="+mj-lt"/>
              </a:rPr>
              <a:t>Information included in the Address Word:</a:t>
            </a:r>
          </a:p>
          <a:p>
            <a:pPr marL="800100" lvl="1" indent="-342900">
              <a:buFont typeface="Wingdings" pitchFamily="2" charset="2"/>
              <a:buChar char="§"/>
              <a:defRPr/>
            </a:pPr>
            <a:r>
              <a:rPr lang="en-US" dirty="0">
                <a:latin typeface="+mj-lt"/>
              </a:rPr>
              <a:t>Offset into </a:t>
            </a:r>
            <a:r>
              <a:rPr lang="en-US" dirty="0" smtClean="0">
                <a:latin typeface="+mj-lt"/>
              </a:rPr>
              <a:t>Segment</a:t>
            </a:r>
            <a:endParaRPr lang="en-US" dirty="0">
              <a:latin typeface="+mj-lt"/>
            </a:endParaRPr>
          </a:p>
          <a:p>
            <a:pPr marL="800100" lvl="1" indent="-342900">
              <a:buFont typeface="Wingdings" pitchFamily="2" charset="2"/>
              <a:buChar char="§"/>
              <a:defRPr/>
            </a:pPr>
            <a:r>
              <a:rPr lang="en-US" dirty="0">
                <a:latin typeface="+mj-lt"/>
              </a:rPr>
              <a:t>Segment </a:t>
            </a:r>
            <a:r>
              <a:rPr lang="en-US" dirty="0" smtClean="0">
                <a:latin typeface="+mj-lt"/>
              </a:rPr>
              <a:t>Index</a:t>
            </a:r>
            <a:endParaRPr lang="en-US" dirty="0">
              <a:latin typeface="+mj-lt"/>
            </a:endParaRPr>
          </a:p>
          <a:p>
            <a:pPr marL="800100" lvl="1" indent="-342900">
              <a:buFont typeface="Wingdings" pitchFamily="2" charset="2"/>
              <a:buChar char="§"/>
              <a:defRPr/>
            </a:pPr>
            <a:r>
              <a:rPr lang="en-US" dirty="0" smtClean="0">
                <a:latin typeface="+mj-lt"/>
              </a:rPr>
              <a:t>Privilege ID Value</a:t>
            </a:r>
            <a:br>
              <a:rPr lang="en-US" dirty="0" smtClean="0">
                <a:latin typeface="+mj-lt"/>
              </a:rPr>
            </a:br>
            <a:endParaRPr lang="en-US" dirty="0">
              <a:latin typeface="+mj-lt"/>
            </a:endParaRP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dirty="0">
                <a:latin typeface="+mj-lt"/>
              </a:rPr>
              <a:t>Tx Address Overlay Control Register (base + 0x1c) controls the overlay of the </a:t>
            </a:r>
            <a:r>
              <a:rPr lang="en-US" dirty="0" smtClean="0">
                <a:latin typeface="+mj-lt"/>
              </a:rPr>
              <a:t>Privilege ID. </a:t>
            </a:r>
            <a:br>
              <a:rPr lang="en-US" dirty="0" smtClean="0">
                <a:latin typeface="+mj-lt"/>
              </a:rPr>
            </a:br>
            <a:endParaRPr lang="en-US" dirty="0">
              <a:latin typeface="+mj-lt"/>
            </a:endParaRP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dirty="0">
                <a:latin typeface="+mj-lt"/>
              </a:rPr>
              <a:t>The </a:t>
            </a:r>
            <a:r>
              <a:rPr lang="en-US" dirty="0" smtClean="0">
                <a:latin typeface="+mj-lt"/>
              </a:rPr>
              <a:t>Privilege </a:t>
            </a:r>
            <a:r>
              <a:rPr lang="en-US" dirty="0">
                <a:latin typeface="+mj-lt"/>
              </a:rPr>
              <a:t>ID </a:t>
            </a:r>
            <a:r>
              <a:rPr lang="en-US" dirty="0" smtClean="0">
                <a:latin typeface="+mj-lt"/>
              </a:rPr>
              <a:t>lookup Table </a:t>
            </a:r>
            <a:r>
              <a:rPr lang="en-US" dirty="0">
                <a:latin typeface="+mj-lt"/>
              </a:rPr>
              <a:t>has 16 </a:t>
            </a:r>
            <a:r>
              <a:rPr lang="en-US" dirty="0" smtClean="0">
                <a:latin typeface="+mj-lt"/>
              </a:rPr>
              <a:t>rows </a:t>
            </a:r>
            <a:r>
              <a:rPr lang="en-US" dirty="0">
                <a:latin typeface="+mj-lt"/>
              </a:rPr>
              <a:t>and is loaded using two </a:t>
            </a:r>
            <a:r>
              <a:rPr lang="en-US" dirty="0" smtClean="0">
                <a:latin typeface="+mj-lt"/>
              </a:rPr>
              <a:t>registers: </a:t>
            </a:r>
            <a:endParaRPr lang="en-US" dirty="0">
              <a:latin typeface="+mj-lt"/>
            </a:endParaRPr>
          </a:p>
          <a:p>
            <a:pPr marL="800100" lvl="1" indent="-342900">
              <a:buFont typeface="Wingdings" pitchFamily="2" charset="2"/>
              <a:buChar char="§"/>
              <a:defRPr/>
            </a:pPr>
            <a:r>
              <a:rPr lang="en-US" dirty="0" smtClean="0">
                <a:latin typeface="+mj-lt"/>
              </a:rPr>
              <a:t>Rx </a:t>
            </a:r>
            <a:r>
              <a:rPr lang="en-US" dirty="0">
                <a:latin typeface="+mj-lt"/>
              </a:rPr>
              <a:t>address PrivID Index –&gt;  base + </a:t>
            </a:r>
            <a:r>
              <a:rPr lang="en-US" dirty="0" smtClean="0">
                <a:latin typeface="+mj-lt"/>
              </a:rPr>
              <a:t>0x30	</a:t>
            </a:r>
            <a:r>
              <a:rPr lang="en-US" dirty="0" err="1" smtClean="0">
                <a:solidFill>
                  <a:srgbClr val="0070C0"/>
                </a:solidFill>
                <a:latin typeface="+mj-lt"/>
              </a:rPr>
              <a:t>hyplnkRXPrivIDIdxReg_s</a:t>
            </a:r>
            <a:r>
              <a:rPr lang="en-US" dirty="0" smtClean="0">
                <a:latin typeface="+mj-lt"/>
              </a:rPr>
              <a:t> </a:t>
            </a:r>
            <a:endParaRPr lang="en-US" dirty="0">
              <a:latin typeface="+mj-lt"/>
            </a:endParaRPr>
          </a:p>
          <a:p>
            <a:pPr marL="800100" lvl="1" indent="-342900">
              <a:buFont typeface="Wingdings" pitchFamily="2" charset="2"/>
              <a:buChar char="§"/>
              <a:defRPr/>
            </a:pPr>
            <a:r>
              <a:rPr lang="en-US" dirty="0" smtClean="0">
                <a:latin typeface="+mj-lt"/>
              </a:rPr>
              <a:t>Rx </a:t>
            </a:r>
            <a:r>
              <a:rPr lang="en-US" dirty="0">
                <a:latin typeface="+mj-lt"/>
              </a:rPr>
              <a:t>Address PrivID Value -&gt;  base + </a:t>
            </a:r>
            <a:r>
              <a:rPr lang="en-US" dirty="0" smtClean="0">
                <a:latin typeface="+mj-lt"/>
              </a:rPr>
              <a:t>0x34	</a:t>
            </a:r>
            <a:r>
              <a:rPr lang="en-US" dirty="0" err="1" smtClean="0">
                <a:solidFill>
                  <a:srgbClr val="0070C0"/>
                </a:solidFill>
                <a:latin typeface="+mj-lt"/>
              </a:rPr>
              <a:t>hyplnkRXPrivIDValReg_s</a:t>
            </a:r>
            <a:endParaRPr lang="en-US" dirty="0" smtClean="0">
              <a:latin typeface="+mj-lt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90600" y="144959"/>
            <a:ext cx="7239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latin typeface="+mj-lt"/>
              </a:rPr>
              <a:t>On the </a:t>
            </a:r>
            <a:r>
              <a:rPr lang="en-US" sz="4400" dirty="0" smtClean="0">
                <a:latin typeface="+mj-lt"/>
              </a:rPr>
              <a:t>Local/Transmit </a:t>
            </a:r>
            <a:r>
              <a:rPr lang="en-US" sz="4400" dirty="0">
                <a:latin typeface="+mj-lt"/>
              </a:rPr>
              <a:t>Side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990600" y="0"/>
            <a:ext cx="7239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Local/</a:t>
            </a:r>
            <a:r>
              <a:rPr lang="en-US" sz="4400" dirty="0" err="1" smtClean="0">
                <a:latin typeface="+mj-lt"/>
              </a:rPr>
              <a:t>Tx</a:t>
            </a:r>
            <a:r>
              <a:rPr lang="en-US" sz="4400" dirty="0" smtClean="0">
                <a:latin typeface="+mj-lt"/>
              </a:rPr>
              <a:t> Side: Example</a:t>
            </a:r>
            <a:endParaRPr lang="en-US" sz="4400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770691"/>
            <a:ext cx="8382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The Tx </a:t>
            </a:r>
            <a:r>
              <a:rPr lang="en-US" sz="2000" dirty="0">
                <a:latin typeface="+mj-lt"/>
              </a:rPr>
              <a:t>Address Overlay Control Register (base + 0x1c) controls the overlay of the </a:t>
            </a:r>
            <a:r>
              <a:rPr lang="en-US" sz="2000" dirty="0" smtClean="0">
                <a:latin typeface="+mj-lt"/>
              </a:rPr>
              <a:t>Privilege ID index. </a:t>
            </a:r>
            <a:r>
              <a:rPr lang="en-US" sz="2000" dirty="0" err="1" smtClean="0">
                <a:solidFill>
                  <a:srgbClr val="0070C0"/>
                </a:solidFill>
                <a:latin typeface="+mj-lt"/>
              </a:rPr>
              <a:t>hyplnkTXAddrOvlyReg_s</a:t>
            </a:r>
            <a:endParaRPr lang="en-US" sz="2000" dirty="0" smtClean="0">
              <a:solidFill>
                <a:srgbClr val="0070C0"/>
              </a:solidFill>
              <a:latin typeface="+mj-lt"/>
            </a:endParaRP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Agreed values </a:t>
            </a:r>
            <a:r>
              <a:rPr lang="en-US" sz="2000" dirty="0">
                <a:latin typeface="+mj-lt"/>
              </a:rPr>
              <a:t>for </a:t>
            </a:r>
            <a:r>
              <a:rPr lang="en-US" sz="2000" dirty="0" smtClean="0">
                <a:latin typeface="+mj-lt"/>
              </a:rPr>
              <a:t>the HyperLink Privilege Index:</a:t>
            </a:r>
          </a:p>
          <a:p>
            <a:pPr marL="800100" lvl="1" indent="-342900"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+mj-lt"/>
              </a:rPr>
              <a:t>13 </a:t>
            </a:r>
            <a:r>
              <a:rPr lang="en-US" sz="2000" dirty="0">
                <a:latin typeface="+mj-lt"/>
              </a:rPr>
              <a:t>(0xD) if the request comes from a </a:t>
            </a:r>
            <a:r>
              <a:rPr lang="en-US" sz="2000" dirty="0" smtClean="0">
                <a:latin typeface="+mj-lt"/>
              </a:rPr>
              <a:t>core</a:t>
            </a:r>
          </a:p>
          <a:p>
            <a:pPr marL="800100" lvl="1" indent="-342900"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+mj-lt"/>
              </a:rPr>
              <a:t>14 </a:t>
            </a:r>
            <a:r>
              <a:rPr lang="en-US" sz="2000" dirty="0">
                <a:latin typeface="+mj-lt"/>
              </a:rPr>
              <a:t>(0xE) if the request initiated from another </a:t>
            </a:r>
            <a:r>
              <a:rPr lang="en-US" sz="2000" dirty="0" smtClean="0">
                <a:latin typeface="+mj-lt"/>
              </a:rPr>
              <a:t>master</a:t>
            </a:r>
            <a:endParaRPr lang="en-US" sz="2000" dirty="0">
              <a:latin typeface="+mj-lt"/>
            </a:endParaRPr>
          </a:p>
          <a:p>
            <a:pPr marL="800100" lvl="1" indent="-342900">
              <a:buFont typeface="Wingdings" pitchFamily="2" charset="2"/>
              <a:buChar char="§"/>
              <a:defRPr/>
            </a:pPr>
            <a:r>
              <a:rPr lang="en-US" sz="2000" dirty="0" err="1" smtClean="0">
                <a:latin typeface="+mj-lt"/>
              </a:rPr>
              <a:t>Tx</a:t>
            </a:r>
            <a:r>
              <a:rPr lang="en-US" sz="2000" dirty="0" smtClean="0">
                <a:latin typeface="+mj-lt"/>
              </a:rPr>
              <a:t> Address </a:t>
            </a:r>
            <a:r>
              <a:rPr lang="en-US" sz="2000" dirty="0">
                <a:latin typeface="+mj-lt"/>
              </a:rPr>
              <a:t>i</a:t>
            </a:r>
            <a:r>
              <a:rPr lang="en-US" sz="2000" dirty="0" smtClean="0">
                <a:latin typeface="+mj-lt"/>
              </a:rPr>
              <a:t>nformation </a:t>
            </a:r>
            <a:r>
              <a:rPr lang="en-US" sz="2000" dirty="0">
                <a:latin typeface="+mj-lt"/>
              </a:rPr>
              <a:t>bits 0 to </a:t>
            </a:r>
            <a:r>
              <a:rPr lang="en-US" sz="2000" dirty="0" smtClean="0">
                <a:latin typeface="+mj-lt"/>
              </a:rPr>
              <a:t>27</a:t>
            </a:r>
          </a:p>
          <a:p>
            <a:pPr marL="800100" lvl="1" indent="-342900"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+mj-lt"/>
              </a:rPr>
              <a:t>Privilege </a:t>
            </a:r>
            <a:r>
              <a:rPr lang="en-US" sz="2000" dirty="0">
                <a:latin typeface="+mj-lt"/>
              </a:rPr>
              <a:t>Index bits </a:t>
            </a:r>
            <a:r>
              <a:rPr lang="en-US" sz="2000" dirty="0" smtClean="0">
                <a:latin typeface="+mj-lt"/>
              </a:rPr>
              <a:t>28-31</a:t>
            </a:r>
          </a:p>
          <a:p>
            <a:pPr marL="800100" lvl="1" indent="-342900">
              <a:buSzPct val="100000"/>
              <a:buFont typeface="Wingdings" pitchFamily="2" charset="2"/>
              <a:buChar char="§"/>
              <a:defRPr/>
            </a:pPr>
            <a:r>
              <a:rPr lang="en-US" sz="2000" dirty="0" err="1" smtClean="0">
                <a:latin typeface="+mj-lt"/>
              </a:rPr>
              <a:t>txigmask</a:t>
            </a:r>
            <a:r>
              <a:rPr lang="en-US" sz="2000" dirty="0" smtClean="0">
                <a:latin typeface="+mj-lt"/>
              </a:rPr>
              <a:t> = depends on the maximum segment size:</a:t>
            </a:r>
          </a:p>
          <a:p>
            <a:pPr marL="1257300" lvl="2" indent="-342900">
              <a:buSzPct val="100000"/>
              <a:defRPr/>
            </a:pPr>
            <a:r>
              <a:rPr lang="en-US" sz="2000" dirty="0" smtClean="0">
                <a:latin typeface="+mj-lt"/>
              </a:rPr>
              <a:t>11 → mask 0x0FFF_FFFF (1 segment), 10 →  0x07FF_FFFF (2 segments),</a:t>
            </a:r>
          </a:p>
          <a:p>
            <a:pPr marL="1257300" lvl="2" indent="-342900">
              <a:buSzPct val="100000"/>
              <a:defRPr/>
            </a:pPr>
            <a:r>
              <a:rPr lang="en-US" sz="2000" dirty="0" smtClean="0">
                <a:latin typeface="+mj-lt"/>
              </a:rPr>
              <a:t>8 → 0x01FF_FFFF (8 segments) , 0 → 0x0001_FFFF (16 segments)</a:t>
            </a:r>
          </a:p>
          <a:p>
            <a:pPr marL="800100" lvl="1" indent="-342900">
              <a:buSzPct val="100000"/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+mj-lt"/>
              </a:rPr>
              <a:t>Tx Address Overlay Control Register is shown below.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2070" y="6104745"/>
            <a:ext cx="6597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For other possible configurations, refer to the HyperLink User Guide.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1000" y="4724400"/>
          <a:ext cx="83058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1206"/>
                <a:gridCol w="1461206"/>
                <a:gridCol w="615245"/>
                <a:gridCol w="615245"/>
                <a:gridCol w="499886"/>
                <a:gridCol w="499886"/>
                <a:gridCol w="576792"/>
                <a:gridCol w="576792"/>
                <a:gridCol w="499886"/>
                <a:gridCol w="499886"/>
                <a:gridCol w="499887"/>
                <a:gridCol w="49988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Reserved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txsecovl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Reserved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Txpriviovl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Reserved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txigmask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R/W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R/W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R/W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990600" y="76200"/>
            <a:ext cx="71628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latin typeface="+mj-lt"/>
              </a:rPr>
              <a:t>On the </a:t>
            </a:r>
            <a:r>
              <a:rPr lang="en-US" sz="4400" dirty="0" smtClean="0">
                <a:latin typeface="+mj-lt"/>
              </a:rPr>
              <a:t>Remote/Receive </a:t>
            </a:r>
            <a:r>
              <a:rPr lang="en-US" sz="4400" dirty="0">
                <a:latin typeface="+mj-lt"/>
              </a:rPr>
              <a:t>Side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219200"/>
            <a:ext cx="82296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 smtClean="0">
                <a:latin typeface="+mj-lt"/>
              </a:rPr>
              <a:t>Five </a:t>
            </a:r>
            <a:r>
              <a:rPr lang="en-US" sz="2000" dirty="0">
                <a:latin typeface="+mj-lt"/>
              </a:rPr>
              <a:t>registers control the behavior of the </a:t>
            </a:r>
            <a:r>
              <a:rPr lang="en-US" sz="2000" dirty="0" smtClean="0">
                <a:latin typeface="+mj-lt"/>
              </a:rPr>
              <a:t>remote/receive </a:t>
            </a:r>
            <a:r>
              <a:rPr lang="en-US" sz="2000" dirty="0">
                <a:latin typeface="+mj-lt"/>
              </a:rPr>
              <a:t>side:</a:t>
            </a:r>
          </a:p>
          <a:p>
            <a:pPr marL="342900" indent="-342900">
              <a:buFontTx/>
              <a:buAutoNum type="arabicPeriod"/>
              <a:defRPr/>
            </a:pPr>
            <a:r>
              <a:rPr lang="en-US" sz="2000" dirty="0">
                <a:latin typeface="+mj-lt"/>
              </a:rPr>
              <a:t>Rx Address Selector </a:t>
            </a:r>
            <a:r>
              <a:rPr lang="en-US" sz="2000" dirty="0" smtClean="0">
                <a:latin typeface="+mj-lt"/>
              </a:rPr>
              <a:t>Control </a:t>
            </a:r>
            <a:r>
              <a:rPr lang="en-US" sz="2000" dirty="0">
                <a:latin typeface="+mj-lt"/>
              </a:rPr>
              <a:t>(base + </a:t>
            </a:r>
            <a:r>
              <a:rPr lang="en-US" sz="2000" dirty="0" smtClean="0">
                <a:latin typeface="+mj-lt"/>
              </a:rPr>
              <a:t>0x2c) controls </a:t>
            </a:r>
            <a:r>
              <a:rPr lang="en-US" sz="2000" dirty="0">
                <a:latin typeface="+mj-lt"/>
              </a:rPr>
              <a:t>how the address word is </a:t>
            </a:r>
            <a:r>
              <a:rPr lang="en-US" sz="2000" dirty="0" smtClean="0">
                <a:latin typeface="+mj-lt"/>
              </a:rPr>
              <a:t>decoded; </a:t>
            </a:r>
            <a:r>
              <a:rPr lang="en-US" sz="2000" dirty="0" err="1" smtClean="0">
                <a:solidFill>
                  <a:srgbClr val="0070C0"/>
                </a:solidFill>
                <a:latin typeface="+mj-lt"/>
              </a:rPr>
              <a:t>hyplnkRXAddrSelReg_s</a:t>
            </a:r>
            <a:endParaRPr lang="en-US" sz="2000" dirty="0">
              <a:solidFill>
                <a:srgbClr val="0070C0"/>
              </a:solidFill>
              <a:latin typeface="+mj-lt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en-US" sz="2000" dirty="0">
                <a:latin typeface="+mj-lt"/>
              </a:rPr>
              <a:t>Rx Address </a:t>
            </a:r>
            <a:r>
              <a:rPr lang="en-US" sz="2000" dirty="0" smtClean="0">
                <a:latin typeface="+mj-lt"/>
              </a:rPr>
              <a:t>PrivID Index </a:t>
            </a:r>
            <a:r>
              <a:rPr lang="en-US" sz="2000" dirty="0">
                <a:latin typeface="+mj-lt"/>
              </a:rPr>
              <a:t>(base + </a:t>
            </a:r>
            <a:r>
              <a:rPr lang="en-US" sz="2000" dirty="0" smtClean="0">
                <a:latin typeface="+mj-lt"/>
              </a:rPr>
              <a:t>0x30) is used </a:t>
            </a:r>
            <a:r>
              <a:rPr lang="en-US" sz="2000" dirty="0">
                <a:latin typeface="+mj-lt"/>
              </a:rPr>
              <a:t>to build the </a:t>
            </a:r>
            <a:r>
              <a:rPr lang="en-US" sz="2000" dirty="0" smtClean="0">
                <a:latin typeface="+mj-lt"/>
              </a:rPr>
              <a:t>Privilege Lookup Table; </a:t>
            </a:r>
            <a:r>
              <a:rPr lang="en-US" sz="2000" dirty="0" err="1" smtClean="0">
                <a:solidFill>
                  <a:srgbClr val="0070C0"/>
                </a:solidFill>
                <a:latin typeface="+mj-lt"/>
              </a:rPr>
              <a:t>hyplnkRXPrivIDIdxReg_s</a:t>
            </a:r>
            <a:endParaRPr lang="en-US" sz="2000" dirty="0">
              <a:solidFill>
                <a:srgbClr val="0070C0"/>
              </a:solidFill>
              <a:latin typeface="+mj-lt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en-US" sz="2000" dirty="0">
                <a:latin typeface="+mj-lt"/>
              </a:rPr>
              <a:t>Rx Address </a:t>
            </a:r>
            <a:r>
              <a:rPr lang="en-US" sz="2000" dirty="0" smtClean="0">
                <a:latin typeface="+mj-lt"/>
              </a:rPr>
              <a:t>PrivID </a:t>
            </a:r>
            <a:r>
              <a:rPr lang="en-US" sz="2000" dirty="0">
                <a:latin typeface="+mj-lt"/>
              </a:rPr>
              <a:t>Value (base + </a:t>
            </a:r>
            <a:r>
              <a:rPr lang="en-US" sz="2000" dirty="0" smtClean="0">
                <a:latin typeface="+mj-lt"/>
              </a:rPr>
              <a:t>0x34) is used </a:t>
            </a:r>
            <a:r>
              <a:rPr lang="en-US" sz="2000" dirty="0">
                <a:latin typeface="+mj-lt"/>
              </a:rPr>
              <a:t>to build the </a:t>
            </a:r>
            <a:r>
              <a:rPr lang="en-US" sz="2000" dirty="0" smtClean="0">
                <a:latin typeface="+mj-lt"/>
              </a:rPr>
              <a:t>Privilege Lookup Table; </a:t>
            </a:r>
            <a:r>
              <a:rPr lang="en-US" sz="2000" dirty="0" err="1" smtClean="0">
                <a:solidFill>
                  <a:srgbClr val="0070C0"/>
                </a:solidFill>
                <a:latin typeface="+mj-lt"/>
              </a:rPr>
              <a:t>hyplnkRXPrivIDValReg_s</a:t>
            </a:r>
            <a:r>
              <a:rPr lang="en-US" sz="2000" dirty="0" smtClean="0">
                <a:latin typeface="+mj-lt"/>
              </a:rPr>
              <a:t> </a:t>
            </a:r>
            <a:endParaRPr lang="en-US" sz="2000" dirty="0">
              <a:latin typeface="+mj-lt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en-US" sz="2000" dirty="0">
                <a:latin typeface="+mj-lt"/>
              </a:rPr>
              <a:t>Rx Address Segment Index  (base + </a:t>
            </a:r>
            <a:r>
              <a:rPr lang="en-US" sz="2000" dirty="0" smtClean="0">
                <a:latin typeface="+mj-lt"/>
              </a:rPr>
              <a:t>0x38) is used </a:t>
            </a:r>
            <a:r>
              <a:rPr lang="en-US" sz="2000" dirty="0">
                <a:latin typeface="+mj-lt"/>
              </a:rPr>
              <a:t>to build the </a:t>
            </a:r>
            <a:r>
              <a:rPr lang="en-US" sz="2000" dirty="0" smtClean="0">
                <a:latin typeface="+mj-lt"/>
              </a:rPr>
              <a:t>Segment Lookup Table; </a:t>
            </a:r>
            <a:r>
              <a:rPr lang="en-US" sz="2000" dirty="0" err="1" smtClean="0">
                <a:solidFill>
                  <a:srgbClr val="0070C0"/>
                </a:solidFill>
                <a:latin typeface="+mj-lt"/>
              </a:rPr>
              <a:t>hyplnkRXSegIdxReg_s</a:t>
            </a:r>
            <a:r>
              <a:rPr lang="en-US" sz="2000" dirty="0" smtClean="0">
                <a:solidFill>
                  <a:srgbClr val="0070C0"/>
                </a:solidFill>
                <a:latin typeface="+mj-lt"/>
              </a:rPr>
              <a:t> </a:t>
            </a:r>
            <a:endParaRPr lang="en-US" sz="2000" dirty="0">
              <a:solidFill>
                <a:srgbClr val="0070C0"/>
              </a:solidFill>
              <a:latin typeface="+mj-lt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en-US" sz="2000" dirty="0">
                <a:latin typeface="+mj-lt"/>
              </a:rPr>
              <a:t>Rx Address </a:t>
            </a:r>
            <a:r>
              <a:rPr lang="en-US" sz="2000" dirty="0" smtClean="0">
                <a:latin typeface="+mj-lt"/>
              </a:rPr>
              <a:t>Segment </a:t>
            </a:r>
            <a:r>
              <a:rPr lang="en-US" sz="2000" dirty="0">
                <a:latin typeface="+mj-lt"/>
              </a:rPr>
              <a:t>V</a:t>
            </a:r>
            <a:r>
              <a:rPr lang="en-US" sz="2000" dirty="0" smtClean="0">
                <a:latin typeface="+mj-lt"/>
              </a:rPr>
              <a:t>alue </a:t>
            </a:r>
            <a:r>
              <a:rPr lang="en-US" sz="2000" dirty="0">
                <a:latin typeface="+mj-lt"/>
              </a:rPr>
              <a:t>(base + </a:t>
            </a:r>
            <a:r>
              <a:rPr lang="en-US" sz="2000" dirty="0" smtClean="0">
                <a:latin typeface="+mj-lt"/>
              </a:rPr>
              <a:t>0x3c) is used </a:t>
            </a:r>
            <a:r>
              <a:rPr lang="en-US" sz="2000" dirty="0">
                <a:latin typeface="+mj-lt"/>
              </a:rPr>
              <a:t>to build the </a:t>
            </a:r>
            <a:r>
              <a:rPr lang="en-US" sz="2000" dirty="0" smtClean="0">
                <a:latin typeface="+mj-lt"/>
              </a:rPr>
              <a:t>Segment Lookup Table; </a:t>
            </a:r>
            <a:r>
              <a:rPr lang="en-US" sz="2000" dirty="0" err="1" smtClean="0">
                <a:solidFill>
                  <a:srgbClr val="0070C0"/>
                </a:solidFill>
                <a:latin typeface="+mj-lt"/>
              </a:rPr>
              <a:t>hyplnkRXSegValReg_s</a:t>
            </a:r>
            <a:endParaRPr lang="en-US" sz="20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3482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914400" y="76200"/>
            <a:ext cx="70866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Remote/Rx Side: Example </a:t>
            </a:r>
            <a:endParaRPr lang="en-US" sz="4400" dirty="0">
              <a:latin typeface="+mj-lt"/>
            </a:endParaRP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381000" y="762000"/>
            <a:ext cx="83058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dirty="0">
                <a:latin typeface="+mj-lt"/>
              </a:rPr>
              <a:t>Rx Address Selector </a:t>
            </a:r>
            <a:r>
              <a:rPr lang="en-US" dirty="0" smtClean="0">
                <a:latin typeface="+mj-lt"/>
              </a:rPr>
              <a:t>Control (</a:t>
            </a:r>
            <a:r>
              <a:rPr lang="en-US" dirty="0">
                <a:latin typeface="+mj-lt"/>
              </a:rPr>
              <a:t>base + </a:t>
            </a:r>
            <a:r>
              <a:rPr lang="en-US" dirty="0" smtClean="0">
                <a:latin typeface="+mj-lt"/>
              </a:rPr>
              <a:t>0x2c; </a:t>
            </a:r>
            <a:r>
              <a:rPr lang="en-US" dirty="0" err="1" smtClean="0">
                <a:solidFill>
                  <a:srgbClr val="0070C0"/>
                </a:solidFill>
                <a:latin typeface="+mj-lt"/>
              </a:rPr>
              <a:t>hyplnkRXAddrSelReg_s</a:t>
            </a:r>
            <a:r>
              <a:rPr lang="en-US" dirty="0" smtClean="0">
                <a:latin typeface="+mj-lt"/>
              </a:rPr>
              <a:t>) controls </a:t>
            </a:r>
            <a:r>
              <a:rPr lang="en-US" dirty="0">
                <a:latin typeface="+mj-lt"/>
              </a:rPr>
              <a:t>how the receiver </a:t>
            </a:r>
            <a:r>
              <a:rPr lang="en-US" dirty="0" smtClean="0">
                <a:latin typeface="+mj-lt"/>
              </a:rPr>
              <a:t>decodes:</a:t>
            </a:r>
            <a:endParaRPr lang="en-US" dirty="0">
              <a:latin typeface="+mj-lt"/>
            </a:endParaRPr>
          </a:p>
          <a:p>
            <a:pPr marL="800100" lvl="1" indent="-342900">
              <a:buSzPct val="100000"/>
              <a:buFont typeface="Wingdings" pitchFamily="2" charset="2"/>
              <a:buChar char="§"/>
              <a:defRPr/>
            </a:pPr>
            <a:r>
              <a:rPr lang="en-US" dirty="0">
                <a:latin typeface="+mj-lt"/>
              </a:rPr>
              <a:t>Location in the address word and value of security bit </a:t>
            </a:r>
            <a:r>
              <a:rPr lang="en-US" dirty="0" smtClean="0">
                <a:latin typeface="+mj-lt"/>
              </a:rPr>
              <a:t>(not used)</a:t>
            </a:r>
            <a:endParaRPr lang="en-US" dirty="0">
              <a:latin typeface="+mj-lt"/>
            </a:endParaRPr>
          </a:p>
          <a:p>
            <a:pPr marL="800100" lvl="1" indent="-342900">
              <a:buSzPct val="100000"/>
              <a:buFont typeface="Wingdings" pitchFamily="2" charset="2"/>
              <a:buChar char="§"/>
              <a:defRPr/>
            </a:pPr>
            <a:r>
              <a:rPr lang="en-US" dirty="0">
                <a:latin typeface="+mj-lt"/>
              </a:rPr>
              <a:t>Location in the address word of Privilege Index</a:t>
            </a:r>
            <a:r>
              <a:rPr lang="en-US" dirty="0" smtClean="0">
                <a:latin typeface="+mj-lt"/>
              </a:rPr>
              <a:t>.</a:t>
            </a:r>
            <a:endParaRPr lang="en-US" dirty="0">
              <a:latin typeface="+mj-lt"/>
            </a:endParaRPr>
          </a:p>
          <a:p>
            <a:pPr marL="800100" lvl="1" indent="-342900">
              <a:buSzPct val="100000"/>
              <a:buFont typeface="Wingdings" pitchFamily="2" charset="2"/>
              <a:buChar char="§"/>
              <a:defRPr/>
            </a:pPr>
            <a:r>
              <a:rPr lang="en-US" dirty="0">
                <a:latin typeface="+mj-lt"/>
              </a:rPr>
              <a:t>Location in the address word of the index into </a:t>
            </a:r>
            <a:r>
              <a:rPr lang="en-US" dirty="0" smtClean="0">
                <a:latin typeface="+mj-lt"/>
              </a:rPr>
              <a:t>segment lookup table</a:t>
            </a:r>
          </a:p>
          <a:p>
            <a:pPr marL="800100" lvl="1" indent="-342900">
              <a:buSzPct val="100000"/>
              <a:buFont typeface="Wingdings" pitchFamily="2" charset="2"/>
              <a:buChar char="§"/>
              <a:defRPr/>
            </a:pPr>
            <a:r>
              <a:rPr lang="en-US" dirty="0" smtClean="0">
                <a:latin typeface="+mj-lt"/>
              </a:rPr>
              <a:t>The mask that is used for extracting the offset</a:t>
            </a:r>
            <a:endParaRPr lang="en-US" dirty="0">
              <a:latin typeface="+mj-lt"/>
            </a:endParaRPr>
          </a:p>
          <a:p>
            <a:pPr marL="1257300" lvl="2" indent="-342900">
              <a:buSzPct val="100000"/>
              <a:buFont typeface="Wingdings" pitchFamily="2" charset="2"/>
              <a:buChar char="§"/>
              <a:defRPr/>
            </a:pPr>
            <a:r>
              <a:rPr lang="en-US" dirty="0" err="1" smtClean="0">
                <a:latin typeface="+mj-lt"/>
              </a:rPr>
              <a:t>rxprividsel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= 12 (bits 28-31) </a:t>
            </a:r>
          </a:p>
          <a:p>
            <a:pPr marL="1257300" lvl="2" indent="-342900">
              <a:buSzPct val="100000"/>
              <a:buFont typeface="Wingdings" pitchFamily="2" charset="2"/>
              <a:buChar char="§"/>
              <a:defRPr/>
            </a:pPr>
            <a:r>
              <a:rPr lang="en-US" dirty="0" err="1">
                <a:latin typeface="+mj-lt"/>
              </a:rPr>
              <a:t>r</a:t>
            </a:r>
            <a:r>
              <a:rPr lang="en-US" dirty="0" err="1" smtClean="0">
                <a:latin typeface="+mj-lt"/>
              </a:rPr>
              <a:t>xsegsel</a:t>
            </a:r>
            <a:r>
              <a:rPr lang="en-US" dirty="0" smtClean="0">
                <a:latin typeface="+mj-lt"/>
              </a:rPr>
              <a:t> depends on the maximum segment size:</a:t>
            </a:r>
          </a:p>
          <a:p>
            <a:pPr marL="1257300" lvl="2" indent="-342900">
              <a:buSzPct val="125000"/>
              <a:defRPr/>
            </a:pPr>
            <a:r>
              <a:rPr lang="en-US" dirty="0" smtClean="0">
                <a:latin typeface="+mj-lt"/>
              </a:rPr>
              <a:t>12 → mask 0x0FFF_FFFF (1 segment), 10 → 0x03FF_FFFF (4 segments),</a:t>
            </a:r>
          </a:p>
          <a:p>
            <a:pPr marL="1257300" lvl="2" indent="-342900">
              <a:buSzPct val="125000"/>
              <a:defRPr/>
            </a:pPr>
            <a:r>
              <a:rPr lang="en-US" dirty="0" smtClean="0">
                <a:latin typeface="+mj-lt"/>
              </a:rPr>
              <a:t>8 → 0x00FF_FFFF (15 segments) ,   1 → 0x0001_FFFF (16 segments)</a:t>
            </a:r>
            <a:endParaRPr lang="en-US" dirty="0">
              <a:latin typeface="+mj-lt"/>
            </a:endParaRPr>
          </a:p>
          <a:p>
            <a:pPr marL="342900" lvl="1" indent="-342900">
              <a:buSzPct val="125000"/>
              <a:buFont typeface="Arial" pitchFamily="34" charset="0"/>
              <a:buChar char="•"/>
              <a:defRPr/>
            </a:pPr>
            <a:r>
              <a:rPr lang="en-US" dirty="0" smtClean="0">
                <a:latin typeface="+mj-lt"/>
              </a:rPr>
              <a:t>The Rx </a:t>
            </a:r>
            <a:r>
              <a:rPr lang="en-US" dirty="0">
                <a:latin typeface="+mj-lt"/>
              </a:rPr>
              <a:t>Address Selector </a:t>
            </a:r>
            <a:r>
              <a:rPr lang="en-US" dirty="0" smtClean="0">
                <a:latin typeface="+mj-lt"/>
              </a:rPr>
              <a:t>Control register is shown below.</a:t>
            </a:r>
            <a:endParaRPr lang="en-US" dirty="0">
              <a:latin typeface="+mj-lt"/>
            </a:endParaRPr>
          </a:p>
          <a:p>
            <a:pPr marL="342900" indent="-342900"/>
            <a:endParaRPr lang="en-US" dirty="0"/>
          </a:p>
        </p:txBody>
      </p:sp>
      <p:sp>
        <p:nvSpPr>
          <p:cNvPr id="3584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>
              <a:cs typeface="Arial" charset="0"/>
            </a:endParaRPr>
          </a:p>
        </p:txBody>
      </p:sp>
      <p:sp>
        <p:nvSpPr>
          <p:cNvPr id="3595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2070" y="6104745"/>
            <a:ext cx="6597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For other possible configurations, refer to the HyperLink User Guide.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57200" y="4419600"/>
          <a:ext cx="8264592" cy="119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"/>
                <a:gridCol w="571500"/>
                <a:gridCol w="751840"/>
                <a:gridCol w="721360"/>
                <a:gridCol w="457200"/>
                <a:gridCol w="457200"/>
                <a:gridCol w="457200"/>
                <a:gridCol w="457200"/>
                <a:gridCol w="457200"/>
                <a:gridCol w="457200"/>
                <a:gridCol w="609600"/>
                <a:gridCol w="448446"/>
                <a:gridCol w="499886"/>
                <a:gridCol w="575668"/>
                <a:gridCol w="424105"/>
                <a:gridCol w="499887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Reserved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rxsechi</a:t>
                      </a:r>
                      <a:endParaRPr lang="en-US" sz="1400" dirty="0" smtClean="0"/>
                    </a:p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rxseclo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Reserved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rxsecsel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Reserved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rxprividsel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Reserved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rxsegsel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R/W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R/W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R/W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R/W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R/W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smtClean="0"/>
              <a:t>Agenda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b="1" dirty="0" smtClean="0">
                <a:latin typeface="+mj-lt"/>
              </a:rPr>
              <a:t>HyperLink Overview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latin typeface="+mj-lt"/>
              </a:rPr>
              <a:t>Address Translation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latin typeface="+mj-lt"/>
              </a:rPr>
              <a:t>Configuration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Example and Demo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b="1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533400" y="990600"/>
            <a:ext cx="74676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 smtClean="0">
                <a:latin typeface="+mj-lt"/>
              </a:rPr>
              <a:t>Building upon each of the prior examples, this section demonstrates how to calculate </a:t>
            </a:r>
            <a:r>
              <a:rPr lang="en-US" sz="2000" dirty="0">
                <a:latin typeface="+mj-lt"/>
              </a:rPr>
              <a:t>the address value that is sent to the </a:t>
            </a:r>
            <a:r>
              <a:rPr lang="en-US" sz="2000" dirty="0" smtClean="0">
                <a:latin typeface="+mj-lt"/>
              </a:rPr>
              <a:t>remote/receive side.</a:t>
            </a:r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The local address is 0x4567_89a0</a:t>
            </a:r>
            <a:endParaRPr lang="en-US" sz="2000" dirty="0">
              <a:latin typeface="+mj-lt"/>
            </a:endParaRP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Assume Privilege ID </a:t>
            </a:r>
            <a:r>
              <a:rPr lang="en-US" sz="2000" dirty="0">
                <a:latin typeface="+mj-lt"/>
              </a:rPr>
              <a:t>0xD (request from a core) </a:t>
            </a:r>
            <a:r>
              <a:rPr lang="en-US" sz="2000" dirty="0" smtClean="0">
                <a:latin typeface="+mj-lt"/>
              </a:rPr>
              <a:t>was </a:t>
            </a:r>
            <a:r>
              <a:rPr lang="en-US" sz="2000" dirty="0">
                <a:latin typeface="+mj-lt"/>
              </a:rPr>
              <a:t>loaded </a:t>
            </a:r>
            <a:r>
              <a:rPr lang="en-US" sz="2000" dirty="0" smtClean="0">
                <a:latin typeface="+mj-lt"/>
              </a:rPr>
              <a:t>to Index </a:t>
            </a:r>
            <a:r>
              <a:rPr lang="en-US" sz="2000" dirty="0">
                <a:latin typeface="+mj-lt"/>
              </a:rPr>
              <a:t>5 (0101) in the </a:t>
            </a:r>
            <a:r>
              <a:rPr lang="en-US" sz="2000" dirty="0" err="1" smtClean="0">
                <a:latin typeface="+mj-lt"/>
              </a:rPr>
              <a:t>PrivID</a:t>
            </a:r>
            <a:r>
              <a:rPr lang="en-US" sz="2000" dirty="0" smtClean="0">
                <a:latin typeface="+mj-lt"/>
              </a:rPr>
              <a:t> table.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The </a:t>
            </a:r>
            <a:r>
              <a:rPr lang="en-US" sz="2000" dirty="0">
                <a:latin typeface="+mj-lt"/>
              </a:rPr>
              <a:t>address </a:t>
            </a:r>
            <a:r>
              <a:rPr lang="en-US" sz="2000" dirty="0" smtClean="0">
                <a:latin typeface="+mj-lt"/>
              </a:rPr>
              <a:t>sent </a:t>
            </a:r>
            <a:r>
              <a:rPr lang="en-US" sz="2000" dirty="0">
                <a:latin typeface="+mj-lt"/>
              </a:rPr>
              <a:t>to the other side is </a:t>
            </a:r>
            <a:r>
              <a:rPr lang="en-US" sz="2000" dirty="0" smtClean="0">
                <a:latin typeface="+mj-lt"/>
              </a:rPr>
              <a:t>0x5567_89a0.</a:t>
            </a:r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solidFill>
                  <a:srgbClr val="FF0000"/>
                </a:solidFill>
                <a:latin typeface="+mj-lt"/>
              </a:rPr>
              <a:t>What address is accessed in the remote side</a:t>
            </a:r>
            <a:r>
              <a:rPr lang="en-US" sz="2000" dirty="0" smtClean="0">
                <a:solidFill>
                  <a:srgbClr val="FF0000"/>
                </a:solidFill>
                <a:latin typeface="+mj-lt"/>
              </a:rPr>
              <a:t>?</a:t>
            </a:r>
            <a:endParaRPr lang="en-US" sz="2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57200" y="144959"/>
            <a:ext cx="8001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Remote (Rx) Address Examples</a:t>
            </a:r>
            <a:endParaRPr lang="en-US" sz="4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6455664"/>
            <a:ext cx="8610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457200" y="0"/>
            <a:ext cx="8001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Segment Lookup Table: Example 1</a:t>
            </a:r>
            <a:endParaRPr lang="en-US" sz="4400" dirty="0">
              <a:latin typeface="+mj-lt"/>
            </a:endParaRP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81000" y="762000"/>
            <a:ext cx="8305800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+mj-lt"/>
              </a:rPr>
              <a:t>Show the </a:t>
            </a:r>
            <a:r>
              <a:rPr lang="en-US" sz="2000" dirty="0">
                <a:latin typeface="+mj-lt"/>
              </a:rPr>
              <a:t>remote DDR addresses </a:t>
            </a:r>
            <a:r>
              <a:rPr lang="en-US" sz="2000" dirty="0" smtClean="0">
                <a:latin typeface="+mj-lt"/>
              </a:rPr>
              <a:t>between 0x8000_0000 </a:t>
            </a:r>
            <a:r>
              <a:rPr lang="en-US" sz="2000" dirty="0">
                <a:latin typeface="+mj-lt"/>
              </a:rPr>
              <a:t>and </a:t>
            </a:r>
            <a:r>
              <a:rPr lang="en-US" sz="2000" dirty="0" smtClean="0">
                <a:latin typeface="+mj-lt"/>
              </a:rPr>
              <a:t>0x8FFF_FFFF (addressed in one consecutive 256MB segment):</a:t>
            </a:r>
          </a:p>
          <a:p>
            <a:endParaRPr lang="en-US" sz="1000" dirty="0" smtClean="0">
              <a:latin typeface="+mj-lt"/>
            </a:endParaRPr>
          </a:p>
          <a:p>
            <a:pPr marL="342900" lvl="2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28-bit </a:t>
            </a:r>
            <a:r>
              <a:rPr lang="en-US" sz="2000" dirty="0">
                <a:latin typeface="+mj-lt"/>
              </a:rPr>
              <a:t>offset</a:t>
            </a:r>
          </a:p>
          <a:p>
            <a:pPr marL="342900" lvl="2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0 </a:t>
            </a:r>
            <a:r>
              <a:rPr lang="en-US" sz="2000" dirty="0">
                <a:latin typeface="+mj-lt"/>
              </a:rPr>
              <a:t>bits for choosing the segment (only one segment)</a:t>
            </a:r>
          </a:p>
          <a:p>
            <a:pPr marL="342900" lvl="2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One </a:t>
            </a:r>
            <a:r>
              <a:rPr lang="en-US" sz="2000" dirty="0">
                <a:latin typeface="+mj-lt"/>
              </a:rPr>
              <a:t>row in </a:t>
            </a:r>
            <a:r>
              <a:rPr lang="en-US" sz="2000" dirty="0" smtClean="0">
                <a:latin typeface="+mj-lt"/>
              </a:rPr>
              <a:t>Segment Lookup Table</a:t>
            </a:r>
          </a:p>
          <a:p>
            <a:pPr lvl="2"/>
            <a:endParaRPr lang="en-US" sz="1000" dirty="0" smtClean="0">
              <a:latin typeface="+mj-lt"/>
            </a:endParaRPr>
          </a:p>
          <a:p>
            <a:pPr lvl="2"/>
            <a:r>
              <a:rPr lang="en-US" dirty="0" smtClean="0">
                <a:latin typeface="+mj-lt"/>
              </a:rPr>
              <a:t>0x8000     Size 27  (size 0x0100_0000 = 256MB)</a:t>
            </a:r>
          </a:p>
          <a:p>
            <a:pPr lvl="2"/>
            <a:endParaRPr lang="en-US" sz="10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6115" y="6445770"/>
            <a:ext cx="8763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533400" y="762000"/>
            <a:ext cx="81534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+mj-lt"/>
              </a:rPr>
              <a:t>Show the remote DDR addresses between 0x8000_0000 and 0x8FFF_FFFF (addressed in one consecutive 256MB Segment):</a:t>
            </a:r>
            <a:br>
              <a:rPr lang="en-US" dirty="0" smtClean="0">
                <a:latin typeface="+mj-lt"/>
              </a:rPr>
            </a:br>
            <a:endParaRPr lang="en-US" dirty="0" smtClean="0">
              <a:latin typeface="+mj-lt"/>
            </a:endParaRPr>
          </a:p>
          <a:p>
            <a:pPr marL="342900" lvl="2" indent="-342900">
              <a:buSzPct val="125000"/>
              <a:buFont typeface="Arial" pitchFamily="34" charset="0"/>
              <a:buChar char="•"/>
              <a:defRPr/>
            </a:pPr>
            <a:r>
              <a:rPr lang="en-US" dirty="0" smtClean="0">
                <a:latin typeface="+mj-lt"/>
              </a:rPr>
              <a:t>28 </a:t>
            </a:r>
            <a:r>
              <a:rPr lang="en-US" dirty="0">
                <a:latin typeface="+mj-lt"/>
              </a:rPr>
              <a:t>bit offset  - 0x0567 89a0</a:t>
            </a:r>
          </a:p>
          <a:p>
            <a:pPr marL="342900" lvl="2" indent="-342900">
              <a:buSzPct val="125000"/>
              <a:buFont typeface="Arial" pitchFamily="34" charset="0"/>
              <a:buChar char="•"/>
              <a:defRPr/>
            </a:pPr>
            <a:r>
              <a:rPr lang="en-US" dirty="0" smtClean="0">
                <a:latin typeface="+mj-lt"/>
              </a:rPr>
              <a:t>Bits </a:t>
            </a:r>
            <a:r>
              <a:rPr lang="en-US" dirty="0">
                <a:latin typeface="+mj-lt"/>
              </a:rPr>
              <a:t>28-31      0x0101 = </a:t>
            </a:r>
            <a:r>
              <a:rPr lang="en-US" dirty="0" smtClean="0">
                <a:latin typeface="+mj-lt"/>
              </a:rPr>
              <a:t>5</a:t>
            </a:r>
          </a:p>
          <a:p>
            <a:pPr marL="342900" lvl="2" indent="-342900">
              <a:buSzPct val="125000"/>
              <a:buFont typeface="Arial" pitchFamily="34" charset="0"/>
              <a:buChar char="•"/>
              <a:defRPr/>
            </a:pPr>
            <a:r>
              <a:rPr lang="en-US" dirty="0" err="1" smtClean="0">
                <a:latin typeface="+mj-lt"/>
              </a:rPr>
              <a:t>txigmask</a:t>
            </a:r>
            <a:r>
              <a:rPr lang="en-US" dirty="0" smtClean="0">
                <a:latin typeface="+mj-lt"/>
              </a:rPr>
              <a:t> = 11 mask 0x0FFF_FFFF </a:t>
            </a:r>
          </a:p>
          <a:p>
            <a:pPr marL="342900" lvl="2" indent="-342900">
              <a:buSzPct val="125000"/>
              <a:buFont typeface="Arial" pitchFamily="34" charset="0"/>
              <a:buChar char="•"/>
              <a:defRPr/>
            </a:pPr>
            <a:r>
              <a:rPr lang="en-US" dirty="0" err="1" smtClean="0">
                <a:latin typeface="+mj-lt"/>
              </a:rPr>
              <a:t>txsegsel</a:t>
            </a:r>
            <a:r>
              <a:rPr lang="en-US" dirty="0" smtClean="0">
                <a:latin typeface="+mj-lt"/>
              </a:rPr>
              <a:t> = 12 mask 0x0FFF_FFFF (no bit for segment select)</a:t>
            </a:r>
            <a:endParaRPr lang="en-US" dirty="0">
              <a:latin typeface="+mj-lt"/>
            </a:endParaRPr>
          </a:p>
          <a:p>
            <a:pPr marL="342900" lvl="2" indent="-342900">
              <a:buSzPct val="125000"/>
              <a:buFont typeface="Arial" pitchFamily="34" charset="0"/>
              <a:buChar char="•"/>
              <a:defRPr/>
            </a:pPr>
            <a:r>
              <a:rPr lang="en-US" dirty="0" smtClean="0">
                <a:latin typeface="+mj-lt"/>
              </a:rPr>
              <a:t>Address </a:t>
            </a:r>
            <a:r>
              <a:rPr lang="en-US" dirty="0">
                <a:latin typeface="+mj-lt"/>
              </a:rPr>
              <a:t>sent to the </a:t>
            </a:r>
            <a:r>
              <a:rPr lang="en-US" dirty="0" smtClean="0">
                <a:latin typeface="+mj-lt"/>
              </a:rPr>
              <a:t>receive/remote side = 0x5567_89a0</a:t>
            </a:r>
            <a:endParaRPr lang="en-US" dirty="0">
              <a:latin typeface="+mj-lt"/>
            </a:endParaRPr>
          </a:p>
          <a:p>
            <a:pPr marL="342900" indent="-342900">
              <a:buSzPct val="125000"/>
              <a:defRPr/>
            </a:pPr>
            <a:endParaRPr lang="en-US" dirty="0" smtClean="0">
              <a:latin typeface="+mj-lt"/>
            </a:endParaRPr>
          </a:p>
          <a:p>
            <a:pPr marL="342900" indent="-342900">
              <a:buSzPct val="125000"/>
              <a:defRPr/>
            </a:pPr>
            <a:r>
              <a:rPr lang="en-US" dirty="0" smtClean="0">
                <a:latin typeface="+mj-lt"/>
              </a:rPr>
              <a:t>On </a:t>
            </a:r>
            <a:r>
              <a:rPr lang="en-US" dirty="0">
                <a:latin typeface="+mj-lt"/>
              </a:rPr>
              <a:t>the receive </a:t>
            </a:r>
            <a:r>
              <a:rPr lang="en-US" dirty="0" smtClean="0">
                <a:latin typeface="+mj-lt"/>
              </a:rPr>
              <a:t>side, the address is 0x8000_0000 </a:t>
            </a:r>
            <a:r>
              <a:rPr lang="en-US" dirty="0">
                <a:latin typeface="+mj-lt"/>
              </a:rPr>
              <a:t>+ </a:t>
            </a:r>
            <a:r>
              <a:rPr lang="en-US" dirty="0" smtClean="0">
                <a:latin typeface="+mj-lt"/>
              </a:rPr>
              <a:t>0x0567_89a0 </a:t>
            </a:r>
            <a:r>
              <a:rPr lang="en-US" dirty="0">
                <a:latin typeface="+mj-lt"/>
              </a:rPr>
              <a:t>= </a:t>
            </a:r>
            <a:r>
              <a:rPr lang="en-US" dirty="0" smtClean="0">
                <a:latin typeface="+mj-lt"/>
              </a:rPr>
              <a:t>0x8567_89a0</a:t>
            </a:r>
            <a:endParaRPr lang="en-US" dirty="0">
              <a:latin typeface="+mj-lt"/>
            </a:endParaRPr>
          </a:p>
        </p:txBody>
      </p:sp>
      <p:graphicFrame>
        <p:nvGraphicFramePr>
          <p:cNvPr id="4098" name="Object 7"/>
          <p:cNvGraphicFramePr>
            <a:graphicFrameLocks noChangeAspect="1"/>
          </p:cNvGraphicFramePr>
          <p:nvPr/>
        </p:nvGraphicFramePr>
        <p:xfrm>
          <a:off x="800100" y="3754437"/>
          <a:ext cx="7353300" cy="3027363"/>
        </p:xfrm>
        <a:graphic>
          <a:graphicData uri="http://schemas.openxmlformats.org/presentationml/2006/ole">
            <p:oleObj spid="_x0000_s4098" name="Visio" r:id="rId3" imgW="5521247" imgH="2273570" progId="Visio.Drawing.11">
              <p:embed/>
            </p:oleObj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33400" y="0"/>
            <a:ext cx="81534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Remote (Rx) Address: Example 1</a:t>
            </a:r>
            <a:endParaRPr lang="en-US" sz="4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81000" y="838200"/>
            <a:ext cx="8305800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8 segments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Each segment of </a:t>
            </a:r>
            <a:r>
              <a:rPr lang="en-US" sz="2000" dirty="0">
                <a:latin typeface="+mj-lt"/>
              </a:rPr>
              <a:t>size </a:t>
            </a:r>
            <a:r>
              <a:rPr lang="en-US" sz="2000" dirty="0" smtClean="0">
                <a:latin typeface="+mj-lt"/>
              </a:rPr>
              <a:t>0x0100_0000 </a:t>
            </a:r>
            <a:r>
              <a:rPr lang="en-US" sz="2000" dirty="0">
                <a:latin typeface="+mj-lt"/>
              </a:rPr>
              <a:t>(</a:t>
            </a:r>
            <a:r>
              <a:rPr lang="en-US" sz="2000" dirty="0" smtClean="0">
                <a:latin typeface="+mj-lt"/>
              </a:rPr>
              <a:t>16MB)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Addresses start at 0x8000_0000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smtClean="0">
                <a:latin typeface="+mj-lt"/>
              </a:rPr>
              <a:t>0x8200_0000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smtClean="0">
                <a:latin typeface="+mj-lt"/>
              </a:rPr>
              <a:t>0x8400_0000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smtClean="0">
                <a:latin typeface="+mj-lt"/>
              </a:rPr>
              <a:t>and continue up to 0x8E00_0000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The </a:t>
            </a:r>
            <a:r>
              <a:rPr lang="en-US" sz="2000" dirty="0">
                <a:latin typeface="+mj-lt"/>
              </a:rPr>
              <a:t>maximum size is </a:t>
            </a:r>
            <a:r>
              <a:rPr lang="en-US" sz="2000" dirty="0" smtClean="0">
                <a:latin typeface="+mj-lt"/>
              </a:rPr>
              <a:t>16MB.  That is, 24 bits.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3 </a:t>
            </a:r>
            <a:r>
              <a:rPr lang="en-US" sz="2000" dirty="0">
                <a:latin typeface="+mj-lt"/>
              </a:rPr>
              <a:t>bits to choose the segment (8 segments</a:t>
            </a:r>
            <a:r>
              <a:rPr lang="en-US" sz="2000" dirty="0" smtClean="0">
                <a:latin typeface="+mj-lt"/>
              </a:rPr>
              <a:t>).</a:t>
            </a:r>
          </a:p>
          <a:p>
            <a:pPr lvl="2"/>
            <a:endParaRPr lang="en-US" sz="2000" dirty="0" smtClean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Row 0	0x8000_0000	Size 23</a:t>
            </a:r>
            <a:endParaRPr lang="en-US" sz="2000" dirty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Row 1	0x8200_0000	Size </a:t>
            </a:r>
            <a:r>
              <a:rPr lang="en-US" sz="2000" dirty="0">
                <a:latin typeface="+mj-lt"/>
              </a:rPr>
              <a:t>23</a:t>
            </a:r>
          </a:p>
          <a:p>
            <a:pPr lvl="1"/>
            <a:r>
              <a:rPr lang="en-US" sz="2000" dirty="0" smtClean="0">
                <a:latin typeface="+mj-lt"/>
              </a:rPr>
              <a:t>Row 2	0x8400_0000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3	0x8600_0000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4	0x8800_0000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5	0x8A00_0000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6	0x8C00_0000	Size 23</a:t>
            </a:r>
            <a:endParaRPr lang="en-US" sz="2000" dirty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Row 7	0x8E00_0000	Size 23</a:t>
            </a:r>
          </a:p>
          <a:p>
            <a:pPr lvl="1"/>
            <a:endParaRPr lang="en-US" sz="2000" dirty="0" smtClean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Size 23 = 0x0010 0000 = 16MB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57200" y="0"/>
            <a:ext cx="8001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Segment Lookup Table: Example 2</a:t>
            </a:r>
            <a:endParaRPr lang="en-US" sz="4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6115" y="6445770"/>
            <a:ext cx="8763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533400" y="717030"/>
            <a:ext cx="78486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dirty="0" smtClean="0">
                <a:latin typeface="+mj-lt"/>
              </a:rPr>
              <a:t>8 segments, each segment of size 0x0100_0000 (16M)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dirty="0" smtClean="0">
                <a:latin typeface="+mj-lt"/>
              </a:rPr>
              <a:t>Addresses start at 0x8000_0000, 0x8200_0000, 0x8400_0000, to 0x8E00_0000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dirty="0" err="1" smtClean="0">
                <a:latin typeface="+mj-lt"/>
              </a:rPr>
              <a:t>txigmask</a:t>
            </a:r>
            <a:r>
              <a:rPr lang="en-US" dirty="0" smtClean="0">
                <a:latin typeface="+mj-lt"/>
              </a:rPr>
              <a:t> = 7 mask 0x00FF_FFFF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dirty="0" err="1" smtClean="0">
                <a:latin typeface="+mj-lt"/>
              </a:rPr>
              <a:t>rxsegsel</a:t>
            </a:r>
            <a:r>
              <a:rPr lang="en-US" dirty="0" smtClean="0">
                <a:latin typeface="+mj-lt"/>
              </a:rPr>
              <a:t> = 8 mask 0x00FF_FFFF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dirty="0" smtClean="0">
                <a:latin typeface="+mj-lt"/>
              </a:rPr>
              <a:t>24 bits offset – 0x067_89a0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dirty="0" smtClean="0">
                <a:latin typeface="+mj-lt"/>
              </a:rPr>
              <a:t>Segment number 0101 = 5</a:t>
            </a:r>
            <a:br>
              <a:rPr lang="en-US" dirty="0" smtClean="0">
                <a:latin typeface="+mj-lt"/>
              </a:rPr>
            </a:br>
            <a:endParaRPr lang="en-US" dirty="0" smtClean="0">
              <a:latin typeface="+mj-lt"/>
            </a:endParaRPr>
          </a:p>
          <a:p>
            <a:pPr marL="800100" lvl="1" indent="-342900">
              <a:buSzPct val="125000"/>
              <a:defRPr/>
            </a:pPr>
            <a:r>
              <a:rPr lang="en-US" dirty="0" smtClean="0">
                <a:latin typeface="+mj-lt"/>
              </a:rPr>
              <a:t>Row 5	0x8A00_0000	Size 23</a:t>
            </a:r>
            <a:br>
              <a:rPr lang="en-US" dirty="0" smtClean="0">
                <a:latin typeface="+mj-lt"/>
              </a:rPr>
            </a:br>
            <a:endParaRPr lang="en-US" dirty="0" smtClean="0">
              <a:latin typeface="+mj-lt"/>
            </a:endParaRPr>
          </a:p>
          <a:p>
            <a:pPr marL="342900" indent="-342900">
              <a:buSzPct val="125000"/>
              <a:defRPr/>
            </a:pPr>
            <a:r>
              <a:rPr lang="en-US" dirty="0" smtClean="0">
                <a:latin typeface="+mj-lt"/>
              </a:rPr>
              <a:t>On the receive side, the address is 0x8A00_0000 + 0x0067_89A0 = 0x8A67_89A0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33400" y="0"/>
            <a:ext cx="81534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Remote (Rx) Address: Example 2</a:t>
            </a:r>
            <a:endParaRPr lang="en-US" sz="4400" dirty="0">
              <a:latin typeface="+mj-lt"/>
            </a:endParaRPr>
          </a:p>
        </p:txBody>
      </p:sp>
      <p:graphicFrame>
        <p:nvGraphicFramePr>
          <p:cNvPr id="5123" name="Object 7"/>
          <p:cNvGraphicFramePr>
            <a:graphicFrameLocks noChangeAspect="1"/>
          </p:cNvGraphicFramePr>
          <p:nvPr/>
        </p:nvGraphicFramePr>
        <p:xfrm>
          <a:off x="800100" y="3733800"/>
          <a:ext cx="7353300" cy="3065463"/>
        </p:xfrm>
        <a:graphic>
          <a:graphicData uri="http://schemas.openxmlformats.org/presentationml/2006/ole">
            <p:oleObj spid="_x0000_s5123" name="Visio" r:id="rId3" imgW="5521247" imgH="227357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381000" y="914400"/>
            <a:ext cx="8382000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8 segments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7 each </a:t>
            </a:r>
            <a:r>
              <a:rPr lang="en-US" sz="2000" dirty="0">
                <a:latin typeface="+mj-lt"/>
              </a:rPr>
              <a:t>of size </a:t>
            </a:r>
            <a:r>
              <a:rPr lang="en-US" sz="2000" dirty="0" smtClean="0">
                <a:latin typeface="+mj-lt"/>
              </a:rPr>
              <a:t>0x0100_0000 </a:t>
            </a:r>
            <a:r>
              <a:rPr lang="en-US" sz="2000" dirty="0">
                <a:latin typeface="+mj-lt"/>
              </a:rPr>
              <a:t>(</a:t>
            </a:r>
            <a:r>
              <a:rPr lang="en-US" sz="2000" dirty="0" smtClean="0">
                <a:latin typeface="+mj-lt"/>
              </a:rPr>
              <a:t>16MB)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Addresses start at 0x8000_0000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smtClean="0">
                <a:latin typeface="+mj-lt"/>
              </a:rPr>
              <a:t>0x8100_0000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smtClean="0">
                <a:latin typeface="+mj-lt"/>
              </a:rPr>
              <a:t>0x8200_0000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smtClean="0">
                <a:latin typeface="+mj-lt"/>
              </a:rPr>
              <a:t>and continue up to 0x8600_0000.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The last segment is 32MB starting at address 0x8700_0000.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The </a:t>
            </a:r>
            <a:r>
              <a:rPr lang="en-US" sz="2000" dirty="0">
                <a:latin typeface="+mj-lt"/>
              </a:rPr>
              <a:t>maximum size is </a:t>
            </a:r>
            <a:r>
              <a:rPr lang="en-US" sz="2000" dirty="0" smtClean="0">
                <a:latin typeface="+mj-lt"/>
              </a:rPr>
              <a:t>32MB. That </a:t>
            </a:r>
            <a:r>
              <a:rPr lang="en-US" sz="2000" dirty="0">
                <a:latin typeface="+mj-lt"/>
              </a:rPr>
              <a:t>is, 25 </a:t>
            </a:r>
            <a:r>
              <a:rPr lang="en-US" sz="2000" dirty="0" smtClean="0">
                <a:latin typeface="+mj-lt"/>
              </a:rPr>
              <a:t>bits.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3 bits </a:t>
            </a:r>
            <a:r>
              <a:rPr lang="en-US" sz="2000" dirty="0">
                <a:latin typeface="+mj-lt"/>
              </a:rPr>
              <a:t>to choose the segment (8 segments)</a:t>
            </a:r>
          </a:p>
          <a:p>
            <a:endParaRPr lang="en-US" sz="2000" dirty="0" smtClean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Row 0	0x8000_0000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1	0x8100_0000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2	0x8200_0000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3	0x8300_0000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4	0x8400_0000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5	0x8500_0000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6	0x8600_0000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7	0x8700 _0000	Size 24</a:t>
            </a:r>
          </a:p>
          <a:p>
            <a:endParaRPr lang="en-US" sz="2000" dirty="0" smtClean="0">
              <a:latin typeface="+mj-lt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57200" y="0"/>
            <a:ext cx="8001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Segment Lookup Table: Example 3</a:t>
            </a:r>
            <a:endParaRPr lang="en-US" sz="4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6115" y="6445770"/>
            <a:ext cx="8763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533400" y="990600"/>
            <a:ext cx="8077200" cy="2339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dirty="0" smtClean="0">
                <a:latin typeface="+mj-lt"/>
              </a:rPr>
              <a:t>8 segments, 7 each of size 0x0100_0000 (16M)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dirty="0" smtClean="0">
                <a:latin typeface="+mj-lt"/>
              </a:rPr>
              <a:t>Addresses start at 0x8000_0000, 0x8100_0000, 0x8200_0000, to 0x8600_0000.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dirty="0" err="1" smtClean="0">
                <a:latin typeface="+mj-lt"/>
              </a:rPr>
              <a:t>Txigmask</a:t>
            </a:r>
            <a:r>
              <a:rPr lang="en-US" dirty="0" smtClean="0">
                <a:latin typeface="+mj-lt"/>
              </a:rPr>
              <a:t> = 8 mask 0x01FF_FFFF  Rxsegsel = 9 mask 0x01FF_FFFF</a:t>
            </a:r>
            <a:endParaRPr lang="en-US" dirty="0">
              <a:latin typeface="+mj-lt"/>
            </a:endParaRP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dirty="0" smtClean="0">
                <a:latin typeface="+mj-lt"/>
              </a:rPr>
              <a:t>For </a:t>
            </a:r>
            <a:r>
              <a:rPr lang="en-US" dirty="0">
                <a:latin typeface="+mj-lt"/>
              </a:rPr>
              <a:t>8 segments, the maximum size is </a:t>
            </a:r>
            <a:r>
              <a:rPr lang="en-US" dirty="0" smtClean="0">
                <a:latin typeface="+mj-lt"/>
              </a:rPr>
              <a:t>32M. That </a:t>
            </a:r>
            <a:r>
              <a:rPr lang="en-US" dirty="0">
                <a:latin typeface="+mj-lt"/>
              </a:rPr>
              <a:t>is, 25 </a:t>
            </a:r>
            <a:r>
              <a:rPr lang="en-US" dirty="0" smtClean="0">
                <a:latin typeface="+mj-lt"/>
              </a:rPr>
              <a:t>bits.</a:t>
            </a:r>
            <a:endParaRPr lang="en-US" dirty="0">
              <a:latin typeface="+mj-lt"/>
            </a:endParaRP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dirty="0" smtClean="0">
                <a:latin typeface="+mj-lt"/>
              </a:rPr>
              <a:t>25 </a:t>
            </a:r>
            <a:r>
              <a:rPr lang="en-US" dirty="0">
                <a:latin typeface="+mj-lt"/>
              </a:rPr>
              <a:t>bits </a:t>
            </a:r>
            <a:r>
              <a:rPr lang="en-US" dirty="0" smtClean="0">
                <a:latin typeface="+mj-lt"/>
              </a:rPr>
              <a:t>offset</a:t>
            </a: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segment </a:t>
            </a:r>
            <a:r>
              <a:rPr lang="en-US" dirty="0">
                <a:latin typeface="+mj-lt"/>
              </a:rPr>
              <a:t>number 010 = 2 </a:t>
            </a:r>
            <a:r>
              <a:rPr lang="en-US" dirty="0" smtClean="0">
                <a:latin typeface="+mj-lt"/>
              </a:rPr>
              <a:t/>
            </a:r>
            <a:br>
              <a:rPr lang="en-US" dirty="0" smtClean="0">
                <a:latin typeface="+mj-lt"/>
              </a:rPr>
            </a:br>
            <a:endParaRPr lang="en-US" sz="1000" dirty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Row 2	0x8200_0000	Size 23</a:t>
            </a:r>
          </a:p>
          <a:p>
            <a:pPr marL="342900" indent="-342900">
              <a:buSzPct val="125000"/>
              <a:defRPr/>
            </a:pPr>
            <a:endParaRPr lang="en-US" sz="1000" dirty="0">
              <a:latin typeface="+mj-lt"/>
            </a:endParaRPr>
          </a:p>
          <a:p>
            <a:pPr marL="342900" indent="-342900">
              <a:buSzPct val="125000"/>
              <a:defRPr/>
            </a:pPr>
            <a:r>
              <a:rPr lang="en-US" dirty="0" smtClean="0">
                <a:latin typeface="+mj-lt"/>
              </a:rPr>
              <a:t>On the receive side, the address is 0x8200_0000 + 0x0067_89A0 = 0x8267_89A0 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33400" y="0"/>
            <a:ext cx="81534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Remote (Rx) Address: Example 3</a:t>
            </a:r>
            <a:endParaRPr lang="en-US" sz="4400" dirty="0">
              <a:latin typeface="+mj-lt"/>
            </a:endParaRPr>
          </a:p>
        </p:txBody>
      </p:sp>
      <p:graphicFrame>
        <p:nvGraphicFramePr>
          <p:cNvPr id="6147" name="Object 7"/>
          <p:cNvGraphicFramePr>
            <a:graphicFrameLocks noChangeAspect="1"/>
          </p:cNvGraphicFramePr>
          <p:nvPr/>
        </p:nvGraphicFramePr>
        <p:xfrm>
          <a:off x="800100" y="3733800"/>
          <a:ext cx="7353300" cy="3048000"/>
        </p:xfrm>
        <a:graphic>
          <a:graphicData uri="http://schemas.openxmlformats.org/presentationml/2006/ole">
            <p:oleObj spid="_x0000_s6147" name="Visio" r:id="rId3" imgW="5521247" imgH="227357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4800" y="6455664"/>
            <a:ext cx="8610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381000" y="838200"/>
            <a:ext cx="8382000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9 segments</a:t>
            </a:r>
          </a:p>
          <a:p>
            <a:pPr marL="800100" lvl="1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The first segment is the MSMC (4MB = 22 bits).</a:t>
            </a:r>
          </a:p>
          <a:p>
            <a:pPr marL="800100" lvl="1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The next 8 segments are L2 memory of each core (512KB = 19 bits).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The </a:t>
            </a:r>
            <a:r>
              <a:rPr lang="en-US" sz="2000" dirty="0">
                <a:latin typeface="+mj-lt"/>
              </a:rPr>
              <a:t>maximum size is </a:t>
            </a:r>
            <a:r>
              <a:rPr lang="en-US" sz="2000" dirty="0" smtClean="0">
                <a:latin typeface="+mj-lt"/>
              </a:rPr>
              <a:t>4MB. That </a:t>
            </a:r>
            <a:r>
              <a:rPr lang="en-US" sz="2000" dirty="0">
                <a:latin typeface="+mj-lt"/>
              </a:rPr>
              <a:t>is, </a:t>
            </a:r>
            <a:r>
              <a:rPr lang="en-US" sz="2000" dirty="0" smtClean="0">
                <a:latin typeface="+mj-lt"/>
              </a:rPr>
              <a:t>22 bits.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6 </a:t>
            </a:r>
            <a:r>
              <a:rPr lang="en-US" sz="2000" dirty="0">
                <a:latin typeface="+mj-lt"/>
              </a:rPr>
              <a:t>bits to choose the segment </a:t>
            </a:r>
            <a:r>
              <a:rPr lang="en-US" sz="2000" dirty="0" smtClean="0">
                <a:latin typeface="+mj-lt"/>
              </a:rPr>
              <a:t>(64 </a:t>
            </a:r>
            <a:r>
              <a:rPr lang="en-US" sz="2000" dirty="0">
                <a:latin typeface="+mj-lt"/>
              </a:rPr>
              <a:t>segments</a:t>
            </a:r>
            <a:r>
              <a:rPr lang="en-US" sz="2000" dirty="0" smtClean="0">
                <a:latin typeface="+mj-lt"/>
              </a:rPr>
              <a:t>)</a:t>
            </a:r>
          </a:p>
          <a:p>
            <a:pPr lvl="1"/>
            <a:endParaRPr lang="en-US" sz="2000" dirty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Row 0	0x0C00_0000	Size </a:t>
            </a:r>
            <a:r>
              <a:rPr lang="en-US" sz="2000" dirty="0">
                <a:latin typeface="+mj-lt"/>
              </a:rPr>
              <a:t>21 (</a:t>
            </a:r>
            <a:r>
              <a:rPr lang="en-US" sz="2000" dirty="0" smtClean="0">
                <a:latin typeface="+mj-lt"/>
              </a:rPr>
              <a:t>4MB)  </a:t>
            </a:r>
            <a:endParaRPr lang="en-US" sz="2000" dirty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Row 1	0x1080_0000	Size </a:t>
            </a:r>
            <a:r>
              <a:rPr lang="en-US" sz="2000" dirty="0">
                <a:latin typeface="+mj-lt"/>
              </a:rPr>
              <a:t>18  (</a:t>
            </a:r>
            <a:r>
              <a:rPr lang="en-US" sz="2000" dirty="0" smtClean="0">
                <a:latin typeface="+mj-lt"/>
              </a:rPr>
              <a:t>512KB)</a:t>
            </a:r>
            <a:endParaRPr lang="en-US" sz="2000" dirty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Row 2	0x1180_0000	Size </a:t>
            </a:r>
            <a:r>
              <a:rPr lang="en-US" sz="2000" dirty="0">
                <a:latin typeface="+mj-lt"/>
              </a:rPr>
              <a:t>18</a:t>
            </a:r>
          </a:p>
          <a:p>
            <a:pPr lvl="1"/>
            <a:r>
              <a:rPr lang="en-US" sz="2000" dirty="0" smtClean="0">
                <a:latin typeface="+mj-lt"/>
              </a:rPr>
              <a:t>Row 3	0x1280_0000	Size </a:t>
            </a:r>
            <a:r>
              <a:rPr lang="en-US" sz="2000" dirty="0">
                <a:latin typeface="+mj-lt"/>
              </a:rPr>
              <a:t>18</a:t>
            </a:r>
          </a:p>
          <a:p>
            <a:pPr lvl="1"/>
            <a:r>
              <a:rPr lang="en-US" sz="2000" dirty="0" smtClean="0">
                <a:latin typeface="+mj-lt"/>
              </a:rPr>
              <a:t>Row 4	0x1380_0000	Size 18</a:t>
            </a:r>
          </a:p>
          <a:p>
            <a:pPr lvl="1"/>
            <a:r>
              <a:rPr lang="en-US" sz="2000" dirty="0" smtClean="0">
                <a:latin typeface="+mj-lt"/>
              </a:rPr>
              <a:t>Row 5	0x1480_0000	Size 18</a:t>
            </a:r>
          </a:p>
          <a:p>
            <a:pPr lvl="1"/>
            <a:r>
              <a:rPr lang="en-US" sz="2000" dirty="0" smtClean="0">
                <a:latin typeface="+mj-lt"/>
              </a:rPr>
              <a:t>Row 6	0x1580_0000	Size </a:t>
            </a:r>
            <a:r>
              <a:rPr lang="en-US" sz="2000" dirty="0">
                <a:latin typeface="+mj-lt"/>
              </a:rPr>
              <a:t>18</a:t>
            </a:r>
          </a:p>
          <a:p>
            <a:pPr lvl="1"/>
            <a:r>
              <a:rPr lang="en-US" sz="2000" dirty="0" smtClean="0">
                <a:latin typeface="+mj-lt"/>
              </a:rPr>
              <a:t>Row 7	0x1680_0000	Size </a:t>
            </a:r>
            <a:r>
              <a:rPr lang="en-US" sz="2000" dirty="0">
                <a:latin typeface="+mj-lt"/>
              </a:rPr>
              <a:t>18</a:t>
            </a:r>
          </a:p>
          <a:p>
            <a:pPr lvl="1"/>
            <a:r>
              <a:rPr lang="en-US" sz="2000" dirty="0" smtClean="0">
                <a:latin typeface="+mj-lt"/>
              </a:rPr>
              <a:t>Row 8	0x1780_0000	Size </a:t>
            </a:r>
            <a:r>
              <a:rPr lang="en-US" sz="2000" dirty="0">
                <a:latin typeface="+mj-lt"/>
              </a:rPr>
              <a:t>18</a:t>
            </a:r>
          </a:p>
          <a:p>
            <a:pPr lvl="1"/>
            <a:r>
              <a:rPr lang="en-US" sz="2000" dirty="0" smtClean="0">
                <a:latin typeface="+mj-lt"/>
              </a:rPr>
              <a:t>Row </a:t>
            </a:r>
            <a:r>
              <a:rPr lang="en-US" sz="2000" dirty="0">
                <a:latin typeface="+mj-lt"/>
              </a:rPr>
              <a:t>9 </a:t>
            </a:r>
            <a:r>
              <a:rPr lang="en-US" sz="2000" dirty="0" smtClean="0">
                <a:latin typeface="+mj-lt"/>
              </a:rPr>
              <a:t>	0x0000_0000	Size  </a:t>
            </a:r>
            <a:r>
              <a:rPr lang="en-US" sz="2000" dirty="0">
                <a:latin typeface="+mj-lt"/>
              </a:rPr>
              <a:t>0   (0)</a:t>
            </a:r>
          </a:p>
          <a:p>
            <a:pPr lvl="1"/>
            <a:r>
              <a:rPr lang="en-US" sz="2000" dirty="0" smtClean="0">
                <a:latin typeface="+mj-lt"/>
              </a:rPr>
              <a:t>Row 10	0x0000_0000	Size  0</a:t>
            </a:r>
          </a:p>
          <a:p>
            <a:pPr lvl="1"/>
            <a:endParaRPr lang="en-US" sz="2000" dirty="0" smtClean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… and </a:t>
            </a:r>
            <a:r>
              <a:rPr lang="en-US" sz="2000" dirty="0">
                <a:latin typeface="+mj-lt"/>
              </a:rPr>
              <a:t>so on to </a:t>
            </a:r>
            <a:r>
              <a:rPr lang="en-US" sz="2000" dirty="0" smtClean="0">
                <a:latin typeface="+mj-lt"/>
              </a:rPr>
              <a:t>Row 15.</a:t>
            </a:r>
            <a:endParaRPr lang="en-US" sz="2000" dirty="0">
              <a:latin typeface="+mj-lt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7200" y="0"/>
            <a:ext cx="8001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Segment Lookup Table: Example 4</a:t>
            </a:r>
            <a:endParaRPr lang="en-US" sz="4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6115" y="6445770"/>
            <a:ext cx="8763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609600" y="609600"/>
            <a:ext cx="8001000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1600" dirty="0" smtClean="0">
                <a:latin typeface="+mj-lt"/>
              </a:rPr>
              <a:t>9 segments</a:t>
            </a:r>
          </a:p>
          <a:p>
            <a:pPr marL="800100" lvl="1" indent="-342900">
              <a:buSzPct val="100000"/>
              <a:buFont typeface="Wingdings" pitchFamily="2" charset="2"/>
              <a:buChar char="§"/>
              <a:defRPr/>
            </a:pPr>
            <a:r>
              <a:rPr lang="en-US" sz="1600" dirty="0" smtClean="0">
                <a:latin typeface="+mj-lt"/>
              </a:rPr>
              <a:t>The first 8 segments are L2 memory of each core (512K = 19 bits).</a:t>
            </a:r>
          </a:p>
          <a:p>
            <a:pPr marL="800100" lvl="1" indent="-342900">
              <a:buSzPct val="100000"/>
              <a:buFont typeface="Wingdings" pitchFamily="2" charset="2"/>
              <a:buChar char="§"/>
              <a:defRPr/>
            </a:pPr>
            <a:r>
              <a:rPr lang="en-US" sz="1600" dirty="0" smtClean="0">
                <a:latin typeface="+mj-lt"/>
              </a:rPr>
              <a:t>The 9th segment is the MSMC (4M = 22 bits).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1600" dirty="0" smtClean="0">
                <a:latin typeface="+mj-lt"/>
              </a:rPr>
              <a:t>The maximum size is 4M. That is, 22 bits.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1600" dirty="0" smtClean="0">
                <a:latin typeface="+mj-lt"/>
              </a:rPr>
              <a:t>6 bits to choose the segment (64 segments)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1600" dirty="0" smtClean="0">
                <a:latin typeface="+mj-lt"/>
              </a:rPr>
              <a:t>Txigmask = 5 mask 0x003f ffff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1600" dirty="0" smtClean="0">
                <a:latin typeface="+mj-lt"/>
              </a:rPr>
              <a:t>Rxsegsel = 6 mask 0x003f ffff</a:t>
            </a:r>
            <a:endParaRPr lang="en-US" sz="1600" dirty="0">
              <a:latin typeface="+mj-lt"/>
            </a:endParaRP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1600" dirty="0" smtClean="0">
                <a:latin typeface="+mj-lt"/>
              </a:rPr>
              <a:t>22 </a:t>
            </a:r>
            <a:r>
              <a:rPr lang="en-US" sz="1600" dirty="0">
                <a:latin typeface="+mj-lt"/>
              </a:rPr>
              <a:t>bits offset </a:t>
            </a:r>
            <a:r>
              <a:rPr lang="en-US" sz="1600" dirty="0" smtClean="0">
                <a:latin typeface="+mj-lt"/>
              </a:rPr>
              <a:t> Segment </a:t>
            </a:r>
            <a:r>
              <a:rPr lang="en-US" sz="1600" dirty="0">
                <a:latin typeface="+mj-lt"/>
              </a:rPr>
              <a:t>number </a:t>
            </a:r>
            <a:r>
              <a:rPr lang="en-US" sz="1600" dirty="0" smtClean="0">
                <a:latin typeface="+mj-lt"/>
              </a:rPr>
              <a:t>010101 </a:t>
            </a:r>
            <a:r>
              <a:rPr lang="en-US" sz="1600" dirty="0">
                <a:latin typeface="+mj-lt"/>
              </a:rPr>
              <a:t>= </a:t>
            </a:r>
            <a:r>
              <a:rPr lang="en-US" sz="1600" dirty="0" smtClean="0">
                <a:latin typeface="+mj-lt"/>
              </a:rPr>
              <a:t>21</a:t>
            </a:r>
          </a:p>
          <a:p>
            <a:pPr lvl="1"/>
            <a:endParaRPr lang="en-US" sz="1000" dirty="0" smtClean="0">
              <a:latin typeface="+mj-lt"/>
            </a:endParaRPr>
          </a:p>
          <a:p>
            <a:pPr lvl="1"/>
            <a:r>
              <a:rPr lang="en-US" sz="1600" dirty="0" smtClean="0">
                <a:latin typeface="+mj-lt"/>
              </a:rPr>
              <a:t>Row 5	0x1480 0000	Size 18</a:t>
            </a:r>
          </a:p>
          <a:p>
            <a:pPr lvl="1"/>
            <a:endParaRPr lang="en-US" sz="1000" dirty="0" smtClean="0">
              <a:latin typeface="+mj-lt"/>
            </a:endParaRPr>
          </a:p>
          <a:p>
            <a:r>
              <a:rPr lang="en-US" sz="1600" dirty="0" smtClean="0">
                <a:latin typeface="+mj-lt"/>
              </a:rPr>
              <a:t>On the receive side, the address is 0x1480 </a:t>
            </a:r>
            <a:r>
              <a:rPr lang="en-US" sz="1600" dirty="0">
                <a:latin typeface="+mj-lt"/>
              </a:rPr>
              <a:t>0000 + </a:t>
            </a:r>
            <a:r>
              <a:rPr lang="en-US" sz="1600" dirty="0" smtClean="0">
                <a:latin typeface="+mj-lt"/>
              </a:rPr>
              <a:t>0x0007 </a:t>
            </a:r>
            <a:r>
              <a:rPr lang="en-US" sz="1600" dirty="0">
                <a:latin typeface="+mj-lt"/>
              </a:rPr>
              <a:t>89a0 = </a:t>
            </a:r>
            <a:r>
              <a:rPr lang="en-US" sz="1600" dirty="0" smtClean="0">
                <a:latin typeface="+mj-lt"/>
              </a:rPr>
              <a:t>0x1487 89a0</a:t>
            </a:r>
          </a:p>
          <a:p>
            <a:r>
              <a:rPr lang="en-US" sz="1600" dirty="0" smtClean="0">
                <a:latin typeface="+mj-lt"/>
              </a:rPr>
              <a:t>						(L2 </a:t>
            </a:r>
            <a:r>
              <a:rPr lang="en-US" sz="1600" dirty="0">
                <a:latin typeface="+mj-lt"/>
              </a:rPr>
              <a:t>memory of </a:t>
            </a:r>
            <a:r>
              <a:rPr lang="en-US" sz="1600" dirty="0" smtClean="0">
                <a:latin typeface="+mj-lt"/>
              </a:rPr>
              <a:t>Core 4)</a:t>
            </a:r>
            <a:endParaRPr lang="en-US" sz="1600" dirty="0">
              <a:latin typeface="+mj-lt"/>
            </a:endParaRPr>
          </a:p>
        </p:txBody>
      </p:sp>
      <p:graphicFrame>
        <p:nvGraphicFramePr>
          <p:cNvPr id="7170" name="Object 7"/>
          <p:cNvGraphicFramePr>
            <a:graphicFrameLocks noChangeAspect="1"/>
          </p:cNvGraphicFramePr>
          <p:nvPr/>
        </p:nvGraphicFramePr>
        <p:xfrm>
          <a:off x="762000" y="3733800"/>
          <a:ext cx="7467600" cy="3048000"/>
        </p:xfrm>
        <a:graphic>
          <a:graphicData uri="http://schemas.openxmlformats.org/presentationml/2006/ole">
            <p:oleObj spid="_x0000_s7170" name="Visio" r:id="rId3" imgW="5521196" imgH="2273588" progId="Visio.Drawing.11">
              <p:embed/>
            </p:oleObj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33400" y="0"/>
            <a:ext cx="81534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Remote (Rx) Address: Example 4</a:t>
            </a:r>
            <a:endParaRPr lang="en-US" sz="4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381000" y="990600"/>
            <a:ext cx="8382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64 segments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Addresses start at 0x8000_0000, 0x8080_0000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smtClean="0">
                <a:latin typeface="+mj-lt"/>
              </a:rPr>
              <a:t>0x8100_0000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smtClean="0">
                <a:latin typeface="+mj-lt"/>
              </a:rPr>
              <a:t>etc.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The maximum size is 4MB. That is, 22 bits.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6 </a:t>
            </a:r>
            <a:r>
              <a:rPr lang="en-US" sz="2000" dirty="0">
                <a:latin typeface="+mj-lt"/>
              </a:rPr>
              <a:t>bits to choose the segment (64 segments)</a:t>
            </a:r>
          </a:p>
          <a:p>
            <a:pPr lvl="1"/>
            <a:endParaRPr lang="en-US" sz="2000" dirty="0" smtClean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Row 0	0x8000_0000    Size </a:t>
            </a:r>
            <a:r>
              <a:rPr lang="en-US" sz="2000" dirty="0">
                <a:latin typeface="+mj-lt"/>
              </a:rPr>
              <a:t>21 (4M)  </a:t>
            </a:r>
          </a:p>
          <a:p>
            <a:pPr lvl="1"/>
            <a:r>
              <a:rPr lang="en-US" sz="2000" dirty="0" smtClean="0">
                <a:latin typeface="+mj-lt"/>
              </a:rPr>
              <a:t>Row 1	0x8080_0000    Size </a:t>
            </a:r>
            <a:r>
              <a:rPr lang="en-US" sz="2000" dirty="0">
                <a:latin typeface="+mj-lt"/>
              </a:rPr>
              <a:t>21  </a:t>
            </a:r>
          </a:p>
          <a:p>
            <a:pPr lvl="1"/>
            <a:r>
              <a:rPr lang="en-US" sz="2000" dirty="0" smtClean="0">
                <a:latin typeface="+mj-lt"/>
              </a:rPr>
              <a:t>Row 2	0x8100_0000    Size </a:t>
            </a:r>
            <a:r>
              <a:rPr lang="en-US" sz="2000" dirty="0">
                <a:latin typeface="+mj-lt"/>
              </a:rPr>
              <a:t>21</a:t>
            </a:r>
          </a:p>
          <a:p>
            <a:pPr lvl="1"/>
            <a:r>
              <a:rPr lang="en-US" sz="2000" dirty="0" smtClean="0">
                <a:latin typeface="+mj-lt"/>
              </a:rPr>
              <a:t>Row 3	0x8180_0000    Size </a:t>
            </a:r>
            <a:r>
              <a:rPr lang="en-US" sz="2000" dirty="0">
                <a:latin typeface="+mj-lt"/>
              </a:rPr>
              <a:t>21</a:t>
            </a:r>
          </a:p>
          <a:p>
            <a:pPr lvl="1"/>
            <a:r>
              <a:rPr lang="en-US" sz="2000" dirty="0" smtClean="0">
                <a:latin typeface="+mj-lt"/>
              </a:rPr>
              <a:t>Row 4	0x8200_0000    Size </a:t>
            </a:r>
            <a:r>
              <a:rPr lang="en-US" sz="2000" dirty="0">
                <a:latin typeface="+mj-lt"/>
              </a:rPr>
              <a:t>21</a:t>
            </a:r>
          </a:p>
          <a:p>
            <a:pPr lvl="1"/>
            <a:r>
              <a:rPr lang="en-US" sz="2000" dirty="0" smtClean="0">
                <a:latin typeface="+mj-lt"/>
              </a:rPr>
              <a:t>Row 5	0x8280_0000    Size </a:t>
            </a:r>
            <a:r>
              <a:rPr lang="en-US" sz="2000" dirty="0">
                <a:latin typeface="+mj-lt"/>
              </a:rPr>
              <a:t>21</a:t>
            </a:r>
          </a:p>
          <a:p>
            <a:r>
              <a:rPr lang="en-US" sz="2000" dirty="0">
                <a:latin typeface="+mj-lt"/>
              </a:rPr>
              <a:t>	</a:t>
            </a:r>
            <a:r>
              <a:rPr lang="en-US" sz="2000" dirty="0" smtClean="0">
                <a:latin typeface="+mj-lt"/>
              </a:rPr>
              <a:t>.</a:t>
            </a:r>
          </a:p>
          <a:p>
            <a:r>
              <a:rPr lang="en-US" sz="2000" dirty="0" smtClean="0">
                <a:latin typeface="+mj-lt"/>
              </a:rPr>
              <a:t>	.</a:t>
            </a:r>
          </a:p>
          <a:p>
            <a:r>
              <a:rPr lang="en-US" sz="2000" dirty="0" smtClean="0">
                <a:latin typeface="+mj-lt"/>
              </a:rPr>
              <a:t>	.</a:t>
            </a:r>
            <a:endParaRPr lang="en-US" sz="2000" dirty="0">
              <a:latin typeface="+mj-lt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57200" y="0"/>
            <a:ext cx="8001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Segment Lookup Table: Example 5</a:t>
            </a:r>
            <a:endParaRPr lang="en-US" sz="4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Left Arrow 839"/>
          <p:cNvSpPr>
            <a:spLocks noChangeArrowheads="1"/>
          </p:cNvSpPr>
          <p:nvPr/>
        </p:nvSpPr>
        <p:spPr bwMode="auto">
          <a:xfrm>
            <a:off x="20638" y="3589338"/>
            <a:ext cx="998537" cy="396875"/>
          </a:xfrm>
          <a:prstGeom prst="leftArrow">
            <a:avLst>
              <a:gd name="adj1" fmla="val 50000"/>
              <a:gd name="adj2" fmla="val 49924"/>
            </a:avLst>
          </a:prstGeom>
          <a:solidFill>
            <a:srgbClr val="FFFF00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315" name="Rectangle 485"/>
          <p:cNvSpPr>
            <a:spLocks noChangeArrowheads="1"/>
          </p:cNvSpPr>
          <p:nvPr/>
        </p:nvSpPr>
        <p:spPr bwMode="auto">
          <a:xfrm>
            <a:off x="163513" y="3686175"/>
            <a:ext cx="806450" cy="19843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b="0" dirty="0" smtClean="0"/>
              <a:t>HyperLink Bus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464175" y="3206750"/>
            <a:ext cx="3527425" cy="1638300"/>
          </a:xfrm>
        </p:spPr>
        <p:txBody>
          <a:bodyPr/>
          <a:lstStyle/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Provides the capability to expand the C66x to include hardware acceleration or other auxiliary processors</a:t>
            </a:r>
          </a:p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Four lanes with up to 12.5 Gbaud per lane</a:t>
            </a:r>
          </a:p>
        </p:txBody>
      </p:sp>
      <p:sp>
        <p:nvSpPr>
          <p:cNvPr id="13318" name="AutoShape 6"/>
          <p:cNvSpPr>
            <a:spLocks noChangeArrowheads="1"/>
          </p:cNvSpPr>
          <p:nvPr/>
        </p:nvSpPr>
        <p:spPr bwMode="auto">
          <a:xfrm>
            <a:off x="5410200" y="3130550"/>
            <a:ext cx="3629025" cy="1752600"/>
          </a:xfrm>
          <a:prstGeom prst="roundRect">
            <a:avLst>
              <a:gd name="adj" fmla="val 8954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3319" name="Rectangle 14"/>
          <p:cNvSpPr>
            <a:spLocks noChangeArrowheads="1"/>
          </p:cNvSpPr>
          <p:nvPr/>
        </p:nvSpPr>
        <p:spPr bwMode="auto">
          <a:xfrm>
            <a:off x="5400675" y="2849563"/>
            <a:ext cx="3629025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HyperLink Bus</a:t>
            </a:r>
          </a:p>
        </p:txBody>
      </p:sp>
      <p:sp>
        <p:nvSpPr>
          <p:cNvPr id="13320" name="Rectangle 11"/>
          <p:cNvSpPr>
            <a:spLocks noChangeArrowheads="1"/>
          </p:cNvSpPr>
          <p:nvPr/>
        </p:nvSpPr>
        <p:spPr bwMode="auto">
          <a:xfrm>
            <a:off x="5403850" y="2571750"/>
            <a:ext cx="3629025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Diagnostic Enhancements</a:t>
            </a:r>
          </a:p>
        </p:txBody>
      </p:sp>
      <p:sp>
        <p:nvSpPr>
          <p:cNvPr id="13321" name="Rectangle 19"/>
          <p:cNvSpPr>
            <a:spLocks noChangeArrowheads="1"/>
          </p:cNvSpPr>
          <p:nvPr/>
        </p:nvSpPr>
        <p:spPr bwMode="auto">
          <a:xfrm>
            <a:off x="5402263" y="2300288"/>
            <a:ext cx="3629025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TeraNet Switch Fabric</a:t>
            </a:r>
          </a:p>
        </p:txBody>
      </p:sp>
      <p:sp>
        <p:nvSpPr>
          <p:cNvPr id="13322" name="Rectangle 16"/>
          <p:cNvSpPr>
            <a:spLocks noChangeArrowheads="1"/>
          </p:cNvSpPr>
          <p:nvPr/>
        </p:nvSpPr>
        <p:spPr bwMode="auto">
          <a:xfrm>
            <a:off x="5400675" y="1195388"/>
            <a:ext cx="3629025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Memory Expansion</a:t>
            </a:r>
          </a:p>
        </p:txBody>
      </p:sp>
      <p:sp>
        <p:nvSpPr>
          <p:cNvPr id="13323" name="PPTShape_0"/>
          <p:cNvSpPr>
            <a:spLocks noChangeArrowheads="1"/>
          </p:cNvSpPr>
          <p:nvPr/>
        </p:nvSpPr>
        <p:spPr bwMode="auto">
          <a:xfrm>
            <a:off x="5402263" y="1470025"/>
            <a:ext cx="3629025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Multicore Navigator</a:t>
            </a:r>
          </a:p>
        </p:txBody>
      </p:sp>
      <p:sp>
        <p:nvSpPr>
          <p:cNvPr id="13324" name="PPTShape_1"/>
          <p:cNvSpPr>
            <a:spLocks noChangeArrowheads="1"/>
          </p:cNvSpPr>
          <p:nvPr/>
        </p:nvSpPr>
        <p:spPr bwMode="auto">
          <a:xfrm>
            <a:off x="5400675" y="914400"/>
            <a:ext cx="3629025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CorePac &amp; Memory Subsystem</a:t>
            </a:r>
          </a:p>
        </p:txBody>
      </p:sp>
      <p:sp>
        <p:nvSpPr>
          <p:cNvPr id="13325" name="PPTShape_2"/>
          <p:cNvSpPr>
            <a:spLocks noChangeArrowheads="1"/>
          </p:cNvSpPr>
          <p:nvPr/>
        </p:nvSpPr>
        <p:spPr bwMode="auto">
          <a:xfrm>
            <a:off x="5400675" y="2027238"/>
            <a:ext cx="3629025" cy="273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External Interfaces</a:t>
            </a:r>
          </a:p>
        </p:txBody>
      </p:sp>
      <p:sp>
        <p:nvSpPr>
          <p:cNvPr id="13326" name="PPTShape_3"/>
          <p:cNvSpPr>
            <a:spLocks noChangeArrowheads="1"/>
          </p:cNvSpPr>
          <p:nvPr/>
        </p:nvSpPr>
        <p:spPr bwMode="auto">
          <a:xfrm>
            <a:off x="5402263" y="1752600"/>
            <a:ext cx="3629025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Network Coprocessor</a:t>
            </a:r>
          </a:p>
        </p:txBody>
      </p:sp>
      <p:grpSp>
        <p:nvGrpSpPr>
          <p:cNvPr id="13327" name="Group 421"/>
          <p:cNvGrpSpPr>
            <a:grpSpLocks noChangeAspect="1"/>
          </p:cNvGrpSpPr>
          <p:nvPr/>
        </p:nvGrpSpPr>
        <p:grpSpPr bwMode="auto">
          <a:xfrm>
            <a:off x="0" y="914400"/>
            <a:ext cx="5349875" cy="5440363"/>
            <a:chOff x="0" y="552"/>
            <a:chExt cx="3479" cy="3538"/>
          </a:xfrm>
        </p:grpSpPr>
        <p:sp>
          <p:nvSpPr>
            <p:cNvPr id="13328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552"/>
              <a:ext cx="3479" cy="3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3329" name="Group 620"/>
            <p:cNvGrpSpPr>
              <a:grpSpLocks/>
            </p:cNvGrpSpPr>
            <p:nvPr/>
          </p:nvGrpSpPr>
          <p:grpSpPr bwMode="auto">
            <a:xfrm>
              <a:off x="162" y="563"/>
              <a:ext cx="3306" cy="3350"/>
              <a:chOff x="162" y="563"/>
              <a:chExt cx="3306" cy="3350"/>
            </a:xfrm>
          </p:grpSpPr>
          <p:sp>
            <p:nvSpPr>
              <p:cNvPr id="13538" name="Rectangle 420"/>
              <p:cNvSpPr>
                <a:spLocks noChangeArrowheads="1"/>
              </p:cNvSpPr>
              <p:nvPr/>
            </p:nvSpPr>
            <p:spPr bwMode="auto">
              <a:xfrm>
                <a:off x="162" y="563"/>
                <a:ext cx="3306" cy="3350"/>
              </a:xfrm>
              <a:prstGeom prst="rect">
                <a:avLst/>
              </a:prstGeom>
              <a:noFill/>
              <a:ln w="6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39" name="Rectangle 421"/>
              <p:cNvSpPr>
                <a:spLocks noChangeArrowheads="1"/>
              </p:cNvSpPr>
              <p:nvPr/>
            </p:nvSpPr>
            <p:spPr bwMode="auto">
              <a:xfrm>
                <a:off x="619" y="2912"/>
                <a:ext cx="1514" cy="995"/>
              </a:xfrm>
              <a:prstGeom prst="rect">
                <a:avLst/>
              </a:prstGeom>
              <a:solidFill>
                <a:srgbClr val="DDDDDC"/>
              </a:solidFill>
              <a:ln w="6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40" name="Rectangle 422"/>
              <p:cNvSpPr>
                <a:spLocks noChangeArrowheads="1"/>
              </p:cNvSpPr>
              <p:nvPr/>
            </p:nvSpPr>
            <p:spPr bwMode="auto">
              <a:xfrm>
                <a:off x="2655" y="568"/>
                <a:ext cx="808" cy="1764"/>
              </a:xfrm>
              <a:prstGeom prst="rect">
                <a:avLst/>
              </a:prstGeom>
              <a:solidFill>
                <a:srgbClr val="DDDDDC"/>
              </a:solidFill>
              <a:ln w="6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41" name="Rectangle 423"/>
              <p:cNvSpPr>
                <a:spLocks noChangeArrowheads="1"/>
              </p:cNvSpPr>
              <p:nvPr/>
            </p:nvSpPr>
            <p:spPr bwMode="auto">
              <a:xfrm>
                <a:off x="1174" y="2208"/>
                <a:ext cx="102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900" b="1" dirty="0">
                    <a:solidFill>
                      <a:srgbClr val="000000"/>
                    </a:solidFill>
                  </a:rPr>
                  <a:t>1 to 8 Cores @ up to 1.25 GHz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42" name="Rectangle 424"/>
              <p:cNvSpPr>
                <a:spLocks noChangeArrowheads="1"/>
              </p:cNvSpPr>
              <p:nvPr/>
            </p:nvSpPr>
            <p:spPr bwMode="auto">
              <a:xfrm>
                <a:off x="2795" y="2095"/>
                <a:ext cx="425" cy="151"/>
              </a:xfrm>
              <a:prstGeom prst="rect">
                <a:avLst/>
              </a:prstGeom>
              <a:solidFill>
                <a:srgbClr val="DDDDDC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43" name="Rectangle 425"/>
              <p:cNvSpPr>
                <a:spLocks noChangeArrowheads="1"/>
              </p:cNvSpPr>
              <p:nvPr/>
            </p:nvSpPr>
            <p:spPr bwMode="auto">
              <a:xfrm>
                <a:off x="2795" y="1654"/>
                <a:ext cx="425" cy="151"/>
              </a:xfrm>
              <a:prstGeom prst="rect">
                <a:avLst/>
              </a:prstGeom>
              <a:solidFill>
                <a:srgbClr val="DDDDDC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44" name="Rectangle 426"/>
              <p:cNvSpPr>
                <a:spLocks noChangeArrowheads="1"/>
              </p:cNvSpPr>
              <p:nvPr/>
            </p:nvSpPr>
            <p:spPr bwMode="auto">
              <a:xfrm>
                <a:off x="1287" y="638"/>
                <a:ext cx="393" cy="371"/>
              </a:xfrm>
              <a:prstGeom prst="rect">
                <a:avLst/>
              </a:prstGeom>
              <a:noFill/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45" name="Rectangle 427"/>
              <p:cNvSpPr>
                <a:spLocks noChangeArrowheads="1"/>
              </p:cNvSpPr>
              <p:nvPr/>
            </p:nvSpPr>
            <p:spPr bwMode="auto">
              <a:xfrm>
                <a:off x="1389" y="922"/>
                <a:ext cx="248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MSMC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46" name="Rectangle 428"/>
              <p:cNvSpPr>
                <a:spLocks noChangeArrowheads="1"/>
              </p:cNvSpPr>
              <p:nvPr/>
            </p:nvSpPr>
            <p:spPr bwMode="auto">
              <a:xfrm>
                <a:off x="1352" y="681"/>
                <a:ext cx="269" cy="220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47" name="Rectangle 429"/>
              <p:cNvSpPr>
                <a:spLocks noChangeArrowheads="1"/>
              </p:cNvSpPr>
              <p:nvPr/>
            </p:nvSpPr>
            <p:spPr bwMode="auto">
              <a:xfrm>
                <a:off x="1416" y="724"/>
                <a:ext cx="183" cy="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MSM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48" name="Rectangle 430"/>
              <p:cNvSpPr>
                <a:spLocks noChangeArrowheads="1"/>
              </p:cNvSpPr>
              <p:nvPr/>
            </p:nvSpPr>
            <p:spPr bwMode="auto">
              <a:xfrm>
                <a:off x="1400" y="788"/>
                <a:ext cx="221" cy="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SRAM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49" name="Rectangle 431"/>
              <p:cNvSpPr>
                <a:spLocks noChangeArrowheads="1"/>
              </p:cNvSpPr>
              <p:nvPr/>
            </p:nvSpPr>
            <p:spPr bwMode="auto">
              <a:xfrm>
                <a:off x="318" y="719"/>
                <a:ext cx="425" cy="193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50" name="Rectangle 432"/>
              <p:cNvSpPr>
                <a:spLocks noChangeArrowheads="1"/>
              </p:cNvSpPr>
              <p:nvPr/>
            </p:nvSpPr>
            <p:spPr bwMode="auto">
              <a:xfrm>
                <a:off x="436" y="739"/>
                <a:ext cx="248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64-Bit 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51" name="Rectangle 433"/>
              <p:cNvSpPr>
                <a:spLocks noChangeArrowheads="1"/>
              </p:cNvSpPr>
              <p:nvPr/>
            </p:nvSpPr>
            <p:spPr bwMode="auto">
              <a:xfrm>
                <a:off x="355" y="804"/>
                <a:ext cx="410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DDR3 EMIF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52" name="Rectangle 434"/>
              <p:cNvSpPr>
                <a:spLocks noChangeArrowheads="1"/>
              </p:cNvSpPr>
              <p:nvPr/>
            </p:nvSpPr>
            <p:spPr bwMode="auto">
              <a:xfrm>
                <a:off x="2795" y="1208"/>
                <a:ext cx="425" cy="151"/>
              </a:xfrm>
              <a:prstGeom prst="rect">
                <a:avLst/>
              </a:prstGeom>
              <a:solidFill>
                <a:srgbClr val="DDDDDC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53" name="Rectangle 435"/>
              <p:cNvSpPr>
                <a:spLocks noChangeArrowheads="1"/>
              </p:cNvSpPr>
              <p:nvPr/>
            </p:nvSpPr>
            <p:spPr bwMode="auto">
              <a:xfrm>
                <a:off x="2795" y="988"/>
                <a:ext cx="425" cy="150"/>
              </a:xfrm>
              <a:prstGeom prst="rect">
                <a:avLst/>
              </a:prstGeom>
              <a:solidFill>
                <a:srgbClr val="DDDDDC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54" name="Rectangle 436"/>
              <p:cNvSpPr>
                <a:spLocks noChangeArrowheads="1"/>
              </p:cNvSpPr>
              <p:nvPr/>
            </p:nvSpPr>
            <p:spPr bwMode="auto">
              <a:xfrm>
                <a:off x="2795" y="1875"/>
                <a:ext cx="425" cy="150"/>
              </a:xfrm>
              <a:prstGeom prst="rect">
                <a:avLst/>
              </a:prstGeom>
              <a:solidFill>
                <a:srgbClr val="DDDDDC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55" name="Freeform 437"/>
              <p:cNvSpPr>
                <a:spLocks/>
              </p:cNvSpPr>
              <p:nvPr/>
            </p:nvSpPr>
            <p:spPr bwMode="auto">
              <a:xfrm>
                <a:off x="2720" y="1020"/>
                <a:ext cx="70" cy="75"/>
              </a:xfrm>
              <a:custGeom>
                <a:avLst/>
                <a:gdLst>
                  <a:gd name="T0" fmla="*/ 0 w 70"/>
                  <a:gd name="T1" fmla="*/ 75 h 75"/>
                  <a:gd name="T2" fmla="*/ 70 w 70"/>
                  <a:gd name="T3" fmla="*/ 37 h 75"/>
                  <a:gd name="T4" fmla="*/ 0 w 70"/>
                  <a:gd name="T5" fmla="*/ 0 h 75"/>
                  <a:gd name="T6" fmla="*/ 0 w 70"/>
                  <a:gd name="T7" fmla="*/ 75 h 7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5"/>
                  <a:gd name="T14" fmla="*/ 70 w 70"/>
                  <a:gd name="T15" fmla="*/ 75 h 7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5">
                    <a:moveTo>
                      <a:pt x="0" y="75"/>
                    </a:moveTo>
                    <a:lnTo>
                      <a:pt x="70" y="37"/>
                    </a:lnTo>
                    <a:lnTo>
                      <a:pt x="0" y="0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56" name="Freeform 438"/>
              <p:cNvSpPr>
                <a:spLocks/>
              </p:cNvSpPr>
              <p:nvPr/>
            </p:nvSpPr>
            <p:spPr bwMode="auto">
              <a:xfrm>
                <a:off x="2725" y="1052"/>
                <a:ext cx="5" cy="16"/>
              </a:xfrm>
              <a:custGeom>
                <a:avLst/>
                <a:gdLst>
                  <a:gd name="T0" fmla="*/ 0 w 5"/>
                  <a:gd name="T1" fmla="*/ 16 h 16"/>
                  <a:gd name="T2" fmla="*/ 5 w 5"/>
                  <a:gd name="T3" fmla="*/ 16 h 16"/>
                  <a:gd name="T4" fmla="*/ 5 w 5"/>
                  <a:gd name="T5" fmla="*/ 11 h 16"/>
                  <a:gd name="T6" fmla="*/ 5 w 5"/>
                  <a:gd name="T7" fmla="*/ 11 h 16"/>
                  <a:gd name="T8" fmla="*/ 5 w 5"/>
                  <a:gd name="T9" fmla="*/ 5 h 16"/>
                  <a:gd name="T10" fmla="*/ 5 w 5"/>
                  <a:gd name="T11" fmla="*/ 5 h 16"/>
                  <a:gd name="T12" fmla="*/ 5 w 5"/>
                  <a:gd name="T13" fmla="*/ 0 h 16"/>
                  <a:gd name="T14" fmla="*/ 5 w 5"/>
                  <a:gd name="T15" fmla="*/ 0 h 16"/>
                  <a:gd name="T16" fmla="*/ 0 w 5"/>
                  <a:gd name="T17" fmla="*/ 0 h 16"/>
                  <a:gd name="T18" fmla="*/ 0 w 5"/>
                  <a:gd name="T19" fmla="*/ 16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6"/>
                  <a:gd name="T32" fmla="*/ 5 w 5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6">
                    <a:moveTo>
                      <a:pt x="0" y="16"/>
                    </a:moveTo>
                    <a:lnTo>
                      <a:pt x="5" y="16"/>
                    </a:lnTo>
                    <a:lnTo>
                      <a:pt x="5" y="11"/>
                    </a:lnTo>
                    <a:lnTo>
                      <a:pt x="5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57" name="Rectangle 439"/>
              <p:cNvSpPr>
                <a:spLocks noChangeArrowheads="1"/>
              </p:cNvSpPr>
              <p:nvPr/>
            </p:nvSpPr>
            <p:spPr bwMode="auto">
              <a:xfrm>
                <a:off x="2569" y="1052"/>
                <a:ext cx="156" cy="1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58" name="Freeform 440"/>
              <p:cNvSpPr>
                <a:spLocks/>
              </p:cNvSpPr>
              <p:nvPr/>
            </p:nvSpPr>
            <p:spPr bwMode="auto">
              <a:xfrm>
                <a:off x="2504" y="1020"/>
                <a:ext cx="70" cy="75"/>
              </a:xfrm>
              <a:custGeom>
                <a:avLst/>
                <a:gdLst>
                  <a:gd name="T0" fmla="*/ 70 w 70"/>
                  <a:gd name="T1" fmla="*/ 75 h 75"/>
                  <a:gd name="T2" fmla="*/ 0 w 70"/>
                  <a:gd name="T3" fmla="*/ 37 h 75"/>
                  <a:gd name="T4" fmla="*/ 70 w 70"/>
                  <a:gd name="T5" fmla="*/ 0 h 75"/>
                  <a:gd name="T6" fmla="*/ 70 w 70"/>
                  <a:gd name="T7" fmla="*/ 75 h 7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5"/>
                  <a:gd name="T14" fmla="*/ 70 w 70"/>
                  <a:gd name="T15" fmla="*/ 75 h 7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5">
                    <a:moveTo>
                      <a:pt x="70" y="75"/>
                    </a:moveTo>
                    <a:lnTo>
                      <a:pt x="0" y="37"/>
                    </a:lnTo>
                    <a:lnTo>
                      <a:pt x="70" y="0"/>
                    </a:lnTo>
                    <a:lnTo>
                      <a:pt x="70" y="7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59" name="Freeform 441"/>
              <p:cNvSpPr>
                <a:spLocks/>
              </p:cNvSpPr>
              <p:nvPr/>
            </p:nvSpPr>
            <p:spPr bwMode="auto">
              <a:xfrm>
                <a:off x="2558" y="1052"/>
                <a:ext cx="11" cy="16"/>
              </a:xfrm>
              <a:custGeom>
                <a:avLst/>
                <a:gdLst>
                  <a:gd name="T0" fmla="*/ 11 w 11"/>
                  <a:gd name="T1" fmla="*/ 0 h 16"/>
                  <a:gd name="T2" fmla="*/ 5 w 11"/>
                  <a:gd name="T3" fmla="*/ 0 h 16"/>
                  <a:gd name="T4" fmla="*/ 5 w 11"/>
                  <a:gd name="T5" fmla="*/ 0 h 16"/>
                  <a:gd name="T6" fmla="*/ 5 w 11"/>
                  <a:gd name="T7" fmla="*/ 5 h 16"/>
                  <a:gd name="T8" fmla="*/ 0 w 11"/>
                  <a:gd name="T9" fmla="*/ 5 h 16"/>
                  <a:gd name="T10" fmla="*/ 5 w 11"/>
                  <a:gd name="T11" fmla="*/ 11 h 16"/>
                  <a:gd name="T12" fmla="*/ 5 w 11"/>
                  <a:gd name="T13" fmla="*/ 11 h 16"/>
                  <a:gd name="T14" fmla="*/ 5 w 11"/>
                  <a:gd name="T15" fmla="*/ 16 h 16"/>
                  <a:gd name="T16" fmla="*/ 11 w 11"/>
                  <a:gd name="T17" fmla="*/ 16 h 16"/>
                  <a:gd name="T18" fmla="*/ 11 w 11"/>
                  <a:gd name="T19" fmla="*/ 0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"/>
                  <a:gd name="T31" fmla="*/ 0 h 16"/>
                  <a:gd name="T32" fmla="*/ 11 w 11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" h="16">
                    <a:moveTo>
                      <a:pt x="11" y="0"/>
                    </a:moveTo>
                    <a:lnTo>
                      <a:pt x="5" y="0"/>
                    </a:lnTo>
                    <a:lnTo>
                      <a:pt x="5" y="5"/>
                    </a:lnTo>
                    <a:lnTo>
                      <a:pt x="0" y="5"/>
                    </a:lnTo>
                    <a:lnTo>
                      <a:pt x="5" y="11"/>
                    </a:lnTo>
                    <a:lnTo>
                      <a:pt x="5" y="16"/>
                    </a:lnTo>
                    <a:lnTo>
                      <a:pt x="11" y="16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60" name="Rectangle 442"/>
              <p:cNvSpPr>
                <a:spLocks noChangeArrowheads="1"/>
              </p:cNvSpPr>
              <p:nvPr/>
            </p:nvSpPr>
            <p:spPr bwMode="auto">
              <a:xfrm>
                <a:off x="2709" y="578"/>
                <a:ext cx="700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900" b="1" dirty="0">
                    <a:solidFill>
                      <a:srgbClr val="24211D"/>
                    </a:solidFill>
                  </a:rPr>
                  <a:t>Application-Specific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61" name="Rectangle 443"/>
              <p:cNvSpPr>
                <a:spLocks noChangeArrowheads="1"/>
              </p:cNvSpPr>
              <p:nvPr/>
            </p:nvSpPr>
            <p:spPr bwMode="auto">
              <a:xfrm>
                <a:off x="2817" y="654"/>
                <a:ext cx="507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900" b="1" dirty="0">
                    <a:solidFill>
                      <a:srgbClr val="24211D"/>
                    </a:solidFill>
                  </a:rPr>
                  <a:t>Coprocessors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62" name="Freeform 444"/>
              <p:cNvSpPr>
                <a:spLocks/>
              </p:cNvSpPr>
              <p:nvPr/>
            </p:nvSpPr>
            <p:spPr bwMode="auto">
              <a:xfrm>
                <a:off x="2720" y="1246"/>
                <a:ext cx="70" cy="75"/>
              </a:xfrm>
              <a:custGeom>
                <a:avLst/>
                <a:gdLst>
                  <a:gd name="T0" fmla="*/ 0 w 70"/>
                  <a:gd name="T1" fmla="*/ 75 h 75"/>
                  <a:gd name="T2" fmla="*/ 70 w 70"/>
                  <a:gd name="T3" fmla="*/ 37 h 75"/>
                  <a:gd name="T4" fmla="*/ 0 w 70"/>
                  <a:gd name="T5" fmla="*/ 0 h 75"/>
                  <a:gd name="T6" fmla="*/ 0 w 70"/>
                  <a:gd name="T7" fmla="*/ 75 h 7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5"/>
                  <a:gd name="T14" fmla="*/ 70 w 70"/>
                  <a:gd name="T15" fmla="*/ 75 h 7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5">
                    <a:moveTo>
                      <a:pt x="0" y="75"/>
                    </a:moveTo>
                    <a:lnTo>
                      <a:pt x="70" y="37"/>
                    </a:lnTo>
                    <a:lnTo>
                      <a:pt x="0" y="0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63" name="Freeform 445"/>
              <p:cNvSpPr>
                <a:spLocks/>
              </p:cNvSpPr>
              <p:nvPr/>
            </p:nvSpPr>
            <p:spPr bwMode="auto">
              <a:xfrm>
                <a:off x="2725" y="1272"/>
                <a:ext cx="5" cy="17"/>
              </a:xfrm>
              <a:custGeom>
                <a:avLst/>
                <a:gdLst>
                  <a:gd name="T0" fmla="*/ 0 w 5"/>
                  <a:gd name="T1" fmla="*/ 17 h 17"/>
                  <a:gd name="T2" fmla="*/ 5 w 5"/>
                  <a:gd name="T3" fmla="*/ 17 h 17"/>
                  <a:gd name="T4" fmla="*/ 5 w 5"/>
                  <a:gd name="T5" fmla="*/ 17 h 17"/>
                  <a:gd name="T6" fmla="*/ 5 w 5"/>
                  <a:gd name="T7" fmla="*/ 11 h 17"/>
                  <a:gd name="T8" fmla="*/ 5 w 5"/>
                  <a:gd name="T9" fmla="*/ 11 h 17"/>
                  <a:gd name="T10" fmla="*/ 5 w 5"/>
                  <a:gd name="T11" fmla="*/ 6 h 17"/>
                  <a:gd name="T12" fmla="*/ 5 w 5"/>
                  <a:gd name="T13" fmla="*/ 6 h 17"/>
                  <a:gd name="T14" fmla="*/ 5 w 5"/>
                  <a:gd name="T15" fmla="*/ 0 h 17"/>
                  <a:gd name="T16" fmla="*/ 0 w 5"/>
                  <a:gd name="T17" fmla="*/ 0 h 17"/>
                  <a:gd name="T18" fmla="*/ 0 w 5"/>
                  <a:gd name="T19" fmla="*/ 17 h 1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7"/>
                  <a:gd name="T32" fmla="*/ 5 w 5"/>
                  <a:gd name="T33" fmla="*/ 17 h 1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7">
                    <a:moveTo>
                      <a:pt x="0" y="17"/>
                    </a:moveTo>
                    <a:lnTo>
                      <a:pt x="5" y="17"/>
                    </a:lnTo>
                    <a:lnTo>
                      <a:pt x="5" y="11"/>
                    </a:lnTo>
                    <a:lnTo>
                      <a:pt x="5" y="6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64" name="Rectangle 446"/>
              <p:cNvSpPr>
                <a:spLocks noChangeArrowheads="1"/>
              </p:cNvSpPr>
              <p:nvPr/>
            </p:nvSpPr>
            <p:spPr bwMode="auto">
              <a:xfrm>
                <a:off x="2569" y="1272"/>
                <a:ext cx="156" cy="1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65" name="Freeform 447"/>
              <p:cNvSpPr>
                <a:spLocks/>
              </p:cNvSpPr>
              <p:nvPr/>
            </p:nvSpPr>
            <p:spPr bwMode="auto">
              <a:xfrm>
                <a:off x="2504" y="1246"/>
                <a:ext cx="70" cy="75"/>
              </a:xfrm>
              <a:custGeom>
                <a:avLst/>
                <a:gdLst>
                  <a:gd name="T0" fmla="*/ 70 w 70"/>
                  <a:gd name="T1" fmla="*/ 75 h 75"/>
                  <a:gd name="T2" fmla="*/ 0 w 70"/>
                  <a:gd name="T3" fmla="*/ 37 h 75"/>
                  <a:gd name="T4" fmla="*/ 70 w 70"/>
                  <a:gd name="T5" fmla="*/ 0 h 75"/>
                  <a:gd name="T6" fmla="*/ 70 w 70"/>
                  <a:gd name="T7" fmla="*/ 75 h 7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5"/>
                  <a:gd name="T14" fmla="*/ 70 w 70"/>
                  <a:gd name="T15" fmla="*/ 75 h 7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5">
                    <a:moveTo>
                      <a:pt x="70" y="75"/>
                    </a:moveTo>
                    <a:lnTo>
                      <a:pt x="0" y="37"/>
                    </a:lnTo>
                    <a:lnTo>
                      <a:pt x="70" y="0"/>
                    </a:lnTo>
                    <a:lnTo>
                      <a:pt x="70" y="7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66" name="Freeform 448"/>
              <p:cNvSpPr>
                <a:spLocks/>
              </p:cNvSpPr>
              <p:nvPr/>
            </p:nvSpPr>
            <p:spPr bwMode="auto">
              <a:xfrm>
                <a:off x="2558" y="1272"/>
                <a:ext cx="11" cy="17"/>
              </a:xfrm>
              <a:custGeom>
                <a:avLst/>
                <a:gdLst>
                  <a:gd name="T0" fmla="*/ 11 w 11"/>
                  <a:gd name="T1" fmla="*/ 0 h 17"/>
                  <a:gd name="T2" fmla="*/ 5 w 11"/>
                  <a:gd name="T3" fmla="*/ 0 h 17"/>
                  <a:gd name="T4" fmla="*/ 5 w 11"/>
                  <a:gd name="T5" fmla="*/ 6 h 17"/>
                  <a:gd name="T6" fmla="*/ 5 w 11"/>
                  <a:gd name="T7" fmla="*/ 6 h 17"/>
                  <a:gd name="T8" fmla="*/ 0 w 11"/>
                  <a:gd name="T9" fmla="*/ 11 h 17"/>
                  <a:gd name="T10" fmla="*/ 5 w 11"/>
                  <a:gd name="T11" fmla="*/ 11 h 17"/>
                  <a:gd name="T12" fmla="*/ 5 w 11"/>
                  <a:gd name="T13" fmla="*/ 17 h 17"/>
                  <a:gd name="T14" fmla="*/ 5 w 11"/>
                  <a:gd name="T15" fmla="*/ 17 h 17"/>
                  <a:gd name="T16" fmla="*/ 11 w 11"/>
                  <a:gd name="T17" fmla="*/ 17 h 17"/>
                  <a:gd name="T18" fmla="*/ 11 w 11"/>
                  <a:gd name="T19" fmla="*/ 0 h 1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"/>
                  <a:gd name="T31" fmla="*/ 0 h 17"/>
                  <a:gd name="T32" fmla="*/ 11 w 11"/>
                  <a:gd name="T33" fmla="*/ 17 h 1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" h="17">
                    <a:moveTo>
                      <a:pt x="11" y="0"/>
                    </a:moveTo>
                    <a:lnTo>
                      <a:pt x="5" y="0"/>
                    </a:lnTo>
                    <a:lnTo>
                      <a:pt x="5" y="6"/>
                    </a:lnTo>
                    <a:lnTo>
                      <a:pt x="0" y="11"/>
                    </a:lnTo>
                    <a:lnTo>
                      <a:pt x="5" y="11"/>
                    </a:lnTo>
                    <a:lnTo>
                      <a:pt x="5" y="17"/>
                    </a:lnTo>
                    <a:lnTo>
                      <a:pt x="11" y="17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67" name="Freeform 449"/>
              <p:cNvSpPr>
                <a:spLocks/>
              </p:cNvSpPr>
              <p:nvPr/>
            </p:nvSpPr>
            <p:spPr bwMode="auto">
              <a:xfrm>
                <a:off x="2720" y="1692"/>
                <a:ext cx="70" cy="75"/>
              </a:xfrm>
              <a:custGeom>
                <a:avLst/>
                <a:gdLst>
                  <a:gd name="T0" fmla="*/ 0 w 70"/>
                  <a:gd name="T1" fmla="*/ 75 h 75"/>
                  <a:gd name="T2" fmla="*/ 70 w 70"/>
                  <a:gd name="T3" fmla="*/ 38 h 75"/>
                  <a:gd name="T4" fmla="*/ 0 w 70"/>
                  <a:gd name="T5" fmla="*/ 0 h 75"/>
                  <a:gd name="T6" fmla="*/ 0 w 70"/>
                  <a:gd name="T7" fmla="*/ 75 h 7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5"/>
                  <a:gd name="T14" fmla="*/ 70 w 70"/>
                  <a:gd name="T15" fmla="*/ 75 h 7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5">
                    <a:moveTo>
                      <a:pt x="0" y="75"/>
                    </a:moveTo>
                    <a:lnTo>
                      <a:pt x="70" y="38"/>
                    </a:lnTo>
                    <a:lnTo>
                      <a:pt x="0" y="0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68" name="Freeform 450"/>
              <p:cNvSpPr>
                <a:spLocks/>
              </p:cNvSpPr>
              <p:nvPr/>
            </p:nvSpPr>
            <p:spPr bwMode="auto">
              <a:xfrm>
                <a:off x="2725" y="1719"/>
                <a:ext cx="5" cy="16"/>
              </a:xfrm>
              <a:custGeom>
                <a:avLst/>
                <a:gdLst>
                  <a:gd name="T0" fmla="*/ 0 w 5"/>
                  <a:gd name="T1" fmla="*/ 16 h 16"/>
                  <a:gd name="T2" fmla="*/ 5 w 5"/>
                  <a:gd name="T3" fmla="*/ 16 h 16"/>
                  <a:gd name="T4" fmla="*/ 5 w 5"/>
                  <a:gd name="T5" fmla="*/ 16 h 16"/>
                  <a:gd name="T6" fmla="*/ 5 w 5"/>
                  <a:gd name="T7" fmla="*/ 11 h 16"/>
                  <a:gd name="T8" fmla="*/ 5 w 5"/>
                  <a:gd name="T9" fmla="*/ 11 h 16"/>
                  <a:gd name="T10" fmla="*/ 5 w 5"/>
                  <a:gd name="T11" fmla="*/ 5 h 16"/>
                  <a:gd name="T12" fmla="*/ 5 w 5"/>
                  <a:gd name="T13" fmla="*/ 5 h 16"/>
                  <a:gd name="T14" fmla="*/ 5 w 5"/>
                  <a:gd name="T15" fmla="*/ 5 h 16"/>
                  <a:gd name="T16" fmla="*/ 0 w 5"/>
                  <a:gd name="T17" fmla="*/ 0 h 16"/>
                  <a:gd name="T18" fmla="*/ 0 w 5"/>
                  <a:gd name="T19" fmla="*/ 16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6"/>
                  <a:gd name="T32" fmla="*/ 5 w 5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6">
                    <a:moveTo>
                      <a:pt x="0" y="16"/>
                    </a:moveTo>
                    <a:lnTo>
                      <a:pt x="5" y="16"/>
                    </a:lnTo>
                    <a:lnTo>
                      <a:pt x="5" y="11"/>
                    </a:lnTo>
                    <a:lnTo>
                      <a:pt x="5" y="5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69" name="Rectangle 451"/>
              <p:cNvSpPr>
                <a:spLocks noChangeArrowheads="1"/>
              </p:cNvSpPr>
              <p:nvPr/>
            </p:nvSpPr>
            <p:spPr bwMode="auto">
              <a:xfrm>
                <a:off x="2569" y="1719"/>
                <a:ext cx="156" cy="1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70" name="Freeform 452"/>
              <p:cNvSpPr>
                <a:spLocks/>
              </p:cNvSpPr>
              <p:nvPr/>
            </p:nvSpPr>
            <p:spPr bwMode="auto">
              <a:xfrm>
                <a:off x="2504" y="1692"/>
                <a:ext cx="70" cy="75"/>
              </a:xfrm>
              <a:custGeom>
                <a:avLst/>
                <a:gdLst>
                  <a:gd name="T0" fmla="*/ 70 w 70"/>
                  <a:gd name="T1" fmla="*/ 75 h 75"/>
                  <a:gd name="T2" fmla="*/ 0 w 70"/>
                  <a:gd name="T3" fmla="*/ 38 h 75"/>
                  <a:gd name="T4" fmla="*/ 70 w 70"/>
                  <a:gd name="T5" fmla="*/ 0 h 75"/>
                  <a:gd name="T6" fmla="*/ 70 w 70"/>
                  <a:gd name="T7" fmla="*/ 75 h 7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5"/>
                  <a:gd name="T14" fmla="*/ 70 w 70"/>
                  <a:gd name="T15" fmla="*/ 75 h 7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5">
                    <a:moveTo>
                      <a:pt x="70" y="75"/>
                    </a:moveTo>
                    <a:lnTo>
                      <a:pt x="0" y="38"/>
                    </a:lnTo>
                    <a:lnTo>
                      <a:pt x="70" y="0"/>
                    </a:lnTo>
                    <a:lnTo>
                      <a:pt x="70" y="7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71" name="Freeform 453"/>
              <p:cNvSpPr>
                <a:spLocks/>
              </p:cNvSpPr>
              <p:nvPr/>
            </p:nvSpPr>
            <p:spPr bwMode="auto">
              <a:xfrm>
                <a:off x="2558" y="1719"/>
                <a:ext cx="11" cy="16"/>
              </a:xfrm>
              <a:custGeom>
                <a:avLst/>
                <a:gdLst>
                  <a:gd name="T0" fmla="*/ 11 w 11"/>
                  <a:gd name="T1" fmla="*/ 0 h 16"/>
                  <a:gd name="T2" fmla="*/ 5 w 11"/>
                  <a:gd name="T3" fmla="*/ 5 h 16"/>
                  <a:gd name="T4" fmla="*/ 5 w 11"/>
                  <a:gd name="T5" fmla="*/ 5 h 16"/>
                  <a:gd name="T6" fmla="*/ 5 w 11"/>
                  <a:gd name="T7" fmla="*/ 5 h 16"/>
                  <a:gd name="T8" fmla="*/ 0 w 11"/>
                  <a:gd name="T9" fmla="*/ 11 h 16"/>
                  <a:gd name="T10" fmla="*/ 5 w 11"/>
                  <a:gd name="T11" fmla="*/ 11 h 16"/>
                  <a:gd name="T12" fmla="*/ 5 w 11"/>
                  <a:gd name="T13" fmla="*/ 16 h 16"/>
                  <a:gd name="T14" fmla="*/ 5 w 11"/>
                  <a:gd name="T15" fmla="*/ 16 h 16"/>
                  <a:gd name="T16" fmla="*/ 11 w 11"/>
                  <a:gd name="T17" fmla="*/ 16 h 16"/>
                  <a:gd name="T18" fmla="*/ 11 w 11"/>
                  <a:gd name="T19" fmla="*/ 0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"/>
                  <a:gd name="T31" fmla="*/ 0 h 16"/>
                  <a:gd name="T32" fmla="*/ 11 w 11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" h="16">
                    <a:moveTo>
                      <a:pt x="11" y="0"/>
                    </a:moveTo>
                    <a:lnTo>
                      <a:pt x="5" y="5"/>
                    </a:lnTo>
                    <a:lnTo>
                      <a:pt x="0" y="11"/>
                    </a:lnTo>
                    <a:lnTo>
                      <a:pt x="5" y="11"/>
                    </a:lnTo>
                    <a:lnTo>
                      <a:pt x="5" y="16"/>
                    </a:lnTo>
                    <a:lnTo>
                      <a:pt x="11" y="16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72" name="Freeform 454"/>
              <p:cNvSpPr>
                <a:spLocks/>
              </p:cNvSpPr>
              <p:nvPr/>
            </p:nvSpPr>
            <p:spPr bwMode="auto">
              <a:xfrm>
                <a:off x="2720" y="1918"/>
                <a:ext cx="70" cy="70"/>
              </a:xfrm>
              <a:custGeom>
                <a:avLst/>
                <a:gdLst>
                  <a:gd name="T0" fmla="*/ 0 w 70"/>
                  <a:gd name="T1" fmla="*/ 70 h 70"/>
                  <a:gd name="T2" fmla="*/ 70 w 70"/>
                  <a:gd name="T3" fmla="*/ 32 h 70"/>
                  <a:gd name="T4" fmla="*/ 0 w 70"/>
                  <a:gd name="T5" fmla="*/ 0 h 70"/>
                  <a:gd name="T6" fmla="*/ 0 w 70"/>
                  <a:gd name="T7" fmla="*/ 70 h 7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0"/>
                  <a:gd name="T14" fmla="*/ 70 w 70"/>
                  <a:gd name="T15" fmla="*/ 70 h 7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0">
                    <a:moveTo>
                      <a:pt x="0" y="70"/>
                    </a:moveTo>
                    <a:lnTo>
                      <a:pt x="70" y="32"/>
                    </a:lnTo>
                    <a:lnTo>
                      <a:pt x="0" y="0"/>
                    </a:lnTo>
                    <a:lnTo>
                      <a:pt x="0" y="7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73" name="Freeform 455"/>
              <p:cNvSpPr>
                <a:spLocks/>
              </p:cNvSpPr>
              <p:nvPr/>
            </p:nvSpPr>
            <p:spPr bwMode="auto">
              <a:xfrm>
                <a:off x="2725" y="1945"/>
                <a:ext cx="5" cy="16"/>
              </a:xfrm>
              <a:custGeom>
                <a:avLst/>
                <a:gdLst>
                  <a:gd name="T0" fmla="*/ 0 w 5"/>
                  <a:gd name="T1" fmla="*/ 16 h 16"/>
                  <a:gd name="T2" fmla="*/ 5 w 5"/>
                  <a:gd name="T3" fmla="*/ 16 h 16"/>
                  <a:gd name="T4" fmla="*/ 5 w 5"/>
                  <a:gd name="T5" fmla="*/ 10 h 16"/>
                  <a:gd name="T6" fmla="*/ 5 w 5"/>
                  <a:gd name="T7" fmla="*/ 10 h 16"/>
                  <a:gd name="T8" fmla="*/ 5 w 5"/>
                  <a:gd name="T9" fmla="*/ 5 h 16"/>
                  <a:gd name="T10" fmla="*/ 5 w 5"/>
                  <a:gd name="T11" fmla="*/ 5 h 16"/>
                  <a:gd name="T12" fmla="*/ 5 w 5"/>
                  <a:gd name="T13" fmla="*/ 5 h 16"/>
                  <a:gd name="T14" fmla="*/ 5 w 5"/>
                  <a:gd name="T15" fmla="*/ 0 h 16"/>
                  <a:gd name="T16" fmla="*/ 0 w 5"/>
                  <a:gd name="T17" fmla="*/ 0 h 16"/>
                  <a:gd name="T18" fmla="*/ 0 w 5"/>
                  <a:gd name="T19" fmla="*/ 16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6"/>
                  <a:gd name="T32" fmla="*/ 5 w 5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6">
                    <a:moveTo>
                      <a:pt x="0" y="16"/>
                    </a:moveTo>
                    <a:lnTo>
                      <a:pt x="5" y="16"/>
                    </a:lnTo>
                    <a:lnTo>
                      <a:pt x="5" y="10"/>
                    </a:lnTo>
                    <a:lnTo>
                      <a:pt x="5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74" name="Rectangle 456"/>
              <p:cNvSpPr>
                <a:spLocks noChangeArrowheads="1"/>
              </p:cNvSpPr>
              <p:nvPr/>
            </p:nvSpPr>
            <p:spPr bwMode="auto">
              <a:xfrm>
                <a:off x="2569" y="1945"/>
                <a:ext cx="156" cy="1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75" name="Freeform 457"/>
              <p:cNvSpPr>
                <a:spLocks/>
              </p:cNvSpPr>
              <p:nvPr/>
            </p:nvSpPr>
            <p:spPr bwMode="auto">
              <a:xfrm>
                <a:off x="2504" y="1918"/>
                <a:ext cx="70" cy="70"/>
              </a:xfrm>
              <a:custGeom>
                <a:avLst/>
                <a:gdLst>
                  <a:gd name="T0" fmla="*/ 70 w 70"/>
                  <a:gd name="T1" fmla="*/ 70 h 70"/>
                  <a:gd name="T2" fmla="*/ 0 w 70"/>
                  <a:gd name="T3" fmla="*/ 32 h 70"/>
                  <a:gd name="T4" fmla="*/ 70 w 70"/>
                  <a:gd name="T5" fmla="*/ 0 h 70"/>
                  <a:gd name="T6" fmla="*/ 70 w 70"/>
                  <a:gd name="T7" fmla="*/ 70 h 7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0"/>
                  <a:gd name="T14" fmla="*/ 70 w 70"/>
                  <a:gd name="T15" fmla="*/ 70 h 7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0">
                    <a:moveTo>
                      <a:pt x="70" y="70"/>
                    </a:moveTo>
                    <a:lnTo>
                      <a:pt x="0" y="32"/>
                    </a:lnTo>
                    <a:lnTo>
                      <a:pt x="70" y="0"/>
                    </a:lnTo>
                    <a:lnTo>
                      <a:pt x="70" y="7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76" name="Freeform 458"/>
              <p:cNvSpPr>
                <a:spLocks/>
              </p:cNvSpPr>
              <p:nvPr/>
            </p:nvSpPr>
            <p:spPr bwMode="auto">
              <a:xfrm>
                <a:off x="2558" y="1945"/>
                <a:ext cx="11" cy="16"/>
              </a:xfrm>
              <a:custGeom>
                <a:avLst/>
                <a:gdLst>
                  <a:gd name="T0" fmla="*/ 11 w 11"/>
                  <a:gd name="T1" fmla="*/ 0 h 16"/>
                  <a:gd name="T2" fmla="*/ 5 w 11"/>
                  <a:gd name="T3" fmla="*/ 0 h 16"/>
                  <a:gd name="T4" fmla="*/ 5 w 11"/>
                  <a:gd name="T5" fmla="*/ 5 h 16"/>
                  <a:gd name="T6" fmla="*/ 5 w 11"/>
                  <a:gd name="T7" fmla="*/ 5 h 16"/>
                  <a:gd name="T8" fmla="*/ 0 w 11"/>
                  <a:gd name="T9" fmla="*/ 5 h 16"/>
                  <a:gd name="T10" fmla="*/ 5 w 11"/>
                  <a:gd name="T11" fmla="*/ 10 h 16"/>
                  <a:gd name="T12" fmla="*/ 5 w 11"/>
                  <a:gd name="T13" fmla="*/ 10 h 16"/>
                  <a:gd name="T14" fmla="*/ 5 w 11"/>
                  <a:gd name="T15" fmla="*/ 16 h 16"/>
                  <a:gd name="T16" fmla="*/ 11 w 11"/>
                  <a:gd name="T17" fmla="*/ 16 h 16"/>
                  <a:gd name="T18" fmla="*/ 11 w 11"/>
                  <a:gd name="T19" fmla="*/ 0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"/>
                  <a:gd name="T31" fmla="*/ 0 h 16"/>
                  <a:gd name="T32" fmla="*/ 11 w 11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" h="16">
                    <a:moveTo>
                      <a:pt x="11" y="0"/>
                    </a:moveTo>
                    <a:lnTo>
                      <a:pt x="5" y="0"/>
                    </a:lnTo>
                    <a:lnTo>
                      <a:pt x="5" y="5"/>
                    </a:lnTo>
                    <a:lnTo>
                      <a:pt x="0" y="5"/>
                    </a:lnTo>
                    <a:lnTo>
                      <a:pt x="5" y="10"/>
                    </a:lnTo>
                    <a:lnTo>
                      <a:pt x="5" y="16"/>
                    </a:lnTo>
                    <a:lnTo>
                      <a:pt x="11" y="16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77" name="Rectangle 459"/>
              <p:cNvSpPr>
                <a:spLocks noChangeArrowheads="1"/>
              </p:cNvSpPr>
              <p:nvPr/>
            </p:nvSpPr>
            <p:spPr bwMode="auto">
              <a:xfrm>
                <a:off x="2795" y="1434"/>
                <a:ext cx="425" cy="150"/>
              </a:xfrm>
              <a:prstGeom prst="rect">
                <a:avLst/>
              </a:prstGeom>
              <a:solidFill>
                <a:srgbClr val="DDDDDC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78" name="Freeform 460"/>
              <p:cNvSpPr>
                <a:spLocks/>
              </p:cNvSpPr>
              <p:nvPr/>
            </p:nvSpPr>
            <p:spPr bwMode="auto">
              <a:xfrm>
                <a:off x="2720" y="1471"/>
                <a:ext cx="70" cy="76"/>
              </a:xfrm>
              <a:custGeom>
                <a:avLst/>
                <a:gdLst>
                  <a:gd name="T0" fmla="*/ 0 w 70"/>
                  <a:gd name="T1" fmla="*/ 76 h 76"/>
                  <a:gd name="T2" fmla="*/ 70 w 70"/>
                  <a:gd name="T3" fmla="*/ 38 h 76"/>
                  <a:gd name="T4" fmla="*/ 0 w 70"/>
                  <a:gd name="T5" fmla="*/ 0 h 76"/>
                  <a:gd name="T6" fmla="*/ 0 w 70"/>
                  <a:gd name="T7" fmla="*/ 76 h 7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6"/>
                  <a:gd name="T14" fmla="*/ 70 w 70"/>
                  <a:gd name="T15" fmla="*/ 76 h 7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6">
                    <a:moveTo>
                      <a:pt x="0" y="76"/>
                    </a:moveTo>
                    <a:lnTo>
                      <a:pt x="70" y="38"/>
                    </a:lnTo>
                    <a:lnTo>
                      <a:pt x="0" y="0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79" name="Freeform 461"/>
              <p:cNvSpPr>
                <a:spLocks/>
              </p:cNvSpPr>
              <p:nvPr/>
            </p:nvSpPr>
            <p:spPr bwMode="auto">
              <a:xfrm>
                <a:off x="2725" y="1504"/>
                <a:ext cx="5" cy="16"/>
              </a:xfrm>
              <a:custGeom>
                <a:avLst/>
                <a:gdLst>
                  <a:gd name="T0" fmla="*/ 0 w 5"/>
                  <a:gd name="T1" fmla="*/ 16 h 16"/>
                  <a:gd name="T2" fmla="*/ 5 w 5"/>
                  <a:gd name="T3" fmla="*/ 10 h 16"/>
                  <a:gd name="T4" fmla="*/ 5 w 5"/>
                  <a:gd name="T5" fmla="*/ 10 h 16"/>
                  <a:gd name="T6" fmla="*/ 5 w 5"/>
                  <a:gd name="T7" fmla="*/ 10 h 16"/>
                  <a:gd name="T8" fmla="*/ 5 w 5"/>
                  <a:gd name="T9" fmla="*/ 5 h 16"/>
                  <a:gd name="T10" fmla="*/ 5 w 5"/>
                  <a:gd name="T11" fmla="*/ 5 h 16"/>
                  <a:gd name="T12" fmla="*/ 5 w 5"/>
                  <a:gd name="T13" fmla="*/ 0 h 16"/>
                  <a:gd name="T14" fmla="*/ 5 w 5"/>
                  <a:gd name="T15" fmla="*/ 0 h 16"/>
                  <a:gd name="T16" fmla="*/ 0 w 5"/>
                  <a:gd name="T17" fmla="*/ 0 h 16"/>
                  <a:gd name="T18" fmla="*/ 0 w 5"/>
                  <a:gd name="T19" fmla="*/ 16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6"/>
                  <a:gd name="T32" fmla="*/ 5 w 5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6">
                    <a:moveTo>
                      <a:pt x="0" y="16"/>
                    </a:moveTo>
                    <a:lnTo>
                      <a:pt x="5" y="10"/>
                    </a:lnTo>
                    <a:lnTo>
                      <a:pt x="5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80" name="Rectangle 462"/>
              <p:cNvSpPr>
                <a:spLocks noChangeArrowheads="1"/>
              </p:cNvSpPr>
              <p:nvPr/>
            </p:nvSpPr>
            <p:spPr bwMode="auto">
              <a:xfrm>
                <a:off x="2569" y="1504"/>
                <a:ext cx="156" cy="1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81" name="Freeform 463"/>
              <p:cNvSpPr>
                <a:spLocks/>
              </p:cNvSpPr>
              <p:nvPr/>
            </p:nvSpPr>
            <p:spPr bwMode="auto">
              <a:xfrm>
                <a:off x="2504" y="1471"/>
                <a:ext cx="70" cy="76"/>
              </a:xfrm>
              <a:custGeom>
                <a:avLst/>
                <a:gdLst>
                  <a:gd name="T0" fmla="*/ 70 w 70"/>
                  <a:gd name="T1" fmla="*/ 76 h 76"/>
                  <a:gd name="T2" fmla="*/ 0 w 70"/>
                  <a:gd name="T3" fmla="*/ 38 h 76"/>
                  <a:gd name="T4" fmla="*/ 70 w 70"/>
                  <a:gd name="T5" fmla="*/ 0 h 76"/>
                  <a:gd name="T6" fmla="*/ 70 w 70"/>
                  <a:gd name="T7" fmla="*/ 76 h 7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6"/>
                  <a:gd name="T14" fmla="*/ 70 w 70"/>
                  <a:gd name="T15" fmla="*/ 76 h 7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6">
                    <a:moveTo>
                      <a:pt x="70" y="76"/>
                    </a:moveTo>
                    <a:lnTo>
                      <a:pt x="0" y="38"/>
                    </a:lnTo>
                    <a:lnTo>
                      <a:pt x="70" y="0"/>
                    </a:lnTo>
                    <a:lnTo>
                      <a:pt x="70" y="7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82" name="Freeform 464"/>
              <p:cNvSpPr>
                <a:spLocks/>
              </p:cNvSpPr>
              <p:nvPr/>
            </p:nvSpPr>
            <p:spPr bwMode="auto">
              <a:xfrm>
                <a:off x="2558" y="1504"/>
                <a:ext cx="11" cy="16"/>
              </a:xfrm>
              <a:custGeom>
                <a:avLst/>
                <a:gdLst>
                  <a:gd name="T0" fmla="*/ 11 w 11"/>
                  <a:gd name="T1" fmla="*/ 0 h 16"/>
                  <a:gd name="T2" fmla="*/ 5 w 11"/>
                  <a:gd name="T3" fmla="*/ 0 h 16"/>
                  <a:gd name="T4" fmla="*/ 5 w 11"/>
                  <a:gd name="T5" fmla="*/ 0 h 16"/>
                  <a:gd name="T6" fmla="*/ 5 w 11"/>
                  <a:gd name="T7" fmla="*/ 5 h 16"/>
                  <a:gd name="T8" fmla="*/ 0 w 11"/>
                  <a:gd name="T9" fmla="*/ 5 h 16"/>
                  <a:gd name="T10" fmla="*/ 5 w 11"/>
                  <a:gd name="T11" fmla="*/ 10 h 16"/>
                  <a:gd name="T12" fmla="*/ 5 w 11"/>
                  <a:gd name="T13" fmla="*/ 10 h 16"/>
                  <a:gd name="T14" fmla="*/ 5 w 11"/>
                  <a:gd name="T15" fmla="*/ 10 h 16"/>
                  <a:gd name="T16" fmla="*/ 11 w 11"/>
                  <a:gd name="T17" fmla="*/ 16 h 16"/>
                  <a:gd name="T18" fmla="*/ 11 w 11"/>
                  <a:gd name="T19" fmla="*/ 0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"/>
                  <a:gd name="T31" fmla="*/ 0 h 16"/>
                  <a:gd name="T32" fmla="*/ 11 w 11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" h="16">
                    <a:moveTo>
                      <a:pt x="11" y="0"/>
                    </a:moveTo>
                    <a:lnTo>
                      <a:pt x="5" y="0"/>
                    </a:lnTo>
                    <a:lnTo>
                      <a:pt x="5" y="5"/>
                    </a:lnTo>
                    <a:lnTo>
                      <a:pt x="0" y="5"/>
                    </a:lnTo>
                    <a:lnTo>
                      <a:pt x="5" y="10"/>
                    </a:lnTo>
                    <a:lnTo>
                      <a:pt x="11" y="16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83" name="Freeform 465"/>
              <p:cNvSpPr>
                <a:spLocks/>
              </p:cNvSpPr>
              <p:nvPr/>
            </p:nvSpPr>
            <p:spPr bwMode="auto">
              <a:xfrm>
                <a:off x="1185" y="767"/>
                <a:ext cx="91" cy="91"/>
              </a:xfrm>
              <a:custGeom>
                <a:avLst/>
                <a:gdLst>
                  <a:gd name="T0" fmla="*/ 91 w 91"/>
                  <a:gd name="T1" fmla="*/ 48 h 91"/>
                  <a:gd name="T2" fmla="*/ 0 w 91"/>
                  <a:gd name="T3" fmla="*/ 91 h 91"/>
                  <a:gd name="T4" fmla="*/ 0 w 91"/>
                  <a:gd name="T5" fmla="*/ 0 h 91"/>
                  <a:gd name="T6" fmla="*/ 91 w 91"/>
                  <a:gd name="T7" fmla="*/ 48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91" y="48"/>
                    </a:moveTo>
                    <a:lnTo>
                      <a:pt x="0" y="91"/>
                    </a:lnTo>
                    <a:lnTo>
                      <a:pt x="0" y="0"/>
                    </a:lnTo>
                    <a:lnTo>
                      <a:pt x="91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84" name="Freeform 466"/>
              <p:cNvSpPr>
                <a:spLocks/>
              </p:cNvSpPr>
              <p:nvPr/>
            </p:nvSpPr>
            <p:spPr bwMode="auto">
              <a:xfrm>
                <a:off x="1185" y="794"/>
                <a:ext cx="21" cy="38"/>
              </a:xfrm>
              <a:custGeom>
                <a:avLst/>
                <a:gdLst>
                  <a:gd name="T0" fmla="*/ 0 w 21"/>
                  <a:gd name="T1" fmla="*/ 38 h 38"/>
                  <a:gd name="T2" fmla="*/ 5 w 21"/>
                  <a:gd name="T3" fmla="*/ 38 h 38"/>
                  <a:gd name="T4" fmla="*/ 5 w 21"/>
                  <a:gd name="T5" fmla="*/ 38 h 38"/>
                  <a:gd name="T6" fmla="*/ 11 w 21"/>
                  <a:gd name="T7" fmla="*/ 38 h 38"/>
                  <a:gd name="T8" fmla="*/ 16 w 21"/>
                  <a:gd name="T9" fmla="*/ 32 h 38"/>
                  <a:gd name="T10" fmla="*/ 16 w 21"/>
                  <a:gd name="T11" fmla="*/ 32 h 38"/>
                  <a:gd name="T12" fmla="*/ 16 w 21"/>
                  <a:gd name="T13" fmla="*/ 27 h 38"/>
                  <a:gd name="T14" fmla="*/ 16 w 21"/>
                  <a:gd name="T15" fmla="*/ 21 h 38"/>
                  <a:gd name="T16" fmla="*/ 21 w 21"/>
                  <a:gd name="T17" fmla="*/ 21 h 38"/>
                  <a:gd name="T18" fmla="*/ 16 w 21"/>
                  <a:gd name="T19" fmla="*/ 16 h 38"/>
                  <a:gd name="T20" fmla="*/ 16 w 21"/>
                  <a:gd name="T21" fmla="*/ 16 h 38"/>
                  <a:gd name="T22" fmla="*/ 16 w 21"/>
                  <a:gd name="T23" fmla="*/ 11 h 38"/>
                  <a:gd name="T24" fmla="*/ 16 w 21"/>
                  <a:gd name="T25" fmla="*/ 5 h 38"/>
                  <a:gd name="T26" fmla="*/ 11 w 21"/>
                  <a:gd name="T27" fmla="*/ 5 h 38"/>
                  <a:gd name="T28" fmla="*/ 5 w 21"/>
                  <a:gd name="T29" fmla="*/ 5 h 38"/>
                  <a:gd name="T30" fmla="*/ 5 w 21"/>
                  <a:gd name="T31" fmla="*/ 5 h 38"/>
                  <a:gd name="T32" fmla="*/ 0 w 21"/>
                  <a:gd name="T33" fmla="*/ 0 h 38"/>
                  <a:gd name="T34" fmla="*/ 0 w 21"/>
                  <a:gd name="T35" fmla="*/ 38 h 3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1"/>
                  <a:gd name="T55" fmla="*/ 0 h 38"/>
                  <a:gd name="T56" fmla="*/ 21 w 21"/>
                  <a:gd name="T57" fmla="*/ 38 h 3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1" h="38">
                    <a:moveTo>
                      <a:pt x="0" y="38"/>
                    </a:moveTo>
                    <a:lnTo>
                      <a:pt x="5" y="38"/>
                    </a:lnTo>
                    <a:lnTo>
                      <a:pt x="11" y="38"/>
                    </a:lnTo>
                    <a:lnTo>
                      <a:pt x="16" y="32"/>
                    </a:lnTo>
                    <a:lnTo>
                      <a:pt x="16" y="27"/>
                    </a:lnTo>
                    <a:lnTo>
                      <a:pt x="16" y="21"/>
                    </a:lnTo>
                    <a:lnTo>
                      <a:pt x="21" y="21"/>
                    </a:lnTo>
                    <a:lnTo>
                      <a:pt x="16" y="16"/>
                    </a:lnTo>
                    <a:lnTo>
                      <a:pt x="16" y="11"/>
                    </a:lnTo>
                    <a:lnTo>
                      <a:pt x="16" y="5"/>
                    </a:lnTo>
                    <a:lnTo>
                      <a:pt x="11" y="5"/>
                    </a:lnTo>
                    <a:lnTo>
                      <a:pt x="5" y="5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85" name="Rectangle 467"/>
              <p:cNvSpPr>
                <a:spLocks noChangeArrowheads="1"/>
              </p:cNvSpPr>
              <p:nvPr/>
            </p:nvSpPr>
            <p:spPr bwMode="auto">
              <a:xfrm>
                <a:off x="840" y="794"/>
                <a:ext cx="345" cy="3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86" name="Freeform 468"/>
              <p:cNvSpPr>
                <a:spLocks/>
              </p:cNvSpPr>
              <p:nvPr/>
            </p:nvSpPr>
            <p:spPr bwMode="auto">
              <a:xfrm>
                <a:off x="749" y="767"/>
                <a:ext cx="91" cy="91"/>
              </a:xfrm>
              <a:custGeom>
                <a:avLst/>
                <a:gdLst>
                  <a:gd name="T0" fmla="*/ 0 w 91"/>
                  <a:gd name="T1" fmla="*/ 48 h 91"/>
                  <a:gd name="T2" fmla="*/ 91 w 91"/>
                  <a:gd name="T3" fmla="*/ 91 h 91"/>
                  <a:gd name="T4" fmla="*/ 91 w 91"/>
                  <a:gd name="T5" fmla="*/ 0 h 91"/>
                  <a:gd name="T6" fmla="*/ 0 w 91"/>
                  <a:gd name="T7" fmla="*/ 48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0" y="48"/>
                    </a:moveTo>
                    <a:lnTo>
                      <a:pt x="91" y="91"/>
                    </a:lnTo>
                    <a:lnTo>
                      <a:pt x="91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87" name="Freeform 469"/>
              <p:cNvSpPr>
                <a:spLocks/>
              </p:cNvSpPr>
              <p:nvPr/>
            </p:nvSpPr>
            <p:spPr bwMode="auto">
              <a:xfrm>
                <a:off x="824" y="794"/>
                <a:ext cx="16" cy="38"/>
              </a:xfrm>
              <a:custGeom>
                <a:avLst/>
                <a:gdLst>
                  <a:gd name="T0" fmla="*/ 16 w 16"/>
                  <a:gd name="T1" fmla="*/ 0 h 38"/>
                  <a:gd name="T2" fmla="*/ 11 w 16"/>
                  <a:gd name="T3" fmla="*/ 5 h 38"/>
                  <a:gd name="T4" fmla="*/ 11 w 16"/>
                  <a:gd name="T5" fmla="*/ 5 h 38"/>
                  <a:gd name="T6" fmla="*/ 5 w 16"/>
                  <a:gd name="T7" fmla="*/ 5 h 38"/>
                  <a:gd name="T8" fmla="*/ 5 w 16"/>
                  <a:gd name="T9" fmla="*/ 5 h 38"/>
                  <a:gd name="T10" fmla="*/ 0 w 16"/>
                  <a:gd name="T11" fmla="*/ 11 h 38"/>
                  <a:gd name="T12" fmla="*/ 0 w 16"/>
                  <a:gd name="T13" fmla="*/ 16 h 38"/>
                  <a:gd name="T14" fmla="*/ 0 w 16"/>
                  <a:gd name="T15" fmla="*/ 16 h 38"/>
                  <a:gd name="T16" fmla="*/ 0 w 16"/>
                  <a:gd name="T17" fmla="*/ 21 h 38"/>
                  <a:gd name="T18" fmla="*/ 0 w 16"/>
                  <a:gd name="T19" fmla="*/ 21 h 38"/>
                  <a:gd name="T20" fmla="*/ 0 w 16"/>
                  <a:gd name="T21" fmla="*/ 27 h 38"/>
                  <a:gd name="T22" fmla="*/ 0 w 16"/>
                  <a:gd name="T23" fmla="*/ 32 h 38"/>
                  <a:gd name="T24" fmla="*/ 5 w 16"/>
                  <a:gd name="T25" fmla="*/ 32 h 38"/>
                  <a:gd name="T26" fmla="*/ 5 w 16"/>
                  <a:gd name="T27" fmla="*/ 38 h 38"/>
                  <a:gd name="T28" fmla="*/ 11 w 16"/>
                  <a:gd name="T29" fmla="*/ 38 h 38"/>
                  <a:gd name="T30" fmla="*/ 11 w 16"/>
                  <a:gd name="T31" fmla="*/ 38 h 38"/>
                  <a:gd name="T32" fmla="*/ 16 w 16"/>
                  <a:gd name="T33" fmla="*/ 38 h 38"/>
                  <a:gd name="T34" fmla="*/ 16 w 16"/>
                  <a:gd name="T35" fmla="*/ 0 h 3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8"/>
                  <a:gd name="T56" fmla="*/ 16 w 16"/>
                  <a:gd name="T57" fmla="*/ 38 h 3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8">
                    <a:moveTo>
                      <a:pt x="16" y="0"/>
                    </a:moveTo>
                    <a:lnTo>
                      <a:pt x="11" y="5"/>
                    </a:lnTo>
                    <a:lnTo>
                      <a:pt x="5" y="5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0" y="27"/>
                    </a:lnTo>
                    <a:lnTo>
                      <a:pt x="0" y="32"/>
                    </a:lnTo>
                    <a:lnTo>
                      <a:pt x="5" y="32"/>
                    </a:lnTo>
                    <a:lnTo>
                      <a:pt x="5" y="38"/>
                    </a:lnTo>
                    <a:lnTo>
                      <a:pt x="11" y="38"/>
                    </a:lnTo>
                    <a:lnTo>
                      <a:pt x="16" y="38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88" name="Rectangle 470"/>
              <p:cNvSpPr>
                <a:spLocks noChangeArrowheads="1"/>
              </p:cNvSpPr>
              <p:nvPr/>
            </p:nvSpPr>
            <p:spPr bwMode="auto">
              <a:xfrm>
                <a:off x="242" y="1611"/>
                <a:ext cx="420" cy="178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89" name="Rectangle 471"/>
              <p:cNvSpPr>
                <a:spLocks noChangeArrowheads="1"/>
              </p:cNvSpPr>
              <p:nvPr/>
            </p:nvSpPr>
            <p:spPr bwMode="auto">
              <a:xfrm>
                <a:off x="355" y="1621"/>
                <a:ext cx="243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Power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90" name="Rectangle 472"/>
              <p:cNvSpPr>
                <a:spLocks noChangeArrowheads="1"/>
              </p:cNvSpPr>
              <p:nvPr/>
            </p:nvSpPr>
            <p:spPr bwMode="auto">
              <a:xfrm>
                <a:off x="258" y="1691"/>
                <a:ext cx="46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Management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91" name="Rectangle 473"/>
              <p:cNvSpPr>
                <a:spLocks noChangeArrowheads="1"/>
              </p:cNvSpPr>
              <p:nvPr/>
            </p:nvSpPr>
            <p:spPr bwMode="auto">
              <a:xfrm>
                <a:off x="237" y="1133"/>
                <a:ext cx="425" cy="113"/>
              </a:xfrm>
              <a:prstGeom prst="rect">
                <a:avLst/>
              </a:prstGeom>
              <a:solidFill>
                <a:schemeClr val="bg1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92" name="Rectangle 474"/>
              <p:cNvSpPr>
                <a:spLocks noChangeArrowheads="1"/>
              </p:cNvSpPr>
              <p:nvPr/>
            </p:nvSpPr>
            <p:spPr bwMode="auto">
              <a:xfrm>
                <a:off x="248" y="1149"/>
                <a:ext cx="411" cy="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700" b="1" dirty="0">
                    <a:solidFill>
                      <a:srgbClr val="000000"/>
                    </a:solidFill>
                  </a:rPr>
                  <a:t>Debug &amp; Trace</a:t>
                </a:r>
                <a:endParaRPr lang="en-US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93" name="Rectangle 475"/>
              <p:cNvSpPr>
                <a:spLocks noChangeArrowheads="1"/>
              </p:cNvSpPr>
              <p:nvPr/>
            </p:nvSpPr>
            <p:spPr bwMode="auto">
              <a:xfrm>
                <a:off x="237" y="1289"/>
                <a:ext cx="425" cy="113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94" name="Rectangle 476"/>
              <p:cNvSpPr>
                <a:spLocks noChangeArrowheads="1"/>
              </p:cNvSpPr>
              <p:nvPr/>
            </p:nvSpPr>
            <p:spPr bwMode="auto">
              <a:xfrm>
                <a:off x="302" y="1309"/>
                <a:ext cx="377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Boot ROM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95" name="Rectangle 477"/>
              <p:cNvSpPr>
                <a:spLocks noChangeArrowheads="1"/>
              </p:cNvSpPr>
              <p:nvPr/>
            </p:nvSpPr>
            <p:spPr bwMode="auto">
              <a:xfrm>
                <a:off x="237" y="1450"/>
                <a:ext cx="425" cy="113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96" name="Rectangle 478"/>
              <p:cNvSpPr>
                <a:spLocks noChangeArrowheads="1"/>
              </p:cNvSpPr>
              <p:nvPr/>
            </p:nvSpPr>
            <p:spPr bwMode="auto">
              <a:xfrm>
                <a:off x="280" y="1460"/>
                <a:ext cx="415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Semaphore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97" name="Line 479"/>
              <p:cNvSpPr>
                <a:spLocks noChangeShapeType="1"/>
              </p:cNvSpPr>
              <p:nvPr/>
            </p:nvSpPr>
            <p:spPr bwMode="auto">
              <a:xfrm flipH="1">
                <a:off x="679" y="1186"/>
                <a:ext cx="21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98" name="Freeform 480"/>
              <p:cNvSpPr>
                <a:spLocks/>
              </p:cNvSpPr>
              <p:nvPr/>
            </p:nvSpPr>
            <p:spPr bwMode="auto">
              <a:xfrm>
                <a:off x="845" y="1165"/>
                <a:ext cx="44" cy="43"/>
              </a:xfrm>
              <a:custGeom>
                <a:avLst/>
                <a:gdLst>
                  <a:gd name="T0" fmla="*/ 44 w 44"/>
                  <a:gd name="T1" fmla="*/ 21 h 43"/>
                  <a:gd name="T2" fmla="*/ 0 w 44"/>
                  <a:gd name="T3" fmla="*/ 43 h 43"/>
                  <a:gd name="T4" fmla="*/ 0 w 44"/>
                  <a:gd name="T5" fmla="*/ 0 h 43"/>
                  <a:gd name="T6" fmla="*/ 44 w 44"/>
                  <a:gd name="T7" fmla="*/ 21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3"/>
                  <a:gd name="T14" fmla="*/ 44 w 44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3">
                    <a:moveTo>
                      <a:pt x="44" y="21"/>
                    </a:moveTo>
                    <a:lnTo>
                      <a:pt x="0" y="43"/>
                    </a:lnTo>
                    <a:lnTo>
                      <a:pt x="0" y="0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99" name="Freeform 481"/>
              <p:cNvSpPr>
                <a:spLocks/>
              </p:cNvSpPr>
              <p:nvPr/>
            </p:nvSpPr>
            <p:spPr bwMode="auto">
              <a:xfrm>
                <a:off x="679" y="1165"/>
                <a:ext cx="43" cy="43"/>
              </a:xfrm>
              <a:custGeom>
                <a:avLst/>
                <a:gdLst>
                  <a:gd name="T0" fmla="*/ 0 w 43"/>
                  <a:gd name="T1" fmla="*/ 21 h 43"/>
                  <a:gd name="T2" fmla="*/ 43 w 43"/>
                  <a:gd name="T3" fmla="*/ 43 h 43"/>
                  <a:gd name="T4" fmla="*/ 43 w 43"/>
                  <a:gd name="T5" fmla="*/ 0 h 43"/>
                  <a:gd name="T6" fmla="*/ 0 w 43"/>
                  <a:gd name="T7" fmla="*/ 21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0" y="21"/>
                    </a:moveTo>
                    <a:lnTo>
                      <a:pt x="43" y="43"/>
                    </a:lnTo>
                    <a:lnTo>
                      <a:pt x="43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00" name="Line 482"/>
              <p:cNvSpPr>
                <a:spLocks noChangeShapeType="1"/>
              </p:cNvSpPr>
              <p:nvPr/>
            </p:nvSpPr>
            <p:spPr bwMode="auto">
              <a:xfrm flipH="1">
                <a:off x="679" y="1348"/>
                <a:ext cx="21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01" name="Freeform 483"/>
              <p:cNvSpPr>
                <a:spLocks/>
              </p:cNvSpPr>
              <p:nvPr/>
            </p:nvSpPr>
            <p:spPr bwMode="auto">
              <a:xfrm>
                <a:off x="845" y="1321"/>
                <a:ext cx="44" cy="48"/>
              </a:xfrm>
              <a:custGeom>
                <a:avLst/>
                <a:gdLst>
                  <a:gd name="T0" fmla="*/ 44 w 44"/>
                  <a:gd name="T1" fmla="*/ 27 h 48"/>
                  <a:gd name="T2" fmla="*/ 0 w 44"/>
                  <a:gd name="T3" fmla="*/ 48 h 48"/>
                  <a:gd name="T4" fmla="*/ 0 w 44"/>
                  <a:gd name="T5" fmla="*/ 0 h 48"/>
                  <a:gd name="T6" fmla="*/ 44 w 44"/>
                  <a:gd name="T7" fmla="*/ 27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7"/>
                    </a:moveTo>
                    <a:lnTo>
                      <a:pt x="0" y="48"/>
                    </a:lnTo>
                    <a:lnTo>
                      <a:pt x="0" y="0"/>
                    </a:lnTo>
                    <a:lnTo>
                      <a:pt x="44" y="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02" name="Freeform 484"/>
              <p:cNvSpPr>
                <a:spLocks/>
              </p:cNvSpPr>
              <p:nvPr/>
            </p:nvSpPr>
            <p:spPr bwMode="auto">
              <a:xfrm>
                <a:off x="679" y="1321"/>
                <a:ext cx="43" cy="48"/>
              </a:xfrm>
              <a:custGeom>
                <a:avLst/>
                <a:gdLst>
                  <a:gd name="T0" fmla="*/ 0 w 43"/>
                  <a:gd name="T1" fmla="*/ 27 h 48"/>
                  <a:gd name="T2" fmla="*/ 43 w 43"/>
                  <a:gd name="T3" fmla="*/ 48 h 48"/>
                  <a:gd name="T4" fmla="*/ 43 w 43"/>
                  <a:gd name="T5" fmla="*/ 0 h 48"/>
                  <a:gd name="T6" fmla="*/ 0 w 43"/>
                  <a:gd name="T7" fmla="*/ 27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7"/>
                    </a:moveTo>
                    <a:lnTo>
                      <a:pt x="43" y="48"/>
                    </a:lnTo>
                    <a:lnTo>
                      <a:pt x="43" y="0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03" name="Line 485"/>
              <p:cNvSpPr>
                <a:spLocks noChangeShapeType="1"/>
              </p:cNvSpPr>
              <p:nvPr/>
            </p:nvSpPr>
            <p:spPr bwMode="auto">
              <a:xfrm flipH="1">
                <a:off x="679" y="1692"/>
                <a:ext cx="21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04" name="Freeform 486"/>
              <p:cNvSpPr>
                <a:spLocks/>
              </p:cNvSpPr>
              <p:nvPr/>
            </p:nvSpPr>
            <p:spPr bwMode="auto">
              <a:xfrm>
                <a:off x="845" y="1670"/>
                <a:ext cx="44" cy="49"/>
              </a:xfrm>
              <a:custGeom>
                <a:avLst/>
                <a:gdLst>
                  <a:gd name="T0" fmla="*/ 44 w 44"/>
                  <a:gd name="T1" fmla="*/ 22 h 49"/>
                  <a:gd name="T2" fmla="*/ 0 w 44"/>
                  <a:gd name="T3" fmla="*/ 49 h 49"/>
                  <a:gd name="T4" fmla="*/ 0 w 44"/>
                  <a:gd name="T5" fmla="*/ 0 h 49"/>
                  <a:gd name="T6" fmla="*/ 44 w 44"/>
                  <a:gd name="T7" fmla="*/ 22 h 4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9"/>
                  <a:gd name="T14" fmla="*/ 44 w 44"/>
                  <a:gd name="T15" fmla="*/ 49 h 4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9">
                    <a:moveTo>
                      <a:pt x="44" y="22"/>
                    </a:moveTo>
                    <a:lnTo>
                      <a:pt x="0" y="49"/>
                    </a:lnTo>
                    <a:lnTo>
                      <a:pt x="0" y="0"/>
                    </a:lnTo>
                    <a:lnTo>
                      <a:pt x="44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05" name="Freeform 487"/>
              <p:cNvSpPr>
                <a:spLocks/>
              </p:cNvSpPr>
              <p:nvPr/>
            </p:nvSpPr>
            <p:spPr bwMode="auto">
              <a:xfrm>
                <a:off x="679" y="1670"/>
                <a:ext cx="43" cy="49"/>
              </a:xfrm>
              <a:custGeom>
                <a:avLst/>
                <a:gdLst>
                  <a:gd name="T0" fmla="*/ 0 w 43"/>
                  <a:gd name="T1" fmla="*/ 22 h 49"/>
                  <a:gd name="T2" fmla="*/ 43 w 43"/>
                  <a:gd name="T3" fmla="*/ 49 h 49"/>
                  <a:gd name="T4" fmla="*/ 43 w 43"/>
                  <a:gd name="T5" fmla="*/ 0 h 49"/>
                  <a:gd name="T6" fmla="*/ 0 w 43"/>
                  <a:gd name="T7" fmla="*/ 22 h 4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9"/>
                  <a:gd name="T14" fmla="*/ 43 w 43"/>
                  <a:gd name="T15" fmla="*/ 49 h 4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9">
                    <a:moveTo>
                      <a:pt x="0" y="22"/>
                    </a:moveTo>
                    <a:lnTo>
                      <a:pt x="43" y="49"/>
                    </a:lnTo>
                    <a:lnTo>
                      <a:pt x="43" y="0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06" name="Rectangle 488"/>
              <p:cNvSpPr>
                <a:spLocks noChangeArrowheads="1"/>
              </p:cNvSpPr>
              <p:nvPr/>
            </p:nvSpPr>
            <p:spPr bwMode="auto">
              <a:xfrm>
                <a:off x="442" y="616"/>
                <a:ext cx="695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900" b="1" dirty="0">
                    <a:solidFill>
                      <a:srgbClr val="24211D"/>
                    </a:solidFill>
                  </a:rPr>
                  <a:t>Memory Subsystem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07" name="Freeform 489"/>
              <p:cNvSpPr>
                <a:spLocks/>
              </p:cNvSpPr>
              <p:nvPr/>
            </p:nvSpPr>
            <p:spPr bwMode="auto">
              <a:xfrm>
                <a:off x="1185" y="934"/>
                <a:ext cx="91" cy="91"/>
              </a:xfrm>
              <a:custGeom>
                <a:avLst/>
                <a:gdLst>
                  <a:gd name="T0" fmla="*/ 91 w 91"/>
                  <a:gd name="T1" fmla="*/ 48 h 91"/>
                  <a:gd name="T2" fmla="*/ 0 w 91"/>
                  <a:gd name="T3" fmla="*/ 91 h 91"/>
                  <a:gd name="T4" fmla="*/ 0 w 91"/>
                  <a:gd name="T5" fmla="*/ 0 h 91"/>
                  <a:gd name="T6" fmla="*/ 91 w 91"/>
                  <a:gd name="T7" fmla="*/ 48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91" y="48"/>
                    </a:moveTo>
                    <a:lnTo>
                      <a:pt x="0" y="91"/>
                    </a:lnTo>
                    <a:lnTo>
                      <a:pt x="0" y="0"/>
                    </a:lnTo>
                    <a:lnTo>
                      <a:pt x="91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08" name="Freeform 490"/>
              <p:cNvSpPr>
                <a:spLocks/>
              </p:cNvSpPr>
              <p:nvPr/>
            </p:nvSpPr>
            <p:spPr bwMode="auto">
              <a:xfrm>
                <a:off x="1185" y="961"/>
                <a:ext cx="21" cy="37"/>
              </a:xfrm>
              <a:custGeom>
                <a:avLst/>
                <a:gdLst>
                  <a:gd name="T0" fmla="*/ 0 w 21"/>
                  <a:gd name="T1" fmla="*/ 37 h 37"/>
                  <a:gd name="T2" fmla="*/ 5 w 21"/>
                  <a:gd name="T3" fmla="*/ 37 h 37"/>
                  <a:gd name="T4" fmla="*/ 11 w 21"/>
                  <a:gd name="T5" fmla="*/ 37 h 37"/>
                  <a:gd name="T6" fmla="*/ 11 w 21"/>
                  <a:gd name="T7" fmla="*/ 32 h 37"/>
                  <a:gd name="T8" fmla="*/ 16 w 21"/>
                  <a:gd name="T9" fmla="*/ 32 h 37"/>
                  <a:gd name="T10" fmla="*/ 16 w 21"/>
                  <a:gd name="T11" fmla="*/ 32 h 37"/>
                  <a:gd name="T12" fmla="*/ 16 w 21"/>
                  <a:gd name="T13" fmla="*/ 27 h 37"/>
                  <a:gd name="T14" fmla="*/ 21 w 21"/>
                  <a:gd name="T15" fmla="*/ 21 h 37"/>
                  <a:gd name="T16" fmla="*/ 21 w 21"/>
                  <a:gd name="T17" fmla="*/ 21 h 37"/>
                  <a:gd name="T18" fmla="*/ 21 w 21"/>
                  <a:gd name="T19" fmla="*/ 16 h 37"/>
                  <a:gd name="T20" fmla="*/ 16 w 21"/>
                  <a:gd name="T21" fmla="*/ 10 h 37"/>
                  <a:gd name="T22" fmla="*/ 16 w 21"/>
                  <a:gd name="T23" fmla="*/ 10 h 37"/>
                  <a:gd name="T24" fmla="*/ 16 w 21"/>
                  <a:gd name="T25" fmla="*/ 5 h 37"/>
                  <a:gd name="T26" fmla="*/ 11 w 21"/>
                  <a:gd name="T27" fmla="*/ 5 h 37"/>
                  <a:gd name="T28" fmla="*/ 11 w 21"/>
                  <a:gd name="T29" fmla="*/ 5 h 37"/>
                  <a:gd name="T30" fmla="*/ 5 w 21"/>
                  <a:gd name="T31" fmla="*/ 0 h 37"/>
                  <a:gd name="T32" fmla="*/ 0 w 21"/>
                  <a:gd name="T33" fmla="*/ 0 h 37"/>
                  <a:gd name="T34" fmla="*/ 0 w 21"/>
                  <a:gd name="T35" fmla="*/ 37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1"/>
                  <a:gd name="T55" fmla="*/ 0 h 37"/>
                  <a:gd name="T56" fmla="*/ 21 w 21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1" h="37">
                    <a:moveTo>
                      <a:pt x="0" y="37"/>
                    </a:moveTo>
                    <a:lnTo>
                      <a:pt x="5" y="37"/>
                    </a:lnTo>
                    <a:lnTo>
                      <a:pt x="11" y="37"/>
                    </a:lnTo>
                    <a:lnTo>
                      <a:pt x="11" y="32"/>
                    </a:lnTo>
                    <a:lnTo>
                      <a:pt x="16" y="32"/>
                    </a:lnTo>
                    <a:lnTo>
                      <a:pt x="16" y="27"/>
                    </a:lnTo>
                    <a:lnTo>
                      <a:pt x="21" y="21"/>
                    </a:lnTo>
                    <a:lnTo>
                      <a:pt x="21" y="16"/>
                    </a:lnTo>
                    <a:lnTo>
                      <a:pt x="16" y="10"/>
                    </a:lnTo>
                    <a:lnTo>
                      <a:pt x="16" y="5"/>
                    </a:lnTo>
                    <a:lnTo>
                      <a:pt x="11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09" name="Rectangle 491"/>
              <p:cNvSpPr>
                <a:spLocks noChangeArrowheads="1"/>
              </p:cNvSpPr>
              <p:nvPr/>
            </p:nvSpPr>
            <p:spPr bwMode="auto">
              <a:xfrm>
                <a:off x="1147" y="961"/>
                <a:ext cx="38" cy="3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10" name="Freeform 492"/>
              <p:cNvSpPr>
                <a:spLocks/>
              </p:cNvSpPr>
              <p:nvPr/>
            </p:nvSpPr>
            <p:spPr bwMode="auto">
              <a:xfrm>
                <a:off x="1056" y="934"/>
                <a:ext cx="91" cy="91"/>
              </a:xfrm>
              <a:custGeom>
                <a:avLst/>
                <a:gdLst>
                  <a:gd name="T0" fmla="*/ 0 w 91"/>
                  <a:gd name="T1" fmla="*/ 48 h 91"/>
                  <a:gd name="T2" fmla="*/ 91 w 91"/>
                  <a:gd name="T3" fmla="*/ 91 h 91"/>
                  <a:gd name="T4" fmla="*/ 91 w 91"/>
                  <a:gd name="T5" fmla="*/ 0 h 91"/>
                  <a:gd name="T6" fmla="*/ 0 w 91"/>
                  <a:gd name="T7" fmla="*/ 48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0" y="48"/>
                    </a:moveTo>
                    <a:lnTo>
                      <a:pt x="91" y="91"/>
                    </a:lnTo>
                    <a:lnTo>
                      <a:pt x="91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11" name="Freeform 493"/>
              <p:cNvSpPr>
                <a:spLocks/>
              </p:cNvSpPr>
              <p:nvPr/>
            </p:nvSpPr>
            <p:spPr bwMode="auto">
              <a:xfrm>
                <a:off x="1131" y="961"/>
                <a:ext cx="16" cy="37"/>
              </a:xfrm>
              <a:custGeom>
                <a:avLst/>
                <a:gdLst>
                  <a:gd name="T0" fmla="*/ 16 w 16"/>
                  <a:gd name="T1" fmla="*/ 0 h 37"/>
                  <a:gd name="T2" fmla="*/ 11 w 16"/>
                  <a:gd name="T3" fmla="*/ 0 h 37"/>
                  <a:gd name="T4" fmla="*/ 11 w 16"/>
                  <a:gd name="T5" fmla="*/ 5 h 37"/>
                  <a:gd name="T6" fmla="*/ 5 w 16"/>
                  <a:gd name="T7" fmla="*/ 5 h 37"/>
                  <a:gd name="T8" fmla="*/ 5 w 16"/>
                  <a:gd name="T9" fmla="*/ 5 h 37"/>
                  <a:gd name="T10" fmla="*/ 0 w 16"/>
                  <a:gd name="T11" fmla="*/ 10 h 37"/>
                  <a:gd name="T12" fmla="*/ 0 w 16"/>
                  <a:gd name="T13" fmla="*/ 10 h 37"/>
                  <a:gd name="T14" fmla="*/ 0 w 16"/>
                  <a:gd name="T15" fmla="*/ 16 h 37"/>
                  <a:gd name="T16" fmla="*/ 0 w 16"/>
                  <a:gd name="T17" fmla="*/ 21 h 37"/>
                  <a:gd name="T18" fmla="*/ 0 w 16"/>
                  <a:gd name="T19" fmla="*/ 21 h 37"/>
                  <a:gd name="T20" fmla="*/ 0 w 16"/>
                  <a:gd name="T21" fmla="*/ 27 h 37"/>
                  <a:gd name="T22" fmla="*/ 0 w 16"/>
                  <a:gd name="T23" fmla="*/ 32 h 37"/>
                  <a:gd name="T24" fmla="*/ 5 w 16"/>
                  <a:gd name="T25" fmla="*/ 32 h 37"/>
                  <a:gd name="T26" fmla="*/ 5 w 16"/>
                  <a:gd name="T27" fmla="*/ 32 h 37"/>
                  <a:gd name="T28" fmla="*/ 11 w 16"/>
                  <a:gd name="T29" fmla="*/ 37 h 37"/>
                  <a:gd name="T30" fmla="*/ 11 w 16"/>
                  <a:gd name="T31" fmla="*/ 37 h 37"/>
                  <a:gd name="T32" fmla="*/ 16 w 16"/>
                  <a:gd name="T33" fmla="*/ 37 h 37"/>
                  <a:gd name="T34" fmla="*/ 16 w 16"/>
                  <a:gd name="T35" fmla="*/ 0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7"/>
                  <a:gd name="T56" fmla="*/ 16 w 16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7">
                    <a:moveTo>
                      <a:pt x="16" y="0"/>
                    </a:moveTo>
                    <a:lnTo>
                      <a:pt x="11" y="0"/>
                    </a:lnTo>
                    <a:lnTo>
                      <a:pt x="11" y="5"/>
                    </a:lnTo>
                    <a:lnTo>
                      <a:pt x="5" y="5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0" y="27"/>
                    </a:lnTo>
                    <a:lnTo>
                      <a:pt x="0" y="32"/>
                    </a:lnTo>
                    <a:lnTo>
                      <a:pt x="5" y="32"/>
                    </a:lnTo>
                    <a:lnTo>
                      <a:pt x="11" y="37"/>
                    </a:lnTo>
                    <a:lnTo>
                      <a:pt x="16" y="37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12" name="Rectangle 494"/>
              <p:cNvSpPr>
                <a:spLocks noChangeArrowheads="1"/>
              </p:cNvSpPr>
              <p:nvPr/>
            </p:nvSpPr>
            <p:spPr bwMode="auto">
              <a:xfrm>
                <a:off x="1901" y="3020"/>
                <a:ext cx="167" cy="54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13" name="Rectangle 495"/>
              <p:cNvSpPr>
                <a:spLocks noChangeArrowheads="1"/>
              </p:cNvSpPr>
              <p:nvPr/>
            </p:nvSpPr>
            <p:spPr bwMode="auto">
              <a:xfrm>
                <a:off x="1901" y="3020"/>
                <a:ext cx="167" cy="54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14" name="Rectangle 496"/>
              <p:cNvSpPr>
                <a:spLocks noChangeArrowheads="1"/>
              </p:cNvSpPr>
              <p:nvPr/>
            </p:nvSpPr>
            <p:spPr bwMode="auto">
              <a:xfrm rot="-5400000">
                <a:off x="1938" y="3357"/>
                <a:ext cx="103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S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15" name="Rectangle 497"/>
              <p:cNvSpPr>
                <a:spLocks noChangeArrowheads="1"/>
              </p:cNvSpPr>
              <p:nvPr/>
            </p:nvSpPr>
            <p:spPr bwMode="auto">
              <a:xfrm rot="-5400000">
                <a:off x="1936" y="3301"/>
                <a:ext cx="108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R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16" name="Rectangle 498"/>
              <p:cNvSpPr>
                <a:spLocks noChangeArrowheads="1"/>
              </p:cNvSpPr>
              <p:nvPr/>
            </p:nvSpPr>
            <p:spPr bwMode="auto">
              <a:xfrm rot="-5400000">
                <a:off x="1957" y="3263"/>
                <a:ext cx="65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I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17" name="Rectangle 499"/>
              <p:cNvSpPr>
                <a:spLocks noChangeArrowheads="1"/>
              </p:cNvSpPr>
              <p:nvPr/>
            </p:nvSpPr>
            <p:spPr bwMode="auto">
              <a:xfrm rot="-5400000">
                <a:off x="1936" y="3215"/>
                <a:ext cx="108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O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18" name="Rectangle 500"/>
              <p:cNvSpPr>
                <a:spLocks noChangeArrowheads="1"/>
              </p:cNvSpPr>
              <p:nvPr/>
            </p:nvSpPr>
            <p:spPr bwMode="auto">
              <a:xfrm rot="-5400000">
                <a:off x="1957" y="3172"/>
                <a:ext cx="65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 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19" name="Rectangle 501"/>
              <p:cNvSpPr>
                <a:spLocks noChangeArrowheads="1"/>
              </p:cNvSpPr>
              <p:nvPr/>
            </p:nvSpPr>
            <p:spPr bwMode="auto">
              <a:xfrm rot="-5400000">
                <a:off x="1957" y="3150"/>
                <a:ext cx="65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 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20" name="Rectangle 502"/>
              <p:cNvSpPr>
                <a:spLocks noChangeArrowheads="1"/>
              </p:cNvSpPr>
              <p:nvPr/>
            </p:nvSpPr>
            <p:spPr bwMode="auto">
              <a:xfrm rot="-5400000">
                <a:off x="1946" y="3065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x4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21" name="Rectangle 504"/>
              <p:cNvSpPr>
                <a:spLocks noChangeArrowheads="1"/>
              </p:cNvSpPr>
              <p:nvPr/>
            </p:nvSpPr>
            <p:spPr bwMode="auto">
              <a:xfrm>
                <a:off x="1093" y="3020"/>
                <a:ext cx="156" cy="54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22" name="Rectangle 505"/>
              <p:cNvSpPr>
                <a:spLocks noChangeArrowheads="1"/>
              </p:cNvSpPr>
              <p:nvPr/>
            </p:nvSpPr>
            <p:spPr bwMode="auto">
              <a:xfrm>
                <a:off x="1093" y="3020"/>
                <a:ext cx="156" cy="54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23" name="Rectangle 506"/>
              <p:cNvSpPr>
                <a:spLocks noChangeArrowheads="1"/>
              </p:cNvSpPr>
              <p:nvPr/>
            </p:nvSpPr>
            <p:spPr bwMode="auto">
              <a:xfrm rot="-5400000">
                <a:off x="1134" y="3346"/>
                <a:ext cx="103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P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24" name="Rectangle 507"/>
              <p:cNvSpPr>
                <a:spLocks noChangeArrowheads="1"/>
              </p:cNvSpPr>
              <p:nvPr/>
            </p:nvSpPr>
            <p:spPr bwMode="auto">
              <a:xfrm rot="-5400000">
                <a:off x="1132" y="3291"/>
                <a:ext cx="108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C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25" name="Rectangle 508"/>
              <p:cNvSpPr>
                <a:spLocks noChangeArrowheads="1"/>
              </p:cNvSpPr>
              <p:nvPr/>
            </p:nvSpPr>
            <p:spPr bwMode="auto">
              <a:xfrm rot="-5400000">
                <a:off x="1153" y="3253"/>
                <a:ext cx="65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I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26" name="Rectangle 509"/>
              <p:cNvSpPr>
                <a:spLocks noChangeArrowheads="1"/>
              </p:cNvSpPr>
              <p:nvPr/>
            </p:nvSpPr>
            <p:spPr bwMode="auto">
              <a:xfrm rot="-5400000">
                <a:off x="1140" y="3213"/>
                <a:ext cx="92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e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27" name="Rectangle 510"/>
              <p:cNvSpPr>
                <a:spLocks noChangeArrowheads="1"/>
              </p:cNvSpPr>
              <p:nvPr/>
            </p:nvSpPr>
            <p:spPr bwMode="auto">
              <a:xfrm rot="-5400000">
                <a:off x="1153" y="3183"/>
                <a:ext cx="65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 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28" name="Rectangle 511"/>
              <p:cNvSpPr>
                <a:spLocks noChangeArrowheads="1"/>
              </p:cNvSpPr>
              <p:nvPr/>
            </p:nvSpPr>
            <p:spPr bwMode="auto">
              <a:xfrm rot="-5400000">
                <a:off x="1153" y="3161"/>
                <a:ext cx="65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 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29" name="Rectangle 512"/>
              <p:cNvSpPr>
                <a:spLocks noChangeArrowheads="1"/>
              </p:cNvSpPr>
              <p:nvPr/>
            </p:nvSpPr>
            <p:spPr bwMode="auto">
              <a:xfrm rot="-5400000">
                <a:off x="1142" y="3076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x2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30" name="Rectangle 514"/>
              <p:cNvSpPr>
                <a:spLocks noChangeArrowheads="1"/>
              </p:cNvSpPr>
              <p:nvPr/>
            </p:nvSpPr>
            <p:spPr bwMode="auto">
              <a:xfrm>
                <a:off x="1292" y="3020"/>
                <a:ext cx="162" cy="548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31" name="Rectangle 515"/>
              <p:cNvSpPr>
                <a:spLocks noChangeArrowheads="1"/>
              </p:cNvSpPr>
              <p:nvPr/>
            </p:nvSpPr>
            <p:spPr bwMode="auto">
              <a:xfrm rot="-5400000">
                <a:off x="1327" y="3296"/>
                <a:ext cx="108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U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32" name="Rectangle 516"/>
              <p:cNvSpPr>
                <a:spLocks noChangeArrowheads="1"/>
              </p:cNvSpPr>
              <p:nvPr/>
            </p:nvSpPr>
            <p:spPr bwMode="auto">
              <a:xfrm rot="-5400000">
                <a:off x="1329" y="3239"/>
                <a:ext cx="103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A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33" name="Rectangle 517"/>
              <p:cNvSpPr>
                <a:spLocks noChangeArrowheads="1"/>
              </p:cNvSpPr>
              <p:nvPr/>
            </p:nvSpPr>
            <p:spPr bwMode="auto">
              <a:xfrm rot="-5400000">
                <a:off x="1327" y="3178"/>
                <a:ext cx="108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R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34" name="Rectangle 518"/>
              <p:cNvSpPr>
                <a:spLocks noChangeArrowheads="1"/>
              </p:cNvSpPr>
              <p:nvPr/>
            </p:nvSpPr>
            <p:spPr bwMode="auto">
              <a:xfrm rot="-5400000">
                <a:off x="1332" y="3118"/>
                <a:ext cx="97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35" name="Rectangle 519"/>
              <p:cNvSpPr>
                <a:spLocks noChangeArrowheads="1"/>
              </p:cNvSpPr>
              <p:nvPr/>
            </p:nvSpPr>
            <p:spPr bwMode="auto">
              <a:xfrm>
                <a:off x="1696" y="3020"/>
                <a:ext cx="167" cy="54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36" name="Rectangle 520"/>
              <p:cNvSpPr>
                <a:spLocks noChangeArrowheads="1"/>
              </p:cNvSpPr>
              <p:nvPr/>
            </p:nvSpPr>
            <p:spPr bwMode="auto">
              <a:xfrm>
                <a:off x="1696" y="3020"/>
                <a:ext cx="167" cy="54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37" name="Rectangle 521"/>
              <p:cNvSpPr>
                <a:spLocks noChangeArrowheads="1"/>
              </p:cNvSpPr>
              <p:nvPr/>
            </p:nvSpPr>
            <p:spPr bwMode="auto">
              <a:xfrm rot="-5400000">
                <a:off x="1709" y="3387"/>
                <a:ext cx="81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A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38" name="Rectangle 522"/>
              <p:cNvSpPr>
                <a:spLocks noChangeArrowheads="1"/>
              </p:cNvSpPr>
              <p:nvPr/>
            </p:nvSpPr>
            <p:spPr bwMode="auto">
              <a:xfrm rot="-5400000">
                <a:off x="1712" y="3347"/>
                <a:ext cx="76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p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39" name="Rectangle 523"/>
              <p:cNvSpPr>
                <a:spLocks noChangeArrowheads="1"/>
              </p:cNvSpPr>
              <p:nvPr/>
            </p:nvSpPr>
            <p:spPr bwMode="auto">
              <a:xfrm rot="-5400000">
                <a:off x="1712" y="3304"/>
                <a:ext cx="76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p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40" name="Rectangle 524"/>
              <p:cNvSpPr>
                <a:spLocks noChangeArrowheads="1"/>
              </p:cNvSpPr>
              <p:nvPr/>
            </p:nvSpPr>
            <p:spPr bwMode="auto">
              <a:xfrm rot="-5400000">
                <a:off x="1723" y="3277"/>
                <a:ext cx="5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l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41" name="Rectangle 525"/>
              <p:cNvSpPr>
                <a:spLocks noChangeArrowheads="1"/>
              </p:cNvSpPr>
              <p:nvPr/>
            </p:nvSpPr>
            <p:spPr bwMode="auto">
              <a:xfrm rot="-5400000">
                <a:off x="1723" y="3261"/>
                <a:ext cx="5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i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42" name="Rectangle 526"/>
              <p:cNvSpPr>
                <a:spLocks noChangeArrowheads="1"/>
              </p:cNvSpPr>
              <p:nvPr/>
            </p:nvSpPr>
            <p:spPr bwMode="auto">
              <a:xfrm rot="-5400000">
                <a:off x="1715" y="3232"/>
                <a:ext cx="70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c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43" name="Rectangle 527"/>
              <p:cNvSpPr>
                <a:spLocks noChangeArrowheads="1"/>
              </p:cNvSpPr>
              <p:nvPr/>
            </p:nvSpPr>
            <p:spPr bwMode="auto">
              <a:xfrm rot="-5400000">
                <a:off x="1715" y="3199"/>
                <a:ext cx="70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a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44" name="Rectangle 528"/>
              <p:cNvSpPr>
                <a:spLocks noChangeArrowheads="1"/>
              </p:cNvSpPr>
              <p:nvPr/>
            </p:nvSpPr>
            <p:spPr bwMode="auto">
              <a:xfrm rot="-5400000">
                <a:off x="1723" y="3170"/>
                <a:ext cx="5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45" name="Rectangle 529"/>
              <p:cNvSpPr>
                <a:spLocks noChangeArrowheads="1"/>
              </p:cNvSpPr>
              <p:nvPr/>
            </p:nvSpPr>
            <p:spPr bwMode="auto">
              <a:xfrm rot="-5400000">
                <a:off x="1723" y="3148"/>
                <a:ext cx="5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i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46" name="Rectangle 530"/>
              <p:cNvSpPr>
                <a:spLocks noChangeArrowheads="1"/>
              </p:cNvSpPr>
              <p:nvPr/>
            </p:nvSpPr>
            <p:spPr bwMode="auto">
              <a:xfrm rot="-5400000">
                <a:off x="1712" y="3121"/>
                <a:ext cx="76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o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47" name="Rectangle 531"/>
              <p:cNvSpPr>
                <a:spLocks noChangeArrowheads="1"/>
              </p:cNvSpPr>
              <p:nvPr/>
            </p:nvSpPr>
            <p:spPr bwMode="auto">
              <a:xfrm rot="-5400000">
                <a:off x="1712" y="3078"/>
                <a:ext cx="76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n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48" name="Rectangle 532"/>
              <p:cNvSpPr>
                <a:spLocks noChangeArrowheads="1"/>
              </p:cNvSpPr>
              <p:nvPr/>
            </p:nvSpPr>
            <p:spPr bwMode="auto">
              <a:xfrm rot="-5400000">
                <a:off x="1723" y="3052"/>
                <a:ext cx="5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-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49" name="Rectangle 533"/>
              <p:cNvSpPr>
                <a:spLocks noChangeArrowheads="1"/>
              </p:cNvSpPr>
              <p:nvPr/>
            </p:nvSpPr>
            <p:spPr bwMode="auto">
              <a:xfrm rot="-5400000">
                <a:off x="1779" y="3376"/>
                <a:ext cx="81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S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50" name="Rectangle 534"/>
              <p:cNvSpPr>
                <a:spLocks noChangeArrowheads="1"/>
              </p:cNvSpPr>
              <p:nvPr/>
            </p:nvSpPr>
            <p:spPr bwMode="auto">
              <a:xfrm rot="-5400000">
                <a:off x="1782" y="3336"/>
                <a:ext cx="76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p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51" name="Rectangle 535"/>
              <p:cNvSpPr>
                <a:spLocks noChangeArrowheads="1"/>
              </p:cNvSpPr>
              <p:nvPr/>
            </p:nvSpPr>
            <p:spPr bwMode="auto">
              <a:xfrm rot="-5400000">
                <a:off x="1785" y="3302"/>
                <a:ext cx="70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e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52" name="Rectangle 536"/>
              <p:cNvSpPr>
                <a:spLocks noChangeArrowheads="1"/>
              </p:cNvSpPr>
              <p:nvPr/>
            </p:nvSpPr>
            <p:spPr bwMode="auto">
              <a:xfrm rot="-5400000">
                <a:off x="1785" y="3264"/>
                <a:ext cx="70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c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53" name="Rectangle 537"/>
              <p:cNvSpPr>
                <a:spLocks noChangeArrowheads="1"/>
              </p:cNvSpPr>
              <p:nvPr/>
            </p:nvSpPr>
            <p:spPr bwMode="auto">
              <a:xfrm rot="-5400000">
                <a:off x="1793" y="3240"/>
                <a:ext cx="5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i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54" name="Rectangle 538"/>
              <p:cNvSpPr>
                <a:spLocks noChangeArrowheads="1"/>
              </p:cNvSpPr>
              <p:nvPr/>
            </p:nvSpPr>
            <p:spPr bwMode="auto">
              <a:xfrm rot="-5400000">
                <a:off x="1793" y="3218"/>
                <a:ext cx="5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f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55" name="Rectangle 539"/>
              <p:cNvSpPr>
                <a:spLocks noChangeArrowheads="1"/>
              </p:cNvSpPr>
              <p:nvPr/>
            </p:nvSpPr>
            <p:spPr bwMode="auto">
              <a:xfrm rot="-5400000">
                <a:off x="1793" y="3197"/>
                <a:ext cx="5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i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56" name="Rectangle 540"/>
              <p:cNvSpPr>
                <a:spLocks noChangeArrowheads="1"/>
              </p:cNvSpPr>
              <p:nvPr/>
            </p:nvSpPr>
            <p:spPr bwMode="auto">
              <a:xfrm rot="-5400000">
                <a:off x="1785" y="3173"/>
                <a:ext cx="70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c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57" name="Rectangle 541"/>
              <p:cNvSpPr>
                <a:spLocks noChangeArrowheads="1"/>
              </p:cNvSpPr>
              <p:nvPr/>
            </p:nvSpPr>
            <p:spPr bwMode="auto">
              <a:xfrm rot="-5400000">
                <a:off x="1793" y="3143"/>
                <a:ext cx="5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 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58" name="Rectangle 542"/>
              <p:cNvSpPr>
                <a:spLocks noChangeArrowheads="1"/>
              </p:cNvSpPr>
              <p:nvPr/>
            </p:nvSpPr>
            <p:spPr bwMode="auto">
              <a:xfrm rot="-5400000">
                <a:off x="1793" y="3127"/>
                <a:ext cx="5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I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59" name="Rectangle 543"/>
              <p:cNvSpPr>
                <a:spLocks noChangeArrowheads="1"/>
              </p:cNvSpPr>
              <p:nvPr/>
            </p:nvSpPr>
            <p:spPr bwMode="auto">
              <a:xfrm rot="-5400000">
                <a:off x="1793" y="3111"/>
                <a:ext cx="5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/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60" name="Rectangle 544"/>
              <p:cNvSpPr>
                <a:spLocks noChangeArrowheads="1"/>
              </p:cNvSpPr>
              <p:nvPr/>
            </p:nvSpPr>
            <p:spPr bwMode="auto">
              <a:xfrm rot="-5400000">
                <a:off x="1776" y="3072"/>
                <a:ext cx="87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O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61" name="Rectangle 545"/>
              <p:cNvSpPr>
                <a:spLocks noChangeArrowheads="1"/>
              </p:cNvSpPr>
              <p:nvPr/>
            </p:nvSpPr>
            <p:spPr bwMode="auto">
              <a:xfrm>
                <a:off x="1497" y="3020"/>
                <a:ext cx="162" cy="54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62" name="Rectangle 546"/>
              <p:cNvSpPr>
                <a:spLocks noChangeArrowheads="1"/>
              </p:cNvSpPr>
              <p:nvPr/>
            </p:nvSpPr>
            <p:spPr bwMode="auto">
              <a:xfrm>
                <a:off x="1497" y="3020"/>
                <a:ext cx="162" cy="54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63" name="Rectangle 547"/>
              <p:cNvSpPr>
                <a:spLocks noChangeArrowheads="1"/>
              </p:cNvSpPr>
              <p:nvPr/>
            </p:nvSpPr>
            <p:spPr bwMode="auto">
              <a:xfrm rot="-5400000">
                <a:off x="1534" y="3250"/>
                <a:ext cx="103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S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64" name="Rectangle 548"/>
              <p:cNvSpPr>
                <a:spLocks noChangeArrowheads="1"/>
              </p:cNvSpPr>
              <p:nvPr/>
            </p:nvSpPr>
            <p:spPr bwMode="auto">
              <a:xfrm rot="-5400000">
                <a:off x="1534" y="3191"/>
                <a:ext cx="103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P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65" name="Rectangle 549"/>
              <p:cNvSpPr>
                <a:spLocks noChangeArrowheads="1"/>
              </p:cNvSpPr>
              <p:nvPr/>
            </p:nvSpPr>
            <p:spPr bwMode="auto">
              <a:xfrm rot="-5400000">
                <a:off x="1553" y="3156"/>
                <a:ext cx="65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I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66" name="Rectangle 550"/>
              <p:cNvSpPr>
                <a:spLocks noChangeArrowheads="1"/>
              </p:cNvSpPr>
              <p:nvPr/>
            </p:nvSpPr>
            <p:spPr bwMode="auto">
              <a:xfrm>
                <a:off x="889" y="3020"/>
                <a:ext cx="167" cy="54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67" name="Rectangle 551"/>
              <p:cNvSpPr>
                <a:spLocks noChangeArrowheads="1"/>
              </p:cNvSpPr>
              <p:nvPr/>
            </p:nvSpPr>
            <p:spPr bwMode="auto">
              <a:xfrm>
                <a:off x="889" y="3020"/>
                <a:ext cx="167" cy="54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68" name="Rectangle 552"/>
              <p:cNvSpPr>
                <a:spLocks noChangeArrowheads="1"/>
              </p:cNvSpPr>
              <p:nvPr/>
            </p:nvSpPr>
            <p:spPr bwMode="auto">
              <a:xfrm rot="-5400000">
                <a:off x="943" y="3258"/>
                <a:ext cx="65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I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69" name="Rectangle 553"/>
              <p:cNvSpPr>
                <a:spLocks noChangeArrowheads="1"/>
              </p:cNvSpPr>
              <p:nvPr/>
            </p:nvSpPr>
            <p:spPr bwMode="auto">
              <a:xfrm rot="-5400000">
                <a:off x="922" y="3183"/>
                <a:ext cx="108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C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70" name="Rectangle 554"/>
              <p:cNvSpPr>
                <a:spLocks noChangeArrowheads="1"/>
              </p:cNvSpPr>
              <p:nvPr/>
            </p:nvSpPr>
            <p:spPr bwMode="auto">
              <a:xfrm rot="-5400000">
                <a:off x="920" y="3255"/>
                <a:ext cx="60" cy="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700" b="1" dirty="0">
                    <a:solidFill>
                      <a:srgbClr val="000000"/>
                    </a:solidFill>
                  </a:rPr>
                  <a:t>2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71" name="Freeform 555"/>
              <p:cNvSpPr>
                <a:spLocks/>
              </p:cNvSpPr>
              <p:nvPr/>
            </p:nvSpPr>
            <p:spPr bwMode="auto">
              <a:xfrm>
                <a:off x="1896" y="2498"/>
                <a:ext cx="75" cy="70"/>
              </a:xfrm>
              <a:custGeom>
                <a:avLst/>
                <a:gdLst>
                  <a:gd name="T0" fmla="*/ 75 w 75"/>
                  <a:gd name="T1" fmla="*/ 70 h 70"/>
                  <a:gd name="T2" fmla="*/ 37 w 75"/>
                  <a:gd name="T3" fmla="*/ 0 h 70"/>
                  <a:gd name="T4" fmla="*/ 0 w 75"/>
                  <a:gd name="T5" fmla="*/ 70 h 70"/>
                  <a:gd name="T6" fmla="*/ 75 w 75"/>
                  <a:gd name="T7" fmla="*/ 70 h 7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5"/>
                  <a:gd name="T13" fmla="*/ 0 h 70"/>
                  <a:gd name="T14" fmla="*/ 75 w 75"/>
                  <a:gd name="T15" fmla="*/ 70 h 7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5" h="70">
                    <a:moveTo>
                      <a:pt x="75" y="70"/>
                    </a:moveTo>
                    <a:lnTo>
                      <a:pt x="37" y="0"/>
                    </a:lnTo>
                    <a:lnTo>
                      <a:pt x="0" y="70"/>
                    </a:lnTo>
                    <a:lnTo>
                      <a:pt x="75" y="7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72" name="Freeform 556"/>
              <p:cNvSpPr>
                <a:spLocks/>
              </p:cNvSpPr>
              <p:nvPr/>
            </p:nvSpPr>
            <p:spPr bwMode="auto">
              <a:xfrm>
                <a:off x="1928" y="2552"/>
                <a:ext cx="16" cy="11"/>
              </a:xfrm>
              <a:custGeom>
                <a:avLst/>
                <a:gdLst>
                  <a:gd name="T0" fmla="*/ 16 w 16"/>
                  <a:gd name="T1" fmla="*/ 11 h 11"/>
                  <a:gd name="T2" fmla="*/ 11 w 16"/>
                  <a:gd name="T3" fmla="*/ 6 h 11"/>
                  <a:gd name="T4" fmla="*/ 11 w 16"/>
                  <a:gd name="T5" fmla="*/ 6 h 11"/>
                  <a:gd name="T6" fmla="*/ 11 w 16"/>
                  <a:gd name="T7" fmla="*/ 0 h 11"/>
                  <a:gd name="T8" fmla="*/ 5 w 16"/>
                  <a:gd name="T9" fmla="*/ 0 h 11"/>
                  <a:gd name="T10" fmla="*/ 5 w 16"/>
                  <a:gd name="T11" fmla="*/ 0 h 11"/>
                  <a:gd name="T12" fmla="*/ 0 w 16"/>
                  <a:gd name="T13" fmla="*/ 6 h 11"/>
                  <a:gd name="T14" fmla="*/ 0 w 16"/>
                  <a:gd name="T15" fmla="*/ 6 h 11"/>
                  <a:gd name="T16" fmla="*/ 0 w 16"/>
                  <a:gd name="T17" fmla="*/ 11 h 11"/>
                  <a:gd name="T18" fmla="*/ 16 w 16"/>
                  <a:gd name="T19" fmla="*/ 11 h 1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6"/>
                  <a:gd name="T31" fmla="*/ 0 h 11"/>
                  <a:gd name="T32" fmla="*/ 16 w 16"/>
                  <a:gd name="T33" fmla="*/ 11 h 1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6" h="11">
                    <a:moveTo>
                      <a:pt x="16" y="11"/>
                    </a:moveTo>
                    <a:lnTo>
                      <a:pt x="11" y="6"/>
                    </a:lnTo>
                    <a:lnTo>
                      <a:pt x="11" y="0"/>
                    </a:lnTo>
                    <a:lnTo>
                      <a:pt x="5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16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73" name="Rectangle 557"/>
              <p:cNvSpPr>
                <a:spLocks noChangeArrowheads="1"/>
              </p:cNvSpPr>
              <p:nvPr/>
            </p:nvSpPr>
            <p:spPr bwMode="auto">
              <a:xfrm>
                <a:off x="1928" y="2563"/>
                <a:ext cx="16" cy="38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74" name="Freeform 558"/>
              <p:cNvSpPr>
                <a:spLocks/>
              </p:cNvSpPr>
              <p:nvPr/>
            </p:nvSpPr>
            <p:spPr bwMode="auto">
              <a:xfrm>
                <a:off x="1896" y="2939"/>
                <a:ext cx="75" cy="70"/>
              </a:xfrm>
              <a:custGeom>
                <a:avLst/>
                <a:gdLst>
                  <a:gd name="T0" fmla="*/ 75 w 75"/>
                  <a:gd name="T1" fmla="*/ 0 h 70"/>
                  <a:gd name="T2" fmla="*/ 37 w 75"/>
                  <a:gd name="T3" fmla="*/ 70 h 70"/>
                  <a:gd name="T4" fmla="*/ 0 w 75"/>
                  <a:gd name="T5" fmla="*/ 0 h 70"/>
                  <a:gd name="T6" fmla="*/ 75 w 75"/>
                  <a:gd name="T7" fmla="*/ 0 h 7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5"/>
                  <a:gd name="T13" fmla="*/ 0 h 70"/>
                  <a:gd name="T14" fmla="*/ 75 w 75"/>
                  <a:gd name="T15" fmla="*/ 70 h 7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5" h="70">
                    <a:moveTo>
                      <a:pt x="75" y="0"/>
                    </a:moveTo>
                    <a:lnTo>
                      <a:pt x="37" y="70"/>
                    </a:lnTo>
                    <a:lnTo>
                      <a:pt x="0" y="0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75" name="Freeform 559"/>
              <p:cNvSpPr>
                <a:spLocks/>
              </p:cNvSpPr>
              <p:nvPr/>
            </p:nvSpPr>
            <p:spPr bwMode="auto">
              <a:xfrm>
                <a:off x="1928" y="2950"/>
                <a:ext cx="16" cy="5"/>
              </a:xfrm>
              <a:custGeom>
                <a:avLst/>
                <a:gdLst>
                  <a:gd name="T0" fmla="*/ 0 w 16"/>
                  <a:gd name="T1" fmla="*/ 0 h 5"/>
                  <a:gd name="T2" fmla="*/ 0 w 16"/>
                  <a:gd name="T3" fmla="*/ 0 h 5"/>
                  <a:gd name="T4" fmla="*/ 0 w 16"/>
                  <a:gd name="T5" fmla="*/ 5 h 5"/>
                  <a:gd name="T6" fmla="*/ 5 w 16"/>
                  <a:gd name="T7" fmla="*/ 5 h 5"/>
                  <a:gd name="T8" fmla="*/ 5 w 16"/>
                  <a:gd name="T9" fmla="*/ 5 h 5"/>
                  <a:gd name="T10" fmla="*/ 11 w 16"/>
                  <a:gd name="T11" fmla="*/ 5 h 5"/>
                  <a:gd name="T12" fmla="*/ 11 w 16"/>
                  <a:gd name="T13" fmla="*/ 5 h 5"/>
                  <a:gd name="T14" fmla="*/ 11 w 16"/>
                  <a:gd name="T15" fmla="*/ 0 h 5"/>
                  <a:gd name="T16" fmla="*/ 16 w 16"/>
                  <a:gd name="T17" fmla="*/ 0 h 5"/>
                  <a:gd name="T18" fmla="*/ 0 w 16"/>
                  <a:gd name="T19" fmla="*/ 0 h 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6"/>
                  <a:gd name="T31" fmla="*/ 0 h 5"/>
                  <a:gd name="T32" fmla="*/ 16 w 16"/>
                  <a:gd name="T33" fmla="*/ 5 h 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6" h="5">
                    <a:moveTo>
                      <a:pt x="0" y="0"/>
                    </a:moveTo>
                    <a:lnTo>
                      <a:pt x="0" y="0"/>
                    </a:lnTo>
                    <a:lnTo>
                      <a:pt x="0" y="5"/>
                    </a:lnTo>
                    <a:lnTo>
                      <a:pt x="5" y="5"/>
                    </a:lnTo>
                    <a:lnTo>
                      <a:pt x="11" y="5"/>
                    </a:lnTo>
                    <a:lnTo>
                      <a:pt x="11" y="0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76" name="Freeform 560"/>
              <p:cNvSpPr>
                <a:spLocks/>
              </p:cNvSpPr>
              <p:nvPr/>
            </p:nvSpPr>
            <p:spPr bwMode="auto">
              <a:xfrm>
                <a:off x="1696" y="2498"/>
                <a:ext cx="70" cy="70"/>
              </a:xfrm>
              <a:custGeom>
                <a:avLst/>
                <a:gdLst>
                  <a:gd name="T0" fmla="*/ 70 w 70"/>
                  <a:gd name="T1" fmla="*/ 70 h 70"/>
                  <a:gd name="T2" fmla="*/ 33 w 70"/>
                  <a:gd name="T3" fmla="*/ 0 h 70"/>
                  <a:gd name="T4" fmla="*/ 0 w 70"/>
                  <a:gd name="T5" fmla="*/ 70 h 70"/>
                  <a:gd name="T6" fmla="*/ 70 w 70"/>
                  <a:gd name="T7" fmla="*/ 70 h 7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0"/>
                  <a:gd name="T14" fmla="*/ 70 w 70"/>
                  <a:gd name="T15" fmla="*/ 70 h 7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0">
                    <a:moveTo>
                      <a:pt x="70" y="70"/>
                    </a:moveTo>
                    <a:lnTo>
                      <a:pt x="33" y="0"/>
                    </a:lnTo>
                    <a:lnTo>
                      <a:pt x="0" y="70"/>
                    </a:lnTo>
                    <a:lnTo>
                      <a:pt x="70" y="7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77" name="Freeform 561"/>
              <p:cNvSpPr>
                <a:spLocks/>
              </p:cNvSpPr>
              <p:nvPr/>
            </p:nvSpPr>
            <p:spPr bwMode="auto">
              <a:xfrm>
                <a:off x="1723" y="2552"/>
                <a:ext cx="16" cy="11"/>
              </a:xfrm>
              <a:custGeom>
                <a:avLst/>
                <a:gdLst>
                  <a:gd name="T0" fmla="*/ 16 w 16"/>
                  <a:gd name="T1" fmla="*/ 11 h 11"/>
                  <a:gd name="T2" fmla="*/ 16 w 16"/>
                  <a:gd name="T3" fmla="*/ 6 h 11"/>
                  <a:gd name="T4" fmla="*/ 11 w 16"/>
                  <a:gd name="T5" fmla="*/ 6 h 11"/>
                  <a:gd name="T6" fmla="*/ 11 w 16"/>
                  <a:gd name="T7" fmla="*/ 0 h 11"/>
                  <a:gd name="T8" fmla="*/ 6 w 16"/>
                  <a:gd name="T9" fmla="*/ 0 h 11"/>
                  <a:gd name="T10" fmla="*/ 6 w 16"/>
                  <a:gd name="T11" fmla="*/ 0 h 11"/>
                  <a:gd name="T12" fmla="*/ 6 w 16"/>
                  <a:gd name="T13" fmla="*/ 6 h 11"/>
                  <a:gd name="T14" fmla="*/ 0 w 16"/>
                  <a:gd name="T15" fmla="*/ 6 h 11"/>
                  <a:gd name="T16" fmla="*/ 0 w 16"/>
                  <a:gd name="T17" fmla="*/ 11 h 11"/>
                  <a:gd name="T18" fmla="*/ 16 w 16"/>
                  <a:gd name="T19" fmla="*/ 11 h 1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6"/>
                  <a:gd name="T31" fmla="*/ 0 h 11"/>
                  <a:gd name="T32" fmla="*/ 16 w 16"/>
                  <a:gd name="T33" fmla="*/ 11 h 1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6" h="11">
                    <a:moveTo>
                      <a:pt x="16" y="11"/>
                    </a:moveTo>
                    <a:lnTo>
                      <a:pt x="16" y="6"/>
                    </a:lnTo>
                    <a:lnTo>
                      <a:pt x="11" y="6"/>
                    </a:lnTo>
                    <a:lnTo>
                      <a:pt x="11" y="0"/>
                    </a:lnTo>
                    <a:lnTo>
                      <a:pt x="6" y="0"/>
                    </a:lnTo>
                    <a:lnTo>
                      <a:pt x="6" y="6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16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78" name="Rectangle 562"/>
              <p:cNvSpPr>
                <a:spLocks noChangeArrowheads="1"/>
              </p:cNvSpPr>
              <p:nvPr/>
            </p:nvSpPr>
            <p:spPr bwMode="auto">
              <a:xfrm>
                <a:off x="1723" y="2563"/>
                <a:ext cx="16" cy="38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79" name="Freeform 563"/>
              <p:cNvSpPr>
                <a:spLocks/>
              </p:cNvSpPr>
              <p:nvPr/>
            </p:nvSpPr>
            <p:spPr bwMode="auto">
              <a:xfrm>
                <a:off x="1696" y="2939"/>
                <a:ext cx="70" cy="70"/>
              </a:xfrm>
              <a:custGeom>
                <a:avLst/>
                <a:gdLst>
                  <a:gd name="T0" fmla="*/ 70 w 70"/>
                  <a:gd name="T1" fmla="*/ 0 h 70"/>
                  <a:gd name="T2" fmla="*/ 33 w 70"/>
                  <a:gd name="T3" fmla="*/ 70 h 70"/>
                  <a:gd name="T4" fmla="*/ 0 w 70"/>
                  <a:gd name="T5" fmla="*/ 0 h 70"/>
                  <a:gd name="T6" fmla="*/ 70 w 70"/>
                  <a:gd name="T7" fmla="*/ 0 h 7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0"/>
                  <a:gd name="T14" fmla="*/ 70 w 70"/>
                  <a:gd name="T15" fmla="*/ 70 h 7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0">
                    <a:moveTo>
                      <a:pt x="70" y="0"/>
                    </a:moveTo>
                    <a:lnTo>
                      <a:pt x="33" y="70"/>
                    </a:lnTo>
                    <a:lnTo>
                      <a:pt x="0" y="0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80" name="Freeform 564"/>
              <p:cNvSpPr>
                <a:spLocks/>
              </p:cNvSpPr>
              <p:nvPr/>
            </p:nvSpPr>
            <p:spPr bwMode="auto">
              <a:xfrm>
                <a:off x="1723" y="2950"/>
                <a:ext cx="16" cy="5"/>
              </a:xfrm>
              <a:custGeom>
                <a:avLst/>
                <a:gdLst>
                  <a:gd name="T0" fmla="*/ 0 w 16"/>
                  <a:gd name="T1" fmla="*/ 0 h 5"/>
                  <a:gd name="T2" fmla="*/ 0 w 16"/>
                  <a:gd name="T3" fmla="*/ 0 h 5"/>
                  <a:gd name="T4" fmla="*/ 6 w 16"/>
                  <a:gd name="T5" fmla="*/ 5 h 5"/>
                  <a:gd name="T6" fmla="*/ 6 w 16"/>
                  <a:gd name="T7" fmla="*/ 5 h 5"/>
                  <a:gd name="T8" fmla="*/ 6 w 16"/>
                  <a:gd name="T9" fmla="*/ 5 h 5"/>
                  <a:gd name="T10" fmla="*/ 11 w 16"/>
                  <a:gd name="T11" fmla="*/ 5 h 5"/>
                  <a:gd name="T12" fmla="*/ 11 w 16"/>
                  <a:gd name="T13" fmla="*/ 5 h 5"/>
                  <a:gd name="T14" fmla="*/ 16 w 16"/>
                  <a:gd name="T15" fmla="*/ 0 h 5"/>
                  <a:gd name="T16" fmla="*/ 16 w 16"/>
                  <a:gd name="T17" fmla="*/ 0 h 5"/>
                  <a:gd name="T18" fmla="*/ 0 w 16"/>
                  <a:gd name="T19" fmla="*/ 0 h 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6"/>
                  <a:gd name="T31" fmla="*/ 0 h 5"/>
                  <a:gd name="T32" fmla="*/ 16 w 16"/>
                  <a:gd name="T33" fmla="*/ 5 h 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6" h="5">
                    <a:moveTo>
                      <a:pt x="0" y="0"/>
                    </a:moveTo>
                    <a:lnTo>
                      <a:pt x="0" y="0"/>
                    </a:lnTo>
                    <a:lnTo>
                      <a:pt x="6" y="5"/>
                    </a:lnTo>
                    <a:lnTo>
                      <a:pt x="11" y="5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81" name="Line 565"/>
              <p:cNvSpPr>
                <a:spLocks noChangeShapeType="1"/>
              </p:cNvSpPr>
              <p:nvPr/>
            </p:nvSpPr>
            <p:spPr bwMode="auto">
              <a:xfrm>
                <a:off x="1573" y="2498"/>
                <a:ext cx="1" cy="5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82" name="Freeform 566"/>
              <p:cNvSpPr>
                <a:spLocks/>
              </p:cNvSpPr>
              <p:nvPr/>
            </p:nvSpPr>
            <p:spPr bwMode="auto">
              <a:xfrm>
                <a:off x="1551" y="2498"/>
                <a:ext cx="43" cy="43"/>
              </a:xfrm>
              <a:custGeom>
                <a:avLst/>
                <a:gdLst>
                  <a:gd name="T0" fmla="*/ 22 w 43"/>
                  <a:gd name="T1" fmla="*/ 0 h 43"/>
                  <a:gd name="T2" fmla="*/ 43 w 43"/>
                  <a:gd name="T3" fmla="*/ 43 h 43"/>
                  <a:gd name="T4" fmla="*/ 0 w 43"/>
                  <a:gd name="T5" fmla="*/ 43 h 43"/>
                  <a:gd name="T6" fmla="*/ 22 w 43"/>
                  <a:gd name="T7" fmla="*/ 0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2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83" name="Freeform 567"/>
              <p:cNvSpPr>
                <a:spLocks/>
              </p:cNvSpPr>
              <p:nvPr/>
            </p:nvSpPr>
            <p:spPr bwMode="auto">
              <a:xfrm>
                <a:off x="1551" y="2966"/>
                <a:ext cx="43" cy="43"/>
              </a:xfrm>
              <a:custGeom>
                <a:avLst/>
                <a:gdLst>
                  <a:gd name="T0" fmla="*/ 22 w 43"/>
                  <a:gd name="T1" fmla="*/ 43 h 43"/>
                  <a:gd name="T2" fmla="*/ 43 w 43"/>
                  <a:gd name="T3" fmla="*/ 0 h 43"/>
                  <a:gd name="T4" fmla="*/ 0 w 43"/>
                  <a:gd name="T5" fmla="*/ 0 h 43"/>
                  <a:gd name="T6" fmla="*/ 22 w 43"/>
                  <a:gd name="T7" fmla="*/ 43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2" y="43"/>
                    </a:moveTo>
                    <a:lnTo>
                      <a:pt x="43" y="0"/>
                    </a:lnTo>
                    <a:lnTo>
                      <a:pt x="0" y="0"/>
                    </a:lnTo>
                    <a:lnTo>
                      <a:pt x="22" y="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84" name="Line 568"/>
              <p:cNvSpPr>
                <a:spLocks noChangeShapeType="1"/>
              </p:cNvSpPr>
              <p:nvPr/>
            </p:nvSpPr>
            <p:spPr bwMode="auto">
              <a:xfrm>
                <a:off x="1373" y="2498"/>
                <a:ext cx="1" cy="5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85" name="Freeform 569"/>
              <p:cNvSpPr>
                <a:spLocks/>
              </p:cNvSpPr>
              <p:nvPr/>
            </p:nvSpPr>
            <p:spPr bwMode="auto">
              <a:xfrm>
                <a:off x="1352" y="2498"/>
                <a:ext cx="43" cy="43"/>
              </a:xfrm>
              <a:custGeom>
                <a:avLst/>
                <a:gdLst>
                  <a:gd name="T0" fmla="*/ 21 w 43"/>
                  <a:gd name="T1" fmla="*/ 0 h 43"/>
                  <a:gd name="T2" fmla="*/ 43 w 43"/>
                  <a:gd name="T3" fmla="*/ 43 h 43"/>
                  <a:gd name="T4" fmla="*/ 0 w 43"/>
                  <a:gd name="T5" fmla="*/ 43 h 43"/>
                  <a:gd name="T6" fmla="*/ 21 w 43"/>
                  <a:gd name="T7" fmla="*/ 0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1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86" name="Freeform 570"/>
              <p:cNvSpPr>
                <a:spLocks/>
              </p:cNvSpPr>
              <p:nvPr/>
            </p:nvSpPr>
            <p:spPr bwMode="auto">
              <a:xfrm>
                <a:off x="1352" y="2966"/>
                <a:ext cx="43" cy="43"/>
              </a:xfrm>
              <a:custGeom>
                <a:avLst/>
                <a:gdLst>
                  <a:gd name="T0" fmla="*/ 21 w 43"/>
                  <a:gd name="T1" fmla="*/ 43 h 43"/>
                  <a:gd name="T2" fmla="*/ 43 w 43"/>
                  <a:gd name="T3" fmla="*/ 0 h 43"/>
                  <a:gd name="T4" fmla="*/ 0 w 43"/>
                  <a:gd name="T5" fmla="*/ 0 h 43"/>
                  <a:gd name="T6" fmla="*/ 21 w 43"/>
                  <a:gd name="T7" fmla="*/ 43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1" y="43"/>
                    </a:moveTo>
                    <a:lnTo>
                      <a:pt x="43" y="0"/>
                    </a:lnTo>
                    <a:lnTo>
                      <a:pt x="0" y="0"/>
                    </a:lnTo>
                    <a:lnTo>
                      <a:pt x="21" y="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87" name="Freeform 571"/>
              <p:cNvSpPr>
                <a:spLocks/>
              </p:cNvSpPr>
              <p:nvPr/>
            </p:nvSpPr>
            <p:spPr bwMode="auto">
              <a:xfrm>
                <a:off x="1131" y="2498"/>
                <a:ext cx="75" cy="70"/>
              </a:xfrm>
              <a:custGeom>
                <a:avLst/>
                <a:gdLst>
                  <a:gd name="T0" fmla="*/ 75 w 75"/>
                  <a:gd name="T1" fmla="*/ 70 h 70"/>
                  <a:gd name="T2" fmla="*/ 38 w 75"/>
                  <a:gd name="T3" fmla="*/ 0 h 70"/>
                  <a:gd name="T4" fmla="*/ 0 w 75"/>
                  <a:gd name="T5" fmla="*/ 70 h 70"/>
                  <a:gd name="T6" fmla="*/ 75 w 75"/>
                  <a:gd name="T7" fmla="*/ 70 h 7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5"/>
                  <a:gd name="T13" fmla="*/ 0 h 70"/>
                  <a:gd name="T14" fmla="*/ 75 w 75"/>
                  <a:gd name="T15" fmla="*/ 70 h 7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5" h="70">
                    <a:moveTo>
                      <a:pt x="75" y="70"/>
                    </a:moveTo>
                    <a:lnTo>
                      <a:pt x="38" y="0"/>
                    </a:lnTo>
                    <a:lnTo>
                      <a:pt x="0" y="70"/>
                    </a:lnTo>
                    <a:lnTo>
                      <a:pt x="75" y="7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88" name="Freeform 572"/>
              <p:cNvSpPr>
                <a:spLocks/>
              </p:cNvSpPr>
              <p:nvPr/>
            </p:nvSpPr>
            <p:spPr bwMode="auto">
              <a:xfrm>
                <a:off x="1163" y="2552"/>
                <a:ext cx="16" cy="11"/>
              </a:xfrm>
              <a:custGeom>
                <a:avLst/>
                <a:gdLst>
                  <a:gd name="T0" fmla="*/ 16 w 16"/>
                  <a:gd name="T1" fmla="*/ 11 h 11"/>
                  <a:gd name="T2" fmla="*/ 11 w 16"/>
                  <a:gd name="T3" fmla="*/ 6 h 11"/>
                  <a:gd name="T4" fmla="*/ 11 w 16"/>
                  <a:gd name="T5" fmla="*/ 6 h 11"/>
                  <a:gd name="T6" fmla="*/ 11 w 16"/>
                  <a:gd name="T7" fmla="*/ 0 h 11"/>
                  <a:gd name="T8" fmla="*/ 6 w 16"/>
                  <a:gd name="T9" fmla="*/ 0 h 11"/>
                  <a:gd name="T10" fmla="*/ 6 w 16"/>
                  <a:gd name="T11" fmla="*/ 0 h 11"/>
                  <a:gd name="T12" fmla="*/ 0 w 16"/>
                  <a:gd name="T13" fmla="*/ 6 h 11"/>
                  <a:gd name="T14" fmla="*/ 0 w 16"/>
                  <a:gd name="T15" fmla="*/ 6 h 11"/>
                  <a:gd name="T16" fmla="*/ 0 w 16"/>
                  <a:gd name="T17" fmla="*/ 11 h 11"/>
                  <a:gd name="T18" fmla="*/ 16 w 16"/>
                  <a:gd name="T19" fmla="*/ 11 h 1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6"/>
                  <a:gd name="T31" fmla="*/ 0 h 11"/>
                  <a:gd name="T32" fmla="*/ 16 w 16"/>
                  <a:gd name="T33" fmla="*/ 11 h 1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6" h="11">
                    <a:moveTo>
                      <a:pt x="16" y="11"/>
                    </a:moveTo>
                    <a:lnTo>
                      <a:pt x="11" y="6"/>
                    </a:lnTo>
                    <a:lnTo>
                      <a:pt x="11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16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89" name="Rectangle 573"/>
              <p:cNvSpPr>
                <a:spLocks noChangeArrowheads="1"/>
              </p:cNvSpPr>
              <p:nvPr/>
            </p:nvSpPr>
            <p:spPr bwMode="auto">
              <a:xfrm>
                <a:off x="1163" y="2563"/>
                <a:ext cx="16" cy="38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90" name="Freeform 574"/>
              <p:cNvSpPr>
                <a:spLocks/>
              </p:cNvSpPr>
              <p:nvPr/>
            </p:nvSpPr>
            <p:spPr bwMode="auto">
              <a:xfrm>
                <a:off x="1131" y="2939"/>
                <a:ext cx="75" cy="70"/>
              </a:xfrm>
              <a:custGeom>
                <a:avLst/>
                <a:gdLst>
                  <a:gd name="T0" fmla="*/ 75 w 75"/>
                  <a:gd name="T1" fmla="*/ 0 h 70"/>
                  <a:gd name="T2" fmla="*/ 38 w 75"/>
                  <a:gd name="T3" fmla="*/ 70 h 70"/>
                  <a:gd name="T4" fmla="*/ 0 w 75"/>
                  <a:gd name="T5" fmla="*/ 0 h 70"/>
                  <a:gd name="T6" fmla="*/ 75 w 75"/>
                  <a:gd name="T7" fmla="*/ 0 h 7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5"/>
                  <a:gd name="T13" fmla="*/ 0 h 70"/>
                  <a:gd name="T14" fmla="*/ 75 w 75"/>
                  <a:gd name="T15" fmla="*/ 70 h 7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5" h="70">
                    <a:moveTo>
                      <a:pt x="75" y="0"/>
                    </a:moveTo>
                    <a:lnTo>
                      <a:pt x="38" y="70"/>
                    </a:lnTo>
                    <a:lnTo>
                      <a:pt x="0" y="0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91" name="Freeform 575"/>
              <p:cNvSpPr>
                <a:spLocks/>
              </p:cNvSpPr>
              <p:nvPr/>
            </p:nvSpPr>
            <p:spPr bwMode="auto">
              <a:xfrm>
                <a:off x="1163" y="2950"/>
                <a:ext cx="16" cy="5"/>
              </a:xfrm>
              <a:custGeom>
                <a:avLst/>
                <a:gdLst>
                  <a:gd name="T0" fmla="*/ 0 w 16"/>
                  <a:gd name="T1" fmla="*/ 0 h 5"/>
                  <a:gd name="T2" fmla="*/ 0 w 16"/>
                  <a:gd name="T3" fmla="*/ 0 h 5"/>
                  <a:gd name="T4" fmla="*/ 0 w 16"/>
                  <a:gd name="T5" fmla="*/ 5 h 5"/>
                  <a:gd name="T6" fmla="*/ 6 w 16"/>
                  <a:gd name="T7" fmla="*/ 5 h 5"/>
                  <a:gd name="T8" fmla="*/ 6 w 16"/>
                  <a:gd name="T9" fmla="*/ 5 h 5"/>
                  <a:gd name="T10" fmla="*/ 11 w 16"/>
                  <a:gd name="T11" fmla="*/ 5 h 5"/>
                  <a:gd name="T12" fmla="*/ 11 w 16"/>
                  <a:gd name="T13" fmla="*/ 5 h 5"/>
                  <a:gd name="T14" fmla="*/ 11 w 16"/>
                  <a:gd name="T15" fmla="*/ 0 h 5"/>
                  <a:gd name="T16" fmla="*/ 16 w 16"/>
                  <a:gd name="T17" fmla="*/ 0 h 5"/>
                  <a:gd name="T18" fmla="*/ 0 w 16"/>
                  <a:gd name="T19" fmla="*/ 0 h 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6"/>
                  <a:gd name="T31" fmla="*/ 0 h 5"/>
                  <a:gd name="T32" fmla="*/ 16 w 16"/>
                  <a:gd name="T33" fmla="*/ 5 h 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6" h="5">
                    <a:moveTo>
                      <a:pt x="0" y="0"/>
                    </a:moveTo>
                    <a:lnTo>
                      <a:pt x="0" y="0"/>
                    </a:lnTo>
                    <a:lnTo>
                      <a:pt x="0" y="5"/>
                    </a:lnTo>
                    <a:lnTo>
                      <a:pt x="6" y="5"/>
                    </a:lnTo>
                    <a:lnTo>
                      <a:pt x="11" y="5"/>
                    </a:lnTo>
                    <a:lnTo>
                      <a:pt x="11" y="0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92" name="Line 576"/>
              <p:cNvSpPr>
                <a:spLocks noChangeShapeType="1"/>
              </p:cNvSpPr>
              <p:nvPr/>
            </p:nvSpPr>
            <p:spPr bwMode="auto">
              <a:xfrm>
                <a:off x="969" y="2498"/>
                <a:ext cx="1" cy="5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93" name="Freeform 577"/>
              <p:cNvSpPr>
                <a:spLocks/>
              </p:cNvSpPr>
              <p:nvPr/>
            </p:nvSpPr>
            <p:spPr bwMode="auto">
              <a:xfrm>
                <a:off x="948" y="2498"/>
                <a:ext cx="43" cy="43"/>
              </a:xfrm>
              <a:custGeom>
                <a:avLst/>
                <a:gdLst>
                  <a:gd name="T0" fmla="*/ 21 w 43"/>
                  <a:gd name="T1" fmla="*/ 0 h 43"/>
                  <a:gd name="T2" fmla="*/ 43 w 43"/>
                  <a:gd name="T3" fmla="*/ 43 h 43"/>
                  <a:gd name="T4" fmla="*/ 0 w 43"/>
                  <a:gd name="T5" fmla="*/ 43 h 43"/>
                  <a:gd name="T6" fmla="*/ 21 w 43"/>
                  <a:gd name="T7" fmla="*/ 0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1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94" name="Freeform 578"/>
              <p:cNvSpPr>
                <a:spLocks/>
              </p:cNvSpPr>
              <p:nvPr/>
            </p:nvSpPr>
            <p:spPr bwMode="auto">
              <a:xfrm>
                <a:off x="948" y="2966"/>
                <a:ext cx="43" cy="43"/>
              </a:xfrm>
              <a:custGeom>
                <a:avLst/>
                <a:gdLst>
                  <a:gd name="T0" fmla="*/ 21 w 43"/>
                  <a:gd name="T1" fmla="*/ 43 h 43"/>
                  <a:gd name="T2" fmla="*/ 43 w 43"/>
                  <a:gd name="T3" fmla="*/ 0 h 43"/>
                  <a:gd name="T4" fmla="*/ 0 w 43"/>
                  <a:gd name="T5" fmla="*/ 0 h 43"/>
                  <a:gd name="T6" fmla="*/ 21 w 43"/>
                  <a:gd name="T7" fmla="*/ 43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1" y="43"/>
                    </a:moveTo>
                    <a:lnTo>
                      <a:pt x="43" y="0"/>
                    </a:lnTo>
                    <a:lnTo>
                      <a:pt x="0" y="0"/>
                    </a:lnTo>
                    <a:lnTo>
                      <a:pt x="21" y="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95" name="Line 579"/>
              <p:cNvSpPr>
                <a:spLocks noChangeShapeType="1"/>
              </p:cNvSpPr>
              <p:nvPr/>
            </p:nvSpPr>
            <p:spPr bwMode="auto">
              <a:xfrm>
                <a:off x="210" y="595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96" name="Line 580"/>
              <p:cNvSpPr>
                <a:spLocks noChangeShapeType="1"/>
              </p:cNvSpPr>
              <p:nvPr/>
            </p:nvSpPr>
            <p:spPr bwMode="auto">
              <a:xfrm>
                <a:off x="318" y="595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97" name="Line 581"/>
              <p:cNvSpPr>
                <a:spLocks noChangeShapeType="1"/>
              </p:cNvSpPr>
              <p:nvPr/>
            </p:nvSpPr>
            <p:spPr bwMode="auto">
              <a:xfrm>
                <a:off x="425" y="595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98" name="Line 582"/>
              <p:cNvSpPr>
                <a:spLocks noChangeShapeType="1"/>
              </p:cNvSpPr>
              <p:nvPr/>
            </p:nvSpPr>
            <p:spPr bwMode="auto">
              <a:xfrm>
                <a:off x="533" y="595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99" name="Line 583"/>
              <p:cNvSpPr>
                <a:spLocks noChangeShapeType="1"/>
              </p:cNvSpPr>
              <p:nvPr/>
            </p:nvSpPr>
            <p:spPr bwMode="auto">
              <a:xfrm>
                <a:off x="641" y="595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00" name="Line 584"/>
              <p:cNvSpPr>
                <a:spLocks noChangeShapeType="1"/>
              </p:cNvSpPr>
              <p:nvPr/>
            </p:nvSpPr>
            <p:spPr bwMode="auto">
              <a:xfrm>
                <a:off x="749" y="595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01" name="Line 585"/>
              <p:cNvSpPr>
                <a:spLocks noChangeShapeType="1"/>
              </p:cNvSpPr>
              <p:nvPr/>
            </p:nvSpPr>
            <p:spPr bwMode="auto">
              <a:xfrm>
                <a:off x="856" y="595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02" name="Line 586"/>
              <p:cNvSpPr>
                <a:spLocks noChangeShapeType="1"/>
              </p:cNvSpPr>
              <p:nvPr/>
            </p:nvSpPr>
            <p:spPr bwMode="auto">
              <a:xfrm>
                <a:off x="964" y="595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03" name="Line 587"/>
              <p:cNvSpPr>
                <a:spLocks noChangeShapeType="1"/>
              </p:cNvSpPr>
              <p:nvPr/>
            </p:nvSpPr>
            <p:spPr bwMode="auto">
              <a:xfrm>
                <a:off x="1072" y="595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04" name="Line 588"/>
              <p:cNvSpPr>
                <a:spLocks noChangeShapeType="1"/>
              </p:cNvSpPr>
              <p:nvPr/>
            </p:nvSpPr>
            <p:spPr bwMode="auto">
              <a:xfrm>
                <a:off x="1179" y="595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05" name="Line 589"/>
              <p:cNvSpPr>
                <a:spLocks noChangeShapeType="1"/>
              </p:cNvSpPr>
              <p:nvPr/>
            </p:nvSpPr>
            <p:spPr bwMode="auto">
              <a:xfrm>
                <a:off x="1287" y="595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06" name="Line 590"/>
              <p:cNvSpPr>
                <a:spLocks noChangeShapeType="1"/>
              </p:cNvSpPr>
              <p:nvPr/>
            </p:nvSpPr>
            <p:spPr bwMode="auto">
              <a:xfrm>
                <a:off x="1395" y="595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07" name="Line 591"/>
              <p:cNvSpPr>
                <a:spLocks noChangeShapeType="1"/>
              </p:cNvSpPr>
              <p:nvPr/>
            </p:nvSpPr>
            <p:spPr bwMode="auto">
              <a:xfrm>
                <a:off x="1503" y="595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08" name="Line 592"/>
              <p:cNvSpPr>
                <a:spLocks noChangeShapeType="1"/>
              </p:cNvSpPr>
              <p:nvPr/>
            </p:nvSpPr>
            <p:spPr bwMode="auto">
              <a:xfrm>
                <a:off x="1610" y="595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09" name="Line 593"/>
              <p:cNvSpPr>
                <a:spLocks noChangeShapeType="1"/>
              </p:cNvSpPr>
              <p:nvPr/>
            </p:nvSpPr>
            <p:spPr bwMode="auto">
              <a:xfrm>
                <a:off x="1713" y="606"/>
                <a:ext cx="1" cy="64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10" name="Line 594"/>
              <p:cNvSpPr>
                <a:spLocks noChangeShapeType="1"/>
              </p:cNvSpPr>
              <p:nvPr/>
            </p:nvSpPr>
            <p:spPr bwMode="auto">
              <a:xfrm>
                <a:off x="1713" y="713"/>
                <a:ext cx="1" cy="65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11" name="Line 595"/>
              <p:cNvSpPr>
                <a:spLocks noChangeShapeType="1"/>
              </p:cNvSpPr>
              <p:nvPr/>
            </p:nvSpPr>
            <p:spPr bwMode="auto">
              <a:xfrm>
                <a:off x="1713" y="821"/>
                <a:ext cx="1" cy="64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12" name="Line 596"/>
              <p:cNvSpPr>
                <a:spLocks noChangeShapeType="1"/>
              </p:cNvSpPr>
              <p:nvPr/>
            </p:nvSpPr>
            <p:spPr bwMode="auto">
              <a:xfrm>
                <a:off x="1713" y="928"/>
                <a:ext cx="1" cy="65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13" name="Freeform 597"/>
              <p:cNvSpPr>
                <a:spLocks/>
              </p:cNvSpPr>
              <p:nvPr/>
            </p:nvSpPr>
            <p:spPr bwMode="auto">
              <a:xfrm>
                <a:off x="1659" y="1036"/>
                <a:ext cx="54" cy="16"/>
              </a:xfrm>
              <a:custGeom>
                <a:avLst/>
                <a:gdLst>
                  <a:gd name="T0" fmla="*/ 54 w 54"/>
                  <a:gd name="T1" fmla="*/ 0 h 16"/>
                  <a:gd name="T2" fmla="*/ 54 w 54"/>
                  <a:gd name="T3" fmla="*/ 16 h 16"/>
                  <a:gd name="T4" fmla="*/ 54 w 54"/>
                  <a:gd name="T5" fmla="*/ 16 h 16"/>
                  <a:gd name="T6" fmla="*/ 0 w 54"/>
                  <a:gd name="T7" fmla="*/ 16 h 1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4"/>
                  <a:gd name="T13" fmla="*/ 0 h 16"/>
                  <a:gd name="T14" fmla="*/ 54 w 54"/>
                  <a:gd name="T15" fmla="*/ 16 h 1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4" h="16">
                    <a:moveTo>
                      <a:pt x="54" y="0"/>
                    </a:moveTo>
                    <a:lnTo>
                      <a:pt x="54" y="16"/>
                    </a:lnTo>
                    <a:lnTo>
                      <a:pt x="0" y="16"/>
                    </a:lnTo>
                  </a:path>
                </a:pathLst>
              </a:custGeom>
              <a:noFill/>
              <a:ln w="0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14" name="Line 598"/>
              <p:cNvSpPr>
                <a:spLocks noChangeShapeType="1"/>
              </p:cNvSpPr>
              <p:nvPr/>
            </p:nvSpPr>
            <p:spPr bwMode="auto">
              <a:xfrm flipH="1">
                <a:off x="1551" y="1052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15" name="Line 599"/>
              <p:cNvSpPr>
                <a:spLocks noChangeShapeType="1"/>
              </p:cNvSpPr>
              <p:nvPr/>
            </p:nvSpPr>
            <p:spPr bwMode="auto">
              <a:xfrm flipH="1">
                <a:off x="1443" y="1052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16" name="Line 600"/>
              <p:cNvSpPr>
                <a:spLocks noChangeShapeType="1"/>
              </p:cNvSpPr>
              <p:nvPr/>
            </p:nvSpPr>
            <p:spPr bwMode="auto">
              <a:xfrm flipH="1">
                <a:off x="1336" y="1052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17" name="Line 601"/>
              <p:cNvSpPr>
                <a:spLocks noChangeShapeType="1"/>
              </p:cNvSpPr>
              <p:nvPr/>
            </p:nvSpPr>
            <p:spPr bwMode="auto">
              <a:xfrm flipH="1">
                <a:off x="1228" y="1052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18" name="Line 602"/>
              <p:cNvSpPr>
                <a:spLocks noChangeShapeType="1"/>
              </p:cNvSpPr>
              <p:nvPr/>
            </p:nvSpPr>
            <p:spPr bwMode="auto">
              <a:xfrm flipH="1">
                <a:off x="1120" y="1052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19" name="Line 603"/>
              <p:cNvSpPr>
                <a:spLocks noChangeShapeType="1"/>
              </p:cNvSpPr>
              <p:nvPr/>
            </p:nvSpPr>
            <p:spPr bwMode="auto">
              <a:xfrm flipH="1">
                <a:off x="1012" y="1052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20" name="Line 604"/>
              <p:cNvSpPr>
                <a:spLocks noChangeShapeType="1"/>
              </p:cNvSpPr>
              <p:nvPr/>
            </p:nvSpPr>
            <p:spPr bwMode="auto">
              <a:xfrm flipH="1">
                <a:off x="905" y="1052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21" name="Line 605"/>
              <p:cNvSpPr>
                <a:spLocks noChangeShapeType="1"/>
              </p:cNvSpPr>
              <p:nvPr/>
            </p:nvSpPr>
            <p:spPr bwMode="auto">
              <a:xfrm flipH="1">
                <a:off x="797" y="1052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22" name="Line 606"/>
              <p:cNvSpPr>
                <a:spLocks noChangeShapeType="1"/>
              </p:cNvSpPr>
              <p:nvPr/>
            </p:nvSpPr>
            <p:spPr bwMode="auto">
              <a:xfrm flipH="1">
                <a:off x="689" y="1052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23" name="Line 607"/>
              <p:cNvSpPr>
                <a:spLocks noChangeShapeType="1"/>
              </p:cNvSpPr>
              <p:nvPr/>
            </p:nvSpPr>
            <p:spPr bwMode="auto">
              <a:xfrm flipH="1">
                <a:off x="582" y="1052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24" name="Line 608"/>
              <p:cNvSpPr>
                <a:spLocks noChangeShapeType="1"/>
              </p:cNvSpPr>
              <p:nvPr/>
            </p:nvSpPr>
            <p:spPr bwMode="auto">
              <a:xfrm flipH="1">
                <a:off x="474" y="1052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25" name="Line 609"/>
              <p:cNvSpPr>
                <a:spLocks noChangeShapeType="1"/>
              </p:cNvSpPr>
              <p:nvPr/>
            </p:nvSpPr>
            <p:spPr bwMode="auto">
              <a:xfrm flipH="1">
                <a:off x="366" y="1052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26" name="Line 610"/>
              <p:cNvSpPr>
                <a:spLocks noChangeShapeType="1"/>
              </p:cNvSpPr>
              <p:nvPr/>
            </p:nvSpPr>
            <p:spPr bwMode="auto">
              <a:xfrm flipH="1">
                <a:off x="258" y="1052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27" name="Freeform 611"/>
              <p:cNvSpPr>
                <a:spLocks/>
              </p:cNvSpPr>
              <p:nvPr/>
            </p:nvSpPr>
            <p:spPr bwMode="auto">
              <a:xfrm>
                <a:off x="210" y="993"/>
                <a:ext cx="11" cy="59"/>
              </a:xfrm>
              <a:custGeom>
                <a:avLst/>
                <a:gdLst>
                  <a:gd name="T0" fmla="*/ 11 w 11"/>
                  <a:gd name="T1" fmla="*/ 59 h 59"/>
                  <a:gd name="T2" fmla="*/ 0 w 11"/>
                  <a:gd name="T3" fmla="*/ 59 h 59"/>
                  <a:gd name="T4" fmla="*/ 0 w 11"/>
                  <a:gd name="T5" fmla="*/ 59 h 59"/>
                  <a:gd name="T6" fmla="*/ 0 w 11"/>
                  <a:gd name="T7" fmla="*/ 0 h 5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"/>
                  <a:gd name="T13" fmla="*/ 0 h 59"/>
                  <a:gd name="T14" fmla="*/ 11 w 11"/>
                  <a:gd name="T15" fmla="*/ 59 h 5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" h="59">
                    <a:moveTo>
                      <a:pt x="11" y="59"/>
                    </a:moveTo>
                    <a:lnTo>
                      <a:pt x="0" y="59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28" name="Line 612"/>
              <p:cNvSpPr>
                <a:spLocks noChangeShapeType="1"/>
              </p:cNvSpPr>
              <p:nvPr/>
            </p:nvSpPr>
            <p:spPr bwMode="auto">
              <a:xfrm flipV="1">
                <a:off x="210" y="885"/>
                <a:ext cx="1" cy="65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29" name="Line 613"/>
              <p:cNvSpPr>
                <a:spLocks noChangeShapeType="1"/>
              </p:cNvSpPr>
              <p:nvPr/>
            </p:nvSpPr>
            <p:spPr bwMode="auto">
              <a:xfrm flipV="1">
                <a:off x="210" y="778"/>
                <a:ext cx="1" cy="64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30" name="Line 614"/>
              <p:cNvSpPr>
                <a:spLocks noChangeShapeType="1"/>
              </p:cNvSpPr>
              <p:nvPr/>
            </p:nvSpPr>
            <p:spPr bwMode="auto">
              <a:xfrm flipV="1">
                <a:off x="210" y="670"/>
                <a:ext cx="1" cy="65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31" name="Line 615"/>
              <p:cNvSpPr>
                <a:spLocks noChangeShapeType="1"/>
              </p:cNvSpPr>
              <p:nvPr/>
            </p:nvSpPr>
            <p:spPr bwMode="auto">
              <a:xfrm flipV="1">
                <a:off x="210" y="595"/>
                <a:ext cx="1" cy="3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32" name="Freeform 616"/>
              <p:cNvSpPr>
                <a:spLocks/>
              </p:cNvSpPr>
              <p:nvPr/>
            </p:nvSpPr>
            <p:spPr bwMode="auto">
              <a:xfrm>
                <a:off x="1190" y="1633"/>
                <a:ext cx="70" cy="75"/>
              </a:xfrm>
              <a:custGeom>
                <a:avLst/>
                <a:gdLst>
                  <a:gd name="T0" fmla="*/ 0 w 70"/>
                  <a:gd name="T1" fmla="*/ 75 h 75"/>
                  <a:gd name="T2" fmla="*/ 70 w 70"/>
                  <a:gd name="T3" fmla="*/ 37 h 75"/>
                  <a:gd name="T4" fmla="*/ 0 w 70"/>
                  <a:gd name="T5" fmla="*/ 0 h 75"/>
                  <a:gd name="T6" fmla="*/ 0 w 70"/>
                  <a:gd name="T7" fmla="*/ 75 h 7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5"/>
                  <a:gd name="T14" fmla="*/ 70 w 70"/>
                  <a:gd name="T15" fmla="*/ 75 h 7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5">
                    <a:moveTo>
                      <a:pt x="0" y="75"/>
                    </a:moveTo>
                    <a:lnTo>
                      <a:pt x="70" y="37"/>
                    </a:lnTo>
                    <a:lnTo>
                      <a:pt x="0" y="0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33" name="Freeform 617"/>
              <p:cNvSpPr>
                <a:spLocks/>
              </p:cNvSpPr>
              <p:nvPr/>
            </p:nvSpPr>
            <p:spPr bwMode="auto">
              <a:xfrm>
                <a:off x="1196" y="1665"/>
                <a:ext cx="10" cy="16"/>
              </a:xfrm>
              <a:custGeom>
                <a:avLst/>
                <a:gdLst>
                  <a:gd name="T0" fmla="*/ 0 w 10"/>
                  <a:gd name="T1" fmla="*/ 16 h 16"/>
                  <a:gd name="T2" fmla="*/ 5 w 10"/>
                  <a:gd name="T3" fmla="*/ 11 h 16"/>
                  <a:gd name="T4" fmla="*/ 5 w 10"/>
                  <a:gd name="T5" fmla="*/ 11 h 16"/>
                  <a:gd name="T6" fmla="*/ 10 w 10"/>
                  <a:gd name="T7" fmla="*/ 11 h 16"/>
                  <a:gd name="T8" fmla="*/ 10 w 10"/>
                  <a:gd name="T9" fmla="*/ 5 h 16"/>
                  <a:gd name="T10" fmla="*/ 10 w 10"/>
                  <a:gd name="T11" fmla="*/ 5 h 16"/>
                  <a:gd name="T12" fmla="*/ 5 w 10"/>
                  <a:gd name="T13" fmla="*/ 0 h 16"/>
                  <a:gd name="T14" fmla="*/ 5 w 10"/>
                  <a:gd name="T15" fmla="*/ 0 h 16"/>
                  <a:gd name="T16" fmla="*/ 0 w 10"/>
                  <a:gd name="T17" fmla="*/ 0 h 16"/>
                  <a:gd name="T18" fmla="*/ 0 w 10"/>
                  <a:gd name="T19" fmla="*/ 16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"/>
                  <a:gd name="T31" fmla="*/ 0 h 16"/>
                  <a:gd name="T32" fmla="*/ 10 w 10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" h="16">
                    <a:moveTo>
                      <a:pt x="0" y="16"/>
                    </a:moveTo>
                    <a:lnTo>
                      <a:pt x="5" y="11"/>
                    </a:lnTo>
                    <a:lnTo>
                      <a:pt x="10" y="11"/>
                    </a:lnTo>
                    <a:lnTo>
                      <a:pt x="10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34" name="Rectangle 618"/>
              <p:cNvSpPr>
                <a:spLocks noChangeArrowheads="1"/>
              </p:cNvSpPr>
              <p:nvPr/>
            </p:nvSpPr>
            <p:spPr bwMode="auto">
              <a:xfrm>
                <a:off x="1115" y="1665"/>
                <a:ext cx="81" cy="1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735" name="Freeform 619"/>
              <p:cNvSpPr>
                <a:spLocks/>
              </p:cNvSpPr>
              <p:nvPr/>
            </p:nvSpPr>
            <p:spPr bwMode="auto">
              <a:xfrm>
                <a:off x="1056" y="1633"/>
                <a:ext cx="64" cy="75"/>
              </a:xfrm>
              <a:custGeom>
                <a:avLst/>
                <a:gdLst>
                  <a:gd name="T0" fmla="*/ 64 w 64"/>
                  <a:gd name="T1" fmla="*/ 75 h 75"/>
                  <a:gd name="T2" fmla="*/ 0 w 64"/>
                  <a:gd name="T3" fmla="*/ 37 h 75"/>
                  <a:gd name="T4" fmla="*/ 64 w 64"/>
                  <a:gd name="T5" fmla="*/ 0 h 75"/>
                  <a:gd name="T6" fmla="*/ 64 w 64"/>
                  <a:gd name="T7" fmla="*/ 75 h 7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"/>
                  <a:gd name="T13" fmla="*/ 0 h 75"/>
                  <a:gd name="T14" fmla="*/ 64 w 64"/>
                  <a:gd name="T15" fmla="*/ 75 h 7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" h="75">
                    <a:moveTo>
                      <a:pt x="64" y="75"/>
                    </a:moveTo>
                    <a:lnTo>
                      <a:pt x="0" y="37"/>
                    </a:lnTo>
                    <a:lnTo>
                      <a:pt x="64" y="0"/>
                    </a:lnTo>
                    <a:lnTo>
                      <a:pt x="64" y="7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13330" name="Group 821"/>
            <p:cNvGrpSpPr>
              <a:grpSpLocks/>
            </p:cNvGrpSpPr>
            <p:nvPr/>
          </p:nvGrpSpPr>
          <p:grpSpPr bwMode="auto">
            <a:xfrm>
              <a:off x="11" y="762"/>
              <a:ext cx="3452" cy="3328"/>
              <a:chOff x="11" y="762"/>
              <a:chExt cx="3452" cy="3328"/>
            </a:xfrm>
          </p:grpSpPr>
          <p:sp>
            <p:nvSpPr>
              <p:cNvPr id="13338" name="Freeform 621"/>
              <p:cNvSpPr>
                <a:spLocks/>
              </p:cNvSpPr>
              <p:nvPr/>
            </p:nvSpPr>
            <p:spPr bwMode="auto">
              <a:xfrm>
                <a:off x="1109" y="1665"/>
                <a:ext cx="6" cy="16"/>
              </a:xfrm>
              <a:custGeom>
                <a:avLst/>
                <a:gdLst>
                  <a:gd name="T0" fmla="*/ 6 w 6"/>
                  <a:gd name="T1" fmla="*/ 0 h 16"/>
                  <a:gd name="T2" fmla="*/ 6 w 6"/>
                  <a:gd name="T3" fmla="*/ 0 h 16"/>
                  <a:gd name="T4" fmla="*/ 0 w 6"/>
                  <a:gd name="T5" fmla="*/ 0 h 16"/>
                  <a:gd name="T6" fmla="*/ 0 w 6"/>
                  <a:gd name="T7" fmla="*/ 5 h 16"/>
                  <a:gd name="T8" fmla="*/ 0 w 6"/>
                  <a:gd name="T9" fmla="*/ 5 h 16"/>
                  <a:gd name="T10" fmla="*/ 0 w 6"/>
                  <a:gd name="T11" fmla="*/ 11 h 16"/>
                  <a:gd name="T12" fmla="*/ 0 w 6"/>
                  <a:gd name="T13" fmla="*/ 11 h 16"/>
                  <a:gd name="T14" fmla="*/ 6 w 6"/>
                  <a:gd name="T15" fmla="*/ 11 h 16"/>
                  <a:gd name="T16" fmla="*/ 6 w 6"/>
                  <a:gd name="T17" fmla="*/ 16 h 16"/>
                  <a:gd name="T18" fmla="*/ 6 w 6"/>
                  <a:gd name="T19" fmla="*/ 0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6"/>
                  <a:gd name="T31" fmla="*/ 0 h 16"/>
                  <a:gd name="T32" fmla="*/ 6 w 6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6" h="16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0" y="11"/>
                    </a:lnTo>
                    <a:lnTo>
                      <a:pt x="6" y="11"/>
                    </a:lnTo>
                    <a:lnTo>
                      <a:pt x="6" y="16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39" name="Rectangle 622"/>
              <p:cNvSpPr>
                <a:spLocks noChangeArrowheads="1"/>
              </p:cNvSpPr>
              <p:nvPr/>
            </p:nvSpPr>
            <p:spPr bwMode="auto">
              <a:xfrm>
                <a:off x="2537" y="2552"/>
                <a:ext cx="926" cy="377"/>
              </a:xfrm>
              <a:prstGeom prst="rect">
                <a:avLst/>
              </a:prstGeom>
              <a:solidFill>
                <a:srgbClr val="DDDDDC"/>
              </a:solidFill>
              <a:ln w="6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40" name="Rectangle 623"/>
              <p:cNvSpPr>
                <a:spLocks noChangeArrowheads="1"/>
              </p:cNvSpPr>
              <p:nvPr/>
            </p:nvSpPr>
            <p:spPr bwMode="auto">
              <a:xfrm>
                <a:off x="3059" y="2687"/>
                <a:ext cx="371" cy="20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41" name="Rectangle 624"/>
              <p:cNvSpPr>
                <a:spLocks noChangeArrowheads="1"/>
              </p:cNvSpPr>
              <p:nvPr/>
            </p:nvSpPr>
            <p:spPr bwMode="auto">
              <a:xfrm>
                <a:off x="3059" y="2687"/>
                <a:ext cx="371" cy="204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42" name="Rectangle 625"/>
              <p:cNvSpPr>
                <a:spLocks noChangeArrowheads="1"/>
              </p:cNvSpPr>
              <p:nvPr/>
            </p:nvSpPr>
            <p:spPr bwMode="auto">
              <a:xfrm>
                <a:off x="3113" y="2697"/>
                <a:ext cx="323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Packet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43" name="Rectangle 626"/>
              <p:cNvSpPr>
                <a:spLocks noChangeArrowheads="1"/>
              </p:cNvSpPr>
              <p:nvPr/>
            </p:nvSpPr>
            <p:spPr bwMode="auto">
              <a:xfrm>
                <a:off x="3150" y="2788"/>
                <a:ext cx="237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DMA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44" name="Rectangle 627"/>
              <p:cNvSpPr>
                <a:spLocks noChangeArrowheads="1"/>
              </p:cNvSpPr>
              <p:nvPr/>
            </p:nvSpPr>
            <p:spPr bwMode="auto">
              <a:xfrm>
                <a:off x="2666" y="2573"/>
                <a:ext cx="68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900" b="1" dirty="0">
                    <a:solidFill>
                      <a:srgbClr val="24211D"/>
                    </a:solidFill>
                  </a:rPr>
                  <a:t>Multicore Navigator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45" name="Rectangle 628"/>
              <p:cNvSpPr>
                <a:spLocks noChangeArrowheads="1"/>
              </p:cNvSpPr>
              <p:nvPr/>
            </p:nvSpPr>
            <p:spPr bwMode="auto">
              <a:xfrm>
                <a:off x="2569" y="2687"/>
                <a:ext cx="452" cy="20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46" name="Rectangle 629"/>
              <p:cNvSpPr>
                <a:spLocks noChangeArrowheads="1"/>
              </p:cNvSpPr>
              <p:nvPr/>
            </p:nvSpPr>
            <p:spPr bwMode="auto">
              <a:xfrm>
                <a:off x="2569" y="2687"/>
                <a:ext cx="452" cy="204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47" name="Rectangle 630"/>
              <p:cNvSpPr>
                <a:spLocks noChangeArrowheads="1"/>
              </p:cNvSpPr>
              <p:nvPr/>
            </p:nvSpPr>
            <p:spPr bwMode="auto">
              <a:xfrm>
                <a:off x="2660" y="2691"/>
                <a:ext cx="313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Queue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48" name="Rectangle 631"/>
              <p:cNvSpPr>
                <a:spLocks noChangeArrowheads="1"/>
              </p:cNvSpPr>
              <p:nvPr/>
            </p:nvSpPr>
            <p:spPr bwMode="auto">
              <a:xfrm>
                <a:off x="2623" y="2783"/>
                <a:ext cx="399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Manager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49" name="Line 632"/>
              <p:cNvSpPr>
                <a:spLocks noChangeShapeType="1"/>
              </p:cNvSpPr>
              <p:nvPr/>
            </p:nvSpPr>
            <p:spPr bwMode="auto">
              <a:xfrm>
                <a:off x="2036" y="2821"/>
                <a:ext cx="1" cy="1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50" name="Freeform 633"/>
              <p:cNvSpPr>
                <a:spLocks/>
              </p:cNvSpPr>
              <p:nvPr/>
            </p:nvSpPr>
            <p:spPr bwMode="auto">
              <a:xfrm>
                <a:off x="2014" y="2966"/>
                <a:ext cx="43" cy="43"/>
              </a:xfrm>
              <a:custGeom>
                <a:avLst/>
                <a:gdLst>
                  <a:gd name="T0" fmla="*/ 22 w 43"/>
                  <a:gd name="T1" fmla="*/ 43 h 43"/>
                  <a:gd name="T2" fmla="*/ 43 w 43"/>
                  <a:gd name="T3" fmla="*/ 0 h 43"/>
                  <a:gd name="T4" fmla="*/ 0 w 43"/>
                  <a:gd name="T5" fmla="*/ 0 h 43"/>
                  <a:gd name="T6" fmla="*/ 22 w 43"/>
                  <a:gd name="T7" fmla="*/ 43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2" y="43"/>
                    </a:moveTo>
                    <a:lnTo>
                      <a:pt x="43" y="0"/>
                    </a:lnTo>
                    <a:lnTo>
                      <a:pt x="0" y="0"/>
                    </a:lnTo>
                    <a:lnTo>
                      <a:pt x="22" y="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51" name="Line 634"/>
              <p:cNvSpPr>
                <a:spLocks noChangeShapeType="1"/>
              </p:cNvSpPr>
              <p:nvPr/>
            </p:nvSpPr>
            <p:spPr bwMode="auto">
              <a:xfrm flipV="1">
                <a:off x="1831" y="2740"/>
                <a:ext cx="1" cy="26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52" name="Freeform 635"/>
              <p:cNvSpPr>
                <a:spLocks/>
              </p:cNvSpPr>
              <p:nvPr/>
            </p:nvSpPr>
            <p:spPr bwMode="auto">
              <a:xfrm>
                <a:off x="1809" y="2966"/>
                <a:ext cx="44" cy="43"/>
              </a:xfrm>
              <a:custGeom>
                <a:avLst/>
                <a:gdLst>
                  <a:gd name="T0" fmla="*/ 22 w 44"/>
                  <a:gd name="T1" fmla="*/ 43 h 43"/>
                  <a:gd name="T2" fmla="*/ 0 w 44"/>
                  <a:gd name="T3" fmla="*/ 0 h 43"/>
                  <a:gd name="T4" fmla="*/ 44 w 44"/>
                  <a:gd name="T5" fmla="*/ 0 h 43"/>
                  <a:gd name="T6" fmla="*/ 22 w 44"/>
                  <a:gd name="T7" fmla="*/ 43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3"/>
                  <a:gd name="T14" fmla="*/ 44 w 44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3">
                    <a:moveTo>
                      <a:pt x="22" y="43"/>
                    </a:moveTo>
                    <a:lnTo>
                      <a:pt x="0" y="0"/>
                    </a:lnTo>
                    <a:lnTo>
                      <a:pt x="44" y="0"/>
                    </a:lnTo>
                    <a:lnTo>
                      <a:pt x="22" y="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53" name="Line 636"/>
              <p:cNvSpPr>
                <a:spLocks noChangeShapeType="1"/>
              </p:cNvSpPr>
              <p:nvPr/>
            </p:nvSpPr>
            <p:spPr bwMode="auto">
              <a:xfrm>
                <a:off x="1831" y="2740"/>
                <a:ext cx="69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54" name="Freeform 637"/>
              <p:cNvSpPr>
                <a:spLocks/>
              </p:cNvSpPr>
              <p:nvPr/>
            </p:nvSpPr>
            <p:spPr bwMode="auto">
              <a:xfrm>
                <a:off x="2483" y="2719"/>
                <a:ext cx="43" cy="43"/>
              </a:xfrm>
              <a:custGeom>
                <a:avLst/>
                <a:gdLst>
                  <a:gd name="T0" fmla="*/ 43 w 43"/>
                  <a:gd name="T1" fmla="*/ 21 h 43"/>
                  <a:gd name="T2" fmla="*/ 0 w 43"/>
                  <a:gd name="T3" fmla="*/ 0 h 43"/>
                  <a:gd name="T4" fmla="*/ 0 w 43"/>
                  <a:gd name="T5" fmla="*/ 43 h 43"/>
                  <a:gd name="T6" fmla="*/ 43 w 43"/>
                  <a:gd name="T7" fmla="*/ 21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43" y="21"/>
                    </a:moveTo>
                    <a:lnTo>
                      <a:pt x="0" y="0"/>
                    </a:lnTo>
                    <a:lnTo>
                      <a:pt x="0" y="43"/>
                    </a:lnTo>
                    <a:lnTo>
                      <a:pt x="43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55" name="Line 638"/>
              <p:cNvSpPr>
                <a:spLocks noChangeShapeType="1"/>
              </p:cNvSpPr>
              <p:nvPr/>
            </p:nvSpPr>
            <p:spPr bwMode="auto">
              <a:xfrm>
                <a:off x="2036" y="2821"/>
                <a:ext cx="49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56" name="Freeform 639"/>
              <p:cNvSpPr>
                <a:spLocks/>
              </p:cNvSpPr>
              <p:nvPr/>
            </p:nvSpPr>
            <p:spPr bwMode="auto">
              <a:xfrm>
                <a:off x="2483" y="2800"/>
                <a:ext cx="43" cy="43"/>
              </a:xfrm>
              <a:custGeom>
                <a:avLst/>
                <a:gdLst>
                  <a:gd name="T0" fmla="*/ 43 w 43"/>
                  <a:gd name="T1" fmla="*/ 21 h 43"/>
                  <a:gd name="T2" fmla="*/ 0 w 43"/>
                  <a:gd name="T3" fmla="*/ 0 h 43"/>
                  <a:gd name="T4" fmla="*/ 0 w 43"/>
                  <a:gd name="T5" fmla="*/ 43 h 43"/>
                  <a:gd name="T6" fmla="*/ 43 w 43"/>
                  <a:gd name="T7" fmla="*/ 21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43" y="21"/>
                    </a:moveTo>
                    <a:lnTo>
                      <a:pt x="0" y="0"/>
                    </a:lnTo>
                    <a:lnTo>
                      <a:pt x="0" y="43"/>
                    </a:lnTo>
                    <a:lnTo>
                      <a:pt x="43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57" name="Rectangle 640"/>
              <p:cNvSpPr>
                <a:spLocks noChangeArrowheads="1"/>
              </p:cNvSpPr>
              <p:nvPr/>
            </p:nvSpPr>
            <p:spPr bwMode="auto">
              <a:xfrm>
                <a:off x="684" y="3020"/>
                <a:ext cx="161" cy="54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58" name="Rectangle 641"/>
              <p:cNvSpPr>
                <a:spLocks noChangeArrowheads="1"/>
              </p:cNvSpPr>
              <p:nvPr/>
            </p:nvSpPr>
            <p:spPr bwMode="auto">
              <a:xfrm>
                <a:off x="684" y="3020"/>
                <a:ext cx="161" cy="54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59" name="Rectangle 642"/>
              <p:cNvSpPr>
                <a:spLocks noChangeArrowheads="1"/>
              </p:cNvSpPr>
              <p:nvPr/>
            </p:nvSpPr>
            <p:spPr bwMode="auto">
              <a:xfrm rot="-5400000">
                <a:off x="718" y="3318"/>
                <a:ext cx="108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O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60" name="Rectangle 643"/>
              <p:cNvSpPr>
                <a:spLocks noChangeArrowheads="1"/>
              </p:cNvSpPr>
              <p:nvPr/>
            </p:nvSpPr>
            <p:spPr bwMode="auto">
              <a:xfrm rot="-5400000">
                <a:off x="737" y="3272"/>
                <a:ext cx="70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61" name="Rectangle 644"/>
              <p:cNvSpPr>
                <a:spLocks noChangeArrowheads="1"/>
              </p:cNvSpPr>
              <p:nvPr/>
            </p:nvSpPr>
            <p:spPr bwMode="auto">
              <a:xfrm rot="-5400000">
                <a:off x="723" y="3226"/>
                <a:ext cx="97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h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62" name="Rectangle 645"/>
              <p:cNvSpPr>
                <a:spLocks noChangeArrowheads="1"/>
              </p:cNvSpPr>
              <p:nvPr/>
            </p:nvSpPr>
            <p:spPr bwMode="auto">
              <a:xfrm rot="-5400000">
                <a:off x="726" y="3180"/>
                <a:ext cx="92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e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63" name="Rectangle 646"/>
              <p:cNvSpPr>
                <a:spLocks noChangeArrowheads="1"/>
              </p:cNvSpPr>
              <p:nvPr/>
            </p:nvSpPr>
            <p:spPr bwMode="auto">
              <a:xfrm rot="-5400000">
                <a:off x="734" y="3140"/>
                <a:ext cx="76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r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64" name="Rectangle 647"/>
              <p:cNvSpPr>
                <a:spLocks noChangeArrowheads="1"/>
              </p:cNvSpPr>
              <p:nvPr/>
            </p:nvSpPr>
            <p:spPr bwMode="auto">
              <a:xfrm rot="-5400000">
                <a:off x="726" y="3100"/>
                <a:ext cx="92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s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65" name="Line 648"/>
              <p:cNvSpPr>
                <a:spLocks noChangeShapeType="1"/>
              </p:cNvSpPr>
              <p:nvPr/>
            </p:nvSpPr>
            <p:spPr bwMode="auto">
              <a:xfrm>
                <a:off x="759" y="2498"/>
                <a:ext cx="1" cy="5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66" name="Freeform 649"/>
              <p:cNvSpPr>
                <a:spLocks/>
              </p:cNvSpPr>
              <p:nvPr/>
            </p:nvSpPr>
            <p:spPr bwMode="auto">
              <a:xfrm>
                <a:off x="738" y="2498"/>
                <a:ext cx="48" cy="43"/>
              </a:xfrm>
              <a:custGeom>
                <a:avLst/>
                <a:gdLst>
                  <a:gd name="T0" fmla="*/ 21 w 48"/>
                  <a:gd name="T1" fmla="*/ 0 h 43"/>
                  <a:gd name="T2" fmla="*/ 48 w 48"/>
                  <a:gd name="T3" fmla="*/ 43 h 43"/>
                  <a:gd name="T4" fmla="*/ 0 w 48"/>
                  <a:gd name="T5" fmla="*/ 43 h 43"/>
                  <a:gd name="T6" fmla="*/ 21 w 48"/>
                  <a:gd name="T7" fmla="*/ 0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8"/>
                  <a:gd name="T13" fmla="*/ 0 h 43"/>
                  <a:gd name="T14" fmla="*/ 48 w 48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8" h="43">
                    <a:moveTo>
                      <a:pt x="21" y="0"/>
                    </a:moveTo>
                    <a:lnTo>
                      <a:pt x="48" y="43"/>
                    </a:lnTo>
                    <a:lnTo>
                      <a:pt x="0" y="43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67" name="Freeform 650"/>
              <p:cNvSpPr>
                <a:spLocks/>
              </p:cNvSpPr>
              <p:nvPr/>
            </p:nvSpPr>
            <p:spPr bwMode="auto">
              <a:xfrm>
                <a:off x="738" y="2966"/>
                <a:ext cx="48" cy="43"/>
              </a:xfrm>
              <a:custGeom>
                <a:avLst/>
                <a:gdLst>
                  <a:gd name="T0" fmla="*/ 21 w 48"/>
                  <a:gd name="T1" fmla="*/ 43 h 43"/>
                  <a:gd name="T2" fmla="*/ 48 w 48"/>
                  <a:gd name="T3" fmla="*/ 0 h 43"/>
                  <a:gd name="T4" fmla="*/ 0 w 48"/>
                  <a:gd name="T5" fmla="*/ 0 h 43"/>
                  <a:gd name="T6" fmla="*/ 21 w 48"/>
                  <a:gd name="T7" fmla="*/ 43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8"/>
                  <a:gd name="T13" fmla="*/ 0 h 43"/>
                  <a:gd name="T14" fmla="*/ 48 w 48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8" h="43">
                    <a:moveTo>
                      <a:pt x="21" y="43"/>
                    </a:moveTo>
                    <a:lnTo>
                      <a:pt x="48" y="0"/>
                    </a:lnTo>
                    <a:lnTo>
                      <a:pt x="0" y="0"/>
                    </a:lnTo>
                    <a:lnTo>
                      <a:pt x="21" y="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68" name="Line 651"/>
              <p:cNvSpPr>
                <a:spLocks noChangeShapeType="1"/>
              </p:cNvSpPr>
              <p:nvPr/>
            </p:nvSpPr>
            <p:spPr bwMode="auto">
              <a:xfrm>
                <a:off x="1976" y="3579"/>
                <a:ext cx="1" cy="5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69" name="Freeform 652"/>
              <p:cNvSpPr>
                <a:spLocks/>
              </p:cNvSpPr>
              <p:nvPr/>
            </p:nvSpPr>
            <p:spPr bwMode="auto">
              <a:xfrm>
                <a:off x="1955" y="3579"/>
                <a:ext cx="43" cy="43"/>
              </a:xfrm>
              <a:custGeom>
                <a:avLst/>
                <a:gdLst>
                  <a:gd name="T0" fmla="*/ 21 w 43"/>
                  <a:gd name="T1" fmla="*/ 0 h 43"/>
                  <a:gd name="T2" fmla="*/ 43 w 43"/>
                  <a:gd name="T3" fmla="*/ 43 h 43"/>
                  <a:gd name="T4" fmla="*/ 0 w 43"/>
                  <a:gd name="T5" fmla="*/ 43 h 43"/>
                  <a:gd name="T6" fmla="*/ 21 w 43"/>
                  <a:gd name="T7" fmla="*/ 0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1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70" name="Freeform 653"/>
              <p:cNvSpPr>
                <a:spLocks/>
              </p:cNvSpPr>
              <p:nvPr/>
            </p:nvSpPr>
            <p:spPr bwMode="auto">
              <a:xfrm>
                <a:off x="1955" y="4047"/>
                <a:ext cx="43" cy="43"/>
              </a:xfrm>
              <a:custGeom>
                <a:avLst/>
                <a:gdLst>
                  <a:gd name="T0" fmla="*/ 21 w 43"/>
                  <a:gd name="T1" fmla="*/ 43 h 43"/>
                  <a:gd name="T2" fmla="*/ 43 w 43"/>
                  <a:gd name="T3" fmla="*/ 0 h 43"/>
                  <a:gd name="T4" fmla="*/ 0 w 43"/>
                  <a:gd name="T5" fmla="*/ 0 h 43"/>
                  <a:gd name="T6" fmla="*/ 21 w 43"/>
                  <a:gd name="T7" fmla="*/ 43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1" y="43"/>
                    </a:moveTo>
                    <a:lnTo>
                      <a:pt x="43" y="0"/>
                    </a:lnTo>
                    <a:lnTo>
                      <a:pt x="0" y="0"/>
                    </a:lnTo>
                    <a:lnTo>
                      <a:pt x="21" y="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71" name="Line 654"/>
              <p:cNvSpPr>
                <a:spLocks noChangeShapeType="1"/>
              </p:cNvSpPr>
              <p:nvPr/>
            </p:nvSpPr>
            <p:spPr bwMode="auto">
              <a:xfrm>
                <a:off x="1777" y="3579"/>
                <a:ext cx="1" cy="5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72" name="Freeform 655"/>
              <p:cNvSpPr>
                <a:spLocks/>
              </p:cNvSpPr>
              <p:nvPr/>
            </p:nvSpPr>
            <p:spPr bwMode="auto">
              <a:xfrm>
                <a:off x="1756" y="3579"/>
                <a:ext cx="48" cy="43"/>
              </a:xfrm>
              <a:custGeom>
                <a:avLst/>
                <a:gdLst>
                  <a:gd name="T0" fmla="*/ 21 w 48"/>
                  <a:gd name="T1" fmla="*/ 0 h 43"/>
                  <a:gd name="T2" fmla="*/ 48 w 48"/>
                  <a:gd name="T3" fmla="*/ 43 h 43"/>
                  <a:gd name="T4" fmla="*/ 0 w 48"/>
                  <a:gd name="T5" fmla="*/ 43 h 43"/>
                  <a:gd name="T6" fmla="*/ 21 w 48"/>
                  <a:gd name="T7" fmla="*/ 0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8"/>
                  <a:gd name="T13" fmla="*/ 0 h 43"/>
                  <a:gd name="T14" fmla="*/ 48 w 48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8" h="43">
                    <a:moveTo>
                      <a:pt x="21" y="0"/>
                    </a:moveTo>
                    <a:lnTo>
                      <a:pt x="48" y="43"/>
                    </a:lnTo>
                    <a:lnTo>
                      <a:pt x="0" y="43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73" name="Freeform 656"/>
              <p:cNvSpPr>
                <a:spLocks/>
              </p:cNvSpPr>
              <p:nvPr/>
            </p:nvSpPr>
            <p:spPr bwMode="auto">
              <a:xfrm>
                <a:off x="1756" y="4047"/>
                <a:ext cx="48" cy="43"/>
              </a:xfrm>
              <a:custGeom>
                <a:avLst/>
                <a:gdLst>
                  <a:gd name="T0" fmla="*/ 21 w 48"/>
                  <a:gd name="T1" fmla="*/ 43 h 43"/>
                  <a:gd name="T2" fmla="*/ 48 w 48"/>
                  <a:gd name="T3" fmla="*/ 0 h 43"/>
                  <a:gd name="T4" fmla="*/ 0 w 48"/>
                  <a:gd name="T5" fmla="*/ 0 h 43"/>
                  <a:gd name="T6" fmla="*/ 21 w 48"/>
                  <a:gd name="T7" fmla="*/ 43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8"/>
                  <a:gd name="T13" fmla="*/ 0 h 43"/>
                  <a:gd name="T14" fmla="*/ 48 w 48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8" h="43">
                    <a:moveTo>
                      <a:pt x="21" y="43"/>
                    </a:moveTo>
                    <a:lnTo>
                      <a:pt x="48" y="0"/>
                    </a:lnTo>
                    <a:lnTo>
                      <a:pt x="0" y="0"/>
                    </a:lnTo>
                    <a:lnTo>
                      <a:pt x="21" y="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74" name="Line 657"/>
              <p:cNvSpPr>
                <a:spLocks noChangeShapeType="1"/>
              </p:cNvSpPr>
              <p:nvPr/>
            </p:nvSpPr>
            <p:spPr bwMode="auto">
              <a:xfrm>
                <a:off x="1573" y="3579"/>
                <a:ext cx="1" cy="5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75" name="Freeform 658"/>
              <p:cNvSpPr>
                <a:spLocks/>
              </p:cNvSpPr>
              <p:nvPr/>
            </p:nvSpPr>
            <p:spPr bwMode="auto">
              <a:xfrm>
                <a:off x="1551" y="3579"/>
                <a:ext cx="43" cy="43"/>
              </a:xfrm>
              <a:custGeom>
                <a:avLst/>
                <a:gdLst>
                  <a:gd name="T0" fmla="*/ 22 w 43"/>
                  <a:gd name="T1" fmla="*/ 0 h 43"/>
                  <a:gd name="T2" fmla="*/ 43 w 43"/>
                  <a:gd name="T3" fmla="*/ 43 h 43"/>
                  <a:gd name="T4" fmla="*/ 0 w 43"/>
                  <a:gd name="T5" fmla="*/ 43 h 43"/>
                  <a:gd name="T6" fmla="*/ 22 w 43"/>
                  <a:gd name="T7" fmla="*/ 0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2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76" name="Freeform 659"/>
              <p:cNvSpPr>
                <a:spLocks/>
              </p:cNvSpPr>
              <p:nvPr/>
            </p:nvSpPr>
            <p:spPr bwMode="auto">
              <a:xfrm>
                <a:off x="1551" y="4047"/>
                <a:ext cx="43" cy="43"/>
              </a:xfrm>
              <a:custGeom>
                <a:avLst/>
                <a:gdLst>
                  <a:gd name="T0" fmla="*/ 22 w 43"/>
                  <a:gd name="T1" fmla="*/ 43 h 43"/>
                  <a:gd name="T2" fmla="*/ 43 w 43"/>
                  <a:gd name="T3" fmla="*/ 0 h 43"/>
                  <a:gd name="T4" fmla="*/ 0 w 43"/>
                  <a:gd name="T5" fmla="*/ 0 h 43"/>
                  <a:gd name="T6" fmla="*/ 22 w 43"/>
                  <a:gd name="T7" fmla="*/ 43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2" y="43"/>
                    </a:moveTo>
                    <a:lnTo>
                      <a:pt x="43" y="0"/>
                    </a:lnTo>
                    <a:lnTo>
                      <a:pt x="0" y="0"/>
                    </a:lnTo>
                    <a:lnTo>
                      <a:pt x="22" y="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77" name="Line 660"/>
              <p:cNvSpPr>
                <a:spLocks noChangeShapeType="1"/>
              </p:cNvSpPr>
              <p:nvPr/>
            </p:nvSpPr>
            <p:spPr bwMode="auto">
              <a:xfrm>
                <a:off x="1373" y="3579"/>
                <a:ext cx="1" cy="5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78" name="Freeform 661"/>
              <p:cNvSpPr>
                <a:spLocks/>
              </p:cNvSpPr>
              <p:nvPr/>
            </p:nvSpPr>
            <p:spPr bwMode="auto">
              <a:xfrm>
                <a:off x="1352" y="3579"/>
                <a:ext cx="43" cy="43"/>
              </a:xfrm>
              <a:custGeom>
                <a:avLst/>
                <a:gdLst>
                  <a:gd name="T0" fmla="*/ 21 w 43"/>
                  <a:gd name="T1" fmla="*/ 0 h 43"/>
                  <a:gd name="T2" fmla="*/ 43 w 43"/>
                  <a:gd name="T3" fmla="*/ 43 h 43"/>
                  <a:gd name="T4" fmla="*/ 0 w 43"/>
                  <a:gd name="T5" fmla="*/ 43 h 43"/>
                  <a:gd name="T6" fmla="*/ 21 w 43"/>
                  <a:gd name="T7" fmla="*/ 0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1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79" name="Freeform 662"/>
              <p:cNvSpPr>
                <a:spLocks/>
              </p:cNvSpPr>
              <p:nvPr/>
            </p:nvSpPr>
            <p:spPr bwMode="auto">
              <a:xfrm>
                <a:off x="1352" y="4047"/>
                <a:ext cx="43" cy="43"/>
              </a:xfrm>
              <a:custGeom>
                <a:avLst/>
                <a:gdLst>
                  <a:gd name="T0" fmla="*/ 21 w 43"/>
                  <a:gd name="T1" fmla="*/ 43 h 43"/>
                  <a:gd name="T2" fmla="*/ 43 w 43"/>
                  <a:gd name="T3" fmla="*/ 0 h 43"/>
                  <a:gd name="T4" fmla="*/ 0 w 43"/>
                  <a:gd name="T5" fmla="*/ 0 h 43"/>
                  <a:gd name="T6" fmla="*/ 21 w 43"/>
                  <a:gd name="T7" fmla="*/ 43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1" y="43"/>
                    </a:moveTo>
                    <a:lnTo>
                      <a:pt x="43" y="0"/>
                    </a:lnTo>
                    <a:lnTo>
                      <a:pt x="0" y="0"/>
                    </a:lnTo>
                    <a:lnTo>
                      <a:pt x="21" y="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80" name="Line 663"/>
              <p:cNvSpPr>
                <a:spLocks noChangeShapeType="1"/>
              </p:cNvSpPr>
              <p:nvPr/>
            </p:nvSpPr>
            <p:spPr bwMode="auto">
              <a:xfrm>
                <a:off x="1169" y="3579"/>
                <a:ext cx="1" cy="5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81" name="Freeform 664"/>
              <p:cNvSpPr>
                <a:spLocks/>
              </p:cNvSpPr>
              <p:nvPr/>
            </p:nvSpPr>
            <p:spPr bwMode="auto">
              <a:xfrm>
                <a:off x="1147" y="3579"/>
                <a:ext cx="43" cy="43"/>
              </a:xfrm>
              <a:custGeom>
                <a:avLst/>
                <a:gdLst>
                  <a:gd name="T0" fmla="*/ 22 w 43"/>
                  <a:gd name="T1" fmla="*/ 0 h 43"/>
                  <a:gd name="T2" fmla="*/ 43 w 43"/>
                  <a:gd name="T3" fmla="*/ 43 h 43"/>
                  <a:gd name="T4" fmla="*/ 0 w 43"/>
                  <a:gd name="T5" fmla="*/ 43 h 43"/>
                  <a:gd name="T6" fmla="*/ 22 w 43"/>
                  <a:gd name="T7" fmla="*/ 0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2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82" name="Freeform 665"/>
              <p:cNvSpPr>
                <a:spLocks/>
              </p:cNvSpPr>
              <p:nvPr/>
            </p:nvSpPr>
            <p:spPr bwMode="auto">
              <a:xfrm>
                <a:off x="1147" y="4047"/>
                <a:ext cx="43" cy="43"/>
              </a:xfrm>
              <a:custGeom>
                <a:avLst/>
                <a:gdLst>
                  <a:gd name="T0" fmla="*/ 22 w 43"/>
                  <a:gd name="T1" fmla="*/ 43 h 43"/>
                  <a:gd name="T2" fmla="*/ 43 w 43"/>
                  <a:gd name="T3" fmla="*/ 0 h 43"/>
                  <a:gd name="T4" fmla="*/ 0 w 43"/>
                  <a:gd name="T5" fmla="*/ 0 h 43"/>
                  <a:gd name="T6" fmla="*/ 22 w 43"/>
                  <a:gd name="T7" fmla="*/ 43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2" y="43"/>
                    </a:moveTo>
                    <a:lnTo>
                      <a:pt x="43" y="0"/>
                    </a:lnTo>
                    <a:lnTo>
                      <a:pt x="0" y="0"/>
                    </a:lnTo>
                    <a:lnTo>
                      <a:pt x="22" y="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83" name="Line 666"/>
              <p:cNvSpPr>
                <a:spLocks noChangeShapeType="1"/>
              </p:cNvSpPr>
              <p:nvPr/>
            </p:nvSpPr>
            <p:spPr bwMode="auto">
              <a:xfrm>
                <a:off x="969" y="3579"/>
                <a:ext cx="1" cy="5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84" name="Freeform 667"/>
              <p:cNvSpPr>
                <a:spLocks/>
              </p:cNvSpPr>
              <p:nvPr/>
            </p:nvSpPr>
            <p:spPr bwMode="auto">
              <a:xfrm>
                <a:off x="948" y="3579"/>
                <a:ext cx="43" cy="43"/>
              </a:xfrm>
              <a:custGeom>
                <a:avLst/>
                <a:gdLst>
                  <a:gd name="T0" fmla="*/ 21 w 43"/>
                  <a:gd name="T1" fmla="*/ 0 h 43"/>
                  <a:gd name="T2" fmla="*/ 43 w 43"/>
                  <a:gd name="T3" fmla="*/ 43 h 43"/>
                  <a:gd name="T4" fmla="*/ 0 w 43"/>
                  <a:gd name="T5" fmla="*/ 43 h 43"/>
                  <a:gd name="T6" fmla="*/ 21 w 43"/>
                  <a:gd name="T7" fmla="*/ 0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1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85" name="Freeform 668"/>
              <p:cNvSpPr>
                <a:spLocks/>
              </p:cNvSpPr>
              <p:nvPr/>
            </p:nvSpPr>
            <p:spPr bwMode="auto">
              <a:xfrm>
                <a:off x="948" y="4047"/>
                <a:ext cx="43" cy="43"/>
              </a:xfrm>
              <a:custGeom>
                <a:avLst/>
                <a:gdLst>
                  <a:gd name="T0" fmla="*/ 21 w 43"/>
                  <a:gd name="T1" fmla="*/ 43 h 43"/>
                  <a:gd name="T2" fmla="*/ 43 w 43"/>
                  <a:gd name="T3" fmla="*/ 0 h 43"/>
                  <a:gd name="T4" fmla="*/ 0 w 43"/>
                  <a:gd name="T5" fmla="*/ 0 h 43"/>
                  <a:gd name="T6" fmla="*/ 21 w 43"/>
                  <a:gd name="T7" fmla="*/ 43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1" y="43"/>
                    </a:moveTo>
                    <a:lnTo>
                      <a:pt x="43" y="0"/>
                    </a:lnTo>
                    <a:lnTo>
                      <a:pt x="0" y="0"/>
                    </a:lnTo>
                    <a:lnTo>
                      <a:pt x="21" y="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86" name="Line 669"/>
              <p:cNvSpPr>
                <a:spLocks noChangeShapeType="1"/>
              </p:cNvSpPr>
              <p:nvPr/>
            </p:nvSpPr>
            <p:spPr bwMode="auto">
              <a:xfrm>
                <a:off x="759" y="3579"/>
                <a:ext cx="1" cy="5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87" name="Freeform 670"/>
              <p:cNvSpPr>
                <a:spLocks/>
              </p:cNvSpPr>
              <p:nvPr/>
            </p:nvSpPr>
            <p:spPr bwMode="auto">
              <a:xfrm>
                <a:off x="738" y="3579"/>
                <a:ext cx="48" cy="43"/>
              </a:xfrm>
              <a:custGeom>
                <a:avLst/>
                <a:gdLst>
                  <a:gd name="T0" fmla="*/ 21 w 48"/>
                  <a:gd name="T1" fmla="*/ 0 h 43"/>
                  <a:gd name="T2" fmla="*/ 48 w 48"/>
                  <a:gd name="T3" fmla="*/ 43 h 43"/>
                  <a:gd name="T4" fmla="*/ 0 w 48"/>
                  <a:gd name="T5" fmla="*/ 43 h 43"/>
                  <a:gd name="T6" fmla="*/ 21 w 48"/>
                  <a:gd name="T7" fmla="*/ 0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8"/>
                  <a:gd name="T13" fmla="*/ 0 h 43"/>
                  <a:gd name="T14" fmla="*/ 48 w 48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8" h="43">
                    <a:moveTo>
                      <a:pt x="21" y="0"/>
                    </a:moveTo>
                    <a:lnTo>
                      <a:pt x="48" y="43"/>
                    </a:lnTo>
                    <a:lnTo>
                      <a:pt x="0" y="43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88" name="Freeform 671"/>
              <p:cNvSpPr>
                <a:spLocks/>
              </p:cNvSpPr>
              <p:nvPr/>
            </p:nvSpPr>
            <p:spPr bwMode="auto">
              <a:xfrm>
                <a:off x="738" y="4047"/>
                <a:ext cx="48" cy="43"/>
              </a:xfrm>
              <a:custGeom>
                <a:avLst/>
                <a:gdLst>
                  <a:gd name="T0" fmla="*/ 21 w 48"/>
                  <a:gd name="T1" fmla="*/ 43 h 43"/>
                  <a:gd name="T2" fmla="*/ 48 w 48"/>
                  <a:gd name="T3" fmla="*/ 0 h 43"/>
                  <a:gd name="T4" fmla="*/ 0 w 48"/>
                  <a:gd name="T5" fmla="*/ 0 h 43"/>
                  <a:gd name="T6" fmla="*/ 21 w 48"/>
                  <a:gd name="T7" fmla="*/ 43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8"/>
                  <a:gd name="T13" fmla="*/ 0 h 43"/>
                  <a:gd name="T14" fmla="*/ 48 w 48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8" h="43">
                    <a:moveTo>
                      <a:pt x="21" y="43"/>
                    </a:moveTo>
                    <a:lnTo>
                      <a:pt x="48" y="0"/>
                    </a:lnTo>
                    <a:lnTo>
                      <a:pt x="0" y="0"/>
                    </a:lnTo>
                    <a:lnTo>
                      <a:pt x="21" y="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89" name="Rectangle 672"/>
              <p:cNvSpPr>
                <a:spLocks noChangeArrowheads="1"/>
              </p:cNvSpPr>
              <p:nvPr/>
            </p:nvSpPr>
            <p:spPr bwMode="auto">
              <a:xfrm>
                <a:off x="275" y="1880"/>
                <a:ext cx="425" cy="113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90" name="Rectangle 673"/>
              <p:cNvSpPr>
                <a:spLocks noChangeArrowheads="1"/>
              </p:cNvSpPr>
              <p:nvPr/>
            </p:nvSpPr>
            <p:spPr bwMode="auto">
              <a:xfrm>
                <a:off x="258" y="1864"/>
                <a:ext cx="426" cy="107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91" name="Line 674"/>
              <p:cNvSpPr>
                <a:spLocks noChangeShapeType="1"/>
              </p:cNvSpPr>
              <p:nvPr/>
            </p:nvSpPr>
            <p:spPr bwMode="auto">
              <a:xfrm flipH="1">
                <a:off x="705" y="1923"/>
                <a:ext cx="18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92" name="Freeform 675"/>
              <p:cNvSpPr>
                <a:spLocks/>
              </p:cNvSpPr>
              <p:nvPr/>
            </p:nvSpPr>
            <p:spPr bwMode="auto">
              <a:xfrm>
                <a:off x="845" y="1902"/>
                <a:ext cx="44" cy="43"/>
              </a:xfrm>
              <a:custGeom>
                <a:avLst/>
                <a:gdLst>
                  <a:gd name="T0" fmla="*/ 44 w 44"/>
                  <a:gd name="T1" fmla="*/ 21 h 43"/>
                  <a:gd name="T2" fmla="*/ 0 w 44"/>
                  <a:gd name="T3" fmla="*/ 43 h 43"/>
                  <a:gd name="T4" fmla="*/ 0 w 44"/>
                  <a:gd name="T5" fmla="*/ 0 h 43"/>
                  <a:gd name="T6" fmla="*/ 44 w 44"/>
                  <a:gd name="T7" fmla="*/ 21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3"/>
                  <a:gd name="T14" fmla="*/ 44 w 44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3">
                    <a:moveTo>
                      <a:pt x="44" y="21"/>
                    </a:moveTo>
                    <a:lnTo>
                      <a:pt x="0" y="43"/>
                    </a:lnTo>
                    <a:lnTo>
                      <a:pt x="0" y="0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93" name="Freeform 676"/>
              <p:cNvSpPr>
                <a:spLocks/>
              </p:cNvSpPr>
              <p:nvPr/>
            </p:nvSpPr>
            <p:spPr bwMode="auto">
              <a:xfrm>
                <a:off x="705" y="1902"/>
                <a:ext cx="49" cy="43"/>
              </a:xfrm>
              <a:custGeom>
                <a:avLst/>
                <a:gdLst>
                  <a:gd name="T0" fmla="*/ 0 w 49"/>
                  <a:gd name="T1" fmla="*/ 21 h 43"/>
                  <a:gd name="T2" fmla="*/ 49 w 49"/>
                  <a:gd name="T3" fmla="*/ 43 h 43"/>
                  <a:gd name="T4" fmla="*/ 49 w 49"/>
                  <a:gd name="T5" fmla="*/ 0 h 43"/>
                  <a:gd name="T6" fmla="*/ 0 w 49"/>
                  <a:gd name="T7" fmla="*/ 21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9"/>
                  <a:gd name="T13" fmla="*/ 0 h 43"/>
                  <a:gd name="T14" fmla="*/ 49 w 49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9" h="43">
                    <a:moveTo>
                      <a:pt x="0" y="21"/>
                    </a:moveTo>
                    <a:lnTo>
                      <a:pt x="49" y="43"/>
                    </a:lnTo>
                    <a:lnTo>
                      <a:pt x="49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94" name="Rectangle 677"/>
              <p:cNvSpPr>
                <a:spLocks noChangeArrowheads="1"/>
              </p:cNvSpPr>
              <p:nvPr/>
            </p:nvSpPr>
            <p:spPr bwMode="auto">
              <a:xfrm>
                <a:off x="679" y="1966"/>
                <a:ext cx="0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95" name="Rectangle 678"/>
              <p:cNvSpPr>
                <a:spLocks noChangeArrowheads="1"/>
              </p:cNvSpPr>
              <p:nvPr/>
            </p:nvSpPr>
            <p:spPr bwMode="auto">
              <a:xfrm>
                <a:off x="722" y="1987"/>
                <a:ext cx="81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900" b="1" dirty="0">
                    <a:solidFill>
                      <a:srgbClr val="24211D"/>
                    </a:solidFill>
                  </a:rPr>
                  <a:t>x3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96" name="Line 679"/>
              <p:cNvSpPr>
                <a:spLocks noChangeShapeType="1"/>
              </p:cNvSpPr>
              <p:nvPr/>
            </p:nvSpPr>
            <p:spPr bwMode="auto">
              <a:xfrm>
                <a:off x="16" y="1186"/>
                <a:ext cx="21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97" name="Freeform 680"/>
              <p:cNvSpPr>
                <a:spLocks/>
              </p:cNvSpPr>
              <p:nvPr/>
            </p:nvSpPr>
            <p:spPr bwMode="auto">
              <a:xfrm>
                <a:off x="16" y="1165"/>
                <a:ext cx="43" cy="48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98" name="Freeform 681"/>
              <p:cNvSpPr>
                <a:spLocks/>
              </p:cNvSpPr>
              <p:nvPr/>
            </p:nvSpPr>
            <p:spPr bwMode="auto">
              <a:xfrm>
                <a:off x="188" y="1165"/>
                <a:ext cx="44" cy="48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99" name="Line 682"/>
              <p:cNvSpPr>
                <a:spLocks noChangeShapeType="1"/>
              </p:cNvSpPr>
              <p:nvPr/>
            </p:nvSpPr>
            <p:spPr bwMode="auto">
              <a:xfrm>
                <a:off x="16" y="810"/>
                <a:ext cx="29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00" name="Freeform 683"/>
              <p:cNvSpPr>
                <a:spLocks/>
              </p:cNvSpPr>
              <p:nvPr/>
            </p:nvSpPr>
            <p:spPr bwMode="auto">
              <a:xfrm>
                <a:off x="16" y="789"/>
                <a:ext cx="43" cy="43"/>
              </a:xfrm>
              <a:custGeom>
                <a:avLst/>
                <a:gdLst>
                  <a:gd name="T0" fmla="*/ 0 w 43"/>
                  <a:gd name="T1" fmla="*/ 21 h 43"/>
                  <a:gd name="T2" fmla="*/ 43 w 43"/>
                  <a:gd name="T3" fmla="*/ 0 h 43"/>
                  <a:gd name="T4" fmla="*/ 43 w 43"/>
                  <a:gd name="T5" fmla="*/ 43 h 43"/>
                  <a:gd name="T6" fmla="*/ 0 w 43"/>
                  <a:gd name="T7" fmla="*/ 21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0" y="21"/>
                    </a:moveTo>
                    <a:lnTo>
                      <a:pt x="43" y="0"/>
                    </a:lnTo>
                    <a:lnTo>
                      <a:pt x="43" y="43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01" name="Freeform 684"/>
              <p:cNvSpPr>
                <a:spLocks/>
              </p:cNvSpPr>
              <p:nvPr/>
            </p:nvSpPr>
            <p:spPr bwMode="auto">
              <a:xfrm>
                <a:off x="264" y="789"/>
                <a:ext cx="43" cy="43"/>
              </a:xfrm>
              <a:custGeom>
                <a:avLst/>
                <a:gdLst>
                  <a:gd name="T0" fmla="*/ 43 w 43"/>
                  <a:gd name="T1" fmla="*/ 21 h 43"/>
                  <a:gd name="T2" fmla="*/ 0 w 43"/>
                  <a:gd name="T3" fmla="*/ 0 h 43"/>
                  <a:gd name="T4" fmla="*/ 0 w 43"/>
                  <a:gd name="T5" fmla="*/ 43 h 43"/>
                  <a:gd name="T6" fmla="*/ 43 w 43"/>
                  <a:gd name="T7" fmla="*/ 21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43" y="21"/>
                    </a:moveTo>
                    <a:lnTo>
                      <a:pt x="0" y="0"/>
                    </a:lnTo>
                    <a:lnTo>
                      <a:pt x="0" y="43"/>
                    </a:lnTo>
                    <a:lnTo>
                      <a:pt x="43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02" name="Rectangle 685"/>
              <p:cNvSpPr>
                <a:spLocks noChangeArrowheads="1"/>
              </p:cNvSpPr>
              <p:nvPr/>
            </p:nvSpPr>
            <p:spPr bwMode="auto">
              <a:xfrm>
                <a:off x="2170" y="3020"/>
                <a:ext cx="1293" cy="887"/>
              </a:xfrm>
              <a:prstGeom prst="rect">
                <a:avLst/>
              </a:prstGeom>
              <a:solidFill>
                <a:srgbClr val="DDDDDC"/>
              </a:solidFill>
              <a:ln w="6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03" name="Line 686"/>
              <p:cNvSpPr>
                <a:spLocks noChangeShapeType="1"/>
              </p:cNvSpPr>
              <p:nvPr/>
            </p:nvSpPr>
            <p:spPr bwMode="auto">
              <a:xfrm flipH="1">
                <a:off x="2456" y="3391"/>
                <a:ext cx="15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04" name="Freeform 687"/>
              <p:cNvSpPr>
                <a:spLocks/>
              </p:cNvSpPr>
              <p:nvPr/>
            </p:nvSpPr>
            <p:spPr bwMode="auto">
              <a:xfrm>
                <a:off x="2569" y="3369"/>
                <a:ext cx="43" cy="43"/>
              </a:xfrm>
              <a:custGeom>
                <a:avLst/>
                <a:gdLst>
                  <a:gd name="T0" fmla="*/ 43 w 43"/>
                  <a:gd name="T1" fmla="*/ 22 h 43"/>
                  <a:gd name="T2" fmla="*/ 0 w 43"/>
                  <a:gd name="T3" fmla="*/ 43 h 43"/>
                  <a:gd name="T4" fmla="*/ 0 w 43"/>
                  <a:gd name="T5" fmla="*/ 0 h 43"/>
                  <a:gd name="T6" fmla="*/ 43 w 43"/>
                  <a:gd name="T7" fmla="*/ 22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43" y="22"/>
                    </a:moveTo>
                    <a:lnTo>
                      <a:pt x="0" y="43"/>
                    </a:lnTo>
                    <a:lnTo>
                      <a:pt x="0" y="0"/>
                    </a:lnTo>
                    <a:lnTo>
                      <a:pt x="43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05" name="Freeform 688"/>
              <p:cNvSpPr>
                <a:spLocks/>
              </p:cNvSpPr>
              <p:nvPr/>
            </p:nvSpPr>
            <p:spPr bwMode="auto">
              <a:xfrm>
                <a:off x="2456" y="3369"/>
                <a:ext cx="48" cy="43"/>
              </a:xfrm>
              <a:custGeom>
                <a:avLst/>
                <a:gdLst>
                  <a:gd name="T0" fmla="*/ 0 w 48"/>
                  <a:gd name="T1" fmla="*/ 22 h 43"/>
                  <a:gd name="T2" fmla="*/ 48 w 48"/>
                  <a:gd name="T3" fmla="*/ 43 h 43"/>
                  <a:gd name="T4" fmla="*/ 48 w 48"/>
                  <a:gd name="T5" fmla="*/ 0 h 43"/>
                  <a:gd name="T6" fmla="*/ 0 w 48"/>
                  <a:gd name="T7" fmla="*/ 22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8"/>
                  <a:gd name="T13" fmla="*/ 0 h 43"/>
                  <a:gd name="T14" fmla="*/ 48 w 48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8" h="43">
                    <a:moveTo>
                      <a:pt x="0" y="22"/>
                    </a:moveTo>
                    <a:lnTo>
                      <a:pt x="48" y="43"/>
                    </a:lnTo>
                    <a:lnTo>
                      <a:pt x="48" y="0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06" name="Rectangle 689"/>
              <p:cNvSpPr>
                <a:spLocks noChangeArrowheads="1"/>
              </p:cNvSpPr>
              <p:nvPr/>
            </p:nvSpPr>
            <p:spPr bwMode="auto">
              <a:xfrm>
                <a:off x="2585" y="3762"/>
                <a:ext cx="760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900" b="1" dirty="0">
                    <a:solidFill>
                      <a:srgbClr val="24211D"/>
                    </a:solidFill>
                  </a:rPr>
                  <a:t>Network Coprocessor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07" name="Rectangle 690"/>
              <p:cNvSpPr>
                <a:spLocks noChangeArrowheads="1"/>
              </p:cNvSpPr>
              <p:nvPr/>
            </p:nvSpPr>
            <p:spPr bwMode="auto">
              <a:xfrm>
                <a:off x="2623" y="3176"/>
                <a:ext cx="161" cy="41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08" name="Rectangle 691"/>
              <p:cNvSpPr>
                <a:spLocks noChangeArrowheads="1"/>
              </p:cNvSpPr>
              <p:nvPr/>
            </p:nvSpPr>
            <p:spPr bwMode="auto">
              <a:xfrm>
                <a:off x="2623" y="3176"/>
                <a:ext cx="161" cy="414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09" name="Rectangle 692"/>
              <p:cNvSpPr>
                <a:spLocks noChangeArrowheads="1"/>
              </p:cNvSpPr>
              <p:nvPr/>
            </p:nvSpPr>
            <p:spPr bwMode="auto">
              <a:xfrm rot="-5400000">
                <a:off x="2659" y="3405"/>
                <a:ext cx="103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S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10" name="Rectangle 693"/>
              <p:cNvSpPr>
                <a:spLocks noChangeArrowheads="1"/>
              </p:cNvSpPr>
              <p:nvPr/>
            </p:nvSpPr>
            <p:spPr bwMode="auto">
              <a:xfrm rot="-5400000">
                <a:off x="2654" y="3346"/>
                <a:ext cx="113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w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11" name="Rectangle 694"/>
              <p:cNvSpPr>
                <a:spLocks noChangeArrowheads="1"/>
              </p:cNvSpPr>
              <p:nvPr/>
            </p:nvSpPr>
            <p:spPr bwMode="auto">
              <a:xfrm rot="-5400000">
                <a:off x="2678" y="3305"/>
                <a:ext cx="65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i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12" name="Rectangle 695"/>
              <p:cNvSpPr>
                <a:spLocks noChangeArrowheads="1"/>
              </p:cNvSpPr>
              <p:nvPr/>
            </p:nvSpPr>
            <p:spPr bwMode="auto">
              <a:xfrm rot="-5400000">
                <a:off x="2676" y="3282"/>
                <a:ext cx="70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13" name="Rectangle 696"/>
              <p:cNvSpPr>
                <a:spLocks noChangeArrowheads="1"/>
              </p:cNvSpPr>
              <p:nvPr/>
            </p:nvSpPr>
            <p:spPr bwMode="auto">
              <a:xfrm rot="-5400000">
                <a:off x="2665" y="3244"/>
                <a:ext cx="92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c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14" name="Rectangle 697"/>
              <p:cNvSpPr>
                <a:spLocks noChangeArrowheads="1"/>
              </p:cNvSpPr>
              <p:nvPr/>
            </p:nvSpPr>
            <p:spPr bwMode="auto">
              <a:xfrm rot="-5400000">
                <a:off x="2662" y="3193"/>
                <a:ext cx="97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h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15" name="Rectangle 698"/>
              <p:cNvSpPr>
                <a:spLocks noChangeArrowheads="1"/>
              </p:cNvSpPr>
              <p:nvPr/>
            </p:nvSpPr>
            <p:spPr bwMode="auto">
              <a:xfrm>
                <a:off x="2240" y="3090"/>
                <a:ext cx="210" cy="419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16" name="Rectangle 699"/>
              <p:cNvSpPr>
                <a:spLocks noChangeArrowheads="1"/>
              </p:cNvSpPr>
              <p:nvPr/>
            </p:nvSpPr>
            <p:spPr bwMode="auto">
              <a:xfrm rot="-5400000">
                <a:off x="2255" y="3356"/>
                <a:ext cx="103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E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17" name="Rectangle 700"/>
              <p:cNvSpPr>
                <a:spLocks noChangeArrowheads="1"/>
              </p:cNvSpPr>
              <p:nvPr/>
            </p:nvSpPr>
            <p:spPr bwMode="auto">
              <a:xfrm rot="-5400000">
                <a:off x="2272" y="3314"/>
                <a:ext cx="70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18" name="Rectangle 701"/>
              <p:cNvSpPr>
                <a:spLocks noChangeArrowheads="1"/>
              </p:cNvSpPr>
              <p:nvPr/>
            </p:nvSpPr>
            <p:spPr bwMode="auto">
              <a:xfrm rot="-5400000">
                <a:off x="2258" y="3273"/>
                <a:ext cx="97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h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19" name="Rectangle 702"/>
              <p:cNvSpPr>
                <a:spLocks noChangeArrowheads="1"/>
              </p:cNvSpPr>
              <p:nvPr/>
            </p:nvSpPr>
            <p:spPr bwMode="auto">
              <a:xfrm rot="-5400000">
                <a:off x="2261" y="3228"/>
                <a:ext cx="92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e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20" name="Rectangle 703"/>
              <p:cNvSpPr>
                <a:spLocks noChangeArrowheads="1"/>
              </p:cNvSpPr>
              <p:nvPr/>
            </p:nvSpPr>
            <p:spPr bwMode="auto">
              <a:xfrm rot="-5400000">
                <a:off x="2269" y="3187"/>
                <a:ext cx="76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r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21" name="Rectangle 704"/>
              <p:cNvSpPr>
                <a:spLocks noChangeArrowheads="1"/>
              </p:cNvSpPr>
              <p:nvPr/>
            </p:nvSpPr>
            <p:spPr bwMode="auto">
              <a:xfrm rot="-5400000">
                <a:off x="2258" y="3144"/>
                <a:ext cx="97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n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22" name="Rectangle 705"/>
              <p:cNvSpPr>
                <a:spLocks noChangeArrowheads="1"/>
              </p:cNvSpPr>
              <p:nvPr/>
            </p:nvSpPr>
            <p:spPr bwMode="auto">
              <a:xfrm rot="-5400000">
                <a:off x="2261" y="3099"/>
                <a:ext cx="92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e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23" name="Rectangle 706"/>
              <p:cNvSpPr>
                <a:spLocks noChangeArrowheads="1"/>
              </p:cNvSpPr>
              <p:nvPr/>
            </p:nvSpPr>
            <p:spPr bwMode="auto">
              <a:xfrm rot="-5400000">
                <a:off x="2272" y="3061"/>
                <a:ext cx="70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24" name="Rectangle 707"/>
              <p:cNvSpPr>
                <a:spLocks noChangeArrowheads="1"/>
              </p:cNvSpPr>
              <p:nvPr/>
            </p:nvSpPr>
            <p:spPr bwMode="auto">
              <a:xfrm rot="-5400000">
                <a:off x="2347" y="3319"/>
                <a:ext cx="103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S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25" name="Rectangle 708"/>
              <p:cNvSpPr>
                <a:spLocks noChangeArrowheads="1"/>
              </p:cNvSpPr>
              <p:nvPr/>
            </p:nvSpPr>
            <p:spPr bwMode="auto">
              <a:xfrm rot="-5400000">
                <a:off x="2342" y="3260"/>
                <a:ext cx="113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w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26" name="Rectangle 709"/>
              <p:cNvSpPr>
                <a:spLocks noChangeArrowheads="1"/>
              </p:cNvSpPr>
              <p:nvPr/>
            </p:nvSpPr>
            <p:spPr bwMode="auto">
              <a:xfrm rot="-5400000">
                <a:off x="2366" y="3219"/>
                <a:ext cx="65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i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27" name="Rectangle 710"/>
              <p:cNvSpPr>
                <a:spLocks noChangeArrowheads="1"/>
              </p:cNvSpPr>
              <p:nvPr/>
            </p:nvSpPr>
            <p:spPr bwMode="auto">
              <a:xfrm rot="-5400000">
                <a:off x="2364" y="3196"/>
                <a:ext cx="70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28" name="Rectangle 711"/>
              <p:cNvSpPr>
                <a:spLocks noChangeArrowheads="1"/>
              </p:cNvSpPr>
              <p:nvPr/>
            </p:nvSpPr>
            <p:spPr bwMode="auto">
              <a:xfrm rot="-5400000">
                <a:off x="2353" y="3158"/>
                <a:ext cx="92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c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29" name="Rectangle 712"/>
              <p:cNvSpPr>
                <a:spLocks noChangeArrowheads="1"/>
              </p:cNvSpPr>
              <p:nvPr/>
            </p:nvSpPr>
            <p:spPr bwMode="auto">
              <a:xfrm rot="-5400000">
                <a:off x="2350" y="3107"/>
                <a:ext cx="97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h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30" name="Rectangle 713"/>
              <p:cNvSpPr>
                <a:spLocks noChangeArrowheads="1"/>
              </p:cNvSpPr>
              <p:nvPr/>
            </p:nvSpPr>
            <p:spPr bwMode="auto">
              <a:xfrm>
                <a:off x="2246" y="3622"/>
                <a:ext cx="204" cy="21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31" name="Rectangle 714"/>
              <p:cNvSpPr>
                <a:spLocks noChangeArrowheads="1"/>
              </p:cNvSpPr>
              <p:nvPr/>
            </p:nvSpPr>
            <p:spPr bwMode="auto">
              <a:xfrm>
                <a:off x="2246" y="3622"/>
                <a:ext cx="204" cy="21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32" name="Rectangle 715"/>
              <p:cNvSpPr>
                <a:spLocks noChangeArrowheads="1"/>
              </p:cNvSpPr>
              <p:nvPr/>
            </p:nvSpPr>
            <p:spPr bwMode="auto">
              <a:xfrm rot="-5400000">
                <a:off x="2280" y="3726"/>
                <a:ext cx="81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S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33" name="Rectangle 716"/>
              <p:cNvSpPr>
                <a:spLocks noChangeArrowheads="1"/>
              </p:cNvSpPr>
              <p:nvPr/>
            </p:nvSpPr>
            <p:spPr bwMode="auto">
              <a:xfrm rot="-5400000">
                <a:off x="2277" y="3680"/>
                <a:ext cx="87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G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34" name="Rectangle 717"/>
              <p:cNvSpPr>
                <a:spLocks noChangeArrowheads="1"/>
              </p:cNvSpPr>
              <p:nvPr/>
            </p:nvSpPr>
            <p:spPr bwMode="auto">
              <a:xfrm rot="-5400000">
                <a:off x="2275" y="3629"/>
                <a:ext cx="92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M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35" name="Rectangle 718"/>
              <p:cNvSpPr>
                <a:spLocks noChangeArrowheads="1"/>
              </p:cNvSpPr>
              <p:nvPr/>
            </p:nvSpPr>
            <p:spPr bwMode="auto">
              <a:xfrm rot="-5400000">
                <a:off x="2294" y="3594"/>
                <a:ext cx="5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I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36" name="Rectangle 719"/>
              <p:cNvSpPr>
                <a:spLocks noChangeArrowheads="1"/>
              </p:cNvSpPr>
              <p:nvPr/>
            </p:nvSpPr>
            <p:spPr bwMode="auto">
              <a:xfrm rot="-5400000">
                <a:off x="2294" y="3572"/>
                <a:ext cx="5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I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37" name="Rectangle 720"/>
              <p:cNvSpPr>
                <a:spLocks noChangeArrowheads="1"/>
              </p:cNvSpPr>
              <p:nvPr/>
            </p:nvSpPr>
            <p:spPr bwMode="auto">
              <a:xfrm rot="-5400000">
                <a:off x="2360" y="3645"/>
                <a:ext cx="73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x2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38" name="Rectangle 721"/>
              <p:cNvSpPr>
                <a:spLocks noChangeArrowheads="1"/>
              </p:cNvSpPr>
              <p:nvPr/>
            </p:nvSpPr>
            <p:spPr bwMode="auto">
              <a:xfrm rot="-5400000">
                <a:off x="2385" y="3627"/>
                <a:ext cx="0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39" name="Line 722"/>
              <p:cNvSpPr>
                <a:spLocks noChangeShapeType="1"/>
              </p:cNvSpPr>
              <p:nvPr/>
            </p:nvSpPr>
            <p:spPr bwMode="auto">
              <a:xfrm>
                <a:off x="2343" y="3515"/>
                <a:ext cx="1" cy="9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40" name="Freeform 723"/>
              <p:cNvSpPr>
                <a:spLocks/>
              </p:cNvSpPr>
              <p:nvPr/>
            </p:nvSpPr>
            <p:spPr bwMode="auto">
              <a:xfrm>
                <a:off x="2321" y="3515"/>
                <a:ext cx="38" cy="37"/>
              </a:xfrm>
              <a:custGeom>
                <a:avLst/>
                <a:gdLst>
                  <a:gd name="T0" fmla="*/ 38 w 38"/>
                  <a:gd name="T1" fmla="*/ 37 h 37"/>
                  <a:gd name="T2" fmla="*/ 22 w 38"/>
                  <a:gd name="T3" fmla="*/ 0 h 37"/>
                  <a:gd name="T4" fmla="*/ 0 w 38"/>
                  <a:gd name="T5" fmla="*/ 37 h 37"/>
                  <a:gd name="T6" fmla="*/ 38 w 38"/>
                  <a:gd name="T7" fmla="*/ 37 h 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"/>
                  <a:gd name="T13" fmla="*/ 0 h 37"/>
                  <a:gd name="T14" fmla="*/ 38 w 38"/>
                  <a:gd name="T15" fmla="*/ 37 h 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" h="37">
                    <a:moveTo>
                      <a:pt x="38" y="37"/>
                    </a:moveTo>
                    <a:lnTo>
                      <a:pt x="22" y="0"/>
                    </a:lnTo>
                    <a:lnTo>
                      <a:pt x="0" y="37"/>
                    </a:lnTo>
                    <a:lnTo>
                      <a:pt x="38" y="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41" name="Freeform 724"/>
              <p:cNvSpPr>
                <a:spLocks/>
              </p:cNvSpPr>
              <p:nvPr/>
            </p:nvSpPr>
            <p:spPr bwMode="auto">
              <a:xfrm>
                <a:off x="2321" y="3579"/>
                <a:ext cx="38" cy="32"/>
              </a:xfrm>
              <a:custGeom>
                <a:avLst/>
                <a:gdLst>
                  <a:gd name="T0" fmla="*/ 38 w 38"/>
                  <a:gd name="T1" fmla="*/ 0 h 32"/>
                  <a:gd name="T2" fmla="*/ 22 w 38"/>
                  <a:gd name="T3" fmla="*/ 32 h 32"/>
                  <a:gd name="T4" fmla="*/ 0 w 38"/>
                  <a:gd name="T5" fmla="*/ 0 h 32"/>
                  <a:gd name="T6" fmla="*/ 38 w 38"/>
                  <a:gd name="T7" fmla="*/ 0 h 3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"/>
                  <a:gd name="T13" fmla="*/ 0 h 32"/>
                  <a:gd name="T14" fmla="*/ 38 w 38"/>
                  <a:gd name="T15" fmla="*/ 32 h 3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" h="32">
                    <a:moveTo>
                      <a:pt x="38" y="0"/>
                    </a:moveTo>
                    <a:lnTo>
                      <a:pt x="22" y="32"/>
                    </a:lnTo>
                    <a:lnTo>
                      <a:pt x="0" y="0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42" name="Rectangle 725"/>
              <p:cNvSpPr>
                <a:spLocks noChangeArrowheads="1"/>
              </p:cNvSpPr>
              <p:nvPr/>
            </p:nvSpPr>
            <p:spPr bwMode="auto">
              <a:xfrm>
                <a:off x="2978" y="3407"/>
                <a:ext cx="420" cy="199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43" name="Rectangle 726"/>
              <p:cNvSpPr>
                <a:spLocks noChangeArrowheads="1"/>
              </p:cNvSpPr>
              <p:nvPr/>
            </p:nvSpPr>
            <p:spPr bwMode="auto">
              <a:xfrm>
                <a:off x="3086" y="3433"/>
                <a:ext cx="25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Packet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44" name="Rectangle 727"/>
              <p:cNvSpPr>
                <a:spLocks noChangeArrowheads="1"/>
              </p:cNvSpPr>
              <p:nvPr/>
            </p:nvSpPr>
            <p:spPr bwMode="auto">
              <a:xfrm>
                <a:off x="3016" y="3498"/>
                <a:ext cx="415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Accelerator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45" name="Line 728"/>
              <p:cNvSpPr>
                <a:spLocks noChangeShapeType="1"/>
              </p:cNvSpPr>
              <p:nvPr/>
            </p:nvSpPr>
            <p:spPr bwMode="auto">
              <a:xfrm flipH="1">
                <a:off x="2795" y="3504"/>
                <a:ext cx="17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46" name="Freeform 729"/>
              <p:cNvSpPr>
                <a:spLocks/>
              </p:cNvSpPr>
              <p:nvPr/>
            </p:nvSpPr>
            <p:spPr bwMode="auto">
              <a:xfrm>
                <a:off x="2924" y="3482"/>
                <a:ext cx="43" cy="43"/>
              </a:xfrm>
              <a:custGeom>
                <a:avLst/>
                <a:gdLst>
                  <a:gd name="T0" fmla="*/ 43 w 43"/>
                  <a:gd name="T1" fmla="*/ 22 h 43"/>
                  <a:gd name="T2" fmla="*/ 0 w 43"/>
                  <a:gd name="T3" fmla="*/ 43 h 43"/>
                  <a:gd name="T4" fmla="*/ 0 w 43"/>
                  <a:gd name="T5" fmla="*/ 0 h 43"/>
                  <a:gd name="T6" fmla="*/ 43 w 43"/>
                  <a:gd name="T7" fmla="*/ 22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43" y="22"/>
                    </a:moveTo>
                    <a:lnTo>
                      <a:pt x="0" y="43"/>
                    </a:lnTo>
                    <a:lnTo>
                      <a:pt x="0" y="0"/>
                    </a:lnTo>
                    <a:lnTo>
                      <a:pt x="43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47" name="Freeform 730"/>
              <p:cNvSpPr>
                <a:spLocks/>
              </p:cNvSpPr>
              <p:nvPr/>
            </p:nvSpPr>
            <p:spPr bwMode="auto">
              <a:xfrm>
                <a:off x="2795" y="3482"/>
                <a:ext cx="43" cy="43"/>
              </a:xfrm>
              <a:custGeom>
                <a:avLst/>
                <a:gdLst>
                  <a:gd name="T0" fmla="*/ 0 w 43"/>
                  <a:gd name="T1" fmla="*/ 22 h 43"/>
                  <a:gd name="T2" fmla="*/ 43 w 43"/>
                  <a:gd name="T3" fmla="*/ 43 h 43"/>
                  <a:gd name="T4" fmla="*/ 43 w 43"/>
                  <a:gd name="T5" fmla="*/ 0 h 43"/>
                  <a:gd name="T6" fmla="*/ 0 w 43"/>
                  <a:gd name="T7" fmla="*/ 22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0" y="22"/>
                    </a:moveTo>
                    <a:lnTo>
                      <a:pt x="43" y="43"/>
                    </a:lnTo>
                    <a:lnTo>
                      <a:pt x="43" y="0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48" name="Line 731"/>
              <p:cNvSpPr>
                <a:spLocks noChangeShapeType="1"/>
              </p:cNvSpPr>
              <p:nvPr/>
            </p:nvSpPr>
            <p:spPr bwMode="auto">
              <a:xfrm flipH="1">
                <a:off x="2795" y="3273"/>
                <a:ext cx="17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49" name="Freeform 732"/>
              <p:cNvSpPr>
                <a:spLocks/>
              </p:cNvSpPr>
              <p:nvPr/>
            </p:nvSpPr>
            <p:spPr bwMode="auto">
              <a:xfrm>
                <a:off x="2924" y="3251"/>
                <a:ext cx="49" cy="43"/>
              </a:xfrm>
              <a:custGeom>
                <a:avLst/>
                <a:gdLst>
                  <a:gd name="T0" fmla="*/ 49 w 49"/>
                  <a:gd name="T1" fmla="*/ 22 h 43"/>
                  <a:gd name="T2" fmla="*/ 0 w 49"/>
                  <a:gd name="T3" fmla="*/ 43 h 43"/>
                  <a:gd name="T4" fmla="*/ 0 w 49"/>
                  <a:gd name="T5" fmla="*/ 0 h 43"/>
                  <a:gd name="T6" fmla="*/ 49 w 49"/>
                  <a:gd name="T7" fmla="*/ 22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9"/>
                  <a:gd name="T13" fmla="*/ 0 h 43"/>
                  <a:gd name="T14" fmla="*/ 49 w 49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9" h="43">
                    <a:moveTo>
                      <a:pt x="49" y="22"/>
                    </a:moveTo>
                    <a:lnTo>
                      <a:pt x="0" y="43"/>
                    </a:lnTo>
                    <a:lnTo>
                      <a:pt x="0" y="0"/>
                    </a:lnTo>
                    <a:lnTo>
                      <a:pt x="49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50" name="Freeform 733"/>
              <p:cNvSpPr>
                <a:spLocks/>
              </p:cNvSpPr>
              <p:nvPr/>
            </p:nvSpPr>
            <p:spPr bwMode="auto">
              <a:xfrm>
                <a:off x="2795" y="3251"/>
                <a:ext cx="43" cy="43"/>
              </a:xfrm>
              <a:custGeom>
                <a:avLst/>
                <a:gdLst>
                  <a:gd name="T0" fmla="*/ 0 w 43"/>
                  <a:gd name="T1" fmla="*/ 22 h 43"/>
                  <a:gd name="T2" fmla="*/ 43 w 43"/>
                  <a:gd name="T3" fmla="*/ 43 h 43"/>
                  <a:gd name="T4" fmla="*/ 43 w 43"/>
                  <a:gd name="T5" fmla="*/ 0 h 43"/>
                  <a:gd name="T6" fmla="*/ 0 w 43"/>
                  <a:gd name="T7" fmla="*/ 22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0" y="22"/>
                    </a:moveTo>
                    <a:lnTo>
                      <a:pt x="43" y="43"/>
                    </a:lnTo>
                    <a:lnTo>
                      <a:pt x="43" y="0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51" name="Line 734"/>
              <p:cNvSpPr>
                <a:spLocks noChangeShapeType="1"/>
              </p:cNvSpPr>
              <p:nvPr/>
            </p:nvSpPr>
            <p:spPr bwMode="auto">
              <a:xfrm>
                <a:off x="2703" y="2934"/>
                <a:ext cx="1" cy="23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52" name="Freeform 735"/>
              <p:cNvSpPr>
                <a:spLocks/>
              </p:cNvSpPr>
              <p:nvPr/>
            </p:nvSpPr>
            <p:spPr bwMode="auto">
              <a:xfrm>
                <a:off x="2682" y="2934"/>
                <a:ext cx="43" cy="48"/>
              </a:xfrm>
              <a:custGeom>
                <a:avLst/>
                <a:gdLst>
                  <a:gd name="T0" fmla="*/ 21 w 43"/>
                  <a:gd name="T1" fmla="*/ 0 h 48"/>
                  <a:gd name="T2" fmla="*/ 43 w 43"/>
                  <a:gd name="T3" fmla="*/ 48 h 48"/>
                  <a:gd name="T4" fmla="*/ 0 w 43"/>
                  <a:gd name="T5" fmla="*/ 48 h 48"/>
                  <a:gd name="T6" fmla="*/ 21 w 43"/>
                  <a:gd name="T7" fmla="*/ 0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21" y="0"/>
                    </a:moveTo>
                    <a:lnTo>
                      <a:pt x="43" y="48"/>
                    </a:lnTo>
                    <a:lnTo>
                      <a:pt x="0" y="48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53" name="Freeform 736"/>
              <p:cNvSpPr>
                <a:spLocks/>
              </p:cNvSpPr>
              <p:nvPr/>
            </p:nvSpPr>
            <p:spPr bwMode="auto">
              <a:xfrm>
                <a:off x="2682" y="3128"/>
                <a:ext cx="43" cy="43"/>
              </a:xfrm>
              <a:custGeom>
                <a:avLst/>
                <a:gdLst>
                  <a:gd name="T0" fmla="*/ 21 w 43"/>
                  <a:gd name="T1" fmla="*/ 43 h 43"/>
                  <a:gd name="T2" fmla="*/ 43 w 43"/>
                  <a:gd name="T3" fmla="*/ 0 h 43"/>
                  <a:gd name="T4" fmla="*/ 0 w 43"/>
                  <a:gd name="T5" fmla="*/ 0 h 43"/>
                  <a:gd name="T6" fmla="*/ 21 w 43"/>
                  <a:gd name="T7" fmla="*/ 43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1" y="43"/>
                    </a:moveTo>
                    <a:lnTo>
                      <a:pt x="43" y="0"/>
                    </a:lnTo>
                    <a:lnTo>
                      <a:pt x="0" y="0"/>
                    </a:lnTo>
                    <a:lnTo>
                      <a:pt x="21" y="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54" name="Line 737"/>
              <p:cNvSpPr>
                <a:spLocks noChangeShapeType="1"/>
              </p:cNvSpPr>
              <p:nvPr/>
            </p:nvSpPr>
            <p:spPr bwMode="auto">
              <a:xfrm flipV="1">
                <a:off x="2348" y="3848"/>
                <a:ext cx="1" cy="2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55" name="Freeform 738"/>
              <p:cNvSpPr>
                <a:spLocks/>
              </p:cNvSpPr>
              <p:nvPr/>
            </p:nvSpPr>
            <p:spPr bwMode="auto">
              <a:xfrm>
                <a:off x="2326" y="4047"/>
                <a:ext cx="44" cy="43"/>
              </a:xfrm>
              <a:custGeom>
                <a:avLst/>
                <a:gdLst>
                  <a:gd name="T0" fmla="*/ 22 w 44"/>
                  <a:gd name="T1" fmla="*/ 43 h 43"/>
                  <a:gd name="T2" fmla="*/ 0 w 44"/>
                  <a:gd name="T3" fmla="*/ 0 h 43"/>
                  <a:gd name="T4" fmla="*/ 44 w 44"/>
                  <a:gd name="T5" fmla="*/ 0 h 43"/>
                  <a:gd name="T6" fmla="*/ 22 w 44"/>
                  <a:gd name="T7" fmla="*/ 43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3"/>
                  <a:gd name="T14" fmla="*/ 44 w 44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3">
                    <a:moveTo>
                      <a:pt x="22" y="43"/>
                    </a:moveTo>
                    <a:lnTo>
                      <a:pt x="0" y="0"/>
                    </a:lnTo>
                    <a:lnTo>
                      <a:pt x="44" y="0"/>
                    </a:lnTo>
                    <a:lnTo>
                      <a:pt x="22" y="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56" name="Freeform 739"/>
              <p:cNvSpPr>
                <a:spLocks/>
              </p:cNvSpPr>
              <p:nvPr/>
            </p:nvSpPr>
            <p:spPr bwMode="auto">
              <a:xfrm>
                <a:off x="2326" y="3848"/>
                <a:ext cx="44" cy="48"/>
              </a:xfrm>
              <a:custGeom>
                <a:avLst/>
                <a:gdLst>
                  <a:gd name="T0" fmla="*/ 22 w 44"/>
                  <a:gd name="T1" fmla="*/ 0 h 48"/>
                  <a:gd name="T2" fmla="*/ 0 w 44"/>
                  <a:gd name="T3" fmla="*/ 48 h 48"/>
                  <a:gd name="T4" fmla="*/ 44 w 44"/>
                  <a:gd name="T5" fmla="*/ 48 h 48"/>
                  <a:gd name="T6" fmla="*/ 22 w 44"/>
                  <a:gd name="T7" fmla="*/ 0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22" y="0"/>
                    </a:moveTo>
                    <a:lnTo>
                      <a:pt x="0" y="48"/>
                    </a:lnTo>
                    <a:lnTo>
                      <a:pt x="44" y="48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57" name="Rectangle 740"/>
              <p:cNvSpPr>
                <a:spLocks noChangeArrowheads="1"/>
              </p:cNvSpPr>
              <p:nvPr/>
            </p:nvSpPr>
            <p:spPr bwMode="auto">
              <a:xfrm>
                <a:off x="2978" y="3171"/>
                <a:ext cx="420" cy="198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58" name="Rectangle 741"/>
              <p:cNvSpPr>
                <a:spLocks noChangeArrowheads="1"/>
              </p:cNvSpPr>
              <p:nvPr/>
            </p:nvSpPr>
            <p:spPr bwMode="auto">
              <a:xfrm>
                <a:off x="3064" y="3197"/>
                <a:ext cx="307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Security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59" name="Rectangle 742"/>
              <p:cNvSpPr>
                <a:spLocks noChangeArrowheads="1"/>
              </p:cNvSpPr>
              <p:nvPr/>
            </p:nvSpPr>
            <p:spPr bwMode="auto">
              <a:xfrm>
                <a:off x="3016" y="3261"/>
                <a:ext cx="415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Accelerator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60" name="Rectangle 743"/>
              <p:cNvSpPr>
                <a:spLocks noChangeArrowheads="1"/>
              </p:cNvSpPr>
              <p:nvPr/>
            </p:nvSpPr>
            <p:spPr bwMode="auto">
              <a:xfrm>
                <a:off x="242" y="1842"/>
                <a:ext cx="426" cy="108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61" name="Rectangle 744"/>
              <p:cNvSpPr>
                <a:spLocks noChangeArrowheads="1"/>
              </p:cNvSpPr>
              <p:nvPr/>
            </p:nvSpPr>
            <p:spPr bwMode="auto">
              <a:xfrm>
                <a:off x="399" y="1858"/>
                <a:ext cx="167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PLL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62" name="Rectangle 745"/>
              <p:cNvSpPr>
                <a:spLocks noChangeArrowheads="1"/>
              </p:cNvSpPr>
              <p:nvPr/>
            </p:nvSpPr>
            <p:spPr bwMode="auto">
              <a:xfrm>
                <a:off x="275" y="2111"/>
                <a:ext cx="425" cy="113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63" name="Rectangle 746"/>
              <p:cNvSpPr>
                <a:spLocks noChangeArrowheads="1"/>
              </p:cNvSpPr>
              <p:nvPr/>
            </p:nvSpPr>
            <p:spPr bwMode="auto">
              <a:xfrm>
                <a:off x="258" y="2090"/>
                <a:ext cx="426" cy="113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64" name="Rectangle 747"/>
              <p:cNvSpPr>
                <a:spLocks noChangeArrowheads="1"/>
              </p:cNvSpPr>
              <p:nvPr/>
            </p:nvSpPr>
            <p:spPr bwMode="auto">
              <a:xfrm>
                <a:off x="242" y="2074"/>
                <a:ext cx="426" cy="107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65" name="Rectangle 748"/>
              <p:cNvSpPr>
                <a:spLocks noChangeArrowheads="1"/>
              </p:cNvSpPr>
              <p:nvPr/>
            </p:nvSpPr>
            <p:spPr bwMode="auto">
              <a:xfrm>
                <a:off x="361" y="2089"/>
                <a:ext cx="237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EDMA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66" name="Freeform 749"/>
              <p:cNvSpPr>
                <a:spLocks/>
              </p:cNvSpPr>
              <p:nvPr/>
            </p:nvSpPr>
            <p:spPr bwMode="auto">
              <a:xfrm>
                <a:off x="824" y="2117"/>
                <a:ext cx="65" cy="75"/>
              </a:xfrm>
              <a:custGeom>
                <a:avLst/>
                <a:gdLst>
                  <a:gd name="T0" fmla="*/ 0 w 65"/>
                  <a:gd name="T1" fmla="*/ 75 h 75"/>
                  <a:gd name="T2" fmla="*/ 65 w 65"/>
                  <a:gd name="T3" fmla="*/ 37 h 75"/>
                  <a:gd name="T4" fmla="*/ 0 w 65"/>
                  <a:gd name="T5" fmla="*/ 0 h 75"/>
                  <a:gd name="T6" fmla="*/ 0 w 65"/>
                  <a:gd name="T7" fmla="*/ 75 h 7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5"/>
                  <a:gd name="T13" fmla="*/ 0 h 75"/>
                  <a:gd name="T14" fmla="*/ 65 w 65"/>
                  <a:gd name="T15" fmla="*/ 75 h 7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5" h="75">
                    <a:moveTo>
                      <a:pt x="0" y="75"/>
                    </a:moveTo>
                    <a:lnTo>
                      <a:pt x="65" y="37"/>
                    </a:lnTo>
                    <a:lnTo>
                      <a:pt x="0" y="0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67" name="Freeform 750"/>
              <p:cNvSpPr>
                <a:spLocks/>
              </p:cNvSpPr>
              <p:nvPr/>
            </p:nvSpPr>
            <p:spPr bwMode="auto">
              <a:xfrm>
                <a:off x="829" y="2149"/>
                <a:ext cx="6" cy="11"/>
              </a:xfrm>
              <a:custGeom>
                <a:avLst/>
                <a:gdLst>
                  <a:gd name="T0" fmla="*/ 0 w 6"/>
                  <a:gd name="T1" fmla="*/ 11 h 11"/>
                  <a:gd name="T2" fmla="*/ 0 w 6"/>
                  <a:gd name="T3" fmla="*/ 11 h 11"/>
                  <a:gd name="T4" fmla="*/ 6 w 6"/>
                  <a:gd name="T5" fmla="*/ 11 h 11"/>
                  <a:gd name="T6" fmla="*/ 6 w 6"/>
                  <a:gd name="T7" fmla="*/ 5 h 11"/>
                  <a:gd name="T8" fmla="*/ 6 w 6"/>
                  <a:gd name="T9" fmla="*/ 5 h 11"/>
                  <a:gd name="T10" fmla="*/ 6 w 6"/>
                  <a:gd name="T11" fmla="*/ 0 h 11"/>
                  <a:gd name="T12" fmla="*/ 6 w 6"/>
                  <a:gd name="T13" fmla="*/ 0 h 11"/>
                  <a:gd name="T14" fmla="*/ 0 w 6"/>
                  <a:gd name="T15" fmla="*/ 0 h 11"/>
                  <a:gd name="T16" fmla="*/ 0 w 6"/>
                  <a:gd name="T17" fmla="*/ 0 h 11"/>
                  <a:gd name="T18" fmla="*/ 0 w 6"/>
                  <a:gd name="T19" fmla="*/ 11 h 1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6"/>
                  <a:gd name="T31" fmla="*/ 0 h 11"/>
                  <a:gd name="T32" fmla="*/ 6 w 6"/>
                  <a:gd name="T33" fmla="*/ 11 h 1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6" h="11">
                    <a:moveTo>
                      <a:pt x="0" y="11"/>
                    </a:moveTo>
                    <a:lnTo>
                      <a:pt x="0" y="11"/>
                    </a:lnTo>
                    <a:lnTo>
                      <a:pt x="6" y="11"/>
                    </a:lnTo>
                    <a:lnTo>
                      <a:pt x="6" y="5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68" name="Rectangle 751"/>
              <p:cNvSpPr>
                <a:spLocks noChangeArrowheads="1"/>
              </p:cNvSpPr>
              <p:nvPr/>
            </p:nvSpPr>
            <p:spPr bwMode="auto">
              <a:xfrm>
                <a:off x="770" y="2149"/>
                <a:ext cx="59" cy="1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69" name="Freeform 752"/>
              <p:cNvSpPr>
                <a:spLocks/>
              </p:cNvSpPr>
              <p:nvPr/>
            </p:nvSpPr>
            <p:spPr bwMode="auto">
              <a:xfrm>
                <a:off x="711" y="2117"/>
                <a:ext cx="70" cy="75"/>
              </a:xfrm>
              <a:custGeom>
                <a:avLst/>
                <a:gdLst>
                  <a:gd name="T0" fmla="*/ 70 w 70"/>
                  <a:gd name="T1" fmla="*/ 75 h 75"/>
                  <a:gd name="T2" fmla="*/ 0 w 70"/>
                  <a:gd name="T3" fmla="*/ 37 h 75"/>
                  <a:gd name="T4" fmla="*/ 70 w 70"/>
                  <a:gd name="T5" fmla="*/ 0 h 75"/>
                  <a:gd name="T6" fmla="*/ 70 w 70"/>
                  <a:gd name="T7" fmla="*/ 75 h 7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5"/>
                  <a:gd name="T14" fmla="*/ 70 w 70"/>
                  <a:gd name="T15" fmla="*/ 75 h 7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5">
                    <a:moveTo>
                      <a:pt x="70" y="75"/>
                    </a:moveTo>
                    <a:lnTo>
                      <a:pt x="0" y="37"/>
                    </a:lnTo>
                    <a:lnTo>
                      <a:pt x="70" y="0"/>
                    </a:lnTo>
                    <a:lnTo>
                      <a:pt x="70" y="7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70" name="Freeform 753"/>
              <p:cNvSpPr>
                <a:spLocks/>
              </p:cNvSpPr>
              <p:nvPr/>
            </p:nvSpPr>
            <p:spPr bwMode="auto">
              <a:xfrm>
                <a:off x="765" y="2149"/>
                <a:ext cx="5" cy="11"/>
              </a:xfrm>
              <a:custGeom>
                <a:avLst/>
                <a:gdLst>
                  <a:gd name="T0" fmla="*/ 5 w 5"/>
                  <a:gd name="T1" fmla="*/ 0 h 11"/>
                  <a:gd name="T2" fmla="*/ 5 w 5"/>
                  <a:gd name="T3" fmla="*/ 0 h 11"/>
                  <a:gd name="T4" fmla="*/ 0 w 5"/>
                  <a:gd name="T5" fmla="*/ 0 h 11"/>
                  <a:gd name="T6" fmla="*/ 0 w 5"/>
                  <a:gd name="T7" fmla="*/ 0 h 11"/>
                  <a:gd name="T8" fmla="*/ 0 w 5"/>
                  <a:gd name="T9" fmla="*/ 5 h 11"/>
                  <a:gd name="T10" fmla="*/ 0 w 5"/>
                  <a:gd name="T11" fmla="*/ 5 h 11"/>
                  <a:gd name="T12" fmla="*/ 0 w 5"/>
                  <a:gd name="T13" fmla="*/ 11 h 11"/>
                  <a:gd name="T14" fmla="*/ 5 w 5"/>
                  <a:gd name="T15" fmla="*/ 11 h 11"/>
                  <a:gd name="T16" fmla="*/ 5 w 5"/>
                  <a:gd name="T17" fmla="*/ 11 h 11"/>
                  <a:gd name="T18" fmla="*/ 5 w 5"/>
                  <a:gd name="T19" fmla="*/ 0 h 1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1"/>
                  <a:gd name="T32" fmla="*/ 5 w 5"/>
                  <a:gd name="T33" fmla="*/ 11 h 1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1">
                    <a:moveTo>
                      <a:pt x="5" y="0"/>
                    </a:moveTo>
                    <a:lnTo>
                      <a:pt x="5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0" y="11"/>
                    </a:lnTo>
                    <a:lnTo>
                      <a:pt x="5" y="11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71" name="Rectangle 754"/>
              <p:cNvSpPr>
                <a:spLocks noChangeArrowheads="1"/>
              </p:cNvSpPr>
              <p:nvPr/>
            </p:nvSpPr>
            <p:spPr bwMode="auto">
              <a:xfrm>
                <a:off x="679" y="2192"/>
                <a:ext cx="0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72" name="Rectangle 755"/>
              <p:cNvSpPr>
                <a:spLocks noChangeArrowheads="1"/>
              </p:cNvSpPr>
              <p:nvPr/>
            </p:nvSpPr>
            <p:spPr bwMode="auto">
              <a:xfrm>
                <a:off x="722" y="2213"/>
                <a:ext cx="81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900" b="1" dirty="0">
                    <a:solidFill>
                      <a:srgbClr val="24211D"/>
                    </a:solidFill>
                  </a:rPr>
                  <a:t>x3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73" name="Freeform 756"/>
              <p:cNvSpPr>
                <a:spLocks/>
              </p:cNvSpPr>
              <p:nvPr/>
            </p:nvSpPr>
            <p:spPr bwMode="auto">
              <a:xfrm>
                <a:off x="2720" y="2138"/>
                <a:ext cx="70" cy="75"/>
              </a:xfrm>
              <a:custGeom>
                <a:avLst/>
                <a:gdLst>
                  <a:gd name="T0" fmla="*/ 0 w 70"/>
                  <a:gd name="T1" fmla="*/ 75 h 75"/>
                  <a:gd name="T2" fmla="*/ 70 w 70"/>
                  <a:gd name="T3" fmla="*/ 38 h 75"/>
                  <a:gd name="T4" fmla="*/ 0 w 70"/>
                  <a:gd name="T5" fmla="*/ 0 h 75"/>
                  <a:gd name="T6" fmla="*/ 0 w 70"/>
                  <a:gd name="T7" fmla="*/ 75 h 7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5"/>
                  <a:gd name="T14" fmla="*/ 70 w 70"/>
                  <a:gd name="T15" fmla="*/ 75 h 7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5">
                    <a:moveTo>
                      <a:pt x="0" y="75"/>
                    </a:moveTo>
                    <a:lnTo>
                      <a:pt x="70" y="38"/>
                    </a:lnTo>
                    <a:lnTo>
                      <a:pt x="0" y="0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74" name="Freeform 757"/>
              <p:cNvSpPr>
                <a:spLocks/>
              </p:cNvSpPr>
              <p:nvPr/>
            </p:nvSpPr>
            <p:spPr bwMode="auto">
              <a:xfrm>
                <a:off x="2725" y="2165"/>
                <a:ext cx="5" cy="16"/>
              </a:xfrm>
              <a:custGeom>
                <a:avLst/>
                <a:gdLst>
                  <a:gd name="T0" fmla="*/ 0 w 5"/>
                  <a:gd name="T1" fmla="*/ 16 h 16"/>
                  <a:gd name="T2" fmla="*/ 5 w 5"/>
                  <a:gd name="T3" fmla="*/ 16 h 16"/>
                  <a:gd name="T4" fmla="*/ 5 w 5"/>
                  <a:gd name="T5" fmla="*/ 16 h 16"/>
                  <a:gd name="T6" fmla="*/ 5 w 5"/>
                  <a:gd name="T7" fmla="*/ 11 h 16"/>
                  <a:gd name="T8" fmla="*/ 5 w 5"/>
                  <a:gd name="T9" fmla="*/ 11 h 16"/>
                  <a:gd name="T10" fmla="*/ 5 w 5"/>
                  <a:gd name="T11" fmla="*/ 5 h 16"/>
                  <a:gd name="T12" fmla="*/ 5 w 5"/>
                  <a:gd name="T13" fmla="*/ 5 h 16"/>
                  <a:gd name="T14" fmla="*/ 5 w 5"/>
                  <a:gd name="T15" fmla="*/ 5 h 16"/>
                  <a:gd name="T16" fmla="*/ 0 w 5"/>
                  <a:gd name="T17" fmla="*/ 0 h 16"/>
                  <a:gd name="T18" fmla="*/ 0 w 5"/>
                  <a:gd name="T19" fmla="*/ 16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6"/>
                  <a:gd name="T32" fmla="*/ 5 w 5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6">
                    <a:moveTo>
                      <a:pt x="0" y="16"/>
                    </a:moveTo>
                    <a:lnTo>
                      <a:pt x="5" y="16"/>
                    </a:lnTo>
                    <a:lnTo>
                      <a:pt x="5" y="11"/>
                    </a:lnTo>
                    <a:lnTo>
                      <a:pt x="5" y="5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75" name="Rectangle 758"/>
              <p:cNvSpPr>
                <a:spLocks noChangeArrowheads="1"/>
              </p:cNvSpPr>
              <p:nvPr/>
            </p:nvSpPr>
            <p:spPr bwMode="auto">
              <a:xfrm>
                <a:off x="2569" y="2165"/>
                <a:ext cx="156" cy="1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76" name="Freeform 759"/>
              <p:cNvSpPr>
                <a:spLocks/>
              </p:cNvSpPr>
              <p:nvPr/>
            </p:nvSpPr>
            <p:spPr bwMode="auto">
              <a:xfrm>
                <a:off x="2504" y="2138"/>
                <a:ext cx="70" cy="75"/>
              </a:xfrm>
              <a:custGeom>
                <a:avLst/>
                <a:gdLst>
                  <a:gd name="T0" fmla="*/ 70 w 70"/>
                  <a:gd name="T1" fmla="*/ 75 h 75"/>
                  <a:gd name="T2" fmla="*/ 0 w 70"/>
                  <a:gd name="T3" fmla="*/ 38 h 75"/>
                  <a:gd name="T4" fmla="*/ 70 w 70"/>
                  <a:gd name="T5" fmla="*/ 0 h 75"/>
                  <a:gd name="T6" fmla="*/ 70 w 70"/>
                  <a:gd name="T7" fmla="*/ 75 h 7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5"/>
                  <a:gd name="T14" fmla="*/ 70 w 70"/>
                  <a:gd name="T15" fmla="*/ 75 h 7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5">
                    <a:moveTo>
                      <a:pt x="70" y="75"/>
                    </a:moveTo>
                    <a:lnTo>
                      <a:pt x="0" y="38"/>
                    </a:lnTo>
                    <a:lnTo>
                      <a:pt x="70" y="0"/>
                    </a:lnTo>
                    <a:lnTo>
                      <a:pt x="70" y="7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77" name="Freeform 760"/>
              <p:cNvSpPr>
                <a:spLocks/>
              </p:cNvSpPr>
              <p:nvPr/>
            </p:nvSpPr>
            <p:spPr bwMode="auto">
              <a:xfrm>
                <a:off x="2558" y="2165"/>
                <a:ext cx="11" cy="16"/>
              </a:xfrm>
              <a:custGeom>
                <a:avLst/>
                <a:gdLst>
                  <a:gd name="T0" fmla="*/ 11 w 11"/>
                  <a:gd name="T1" fmla="*/ 0 h 16"/>
                  <a:gd name="T2" fmla="*/ 5 w 11"/>
                  <a:gd name="T3" fmla="*/ 5 h 16"/>
                  <a:gd name="T4" fmla="*/ 5 w 11"/>
                  <a:gd name="T5" fmla="*/ 5 h 16"/>
                  <a:gd name="T6" fmla="*/ 5 w 11"/>
                  <a:gd name="T7" fmla="*/ 5 h 16"/>
                  <a:gd name="T8" fmla="*/ 0 w 11"/>
                  <a:gd name="T9" fmla="*/ 11 h 16"/>
                  <a:gd name="T10" fmla="*/ 5 w 11"/>
                  <a:gd name="T11" fmla="*/ 11 h 16"/>
                  <a:gd name="T12" fmla="*/ 5 w 11"/>
                  <a:gd name="T13" fmla="*/ 16 h 16"/>
                  <a:gd name="T14" fmla="*/ 5 w 11"/>
                  <a:gd name="T15" fmla="*/ 16 h 16"/>
                  <a:gd name="T16" fmla="*/ 11 w 11"/>
                  <a:gd name="T17" fmla="*/ 16 h 16"/>
                  <a:gd name="T18" fmla="*/ 11 w 11"/>
                  <a:gd name="T19" fmla="*/ 0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"/>
                  <a:gd name="T31" fmla="*/ 0 h 16"/>
                  <a:gd name="T32" fmla="*/ 11 w 11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" h="16">
                    <a:moveTo>
                      <a:pt x="11" y="0"/>
                    </a:moveTo>
                    <a:lnTo>
                      <a:pt x="5" y="5"/>
                    </a:lnTo>
                    <a:lnTo>
                      <a:pt x="0" y="11"/>
                    </a:lnTo>
                    <a:lnTo>
                      <a:pt x="5" y="11"/>
                    </a:lnTo>
                    <a:lnTo>
                      <a:pt x="5" y="16"/>
                    </a:lnTo>
                    <a:lnTo>
                      <a:pt x="11" y="16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78" name="Freeform 761"/>
              <p:cNvSpPr>
                <a:spLocks/>
              </p:cNvSpPr>
              <p:nvPr/>
            </p:nvSpPr>
            <p:spPr bwMode="auto">
              <a:xfrm>
                <a:off x="2456" y="2627"/>
                <a:ext cx="70" cy="76"/>
              </a:xfrm>
              <a:custGeom>
                <a:avLst/>
                <a:gdLst>
                  <a:gd name="T0" fmla="*/ 0 w 70"/>
                  <a:gd name="T1" fmla="*/ 76 h 76"/>
                  <a:gd name="T2" fmla="*/ 70 w 70"/>
                  <a:gd name="T3" fmla="*/ 38 h 76"/>
                  <a:gd name="T4" fmla="*/ 0 w 70"/>
                  <a:gd name="T5" fmla="*/ 0 h 76"/>
                  <a:gd name="T6" fmla="*/ 0 w 70"/>
                  <a:gd name="T7" fmla="*/ 76 h 7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6"/>
                  <a:gd name="T14" fmla="*/ 70 w 70"/>
                  <a:gd name="T15" fmla="*/ 76 h 7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6">
                    <a:moveTo>
                      <a:pt x="0" y="76"/>
                    </a:moveTo>
                    <a:lnTo>
                      <a:pt x="70" y="38"/>
                    </a:lnTo>
                    <a:lnTo>
                      <a:pt x="0" y="0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79" name="Freeform 762"/>
              <p:cNvSpPr>
                <a:spLocks/>
              </p:cNvSpPr>
              <p:nvPr/>
            </p:nvSpPr>
            <p:spPr bwMode="auto">
              <a:xfrm>
                <a:off x="2461" y="2660"/>
                <a:ext cx="11" cy="10"/>
              </a:xfrm>
              <a:custGeom>
                <a:avLst/>
                <a:gdLst>
                  <a:gd name="T0" fmla="*/ 0 w 11"/>
                  <a:gd name="T1" fmla="*/ 10 h 10"/>
                  <a:gd name="T2" fmla="*/ 5 w 11"/>
                  <a:gd name="T3" fmla="*/ 10 h 10"/>
                  <a:gd name="T4" fmla="*/ 5 w 11"/>
                  <a:gd name="T5" fmla="*/ 10 h 10"/>
                  <a:gd name="T6" fmla="*/ 5 w 11"/>
                  <a:gd name="T7" fmla="*/ 5 h 10"/>
                  <a:gd name="T8" fmla="*/ 11 w 11"/>
                  <a:gd name="T9" fmla="*/ 5 h 10"/>
                  <a:gd name="T10" fmla="*/ 5 w 11"/>
                  <a:gd name="T11" fmla="*/ 0 h 10"/>
                  <a:gd name="T12" fmla="*/ 5 w 11"/>
                  <a:gd name="T13" fmla="*/ 0 h 10"/>
                  <a:gd name="T14" fmla="*/ 5 w 11"/>
                  <a:gd name="T15" fmla="*/ 0 h 10"/>
                  <a:gd name="T16" fmla="*/ 0 w 11"/>
                  <a:gd name="T17" fmla="*/ 0 h 10"/>
                  <a:gd name="T18" fmla="*/ 0 w 11"/>
                  <a:gd name="T19" fmla="*/ 10 h 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"/>
                  <a:gd name="T31" fmla="*/ 0 h 10"/>
                  <a:gd name="T32" fmla="*/ 11 w 11"/>
                  <a:gd name="T33" fmla="*/ 10 h 1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" h="10">
                    <a:moveTo>
                      <a:pt x="0" y="10"/>
                    </a:moveTo>
                    <a:lnTo>
                      <a:pt x="5" y="10"/>
                    </a:lnTo>
                    <a:lnTo>
                      <a:pt x="5" y="5"/>
                    </a:lnTo>
                    <a:lnTo>
                      <a:pt x="11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80" name="Rectangle 763"/>
              <p:cNvSpPr>
                <a:spLocks noChangeArrowheads="1"/>
              </p:cNvSpPr>
              <p:nvPr/>
            </p:nvSpPr>
            <p:spPr bwMode="auto">
              <a:xfrm>
                <a:off x="2246" y="2660"/>
                <a:ext cx="215" cy="1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81" name="Freeform 764"/>
              <p:cNvSpPr>
                <a:spLocks/>
              </p:cNvSpPr>
              <p:nvPr/>
            </p:nvSpPr>
            <p:spPr bwMode="auto">
              <a:xfrm>
                <a:off x="2235" y="2660"/>
                <a:ext cx="11" cy="10"/>
              </a:xfrm>
              <a:custGeom>
                <a:avLst/>
                <a:gdLst>
                  <a:gd name="T0" fmla="*/ 11 w 11"/>
                  <a:gd name="T1" fmla="*/ 0 h 10"/>
                  <a:gd name="T2" fmla="*/ 5 w 11"/>
                  <a:gd name="T3" fmla="*/ 0 h 10"/>
                  <a:gd name="T4" fmla="*/ 5 w 11"/>
                  <a:gd name="T5" fmla="*/ 0 h 10"/>
                  <a:gd name="T6" fmla="*/ 0 w 11"/>
                  <a:gd name="T7" fmla="*/ 0 h 10"/>
                  <a:gd name="T8" fmla="*/ 0 w 11"/>
                  <a:gd name="T9" fmla="*/ 5 h 10"/>
                  <a:gd name="T10" fmla="*/ 0 w 11"/>
                  <a:gd name="T11" fmla="*/ 5 h 10"/>
                  <a:gd name="T12" fmla="*/ 5 w 11"/>
                  <a:gd name="T13" fmla="*/ 10 h 10"/>
                  <a:gd name="T14" fmla="*/ 5 w 11"/>
                  <a:gd name="T15" fmla="*/ 10 h 10"/>
                  <a:gd name="T16" fmla="*/ 11 w 11"/>
                  <a:gd name="T17" fmla="*/ 10 h 10"/>
                  <a:gd name="T18" fmla="*/ 11 w 11"/>
                  <a:gd name="T19" fmla="*/ 0 h 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"/>
                  <a:gd name="T31" fmla="*/ 0 h 10"/>
                  <a:gd name="T32" fmla="*/ 11 w 11"/>
                  <a:gd name="T33" fmla="*/ 10 h 1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" h="10">
                    <a:moveTo>
                      <a:pt x="11" y="0"/>
                    </a:moveTo>
                    <a:lnTo>
                      <a:pt x="5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5" y="10"/>
                    </a:lnTo>
                    <a:lnTo>
                      <a:pt x="11" y="1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82" name="Freeform 765"/>
              <p:cNvSpPr>
                <a:spLocks/>
              </p:cNvSpPr>
              <p:nvPr/>
            </p:nvSpPr>
            <p:spPr bwMode="auto">
              <a:xfrm>
                <a:off x="2208" y="2498"/>
                <a:ext cx="75" cy="70"/>
              </a:xfrm>
              <a:custGeom>
                <a:avLst/>
                <a:gdLst>
                  <a:gd name="T0" fmla="*/ 75 w 75"/>
                  <a:gd name="T1" fmla="*/ 70 h 70"/>
                  <a:gd name="T2" fmla="*/ 38 w 75"/>
                  <a:gd name="T3" fmla="*/ 0 h 70"/>
                  <a:gd name="T4" fmla="*/ 0 w 75"/>
                  <a:gd name="T5" fmla="*/ 70 h 70"/>
                  <a:gd name="T6" fmla="*/ 75 w 75"/>
                  <a:gd name="T7" fmla="*/ 70 h 7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5"/>
                  <a:gd name="T13" fmla="*/ 0 h 70"/>
                  <a:gd name="T14" fmla="*/ 75 w 75"/>
                  <a:gd name="T15" fmla="*/ 70 h 7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5" h="70">
                    <a:moveTo>
                      <a:pt x="75" y="70"/>
                    </a:moveTo>
                    <a:lnTo>
                      <a:pt x="38" y="0"/>
                    </a:lnTo>
                    <a:lnTo>
                      <a:pt x="0" y="70"/>
                    </a:lnTo>
                    <a:lnTo>
                      <a:pt x="75" y="7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83" name="Freeform 766"/>
              <p:cNvSpPr>
                <a:spLocks/>
              </p:cNvSpPr>
              <p:nvPr/>
            </p:nvSpPr>
            <p:spPr bwMode="auto">
              <a:xfrm>
                <a:off x="2235" y="2552"/>
                <a:ext cx="16" cy="6"/>
              </a:xfrm>
              <a:custGeom>
                <a:avLst/>
                <a:gdLst>
                  <a:gd name="T0" fmla="*/ 16 w 16"/>
                  <a:gd name="T1" fmla="*/ 6 h 6"/>
                  <a:gd name="T2" fmla="*/ 16 w 16"/>
                  <a:gd name="T3" fmla="*/ 6 h 6"/>
                  <a:gd name="T4" fmla="*/ 16 w 16"/>
                  <a:gd name="T5" fmla="*/ 6 h 6"/>
                  <a:gd name="T6" fmla="*/ 11 w 16"/>
                  <a:gd name="T7" fmla="*/ 0 h 6"/>
                  <a:gd name="T8" fmla="*/ 11 w 16"/>
                  <a:gd name="T9" fmla="*/ 0 h 6"/>
                  <a:gd name="T10" fmla="*/ 5 w 16"/>
                  <a:gd name="T11" fmla="*/ 0 h 6"/>
                  <a:gd name="T12" fmla="*/ 5 w 16"/>
                  <a:gd name="T13" fmla="*/ 6 h 6"/>
                  <a:gd name="T14" fmla="*/ 5 w 16"/>
                  <a:gd name="T15" fmla="*/ 6 h 6"/>
                  <a:gd name="T16" fmla="*/ 0 w 16"/>
                  <a:gd name="T17" fmla="*/ 6 h 6"/>
                  <a:gd name="T18" fmla="*/ 16 w 16"/>
                  <a:gd name="T19" fmla="*/ 6 h 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6"/>
                  <a:gd name="T31" fmla="*/ 0 h 6"/>
                  <a:gd name="T32" fmla="*/ 16 w 16"/>
                  <a:gd name="T33" fmla="*/ 6 h 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6" h="6">
                    <a:moveTo>
                      <a:pt x="16" y="6"/>
                    </a:moveTo>
                    <a:lnTo>
                      <a:pt x="16" y="6"/>
                    </a:lnTo>
                    <a:lnTo>
                      <a:pt x="11" y="0"/>
                    </a:lnTo>
                    <a:lnTo>
                      <a:pt x="5" y="0"/>
                    </a:lnTo>
                    <a:lnTo>
                      <a:pt x="5" y="6"/>
                    </a:lnTo>
                    <a:lnTo>
                      <a:pt x="0" y="6"/>
                    </a:lnTo>
                    <a:lnTo>
                      <a:pt x="16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84" name="Rectangle 767"/>
              <p:cNvSpPr>
                <a:spLocks noChangeArrowheads="1"/>
              </p:cNvSpPr>
              <p:nvPr/>
            </p:nvSpPr>
            <p:spPr bwMode="auto">
              <a:xfrm>
                <a:off x="2235" y="2558"/>
                <a:ext cx="16" cy="10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85" name="Freeform 768"/>
              <p:cNvSpPr>
                <a:spLocks/>
              </p:cNvSpPr>
              <p:nvPr/>
            </p:nvSpPr>
            <p:spPr bwMode="auto">
              <a:xfrm>
                <a:off x="2235" y="2665"/>
                <a:ext cx="16" cy="5"/>
              </a:xfrm>
              <a:custGeom>
                <a:avLst/>
                <a:gdLst>
                  <a:gd name="T0" fmla="*/ 0 w 16"/>
                  <a:gd name="T1" fmla="*/ 0 h 5"/>
                  <a:gd name="T2" fmla="*/ 5 w 16"/>
                  <a:gd name="T3" fmla="*/ 0 h 5"/>
                  <a:gd name="T4" fmla="*/ 5 w 16"/>
                  <a:gd name="T5" fmla="*/ 5 h 5"/>
                  <a:gd name="T6" fmla="*/ 5 w 16"/>
                  <a:gd name="T7" fmla="*/ 5 h 5"/>
                  <a:gd name="T8" fmla="*/ 11 w 16"/>
                  <a:gd name="T9" fmla="*/ 5 h 5"/>
                  <a:gd name="T10" fmla="*/ 11 w 16"/>
                  <a:gd name="T11" fmla="*/ 5 h 5"/>
                  <a:gd name="T12" fmla="*/ 16 w 16"/>
                  <a:gd name="T13" fmla="*/ 5 h 5"/>
                  <a:gd name="T14" fmla="*/ 16 w 16"/>
                  <a:gd name="T15" fmla="*/ 0 h 5"/>
                  <a:gd name="T16" fmla="*/ 16 w 16"/>
                  <a:gd name="T17" fmla="*/ 0 h 5"/>
                  <a:gd name="T18" fmla="*/ 0 w 16"/>
                  <a:gd name="T19" fmla="*/ 0 h 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6"/>
                  <a:gd name="T31" fmla="*/ 0 h 5"/>
                  <a:gd name="T32" fmla="*/ 16 w 16"/>
                  <a:gd name="T33" fmla="*/ 5 h 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6" h="5">
                    <a:moveTo>
                      <a:pt x="0" y="0"/>
                    </a:moveTo>
                    <a:lnTo>
                      <a:pt x="5" y="0"/>
                    </a:lnTo>
                    <a:lnTo>
                      <a:pt x="5" y="5"/>
                    </a:lnTo>
                    <a:lnTo>
                      <a:pt x="11" y="5"/>
                    </a:lnTo>
                    <a:lnTo>
                      <a:pt x="16" y="5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86" name="Line 769"/>
              <p:cNvSpPr>
                <a:spLocks noChangeShapeType="1"/>
              </p:cNvSpPr>
              <p:nvPr/>
            </p:nvSpPr>
            <p:spPr bwMode="auto">
              <a:xfrm>
                <a:off x="3032" y="2262"/>
                <a:ext cx="1" cy="27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87" name="Freeform 770"/>
              <p:cNvSpPr>
                <a:spLocks/>
              </p:cNvSpPr>
              <p:nvPr/>
            </p:nvSpPr>
            <p:spPr bwMode="auto">
              <a:xfrm>
                <a:off x="3010" y="2262"/>
                <a:ext cx="43" cy="43"/>
              </a:xfrm>
              <a:custGeom>
                <a:avLst/>
                <a:gdLst>
                  <a:gd name="T0" fmla="*/ 22 w 43"/>
                  <a:gd name="T1" fmla="*/ 0 h 43"/>
                  <a:gd name="T2" fmla="*/ 43 w 43"/>
                  <a:gd name="T3" fmla="*/ 43 h 43"/>
                  <a:gd name="T4" fmla="*/ 0 w 43"/>
                  <a:gd name="T5" fmla="*/ 43 h 43"/>
                  <a:gd name="T6" fmla="*/ 22 w 43"/>
                  <a:gd name="T7" fmla="*/ 0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2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88" name="Freeform 771"/>
              <p:cNvSpPr>
                <a:spLocks/>
              </p:cNvSpPr>
              <p:nvPr/>
            </p:nvSpPr>
            <p:spPr bwMode="auto">
              <a:xfrm>
                <a:off x="3010" y="2493"/>
                <a:ext cx="43" cy="43"/>
              </a:xfrm>
              <a:custGeom>
                <a:avLst/>
                <a:gdLst>
                  <a:gd name="T0" fmla="*/ 22 w 43"/>
                  <a:gd name="T1" fmla="*/ 43 h 43"/>
                  <a:gd name="T2" fmla="*/ 43 w 43"/>
                  <a:gd name="T3" fmla="*/ 0 h 43"/>
                  <a:gd name="T4" fmla="*/ 0 w 43"/>
                  <a:gd name="T5" fmla="*/ 0 h 43"/>
                  <a:gd name="T6" fmla="*/ 22 w 43"/>
                  <a:gd name="T7" fmla="*/ 43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2" y="43"/>
                    </a:moveTo>
                    <a:lnTo>
                      <a:pt x="43" y="0"/>
                    </a:lnTo>
                    <a:lnTo>
                      <a:pt x="0" y="0"/>
                    </a:lnTo>
                    <a:lnTo>
                      <a:pt x="22" y="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89" name="Line 772"/>
              <p:cNvSpPr>
                <a:spLocks noChangeShapeType="1"/>
              </p:cNvSpPr>
              <p:nvPr/>
            </p:nvSpPr>
            <p:spPr bwMode="auto">
              <a:xfrm flipH="1">
                <a:off x="679" y="1504"/>
                <a:ext cx="21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90" name="Freeform 773"/>
              <p:cNvSpPr>
                <a:spLocks/>
              </p:cNvSpPr>
              <p:nvPr/>
            </p:nvSpPr>
            <p:spPr bwMode="auto">
              <a:xfrm>
                <a:off x="845" y="1482"/>
                <a:ext cx="44" cy="49"/>
              </a:xfrm>
              <a:custGeom>
                <a:avLst/>
                <a:gdLst>
                  <a:gd name="T0" fmla="*/ 44 w 44"/>
                  <a:gd name="T1" fmla="*/ 22 h 49"/>
                  <a:gd name="T2" fmla="*/ 0 w 44"/>
                  <a:gd name="T3" fmla="*/ 49 h 49"/>
                  <a:gd name="T4" fmla="*/ 0 w 44"/>
                  <a:gd name="T5" fmla="*/ 0 h 49"/>
                  <a:gd name="T6" fmla="*/ 44 w 44"/>
                  <a:gd name="T7" fmla="*/ 22 h 4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9"/>
                  <a:gd name="T14" fmla="*/ 44 w 44"/>
                  <a:gd name="T15" fmla="*/ 49 h 4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9">
                    <a:moveTo>
                      <a:pt x="44" y="22"/>
                    </a:moveTo>
                    <a:lnTo>
                      <a:pt x="0" y="49"/>
                    </a:lnTo>
                    <a:lnTo>
                      <a:pt x="0" y="0"/>
                    </a:lnTo>
                    <a:lnTo>
                      <a:pt x="44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91" name="Freeform 774"/>
              <p:cNvSpPr>
                <a:spLocks/>
              </p:cNvSpPr>
              <p:nvPr/>
            </p:nvSpPr>
            <p:spPr bwMode="auto">
              <a:xfrm>
                <a:off x="679" y="1482"/>
                <a:ext cx="43" cy="49"/>
              </a:xfrm>
              <a:custGeom>
                <a:avLst/>
                <a:gdLst>
                  <a:gd name="T0" fmla="*/ 0 w 43"/>
                  <a:gd name="T1" fmla="*/ 22 h 49"/>
                  <a:gd name="T2" fmla="*/ 43 w 43"/>
                  <a:gd name="T3" fmla="*/ 49 h 49"/>
                  <a:gd name="T4" fmla="*/ 43 w 43"/>
                  <a:gd name="T5" fmla="*/ 0 h 49"/>
                  <a:gd name="T6" fmla="*/ 0 w 43"/>
                  <a:gd name="T7" fmla="*/ 22 h 4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9"/>
                  <a:gd name="T14" fmla="*/ 43 w 43"/>
                  <a:gd name="T15" fmla="*/ 49 h 4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9">
                    <a:moveTo>
                      <a:pt x="0" y="22"/>
                    </a:moveTo>
                    <a:lnTo>
                      <a:pt x="43" y="49"/>
                    </a:lnTo>
                    <a:lnTo>
                      <a:pt x="43" y="0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92" name="Rectangle 775"/>
              <p:cNvSpPr>
                <a:spLocks noChangeArrowheads="1"/>
              </p:cNvSpPr>
              <p:nvPr/>
            </p:nvSpPr>
            <p:spPr bwMode="auto">
              <a:xfrm>
                <a:off x="1454" y="1138"/>
                <a:ext cx="754" cy="747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93" name="Rectangle 776"/>
              <p:cNvSpPr>
                <a:spLocks noChangeArrowheads="1"/>
              </p:cNvSpPr>
              <p:nvPr/>
            </p:nvSpPr>
            <p:spPr bwMode="auto">
              <a:xfrm>
                <a:off x="1427" y="1176"/>
                <a:ext cx="759" cy="747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94" name="Rectangle 777"/>
              <p:cNvSpPr>
                <a:spLocks noChangeArrowheads="1"/>
              </p:cNvSpPr>
              <p:nvPr/>
            </p:nvSpPr>
            <p:spPr bwMode="auto">
              <a:xfrm>
                <a:off x="1400" y="1208"/>
                <a:ext cx="760" cy="753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95" name="Rectangle 778"/>
              <p:cNvSpPr>
                <a:spLocks noChangeArrowheads="1"/>
              </p:cNvSpPr>
              <p:nvPr/>
            </p:nvSpPr>
            <p:spPr bwMode="auto">
              <a:xfrm>
                <a:off x="1379" y="1246"/>
                <a:ext cx="754" cy="752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96" name="Rectangle 779"/>
              <p:cNvSpPr>
                <a:spLocks noChangeArrowheads="1"/>
              </p:cNvSpPr>
              <p:nvPr/>
            </p:nvSpPr>
            <p:spPr bwMode="auto">
              <a:xfrm>
                <a:off x="1352" y="1283"/>
                <a:ext cx="754" cy="748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97" name="Rectangle 780"/>
              <p:cNvSpPr>
                <a:spLocks noChangeArrowheads="1"/>
              </p:cNvSpPr>
              <p:nvPr/>
            </p:nvSpPr>
            <p:spPr bwMode="auto">
              <a:xfrm>
                <a:off x="1330" y="1316"/>
                <a:ext cx="754" cy="752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98" name="Rectangle 781"/>
              <p:cNvSpPr>
                <a:spLocks noChangeArrowheads="1"/>
              </p:cNvSpPr>
              <p:nvPr/>
            </p:nvSpPr>
            <p:spPr bwMode="auto">
              <a:xfrm>
                <a:off x="1303" y="1348"/>
                <a:ext cx="754" cy="753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99" name="Rectangle 782"/>
              <p:cNvSpPr>
                <a:spLocks noChangeArrowheads="1"/>
              </p:cNvSpPr>
              <p:nvPr/>
            </p:nvSpPr>
            <p:spPr bwMode="auto">
              <a:xfrm>
                <a:off x="1271" y="1385"/>
                <a:ext cx="754" cy="753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00" name="Rectangle 783"/>
              <p:cNvSpPr>
                <a:spLocks noChangeArrowheads="1"/>
              </p:cNvSpPr>
              <p:nvPr/>
            </p:nvSpPr>
            <p:spPr bwMode="auto">
              <a:xfrm>
                <a:off x="1271" y="1385"/>
                <a:ext cx="754" cy="753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01" name="Rectangle 784"/>
              <p:cNvSpPr>
                <a:spLocks noChangeArrowheads="1"/>
              </p:cNvSpPr>
              <p:nvPr/>
            </p:nvSpPr>
            <p:spPr bwMode="auto">
              <a:xfrm>
                <a:off x="1492" y="1477"/>
                <a:ext cx="394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300" b="1" dirty="0">
                    <a:solidFill>
                      <a:srgbClr val="24211D"/>
                    </a:solidFill>
                  </a:rPr>
                  <a:t>C66x™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02" name="Rectangle 785"/>
              <p:cNvSpPr>
                <a:spLocks noChangeArrowheads="1"/>
              </p:cNvSpPr>
              <p:nvPr/>
            </p:nvSpPr>
            <p:spPr bwMode="auto">
              <a:xfrm>
                <a:off x="1459" y="1590"/>
                <a:ext cx="464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300" b="1" dirty="0">
                    <a:solidFill>
                      <a:srgbClr val="24211D"/>
                    </a:solidFill>
                  </a:rPr>
                  <a:t>CorePac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03" name="Rectangle 786"/>
              <p:cNvSpPr>
                <a:spLocks noChangeArrowheads="1"/>
              </p:cNvSpPr>
              <p:nvPr/>
            </p:nvSpPr>
            <p:spPr bwMode="auto">
              <a:xfrm>
                <a:off x="1422" y="1880"/>
                <a:ext cx="124" cy="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 L1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04" name="Rectangle 787"/>
              <p:cNvSpPr>
                <a:spLocks noChangeArrowheads="1"/>
              </p:cNvSpPr>
              <p:nvPr/>
            </p:nvSpPr>
            <p:spPr bwMode="auto">
              <a:xfrm>
                <a:off x="1346" y="1939"/>
                <a:ext cx="291" cy="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P-Cache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05" name="Rectangle 788"/>
              <p:cNvSpPr>
                <a:spLocks noChangeArrowheads="1"/>
              </p:cNvSpPr>
              <p:nvPr/>
            </p:nvSpPr>
            <p:spPr bwMode="auto">
              <a:xfrm>
                <a:off x="1804" y="1885"/>
                <a:ext cx="108" cy="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L1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06" name="Rectangle 789"/>
              <p:cNvSpPr>
                <a:spLocks noChangeArrowheads="1"/>
              </p:cNvSpPr>
              <p:nvPr/>
            </p:nvSpPr>
            <p:spPr bwMode="auto">
              <a:xfrm>
                <a:off x="1723" y="1944"/>
                <a:ext cx="297" cy="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D-Cache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07" name="Rectangle 790"/>
              <p:cNvSpPr>
                <a:spLocks noChangeArrowheads="1"/>
              </p:cNvSpPr>
              <p:nvPr/>
            </p:nvSpPr>
            <p:spPr bwMode="auto">
              <a:xfrm>
                <a:off x="1513" y="2047"/>
                <a:ext cx="323" cy="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L2 Cache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08" name="Line 791"/>
              <p:cNvSpPr>
                <a:spLocks noChangeShapeType="1"/>
              </p:cNvSpPr>
              <p:nvPr/>
            </p:nvSpPr>
            <p:spPr bwMode="auto">
              <a:xfrm>
                <a:off x="1271" y="1859"/>
                <a:ext cx="754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09" name="Line 792"/>
              <p:cNvSpPr>
                <a:spLocks noChangeShapeType="1"/>
              </p:cNvSpPr>
              <p:nvPr/>
            </p:nvSpPr>
            <p:spPr bwMode="auto">
              <a:xfrm>
                <a:off x="1271" y="2031"/>
                <a:ext cx="754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10" name="Line 793"/>
              <p:cNvSpPr>
                <a:spLocks noChangeShapeType="1"/>
              </p:cNvSpPr>
              <p:nvPr/>
            </p:nvSpPr>
            <p:spPr bwMode="auto">
              <a:xfrm>
                <a:off x="1648" y="1859"/>
                <a:ext cx="1" cy="17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11" name="Freeform 794"/>
              <p:cNvSpPr>
                <a:spLocks/>
              </p:cNvSpPr>
              <p:nvPr/>
            </p:nvSpPr>
            <p:spPr bwMode="auto">
              <a:xfrm>
                <a:off x="1869" y="794"/>
                <a:ext cx="37" cy="16"/>
              </a:xfrm>
              <a:custGeom>
                <a:avLst/>
                <a:gdLst>
                  <a:gd name="T0" fmla="*/ 37 w 37"/>
                  <a:gd name="T1" fmla="*/ 16 h 16"/>
                  <a:gd name="T2" fmla="*/ 37 w 37"/>
                  <a:gd name="T3" fmla="*/ 11 h 16"/>
                  <a:gd name="T4" fmla="*/ 37 w 37"/>
                  <a:gd name="T5" fmla="*/ 11 h 16"/>
                  <a:gd name="T6" fmla="*/ 37 w 37"/>
                  <a:gd name="T7" fmla="*/ 5 h 16"/>
                  <a:gd name="T8" fmla="*/ 32 w 37"/>
                  <a:gd name="T9" fmla="*/ 5 h 16"/>
                  <a:gd name="T10" fmla="*/ 32 w 37"/>
                  <a:gd name="T11" fmla="*/ 0 h 16"/>
                  <a:gd name="T12" fmla="*/ 27 w 37"/>
                  <a:gd name="T13" fmla="*/ 0 h 16"/>
                  <a:gd name="T14" fmla="*/ 21 w 37"/>
                  <a:gd name="T15" fmla="*/ 0 h 16"/>
                  <a:gd name="T16" fmla="*/ 21 w 37"/>
                  <a:gd name="T17" fmla="*/ 0 h 16"/>
                  <a:gd name="T18" fmla="*/ 16 w 37"/>
                  <a:gd name="T19" fmla="*/ 0 h 16"/>
                  <a:gd name="T20" fmla="*/ 10 w 37"/>
                  <a:gd name="T21" fmla="*/ 0 h 16"/>
                  <a:gd name="T22" fmla="*/ 10 w 37"/>
                  <a:gd name="T23" fmla="*/ 0 h 16"/>
                  <a:gd name="T24" fmla="*/ 5 w 37"/>
                  <a:gd name="T25" fmla="*/ 5 h 16"/>
                  <a:gd name="T26" fmla="*/ 5 w 37"/>
                  <a:gd name="T27" fmla="*/ 5 h 16"/>
                  <a:gd name="T28" fmla="*/ 5 w 37"/>
                  <a:gd name="T29" fmla="*/ 11 h 16"/>
                  <a:gd name="T30" fmla="*/ 0 w 37"/>
                  <a:gd name="T31" fmla="*/ 11 h 16"/>
                  <a:gd name="T32" fmla="*/ 0 w 37"/>
                  <a:gd name="T33" fmla="*/ 16 h 16"/>
                  <a:gd name="T34" fmla="*/ 37 w 37"/>
                  <a:gd name="T35" fmla="*/ 16 h 1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7"/>
                  <a:gd name="T55" fmla="*/ 0 h 16"/>
                  <a:gd name="T56" fmla="*/ 37 w 37"/>
                  <a:gd name="T57" fmla="*/ 16 h 1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7" h="16">
                    <a:moveTo>
                      <a:pt x="37" y="16"/>
                    </a:moveTo>
                    <a:lnTo>
                      <a:pt x="37" y="11"/>
                    </a:lnTo>
                    <a:lnTo>
                      <a:pt x="37" y="5"/>
                    </a:lnTo>
                    <a:lnTo>
                      <a:pt x="32" y="5"/>
                    </a:lnTo>
                    <a:lnTo>
                      <a:pt x="32" y="0"/>
                    </a:lnTo>
                    <a:lnTo>
                      <a:pt x="27" y="0"/>
                    </a:lnTo>
                    <a:lnTo>
                      <a:pt x="21" y="0"/>
                    </a:lnTo>
                    <a:lnTo>
                      <a:pt x="16" y="0"/>
                    </a:lnTo>
                    <a:lnTo>
                      <a:pt x="10" y="0"/>
                    </a:lnTo>
                    <a:lnTo>
                      <a:pt x="5" y="5"/>
                    </a:lnTo>
                    <a:lnTo>
                      <a:pt x="5" y="11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37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12" name="Rectangle 795"/>
              <p:cNvSpPr>
                <a:spLocks noChangeArrowheads="1"/>
              </p:cNvSpPr>
              <p:nvPr/>
            </p:nvSpPr>
            <p:spPr bwMode="auto">
              <a:xfrm>
                <a:off x="1869" y="810"/>
                <a:ext cx="37" cy="22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13" name="Freeform 796"/>
              <p:cNvSpPr>
                <a:spLocks/>
              </p:cNvSpPr>
              <p:nvPr/>
            </p:nvSpPr>
            <p:spPr bwMode="auto">
              <a:xfrm>
                <a:off x="1842" y="1031"/>
                <a:ext cx="91" cy="91"/>
              </a:xfrm>
              <a:custGeom>
                <a:avLst/>
                <a:gdLst>
                  <a:gd name="T0" fmla="*/ 48 w 91"/>
                  <a:gd name="T1" fmla="*/ 91 h 91"/>
                  <a:gd name="T2" fmla="*/ 91 w 91"/>
                  <a:gd name="T3" fmla="*/ 0 h 91"/>
                  <a:gd name="T4" fmla="*/ 0 w 91"/>
                  <a:gd name="T5" fmla="*/ 0 h 91"/>
                  <a:gd name="T6" fmla="*/ 48 w 91"/>
                  <a:gd name="T7" fmla="*/ 91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48" y="91"/>
                    </a:moveTo>
                    <a:lnTo>
                      <a:pt x="91" y="0"/>
                    </a:lnTo>
                    <a:lnTo>
                      <a:pt x="0" y="0"/>
                    </a:lnTo>
                    <a:lnTo>
                      <a:pt x="48" y="9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14" name="Freeform 797"/>
              <p:cNvSpPr>
                <a:spLocks/>
              </p:cNvSpPr>
              <p:nvPr/>
            </p:nvSpPr>
            <p:spPr bwMode="auto">
              <a:xfrm>
                <a:off x="1869" y="1031"/>
                <a:ext cx="37" cy="21"/>
              </a:xfrm>
              <a:custGeom>
                <a:avLst/>
                <a:gdLst>
                  <a:gd name="T0" fmla="*/ 0 w 37"/>
                  <a:gd name="T1" fmla="*/ 0 h 21"/>
                  <a:gd name="T2" fmla="*/ 0 w 37"/>
                  <a:gd name="T3" fmla="*/ 5 h 21"/>
                  <a:gd name="T4" fmla="*/ 5 w 37"/>
                  <a:gd name="T5" fmla="*/ 10 h 21"/>
                  <a:gd name="T6" fmla="*/ 5 w 37"/>
                  <a:gd name="T7" fmla="*/ 10 h 21"/>
                  <a:gd name="T8" fmla="*/ 5 w 37"/>
                  <a:gd name="T9" fmla="*/ 16 h 21"/>
                  <a:gd name="T10" fmla="*/ 10 w 37"/>
                  <a:gd name="T11" fmla="*/ 16 h 21"/>
                  <a:gd name="T12" fmla="*/ 10 w 37"/>
                  <a:gd name="T13" fmla="*/ 21 h 21"/>
                  <a:gd name="T14" fmla="*/ 16 w 37"/>
                  <a:gd name="T15" fmla="*/ 21 h 21"/>
                  <a:gd name="T16" fmla="*/ 21 w 37"/>
                  <a:gd name="T17" fmla="*/ 21 h 21"/>
                  <a:gd name="T18" fmla="*/ 21 w 37"/>
                  <a:gd name="T19" fmla="*/ 21 h 21"/>
                  <a:gd name="T20" fmla="*/ 27 w 37"/>
                  <a:gd name="T21" fmla="*/ 21 h 21"/>
                  <a:gd name="T22" fmla="*/ 32 w 37"/>
                  <a:gd name="T23" fmla="*/ 16 h 21"/>
                  <a:gd name="T24" fmla="*/ 32 w 37"/>
                  <a:gd name="T25" fmla="*/ 16 h 21"/>
                  <a:gd name="T26" fmla="*/ 37 w 37"/>
                  <a:gd name="T27" fmla="*/ 10 h 21"/>
                  <a:gd name="T28" fmla="*/ 37 w 37"/>
                  <a:gd name="T29" fmla="*/ 10 h 21"/>
                  <a:gd name="T30" fmla="*/ 37 w 37"/>
                  <a:gd name="T31" fmla="*/ 5 h 21"/>
                  <a:gd name="T32" fmla="*/ 37 w 37"/>
                  <a:gd name="T33" fmla="*/ 0 h 21"/>
                  <a:gd name="T34" fmla="*/ 0 w 37"/>
                  <a:gd name="T35" fmla="*/ 0 h 2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7"/>
                  <a:gd name="T55" fmla="*/ 0 h 21"/>
                  <a:gd name="T56" fmla="*/ 37 w 37"/>
                  <a:gd name="T57" fmla="*/ 21 h 2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7" h="21">
                    <a:moveTo>
                      <a:pt x="0" y="0"/>
                    </a:moveTo>
                    <a:lnTo>
                      <a:pt x="0" y="5"/>
                    </a:lnTo>
                    <a:lnTo>
                      <a:pt x="5" y="10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21"/>
                    </a:lnTo>
                    <a:lnTo>
                      <a:pt x="16" y="21"/>
                    </a:lnTo>
                    <a:lnTo>
                      <a:pt x="21" y="21"/>
                    </a:lnTo>
                    <a:lnTo>
                      <a:pt x="27" y="21"/>
                    </a:lnTo>
                    <a:lnTo>
                      <a:pt x="32" y="16"/>
                    </a:lnTo>
                    <a:lnTo>
                      <a:pt x="37" y="10"/>
                    </a:lnTo>
                    <a:lnTo>
                      <a:pt x="37" y="5"/>
                    </a:lnTo>
                    <a:lnTo>
                      <a:pt x="3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15" name="Freeform 798"/>
              <p:cNvSpPr>
                <a:spLocks/>
              </p:cNvSpPr>
              <p:nvPr/>
            </p:nvSpPr>
            <p:spPr bwMode="auto">
              <a:xfrm>
                <a:off x="1890" y="794"/>
                <a:ext cx="16" cy="32"/>
              </a:xfrm>
              <a:custGeom>
                <a:avLst/>
                <a:gdLst>
                  <a:gd name="T0" fmla="*/ 0 w 16"/>
                  <a:gd name="T1" fmla="*/ 32 h 32"/>
                  <a:gd name="T2" fmla="*/ 0 w 16"/>
                  <a:gd name="T3" fmla="*/ 32 h 32"/>
                  <a:gd name="T4" fmla="*/ 6 w 16"/>
                  <a:gd name="T5" fmla="*/ 32 h 32"/>
                  <a:gd name="T6" fmla="*/ 11 w 16"/>
                  <a:gd name="T7" fmla="*/ 32 h 32"/>
                  <a:gd name="T8" fmla="*/ 11 w 16"/>
                  <a:gd name="T9" fmla="*/ 27 h 32"/>
                  <a:gd name="T10" fmla="*/ 16 w 16"/>
                  <a:gd name="T11" fmla="*/ 27 h 32"/>
                  <a:gd name="T12" fmla="*/ 16 w 16"/>
                  <a:gd name="T13" fmla="*/ 21 h 32"/>
                  <a:gd name="T14" fmla="*/ 16 w 16"/>
                  <a:gd name="T15" fmla="*/ 21 h 32"/>
                  <a:gd name="T16" fmla="*/ 16 w 16"/>
                  <a:gd name="T17" fmla="*/ 16 h 32"/>
                  <a:gd name="T18" fmla="*/ 16 w 16"/>
                  <a:gd name="T19" fmla="*/ 11 h 32"/>
                  <a:gd name="T20" fmla="*/ 16 w 16"/>
                  <a:gd name="T21" fmla="*/ 11 h 32"/>
                  <a:gd name="T22" fmla="*/ 16 w 16"/>
                  <a:gd name="T23" fmla="*/ 5 h 32"/>
                  <a:gd name="T24" fmla="*/ 11 w 16"/>
                  <a:gd name="T25" fmla="*/ 5 h 32"/>
                  <a:gd name="T26" fmla="*/ 11 w 16"/>
                  <a:gd name="T27" fmla="*/ 0 h 32"/>
                  <a:gd name="T28" fmla="*/ 6 w 16"/>
                  <a:gd name="T29" fmla="*/ 0 h 32"/>
                  <a:gd name="T30" fmla="*/ 0 w 16"/>
                  <a:gd name="T31" fmla="*/ 0 h 32"/>
                  <a:gd name="T32" fmla="*/ 0 w 16"/>
                  <a:gd name="T33" fmla="*/ 0 h 32"/>
                  <a:gd name="T34" fmla="*/ 0 w 16"/>
                  <a:gd name="T35" fmla="*/ 32 h 3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2"/>
                  <a:gd name="T56" fmla="*/ 16 w 16"/>
                  <a:gd name="T57" fmla="*/ 32 h 3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2">
                    <a:moveTo>
                      <a:pt x="0" y="32"/>
                    </a:moveTo>
                    <a:lnTo>
                      <a:pt x="0" y="32"/>
                    </a:lnTo>
                    <a:lnTo>
                      <a:pt x="6" y="32"/>
                    </a:lnTo>
                    <a:lnTo>
                      <a:pt x="11" y="32"/>
                    </a:lnTo>
                    <a:lnTo>
                      <a:pt x="11" y="27"/>
                    </a:lnTo>
                    <a:lnTo>
                      <a:pt x="16" y="27"/>
                    </a:lnTo>
                    <a:lnTo>
                      <a:pt x="16" y="21"/>
                    </a:lnTo>
                    <a:lnTo>
                      <a:pt x="16" y="16"/>
                    </a:lnTo>
                    <a:lnTo>
                      <a:pt x="16" y="11"/>
                    </a:lnTo>
                    <a:lnTo>
                      <a:pt x="16" y="5"/>
                    </a:lnTo>
                    <a:lnTo>
                      <a:pt x="11" y="5"/>
                    </a:lnTo>
                    <a:lnTo>
                      <a:pt x="11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16" name="Rectangle 799"/>
              <p:cNvSpPr>
                <a:spLocks noChangeArrowheads="1"/>
              </p:cNvSpPr>
              <p:nvPr/>
            </p:nvSpPr>
            <p:spPr bwMode="auto">
              <a:xfrm>
                <a:off x="1815" y="794"/>
                <a:ext cx="75" cy="3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17" name="Freeform 800"/>
              <p:cNvSpPr>
                <a:spLocks/>
              </p:cNvSpPr>
              <p:nvPr/>
            </p:nvSpPr>
            <p:spPr bwMode="auto">
              <a:xfrm>
                <a:off x="1723" y="762"/>
                <a:ext cx="97" cy="96"/>
              </a:xfrm>
              <a:custGeom>
                <a:avLst/>
                <a:gdLst>
                  <a:gd name="T0" fmla="*/ 0 w 97"/>
                  <a:gd name="T1" fmla="*/ 48 h 96"/>
                  <a:gd name="T2" fmla="*/ 97 w 97"/>
                  <a:gd name="T3" fmla="*/ 96 h 96"/>
                  <a:gd name="T4" fmla="*/ 97 w 97"/>
                  <a:gd name="T5" fmla="*/ 0 h 96"/>
                  <a:gd name="T6" fmla="*/ 0 w 97"/>
                  <a:gd name="T7" fmla="*/ 48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7"/>
                  <a:gd name="T13" fmla="*/ 0 h 96"/>
                  <a:gd name="T14" fmla="*/ 97 w 97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7" h="96">
                    <a:moveTo>
                      <a:pt x="0" y="48"/>
                    </a:moveTo>
                    <a:lnTo>
                      <a:pt x="97" y="96"/>
                    </a:lnTo>
                    <a:lnTo>
                      <a:pt x="97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18" name="Freeform 801"/>
              <p:cNvSpPr>
                <a:spLocks/>
              </p:cNvSpPr>
              <p:nvPr/>
            </p:nvSpPr>
            <p:spPr bwMode="auto">
              <a:xfrm>
                <a:off x="1799" y="794"/>
                <a:ext cx="16" cy="32"/>
              </a:xfrm>
              <a:custGeom>
                <a:avLst/>
                <a:gdLst>
                  <a:gd name="T0" fmla="*/ 16 w 16"/>
                  <a:gd name="T1" fmla="*/ 0 h 32"/>
                  <a:gd name="T2" fmla="*/ 16 w 16"/>
                  <a:gd name="T3" fmla="*/ 0 h 32"/>
                  <a:gd name="T4" fmla="*/ 10 w 16"/>
                  <a:gd name="T5" fmla="*/ 0 h 32"/>
                  <a:gd name="T6" fmla="*/ 5 w 16"/>
                  <a:gd name="T7" fmla="*/ 0 h 32"/>
                  <a:gd name="T8" fmla="*/ 5 w 16"/>
                  <a:gd name="T9" fmla="*/ 5 h 32"/>
                  <a:gd name="T10" fmla="*/ 5 w 16"/>
                  <a:gd name="T11" fmla="*/ 5 h 32"/>
                  <a:gd name="T12" fmla="*/ 0 w 16"/>
                  <a:gd name="T13" fmla="*/ 11 h 32"/>
                  <a:gd name="T14" fmla="*/ 0 w 16"/>
                  <a:gd name="T15" fmla="*/ 11 h 32"/>
                  <a:gd name="T16" fmla="*/ 0 w 16"/>
                  <a:gd name="T17" fmla="*/ 16 h 32"/>
                  <a:gd name="T18" fmla="*/ 0 w 16"/>
                  <a:gd name="T19" fmla="*/ 21 h 32"/>
                  <a:gd name="T20" fmla="*/ 0 w 16"/>
                  <a:gd name="T21" fmla="*/ 21 h 32"/>
                  <a:gd name="T22" fmla="*/ 5 w 16"/>
                  <a:gd name="T23" fmla="*/ 27 h 32"/>
                  <a:gd name="T24" fmla="*/ 5 w 16"/>
                  <a:gd name="T25" fmla="*/ 27 h 32"/>
                  <a:gd name="T26" fmla="*/ 5 w 16"/>
                  <a:gd name="T27" fmla="*/ 32 h 32"/>
                  <a:gd name="T28" fmla="*/ 10 w 16"/>
                  <a:gd name="T29" fmla="*/ 32 h 32"/>
                  <a:gd name="T30" fmla="*/ 16 w 16"/>
                  <a:gd name="T31" fmla="*/ 32 h 32"/>
                  <a:gd name="T32" fmla="*/ 16 w 16"/>
                  <a:gd name="T33" fmla="*/ 32 h 32"/>
                  <a:gd name="T34" fmla="*/ 16 w 16"/>
                  <a:gd name="T35" fmla="*/ 0 h 3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2"/>
                  <a:gd name="T56" fmla="*/ 16 w 16"/>
                  <a:gd name="T57" fmla="*/ 32 h 3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2">
                    <a:moveTo>
                      <a:pt x="16" y="0"/>
                    </a:moveTo>
                    <a:lnTo>
                      <a:pt x="16" y="0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5" y="5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5" y="27"/>
                    </a:lnTo>
                    <a:lnTo>
                      <a:pt x="5" y="32"/>
                    </a:lnTo>
                    <a:lnTo>
                      <a:pt x="10" y="32"/>
                    </a:lnTo>
                    <a:lnTo>
                      <a:pt x="16" y="3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19" name="Rectangle 802"/>
              <p:cNvSpPr>
                <a:spLocks noChangeArrowheads="1"/>
              </p:cNvSpPr>
              <p:nvPr/>
            </p:nvSpPr>
            <p:spPr bwMode="auto">
              <a:xfrm>
                <a:off x="2795" y="767"/>
                <a:ext cx="425" cy="151"/>
              </a:xfrm>
              <a:prstGeom prst="rect">
                <a:avLst/>
              </a:prstGeom>
              <a:solidFill>
                <a:srgbClr val="DDDDDC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20" name="Freeform 803"/>
              <p:cNvSpPr>
                <a:spLocks/>
              </p:cNvSpPr>
              <p:nvPr/>
            </p:nvSpPr>
            <p:spPr bwMode="auto">
              <a:xfrm>
                <a:off x="2720" y="805"/>
                <a:ext cx="70" cy="70"/>
              </a:xfrm>
              <a:custGeom>
                <a:avLst/>
                <a:gdLst>
                  <a:gd name="T0" fmla="*/ 0 w 70"/>
                  <a:gd name="T1" fmla="*/ 70 h 70"/>
                  <a:gd name="T2" fmla="*/ 70 w 70"/>
                  <a:gd name="T3" fmla="*/ 37 h 70"/>
                  <a:gd name="T4" fmla="*/ 0 w 70"/>
                  <a:gd name="T5" fmla="*/ 0 h 70"/>
                  <a:gd name="T6" fmla="*/ 0 w 70"/>
                  <a:gd name="T7" fmla="*/ 70 h 7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0"/>
                  <a:gd name="T14" fmla="*/ 70 w 70"/>
                  <a:gd name="T15" fmla="*/ 70 h 7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0">
                    <a:moveTo>
                      <a:pt x="0" y="70"/>
                    </a:moveTo>
                    <a:lnTo>
                      <a:pt x="70" y="37"/>
                    </a:lnTo>
                    <a:lnTo>
                      <a:pt x="0" y="0"/>
                    </a:lnTo>
                    <a:lnTo>
                      <a:pt x="0" y="7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21" name="Freeform 804"/>
              <p:cNvSpPr>
                <a:spLocks/>
              </p:cNvSpPr>
              <p:nvPr/>
            </p:nvSpPr>
            <p:spPr bwMode="auto">
              <a:xfrm>
                <a:off x="2725" y="832"/>
                <a:ext cx="5" cy="16"/>
              </a:xfrm>
              <a:custGeom>
                <a:avLst/>
                <a:gdLst>
                  <a:gd name="T0" fmla="*/ 0 w 5"/>
                  <a:gd name="T1" fmla="*/ 16 h 16"/>
                  <a:gd name="T2" fmla="*/ 5 w 5"/>
                  <a:gd name="T3" fmla="*/ 16 h 16"/>
                  <a:gd name="T4" fmla="*/ 5 w 5"/>
                  <a:gd name="T5" fmla="*/ 10 h 16"/>
                  <a:gd name="T6" fmla="*/ 5 w 5"/>
                  <a:gd name="T7" fmla="*/ 10 h 16"/>
                  <a:gd name="T8" fmla="*/ 5 w 5"/>
                  <a:gd name="T9" fmla="*/ 10 h 16"/>
                  <a:gd name="T10" fmla="*/ 5 w 5"/>
                  <a:gd name="T11" fmla="*/ 5 h 16"/>
                  <a:gd name="T12" fmla="*/ 5 w 5"/>
                  <a:gd name="T13" fmla="*/ 5 h 16"/>
                  <a:gd name="T14" fmla="*/ 5 w 5"/>
                  <a:gd name="T15" fmla="*/ 0 h 16"/>
                  <a:gd name="T16" fmla="*/ 0 w 5"/>
                  <a:gd name="T17" fmla="*/ 0 h 16"/>
                  <a:gd name="T18" fmla="*/ 0 w 5"/>
                  <a:gd name="T19" fmla="*/ 16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6"/>
                  <a:gd name="T32" fmla="*/ 5 w 5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6">
                    <a:moveTo>
                      <a:pt x="0" y="16"/>
                    </a:moveTo>
                    <a:lnTo>
                      <a:pt x="5" y="16"/>
                    </a:lnTo>
                    <a:lnTo>
                      <a:pt x="5" y="10"/>
                    </a:lnTo>
                    <a:lnTo>
                      <a:pt x="5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22" name="Rectangle 805"/>
              <p:cNvSpPr>
                <a:spLocks noChangeArrowheads="1"/>
              </p:cNvSpPr>
              <p:nvPr/>
            </p:nvSpPr>
            <p:spPr bwMode="auto">
              <a:xfrm>
                <a:off x="2569" y="832"/>
                <a:ext cx="156" cy="1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23" name="Freeform 806"/>
              <p:cNvSpPr>
                <a:spLocks/>
              </p:cNvSpPr>
              <p:nvPr/>
            </p:nvSpPr>
            <p:spPr bwMode="auto">
              <a:xfrm>
                <a:off x="2504" y="805"/>
                <a:ext cx="70" cy="70"/>
              </a:xfrm>
              <a:custGeom>
                <a:avLst/>
                <a:gdLst>
                  <a:gd name="T0" fmla="*/ 70 w 70"/>
                  <a:gd name="T1" fmla="*/ 70 h 70"/>
                  <a:gd name="T2" fmla="*/ 0 w 70"/>
                  <a:gd name="T3" fmla="*/ 37 h 70"/>
                  <a:gd name="T4" fmla="*/ 70 w 70"/>
                  <a:gd name="T5" fmla="*/ 0 h 70"/>
                  <a:gd name="T6" fmla="*/ 70 w 70"/>
                  <a:gd name="T7" fmla="*/ 70 h 7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0"/>
                  <a:gd name="T14" fmla="*/ 70 w 70"/>
                  <a:gd name="T15" fmla="*/ 70 h 7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0">
                    <a:moveTo>
                      <a:pt x="70" y="70"/>
                    </a:moveTo>
                    <a:lnTo>
                      <a:pt x="0" y="37"/>
                    </a:lnTo>
                    <a:lnTo>
                      <a:pt x="70" y="0"/>
                    </a:lnTo>
                    <a:lnTo>
                      <a:pt x="70" y="7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24" name="Freeform 807"/>
              <p:cNvSpPr>
                <a:spLocks/>
              </p:cNvSpPr>
              <p:nvPr/>
            </p:nvSpPr>
            <p:spPr bwMode="auto">
              <a:xfrm>
                <a:off x="2558" y="832"/>
                <a:ext cx="11" cy="16"/>
              </a:xfrm>
              <a:custGeom>
                <a:avLst/>
                <a:gdLst>
                  <a:gd name="T0" fmla="*/ 11 w 11"/>
                  <a:gd name="T1" fmla="*/ 0 h 16"/>
                  <a:gd name="T2" fmla="*/ 5 w 11"/>
                  <a:gd name="T3" fmla="*/ 0 h 16"/>
                  <a:gd name="T4" fmla="*/ 5 w 11"/>
                  <a:gd name="T5" fmla="*/ 5 h 16"/>
                  <a:gd name="T6" fmla="*/ 5 w 11"/>
                  <a:gd name="T7" fmla="*/ 5 h 16"/>
                  <a:gd name="T8" fmla="*/ 0 w 11"/>
                  <a:gd name="T9" fmla="*/ 10 h 16"/>
                  <a:gd name="T10" fmla="*/ 5 w 11"/>
                  <a:gd name="T11" fmla="*/ 10 h 16"/>
                  <a:gd name="T12" fmla="*/ 5 w 11"/>
                  <a:gd name="T13" fmla="*/ 10 h 16"/>
                  <a:gd name="T14" fmla="*/ 5 w 11"/>
                  <a:gd name="T15" fmla="*/ 16 h 16"/>
                  <a:gd name="T16" fmla="*/ 11 w 11"/>
                  <a:gd name="T17" fmla="*/ 16 h 16"/>
                  <a:gd name="T18" fmla="*/ 11 w 11"/>
                  <a:gd name="T19" fmla="*/ 0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"/>
                  <a:gd name="T31" fmla="*/ 0 h 16"/>
                  <a:gd name="T32" fmla="*/ 11 w 11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" h="16">
                    <a:moveTo>
                      <a:pt x="11" y="0"/>
                    </a:moveTo>
                    <a:lnTo>
                      <a:pt x="5" y="0"/>
                    </a:lnTo>
                    <a:lnTo>
                      <a:pt x="5" y="5"/>
                    </a:lnTo>
                    <a:lnTo>
                      <a:pt x="0" y="10"/>
                    </a:lnTo>
                    <a:lnTo>
                      <a:pt x="5" y="10"/>
                    </a:lnTo>
                    <a:lnTo>
                      <a:pt x="5" y="16"/>
                    </a:lnTo>
                    <a:lnTo>
                      <a:pt x="11" y="16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25" name="Rectangle 808"/>
              <p:cNvSpPr>
                <a:spLocks noChangeArrowheads="1"/>
              </p:cNvSpPr>
              <p:nvPr/>
            </p:nvSpPr>
            <p:spPr bwMode="auto">
              <a:xfrm>
                <a:off x="97" y="2359"/>
                <a:ext cx="522" cy="129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26" name="Rectangle 809"/>
              <p:cNvSpPr>
                <a:spLocks noChangeArrowheads="1"/>
              </p:cNvSpPr>
              <p:nvPr/>
            </p:nvSpPr>
            <p:spPr bwMode="auto">
              <a:xfrm>
                <a:off x="194" y="2375"/>
                <a:ext cx="431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HyperLink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27" name="Line 810"/>
              <p:cNvSpPr>
                <a:spLocks noChangeShapeType="1"/>
              </p:cNvSpPr>
              <p:nvPr/>
            </p:nvSpPr>
            <p:spPr bwMode="auto">
              <a:xfrm flipH="1">
                <a:off x="11" y="2316"/>
                <a:ext cx="113" cy="107"/>
              </a:xfrm>
              <a:prstGeom prst="line">
                <a:avLst/>
              </a:prstGeom>
              <a:noFill/>
              <a:ln w="6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28" name="Line 811"/>
              <p:cNvSpPr>
                <a:spLocks noChangeShapeType="1"/>
              </p:cNvSpPr>
              <p:nvPr/>
            </p:nvSpPr>
            <p:spPr bwMode="auto">
              <a:xfrm flipH="1" flipV="1">
                <a:off x="11" y="2423"/>
                <a:ext cx="113" cy="102"/>
              </a:xfrm>
              <a:prstGeom prst="line">
                <a:avLst/>
              </a:prstGeom>
              <a:noFill/>
              <a:ln w="6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29" name="Line 812"/>
              <p:cNvSpPr>
                <a:spLocks noChangeShapeType="1"/>
              </p:cNvSpPr>
              <p:nvPr/>
            </p:nvSpPr>
            <p:spPr bwMode="auto">
              <a:xfrm flipV="1">
                <a:off x="124" y="2321"/>
                <a:ext cx="1" cy="38"/>
              </a:xfrm>
              <a:prstGeom prst="line">
                <a:avLst/>
              </a:prstGeom>
              <a:noFill/>
              <a:ln w="6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30" name="Line 813"/>
              <p:cNvSpPr>
                <a:spLocks noChangeShapeType="1"/>
              </p:cNvSpPr>
              <p:nvPr/>
            </p:nvSpPr>
            <p:spPr bwMode="auto">
              <a:xfrm flipV="1">
                <a:off x="124" y="2488"/>
                <a:ext cx="1" cy="37"/>
              </a:xfrm>
              <a:prstGeom prst="line">
                <a:avLst/>
              </a:prstGeom>
              <a:noFill/>
              <a:ln w="6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31" name="Rectangle 814"/>
              <p:cNvSpPr>
                <a:spLocks noChangeArrowheads="1"/>
              </p:cNvSpPr>
              <p:nvPr/>
            </p:nvSpPr>
            <p:spPr bwMode="auto">
              <a:xfrm>
                <a:off x="619" y="2359"/>
                <a:ext cx="1874" cy="123"/>
              </a:xfrm>
              <a:prstGeom prst="rect">
                <a:avLst/>
              </a:prstGeom>
              <a:solidFill>
                <a:srgbClr val="C1C0B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32" name="Line 815"/>
              <p:cNvSpPr>
                <a:spLocks noChangeShapeType="1"/>
              </p:cNvSpPr>
              <p:nvPr/>
            </p:nvSpPr>
            <p:spPr bwMode="auto">
              <a:xfrm flipH="1">
                <a:off x="1045" y="2359"/>
                <a:ext cx="1325" cy="1"/>
              </a:xfrm>
              <a:prstGeom prst="line">
                <a:avLst/>
              </a:prstGeom>
              <a:noFill/>
              <a:ln w="6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33" name="Rectangle 816"/>
              <p:cNvSpPr>
                <a:spLocks noChangeArrowheads="1"/>
              </p:cNvSpPr>
              <p:nvPr/>
            </p:nvSpPr>
            <p:spPr bwMode="auto">
              <a:xfrm>
                <a:off x="2370" y="794"/>
                <a:ext cx="123" cy="1570"/>
              </a:xfrm>
              <a:prstGeom prst="rect">
                <a:avLst/>
              </a:prstGeom>
              <a:solidFill>
                <a:srgbClr val="C1C0B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34" name="Rectangle 817"/>
              <p:cNvSpPr>
                <a:spLocks noChangeArrowheads="1"/>
              </p:cNvSpPr>
              <p:nvPr/>
            </p:nvSpPr>
            <p:spPr bwMode="auto">
              <a:xfrm>
                <a:off x="2370" y="799"/>
                <a:ext cx="123" cy="1570"/>
              </a:xfrm>
              <a:prstGeom prst="rect">
                <a:avLst/>
              </a:prstGeom>
              <a:solidFill>
                <a:srgbClr val="C1C0B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35" name="Line 818"/>
              <p:cNvSpPr>
                <a:spLocks noChangeShapeType="1"/>
              </p:cNvSpPr>
              <p:nvPr/>
            </p:nvSpPr>
            <p:spPr bwMode="auto">
              <a:xfrm>
                <a:off x="2493" y="799"/>
                <a:ext cx="1" cy="1689"/>
              </a:xfrm>
              <a:prstGeom prst="line">
                <a:avLst/>
              </a:prstGeom>
              <a:noFill/>
              <a:ln w="6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36" name="Line 819"/>
              <p:cNvSpPr>
                <a:spLocks noChangeShapeType="1"/>
              </p:cNvSpPr>
              <p:nvPr/>
            </p:nvSpPr>
            <p:spPr bwMode="auto">
              <a:xfrm>
                <a:off x="2364" y="799"/>
                <a:ext cx="1" cy="1560"/>
              </a:xfrm>
              <a:prstGeom prst="line">
                <a:avLst/>
              </a:prstGeom>
              <a:noFill/>
              <a:ln w="6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37" name="Line 820"/>
              <p:cNvSpPr>
                <a:spLocks noChangeShapeType="1"/>
              </p:cNvSpPr>
              <p:nvPr/>
            </p:nvSpPr>
            <p:spPr bwMode="auto">
              <a:xfrm>
                <a:off x="2370" y="794"/>
                <a:ext cx="129" cy="1"/>
              </a:xfrm>
              <a:prstGeom prst="line">
                <a:avLst/>
              </a:prstGeom>
              <a:noFill/>
              <a:ln w="6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3331" name="Rectangle 822"/>
            <p:cNvSpPr>
              <a:spLocks noChangeArrowheads="1"/>
            </p:cNvSpPr>
            <p:nvPr/>
          </p:nvSpPr>
          <p:spPr bwMode="auto">
            <a:xfrm>
              <a:off x="916" y="923"/>
              <a:ext cx="123" cy="1446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3332" name="Line 823"/>
            <p:cNvSpPr>
              <a:spLocks noChangeShapeType="1"/>
            </p:cNvSpPr>
            <p:nvPr/>
          </p:nvSpPr>
          <p:spPr bwMode="auto">
            <a:xfrm>
              <a:off x="1039" y="923"/>
              <a:ext cx="1" cy="143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33" name="Line 824"/>
            <p:cNvSpPr>
              <a:spLocks noChangeShapeType="1"/>
            </p:cNvSpPr>
            <p:nvPr/>
          </p:nvSpPr>
          <p:spPr bwMode="auto">
            <a:xfrm>
              <a:off x="910" y="923"/>
              <a:ext cx="1" cy="143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34" name="Line 825"/>
            <p:cNvSpPr>
              <a:spLocks noChangeShapeType="1"/>
            </p:cNvSpPr>
            <p:nvPr/>
          </p:nvSpPr>
          <p:spPr bwMode="auto">
            <a:xfrm>
              <a:off x="910" y="923"/>
              <a:ext cx="129" cy="1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35" name="Rectangle 826"/>
            <p:cNvSpPr>
              <a:spLocks noChangeArrowheads="1"/>
            </p:cNvSpPr>
            <p:nvPr/>
          </p:nvSpPr>
          <p:spPr bwMode="auto">
            <a:xfrm>
              <a:off x="1432" y="2374"/>
              <a:ext cx="361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3336" name="Line 827"/>
            <p:cNvSpPr>
              <a:spLocks noChangeShapeType="1"/>
            </p:cNvSpPr>
            <p:nvPr/>
          </p:nvSpPr>
          <p:spPr bwMode="auto">
            <a:xfrm flipH="1">
              <a:off x="124" y="2359"/>
              <a:ext cx="786" cy="1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37" name="Line 828"/>
            <p:cNvSpPr>
              <a:spLocks noChangeShapeType="1"/>
            </p:cNvSpPr>
            <p:nvPr/>
          </p:nvSpPr>
          <p:spPr bwMode="auto">
            <a:xfrm flipH="1">
              <a:off x="124" y="2488"/>
              <a:ext cx="2369" cy="1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6115" y="6445770"/>
            <a:ext cx="8763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533400" y="647075"/>
            <a:ext cx="78486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dirty="0" smtClean="0">
                <a:latin typeface="+mj-lt"/>
              </a:rPr>
              <a:t>64 segments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dirty="0" smtClean="0">
                <a:latin typeface="+mj-lt"/>
              </a:rPr>
              <a:t>Addresses start at 0x8000_0000, 0x8080_0000, 0x8100_0000, etc.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dirty="0" smtClean="0">
                <a:latin typeface="+mj-lt"/>
              </a:rPr>
              <a:t>The maximum size is 4M. That is, 22 bits.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dirty="0" smtClean="0">
                <a:latin typeface="+mj-lt"/>
              </a:rPr>
              <a:t>6 bits to choose the segment (64 segments)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dirty="0" err="1" smtClean="0">
                <a:latin typeface="+mj-lt"/>
              </a:rPr>
              <a:t>Txigmask</a:t>
            </a:r>
            <a:r>
              <a:rPr lang="en-US" dirty="0" smtClean="0">
                <a:latin typeface="+mj-lt"/>
              </a:rPr>
              <a:t> = 5 mask 0x003F_FFFF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dirty="0" err="1" smtClean="0">
                <a:latin typeface="+mj-lt"/>
              </a:rPr>
              <a:t>Rxsegsel</a:t>
            </a:r>
            <a:r>
              <a:rPr lang="en-US" dirty="0" smtClean="0">
                <a:latin typeface="+mj-lt"/>
              </a:rPr>
              <a:t> = 6 mask 0x003F_FFFF</a:t>
            </a:r>
            <a:endParaRPr lang="en-US" dirty="0">
              <a:latin typeface="+mj-lt"/>
            </a:endParaRP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dirty="0" smtClean="0">
                <a:latin typeface="+mj-lt"/>
              </a:rPr>
              <a:t>0x5567_89A0 </a:t>
            </a:r>
            <a:r>
              <a:rPr lang="en-US" dirty="0">
                <a:latin typeface="+mj-lt"/>
              </a:rPr>
              <a:t>- offset </a:t>
            </a:r>
            <a:r>
              <a:rPr lang="en-US" dirty="0" smtClean="0">
                <a:latin typeface="+mj-lt"/>
              </a:rPr>
              <a:t>0x0027_89A0 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dirty="0" smtClean="0">
                <a:latin typeface="+mj-lt"/>
              </a:rPr>
              <a:t>Segment </a:t>
            </a:r>
            <a:r>
              <a:rPr lang="en-US" dirty="0">
                <a:latin typeface="+mj-lt"/>
              </a:rPr>
              <a:t>number is 21 (010101)</a:t>
            </a:r>
          </a:p>
          <a:p>
            <a:pPr lvl="1"/>
            <a:endParaRPr lang="en-US" sz="1000" dirty="0" smtClean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Row 21	0x8A80_0000	Size 21</a:t>
            </a:r>
          </a:p>
          <a:p>
            <a:pPr lvl="1"/>
            <a:endParaRPr lang="en-US" sz="1000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On the receive side, the address is 0x8a80_0000 </a:t>
            </a:r>
            <a:r>
              <a:rPr lang="en-US" dirty="0">
                <a:latin typeface="+mj-lt"/>
              </a:rPr>
              <a:t>+ </a:t>
            </a:r>
            <a:r>
              <a:rPr lang="en-US" dirty="0" smtClean="0">
                <a:latin typeface="+mj-lt"/>
              </a:rPr>
              <a:t>0x0027_89a0 </a:t>
            </a:r>
            <a:r>
              <a:rPr lang="en-US" dirty="0">
                <a:latin typeface="+mj-lt"/>
              </a:rPr>
              <a:t>= </a:t>
            </a:r>
            <a:r>
              <a:rPr lang="en-US" dirty="0" smtClean="0">
                <a:latin typeface="+mj-lt"/>
              </a:rPr>
              <a:t>0x8AA7_89a0</a:t>
            </a:r>
            <a:endParaRPr lang="en-US" dirty="0">
              <a:latin typeface="+mj-lt"/>
            </a:endParaRPr>
          </a:p>
        </p:txBody>
      </p:sp>
      <p:graphicFrame>
        <p:nvGraphicFramePr>
          <p:cNvPr id="8194" name="Object 7"/>
          <p:cNvGraphicFramePr>
            <a:graphicFrameLocks noChangeAspect="1"/>
          </p:cNvGraphicFramePr>
          <p:nvPr/>
        </p:nvGraphicFramePr>
        <p:xfrm>
          <a:off x="762000" y="3810000"/>
          <a:ext cx="7467600" cy="3048000"/>
        </p:xfrm>
        <a:graphic>
          <a:graphicData uri="http://schemas.openxmlformats.org/presentationml/2006/ole">
            <p:oleObj spid="_x0000_s8194" name="Visio" r:id="rId3" imgW="5521247" imgH="2273570" progId="Visio.Drawing.11">
              <p:embed/>
            </p:oleObj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33400" y="0"/>
            <a:ext cx="81534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Remote (Rx) Address: Example 5</a:t>
            </a:r>
            <a:endParaRPr lang="en-US" sz="4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Agenda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3429000"/>
          </a:xfrm>
        </p:spPr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latin typeface="+mj-lt"/>
              </a:rPr>
              <a:t>HyperLink Overview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latin typeface="+mj-lt"/>
              </a:rPr>
              <a:t>Address Translation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b="1" dirty="0" smtClean="0">
                <a:latin typeface="+mj-lt"/>
              </a:rPr>
              <a:t>Configuration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Examples and Demo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smtClean="0"/>
              <a:t>Chip Level Configuration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04800" y="990600"/>
            <a:ext cx="8686800" cy="5029200"/>
          </a:xfrm>
        </p:spPr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 smtClean="0">
                <a:latin typeface="+mj-lt"/>
              </a:rPr>
              <a:t>Enable power domain for peripherals using CSL routines.</a:t>
            </a:r>
          </a:p>
          <a:p>
            <a:pPr marL="1085850" lvl="2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900" i="1" dirty="0" smtClean="0">
                <a:latin typeface="+mj-lt"/>
              </a:rPr>
              <a:t>Enabling power to peripherals involves the following four functions:</a:t>
            </a:r>
          </a:p>
          <a:p>
            <a:pPr marL="1062037" lvl="3" indent="-514350" eaLnBrk="1" fontAlgn="auto" hangingPunct="1">
              <a:spcAft>
                <a:spcPts val="0"/>
              </a:spcAft>
              <a:buNone/>
              <a:defRPr/>
            </a:pPr>
            <a:r>
              <a:rPr lang="en-US" sz="1700" i="1" dirty="0" err="1" smtClean="0">
                <a:latin typeface="+mj-lt"/>
                <a:ea typeface="+mn-ea"/>
                <a:cs typeface="+mn-cs"/>
              </a:rPr>
              <a:t>CSL_PSC_enablePowerDomain</a:t>
            </a:r>
            <a:r>
              <a:rPr lang="en-US" sz="1700" i="1" dirty="0" smtClean="0">
                <a:latin typeface="+mj-lt"/>
                <a:ea typeface="+mn-ea"/>
                <a:cs typeface="+mn-cs"/>
              </a:rPr>
              <a:t>()</a:t>
            </a:r>
          </a:p>
          <a:p>
            <a:pPr marL="1062037" lvl="3" indent="-514350" eaLnBrk="1" fontAlgn="auto" hangingPunct="1">
              <a:spcAft>
                <a:spcPts val="0"/>
              </a:spcAft>
              <a:buNone/>
              <a:defRPr/>
            </a:pPr>
            <a:r>
              <a:rPr lang="en-US" sz="1700" i="1" dirty="0" smtClean="0">
                <a:latin typeface="+mj-lt"/>
                <a:ea typeface="+mn-ea"/>
                <a:cs typeface="+mn-cs"/>
              </a:rPr>
              <a:t>CSL_PSC_setMosuleNextState()</a:t>
            </a:r>
          </a:p>
          <a:p>
            <a:pPr marL="1062037" lvl="3" indent="-514350" eaLnBrk="1" fontAlgn="auto" hangingPunct="1">
              <a:spcAft>
                <a:spcPts val="0"/>
              </a:spcAft>
              <a:buNone/>
              <a:defRPr/>
            </a:pPr>
            <a:r>
              <a:rPr lang="en-US" sz="1700" i="1" dirty="0" smtClean="0">
                <a:latin typeface="+mj-lt"/>
                <a:ea typeface="+mn-ea"/>
                <a:cs typeface="+mn-cs"/>
              </a:rPr>
              <a:t>CSL_PSC_startStateTransition()</a:t>
            </a:r>
          </a:p>
          <a:p>
            <a:pPr marL="1062037" lvl="3" indent="-514350" eaLnBrk="1" fontAlgn="auto" hangingPunct="1">
              <a:spcAft>
                <a:spcPts val="0"/>
              </a:spcAft>
              <a:buNone/>
              <a:defRPr/>
            </a:pPr>
            <a:r>
              <a:rPr lang="en-US" sz="1700" i="1" dirty="0" smtClean="0">
                <a:latin typeface="+mj-lt"/>
                <a:ea typeface="+mn-ea"/>
                <a:cs typeface="+mn-cs"/>
              </a:rPr>
              <a:t>CSL_PSC_isStateTransitionDone()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 smtClean="0">
                <a:latin typeface="+mj-lt"/>
              </a:rPr>
              <a:t>Reset the HyperLink and load the boot code for the PLL.</a:t>
            </a:r>
          </a:p>
          <a:p>
            <a:pPr marL="1085850" lvl="2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700" i="1" dirty="0" smtClean="0">
                <a:latin typeface="+mj-lt"/>
              </a:rPr>
              <a:t>Write 1 to the reset field of control register (address base + 0x04)</a:t>
            </a:r>
          </a:p>
          <a:p>
            <a:pPr marL="1085850" lvl="2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700" i="1" dirty="0" err="1" smtClean="0">
                <a:latin typeface="+mj-lt"/>
              </a:rPr>
              <a:t>CSL_BootCfgUnlockKicker</a:t>
            </a:r>
            <a:r>
              <a:rPr lang="en-US" sz="1700" i="1" dirty="0" smtClean="0">
                <a:latin typeface="+mj-lt"/>
              </a:rPr>
              <a:t>();</a:t>
            </a:r>
          </a:p>
          <a:p>
            <a:pPr marL="1085850" lvl="2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700" i="1" dirty="0" err="1" smtClean="0">
                <a:latin typeface="+mj-lt"/>
              </a:rPr>
              <a:t>CSL_BootCfgSetVUSRConfigPLL</a:t>
            </a:r>
            <a:r>
              <a:rPr lang="en-US" sz="1700" i="1" dirty="0" smtClean="0">
                <a:latin typeface="+mj-lt"/>
              </a:rPr>
              <a:t> ()</a:t>
            </a:r>
            <a:endParaRPr lang="en-US" sz="1700" b="1" i="1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latin typeface="+mj-lt"/>
              </a:rPr>
              <a:t>3. </a:t>
            </a:r>
            <a:r>
              <a:rPr lang="en-US" sz="2400" dirty="0" smtClean="0">
                <a:latin typeface="+mj-lt"/>
              </a:rPr>
              <a:t>Configure the SERDES.</a:t>
            </a:r>
          </a:p>
          <a:p>
            <a:pPr marL="1085850" lvl="2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700" i="1" dirty="0" err="1" smtClean="0"/>
              <a:t>CSL_BootCfgVUSRRxConfig</a:t>
            </a:r>
            <a:r>
              <a:rPr lang="en-US" sz="1700" i="1" dirty="0" smtClean="0"/>
              <a:t>()</a:t>
            </a:r>
          </a:p>
          <a:p>
            <a:pPr marL="1085850" lvl="2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700" i="1" dirty="0" err="1" smtClean="0"/>
              <a:t>CSL_BootCfgVUSRTxConfig</a:t>
            </a:r>
            <a:r>
              <a:rPr lang="en-US" sz="1700" i="1" dirty="0" smtClean="0"/>
              <a:t>()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smtClean="0"/>
              <a:t>Platform Level Configuration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29200"/>
          </a:xfrm>
        </p:spPr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 smtClean="0">
                <a:latin typeface="+mj-lt"/>
              </a:rPr>
              <a:t>HyperLink Control registers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 smtClean="0">
                <a:latin typeface="+mj-lt"/>
              </a:rPr>
              <a:t>Interrupt registers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 smtClean="0">
                <a:latin typeface="+mj-lt"/>
              </a:rPr>
              <a:t>Lane Power Management registers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 smtClean="0">
                <a:latin typeface="+mj-lt"/>
              </a:rPr>
              <a:t>Error Detection registers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 smtClean="0">
                <a:latin typeface="+mj-lt"/>
              </a:rPr>
              <a:t>SerDes operation configuration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 smtClean="0">
                <a:latin typeface="+mj-lt"/>
              </a:rPr>
              <a:t>Address Translation registers</a:t>
            </a:r>
            <a:endParaRPr lang="en-US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endParaRPr lang="en-US" sz="24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smtClean="0"/>
              <a:t>Basic HyperLink LLD 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81000" y="762000"/>
            <a:ext cx="8229600" cy="5638800"/>
          </a:xfrm>
        </p:spPr>
        <p:txBody>
          <a:bodyPr rtlCol="0">
            <a:noAutofit/>
          </a:bodyPr>
          <a:lstStyle/>
          <a:p>
            <a:pPr>
              <a:buNone/>
              <a:defRPr/>
            </a:pPr>
            <a:r>
              <a:rPr lang="en-US" sz="1400" dirty="0" smtClean="0">
                <a:hlinkClick r:id="rId2" action="ppaction://hlinkfile"/>
              </a:rPr>
              <a:t>hyplnkRet_e</a:t>
            </a:r>
            <a:r>
              <a:rPr lang="en-US" sz="1400" dirty="0" smtClean="0"/>
              <a:t>  </a:t>
            </a:r>
            <a:r>
              <a:rPr lang="en-US" sz="1400" dirty="0" smtClean="0">
                <a:hlinkClick r:id="rId3" action="ppaction://hlinkfile"/>
              </a:rPr>
              <a:t>Hyplnk_open</a:t>
            </a:r>
            <a:r>
              <a:rPr lang="en-US" sz="1400" dirty="0" smtClean="0"/>
              <a:t> (int portNum, </a:t>
            </a:r>
            <a:r>
              <a:rPr lang="en-US" sz="1400" dirty="0" smtClean="0">
                <a:hlinkClick r:id="rId4" action="ppaction://hlinkfile"/>
              </a:rPr>
              <a:t>Hyplnk_Handle</a:t>
            </a:r>
            <a:r>
              <a:rPr lang="en-US" sz="1400" dirty="0" smtClean="0"/>
              <a:t> *pHandle)   </a:t>
            </a:r>
          </a:p>
          <a:p>
            <a:pPr>
              <a:buNone/>
              <a:defRPr/>
            </a:pPr>
            <a:r>
              <a:rPr lang="en-US" sz="1400" dirty="0" smtClean="0"/>
              <a:t>		Hyplnk_open creates/opens a HyperLink instance. </a:t>
            </a:r>
          </a:p>
          <a:p>
            <a:pPr>
              <a:buNone/>
              <a:defRPr/>
            </a:pPr>
            <a:endParaRPr lang="en-US" sz="1400" dirty="0" smtClean="0"/>
          </a:p>
          <a:p>
            <a:pPr>
              <a:buNone/>
              <a:defRPr/>
            </a:pPr>
            <a:r>
              <a:rPr lang="en-US" sz="1400" dirty="0" smtClean="0">
                <a:hlinkClick r:id="rId2" action="ppaction://hlinkfile"/>
              </a:rPr>
              <a:t>hyplnkRet_e</a:t>
            </a:r>
            <a:r>
              <a:rPr lang="en-US" sz="1400" dirty="0" smtClean="0"/>
              <a:t>  </a:t>
            </a:r>
            <a:r>
              <a:rPr lang="en-US" sz="1400" dirty="0" smtClean="0">
                <a:hlinkClick r:id="rId3" action="ppaction://hlinkfile"/>
              </a:rPr>
              <a:t>Hyplnk_close</a:t>
            </a:r>
            <a:r>
              <a:rPr lang="en-US" sz="1400" dirty="0" smtClean="0"/>
              <a:t> (</a:t>
            </a:r>
            <a:r>
              <a:rPr lang="en-US" sz="1400" dirty="0" smtClean="0">
                <a:hlinkClick r:id="rId4" action="ppaction://hlinkfile"/>
              </a:rPr>
              <a:t>Hyplnk_Handle</a:t>
            </a:r>
            <a:r>
              <a:rPr lang="en-US" sz="1400" dirty="0" smtClean="0"/>
              <a:t> *pHandle)   </a:t>
            </a:r>
          </a:p>
          <a:p>
            <a:pPr>
              <a:buNone/>
              <a:defRPr/>
            </a:pPr>
            <a:r>
              <a:rPr lang="en-US" sz="1400" dirty="0" smtClean="0"/>
              <a:t>		Hyplnk_close Closes (frees) the driver handle. </a:t>
            </a:r>
          </a:p>
          <a:p>
            <a:pPr>
              <a:buNone/>
              <a:defRPr/>
            </a:pPr>
            <a:endParaRPr lang="en-US" sz="1400" dirty="0" smtClean="0"/>
          </a:p>
          <a:p>
            <a:pPr>
              <a:buNone/>
              <a:defRPr/>
            </a:pPr>
            <a:r>
              <a:rPr lang="en-US" sz="1400" dirty="0" smtClean="0">
                <a:hlinkClick r:id="rId2" action="ppaction://hlinkfile"/>
              </a:rPr>
              <a:t>hyplnkRet_e</a:t>
            </a:r>
            <a:r>
              <a:rPr lang="en-US" sz="1400" dirty="0" smtClean="0"/>
              <a:t>  </a:t>
            </a:r>
            <a:r>
              <a:rPr lang="en-US" sz="1400" dirty="0" smtClean="0">
                <a:hlinkClick r:id="rId3" action="ppaction://hlinkfile"/>
              </a:rPr>
              <a:t>Hyplnk_readRegs</a:t>
            </a:r>
            <a:r>
              <a:rPr lang="en-US" sz="1400" dirty="0" smtClean="0"/>
              <a:t> (</a:t>
            </a:r>
            <a:r>
              <a:rPr lang="en-US" sz="1400" dirty="0" smtClean="0">
                <a:hlinkClick r:id="rId4" action="ppaction://hlinkfile"/>
              </a:rPr>
              <a:t>Hyplnk_Handle</a:t>
            </a:r>
            <a:r>
              <a:rPr lang="en-US" sz="1400" dirty="0" smtClean="0"/>
              <a:t> handle, </a:t>
            </a:r>
            <a:r>
              <a:rPr lang="en-US" sz="1400" dirty="0" smtClean="0">
                <a:hlinkClick r:id="rId5" action="ppaction://hlinkfile"/>
              </a:rPr>
              <a:t>hyplnkLocation_e</a:t>
            </a:r>
            <a:r>
              <a:rPr lang="en-US" sz="1400" dirty="0" smtClean="0"/>
              <a:t> location, </a:t>
            </a:r>
            <a:r>
              <a:rPr lang="en-US" sz="1400" dirty="0" smtClean="0">
                <a:hlinkClick r:id="rId6" action="ppaction://hlinkfile"/>
              </a:rPr>
              <a:t>hyplnkRegisters_t</a:t>
            </a:r>
            <a:r>
              <a:rPr lang="en-US" sz="1400" dirty="0" smtClean="0"/>
              <a:t> *readRegs)   </a:t>
            </a:r>
          </a:p>
          <a:p>
            <a:pPr>
              <a:buNone/>
              <a:defRPr/>
            </a:pPr>
            <a:r>
              <a:rPr lang="en-US" sz="1400" dirty="0" smtClean="0"/>
              <a:t>		Performs a configuration read. </a:t>
            </a:r>
          </a:p>
          <a:p>
            <a:pPr>
              <a:buNone/>
              <a:defRPr/>
            </a:pPr>
            <a:endParaRPr lang="en-US" sz="1400" dirty="0" smtClean="0">
              <a:hlinkClick r:id="rId2" action="ppaction://hlinkfile"/>
            </a:endParaRPr>
          </a:p>
          <a:p>
            <a:pPr>
              <a:buNone/>
              <a:defRPr/>
            </a:pPr>
            <a:r>
              <a:rPr lang="en-US" sz="1400" dirty="0" smtClean="0">
                <a:hlinkClick r:id="rId2" action="ppaction://hlinkfile"/>
              </a:rPr>
              <a:t>hyplnkRet_e</a:t>
            </a:r>
            <a:r>
              <a:rPr lang="en-US" sz="1400" dirty="0" smtClean="0"/>
              <a:t>  </a:t>
            </a:r>
            <a:r>
              <a:rPr lang="en-US" sz="1400" dirty="0" smtClean="0">
                <a:hlinkClick r:id="rId3" action="ppaction://hlinkfile"/>
              </a:rPr>
              <a:t>Hyplnk_writeRegs</a:t>
            </a:r>
            <a:r>
              <a:rPr lang="en-US" sz="1400" dirty="0" smtClean="0"/>
              <a:t> (</a:t>
            </a:r>
            <a:r>
              <a:rPr lang="en-US" sz="1400" dirty="0" smtClean="0">
                <a:hlinkClick r:id="rId4" action="ppaction://hlinkfile"/>
              </a:rPr>
              <a:t>Hyplnk_Handle</a:t>
            </a:r>
            <a:r>
              <a:rPr lang="en-US" sz="1400" dirty="0" smtClean="0"/>
              <a:t> handle, </a:t>
            </a:r>
            <a:r>
              <a:rPr lang="en-US" sz="1400" dirty="0" smtClean="0">
                <a:hlinkClick r:id="rId5" action="ppaction://hlinkfile"/>
              </a:rPr>
              <a:t>hyplnkLocation_e</a:t>
            </a:r>
            <a:r>
              <a:rPr lang="en-US" sz="1400" dirty="0" smtClean="0"/>
              <a:t> location, </a:t>
            </a:r>
            <a:r>
              <a:rPr lang="en-US" sz="1400" dirty="0" smtClean="0">
                <a:hlinkClick r:id="rId6" action="ppaction://hlinkfile"/>
              </a:rPr>
              <a:t>hyplnkRegisters_t</a:t>
            </a:r>
            <a:r>
              <a:rPr lang="en-US" sz="1400" dirty="0" smtClean="0"/>
              <a:t> *writeRegs)   </a:t>
            </a:r>
          </a:p>
          <a:p>
            <a:pPr>
              <a:buNone/>
              <a:defRPr/>
            </a:pPr>
            <a:r>
              <a:rPr lang="en-US" sz="1400" dirty="0" smtClean="0"/>
              <a:t>		Performs a configuration write. </a:t>
            </a:r>
          </a:p>
          <a:p>
            <a:pPr>
              <a:buNone/>
              <a:defRPr/>
            </a:pPr>
            <a:endParaRPr lang="en-US" sz="1400" dirty="0" smtClean="0">
              <a:hlinkClick r:id="rId2" action="ppaction://hlinkfile"/>
            </a:endParaRPr>
          </a:p>
          <a:p>
            <a:pPr>
              <a:buNone/>
              <a:defRPr/>
            </a:pPr>
            <a:r>
              <a:rPr lang="en-US" sz="1400" dirty="0" smtClean="0">
                <a:hlinkClick r:id="rId2" action="ppaction://hlinkfile"/>
              </a:rPr>
              <a:t>hyplnkRet_e</a:t>
            </a:r>
            <a:r>
              <a:rPr lang="en-US" sz="1400" dirty="0" smtClean="0"/>
              <a:t>  </a:t>
            </a:r>
            <a:r>
              <a:rPr lang="en-US" sz="1400" dirty="0" smtClean="0">
                <a:hlinkClick r:id="rId3" action="ppaction://hlinkfile"/>
              </a:rPr>
              <a:t>Hyplnk_getWindow</a:t>
            </a:r>
            <a:r>
              <a:rPr lang="en-US" sz="1400" dirty="0" smtClean="0"/>
              <a:t> (</a:t>
            </a:r>
            <a:r>
              <a:rPr lang="en-US" sz="1400" dirty="0" smtClean="0">
                <a:hlinkClick r:id="rId4" action="ppaction://hlinkfile"/>
              </a:rPr>
              <a:t>Hyplnk_Handle</a:t>
            </a:r>
            <a:r>
              <a:rPr lang="en-US" sz="1400" dirty="0" smtClean="0"/>
              <a:t> handle, void **base, uint32_t *size)   </a:t>
            </a:r>
          </a:p>
          <a:p>
            <a:pPr>
              <a:buNone/>
              <a:defRPr/>
            </a:pPr>
            <a:r>
              <a:rPr lang="en-US" sz="1400" dirty="0" smtClean="0"/>
              <a:t>		Hyplnk_getWindow returns the address and size of the local memory window.</a:t>
            </a:r>
          </a:p>
          <a:p>
            <a:pPr>
              <a:buNone/>
              <a:defRPr/>
            </a:pPr>
            <a:endParaRPr lang="en-US" sz="1400" dirty="0" smtClean="0"/>
          </a:p>
          <a:p>
            <a:pPr>
              <a:buNone/>
              <a:defRPr/>
            </a:pPr>
            <a:r>
              <a:rPr lang="en-US" sz="1400" dirty="0" smtClean="0"/>
              <a:t>uint32_t  </a:t>
            </a:r>
            <a:r>
              <a:rPr lang="en-US" sz="1400" dirty="0" smtClean="0">
                <a:hlinkClick r:id="rId3" action="ppaction://hlinkfile"/>
              </a:rPr>
              <a:t>Hyplnk_getVersion</a:t>
            </a:r>
            <a:r>
              <a:rPr lang="en-US" sz="1400" dirty="0" smtClean="0"/>
              <a:t> (void)   Hyplnk_getVersion </a:t>
            </a:r>
          </a:p>
          <a:p>
            <a:pPr>
              <a:buNone/>
              <a:defRPr/>
            </a:pPr>
            <a:r>
              <a:rPr lang="en-US" sz="1400" dirty="0" smtClean="0"/>
              <a:t>		returns the HYPLNK LLD version information. </a:t>
            </a:r>
          </a:p>
          <a:p>
            <a:pPr>
              <a:buNone/>
              <a:defRPr/>
            </a:pPr>
            <a:endParaRPr lang="en-US" sz="1400" dirty="0" smtClean="0"/>
          </a:p>
          <a:p>
            <a:pPr>
              <a:buNone/>
              <a:defRPr/>
            </a:pPr>
            <a:r>
              <a:rPr lang="en-US" sz="1400" dirty="0" smtClean="0"/>
              <a:t>const char *  </a:t>
            </a:r>
            <a:r>
              <a:rPr lang="en-US" sz="1400" dirty="0" smtClean="0">
                <a:hlinkClick r:id="rId3" action="ppaction://hlinkfile"/>
              </a:rPr>
              <a:t>Hyplnk_getVersionStr</a:t>
            </a:r>
            <a:r>
              <a:rPr lang="en-US" sz="1400" dirty="0" smtClean="0"/>
              <a:t> (void)   Hyplnk_getVersionStr </a:t>
            </a:r>
          </a:p>
          <a:p>
            <a:pPr>
              <a:buNone/>
              <a:defRPr/>
            </a:pPr>
            <a:r>
              <a:rPr lang="en-US" sz="1400" dirty="0" smtClean="0"/>
              <a:t>		returns the HYPLNK LLD version string. </a:t>
            </a:r>
            <a:br>
              <a:rPr lang="en-US" sz="1400" dirty="0" smtClean="0"/>
            </a:br>
            <a:endParaRPr lang="en-US" sz="14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/>
          <a:lstStyle/>
          <a:p>
            <a:pPr eaLnBrk="1" hangingPunct="1"/>
            <a:r>
              <a:rPr lang="en-US" b="0" dirty="0" smtClean="0"/>
              <a:t>Configuration 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5029200"/>
          </a:xfrm>
        </p:spPr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600" dirty="0" smtClean="0">
                <a:latin typeface="+mj-lt"/>
              </a:rPr>
              <a:t>Configuration functions are part of the HyperLink example in the PDK release and can be used “as is” or be modified by users.</a:t>
            </a: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endParaRPr lang="en-US" sz="1500" i="1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r>
              <a:rPr lang="en-US" sz="1500" i="1" dirty="0" smtClean="0">
                <a:latin typeface="+mj-lt"/>
              </a:rPr>
              <a:t>                       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PDK_INSTALL_PATH\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ti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drv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hyplnk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\example\common\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hyplnkLLDIFace.c</a:t>
            </a:r>
            <a:endParaRPr lang="en-US" sz="1500" b="1" dirty="0" smtClean="0">
              <a:latin typeface="Courier New" pitchFamily="49" charset="0"/>
              <a:cs typeface="Courier New" pitchFamily="49" charset="0"/>
            </a:endParaRPr>
          </a:p>
          <a:p>
            <a:pPr marL="811213" lvl="1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600" dirty="0" smtClean="0">
              <a:latin typeface="+mj-lt"/>
            </a:endParaRPr>
          </a:p>
          <a:p>
            <a:pPr marL="514350" lvl="1" indent="-514350" eaLnBrk="1" fontAlgn="auto" hangingPunct="1"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sz="2600" dirty="0" smtClean="0">
                <a:latin typeface="+mj-lt"/>
                <a:ea typeface="+mn-ea"/>
                <a:cs typeface="+mn-cs"/>
              </a:rPr>
              <a:t>Some of the configuration functions are: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1800" dirty="0" err="1" smtClean="0"/>
              <a:t>hyplnkRet_e</a:t>
            </a:r>
            <a:r>
              <a:rPr lang="en-US" sz="1800" dirty="0" smtClean="0"/>
              <a:t>     </a:t>
            </a:r>
            <a:r>
              <a:rPr lang="en-US" sz="1800" dirty="0" err="1" smtClean="0"/>
              <a:t>hyplnkExampleAssertReset</a:t>
            </a:r>
            <a:r>
              <a:rPr lang="en-US" sz="1800" dirty="0" smtClean="0"/>
              <a:t> (int </a:t>
            </a:r>
            <a:r>
              <a:rPr lang="en-US" sz="1800" u="sng" dirty="0" smtClean="0"/>
              <a:t>val)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1800" dirty="0" smtClean="0"/>
              <a:t>Void	        </a:t>
            </a:r>
            <a:r>
              <a:rPr lang="en-US" sz="1800" dirty="0" err="1" smtClean="0"/>
              <a:t>hyplnkExampleSerdesCfg</a:t>
            </a:r>
            <a:r>
              <a:rPr lang="en-US" sz="1800" dirty="0" smtClean="0"/>
              <a:t> (uint32_t rx, uint32_t tx)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1800" dirty="0" err="1" smtClean="0"/>
              <a:t>hyplnkRet_e</a:t>
            </a:r>
            <a:r>
              <a:rPr lang="en-US" sz="1800" dirty="0" smtClean="0"/>
              <a:t>     </a:t>
            </a:r>
            <a:r>
              <a:rPr lang="en-US" sz="1800" dirty="0" err="1" smtClean="0"/>
              <a:t>hyplnkExampleSysSetup</a:t>
            </a:r>
            <a:r>
              <a:rPr lang="en-US" sz="1800" dirty="0" smtClean="0"/>
              <a:t> (void)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1800" dirty="0" smtClean="0"/>
              <a:t>Void	        </a:t>
            </a:r>
            <a:r>
              <a:rPr lang="en-US" sz="1800" dirty="0" err="1" smtClean="0"/>
              <a:t>hyplnkExampleEQLaneAnalysis</a:t>
            </a:r>
            <a:r>
              <a:rPr lang="en-US" sz="1800" dirty="0" smtClean="0"/>
              <a:t> (uint32_t lane, uint32_t status) 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1800" dirty="0" err="1" smtClean="0"/>
              <a:t>hyplnkRet_e</a:t>
            </a:r>
            <a:r>
              <a:rPr lang="en-US" sz="1800" dirty="0" smtClean="0"/>
              <a:t>     </a:t>
            </a:r>
            <a:r>
              <a:rPr lang="en-US" sz="1800" dirty="0" err="1" smtClean="0"/>
              <a:t>hyplnkExamplePeriphSetup</a:t>
            </a:r>
            <a:r>
              <a:rPr lang="en-US" sz="1800" dirty="0" smtClean="0"/>
              <a:t> (void)</a:t>
            </a:r>
            <a:endParaRPr lang="en-US" sz="18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6800" y="1371600"/>
            <a:ext cx="65532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/*****************************************************************************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* Sets the SERDES configuration registers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****************************************************************************/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void hyplnkExampleSerdesCfg (uint32_t rx, uint32_t tx)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CSL_BootCfgUnlockKicker();</a:t>
            </a:r>
          </a:p>
          <a:p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CSL_BootCfgSetVUSRRxConfig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(0, rx);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CSL_BootCfgSetVUSRRxConfig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(1, rx);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CSL_BootCfgSetVUSRRxConfig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(2, rx);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CSL_BootCfgSetVUSRRxConfig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(3, rx);</a:t>
            </a:r>
          </a:p>
          <a:p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CSL_BootCfgSetVUSRTxConfig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(0, tx);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CSL_BootCfgSetVUSRTxConfig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(1, tx);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CSL_BootCfgSetVUSRTxConfig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(2, tx);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CSL_BootCfgSetVUSRTxConfig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(3, tx);</a:t>
            </a:r>
          </a:p>
          <a:p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 /* hyplnkExampleSerdesCfg */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152400"/>
            <a:ext cx="82296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Example:</a:t>
            </a:r>
            <a:r>
              <a:rPr kumimoji="0" lang="en-US" sz="4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Configuration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smtClean="0"/>
              <a:t>Agenda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3429000"/>
          </a:xfrm>
        </p:spPr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latin typeface="+mj-lt"/>
              </a:rPr>
              <a:t>HyperLink Overview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latin typeface="+mj-lt"/>
              </a:rPr>
              <a:t>Address Translation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latin typeface="+mj-lt"/>
              </a:rPr>
              <a:t>Configuration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b="1" dirty="0" smtClean="0">
                <a:latin typeface="+mj-lt"/>
              </a:rPr>
              <a:t>Example and Demo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33400"/>
          </a:xfrm>
        </p:spPr>
        <p:txBody>
          <a:bodyPr/>
          <a:lstStyle/>
          <a:p>
            <a:pPr eaLnBrk="1" hangingPunct="1"/>
            <a:r>
              <a:rPr lang="en-US" b="0" dirty="0" smtClean="0"/>
              <a:t>Example and Demo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29200"/>
          </a:xfrm>
        </p:spPr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Included in the PDK (Platform Development Kit) release are a set of examples for each of the peripherals.</a:t>
            </a: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For HyperLink, there is one example that can be configured either </a:t>
            </a:r>
            <a:r>
              <a:rPr lang="en-US" sz="2000" smtClean="0">
                <a:latin typeface="+mj-lt"/>
              </a:rPr>
              <a:t>as a single-EVM </a:t>
            </a:r>
            <a:r>
              <a:rPr lang="en-US" sz="2000" dirty="0" smtClean="0">
                <a:latin typeface="+mj-lt"/>
              </a:rPr>
              <a:t>loopback or between </a:t>
            </a:r>
            <a:r>
              <a:rPr lang="en-US" sz="2000" smtClean="0">
                <a:latin typeface="+mj-lt"/>
              </a:rPr>
              <a:t>two C66x EVM </a:t>
            </a:r>
            <a:r>
              <a:rPr lang="en-US" sz="2000" dirty="0" smtClean="0">
                <a:latin typeface="+mj-lt"/>
              </a:rPr>
              <a:t>boards.</a:t>
            </a: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Location of the example: </a:t>
            </a: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endParaRPr lang="en-US" sz="20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pdk_C6678_1_0_0_18\packages\ti\drv\exampleProjects\hyplnk_exampleProject</a:t>
            </a: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endParaRPr lang="en-US" sz="20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The loopback flag is in the file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hyplnkLLDCfg.h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endParaRPr lang="en-US" sz="20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For More Information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more information, refer to the KeyStone Architecture HyperLink User Guide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http://www.ti.com/lit/SPRUGW8</a:t>
            </a:r>
            <a:endParaRPr lang="en-US" dirty="0" smtClean="0"/>
          </a:p>
          <a:p>
            <a:r>
              <a:rPr lang="en-US" dirty="0" smtClean="0"/>
              <a:t>For questions regarding topics covered in this training, visit the support forums at the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TI E2E Community</a:t>
            </a:r>
            <a:r>
              <a:rPr lang="en-US" dirty="0" smtClean="0"/>
              <a:t> website.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smtClean="0"/>
              <a:t>HyperLink in KeyStone</a:t>
            </a: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>
            <p:ph idx="1"/>
          </p:nvPr>
        </p:nvGraphicFramePr>
        <p:xfrm>
          <a:off x="2025650" y="914400"/>
          <a:ext cx="4706938" cy="5257800"/>
        </p:xfrm>
        <a:graphic>
          <a:graphicData uri="http://schemas.openxmlformats.org/presentationml/2006/ole">
            <p:oleObj spid="_x0000_s1026" name="Visio" r:id="rId5" imgW="4661282" imgH="5207504" progId="Visio.Drawing.11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304800"/>
            <a:ext cx="8229600" cy="762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GB" b="0" dirty="0" smtClean="0"/>
              <a:t>HyperLink Advantages</a:t>
            </a:r>
            <a:endParaRPr lang="en-US" b="0" dirty="0" smtClean="0"/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146175"/>
            <a:ext cx="8467725" cy="4903788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buFont typeface="Arial" pitchFamily="34" charset="0"/>
              <a:buChar char="•"/>
              <a:defRPr/>
            </a:pPr>
            <a:r>
              <a:rPr lang="en-GB" dirty="0" smtClean="0"/>
              <a:t>Expands internal bus across chip boundaries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GB" dirty="0" smtClean="0"/>
              <a:t>Fast (50 Gbaud)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GB" dirty="0" smtClean="0"/>
              <a:t>Low power (50+% saving compared to other serial interfaces) 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GB" dirty="0" smtClean="0"/>
              <a:t>Low latency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GB" dirty="0" smtClean="0"/>
              <a:t>Industry standard </a:t>
            </a:r>
            <a:r>
              <a:rPr lang="en-GB" dirty="0" err="1" smtClean="0"/>
              <a:t>SerDes</a:t>
            </a:r>
            <a:r>
              <a:rPr lang="en-GB" dirty="0" smtClean="0"/>
              <a:t> 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GB" dirty="0" smtClean="0"/>
              <a:t>Future support for FPGA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GB" dirty="0" smtClean="0"/>
              <a:t>Many use cases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GB" dirty="0" smtClean="0"/>
              <a:t>Remote access of accelerators 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GB" dirty="0" smtClean="0"/>
              <a:t>Expand processing capability by</a:t>
            </a:r>
            <a:br>
              <a:rPr lang="en-GB" dirty="0" smtClean="0"/>
            </a:br>
            <a:r>
              <a:rPr lang="en-GB" dirty="0" smtClean="0"/>
              <a:t>adding  4 or 8 cores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GB" dirty="0" smtClean="0"/>
              <a:t>Reduce system power by disabling I/O, accelerators on remote device</a:t>
            </a:r>
          </a:p>
        </p:txBody>
      </p:sp>
      <p:grpSp>
        <p:nvGrpSpPr>
          <p:cNvPr id="14341" name="Group 88"/>
          <p:cNvGrpSpPr>
            <a:grpSpLocks/>
          </p:cNvGrpSpPr>
          <p:nvPr/>
        </p:nvGrpSpPr>
        <p:grpSpPr bwMode="auto">
          <a:xfrm>
            <a:off x="5638800" y="2490788"/>
            <a:ext cx="796925" cy="762000"/>
            <a:chOff x="2181225" y="3149600"/>
            <a:chExt cx="969963" cy="927100"/>
          </a:xfrm>
        </p:grpSpPr>
        <p:pic>
          <p:nvPicPr>
            <p:cNvPr id="14364" name="Picture 242" descr="Blank chip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BBB9BE"/>
                </a:clrFrom>
                <a:clrTo>
                  <a:srgbClr val="BBB9B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181225" y="3149600"/>
              <a:ext cx="969963" cy="927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365" name="Text Box 244"/>
            <p:cNvSpPr txBox="1">
              <a:spLocks noChangeArrowheads="1"/>
            </p:cNvSpPr>
            <p:nvPr/>
          </p:nvSpPr>
          <p:spPr bwMode="auto">
            <a:xfrm>
              <a:off x="2260600" y="3268804"/>
              <a:ext cx="811212" cy="1909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 anchor="ctr"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900" b="1" dirty="0">
                  <a:solidFill>
                    <a:srgbClr val="FFCC00"/>
                  </a:solidFill>
                  <a:ea typeface="MS PGothic" pitchFamily="34" charset="-128"/>
                  <a:cs typeface="Arial" charset="0"/>
                </a:rPr>
                <a:t>KeyStone</a:t>
              </a:r>
            </a:p>
          </p:txBody>
        </p:sp>
        <p:sp>
          <p:nvSpPr>
            <p:cNvPr id="14366" name="Line 246"/>
            <p:cNvSpPr>
              <a:spLocks noChangeShapeType="1"/>
            </p:cNvSpPr>
            <p:nvPr/>
          </p:nvSpPr>
          <p:spPr bwMode="auto">
            <a:xfrm>
              <a:off x="2247900" y="3562350"/>
              <a:ext cx="814388" cy="0"/>
            </a:xfrm>
            <a:prstGeom prst="line">
              <a:avLst/>
            </a:prstGeom>
            <a:noFill/>
            <a:ln w="12700">
              <a:solidFill>
                <a:srgbClr val="FFCC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367" name="Text Box 244"/>
            <p:cNvSpPr txBox="1">
              <a:spLocks noChangeArrowheads="1"/>
            </p:cNvSpPr>
            <p:nvPr/>
          </p:nvSpPr>
          <p:spPr bwMode="auto">
            <a:xfrm>
              <a:off x="2273970" y="3622511"/>
              <a:ext cx="811212" cy="172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 anchor="ctr"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800" dirty="0">
                  <a:solidFill>
                    <a:srgbClr val="FFCC00"/>
                  </a:solidFill>
                  <a:ea typeface="MS PGothic" pitchFamily="34" charset="-128"/>
                  <a:cs typeface="Arial" charset="0"/>
                </a:rPr>
                <a:t>C6678</a:t>
              </a:r>
            </a:p>
          </p:txBody>
        </p:sp>
      </p:grpSp>
      <p:grpSp>
        <p:nvGrpSpPr>
          <p:cNvPr id="14342" name="Group 88"/>
          <p:cNvGrpSpPr>
            <a:grpSpLocks/>
          </p:cNvGrpSpPr>
          <p:nvPr/>
        </p:nvGrpSpPr>
        <p:grpSpPr bwMode="auto">
          <a:xfrm>
            <a:off x="7165975" y="2490788"/>
            <a:ext cx="835025" cy="762000"/>
            <a:chOff x="2181225" y="3149600"/>
            <a:chExt cx="1016338" cy="927100"/>
          </a:xfrm>
        </p:grpSpPr>
        <p:pic>
          <p:nvPicPr>
            <p:cNvPr id="14360" name="Picture 242" descr="Blank chip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BBB9BE"/>
                </a:clrFrom>
                <a:clrTo>
                  <a:srgbClr val="BBB9B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181225" y="3149600"/>
              <a:ext cx="969963" cy="927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361" name="Text Box 244"/>
            <p:cNvSpPr txBox="1">
              <a:spLocks noChangeArrowheads="1"/>
            </p:cNvSpPr>
            <p:nvPr/>
          </p:nvSpPr>
          <p:spPr bwMode="auto">
            <a:xfrm>
              <a:off x="2260600" y="3268804"/>
              <a:ext cx="811212" cy="1909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 anchor="ctr"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900" b="1" dirty="0">
                  <a:solidFill>
                    <a:srgbClr val="FFCC00"/>
                  </a:solidFill>
                  <a:ea typeface="MS PGothic" pitchFamily="34" charset="-128"/>
                  <a:cs typeface="Arial" charset="0"/>
                </a:rPr>
                <a:t>KeyStone</a:t>
              </a:r>
            </a:p>
          </p:txBody>
        </p:sp>
        <p:sp>
          <p:nvSpPr>
            <p:cNvPr id="14362" name="Line 246"/>
            <p:cNvSpPr>
              <a:spLocks noChangeShapeType="1"/>
            </p:cNvSpPr>
            <p:nvPr/>
          </p:nvSpPr>
          <p:spPr bwMode="auto">
            <a:xfrm>
              <a:off x="2247900" y="3562350"/>
              <a:ext cx="814388" cy="0"/>
            </a:xfrm>
            <a:prstGeom prst="line">
              <a:avLst/>
            </a:prstGeom>
            <a:noFill/>
            <a:ln w="12700">
              <a:solidFill>
                <a:srgbClr val="FFCC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363" name="Text Box 244"/>
            <p:cNvSpPr txBox="1">
              <a:spLocks noChangeArrowheads="1"/>
            </p:cNvSpPr>
            <p:nvPr/>
          </p:nvSpPr>
          <p:spPr bwMode="auto">
            <a:xfrm>
              <a:off x="2386350" y="3613150"/>
              <a:ext cx="811213" cy="32203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 anchor="ctr"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800" dirty="0">
                  <a:solidFill>
                    <a:srgbClr val="FFCC00"/>
                  </a:solidFill>
                  <a:ea typeface="MS PGothic" pitchFamily="34" charset="-128"/>
                  <a:cs typeface="Arial" charset="0"/>
                </a:rPr>
                <a:t>C6678</a:t>
              </a:r>
              <a:br>
                <a:rPr lang="en-US" altLang="en-US" sz="800" dirty="0">
                  <a:solidFill>
                    <a:srgbClr val="FFCC00"/>
                  </a:solidFill>
                  <a:ea typeface="MS PGothic" pitchFamily="34" charset="-128"/>
                  <a:cs typeface="Arial" charset="0"/>
                </a:rPr>
              </a:br>
              <a:r>
                <a:rPr lang="en-US" altLang="en-US" sz="800" dirty="0">
                  <a:solidFill>
                    <a:srgbClr val="FFCC00"/>
                  </a:solidFill>
                  <a:ea typeface="MS PGothic" pitchFamily="34" charset="-128"/>
                  <a:cs typeface="Arial" charset="0"/>
                </a:rPr>
                <a:t>Remote</a:t>
              </a:r>
            </a:p>
          </p:txBody>
        </p:sp>
      </p:grpSp>
      <p:cxnSp>
        <p:nvCxnSpPr>
          <p:cNvPr id="14" name="Straight Connector 212"/>
          <p:cNvCxnSpPr>
            <a:cxnSpLocks noChangeShapeType="1"/>
          </p:cNvCxnSpPr>
          <p:nvPr/>
        </p:nvCxnSpPr>
        <p:spPr bwMode="auto">
          <a:xfrm>
            <a:off x="6437313" y="2909888"/>
            <a:ext cx="725487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344" name="TextBox 14"/>
          <p:cNvSpPr txBox="1">
            <a:spLocks noChangeArrowheads="1"/>
          </p:cNvSpPr>
          <p:nvPr/>
        </p:nvSpPr>
        <p:spPr bwMode="auto">
          <a:xfrm>
            <a:off x="6423025" y="2670175"/>
            <a:ext cx="754063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dirty="0">
                <a:latin typeface="Calibri" pitchFamily="34" charset="0"/>
                <a:cs typeface="Arial" charset="0"/>
              </a:rPr>
              <a:t>HyperLink</a:t>
            </a:r>
          </a:p>
        </p:txBody>
      </p:sp>
      <p:sp>
        <p:nvSpPr>
          <p:cNvPr id="14345" name="TextBox 15"/>
          <p:cNvSpPr txBox="1">
            <a:spLocks noChangeArrowheads="1"/>
          </p:cNvSpPr>
          <p:nvPr/>
        </p:nvSpPr>
        <p:spPr bwMode="auto">
          <a:xfrm>
            <a:off x="7004050" y="3238500"/>
            <a:ext cx="20637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alibri" pitchFamily="34" charset="0"/>
                <a:cs typeface="Arial" charset="0"/>
              </a:rPr>
              <a:t>Lower Power</a:t>
            </a:r>
          </a:p>
          <a:p>
            <a:r>
              <a:rPr lang="en-US" sz="1200" dirty="0">
                <a:solidFill>
                  <a:schemeClr val="tx2"/>
                </a:solidFill>
                <a:latin typeface="Calibri" pitchFamily="34" charset="0"/>
                <a:cs typeface="Arial" charset="0"/>
              </a:rPr>
              <a:t>Scalable Processing Expansion</a:t>
            </a:r>
          </a:p>
        </p:txBody>
      </p:sp>
      <p:grpSp>
        <p:nvGrpSpPr>
          <p:cNvPr id="14346" name="Group 88"/>
          <p:cNvGrpSpPr>
            <a:grpSpLocks/>
          </p:cNvGrpSpPr>
          <p:nvPr/>
        </p:nvGrpSpPr>
        <p:grpSpPr bwMode="auto">
          <a:xfrm>
            <a:off x="5638800" y="3810000"/>
            <a:ext cx="796925" cy="762000"/>
            <a:chOff x="2181225" y="3149600"/>
            <a:chExt cx="969963" cy="927100"/>
          </a:xfrm>
        </p:grpSpPr>
        <p:pic>
          <p:nvPicPr>
            <p:cNvPr id="14356" name="Picture 242" descr="Blank chip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BBB9BE"/>
                </a:clrFrom>
                <a:clrTo>
                  <a:srgbClr val="BBB9B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181225" y="3149600"/>
              <a:ext cx="969963" cy="927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357" name="Text Box 244"/>
            <p:cNvSpPr txBox="1">
              <a:spLocks noChangeArrowheads="1"/>
            </p:cNvSpPr>
            <p:nvPr/>
          </p:nvSpPr>
          <p:spPr bwMode="auto">
            <a:xfrm>
              <a:off x="2260600" y="3268804"/>
              <a:ext cx="811212" cy="1909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 anchor="ctr"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900" b="1" dirty="0">
                  <a:solidFill>
                    <a:srgbClr val="FFCC00"/>
                  </a:solidFill>
                  <a:ea typeface="MS PGothic" pitchFamily="34" charset="-128"/>
                  <a:cs typeface="Arial" charset="0"/>
                </a:rPr>
                <a:t>KeyStone</a:t>
              </a:r>
            </a:p>
          </p:txBody>
        </p:sp>
        <p:sp>
          <p:nvSpPr>
            <p:cNvPr id="14358" name="Line 246"/>
            <p:cNvSpPr>
              <a:spLocks noChangeShapeType="1"/>
            </p:cNvSpPr>
            <p:nvPr/>
          </p:nvSpPr>
          <p:spPr bwMode="auto">
            <a:xfrm>
              <a:off x="2247900" y="3562350"/>
              <a:ext cx="814388" cy="0"/>
            </a:xfrm>
            <a:prstGeom prst="line">
              <a:avLst/>
            </a:prstGeom>
            <a:noFill/>
            <a:ln w="12700">
              <a:solidFill>
                <a:srgbClr val="FFCC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359" name="Text Box 244"/>
            <p:cNvSpPr txBox="1">
              <a:spLocks noChangeArrowheads="1"/>
            </p:cNvSpPr>
            <p:nvPr/>
          </p:nvSpPr>
          <p:spPr bwMode="auto">
            <a:xfrm>
              <a:off x="2273970" y="3622511"/>
              <a:ext cx="811212" cy="172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 anchor="ctr"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800" dirty="0">
                  <a:solidFill>
                    <a:srgbClr val="FFCC00"/>
                  </a:solidFill>
                  <a:ea typeface="MS PGothic" pitchFamily="34" charset="-128"/>
                  <a:cs typeface="Arial" charset="0"/>
                </a:rPr>
                <a:t>TCI6614</a:t>
              </a:r>
            </a:p>
          </p:txBody>
        </p:sp>
      </p:grpSp>
      <p:grpSp>
        <p:nvGrpSpPr>
          <p:cNvPr id="14347" name="Group 88"/>
          <p:cNvGrpSpPr>
            <a:grpSpLocks/>
          </p:cNvGrpSpPr>
          <p:nvPr/>
        </p:nvGrpSpPr>
        <p:grpSpPr bwMode="auto">
          <a:xfrm>
            <a:off x="7165975" y="3810000"/>
            <a:ext cx="835025" cy="762000"/>
            <a:chOff x="2181225" y="3149600"/>
            <a:chExt cx="1016338" cy="927100"/>
          </a:xfrm>
        </p:grpSpPr>
        <p:pic>
          <p:nvPicPr>
            <p:cNvPr id="14352" name="Picture 242" descr="Blank chip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BBB9BE"/>
                </a:clrFrom>
                <a:clrTo>
                  <a:srgbClr val="BBB9B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181225" y="3149600"/>
              <a:ext cx="969963" cy="927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353" name="Text Box 244"/>
            <p:cNvSpPr txBox="1">
              <a:spLocks noChangeArrowheads="1"/>
            </p:cNvSpPr>
            <p:nvPr/>
          </p:nvSpPr>
          <p:spPr bwMode="auto">
            <a:xfrm>
              <a:off x="2260600" y="3268804"/>
              <a:ext cx="811212" cy="1909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 anchor="ctr"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900" b="1" dirty="0">
                  <a:solidFill>
                    <a:srgbClr val="FFCC00"/>
                  </a:solidFill>
                  <a:ea typeface="MS PGothic" pitchFamily="34" charset="-128"/>
                  <a:cs typeface="Arial" charset="0"/>
                </a:rPr>
                <a:t>KeyStone</a:t>
              </a:r>
            </a:p>
          </p:txBody>
        </p:sp>
        <p:sp>
          <p:nvSpPr>
            <p:cNvPr id="14354" name="Line 246"/>
            <p:cNvSpPr>
              <a:spLocks noChangeShapeType="1"/>
            </p:cNvSpPr>
            <p:nvPr/>
          </p:nvSpPr>
          <p:spPr bwMode="auto">
            <a:xfrm>
              <a:off x="2247900" y="3562350"/>
              <a:ext cx="814388" cy="0"/>
            </a:xfrm>
            <a:prstGeom prst="line">
              <a:avLst/>
            </a:prstGeom>
            <a:noFill/>
            <a:ln w="12700">
              <a:solidFill>
                <a:srgbClr val="FFCC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355" name="Text Box 244"/>
            <p:cNvSpPr txBox="1">
              <a:spLocks noChangeArrowheads="1"/>
            </p:cNvSpPr>
            <p:nvPr/>
          </p:nvSpPr>
          <p:spPr bwMode="auto">
            <a:xfrm>
              <a:off x="2386350" y="3688042"/>
              <a:ext cx="811213" cy="172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 anchor="ctr"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800" dirty="0">
                  <a:solidFill>
                    <a:srgbClr val="FFCC00"/>
                  </a:solidFill>
                  <a:ea typeface="MS PGothic" pitchFamily="34" charset="-128"/>
                  <a:cs typeface="Arial" charset="0"/>
                </a:rPr>
                <a:t>C6678</a:t>
              </a:r>
            </a:p>
          </p:txBody>
        </p:sp>
      </p:grpSp>
      <p:cxnSp>
        <p:nvCxnSpPr>
          <p:cNvPr id="27" name="Straight Connector 212"/>
          <p:cNvCxnSpPr>
            <a:cxnSpLocks noChangeShapeType="1"/>
          </p:cNvCxnSpPr>
          <p:nvPr/>
        </p:nvCxnSpPr>
        <p:spPr bwMode="auto">
          <a:xfrm>
            <a:off x="6437313" y="4229100"/>
            <a:ext cx="725487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349" name="TextBox 27"/>
          <p:cNvSpPr txBox="1">
            <a:spLocks noChangeArrowheads="1"/>
          </p:cNvSpPr>
          <p:nvPr/>
        </p:nvSpPr>
        <p:spPr bwMode="auto">
          <a:xfrm>
            <a:off x="6423025" y="3990975"/>
            <a:ext cx="754063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dirty="0">
                <a:latin typeface="Calibri" pitchFamily="34" charset="0"/>
                <a:cs typeface="Arial" charset="0"/>
              </a:rPr>
              <a:t>HyperLink</a:t>
            </a:r>
          </a:p>
        </p:txBody>
      </p:sp>
      <p:sp>
        <p:nvSpPr>
          <p:cNvPr id="14350" name="TextBox 28"/>
          <p:cNvSpPr txBox="1">
            <a:spLocks noChangeArrowheads="1"/>
          </p:cNvSpPr>
          <p:nvPr/>
        </p:nvSpPr>
        <p:spPr bwMode="auto">
          <a:xfrm>
            <a:off x="5562600" y="4610100"/>
            <a:ext cx="909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alibri" pitchFamily="34" charset="0"/>
                <a:cs typeface="Arial" charset="0"/>
              </a:rPr>
              <a:t>1 Cortex A8</a:t>
            </a:r>
          </a:p>
          <a:p>
            <a:r>
              <a:rPr lang="en-US" sz="1200" dirty="0">
                <a:solidFill>
                  <a:schemeClr val="tx2"/>
                </a:solidFill>
                <a:latin typeface="Calibri" pitchFamily="34" charset="0"/>
                <a:cs typeface="Arial" charset="0"/>
              </a:rPr>
              <a:t>4 DSP cores</a:t>
            </a:r>
          </a:p>
        </p:txBody>
      </p:sp>
      <p:sp>
        <p:nvSpPr>
          <p:cNvPr id="14351" name="TextBox 29"/>
          <p:cNvSpPr txBox="1">
            <a:spLocks noChangeArrowheads="1"/>
          </p:cNvSpPr>
          <p:nvPr/>
        </p:nvSpPr>
        <p:spPr bwMode="auto">
          <a:xfrm>
            <a:off x="7162800" y="4610100"/>
            <a:ext cx="11398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alibri" pitchFamily="34" charset="0"/>
                <a:cs typeface="Arial" charset="0"/>
              </a:rPr>
              <a:t>4 – 8 DSP cores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smtClean="0"/>
              <a:t>HyperLink External Interfaces</a:t>
            </a:r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>
            <p:ph idx="1"/>
          </p:nvPr>
        </p:nvGraphicFramePr>
        <p:xfrm>
          <a:off x="227013" y="1077913"/>
          <a:ext cx="8640762" cy="3011487"/>
        </p:xfrm>
        <a:graphic>
          <a:graphicData uri="http://schemas.openxmlformats.org/presentationml/2006/ole">
            <p:oleObj spid="_x0000_s2050" name="Visio" r:id="rId5" imgW="5254626" imgH="1834745" progId="Visio.Drawing.11">
              <p:embed/>
            </p:oleObj>
          </a:graphicData>
        </a:graphic>
      </p:graphicFrame>
      <p:sp>
        <p:nvSpPr>
          <p:cNvPr id="2053" name="Text Box 4"/>
          <p:cNvSpPr txBox="1">
            <a:spLocks noChangeArrowheads="1"/>
          </p:cNvSpPr>
          <p:nvPr/>
        </p:nvSpPr>
        <p:spPr bwMode="auto">
          <a:xfrm>
            <a:off x="381000" y="4064000"/>
            <a:ext cx="8428037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Sideband: </a:t>
            </a:r>
          </a:p>
          <a:p>
            <a:pPr lvl="1">
              <a:buFontTx/>
              <a:buChar char="•"/>
            </a:pPr>
            <a:r>
              <a:rPr lang="en-US" dirty="0" smtClean="0">
                <a:latin typeface="+mj-lt"/>
              </a:rPr>
              <a:t> LVCMOS </a:t>
            </a:r>
            <a:r>
              <a:rPr lang="en-US" dirty="0">
                <a:latin typeface="+mj-lt"/>
              </a:rPr>
              <a:t>signal for control</a:t>
            </a:r>
          </a:p>
          <a:p>
            <a:pPr lvl="1">
              <a:buFontTx/>
              <a:buChar char="•"/>
            </a:pPr>
            <a:r>
              <a:rPr lang="en-US" dirty="0" smtClean="0">
                <a:latin typeface="+mj-lt"/>
              </a:rPr>
              <a:t> Dedicated </a:t>
            </a:r>
            <a:r>
              <a:rPr lang="en-US" dirty="0">
                <a:latin typeface="+mj-lt"/>
              </a:rPr>
              <a:t>control for each direction</a:t>
            </a:r>
          </a:p>
          <a:p>
            <a:pPr lvl="1">
              <a:buFontTx/>
              <a:buChar char="•"/>
            </a:pPr>
            <a:r>
              <a:rPr lang="en-US" dirty="0" smtClean="0">
                <a:latin typeface="+mj-lt"/>
              </a:rPr>
              <a:t> Flow </a:t>
            </a:r>
            <a:r>
              <a:rPr lang="en-US" dirty="0">
                <a:latin typeface="+mj-lt"/>
              </a:rPr>
              <a:t>Control (FL) and Power Management (PM)</a:t>
            </a:r>
          </a:p>
          <a:p>
            <a:r>
              <a:rPr lang="en-US" dirty="0">
                <a:latin typeface="+mj-lt"/>
              </a:rPr>
              <a:t>Data:</a:t>
            </a:r>
          </a:p>
          <a:p>
            <a:pPr lvl="1">
              <a:buFontTx/>
              <a:buChar char="•"/>
            </a:pPr>
            <a:r>
              <a:rPr lang="en-US" dirty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SerDes</a:t>
            </a:r>
            <a:r>
              <a:rPr lang="en-US" dirty="0" smtClean="0">
                <a:latin typeface="+mj-lt"/>
              </a:rPr>
              <a:t>: </a:t>
            </a:r>
            <a:r>
              <a:rPr lang="en-US" dirty="0">
                <a:latin typeface="+mj-lt"/>
              </a:rPr>
              <a:t>1 or 4 lanes</a:t>
            </a:r>
          </a:p>
          <a:p>
            <a:pPr lvl="1">
              <a:buFontTx/>
              <a:buChar char="•"/>
            </a:pPr>
            <a:r>
              <a:rPr lang="en-US" dirty="0" smtClean="0">
                <a:latin typeface="+mj-lt"/>
              </a:rPr>
              <a:t> Supports up </a:t>
            </a:r>
            <a:r>
              <a:rPr lang="en-US" dirty="0">
                <a:latin typeface="+mj-lt"/>
              </a:rPr>
              <a:t>to </a:t>
            </a:r>
            <a:r>
              <a:rPr lang="en-US" dirty="0" smtClean="0">
                <a:latin typeface="+mj-lt"/>
              </a:rPr>
              <a:t>12.5 </a:t>
            </a:r>
            <a:r>
              <a:rPr lang="en-US" dirty="0" err="1" smtClean="0">
                <a:latin typeface="+mj-lt"/>
              </a:rPr>
              <a:t>GBaud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per lane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smtClean="0"/>
              <a:t>HyperLink External Interfaces</a:t>
            </a:r>
            <a:endParaRPr lang="en-US" dirty="0" smtClean="0"/>
          </a:p>
        </p:txBody>
      </p:sp>
      <p:sp>
        <p:nvSpPr>
          <p:cNvPr id="2053" name="Text Box 4"/>
          <p:cNvSpPr txBox="1">
            <a:spLocks noChangeArrowheads="1"/>
          </p:cNvSpPr>
          <p:nvPr/>
        </p:nvSpPr>
        <p:spPr bwMode="auto">
          <a:xfrm>
            <a:off x="334962" y="6107668"/>
            <a:ext cx="84280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09600" indent="-609600" eaLnBrk="1" hangingPunct="1"/>
            <a:r>
              <a:rPr lang="en-US" sz="2000" dirty="0" smtClean="0">
                <a:latin typeface="+mj-lt"/>
              </a:rPr>
              <a:t>NOTE: The PM and FL are transparent to the user after setting the registers.</a:t>
            </a:r>
          </a:p>
        </p:txBody>
      </p:sp>
      <p:graphicFrame>
        <p:nvGraphicFramePr>
          <p:cNvPr id="50179" name="Object 3"/>
          <p:cNvGraphicFramePr>
            <a:graphicFrameLocks noChangeAspect="1"/>
          </p:cNvGraphicFramePr>
          <p:nvPr/>
        </p:nvGraphicFramePr>
        <p:xfrm>
          <a:off x="228600" y="1074295"/>
          <a:ext cx="8636000" cy="3016250"/>
        </p:xfrm>
        <a:graphic>
          <a:graphicData uri="http://schemas.openxmlformats.org/presentationml/2006/ole">
            <p:oleObj spid="_x0000_s50179" name="Visio" r:id="rId5" imgW="5254626" imgH="1834745" progId="Visio.Drawing.11">
              <p:embed/>
            </p:oleObj>
          </a:graphicData>
        </a:graphic>
      </p:graphicFrame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81000" y="4064000"/>
            <a:ext cx="8428037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Sideband: </a:t>
            </a:r>
          </a:p>
          <a:p>
            <a:pPr lvl="1">
              <a:buFontTx/>
              <a:buChar char="•"/>
            </a:pPr>
            <a:r>
              <a:rPr lang="en-US" dirty="0" smtClean="0">
                <a:latin typeface="+mj-lt"/>
              </a:rPr>
              <a:t> LVCMOS </a:t>
            </a:r>
            <a:r>
              <a:rPr lang="en-US" dirty="0">
                <a:latin typeface="+mj-lt"/>
              </a:rPr>
              <a:t>signal for control</a:t>
            </a:r>
          </a:p>
          <a:p>
            <a:pPr lvl="1">
              <a:buFontTx/>
              <a:buChar char="•"/>
            </a:pPr>
            <a:r>
              <a:rPr lang="en-US" dirty="0" smtClean="0">
                <a:latin typeface="+mj-lt"/>
              </a:rPr>
              <a:t> Dedicated </a:t>
            </a:r>
            <a:r>
              <a:rPr lang="en-US" dirty="0">
                <a:latin typeface="+mj-lt"/>
              </a:rPr>
              <a:t>control for each direction</a:t>
            </a:r>
          </a:p>
          <a:p>
            <a:pPr lvl="1">
              <a:buFontTx/>
              <a:buChar char="•"/>
            </a:pPr>
            <a:r>
              <a:rPr lang="en-US" dirty="0" smtClean="0">
                <a:latin typeface="+mj-lt"/>
              </a:rPr>
              <a:t> Flow </a:t>
            </a:r>
            <a:r>
              <a:rPr lang="en-US" dirty="0">
                <a:latin typeface="+mj-lt"/>
              </a:rPr>
              <a:t>Control (FL) and Power Management (PM)</a:t>
            </a:r>
          </a:p>
          <a:p>
            <a:r>
              <a:rPr lang="en-US" dirty="0">
                <a:latin typeface="+mj-lt"/>
              </a:rPr>
              <a:t>Data:</a:t>
            </a:r>
          </a:p>
          <a:p>
            <a:pPr lvl="1">
              <a:buFontTx/>
              <a:buChar char="•"/>
            </a:pPr>
            <a:r>
              <a:rPr lang="en-US" dirty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SerDes</a:t>
            </a:r>
            <a:r>
              <a:rPr lang="en-US" dirty="0" smtClean="0">
                <a:latin typeface="+mj-lt"/>
              </a:rPr>
              <a:t>: </a:t>
            </a:r>
            <a:r>
              <a:rPr lang="en-US" dirty="0">
                <a:latin typeface="+mj-lt"/>
              </a:rPr>
              <a:t>1 or 4 lanes</a:t>
            </a:r>
          </a:p>
          <a:p>
            <a:pPr lvl="1">
              <a:buFontTx/>
              <a:buChar char="•"/>
            </a:pPr>
            <a:r>
              <a:rPr lang="en-US" dirty="0" smtClean="0">
                <a:latin typeface="+mj-lt"/>
              </a:rPr>
              <a:t> Supports up </a:t>
            </a:r>
            <a:r>
              <a:rPr lang="en-US" dirty="0">
                <a:latin typeface="+mj-lt"/>
              </a:rPr>
              <a:t>to </a:t>
            </a:r>
            <a:r>
              <a:rPr lang="en-US" dirty="0" smtClean="0">
                <a:latin typeface="+mj-lt"/>
              </a:rPr>
              <a:t>12.5 </a:t>
            </a:r>
            <a:r>
              <a:rPr lang="en-US" dirty="0" err="1" smtClean="0">
                <a:latin typeface="+mj-lt"/>
              </a:rPr>
              <a:t>GBaud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per lane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066800"/>
          </a:xfrm>
        </p:spPr>
        <p:txBody>
          <a:bodyPr/>
          <a:lstStyle/>
          <a:p>
            <a:pPr eaLnBrk="1" hangingPunct="1"/>
            <a:r>
              <a:rPr lang="en-US" b="0" dirty="0" smtClean="0"/>
              <a:t>Packet-Based Transfer Protocol</a:t>
            </a:r>
            <a:endParaRPr lang="en-US" sz="2400" b="0" dirty="0" smtClean="0"/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3962400"/>
          </a:xfrm>
        </p:spPr>
        <p:txBody>
          <a:bodyPr/>
          <a:lstStyle/>
          <a:p>
            <a:pPr marL="693737" indent="-533400" eaLnBrk="1" hangingPunct="1">
              <a:buFont typeface="Arial" pitchFamily="34" charset="0"/>
              <a:buChar char="–"/>
              <a:defRPr/>
            </a:pPr>
            <a:r>
              <a:rPr lang="en-US" sz="2000" dirty="0" smtClean="0"/>
              <a:t>Four read/write transactions</a:t>
            </a:r>
          </a:p>
          <a:p>
            <a:pPr marL="1096963" lvl="1" indent="-457200" eaLnBrk="1" hangingPunct="1">
              <a:buFont typeface="Arial" pitchFamily="34" charset="0"/>
              <a:buChar char="•"/>
              <a:defRPr/>
            </a:pPr>
            <a:r>
              <a:rPr lang="en-US" sz="2000" dirty="0" smtClean="0"/>
              <a:t>Write Request / Data Packet</a:t>
            </a:r>
          </a:p>
          <a:p>
            <a:pPr marL="1096963" lvl="1" indent="-457200" eaLnBrk="1" hangingPunct="1">
              <a:buFont typeface="Arial" pitchFamily="34" charset="0"/>
              <a:buChar char="•"/>
              <a:defRPr/>
            </a:pPr>
            <a:r>
              <a:rPr lang="en-US" sz="2000" dirty="0" smtClean="0"/>
              <a:t>Optional Write Response Packet</a:t>
            </a:r>
          </a:p>
          <a:p>
            <a:pPr marL="1096963" lvl="1" indent="-457200" eaLnBrk="1" hangingPunct="1">
              <a:buFont typeface="Arial" pitchFamily="34" charset="0"/>
              <a:buChar char="•"/>
              <a:defRPr/>
            </a:pPr>
            <a:r>
              <a:rPr lang="en-US" sz="2000" dirty="0" smtClean="0"/>
              <a:t>Read Request Packet</a:t>
            </a:r>
          </a:p>
          <a:p>
            <a:pPr marL="1096963" lvl="1" indent="-457200" eaLnBrk="1" hangingPunct="1">
              <a:buFont typeface="Arial" pitchFamily="34" charset="0"/>
              <a:buChar char="•"/>
              <a:defRPr/>
            </a:pPr>
            <a:r>
              <a:rPr lang="en-US" sz="2000" dirty="0" smtClean="0"/>
              <a:t>Read Response Data Packet</a:t>
            </a:r>
          </a:p>
          <a:p>
            <a:pPr marL="693737" lvl="1" indent="-533400" eaLnBrk="1" hangingPunct="1">
              <a:buFont typeface="Arial" pitchFamily="34" charset="0"/>
              <a:buChar char="–"/>
              <a:defRPr/>
            </a:pPr>
            <a:r>
              <a:rPr lang="en-US" sz="2000" dirty="0" smtClean="0"/>
              <a:t>Interrupt Request Packet passes event to remote side</a:t>
            </a:r>
          </a:p>
          <a:p>
            <a:pPr marL="693737" lvl="1" indent="-533400" eaLnBrk="1" hangingPunct="1">
              <a:buFont typeface="Arial" pitchFamily="34" charset="0"/>
              <a:buChar char="–"/>
              <a:defRPr/>
            </a:pPr>
            <a:r>
              <a:rPr lang="en-US" sz="2000" dirty="0" smtClean="0">
                <a:ea typeface="+mn-ea"/>
                <a:cs typeface="+mn-cs"/>
              </a:rPr>
              <a:t>Multiple outstanding transactions</a:t>
            </a:r>
          </a:p>
          <a:p>
            <a:pPr marL="693737" lvl="1" indent="-533400" eaLnBrk="1" hangingPunct="1">
              <a:buFont typeface="Arial" pitchFamily="34" charset="0"/>
              <a:buChar char="–"/>
              <a:defRPr/>
            </a:pPr>
            <a:r>
              <a:rPr lang="en-US" sz="2000" dirty="0" smtClean="0">
                <a:ea typeface="+mn-ea"/>
                <a:cs typeface="+mn-cs"/>
              </a:rPr>
              <a:t>8 byte packet header (currently up to 64 bytes)</a:t>
            </a:r>
          </a:p>
          <a:p>
            <a:pPr marL="693737" lvl="1" indent="-533400" eaLnBrk="1" hangingPunct="1">
              <a:buFont typeface="Arial" pitchFamily="34" charset="0"/>
              <a:buChar char="–"/>
              <a:defRPr/>
            </a:pPr>
            <a:r>
              <a:rPr lang="en-US" sz="2000" dirty="0" smtClean="0">
                <a:ea typeface="+mn-ea"/>
                <a:cs typeface="+mn-cs"/>
              </a:rPr>
              <a:t>8b/9b error correction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485.588"/>
  <p:tag name="ARTICULATE_SLIDE_PAUSE" val="0"/>
  <p:tag name="ARTICULATE_NAV_LEVEL" val="1"/>
  <p:tag name="ARTICULATE_PLAYLIST_ID" val="-1"/>
  <p:tag name="ARTICULATE_VIEW_MODE" val="2"/>
  <p:tag name="ARTICULATE_LOCK_SLIDE" val="0"/>
  <p:tag name="ARTICULATE_SLIDE_GUID" val="b6439741-2205-4487-9877-0f016eeaf92b"/>
  <p:tag name="ARTICULATE_SLIDE_NAV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wmGCw7Yk_files\slide0001_image001.jp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1IW6HyKN_files\slide0001_image001.p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7.885"/>
  <p:tag name="ARTICULATE_SLIDE_PAUSE" val="0"/>
  <p:tag name="ARTICULATE_NAV_LEVEL" val="1"/>
  <p:tag name="ARTICULATE_PLAYLIST_ID" val="-1"/>
  <p:tag name="ARTICULATE_LOCK_SLIDE" val="0"/>
  <p:tag name="ARTICULATE_SLIDE_GUID" val="729f5771-939f-459c-a799-aec7698a9bca"/>
  <p:tag name="ARTICULATE_SLIDE_NAV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3.427"/>
  <p:tag name="ARTICULATE_SLIDE_PAUSE" val="0"/>
  <p:tag name="ARTICULATE_NAV_LEVEL" val="2"/>
  <p:tag name="ARTICULATE_PLAYLIST_ID" val="-1"/>
  <p:tag name="ARTICULATE_LOCK_SLIDE" val="0"/>
  <p:tag name="ARTICULATE_SLIDE_GUID" val="bf975581-2061-4439-b23d-9970649142ba"/>
  <p:tag name="ARTICULATE_SLIDE_NAV" val="1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52.343"/>
  <p:tag name="ARTICULATE_SLIDE_PAUSE" val="0"/>
  <p:tag name="ARTICULATE_NAV_LEVEL" val="1"/>
  <p:tag name="ARTICULATE_PLAYLIST_ID" val="-1"/>
  <p:tag name="ARTICULATE_VIEW_MODE" val="2"/>
  <p:tag name="ARTICULATE_LOCK_SLIDE" val="0"/>
  <p:tag name="ARTICULATE_SLIDE_GUID" val="a074f949-8141-41c9-8ec5-3e514970e34d"/>
  <p:tag name="ARTICULATE_SLIDE_NAV" val="1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56.234"/>
  <p:tag name="ARTICULATE_SLIDE_PAUSE" val="0"/>
  <p:tag name="ARTICULATE_NAV_LEVEL" val="1"/>
  <p:tag name="ARTICULATE_PLAYLIST_ID" val="-1"/>
  <p:tag name="ARTICULATE_VIEW_MODE" val="2"/>
  <p:tag name="ARTICULATE_LOCK_SLIDE" val="0"/>
  <p:tag name="ARTICULATE_SLIDE_GUID" val="65fcbf70-7871-4607-a884-d9d7f109bd29"/>
  <p:tag name="ARTICULATE_SLIDE_NAV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56.234"/>
  <p:tag name="ARTICULATE_SLIDE_PAUSE" val="0"/>
  <p:tag name="ARTICULATE_NAV_LEVEL" val="1"/>
  <p:tag name="ARTICULATE_PLAYLIST_ID" val="-1"/>
  <p:tag name="ARTICULATE_VIEW_MODE" val="2"/>
  <p:tag name="ARTICULATE_LOCK_SLIDE" val="0"/>
  <p:tag name="ARTICULATE_SLIDE_GUID" val="65fcbf70-7871-4607-a884-d9d7f109bd29"/>
  <p:tag name="ARTICULATE_SLIDE_NAV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93.776"/>
  <p:tag name="ARTICULATE_SLIDE_PAUSE" val="0"/>
  <p:tag name="ARTICULATE_NAV_LEVEL" val="1"/>
  <p:tag name="ARTICULATE_PLAYLIST_ID" val="-1"/>
  <p:tag name="ARTICULATE_LOCK_SLIDE" val="0"/>
  <p:tag name="ARTICULATE_SLIDE_GUID" val="a1fb7b03-ac23-4ec4-8fbb-7fd7c6828163"/>
  <p:tag name="ARTICULATE_SLIDE_NAV" val="4"/>
</p:tagLst>
</file>

<file path=ppt/theme/theme1.xml><?xml version="1.0" encoding="utf-8"?>
<a:theme xmlns:a="http://schemas.openxmlformats.org/drawingml/2006/main" name="77_KeyStoneOLT">
  <a:themeElements>
    <a:clrScheme name="KeyStoneOLT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KeyStoneOLT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KeyStoneOLT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9215</TotalTime>
  <Words>2731</Words>
  <Application>Microsoft Office PowerPoint</Application>
  <PresentationFormat>On-screen Show (4:3)</PresentationFormat>
  <Paragraphs>745</Paragraphs>
  <Slides>49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1" baseType="lpstr">
      <vt:lpstr>77_KeyStoneOLT</vt:lpstr>
      <vt:lpstr>Visio</vt:lpstr>
      <vt:lpstr>C66x KeyStone Training HyperLink</vt:lpstr>
      <vt:lpstr>Agenda</vt:lpstr>
      <vt:lpstr>Agenda</vt:lpstr>
      <vt:lpstr>HyperLink Bus</vt:lpstr>
      <vt:lpstr>HyperLink in KeyStone</vt:lpstr>
      <vt:lpstr>HyperLink Advantages</vt:lpstr>
      <vt:lpstr>HyperLink External Interfaces</vt:lpstr>
      <vt:lpstr>HyperLink External Interfaces</vt:lpstr>
      <vt:lpstr>Packet-Based Transfer Protocol</vt:lpstr>
      <vt:lpstr>HyperLink Functionality</vt:lpstr>
      <vt:lpstr>Example of  HyperLink  Use Case</vt:lpstr>
      <vt:lpstr>HyperLink Model</vt:lpstr>
      <vt:lpstr>Agenda</vt:lpstr>
      <vt:lpstr>Segmentation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Agenda</vt:lpstr>
      <vt:lpstr>Chip Level Configuration</vt:lpstr>
      <vt:lpstr>Platform Level Configuration</vt:lpstr>
      <vt:lpstr>Basic HyperLink LLD Functions</vt:lpstr>
      <vt:lpstr>Configuration Functions</vt:lpstr>
      <vt:lpstr>Slide 46</vt:lpstr>
      <vt:lpstr>Agenda</vt:lpstr>
      <vt:lpstr>Example and Demo</vt:lpstr>
      <vt:lpstr>For More Information</vt:lpstr>
    </vt:vector>
  </TitlesOfParts>
  <Company>Texas Instruments Incorporated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a0270985</dc:creator>
  <cp:lastModifiedBy>Robert J. Hillard</cp:lastModifiedBy>
  <cp:revision>364</cp:revision>
  <dcterms:created xsi:type="dcterms:W3CDTF">2011-10-05T14:30:29Z</dcterms:created>
  <dcterms:modified xsi:type="dcterms:W3CDTF">2012-03-06T18:51:11Z</dcterms:modified>
</cp:coreProperties>
</file>