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28.xml" ContentType="application/vnd.openxmlformats-officedocument.presentationml.tags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42.xml" ContentType="application/vnd.openxmlformats-officedocument.presentationml.notesSlide+xml"/>
  <Override PartName="/ppt/tags/tag35.xml" ContentType="application/vnd.openxmlformats-officedocument.presentationml.tags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24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tags/tag36.xml" ContentType="application/vnd.openxmlformats-officedocument.presentationml.tags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tags/tag37.xml" ContentType="application/vnd.openxmlformats-officedocument.presentationml.tags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26.xml" ContentType="application/vnd.openxmlformats-officedocument.presentationml.tags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40.xml" ContentType="application/vnd.openxmlformats-officedocument.presentationml.notesSlide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8" r:id="rId1"/>
  </p:sldMasterIdLst>
  <p:notesMasterIdLst>
    <p:notesMasterId r:id="rId64"/>
  </p:notesMasterIdLst>
  <p:handoutMasterIdLst>
    <p:handoutMasterId r:id="rId65"/>
  </p:handoutMasterIdLst>
  <p:sldIdLst>
    <p:sldId id="2136" r:id="rId2"/>
    <p:sldId id="2130" r:id="rId3"/>
    <p:sldId id="2115" r:id="rId4"/>
    <p:sldId id="1558" r:id="rId5"/>
    <p:sldId id="1559" r:id="rId6"/>
    <p:sldId id="1840" r:id="rId7"/>
    <p:sldId id="1839" r:id="rId8"/>
    <p:sldId id="1561" r:id="rId9"/>
    <p:sldId id="1562" r:id="rId10"/>
    <p:sldId id="2117" r:id="rId11"/>
    <p:sldId id="1564" r:id="rId12"/>
    <p:sldId id="1565" r:id="rId13"/>
    <p:sldId id="1566" r:id="rId14"/>
    <p:sldId id="2123" r:id="rId15"/>
    <p:sldId id="1882" r:id="rId16"/>
    <p:sldId id="2124" r:id="rId17"/>
    <p:sldId id="1570" r:id="rId18"/>
    <p:sldId id="2125" r:id="rId19"/>
    <p:sldId id="1572" r:id="rId20"/>
    <p:sldId id="1573" r:id="rId21"/>
    <p:sldId id="2126" r:id="rId22"/>
    <p:sldId id="1624" r:id="rId23"/>
    <p:sldId id="1625" r:id="rId24"/>
    <p:sldId id="2127" r:id="rId25"/>
    <p:sldId id="1627" r:id="rId26"/>
    <p:sldId id="1628" r:id="rId27"/>
    <p:sldId id="1629" r:id="rId28"/>
    <p:sldId id="1622" r:id="rId29"/>
    <p:sldId id="2128" r:id="rId30"/>
    <p:sldId id="1630" r:id="rId31"/>
    <p:sldId id="2129" r:id="rId32"/>
    <p:sldId id="1631" r:id="rId33"/>
    <p:sldId id="1880" r:id="rId34"/>
    <p:sldId id="1881" r:id="rId35"/>
    <p:sldId id="2137" r:id="rId36"/>
    <p:sldId id="2088" r:id="rId37"/>
    <p:sldId id="2089" r:id="rId38"/>
    <p:sldId id="2090" r:id="rId39"/>
    <p:sldId id="2091" r:id="rId40"/>
    <p:sldId id="2092" r:id="rId41"/>
    <p:sldId id="2093" r:id="rId42"/>
    <p:sldId id="2094" r:id="rId43"/>
    <p:sldId id="2095" r:id="rId44"/>
    <p:sldId id="2134" r:id="rId45"/>
    <p:sldId id="2097" r:id="rId46"/>
    <p:sldId id="2098" r:id="rId47"/>
    <p:sldId id="2099" r:id="rId48"/>
    <p:sldId id="2100" r:id="rId49"/>
    <p:sldId id="2101" r:id="rId50"/>
    <p:sldId id="2102" r:id="rId51"/>
    <p:sldId id="2133" r:id="rId52"/>
    <p:sldId id="2104" r:id="rId53"/>
    <p:sldId id="2105" r:id="rId54"/>
    <p:sldId id="2106" r:id="rId55"/>
    <p:sldId id="2107" r:id="rId56"/>
    <p:sldId id="2108" r:id="rId57"/>
    <p:sldId id="2132" r:id="rId58"/>
    <p:sldId id="2110" r:id="rId59"/>
    <p:sldId id="2111" r:id="rId60"/>
    <p:sldId id="2112" r:id="rId61"/>
    <p:sldId id="2113" r:id="rId62"/>
    <p:sldId id="2135" r:id="rId63"/>
  </p:sldIdLst>
  <p:sldSz cx="9144000" cy="6858000" type="screen4x3"/>
  <p:notesSz cx="7315200" cy="9601200"/>
  <p:custDataLst>
    <p:tags r:id="rId6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FF66"/>
    <a:srgbClr val="99FF33"/>
    <a:srgbClr val="CCFF66"/>
    <a:srgbClr val="808080"/>
    <a:srgbClr val="CCFF33"/>
    <a:srgbClr val="66FF33"/>
    <a:srgbClr val="00FF00"/>
    <a:srgbClr val="FF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4" autoAdjust="0"/>
    <p:restoredTop sz="89881" autoAdjust="0"/>
  </p:normalViewPr>
  <p:slideViewPr>
    <p:cSldViewPr>
      <p:cViewPr>
        <p:scale>
          <a:sx n="120" d="100"/>
          <a:sy n="120" d="100"/>
        </p:scale>
        <p:origin x="-65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28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54BCC91-A031-4A0C-A326-8DF7E0B8B2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4DCE1E18-F038-40EE-9DE0-73EC0A6BA5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2" tIns="48667" rIns="97332" bIns="486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96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 noChangeArrowheads="1"/>
          </p:cNvSpPr>
          <p:nvPr/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4088" eaLnBrk="0" hangingPunct="0">
              <a:lnSpc>
                <a:spcPct val="80000"/>
              </a:lnSpc>
              <a:spcBef>
                <a:spcPct val="50000"/>
              </a:spcBef>
            </a:pPr>
            <a:fld id="{04C29D3D-1700-4754-BF6F-FF00F53D25FB}" type="slidenum">
              <a:rPr lang="en-US" sz="1200">
                <a:solidFill>
                  <a:srgbClr val="000000"/>
                </a:solidFill>
              </a:rPr>
              <a:pPr defTabSz="954088" eaLnBrk="0" hangingPunct="0">
                <a:lnSpc>
                  <a:spcPct val="80000"/>
                </a:lnSpc>
                <a:spcBef>
                  <a:spcPct val="50000"/>
                </a:spcBef>
              </a:pPr>
              <a:t>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/>
              <a:t>NEW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7619DB-2BAE-42B3-81B4-94DB21C8F12F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B1363E-E1B9-4BAD-852A-2A43D448FF70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1588" y="715963"/>
            <a:ext cx="4776787" cy="3582987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37075"/>
            <a:ext cx="1352550" cy="476250"/>
          </a:xfrm>
          <a:noFill/>
          <a:ln/>
        </p:spPr>
        <p:txBody>
          <a:bodyPr/>
          <a:lstStyle/>
          <a:p>
            <a:r>
              <a:rPr lang="en-US" smtClean="0"/>
              <a:t>Using Clock Fxns in a Task-based video system is not really recommended because Clock Functions will ALWAYS have a higher priority than TSKs because periodic functions s are prioritized as Swis.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B9BE63-1985-4919-B931-D75CE452261D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9188" y="2516188"/>
            <a:ext cx="0" cy="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 lIns="95119" tIns="47559" rIns="95119" bIns="47559"/>
          <a:lstStyle/>
          <a:p>
            <a:r>
              <a:rPr lang="en-US" smtClean="0"/>
              <a:t>  When you’re looking at a scheduler, it needs to be able to handle two different types of interrupts: hardware and software.</a:t>
            </a:r>
          </a:p>
          <a:p>
            <a:r>
              <a:rPr lang="en-US" smtClean="0"/>
              <a:t>Hardware needs to run NOW, minimum latency, high priority.  These tasks are typically short.</a:t>
            </a:r>
          </a:p>
          <a:p>
            <a:r>
              <a:rPr lang="en-US" smtClean="0"/>
              <a:t>Software is not so time critical, and may take longer to complete.</a:t>
            </a:r>
          </a:p>
          <a:p>
            <a:endParaRPr lang="en-US" smtClean="0"/>
          </a:p>
          <a:p>
            <a:r>
              <a:rPr lang="en-US" smtClean="0"/>
              <a:t>Shown above we can see a hardware interrupt that posts a software interrupt.  Let’s  say the hardware interrupt determines the frame and re-programs the DMA.  The software interrupt processes the filter and keys off the output process.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EC5D1D-950F-4FCC-87F3-F94E1DA012C2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1588" y="715963"/>
            <a:ext cx="4776787" cy="3582987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37075"/>
            <a:ext cx="1352550" cy="47625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D3FFC9-870C-42F5-A75A-CB410F731BE5}" type="slidenum">
              <a:rPr lang="en-US" smtClean="0"/>
              <a:pPr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A6C313-C749-497A-96A2-FD8ACCB82350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1588" y="715963"/>
            <a:ext cx="4776787" cy="3582987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37075"/>
            <a:ext cx="1352550" cy="47625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BC4C7B-BEE5-432D-9250-7E3764F6174E}" type="slidenum">
              <a:rPr lang="en-US" smtClean="0"/>
              <a:pPr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DC8A71-0D65-48EC-A971-2BA4652018EC}" type="slidenum">
              <a:rPr lang="en-US" smtClean="0"/>
              <a:pPr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CE0723-A5A2-4803-BE74-9F34C668F357}" type="slidenum">
              <a:rPr lang="en-US" smtClean="0"/>
              <a:pPr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61E252-137C-4FA4-92C7-7F35B469DCAF}" type="slidenum">
              <a:rPr lang="en-US" smtClean="0"/>
              <a:pPr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CBE537-B62E-497D-89EF-0DAE19ABA785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E04913-B7DE-444B-8381-E4F0F118C06F}" type="slidenum">
              <a:rPr lang="en-US" smtClean="0"/>
              <a:pPr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897DB8-8060-4AA2-8BFA-93E0F588646E}" type="slidenum">
              <a:rPr lang="en-US" smtClean="0"/>
              <a:pPr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727CC3-04A8-46FA-972E-C005A6C2043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C99A36-B6F1-431B-A045-08F5D400BB1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DEF710-9EA2-4416-A40C-389A85EF86AE}" type="slidenum">
              <a:rPr lang="en-US" smtClean="0"/>
              <a:pPr>
                <a:defRPr/>
              </a:pPr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AC244E-8DCD-47EB-89DB-A12A9DD43BF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EB1865-BF69-4179-902A-1D64D77A73E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41D515-4397-45BA-B961-EF49DC6DBDE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E83C69-63E2-475D-9AB7-438F4084BA2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1814A2-86AA-4216-9035-8A8AC4822E2E}" type="slidenum">
              <a:rPr lang="en-US" smtClean="0"/>
              <a:pPr>
                <a:defRPr/>
              </a:pPr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F13EE0-DCC3-40D7-917E-BEEAE511BB9D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A67160-926D-49CC-83D2-CFBF1F4DED4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7E2A06-84AE-4C0E-9A63-4DB58F670230}" type="slidenum">
              <a:rPr lang="en-US" smtClean="0"/>
              <a:pPr>
                <a:defRPr/>
              </a:pPr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AE18B4-D3FA-4984-B33E-2E9272A42C6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DF05D1-F260-48BF-A241-E179C88368E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C560DD-3F7A-4218-B2C4-227FF9A485D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BFD4AB-6B86-4F86-8222-0BA7184E7D98}" type="slidenum">
              <a:rPr lang="en-US" smtClean="0"/>
              <a:pPr>
                <a:defRPr/>
              </a:pPr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15239D-63D0-4C4B-9AF4-FBCF01CB6728}" type="slidenum">
              <a:rPr lang="en-US" smtClean="0"/>
              <a:pPr>
                <a:defRPr/>
              </a:pPr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55BD83-C8F9-48BF-A8B5-2691B303194E}" type="slidenum">
              <a:rPr lang="en-US" smtClean="0"/>
              <a:pPr>
                <a:defRPr/>
              </a:pPr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EFF6C9-E8FB-417C-9F28-6C248CF71E15}" type="slidenum">
              <a:rPr lang="en-US" smtClean="0"/>
              <a:pPr>
                <a:defRPr/>
              </a:pPr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0DB3D7-70C9-4036-A75D-8DC417D817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3137" cy="358775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6013450" cy="4402138"/>
          </a:xfrm>
          <a:noFill/>
          <a:ln/>
        </p:spPr>
        <p:txBody>
          <a:bodyPr lIns="96649" tIns="48324" rIns="96649" bIns="48324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504044-D539-40E0-9DE6-6B5E0FD5AD43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0F4630-C50D-4B3E-8B8E-751C1831D3E1}" type="slidenum">
              <a:rPr lang="en-US" smtClean="0"/>
              <a:pPr>
                <a:defRPr/>
              </a:pPr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989216-CD66-47AF-AD75-DD2DE528398B}" type="slidenum">
              <a:rPr lang="en-US" smtClean="0"/>
              <a:pPr>
                <a:defRPr/>
              </a:pPr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Note: See .s62 file for vector table. For DSP (C6000, C28x, any NON-ARM device), “LOWER” compiles to “SELF” – so it is not supported. However, “LOWER” does make sense for ARM devices (M3, Cortex-A8, etc)</a:t>
            </a:r>
          </a:p>
          <a:p>
            <a:endParaRPr 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05823E-9FE2-44AF-95D8-FE7A8B528250}" type="slidenum">
              <a:rPr lang="en-US" smtClean="0"/>
              <a:pPr>
                <a:defRPr/>
              </a:pPr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EF0E61-C920-4C6C-A63E-79D5F4958178}" type="slidenum">
              <a:rPr lang="en-US" smtClean="0"/>
              <a:pPr>
                <a:defRPr/>
              </a:pPr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52F47F-FC02-4150-A5A4-8267A2D363DF}" type="slidenum">
              <a:rPr lang="en-US" smtClean="0"/>
              <a:pPr>
                <a:defRPr/>
              </a:pPr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72AB2B-9810-4BC9-83EF-B1ABE3539160}" type="slidenum">
              <a:rPr lang="en-US" smtClean="0"/>
              <a:pPr>
                <a:defRPr/>
              </a:pPr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22444C-2B5F-4BD1-8546-CC75F88912D0}" type="slidenum">
              <a:rPr lang="en-US" smtClean="0"/>
              <a:pPr>
                <a:defRPr/>
              </a:pPr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510429-4A86-4432-A7C1-30125C3B280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30250"/>
            <a:ext cx="4776788" cy="3582988"/>
          </a:xfrm>
          <a:ln cap="flat"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4557713"/>
            <a:ext cx="5378450" cy="4322762"/>
          </a:xfrm>
          <a:noFill/>
          <a:ln/>
        </p:spPr>
        <p:txBody>
          <a:bodyPr lIns="99313" tIns="44690" rIns="99313" bIns="44690"/>
          <a:lstStyle/>
          <a:p>
            <a:r>
              <a:rPr lang="en-US" sz="400" smtClean="0"/>
              <a:t>This diagram shows two task of unequal priority.  First the lower priority task is running and is interrupted by an ISR which then runs a higher priority task.  The lower priority task running is preempted and rescheduled. After the higher priority task is completed it prompts the lower priority task to run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C4DEDC-310D-4AB3-8FF2-BFDE80FF834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30250"/>
            <a:ext cx="4776788" cy="3582988"/>
          </a:xfrm>
          <a:ln cap="flat"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4557713"/>
            <a:ext cx="5378450" cy="4322762"/>
          </a:xfrm>
          <a:noFill/>
          <a:ln/>
        </p:spPr>
        <p:txBody>
          <a:bodyPr lIns="99313" tIns="44690" rIns="99313" bIns="44690"/>
          <a:lstStyle/>
          <a:p>
            <a:r>
              <a:rPr lang="en-US" smtClean="0"/>
              <a:t>If threads are at the same priority to solve the “resource conflict” problem, this can be dangerous IF someone comes along and changes the priorities. Be careful.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C9B57D-BC66-465F-A0BC-5C185B584CE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3137" cy="358775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6013450" cy="4402138"/>
          </a:xfrm>
          <a:noFill/>
          <a:ln/>
        </p:spPr>
        <p:txBody>
          <a:bodyPr lIns="96649" tIns="48324" rIns="96649" bIns="48324"/>
          <a:lstStyle/>
          <a:p>
            <a:r>
              <a:rPr lang="en-US" smtClean="0">
                <a:latin typeface="Courier New" pitchFamily="49" charset="0"/>
              </a:rPr>
              <a:t>Uint32 gie;</a:t>
            </a:r>
          </a:p>
          <a:p>
            <a:r>
              <a:rPr lang="en-US" smtClean="0">
                <a:latin typeface="Courier New" pitchFamily="49" charset="0"/>
              </a:rPr>
              <a:t>…</a:t>
            </a:r>
          </a:p>
          <a:p>
            <a:r>
              <a:rPr lang="en-US" smtClean="0">
                <a:latin typeface="Courier New" pitchFamily="49" charset="0"/>
              </a:rPr>
              <a:t>gie = IRQ_globalDisable();</a:t>
            </a:r>
          </a:p>
          <a:p>
            <a:r>
              <a:rPr lang="en-US" smtClean="0">
                <a:latin typeface="Courier New" pitchFamily="49" charset="0"/>
              </a:rPr>
              <a:t>...</a:t>
            </a:r>
          </a:p>
          <a:p>
            <a:r>
              <a:rPr lang="en-US" smtClean="0">
                <a:latin typeface="Courier New" pitchFamily="49" charset="0"/>
              </a:rPr>
              <a:t>IRQ_globalRestore(gie);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E1542D-5D16-4CC3-9596-A252FBC97B89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42C186-8CE7-4088-A453-64AA2506FB86}" type="slidenum">
              <a:rPr lang="en-US" smtClean="0"/>
              <a:pPr>
                <a:defRPr/>
              </a:pPr>
              <a:t>50</a:t>
            </a:fld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AC292F-8DF0-49F7-88A2-3D1FC14EE7B2}" type="slidenum">
              <a:rPr lang="en-US" smtClean="0"/>
              <a:pPr>
                <a:defRPr/>
              </a:pPr>
              <a:t>51</a:t>
            </a:fld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73E1E7-B11B-453A-8AE4-E28680674DD0}" type="slidenum">
              <a:rPr lang="en-US" smtClean="0"/>
              <a:pPr>
                <a:defRPr/>
              </a:pPr>
              <a:t>52</a:t>
            </a:fld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20F756-7761-42DE-92D2-46F0E3D1546F}" type="slidenum">
              <a:rPr lang="en-US" smtClean="0"/>
              <a:pPr>
                <a:defRPr/>
              </a:pPr>
              <a:t>53</a:t>
            </a:fld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If you call _pend in a Swi, an assertion causes an abort to occur. I guess you can technically call _pend with a timeout of ZERO, but don’t push it!!</a:t>
            </a:r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9BD573-BB9A-460E-8B59-1A90841E9883}" type="slidenum">
              <a:rPr lang="en-US" smtClean="0"/>
              <a:pPr>
                <a:defRPr/>
              </a:pPr>
              <a:t>54</a:t>
            </a:fld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341DE3-1F6A-4634-A3B7-C3B8CF92B68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3137" cy="3587750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6013450" cy="4402138"/>
          </a:xfrm>
          <a:noFill/>
          <a:ln/>
        </p:spPr>
        <p:txBody>
          <a:bodyPr lIns="96649" tIns="48324" rIns="96649" bIns="48324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3D21B1-1638-41FA-A494-8C878FBB03C4}" type="slidenum">
              <a:rPr lang="en-US" smtClean="0"/>
              <a:pPr>
                <a:defRPr/>
              </a:pPr>
              <a:t>56</a:t>
            </a:fld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5EFFEA-101C-45E7-BE97-63A3BDD6942B}" type="slidenum">
              <a:rPr lang="en-US" smtClean="0"/>
              <a:pPr>
                <a:defRPr/>
              </a:pPr>
              <a:t>57</a:t>
            </a:fld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606AA3-0BE1-4807-A07A-985549D81E98}" type="slidenum">
              <a:rPr lang="en-US" smtClean="0"/>
              <a:pPr>
                <a:defRPr/>
              </a:pPr>
              <a:t>58</a:t>
            </a:fld>
            <a:endParaRPr lang="en-US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7750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117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40B106-2BF5-4E53-BD31-70C9B19764D4}" type="slidenum">
              <a:rPr lang="en-US" smtClean="0"/>
              <a:pPr>
                <a:defRPr/>
              </a:pPr>
              <a:t>59</a:t>
            </a:fld>
            <a:endParaRPr lang="en-US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7750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117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00AC3B-B13D-4470-8C88-AF7C47AC7359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B79DCB-45E9-45CE-A75F-24ABC244CA0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60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3137" cy="3587750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6013450" cy="4402138"/>
          </a:xfrm>
          <a:noFill/>
          <a:ln/>
        </p:spPr>
        <p:txBody>
          <a:bodyPr lIns="96649" tIns="48324" rIns="96649" bIns="48324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B72BE1-DB79-4D30-91FD-44D6B83CFC1B}" type="slidenum">
              <a:rPr lang="en-US" smtClean="0"/>
              <a:pPr>
                <a:defRPr/>
              </a:pPr>
              <a:t>61</a:t>
            </a:fld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E1E18-F038-40EE-9DE0-73EC0A6BA550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D1F158-1FFF-4684-B76E-6A0A724E3F1A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B2C2D2-A5D2-4EFE-BD9A-F028AC48751F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38FDE5-95F9-45DC-9EC1-4DF9599130A0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50000"/>
              </a:spcBef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50000"/>
              </a:spcBef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50000"/>
              </a:spcBef>
              <a:defRPr>
                <a:cs typeface="+mn-cs"/>
              </a:defRPr>
            </a:lvl1pPr>
          </a:lstStyle>
          <a:p>
            <a:pPr>
              <a:defRPr/>
            </a:pPr>
            <a:fld id="{19156167-DA78-4645-9473-DCBCD40F22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50000"/>
              </a:spcBef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50000"/>
              </a:spcBef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50000"/>
              </a:spcBef>
              <a:defRPr>
                <a:cs typeface="+mn-cs"/>
              </a:defRPr>
            </a:lvl1pPr>
          </a:lstStyle>
          <a:p>
            <a:pPr>
              <a:defRPr/>
            </a:pPr>
            <a:fld id="{A44FDCAC-BCE5-4D61-B58D-3A01A75FF7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00"/>
            <a:ext cx="9144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914400"/>
            <a:ext cx="7772400" cy="2166938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00"/>
            <a:ext cx="9144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3810000" cy="2166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914400"/>
            <a:ext cx="3810000" cy="2166938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762000"/>
            <a:ext cx="8229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8" name="TI Logo Color One Line" descr="tilogo_color_oneline.png" hidden="1"/>
          <p:cNvPicPr>
            <a:picLocks noChangeAspect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47638" y="6102350"/>
            <a:ext cx="1841500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TI Logo White One Line" descr="tilogo_bw_oneline.png" hidden="1"/>
          <p:cNvPicPr>
            <a:picLocks noChangeAspect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136525" y="5289550"/>
            <a:ext cx="1822450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TI Logo White Stack" descr="tilogo_bw_twoline.png" hidden="1"/>
          <p:cNvPicPr>
            <a:picLocks noChangeAspect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122238" y="5656263"/>
            <a:ext cx="1455737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TI Logo Color Stack" descr="tilogo_color_twoline.png" hidden="1"/>
          <p:cNvPicPr>
            <a:picLocks noChangeAspect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127000" y="6399213"/>
            <a:ext cx="143827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3" name="Picture 8" descr="ti_hz_1c_pos_rgb_jpg.jpg"/>
          <p:cNvPicPr>
            <a:picLocks noChangeAspect="1"/>
          </p:cNvPicPr>
          <p:nvPr userDrawn="1">
            <p:custDataLst>
              <p:tags r:id="rId18"/>
            </p:custDataLst>
          </p:nvPr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 userDrawn="1">
            <p:custDataLst>
              <p:tags r:id="rId19"/>
            </p:custDataLst>
          </p:nvPr>
        </p:nvSpPr>
        <p:spPr>
          <a:xfrm>
            <a:off x="7415253" y="651416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Multicore </a:t>
            </a:r>
            <a:r>
              <a:rPr lang="en-US" sz="12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3" r:id="rId10"/>
    <p:sldLayoutId id="2147483774" r:id="rId11"/>
    <p:sldLayoutId id="2147483770" r:id="rId12"/>
    <p:sldLayoutId id="2147483771" r:id="rId13"/>
    <p:sldLayoutId id="2147483772" r:id="rId14"/>
    <p:sldLayoutId id="2147483775" r:id="rId15"/>
    <p:sldLayoutId id="2147483776" r:id="rId16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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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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2362200"/>
            <a:ext cx="8839200" cy="1447800"/>
          </a:xfrm>
        </p:spPr>
        <p:txBody>
          <a:bodyPr/>
          <a:lstStyle/>
          <a:p>
            <a:pPr eaLnBrk="1" hangingPunct="1"/>
            <a:r>
              <a:rPr lang="en-US" sz="4400" b="0" smtClean="0"/>
              <a:t>Introduction to SYS/BIOS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1828800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5363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lvl="1" eaLnBrk="1" hangingPunct="1"/>
            <a:r>
              <a:rPr lang="en-US" smtClean="0"/>
              <a:t>Overview</a:t>
            </a:r>
          </a:p>
          <a:p>
            <a:pPr lvl="1" eaLnBrk="1" hangingPunct="1"/>
            <a:r>
              <a:rPr lang="en-US" smtClean="0"/>
              <a:t>Threads and Scheduling</a:t>
            </a:r>
          </a:p>
          <a:p>
            <a:pPr lvl="1" eaLnBrk="1" hangingPunct="1"/>
            <a:r>
              <a:rPr lang="en-US" smtClean="0"/>
              <a:t>Creating a BIOS Thread</a:t>
            </a:r>
          </a:p>
          <a:p>
            <a:pPr lvl="1" eaLnBrk="1" hangingPunct="1"/>
            <a:r>
              <a:rPr lang="en-US" smtClean="0"/>
              <a:t>System Timeline</a:t>
            </a:r>
          </a:p>
          <a:p>
            <a:pPr lvl="1" eaLnBrk="1" hangingPunct="1"/>
            <a:r>
              <a:rPr lang="en-US" smtClean="0"/>
              <a:t>Real-Time Analysis Tools</a:t>
            </a:r>
          </a:p>
          <a:p>
            <a:pPr lvl="1" eaLnBrk="1" hangingPunct="1"/>
            <a:r>
              <a:rPr lang="en-US" smtClean="0"/>
              <a:t>Create A New Project</a:t>
            </a:r>
          </a:p>
          <a:p>
            <a:pPr lvl="1" eaLnBrk="1" hangingPunct="1"/>
            <a:r>
              <a:rPr lang="en-US" smtClean="0"/>
              <a:t>BIOS Configuration (.CFG)</a:t>
            </a:r>
          </a:p>
          <a:p>
            <a:pPr lvl="1" eaLnBrk="1" hangingPunct="1"/>
            <a:r>
              <a:rPr lang="en-US" smtClean="0"/>
              <a:t>Platforms</a:t>
            </a:r>
          </a:p>
          <a:p>
            <a:pPr lvl="1" eaLnBrk="1" hangingPunct="1"/>
            <a:r>
              <a:rPr lang="en-US" smtClean="0"/>
              <a:t>For More Info…..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endParaRPr lang="en-US" smtClean="0"/>
          </a:p>
        </p:txBody>
      </p:sp>
      <p:sp>
        <p:nvSpPr>
          <p:cNvPr id="153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15365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SYS/BIOS Thread Types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 rot="-5400000">
            <a:off x="-418306" y="3402806"/>
            <a:ext cx="142875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/>
              <a:t>Priority</a:t>
            </a:r>
          </a:p>
        </p:txBody>
      </p:sp>
      <p:sp>
        <p:nvSpPr>
          <p:cNvPr id="368645" name="Line 5"/>
          <p:cNvSpPr>
            <a:spLocks noChangeShapeType="1"/>
          </p:cNvSpPr>
          <p:nvPr/>
        </p:nvSpPr>
        <p:spPr bwMode="auto">
          <a:xfrm flipV="1">
            <a:off x="587375" y="762000"/>
            <a:ext cx="0" cy="571500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827088" y="685800"/>
            <a:ext cx="2601912" cy="13192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Hwi</a:t>
            </a:r>
            <a:endParaRPr lang="en-US" sz="2800"/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Hardware Interrupts</a:t>
            </a:r>
            <a:endParaRPr lang="en-US"/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3443288" y="609600"/>
            <a:ext cx="5699125" cy="1319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274320" tIns="91440" anchor="ctr"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Implements ‘urgent’ part of real-time event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 u="sng">
                <a:solidFill>
                  <a:schemeClr val="tx2"/>
                </a:solidFill>
                <a:latin typeface="Arial Narrow" pitchFamily="34" charset="0"/>
              </a:rPr>
              <a:t>Hardware interrupt</a:t>
            </a:r>
            <a:r>
              <a:rPr lang="en-US" sz="1800">
                <a:latin typeface="Arial Narrow" pitchFamily="34" charset="0"/>
              </a:rPr>
              <a:t> triggers ISRs to run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Priorities set by hardware</a:t>
            </a:r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827088" y="2159000"/>
            <a:ext cx="2601912" cy="131921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Swi</a:t>
            </a:r>
            <a:endParaRPr lang="en-US" sz="2800"/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Software Interrupts</a:t>
            </a:r>
            <a:endParaRPr lang="en-US"/>
          </a:p>
        </p:txBody>
      </p:sp>
      <p:sp>
        <p:nvSpPr>
          <p:cNvPr id="16392" name="Text Box 9"/>
          <p:cNvSpPr txBox="1">
            <a:spLocks noChangeArrowheads="1"/>
          </p:cNvSpPr>
          <p:nvPr/>
        </p:nvSpPr>
        <p:spPr bwMode="auto">
          <a:xfrm>
            <a:off x="3429000" y="2057400"/>
            <a:ext cx="5715000" cy="1319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274320" anchor="ctr"/>
          <a:lstStyle/>
          <a:p>
            <a:pPr marL="342900" indent="-342900" eaLnBrk="0" hangingPunct="0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Performs HWI ‘</a:t>
            </a:r>
            <a:r>
              <a:rPr lang="en-US" sz="1800" i="1" u="sng">
                <a:solidFill>
                  <a:schemeClr val="tx2"/>
                </a:solidFill>
                <a:latin typeface="Arial Narrow" pitchFamily="34" charset="0"/>
              </a:rPr>
              <a:t>follow-up</a:t>
            </a:r>
            <a:r>
              <a:rPr lang="en-US" sz="1800">
                <a:latin typeface="Arial Narrow" pitchFamily="34" charset="0"/>
              </a:rPr>
              <a:t>’ activity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‘</a:t>
            </a:r>
            <a:r>
              <a:rPr lang="en-US" sz="1800" i="1" u="sng">
                <a:solidFill>
                  <a:schemeClr val="tx2"/>
                </a:solidFill>
                <a:latin typeface="Arial Narrow" pitchFamily="34" charset="0"/>
              </a:rPr>
              <a:t>posted</a:t>
            </a:r>
            <a:r>
              <a:rPr lang="en-US" sz="1800">
                <a:latin typeface="Arial Narrow" pitchFamily="34" charset="0"/>
              </a:rPr>
              <a:t>’ by software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Periodic (Clock) functions are prioritized as SWIs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Up to 32 priority levels (16 on C28x)</a:t>
            </a:r>
          </a:p>
        </p:txBody>
      </p:sp>
      <p:sp>
        <p:nvSpPr>
          <p:cNvPr id="16393" name="Rectangle 10"/>
          <p:cNvSpPr>
            <a:spLocks noChangeArrowheads="1"/>
          </p:cNvSpPr>
          <p:nvPr/>
        </p:nvSpPr>
        <p:spPr bwMode="auto">
          <a:xfrm>
            <a:off x="827088" y="3632200"/>
            <a:ext cx="2601912" cy="1319213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Task</a:t>
            </a:r>
            <a:endParaRPr lang="en-US" sz="2800"/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Tasks</a:t>
            </a:r>
            <a:endParaRPr lang="en-US"/>
          </a:p>
        </p:txBody>
      </p:sp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3429000" y="3581400"/>
            <a:ext cx="5715000" cy="1319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274320" anchor="ctr"/>
          <a:lstStyle/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Runs programs concurrently under separate contexts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Usually enabled to run by posting a ‘</a:t>
            </a:r>
            <a:r>
              <a:rPr lang="en-US" sz="1800" i="1" u="sng">
                <a:solidFill>
                  <a:schemeClr val="tx2"/>
                </a:solidFill>
                <a:latin typeface="Arial Narrow" pitchFamily="34" charset="0"/>
              </a:rPr>
              <a:t>semaphore</a:t>
            </a:r>
            <a:r>
              <a:rPr lang="en-US" sz="1800">
                <a:latin typeface="Arial Narrow" pitchFamily="34" charset="0"/>
              </a:rPr>
              <a:t>’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(a task signaling mechanism)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Up to 32 priority levels (16 on C28x)</a:t>
            </a:r>
          </a:p>
        </p:txBody>
      </p:sp>
      <p:sp>
        <p:nvSpPr>
          <p:cNvPr id="16395" name="Rectangle 12"/>
          <p:cNvSpPr>
            <a:spLocks noChangeArrowheads="1"/>
          </p:cNvSpPr>
          <p:nvPr/>
        </p:nvSpPr>
        <p:spPr bwMode="auto">
          <a:xfrm>
            <a:off x="827088" y="5105400"/>
            <a:ext cx="2601912" cy="1319213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Idle</a:t>
            </a:r>
            <a:endParaRPr lang="en-US" sz="2800"/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Background</a:t>
            </a:r>
            <a:endParaRPr lang="en-US"/>
          </a:p>
        </p:txBody>
      </p:sp>
      <p:sp>
        <p:nvSpPr>
          <p:cNvPr id="16396" name="Text Box 13"/>
          <p:cNvSpPr txBox="1">
            <a:spLocks noChangeArrowheads="1"/>
          </p:cNvSpPr>
          <p:nvPr/>
        </p:nvSpPr>
        <p:spPr bwMode="auto">
          <a:xfrm>
            <a:off x="3429000" y="5105400"/>
            <a:ext cx="5715000" cy="1319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274320" anchor="ctr"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Multiple Idle functions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Runs as an infinite loop (like traditional </a:t>
            </a:r>
            <a:r>
              <a:rPr lang="en-US" sz="1800" b="0" i="1">
                <a:latin typeface="Arial Narrow" pitchFamily="34" charset="0"/>
              </a:rPr>
              <a:t>while(1)</a:t>
            </a:r>
            <a:r>
              <a:rPr lang="en-US" sz="1800">
                <a:latin typeface="Arial Narrow" pitchFamily="34" charset="0"/>
              </a:rPr>
              <a:t> loop)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Single priority level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Hwi’s Signaling Swi/Task</a:t>
            </a:r>
          </a:p>
        </p:txBody>
      </p:sp>
      <p:sp>
        <p:nvSpPr>
          <p:cNvPr id="372739" name="Rectangle 3"/>
          <p:cNvSpPr>
            <a:spLocks noChangeArrowheads="1"/>
          </p:cNvSpPr>
          <p:nvPr/>
        </p:nvSpPr>
        <p:spPr bwMode="auto">
          <a:xfrm>
            <a:off x="228600" y="1335088"/>
            <a:ext cx="8534400" cy="20685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801688" y="720725"/>
            <a:ext cx="744537" cy="406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INTx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19088" y="1581150"/>
            <a:ext cx="2195512" cy="159385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pPr eaLnBrk="0" hangingPunct="0">
              <a:tabLst>
                <a:tab pos="687388" algn="ctr"/>
              </a:tabLst>
            </a:pPr>
            <a:r>
              <a:rPr lang="en-US" sz="2000">
                <a:latin typeface="Arial Narrow" pitchFamily="34" charset="0"/>
              </a:rPr>
              <a:t>Hwi:</a:t>
            </a:r>
            <a:endParaRPr lang="en-US" sz="2000" b="0">
              <a:latin typeface="Arial Narrow" pitchFamily="34" charset="0"/>
            </a:endParaRPr>
          </a:p>
          <a:p>
            <a:pPr eaLnBrk="0" hangingPunct="0">
              <a:tabLst>
                <a:tab pos="687388" algn="ctr"/>
              </a:tabLst>
            </a:pPr>
            <a:r>
              <a:rPr lang="en-US" sz="2000" b="0">
                <a:latin typeface="Arial Narrow" pitchFamily="34" charset="0"/>
              </a:rPr>
              <a:t>	urgent code</a:t>
            </a:r>
          </a:p>
          <a:p>
            <a:pPr eaLnBrk="0" hangingPunct="0">
              <a:tabLst>
                <a:tab pos="687388" algn="ctr"/>
              </a:tabLst>
            </a:pPr>
            <a:r>
              <a:rPr lang="en-US" sz="2000" b="0">
                <a:latin typeface="Arial Narrow" pitchFamily="34" charset="0"/>
              </a:rPr>
              <a:t> 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Swi_post();</a:t>
            </a:r>
          </a:p>
          <a:p>
            <a:pPr eaLnBrk="0" hangingPunct="0">
              <a:tabLst>
                <a:tab pos="687388" algn="ctr"/>
              </a:tabLst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        </a:t>
            </a:r>
            <a:r>
              <a:rPr lang="en-US" sz="1400" b="0">
                <a:solidFill>
                  <a:schemeClr val="tx2"/>
                </a:solidFill>
                <a:latin typeface="Arial Narrow" pitchFamily="34" charset="0"/>
              </a:rPr>
              <a:t>[OR]</a:t>
            </a:r>
          </a:p>
          <a:p>
            <a:pPr eaLnBrk="0" hangingPunct="0">
              <a:tabLst>
                <a:tab pos="687388" algn="ctr"/>
              </a:tabLst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Semaphore_post();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667000" y="2376488"/>
            <a:ext cx="6005513" cy="788987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>
                <a:latin typeface="Arial Narrow" pitchFamily="34" charset="0"/>
              </a:rPr>
              <a:t>Swi (or Task)</a:t>
            </a:r>
          </a:p>
        </p:txBody>
      </p:sp>
      <p:sp>
        <p:nvSpPr>
          <p:cNvPr id="372745" name="Line 9"/>
          <p:cNvSpPr>
            <a:spLocks noChangeShapeType="1"/>
          </p:cNvSpPr>
          <p:nvPr/>
        </p:nvSpPr>
        <p:spPr bwMode="auto">
          <a:xfrm>
            <a:off x="304800" y="3648075"/>
            <a:ext cx="830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arrow" w="med" len="med"/>
            <a:tailEnd type="arrow" w="med" len="med"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72746" name="Line 10"/>
          <p:cNvSpPr>
            <a:spLocks noChangeShapeType="1"/>
          </p:cNvSpPr>
          <p:nvPr/>
        </p:nvSpPr>
        <p:spPr bwMode="auto">
          <a:xfrm>
            <a:off x="304800" y="3648075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7417" name="Text Box 11"/>
          <p:cNvSpPr txBox="1">
            <a:spLocks noChangeArrowheads="1"/>
          </p:cNvSpPr>
          <p:nvPr/>
        </p:nvSpPr>
        <p:spPr bwMode="auto">
          <a:xfrm>
            <a:off x="730250" y="3479800"/>
            <a:ext cx="1343025" cy="3365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2000" b="0">
                <a:latin typeface="Arial Narrow" pitchFamily="34" charset="0"/>
              </a:rPr>
              <a:t>ints disabled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17418" name="Text Box 12"/>
          <p:cNvSpPr txBox="1">
            <a:spLocks noChangeArrowheads="1"/>
          </p:cNvSpPr>
          <p:nvPr/>
        </p:nvSpPr>
        <p:spPr bwMode="auto">
          <a:xfrm>
            <a:off x="3810000" y="3479800"/>
            <a:ext cx="2286000" cy="3365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rather than all this time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17419" name="Rectangle 16"/>
          <p:cNvSpPr>
            <a:spLocks noChangeArrowheads="1"/>
          </p:cNvSpPr>
          <p:nvPr/>
        </p:nvSpPr>
        <p:spPr bwMode="auto">
          <a:xfrm>
            <a:off x="762000" y="3952875"/>
            <a:ext cx="3886200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Ctr="1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>
                <a:latin typeface="Arial Narrow" pitchFamily="34" charset="0"/>
              </a:rPr>
              <a:t>Hwi</a:t>
            </a:r>
            <a:r>
              <a:rPr lang="en-US" sz="2000">
                <a:latin typeface="Arial Narrow" pitchFamily="34" charset="0"/>
              </a:rPr>
              <a:t> 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Fast response to interrupts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Minimal context switching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High priority only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Can post Swi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Use for urgent code only – then post follow up activity</a:t>
            </a:r>
          </a:p>
        </p:txBody>
      </p:sp>
      <p:sp>
        <p:nvSpPr>
          <p:cNvPr id="17420" name="Rectangle 17"/>
          <p:cNvSpPr>
            <a:spLocks noChangeArrowheads="1"/>
          </p:cNvSpPr>
          <p:nvPr/>
        </p:nvSpPr>
        <p:spPr bwMode="auto">
          <a:xfrm>
            <a:off x="4670425" y="3956050"/>
            <a:ext cx="3886200" cy="245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Ctr="1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>
                <a:latin typeface="Arial Narrow" pitchFamily="34" charset="0"/>
              </a:rPr>
              <a:t>Swi</a:t>
            </a:r>
            <a:endParaRPr lang="en-US" sz="2000">
              <a:latin typeface="Arial Narrow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Latency in response time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Context switch performed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Selectable priority levels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Can post another Swi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Execution managed by  scheduler</a:t>
            </a:r>
          </a:p>
        </p:txBody>
      </p:sp>
      <p:sp>
        <p:nvSpPr>
          <p:cNvPr id="372774" name="Line 38"/>
          <p:cNvSpPr>
            <a:spLocks noChangeShapeType="1"/>
          </p:cNvSpPr>
          <p:nvPr/>
        </p:nvSpPr>
        <p:spPr bwMode="auto">
          <a:xfrm>
            <a:off x="1905000" y="27178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cxnSp>
        <p:nvCxnSpPr>
          <p:cNvPr id="17422" name="Straight Arrow Connector 23"/>
          <p:cNvCxnSpPr>
            <a:cxnSpLocks noChangeShapeType="1"/>
          </p:cNvCxnSpPr>
          <p:nvPr/>
        </p:nvCxnSpPr>
        <p:spPr bwMode="auto">
          <a:xfrm rot="5400000">
            <a:off x="835819" y="1473994"/>
            <a:ext cx="6858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17" name="TextBox 16"/>
          <p:cNvSpPr txBox="1"/>
          <p:nvPr/>
        </p:nvSpPr>
        <p:spPr>
          <a:xfrm>
            <a:off x="2179638" y="1022350"/>
            <a:ext cx="6748462" cy="6826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New paradigm:	“</a:t>
            </a:r>
            <a:r>
              <a:rPr lang="en-US" b="0" dirty="0" err="1">
                <a:solidFill>
                  <a:schemeClr val="dk1"/>
                </a:solidFill>
                <a:latin typeface="Arial Narrow" pitchFamily="34" charset="0"/>
                <a:cs typeface="+mn-cs"/>
              </a:rPr>
              <a:t>Hwi</a:t>
            </a: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 (ISR) handles </a:t>
            </a:r>
            <a:r>
              <a:rPr lang="en-US" b="0" i="1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URGENT</a:t>
            </a: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 activity, then</a:t>
            </a:r>
            <a:b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		posts follow-up thread” 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Swi’s and Tasks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57200" y="4514850"/>
            <a:ext cx="3962400" cy="1282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230188" indent="-230188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en-US" sz="2000">
                <a:latin typeface="Arial Narrow" pitchFamily="34" charset="0"/>
              </a:rPr>
              <a:t>Similar to hardware interrupt, but triggered when posted</a:t>
            </a:r>
          </a:p>
          <a:p>
            <a:pPr marL="230188" indent="-230188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en-US" sz="2000">
                <a:latin typeface="Arial Narrow" pitchFamily="34" charset="0"/>
              </a:rPr>
              <a:t>All Swi’s share system software stack with Hwi’s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57200" y="838200"/>
            <a:ext cx="663575" cy="387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Swi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286000" y="795338"/>
            <a:ext cx="1752600" cy="3381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 err="1">
                <a:latin typeface="Arial Narrow" pitchFamily="34" charset="0"/>
                <a:cs typeface="+mn-cs"/>
              </a:rPr>
              <a:t>Swi_post</a:t>
            </a:r>
            <a:r>
              <a:rPr lang="en-US" sz="2000" dirty="0">
                <a:latin typeface="Arial Narrow" pitchFamily="34" charset="0"/>
                <a:cs typeface="+mn-cs"/>
              </a:rPr>
              <a:t> (</a:t>
            </a:r>
            <a:r>
              <a:rPr lang="en-US" sz="2000" dirty="0" err="1">
                <a:latin typeface="Arial Narrow" pitchFamily="34" charset="0"/>
                <a:cs typeface="+mn-cs"/>
              </a:rPr>
              <a:t>Swi</a:t>
            </a:r>
            <a:r>
              <a:rPr lang="en-US" sz="2000" dirty="0">
                <a:latin typeface="Arial Narrow" pitchFamily="34" charset="0"/>
                <a:cs typeface="+mn-cs"/>
              </a:rPr>
              <a:t>);</a:t>
            </a:r>
            <a:endParaRPr lang="en-US" dirty="0">
              <a:latin typeface="Arial Narrow" pitchFamily="34" charset="0"/>
              <a:cs typeface="+mn-cs"/>
            </a:endParaRPr>
          </a:p>
        </p:txBody>
      </p:sp>
      <p:sp>
        <p:nvSpPr>
          <p:cNvPr id="374790" name="Rectangle 6"/>
          <p:cNvSpPr>
            <a:spLocks noChangeArrowheads="1"/>
          </p:cNvSpPr>
          <p:nvPr/>
        </p:nvSpPr>
        <p:spPr bwMode="auto">
          <a:xfrm>
            <a:off x="533400" y="1247775"/>
            <a:ext cx="3276600" cy="3124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74791" name="Line 7"/>
          <p:cNvSpPr>
            <a:spLocks noChangeShapeType="1"/>
          </p:cNvSpPr>
          <p:nvPr/>
        </p:nvSpPr>
        <p:spPr bwMode="auto">
          <a:xfrm flipH="1">
            <a:off x="1828800" y="1412875"/>
            <a:ext cx="1588" cy="285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2057400" y="1354138"/>
            <a:ext cx="846138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start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2057400" y="3959225"/>
            <a:ext cx="725488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end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2209800" y="2417763"/>
            <a:ext cx="1665288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“run to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completion”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8443" name="Text Box 12"/>
          <p:cNvSpPr txBox="1">
            <a:spLocks noChangeArrowheads="1"/>
          </p:cNvSpPr>
          <p:nvPr/>
        </p:nvSpPr>
        <p:spPr bwMode="auto">
          <a:xfrm>
            <a:off x="4770438" y="4514850"/>
            <a:ext cx="4144962" cy="1938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230188" indent="-230188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en-US" sz="2000">
                <a:latin typeface="Arial Narrow" pitchFamily="34" charset="0"/>
              </a:rPr>
              <a:t>Unblocking triggers execution</a:t>
            </a:r>
            <a:br>
              <a:rPr lang="en-US" sz="2000">
                <a:latin typeface="Arial Narrow" pitchFamily="34" charset="0"/>
              </a:rPr>
            </a:br>
            <a:r>
              <a:rPr lang="en-US" sz="2000">
                <a:latin typeface="Arial Narrow" pitchFamily="34" charset="0"/>
              </a:rPr>
              <a:t>(also could be mailbox, events, etc.)</a:t>
            </a:r>
          </a:p>
          <a:p>
            <a:pPr marL="230188" indent="-230188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en-US" sz="2000">
                <a:latin typeface="Arial Narrow" pitchFamily="34" charset="0"/>
              </a:rPr>
              <a:t>Each </a:t>
            </a:r>
            <a:r>
              <a:rPr lang="en-US" sz="2000" u="sng">
                <a:latin typeface="Arial Narrow" pitchFamily="34" charset="0"/>
              </a:rPr>
              <a:t>Task</a:t>
            </a:r>
            <a:r>
              <a:rPr lang="en-US" sz="2000">
                <a:latin typeface="Arial Narrow" pitchFamily="34" charset="0"/>
              </a:rPr>
              <a:t> has its own stack, which allows them to pause (i.e. block)</a:t>
            </a:r>
          </a:p>
          <a:p>
            <a:pPr marL="230188" indent="-230188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Topology: prologue, loop,</a:t>
            </a:r>
            <a:br>
              <a:rPr lang="en-US" sz="200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epilogue…</a:t>
            </a:r>
          </a:p>
        </p:txBody>
      </p:sp>
      <p:sp>
        <p:nvSpPr>
          <p:cNvPr id="374797" name="Rectangle 13"/>
          <p:cNvSpPr>
            <a:spLocks noChangeArrowheads="1"/>
          </p:cNvSpPr>
          <p:nvPr/>
        </p:nvSpPr>
        <p:spPr bwMode="auto">
          <a:xfrm>
            <a:off x="6400800" y="20574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74798" name="Rectangle 14"/>
          <p:cNvSpPr>
            <a:spLocks noChangeArrowheads="1"/>
          </p:cNvSpPr>
          <p:nvPr/>
        </p:nvSpPr>
        <p:spPr bwMode="auto">
          <a:xfrm>
            <a:off x="4800600" y="1295400"/>
            <a:ext cx="3886200" cy="3092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8446" name="Text Box 15"/>
          <p:cNvSpPr txBox="1">
            <a:spLocks noChangeArrowheads="1"/>
          </p:cNvSpPr>
          <p:nvPr/>
        </p:nvSpPr>
        <p:spPr bwMode="auto">
          <a:xfrm>
            <a:off x="4876800" y="838200"/>
            <a:ext cx="806450" cy="387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Task</a:t>
            </a:r>
            <a:endParaRPr lang="en-US" sz="2800">
              <a:latin typeface="Times New Roman" pitchFamily="18" charset="0"/>
            </a:endParaRPr>
          </a:p>
        </p:txBody>
      </p:sp>
      <p:grpSp>
        <p:nvGrpSpPr>
          <p:cNvPr id="18447" name="Group 16"/>
          <p:cNvGrpSpPr>
            <a:grpSpLocks/>
          </p:cNvGrpSpPr>
          <p:nvPr/>
        </p:nvGrpSpPr>
        <p:grpSpPr bwMode="auto">
          <a:xfrm>
            <a:off x="4953000" y="1503363"/>
            <a:ext cx="1143000" cy="2743200"/>
            <a:chOff x="3312" y="1008"/>
            <a:chExt cx="720" cy="2160"/>
          </a:xfrm>
        </p:grpSpPr>
        <p:sp>
          <p:nvSpPr>
            <p:cNvPr id="374801" name="Line 17"/>
            <p:cNvSpPr>
              <a:spLocks noChangeShapeType="1"/>
            </p:cNvSpPr>
            <p:nvPr/>
          </p:nvSpPr>
          <p:spPr bwMode="auto">
            <a:xfrm>
              <a:off x="4032" y="1921"/>
              <a:ext cx="0" cy="1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374802" name="Line 18"/>
            <p:cNvSpPr>
              <a:spLocks noChangeShapeType="1"/>
            </p:cNvSpPr>
            <p:nvPr/>
          </p:nvSpPr>
          <p:spPr bwMode="auto">
            <a:xfrm flipH="1">
              <a:off x="3312" y="3168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374803" name="Line 19"/>
            <p:cNvSpPr>
              <a:spLocks noChangeShapeType="1"/>
            </p:cNvSpPr>
            <p:nvPr/>
          </p:nvSpPr>
          <p:spPr bwMode="auto">
            <a:xfrm flipV="1">
              <a:off x="3312" y="1008"/>
              <a:ext cx="0" cy="21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374804" name="Line 20"/>
            <p:cNvSpPr>
              <a:spLocks noChangeShapeType="1"/>
            </p:cNvSpPr>
            <p:nvPr/>
          </p:nvSpPr>
          <p:spPr bwMode="auto">
            <a:xfrm>
              <a:off x="3312" y="1008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374805" name="Line 21"/>
            <p:cNvSpPr>
              <a:spLocks noChangeShapeType="1"/>
            </p:cNvSpPr>
            <p:nvPr/>
          </p:nvSpPr>
          <p:spPr bwMode="auto">
            <a:xfrm>
              <a:off x="4032" y="1008"/>
              <a:ext cx="0" cy="1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</p:grpSp>
      <p:sp>
        <p:nvSpPr>
          <p:cNvPr id="18448" name="Text Box 22"/>
          <p:cNvSpPr txBox="1">
            <a:spLocks noChangeArrowheads="1"/>
          </p:cNvSpPr>
          <p:nvPr/>
        </p:nvSpPr>
        <p:spPr bwMode="auto">
          <a:xfrm>
            <a:off x="6156325" y="2917825"/>
            <a:ext cx="846138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start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8449" name="Text Box 23"/>
          <p:cNvSpPr txBox="1">
            <a:spLocks noChangeArrowheads="1"/>
          </p:cNvSpPr>
          <p:nvPr/>
        </p:nvSpPr>
        <p:spPr bwMode="auto">
          <a:xfrm>
            <a:off x="6132513" y="3862388"/>
            <a:ext cx="725487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end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8450" name="Text Box 24"/>
          <p:cNvSpPr txBox="1">
            <a:spLocks noChangeArrowheads="1"/>
          </p:cNvSpPr>
          <p:nvPr/>
        </p:nvSpPr>
        <p:spPr bwMode="auto">
          <a:xfrm>
            <a:off x="7491413" y="2209800"/>
            <a:ext cx="93345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Pause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332" name="Text Box 25"/>
          <p:cNvSpPr txBox="1">
            <a:spLocks noChangeArrowheads="1"/>
          </p:cNvSpPr>
          <p:nvPr/>
        </p:nvSpPr>
        <p:spPr bwMode="auto">
          <a:xfrm>
            <a:off x="5995988" y="838200"/>
            <a:ext cx="2614612" cy="3381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 err="1">
                <a:latin typeface="Arial Narrow" pitchFamily="34" charset="0"/>
                <a:cs typeface="+mn-cs"/>
              </a:rPr>
              <a:t>Semaphore_post</a:t>
            </a:r>
            <a:r>
              <a:rPr lang="en-US" sz="2000" dirty="0">
                <a:latin typeface="Arial Narrow" pitchFamily="34" charset="0"/>
                <a:cs typeface="+mn-cs"/>
              </a:rPr>
              <a:t> (</a:t>
            </a:r>
            <a:r>
              <a:rPr lang="en-US" sz="2000" dirty="0" err="1">
                <a:latin typeface="Arial Narrow" pitchFamily="34" charset="0"/>
                <a:cs typeface="+mn-cs"/>
              </a:rPr>
              <a:t>Sem</a:t>
            </a:r>
            <a:r>
              <a:rPr lang="en-US" sz="2000" dirty="0">
                <a:latin typeface="Arial Narrow" pitchFamily="34" charset="0"/>
                <a:cs typeface="+mn-cs"/>
              </a:rPr>
              <a:t>);</a:t>
            </a:r>
            <a:endParaRPr lang="en-US" dirty="0">
              <a:latin typeface="Arial Narrow" pitchFamily="34" charset="0"/>
              <a:cs typeface="+mn-cs"/>
            </a:endParaRPr>
          </a:p>
        </p:txBody>
      </p:sp>
      <p:cxnSp>
        <p:nvCxnSpPr>
          <p:cNvPr id="18452" name="AutoShape 26"/>
          <p:cNvCxnSpPr>
            <a:cxnSpLocks noChangeShapeType="1"/>
            <a:stCxn id="13332" idx="2"/>
          </p:cNvCxnSpPr>
          <p:nvPr/>
        </p:nvCxnSpPr>
        <p:spPr bwMode="auto">
          <a:xfrm rot="5400000">
            <a:off x="6525419" y="1204119"/>
            <a:ext cx="804862" cy="7493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/>
            <a:tailEnd type="arrow" w="med" len="med"/>
          </a:ln>
        </p:spPr>
      </p:cxnSp>
      <p:cxnSp>
        <p:nvCxnSpPr>
          <p:cNvPr id="18453" name="AutoShape 27"/>
          <p:cNvCxnSpPr>
            <a:cxnSpLocks noChangeShapeType="1"/>
            <a:endCxn id="18450" idx="1"/>
          </p:cNvCxnSpPr>
          <p:nvPr/>
        </p:nvCxnSpPr>
        <p:spPr bwMode="auto">
          <a:xfrm>
            <a:off x="7180263" y="2378075"/>
            <a:ext cx="3111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sp>
        <p:nvSpPr>
          <p:cNvPr id="18454" name="Text Box 28"/>
          <p:cNvSpPr txBox="1">
            <a:spLocks noChangeArrowheads="1"/>
          </p:cNvSpPr>
          <p:nvPr/>
        </p:nvSpPr>
        <p:spPr bwMode="auto">
          <a:xfrm>
            <a:off x="7304088" y="2546350"/>
            <a:ext cx="1306512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/>
              <a:t>(blocked</a:t>
            </a:r>
            <a:br>
              <a:rPr lang="en-US" sz="2000" b="0"/>
            </a:br>
            <a:r>
              <a:rPr lang="en-US" sz="2000" b="0"/>
              <a:t>       state)</a:t>
            </a:r>
            <a:endParaRPr lang="en-US" sz="2000" b="0">
              <a:latin typeface="Times New Roman" pitchFamily="18" charset="0"/>
            </a:endParaRPr>
          </a:p>
        </p:txBody>
      </p:sp>
      <p:sp>
        <p:nvSpPr>
          <p:cNvPr id="18455" name="AutoShape 29"/>
          <p:cNvSpPr>
            <a:spLocks noChangeArrowheads="1"/>
          </p:cNvSpPr>
          <p:nvPr/>
        </p:nvSpPr>
        <p:spPr bwMode="auto">
          <a:xfrm>
            <a:off x="5072063" y="1752600"/>
            <a:ext cx="2057400" cy="1219200"/>
          </a:xfrm>
          <a:prstGeom prst="flowChartDecision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Arial Narrow" pitchFamily="34" charset="0"/>
              </a:rPr>
              <a:t>Semaphore_pend</a:t>
            </a:r>
          </a:p>
        </p:txBody>
      </p:sp>
      <p:cxnSp>
        <p:nvCxnSpPr>
          <p:cNvPr id="18456" name="Straight Arrow Connector 35"/>
          <p:cNvCxnSpPr>
            <a:cxnSpLocks noChangeShapeType="1"/>
            <a:endCxn id="18440" idx="3"/>
          </p:cNvCxnSpPr>
          <p:nvPr/>
        </p:nvCxnSpPr>
        <p:spPr bwMode="auto">
          <a:xfrm rot="5400000">
            <a:off x="2850356" y="1196182"/>
            <a:ext cx="403225" cy="296862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  <p:sp>
        <p:nvSpPr>
          <p:cNvPr id="32" name="Rectangle 31"/>
          <p:cNvSpPr/>
          <p:nvPr/>
        </p:nvSpPr>
        <p:spPr bwMode="auto">
          <a:xfrm>
            <a:off x="228600" y="2209800"/>
            <a:ext cx="1295400" cy="1600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System</a:t>
            </a:r>
            <a:b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Stack</a:t>
            </a: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(</a:t>
            </a:r>
            <a:r>
              <a:rPr lang="en-US" b="0" dirty="0" err="1">
                <a:solidFill>
                  <a:schemeClr val="dk1"/>
                </a:solidFill>
                <a:latin typeface="Arial Narrow" pitchFamily="34" charset="0"/>
                <a:cs typeface="+mn-cs"/>
              </a:rPr>
              <a:t>Hwi</a:t>
            </a: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/</a:t>
            </a:r>
            <a:r>
              <a:rPr lang="en-US" b="0" dirty="0" err="1">
                <a:solidFill>
                  <a:schemeClr val="dk1"/>
                </a:solidFill>
                <a:latin typeface="Arial Narrow" pitchFamily="34" charset="0"/>
                <a:cs typeface="+mn-cs"/>
              </a:rPr>
              <a:t>Swi</a:t>
            </a: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)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7799388" y="3200400"/>
            <a:ext cx="1143000" cy="1295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Private</a:t>
            </a:r>
            <a:b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Stack</a:t>
            </a: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(Task)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2286000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9459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1054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lvl="1" eaLnBrk="1" hangingPunct="1"/>
            <a:r>
              <a:rPr lang="en-US" smtClean="0"/>
              <a:t>Overview</a:t>
            </a:r>
          </a:p>
          <a:p>
            <a:pPr lvl="1" eaLnBrk="1" hangingPunct="1"/>
            <a:r>
              <a:rPr lang="en-US" smtClean="0"/>
              <a:t>Threads and Scheduling</a:t>
            </a:r>
          </a:p>
          <a:p>
            <a:pPr lvl="1" eaLnBrk="1" hangingPunct="1"/>
            <a:r>
              <a:rPr lang="en-US" smtClean="0"/>
              <a:t>Creating a BIOS Thread</a:t>
            </a:r>
          </a:p>
          <a:p>
            <a:pPr lvl="1" eaLnBrk="1" hangingPunct="1"/>
            <a:r>
              <a:rPr lang="en-US" smtClean="0"/>
              <a:t>System Timeline</a:t>
            </a:r>
          </a:p>
          <a:p>
            <a:pPr lvl="1" eaLnBrk="1" hangingPunct="1"/>
            <a:r>
              <a:rPr lang="en-US" smtClean="0"/>
              <a:t>Real-Time Analysis Tools</a:t>
            </a:r>
          </a:p>
          <a:p>
            <a:pPr lvl="1" eaLnBrk="1" hangingPunct="1"/>
            <a:r>
              <a:rPr lang="en-US" smtClean="0"/>
              <a:t>Create A New Project</a:t>
            </a:r>
          </a:p>
          <a:p>
            <a:pPr lvl="1" eaLnBrk="1" hangingPunct="1"/>
            <a:r>
              <a:rPr lang="en-US" smtClean="0"/>
              <a:t>BIOS Configuration (.CFG)</a:t>
            </a:r>
          </a:p>
          <a:p>
            <a:pPr lvl="1" eaLnBrk="1" hangingPunct="1"/>
            <a:r>
              <a:rPr lang="en-US" smtClean="0"/>
              <a:t>Platforms</a:t>
            </a:r>
          </a:p>
          <a:p>
            <a:pPr lvl="1" eaLnBrk="1" hangingPunct="1"/>
            <a:r>
              <a:rPr lang="en-US" smtClean="0"/>
              <a:t>For More Info…..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endParaRPr lang="en-US" smtClean="0"/>
          </a:p>
        </p:txBody>
      </p:sp>
      <p:sp>
        <p:nvSpPr>
          <p:cNvPr id="1946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19461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(Object) Creation in BIOS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6375" y="644525"/>
            <a:ext cx="8413750" cy="1449388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r>
              <a:rPr lang="en-US" dirty="0">
                <a:solidFill>
                  <a:schemeClr val="dk1"/>
                </a:solidFill>
                <a:cs typeface="+mn-cs"/>
              </a:rPr>
              <a:t>Users can create threads (BIOS resources or “objects”):</a:t>
            </a:r>
          </a:p>
          <a:p>
            <a:pPr marL="177800" indent="-177800" eaLnBrk="0" hangingPunct="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b="0" dirty="0">
                <a:solidFill>
                  <a:schemeClr val="dk1"/>
                </a:solidFill>
                <a:cs typeface="+mn-cs"/>
              </a:rPr>
              <a:t>Statically (via the GUI or .</a:t>
            </a:r>
            <a:r>
              <a:rPr lang="en-US" sz="2000" b="0" dirty="0" err="1">
                <a:solidFill>
                  <a:schemeClr val="dk1"/>
                </a:solidFill>
                <a:cs typeface="+mn-cs"/>
              </a:rPr>
              <a:t>cfg</a:t>
            </a:r>
            <a:r>
              <a:rPr lang="en-US" sz="2000" b="0" dirty="0">
                <a:solidFill>
                  <a:schemeClr val="dk1"/>
                </a:solidFill>
                <a:cs typeface="+mn-cs"/>
              </a:rPr>
              <a:t> script)</a:t>
            </a:r>
          </a:p>
          <a:p>
            <a:pPr marL="177800" indent="-177800" eaLnBrk="0" hangingPunct="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b="0" dirty="0">
                <a:solidFill>
                  <a:schemeClr val="dk1"/>
                </a:solidFill>
                <a:cs typeface="+mn-cs"/>
              </a:rPr>
              <a:t>Dynamically (via C code) – </a:t>
            </a:r>
            <a:r>
              <a:rPr lang="en-US" sz="1800" b="0" i="1" dirty="0">
                <a:solidFill>
                  <a:schemeClr val="dk1"/>
                </a:solidFill>
                <a:cs typeface="+mn-cs"/>
              </a:rPr>
              <a:t>more details in the “dynamic” chapter</a:t>
            </a:r>
            <a:endParaRPr lang="en-US" sz="2000" b="0" i="1" dirty="0">
              <a:solidFill>
                <a:schemeClr val="dk1"/>
              </a:solidFill>
              <a:cs typeface="+mn-cs"/>
            </a:endParaRPr>
          </a:p>
          <a:p>
            <a:pPr marL="177800" indent="-177800" eaLnBrk="0" hangingPunct="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b="0" dirty="0">
                <a:solidFill>
                  <a:schemeClr val="dk1"/>
                </a:solidFill>
                <a:cs typeface="+mn-cs"/>
              </a:rPr>
              <a:t>BIOS doesn’t care – but you might…</a:t>
            </a:r>
            <a:endParaRPr lang="en-US" sz="2000" b="0" i="1" dirty="0">
              <a:solidFill>
                <a:schemeClr val="dk1"/>
              </a:solidFill>
              <a:cs typeface="+mn-cs"/>
            </a:endParaRPr>
          </a:p>
        </p:txBody>
      </p:sp>
      <p:pic>
        <p:nvPicPr>
          <p:cNvPr id="38" name="Picture 3" descr="C:\Documents and Settings\a0159877\Desktop\hwi_confi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1813" y="3033713"/>
            <a:ext cx="7239000" cy="21621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0485" name="Group 14"/>
          <p:cNvGrpSpPr>
            <a:grpSpLocks/>
          </p:cNvGrpSpPr>
          <p:nvPr/>
        </p:nvGrpSpPr>
        <p:grpSpPr bwMode="auto">
          <a:xfrm>
            <a:off x="168275" y="5137150"/>
            <a:ext cx="6096000" cy="1246188"/>
            <a:chOff x="304800" y="5382904"/>
            <a:chExt cx="6096000" cy="1246496"/>
          </a:xfrm>
        </p:grpSpPr>
        <p:sp>
          <p:nvSpPr>
            <p:cNvPr id="39" name="Text Box 5"/>
            <p:cNvSpPr txBox="1">
              <a:spLocks noChangeArrowheads="1"/>
            </p:cNvSpPr>
            <p:nvPr/>
          </p:nvSpPr>
          <p:spPr bwMode="auto">
            <a:xfrm>
              <a:off x="304800" y="5382904"/>
              <a:ext cx="6096000" cy="1246496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var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= 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xdc.useModule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('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ti.sysbios.hal.Hwi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');</a:t>
              </a:r>
              <a:b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</a:b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var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= new 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Hwi.Params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();</a:t>
              </a:r>
            </a:p>
            <a:p>
              <a:pPr eaLnBrk="0" hangingPunct="0">
                <a:defRPr/>
              </a:pP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hwiParams.eventId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= 61;</a:t>
              </a:r>
            </a:p>
            <a:p>
              <a:pPr eaLnBrk="0" hangingPunct="0">
                <a:defRPr/>
              </a:pP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Hwi.create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(5, "&amp;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isrAudio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", 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);</a:t>
              </a:r>
              <a:endParaRPr lang="en-US" sz="1800" b="0" noProof="1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48200" y="5695719"/>
              <a:ext cx="1262063" cy="354099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sz="2000" dirty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app.cfg</a:t>
              </a:r>
            </a:p>
          </p:txBody>
        </p:sp>
      </p:grpSp>
      <p:grpSp>
        <p:nvGrpSpPr>
          <p:cNvPr id="20486" name="Group 42"/>
          <p:cNvGrpSpPr>
            <a:grpSpLocks/>
          </p:cNvGrpSpPr>
          <p:nvPr/>
        </p:nvGrpSpPr>
        <p:grpSpPr bwMode="auto">
          <a:xfrm>
            <a:off x="4495800" y="2216150"/>
            <a:ext cx="4422775" cy="1476375"/>
            <a:chOff x="381000" y="4800600"/>
            <a:chExt cx="4422700" cy="1477328"/>
          </a:xfrm>
        </p:grpSpPr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381000" y="4800600"/>
              <a:ext cx="4422700" cy="14773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#include &lt;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ti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/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sysbios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/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hal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/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Hwi.h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&gt; </a:t>
              </a:r>
            </a:p>
            <a:p>
              <a:pPr eaLnBrk="0" hangingPunct="0">
                <a:defRPr/>
              </a:pP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Hwi_Params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;</a:t>
              </a:r>
              <a:b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</a:b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Hwi_Params_init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(&amp;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);</a:t>
              </a:r>
            </a:p>
            <a:p>
              <a:pPr eaLnBrk="0" hangingPunct="0">
                <a:defRPr/>
              </a:pP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hwiParams.eventId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= 61;</a:t>
              </a:r>
              <a:b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</a:b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Hwi_create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(5, 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isrAudio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, &amp;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, NULL); </a:t>
              </a:r>
              <a:endParaRPr lang="en-US" sz="1800" noProof="1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01983" y="5121482"/>
              <a:ext cx="954071" cy="354242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sz="2000" dirty="0" err="1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app.c</a:t>
              </a:r>
              <a:endParaRPr lang="en-US" sz="2000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5" name="Down Arrow 44"/>
          <p:cNvSpPr/>
          <p:nvPr/>
        </p:nvSpPr>
        <p:spPr bwMode="auto">
          <a:xfrm>
            <a:off x="2971800" y="4495800"/>
            <a:ext cx="609600" cy="708025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800" dirty="0">
              <a:solidFill>
                <a:schemeClr val="dk1"/>
              </a:solidFill>
              <a:latin typeface="Arial Narrow" pitchFamily="34" charset="0"/>
              <a:cs typeface="+mn-cs"/>
            </a:endParaRPr>
          </a:p>
        </p:txBody>
      </p:sp>
      <p:sp>
        <p:nvSpPr>
          <p:cNvPr id="20488" name="TextBox 45"/>
          <p:cNvSpPr txBox="1">
            <a:spLocks noChangeArrowheads="1"/>
          </p:cNvSpPr>
          <p:nvPr/>
        </p:nvSpPr>
        <p:spPr bwMode="auto">
          <a:xfrm>
            <a:off x="5284788" y="1862138"/>
            <a:ext cx="28368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Dynamic (C Code)</a:t>
            </a:r>
          </a:p>
        </p:txBody>
      </p:sp>
      <p:sp>
        <p:nvSpPr>
          <p:cNvPr id="20489" name="TextBox 46"/>
          <p:cNvSpPr txBox="1">
            <a:spLocks noChangeArrowheads="1"/>
          </p:cNvSpPr>
          <p:nvPr/>
        </p:nvSpPr>
        <p:spPr bwMode="auto">
          <a:xfrm>
            <a:off x="427038" y="2652713"/>
            <a:ext cx="3208337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Static (GUI or Script)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2701925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21508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386388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lvl="1" eaLnBrk="1" hangingPunct="1"/>
            <a:r>
              <a:rPr lang="en-US" smtClean="0"/>
              <a:t>Overview</a:t>
            </a:r>
          </a:p>
          <a:p>
            <a:pPr lvl="1" eaLnBrk="1" hangingPunct="1"/>
            <a:r>
              <a:rPr lang="en-US" smtClean="0"/>
              <a:t>Threads and Scheduling</a:t>
            </a:r>
          </a:p>
          <a:p>
            <a:pPr lvl="1" eaLnBrk="1" hangingPunct="1"/>
            <a:r>
              <a:rPr lang="en-US" smtClean="0"/>
              <a:t>Creating a BIOS Thread</a:t>
            </a:r>
          </a:p>
          <a:p>
            <a:pPr lvl="1" eaLnBrk="1" hangingPunct="1"/>
            <a:r>
              <a:rPr lang="en-US" smtClean="0"/>
              <a:t>System Timeline</a:t>
            </a:r>
          </a:p>
          <a:p>
            <a:pPr lvl="1" eaLnBrk="1" hangingPunct="1"/>
            <a:r>
              <a:rPr lang="en-US" smtClean="0"/>
              <a:t>Real-Time Analysis Tools</a:t>
            </a:r>
          </a:p>
          <a:p>
            <a:pPr lvl="1" eaLnBrk="1" hangingPunct="1"/>
            <a:r>
              <a:rPr lang="en-US" smtClean="0"/>
              <a:t>Create A New Project</a:t>
            </a:r>
          </a:p>
          <a:p>
            <a:pPr lvl="1" eaLnBrk="1" hangingPunct="1"/>
            <a:r>
              <a:rPr lang="en-US" smtClean="0"/>
              <a:t>BIOS Configuration (.CFG)</a:t>
            </a:r>
          </a:p>
          <a:p>
            <a:pPr lvl="1" eaLnBrk="1" hangingPunct="1"/>
            <a:r>
              <a:rPr lang="en-US" smtClean="0"/>
              <a:t>Platforms</a:t>
            </a:r>
          </a:p>
          <a:p>
            <a:pPr lvl="1" eaLnBrk="1" hangingPunct="1"/>
            <a:r>
              <a:rPr lang="en-US" smtClean="0"/>
              <a:t>For More Info…..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endParaRPr lang="en-US" smtClean="0"/>
          </a:p>
        </p:txBody>
      </p:sp>
      <p:pic>
        <p:nvPicPr>
          <p:cNvPr id="21509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6834" name="Group 2"/>
          <p:cNvGraphicFramePr>
            <a:graphicFrameLocks noGrp="1"/>
          </p:cNvGraphicFramePr>
          <p:nvPr/>
        </p:nvGraphicFramePr>
        <p:xfrm>
          <a:off x="228600" y="728663"/>
          <a:ext cx="8712200" cy="2436812"/>
        </p:xfrm>
        <a:graphic>
          <a:graphicData uri="http://schemas.openxmlformats.org/drawingml/2006/table">
            <a:tbl>
              <a:tblPr/>
              <a:tblGrid>
                <a:gridCol w="1241425"/>
                <a:gridCol w="1239838"/>
                <a:gridCol w="208280"/>
                <a:gridCol w="1298575"/>
                <a:gridCol w="1219200"/>
                <a:gridCol w="1345882"/>
                <a:gridCol w="2159318"/>
              </a:tblGrid>
              <a:tr h="29686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Hardware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Software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Reset </a:t>
                      </a:r>
                      <a:b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</a:b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H/W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BOOT MODE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Provided by 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main.c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Provided by 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Device Reset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Boot Loader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BIOS_init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()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 </a:t>
                      </a:r>
                      <a:b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( _c_int00 )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System Init Code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BIOS_start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()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(Provided by TI)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SYS/BIOS Scheduler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Char char=""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22571" name="Rectangle 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System Timeline</a:t>
            </a:r>
          </a:p>
        </p:txBody>
      </p:sp>
      <p:cxnSp>
        <p:nvCxnSpPr>
          <p:cNvPr id="22572" name="AutoShape 54"/>
          <p:cNvCxnSpPr>
            <a:cxnSpLocks noChangeShapeType="1"/>
          </p:cNvCxnSpPr>
          <p:nvPr/>
        </p:nvCxnSpPr>
        <p:spPr bwMode="auto">
          <a:xfrm>
            <a:off x="228600" y="2514600"/>
            <a:ext cx="1241425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 type="diamond" w="sm" len="sm"/>
            <a:tailEnd type="none" w="sm" len="sm"/>
          </a:ln>
        </p:spPr>
      </p:cxnSp>
      <p:cxnSp>
        <p:nvCxnSpPr>
          <p:cNvPr id="22573" name="AutoShape 55"/>
          <p:cNvCxnSpPr>
            <a:cxnSpLocks noChangeShapeType="1"/>
          </p:cNvCxnSpPr>
          <p:nvPr/>
        </p:nvCxnSpPr>
        <p:spPr bwMode="auto">
          <a:xfrm>
            <a:off x="2892425" y="2514600"/>
            <a:ext cx="1298575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 type="diamond" w="sm" len="sm"/>
            <a:tailEnd type="none" w="sm" len="sm"/>
          </a:ln>
        </p:spPr>
      </p:cxnSp>
      <p:cxnSp>
        <p:nvCxnSpPr>
          <p:cNvPr id="22574" name="AutoShape 56"/>
          <p:cNvCxnSpPr>
            <a:cxnSpLocks noChangeShapeType="1"/>
          </p:cNvCxnSpPr>
          <p:nvPr/>
        </p:nvCxnSpPr>
        <p:spPr bwMode="auto">
          <a:xfrm>
            <a:off x="5410200" y="2514600"/>
            <a:ext cx="12192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 type="diamond" w="sm" len="sm"/>
            <a:tailEnd type="none" w="sm" len="sm"/>
          </a:ln>
        </p:spPr>
      </p:cxnSp>
      <p:cxnSp>
        <p:nvCxnSpPr>
          <p:cNvPr id="22575" name="AutoShape 57"/>
          <p:cNvCxnSpPr>
            <a:cxnSpLocks noChangeShapeType="1"/>
          </p:cNvCxnSpPr>
          <p:nvPr/>
        </p:nvCxnSpPr>
        <p:spPr bwMode="auto">
          <a:xfrm>
            <a:off x="6629400" y="2514600"/>
            <a:ext cx="22860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 type="diamond" w="sm" len="sm"/>
          </a:ln>
        </p:spPr>
      </p:cxnSp>
      <p:cxnSp>
        <p:nvCxnSpPr>
          <p:cNvPr id="22576" name="AutoShape 58"/>
          <p:cNvCxnSpPr>
            <a:cxnSpLocks noChangeShapeType="1"/>
          </p:cNvCxnSpPr>
          <p:nvPr/>
        </p:nvCxnSpPr>
        <p:spPr bwMode="auto">
          <a:xfrm>
            <a:off x="1470025" y="2514600"/>
            <a:ext cx="1239838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 type="diamond" w="sm" len="sm"/>
            <a:tailEnd type="diamond" w="sm" len="sm"/>
          </a:ln>
        </p:spPr>
      </p:cxnSp>
      <p:cxnSp>
        <p:nvCxnSpPr>
          <p:cNvPr id="22577" name="AutoShape 59"/>
          <p:cNvCxnSpPr>
            <a:cxnSpLocks noChangeShapeType="1"/>
          </p:cNvCxnSpPr>
          <p:nvPr/>
        </p:nvCxnSpPr>
        <p:spPr bwMode="auto">
          <a:xfrm>
            <a:off x="4191000" y="2514600"/>
            <a:ext cx="1219200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 type="diamond" w="sm" len="sm"/>
            <a:tailEnd type="diamond" w="sm" len="sm"/>
          </a:ln>
        </p:spPr>
      </p:cxnSp>
      <p:sp>
        <p:nvSpPr>
          <p:cNvPr id="22578" name="Text Box 68"/>
          <p:cNvSpPr txBox="1">
            <a:spLocks noChangeArrowheads="1"/>
          </p:cNvSpPr>
          <p:nvPr/>
        </p:nvSpPr>
        <p:spPr bwMode="auto">
          <a:xfrm>
            <a:off x="-76200" y="3389313"/>
            <a:ext cx="9220200" cy="29956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274320" tIns="91440" anchor="ctr"/>
          <a:lstStyle/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Arial Narrow" pitchFamily="34" charset="0"/>
              </a:rPr>
              <a:t>RESET – Device is reset, then jumps to bootloader or code</a:t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entry point (</a:t>
            </a:r>
            <a:r>
              <a:rPr lang="en-US" b="0">
                <a:latin typeface="Courier New" pitchFamily="49" charset="0"/>
                <a:cs typeface="Courier New" pitchFamily="49" charset="0"/>
              </a:rPr>
              <a:t>c_int00</a:t>
            </a:r>
            <a:r>
              <a:rPr lang="en-US">
                <a:latin typeface="Arial Narrow" pitchFamily="34" charset="0"/>
              </a:rPr>
              <a:t>)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Arial Narrow" pitchFamily="34" charset="0"/>
              </a:rPr>
              <a:t>BOOT MODE – runs bootloader (if applicable)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Courier New" pitchFamily="49" charset="0"/>
                <a:cs typeface="Courier New" pitchFamily="49" charset="0"/>
              </a:rPr>
              <a:t>BIOS_init()</a:t>
            </a:r>
            <a:r>
              <a:rPr lang="en-US">
                <a:latin typeface="Arial Narrow" pitchFamily="34" charset="0"/>
              </a:rPr>
              <a:t> – configs static BIOS objects, jumps to c_int00 to</a:t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init Stack Pointer (SP), globals/statics, then calls </a:t>
            </a:r>
            <a:r>
              <a:rPr lang="en-US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Arial Narrow" pitchFamily="34" charset="0"/>
              </a:rPr>
              <a:t>User initialization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Arial Narrow" pitchFamily="34" charset="0"/>
              </a:rPr>
              <a:t>Must execute </a:t>
            </a:r>
            <a:r>
              <a:rPr lang="en-US">
                <a:latin typeface="Courier New" pitchFamily="49" charset="0"/>
                <a:cs typeface="Courier New" pitchFamily="49" charset="0"/>
              </a:rPr>
              <a:t>BIOS_start() </a:t>
            </a:r>
            <a:r>
              <a:rPr lang="en-US">
                <a:latin typeface="Arial Narrow" pitchFamily="34" charset="0"/>
              </a:rPr>
              <a:t>to enable BIOS Scheduler &amp; INTs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3124200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3555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1054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lvl="1" eaLnBrk="1" hangingPunct="1"/>
            <a:r>
              <a:rPr lang="en-US" smtClean="0"/>
              <a:t>Overview</a:t>
            </a:r>
          </a:p>
          <a:p>
            <a:pPr lvl="1" eaLnBrk="1" hangingPunct="1"/>
            <a:r>
              <a:rPr lang="en-US" smtClean="0"/>
              <a:t>Threads and Scheduling</a:t>
            </a:r>
          </a:p>
          <a:p>
            <a:pPr lvl="1" eaLnBrk="1" hangingPunct="1"/>
            <a:r>
              <a:rPr lang="en-US" smtClean="0"/>
              <a:t>Creating a BIOS Thread</a:t>
            </a:r>
          </a:p>
          <a:p>
            <a:pPr lvl="1" eaLnBrk="1" hangingPunct="1"/>
            <a:r>
              <a:rPr lang="en-US" smtClean="0"/>
              <a:t>System Timeline</a:t>
            </a:r>
          </a:p>
          <a:p>
            <a:pPr lvl="1" eaLnBrk="1" hangingPunct="1"/>
            <a:r>
              <a:rPr lang="en-US" smtClean="0"/>
              <a:t>Real-Time Analysis Tools</a:t>
            </a:r>
          </a:p>
          <a:p>
            <a:pPr lvl="1" eaLnBrk="1" hangingPunct="1"/>
            <a:r>
              <a:rPr lang="en-US" smtClean="0"/>
              <a:t>Create A New Project</a:t>
            </a:r>
          </a:p>
          <a:p>
            <a:pPr lvl="1" eaLnBrk="1" hangingPunct="1"/>
            <a:r>
              <a:rPr lang="en-US" smtClean="0"/>
              <a:t>BIOS Configuration (.CFG)</a:t>
            </a:r>
          </a:p>
          <a:p>
            <a:pPr lvl="1" eaLnBrk="1" hangingPunct="1"/>
            <a:r>
              <a:rPr lang="en-US" smtClean="0"/>
              <a:t>Platforms</a:t>
            </a:r>
          </a:p>
          <a:p>
            <a:pPr lvl="1" eaLnBrk="1" hangingPunct="1"/>
            <a:r>
              <a:rPr lang="en-US" smtClean="0"/>
              <a:t>For More Info…..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endParaRPr lang="en-US" smtClean="0"/>
          </a:p>
        </p:txBody>
      </p:sp>
      <p:sp>
        <p:nvSpPr>
          <p:cNvPr id="235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23557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Built-in Real-Time Analysis Tools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762000" y="654050"/>
            <a:ext cx="6096000" cy="166211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bIns="137160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7264400" algn="r"/>
              </a:tabLst>
            </a:pPr>
            <a:r>
              <a:rPr lang="en-US" sz="2000" b="0"/>
              <a:t> Gather data on target  </a:t>
            </a:r>
            <a:r>
              <a:rPr lang="en-US" sz="2000" b="0">
                <a:latin typeface="Arial Narrow" pitchFamily="34" charset="0"/>
              </a:rPr>
              <a:t>(30-40 CPU cycles)</a:t>
            </a:r>
          </a:p>
          <a:p>
            <a:pPr marL="342900" indent="-342900" eaLnBrk="0" hangingPunct="0">
              <a:lnSpc>
                <a:spcPct val="12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7264400" algn="r"/>
              </a:tabLst>
            </a:pPr>
            <a:r>
              <a:rPr lang="en-US" sz="2000" b="0"/>
              <a:t> Format data on host  </a:t>
            </a:r>
            <a:r>
              <a:rPr lang="en-US" sz="2000" b="0">
                <a:latin typeface="Arial Narrow" pitchFamily="34" charset="0"/>
              </a:rPr>
              <a:t>(1000s of host PC cycles)</a:t>
            </a:r>
          </a:p>
          <a:p>
            <a:pPr marL="342900" indent="-342900" eaLnBrk="0" hangingPunct="0">
              <a:lnSpc>
                <a:spcPct val="12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7264400" algn="r"/>
              </a:tabLst>
            </a:pPr>
            <a:r>
              <a:rPr lang="en-US" sz="2000" b="0"/>
              <a:t> Data gathering does NOT stop target CPU</a:t>
            </a:r>
          </a:p>
          <a:p>
            <a:pPr marL="342900" indent="-342900" eaLnBrk="0" hangingPunct="0">
              <a:lnSpc>
                <a:spcPct val="12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7264400" algn="r"/>
              </a:tabLst>
            </a:pPr>
            <a:r>
              <a:rPr lang="en-US" sz="2000" b="0"/>
              <a:t>Halt CPU to see results (stop-time debug)</a:t>
            </a:r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5710238" y="5486400"/>
            <a:ext cx="2824162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/>
              <a:t> Analyze time NOT </a:t>
            </a:r>
            <a:br>
              <a:rPr lang="en-US" sz="2000"/>
            </a:br>
            <a:r>
              <a:rPr lang="en-US" sz="2000"/>
              <a:t> spent in Idle</a:t>
            </a:r>
          </a:p>
        </p:txBody>
      </p:sp>
      <p:sp>
        <p:nvSpPr>
          <p:cNvPr id="24581" name="Text Box 7"/>
          <p:cNvSpPr txBox="1">
            <a:spLocks noChangeArrowheads="1"/>
          </p:cNvSpPr>
          <p:nvPr/>
        </p:nvSpPr>
        <p:spPr bwMode="auto">
          <a:xfrm>
            <a:off x="5638800" y="5037138"/>
            <a:ext cx="3600450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800">
                <a:solidFill>
                  <a:schemeClr val="tx2"/>
                </a:solidFill>
                <a:latin typeface="Arial Narrow" pitchFamily="34" charset="0"/>
              </a:rPr>
              <a:t>CPU/Thread Load Graph</a:t>
            </a:r>
          </a:p>
        </p:txBody>
      </p:sp>
      <p:sp>
        <p:nvSpPr>
          <p:cNvPr id="24582" name="Text Box 10"/>
          <p:cNvSpPr txBox="1">
            <a:spLocks noChangeArrowheads="1"/>
          </p:cNvSpPr>
          <p:nvPr/>
        </p:nvSpPr>
        <p:spPr bwMode="auto">
          <a:xfrm>
            <a:off x="5562600" y="2487613"/>
            <a:ext cx="36512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800">
                <a:solidFill>
                  <a:schemeClr val="tx2"/>
                </a:solidFill>
                <a:latin typeface="Arial Narrow" pitchFamily="34" charset="0"/>
              </a:rPr>
              <a:t>RunTime Obj View (ROV)</a:t>
            </a:r>
          </a:p>
        </p:txBody>
      </p:sp>
      <p:sp>
        <p:nvSpPr>
          <p:cNvPr id="24583" name="Text Box 11"/>
          <p:cNvSpPr txBox="1">
            <a:spLocks noChangeArrowheads="1"/>
          </p:cNvSpPr>
          <p:nvPr/>
        </p:nvSpPr>
        <p:spPr bwMode="auto">
          <a:xfrm>
            <a:off x="5638800" y="2954338"/>
            <a:ext cx="3276600" cy="1008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/>
              <a:t>Halt to see results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/>
              <a:t>Displays stats about all threads in system</a:t>
            </a:r>
            <a:endParaRPr lang="en-US">
              <a:latin typeface="Times New Roman" pitchFamily="18" charset="0"/>
            </a:endParaRPr>
          </a:p>
        </p:txBody>
      </p:sp>
      <p:pic>
        <p:nvPicPr>
          <p:cNvPr id="388133" name="Picture 37" descr="Lab3_ROV_captu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2328863"/>
            <a:ext cx="5334000" cy="19145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388134" name="Picture 38" descr="CPU_LOA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4452938"/>
            <a:ext cx="4114800" cy="22479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28600" y="838200"/>
            <a:ext cx="5562600" cy="4572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7172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lvl="1" eaLnBrk="1" hangingPunct="1"/>
            <a:r>
              <a:rPr lang="en-US" smtClean="0"/>
              <a:t>Overview</a:t>
            </a:r>
          </a:p>
          <a:p>
            <a:pPr lvl="1" eaLnBrk="1" hangingPunct="1"/>
            <a:r>
              <a:rPr lang="en-US" smtClean="0"/>
              <a:t>Threads and Scheduling</a:t>
            </a:r>
          </a:p>
          <a:p>
            <a:pPr lvl="1" eaLnBrk="1" hangingPunct="1"/>
            <a:r>
              <a:rPr lang="en-US" smtClean="0"/>
              <a:t>Creating a BIOS Thread</a:t>
            </a:r>
          </a:p>
          <a:p>
            <a:pPr lvl="1" eaLnBrk="1" hangingPunct="1"/>
            <a:r>
              <a:rPr lang="en-US" smtClean="0"/>
              <a:t>System Timeline</a:t>
            </a:r>
          </a:p>
          <a:p>
            <a:pPr lvl="1" eaLnBrk="1" hangingPunct="1"/>
            <a:r>
              <a:rPr lang="en-US" smtClean="0"/>
              <a:t>Real-Time Analysis Tools</a:t>
            </a:r>
          </a:p>
          <a:p>
            <a:pPr lvl="1" eaLnBrk="1" hangingPunct="1"/>
            <a:r>
              <a:rPr lang="en-US" smtClean="0"/>
              <a:t>Create A New Project</a:t>
            </a:r>
          </a:p>
          <a:p>
            <a:pPr lvl="1" eaLnBrk="1" hangingPunct="1"/>
            <a:r>
              <a:rPr lang="en-US" smtClean="0"/>
              <a:t>BIOS Configuration (.CFG)</a:t>
            </a:r>
          </a:p>
          <a:p>
            <a:pPr lvl="1" eaLnBrk="1" hangingPunct="1"/>
            <a:r>
              <a:rPr lang="en-US" smtClean="0"/>
              <a:t>Platforms</a:t>
            </a:r>
          </a:p>
          <a:p>
            <a:pPr lvl="1" eaLnBrk="1" hangingPunct="1"/>
            <a:r>
              <a:rPr lang="en-US" smtClean="0"/>
              <a:t>For More Info…..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endParaRPr lang="en-US" smtClean="0"/>
          </a:p>
        </p:txBody>
      </p:sp>
      <p:pic>
        <p:nvPicPr>
          <p:cNvPr id="7173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Built-in Real-Time Analysis Tools</a:t>
            </a:r>
          </a:p>
        </p:txBody>
      </p:sp>
      <p:sp>
        <p:nvSpPr>
          <p:cNvPr id="389129" name="Rectangle 9"/>
          <p:cNvSpPr>
            <a:spLocks noChangeArrowheads="1"/>
          </p:cNvSpPr>
          <p:nvPr/>
        </p:nvSpPr>
        <p:spPr bwMode="auto">
          <a:xfrm>
            <a:off x="3338513" y="2974975"/>
            <a:ext cx="5573712" cy="36988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2000" b="0" dirty="0">
                <a:cs typeface="+mn-cs"/>
              </a:rPr>
              <a:t>Log_info1(“TOGGLED LED [%u] times”, count);</a:t>
            </a:r>
          </a:p>
        </p:txBody>
      </p:sp>
      <p:sp>
        <p:nvSpPr>
          <p:cNvPr id="25604" name="Text Box 12"/>
          <p:cNvSpPr txBox="1">
            <a:spLocks noChangeArrowheads="1"/>
          </p:cNvSpPr>
          <p:nvPr/>
        </p:nvSpPr>
        <p:spPr bwMode="auto">
          <a:xfrm>
            <a:off x="152400" y="1130300"/>
            <a:ext cx="2933700" cy="2079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Send DBG Msgs to PC</a:t>
            </a:r>
          </a:p>
          <a:p>
            <a:pPr marL="342900" indent="-342900" eaLnBrk="0" hangingPunct="0">
              <a:lnSpc>
                <a:spcPct val="80000"/>
              </a:lnSpc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Data displayed during</a:t>
            </a:r>
            <a:br>
              <a:rPr lang="en-US" sz="2000">
                <a:latin typeface="Arial Narrow" pitchFamily="34" charset="0"/>
              </a:rPr>
            </a:br>
            <a:r>
              <a:rPr lang="en-US" sz="2000">
                <a:latin typeface="Arial Narrow" pitchFamily="34" charset="0"/>
              </a:rPr>
              <a:t>stop-time</a:t>
            </a:r>
          </a:p>
          <a:p>
            <a:pPr marL="342900" indent="-342900" eaLnBrk="0" hangingPunct="0">
              <a:lnSpc>
                <a:spcPct val="80000"/>
              </a:lnSpc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Deterministic, low CPU</a:t>
            </a:r>
            <a:br>
              <a:rPr lang="en-US" sz="2000">
                <a:latin typeface="Arial Narrow" pitchFamily="34" charset="0"/>
              </a:rPr>
            </a:br>
            <a:r>
              <a:rPr lang="en-US" sz="2000">
                <a:latin typeface="Arial Narrow" pitchFamily="34" charset="0"/>
              </a:rPr>
              <a:t>cycle count</a:t>
            </a:r>
          </a:p>
          <a:p>
            <a:pPr marL="342900" indent="-342900" eaLnBrk="0" hangingPunct="0">
              <a:lnSpc>
                <a:spcPct val="80000"/>
              </a:lnSpc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WAY more efficient than</a:t>
            </a:r>
            <a:br>
              <a:rPr lang="en-US" sz="2000">
                <a:latin typeface="Arial Narrow" pitchFamily="34" charset="0"/>
              </a:rPr>
            </a:br>
            <a:r>
              <a:rPr lang="en-US" sz="2000">
                <a:latin typeface="Arial Narrow" pitchFamily="34" charset="0"/>
              </a:rPr>
              <a:t>traditional </a:t>
            </a:r>
            <a:r>
              <a:rPr lang="en-US" sz="2000" b="0">
                <a:latin typeface="Courier New" pitchFamily="49" charset="0"/>
                <a:cs typeface="Courier New" pitchFamily="49" charset="0"/>
              </a:rPr>
              <a:t>printf()</a:t>
            </a:r>
          </a:p>
        </p:txBody>
      </p:sp>
      <p:sp>
        <p:nvSpPr>
          <p:cNvPr id="25605" name="Text Box 13"/>
          <p:cNvSpPr txBox="1">
            <a:spLocks noChangeArrowheads="1"/>
          </p:cNvSpPr>
          <p:nvPr/>
        </p:nvSpPr>
        <p:spPr bwMode="auto">
          <a:xfrm>
            <a:off x="76200" y="684213"/>
            <a:ext cx="919163" cy="4238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>
                <a:solidFill>
                  <a:schemeClr val="tx2"/>
                </a:solidFill>
              </a:rPr>
              <a:t>Logs</a:t>
            </a:r>
          </a:p>
        </p:txBody>
      </p:sp>
      <p:sp>
        <p:nvSpPr>
          <p:cNvPr id="25606" name="Text Box 45"/>
          <p:cNvSpPr txBox="1">
            <a:spLocks noChangeArrowheads="1"/>
          </p:cNvSpPr>
          <p:nvPr/>
        </p:nvSpPr>
        <p:spPr bwMode="auto">
          <a:xfrm>
            <a:off x="152400" y="4310063"/>
            <a:ext cx="3121025" cy="923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View system events down</a:t>
            </a:r>
            <a:br>
              <a:rPr lang="en-US" sz="2000">
                <a:latin typeface="Arial Narrow" pitchFamily="34" charset="0"/>
              </a:rPr>
            </a:br>
            <a:r>
              <a:rPr lang="en-US" sz="2000">
                <a:latin typeface="Arial Narrow" pitchFamily="34" charset="0"/>
              </a:rPr>
              <a:t>to the CPU cycle…</a:t>
            </a:r>
          </a:p>
          <a:p>
            <a:pPr marL="342900" indent="-342900" eaLnBrk="0" hangingPunct="0">
              <a:lnSpc>
                <a:spcPct val="80000"/>
              </a:lnSpc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Calculate benchmarks</a:t>
            </a:r>
          </a:p>
        </p:txBody>
      </p:sp>
      <p:sp>
        <p:nvSpPr>
          <p:cNvPr id="25607" name="Text Box 46"/>
          <p:cNvSpPr txBox="1">
            <a:spLocks noChangeArrowheads="1"/>
          </p:cNvSpPr>
          <p:nvPr/>
        </p:nvSpPr>
        <p:spPr bwMode="auto">
          <a:xfrm>
            <a:off x="76200" y="3732213"/>
            <a:ext cx="2747963" cy="4238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>
                <a:solidFill>
                  <a:schemeClr val="tx2"/>
                </a:solidFill>
              </a:rPr>
              <a:t>Execution Graph</a:t>
            </a:r>
          </a:p>
        </p:txBody>
      </p:sp>
      <p:pic>
        <p:nvPicPr>
          <p:cNvPr id="73730" name="Picture 2" descr="C:\Documents and Settings\a0159877\Desktop\SYSBIOS Snaps\Lab5-RTA\5_20_new_exec_grap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17913" y="3529013"/>
            <a:ext cx="5029200" cy="28987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 descr="C:\Documents and Settings\a0159877\Desktop\SYSBIOS Snaps\extra\log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82925" y="990600"/>
            <a:ext cx="5811838" cy="17843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3581400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6627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lvl="1" eaLnBrk="1" hangingPunct="1"/>
            <a:r>
              <a:rPr lang="en-US" smtClean="0"/>
              <a:t>Overview</a:t>
            </a:r>
          </a:p>
          <a:p>
            <a:pPr lvl="1" eaLnBrk="1" hangingPunct="1"/>
            <a:r>
              <a:rPr lang="en-US" smtClean="0"/>
              <a:t>Threads and Scheduling</a:t>
            </a:r>
          </a:p>
          <a:p>
            <a:pPr lvl="1" eaLnBrk="1" hangingPunct="1"/>
            <a:r>
              <a:rPr lang="en-US" smtClean="0"/>
              <a:t>Creating a BIOS Thread</a:t>
            </a:r>
          </a:p>
          <a:p>
            <a:pPr lvl="1" eaLnBrk="1" hangingPunct="1"/>
            <a:r>
              <a:rPr lang="en-US" smtClean="0"/>
              <a:t>System Timeline</a:t>
            </a:r>
          </a:p>
          <a:p>
            <a:pPr lvl="1" eaLnBrk="1" hangingPunct="1"/>
            <a:r>
              <a:rPr lang="en-US" smtClean="0"/>
              <a:t>Real-Time Analysis Tools</a:t>
            </a:r>
          </a:p>
          <a:p>
            <a:pPr lvl="1" eaLnBrk="1" hangingPunct="1"/>
            <a:r>
              <a:rPr lang="en-US" smtClean="0"/>
              <a:t>Create A New Project</a:t>
            </a:r>
          </a:p>
          <a:p>
            <a:pPr lvl="1" eaLnBrk="1" hangingPunct="1"/>
            <a:r>
              <a:rPr lang="en-US" smtClean="0"/>
              <a:t>BIOS Configuration (.CFG)</a:t>
            </a:r>
          </a:p>
          <a:p>
            <a:pPr lvl="1" eaLnBrk="1" hangingPunct="1"/>
            <a:r>
              <a:rPr lang="en-US" smtClean="0"/>
              <a:t>Platforms</a:t>
            </a:r>
          </a:p>
          <a:p>
            <a:pPr lvl="1" eaLnBrk="1" hangingPunct="1"/>
            <a:r>
              <a:rPr lang="en-US" smtClean="0"/>
              <a:t>For More Info…..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endParaRPr lang="en-US" smtClean="0"/>
          </a:p>
        </p:txBody>
      </p:sp>
      <p:sp>
        <p:nvSpPr>
          <p:cNvPr id="26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26629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Building a </a:t>
            </a:r>
            <a:r>
              <a:rPr lang="en-US" u="sng" smtClean="0"/>
              <a:t>NEW</a:t>
            </a:r>
            <a:r>
              <a:rPr lang="en-US" smtClean="0"/>
              <a:t> SYS/BIOS Project</a:t>
            </a:r>
          </a:p>
        </p:txBody>
      </p:sp>
      <p:pic>
        <p:nvPicPr>
          <p:cNvPr id="13" name="Picture 16" descr="Next_Finish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762000"/>
            <a:ext cx="1857375" cy="444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14" name="AutoShape 17"/>
          <p:cNvSpPr>
            <a:spLocks noChangeArrowheads="1"/>
          </p:cNvSpPr>
          <p:nvPr/>
        </p:nvSpPr>
        <p:spPr bwMode="auto">
          <a:xfrm rot="20283078">
            <a:off x="6700838" y="925513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7653" name="TextBox 14"/>
          <p:cNvSpPr txBox="1">
            <a:spLocks noChangeArrowheads="1"/>
          </p:cNvSpPr>
          <p:nvPr/>
        </p:nvSpPr>
        <p:spPr bwMode="auto">
          <a:xfrm>
            <a:off x="76200" y="755650"/>
            <a:ext cx="67913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0000"/>
                </a:solidFill>
              </a:rPr>
              <a:t>Create CCS Project (as normal), then click: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0000"/>
                </a:solidFill>
              </a:rPr>
              <a:t>Select a SYS/BIOS Example:</a:t>
            </a:r>
          </a:p>
        </p:txBody>
      </p:sp>
      <p:sp>
        <p:nvSpPr>
          <p:cNvPr id="27654" name="TextBox 16"/>
          <p:cNvSpPr txBox="1">
            <a:spLocks noChangeArrowheads="1"/>
          </p:cNvSpPr>
          <p:nvPr/>
        </p:nvSpPr>
        <p:spPr bwMode="auto">
          <a:xfrm>
            <a:off x="5673725" y="2057400"/>
            <a:ext cx="3341688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What’s in the project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created by “Typical”?</a:t>
            </a:r>
          </a:p>
        </p:txBody>
      </p:sp>
      <p:sp>
        <p:nvSpPr>
          <p:cNvPr id="27655" name="TextBox 17"/>
          <p:cNvSpPr txBox="1">
            <a:spLocks noChangeArrowheads="1"/>
          </p:cNvSpPr>
          <p:nvPr/>
        </p:nvSpPr>
        <p:spPr bwMode="auto">
          <a:xfrm>
            <a:off x="5715000" y="2819400"/>
            <a:ext cx="3249613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7800" indent="-177800" eaLnBrk="0" hangingPunct="0"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</a:rPr>
              <a:t>Paths to SYS/BIOS tools</a:t>
            </a:r>
          </a:p>
          <a:p>
            <a:pPr marL="177800" indent="-177800" eaLnBrk="0" hangingPunct="0"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</a:rPr>
              <a:t>.CFG file (app.cfg)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that contains “typical”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configuration for static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objects (e.g. Swi, Task…)</a:t>
            </a:r>
          </a:p>
          <a:p>
            <a:pPr marL="177800" indent="-177800" eaLnBrk="0" hangingPunct="0"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</a:rPr>
              <a:t>Source files (main.c) that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contains appropriate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#includes of header files</a:t>
            </a:r>
          </a:p>
        </p:txBody>
      </p:sp>
      <p:pic>
        <p:nvPicPr>
          <p:cNvPr id="20" name="Picture 19" descr="basic6_pick_typical_cfg_example_USETHI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3000" y="1752600"/>
            <a:ext cx="4114800" cy="4830763"/>
          </a:xfrm>
          <a:prstGeom prst="rect">
            <a:avLst/>
          </a:prstGeom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Rectangle 15"/>
          <p:cNvSpPr/>
          <p:nvPr/>
        </p:nvSpPr>
        <p:spPr bwMode="auto">
          <a:xfrm>
            <a:off x="1905000" y="4876800"/>
            <a:ext cx="914400" cy="24765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SYS/BIOS Project Settings</a:t>
            </a:r>
          </a:p>
        </p:txBody>
      </p:sp>
      <p:sp>
        <p:nvSpPr>
          <p:cNvPr id="28675" name="TextBox 14"/>
          <p:cNvSpPr txBox="1">
            <a:spLocks noChangeArrowheads="1"/>
          </p:cNvSpPr>
          <p:nvPr/>
        </p:nvSpPr>
        <p:spPr bwMode="auto">
          <a:xfrm>
            <a:off x="401638" y="582613"/>
            <a:ext cx="870585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</a:rPr>
              <a:t>Select versions for XDC, IPC, SYS/BIOS, xDAIS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</a:rPr>
              <a:t>Select “Platform” file (similar to the .tcf seed file for memory)</a:t>
            </a:r>
          </a:p>
        </p:txBody>
      </p:sp>
      <p:pic>
        <p:nvPicPr>
          <p:cNvPr id="4098" name="Picture 2" descr="C:\Documents and Settings\a0159877\Desktop\SYSBIOS Snaps\extra\CCSBuil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1511300"/>
            <a:ext cx="4343400" cy="51943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Rounded Rectangle 13"/>
          <p:cNvSpPr/>
          <p:nvPr/>
        </p:nvSpPr>
        <p:spPr bwMode="auto">
          <a:xfrm>
            <a:off x="2514600" y="2819400"/>
            <a:ext cx="2133600" cy="3810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719388" y="4281488"/>
            <a:ext cx="1928812" cy="4572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6" name="Left Arrow 15"/>
          <p:cNvSpPr/>
          <p:nvPr/>
        </p:nvSpPr>
        <p:spPr bwMode="auto">
          <a:xfrm rot="20678321">
            <a:off x="5368925" y="5846763"/>
            <a:ext cx="685800" cy="457200"/>
          </a:xfrm>
          <a:prstGeom prst="leftArrow">
            <a:avLst/>
          </a:prstGeom>
          <a:solidFill>
            <a:schemeClr val="accent2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3989388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29700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lvl="1" eaLnBrk="1" hangingPunct="1"/>
            <a:r>
              <a:rPr lang="en-US" smtClean="0"/>
              <a:t>Overview</a:t>
            </a:r>
          </a:p>
          <a:p>
            <a:pPr lvl="1" eaLnBrk="1" hangingPunct="1"/>
            <a:r>
              <a:rPr lang="en-US" smtClean="0"/>
              <a:t>Threads and Scheduling</a:t>
            </a:r>
          </a:p>
          <a:p>
            <a:pPr lvl="1" eaLnBrk="1" hangingPunct="1"/>
            <a:r>
              <a:rPr lang="en-US" smtClean="0"/>
              <a:t>Creating a BIOS Thread</a:t>
            </a:r>
          </a:p>
          <a:p>
            <a:pPr lvl="1" eaLnBrk="1" hangingPunct="1"/>
            <a:r>
              <a:rPr lang="en-US" smtClean="0"/>
              <a:t>System Timeline</a:t>
            </a:r>
          </a:p>
          <a:p>
            <a:pPr lvl="1" eaLnBrk="1" hangingPunct="1"/>
            <a:r>
              <a:rPr lang="en-US" smtClean="0"/>
              <a:t>Real-Time Analysis Tools</a:t>
            </a:r>
          </a:p>
          <a:p>
            <a:pPr lvl="1" eaLnBrk="1" hangingPunct="1"/>
            <a:r>
              <a:rPr lang="en-US" smtClean="0"/>
              <a:t>Create A New Project</a:t>
            </a:r>
          </a:p>
          <a:p>
            <a:pPr lvl="1" eaLnBrk="1" hangingPunct="1"/>
            <a:r>
              <a:rPr lang="en-US" smtClean="0"/>
              <a:t>BIOS Configuration (.CFG)</a:t>
            </a:r>
          </a:p>
          <a:p>
            <a:pPr lvl="1" eaLnBrk="1" hangingPunct="1"/>
            <a:r>
              <a:rPr lang="en-US" smtClean="0"/>
              <a:t>Platforms</a:t>
            </a:r>
          </a:p>
          <a:p>
            <a:pPr lvl="1" eaLnBrk="1" hangingPunct="1"/>
            <a:r>
              <a:rPr lang="en-US" smtClean="0"/>
              <a:t>For More Info…..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endParaRPr lang="en-US" smtClean="0"/>
          </a:p>
        </p:txBody>
      </p:sp>
      <p:pic>
        <p:nvPicPr>
          <p:cNvPr id="29701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Static BIOS Configuration</a:t>
            </a:r>
          </a:p>
        </p:txBody>
      </p:sp>
      <p:sp>
        <p:nvSpPr>
          <p:cNvPr id="30723" name="TextBox 19"/>
          <p:cNvSpPr txBox="1">
            <a:spLocks noChangeArrowheads="1"/>
          </p:cNvSpPr>
          <p:nvPr/>
        </p:nvSpPr>
        <p:spPr bwMode="auto">
          <a:xfrm>
            <a:off x="228600" y="609600"/>
            <a:ext cx="854551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0000"/>
                </a:solidFill>
              </a:rPr>
              <a:t>Users interact with the CFG file via the GUI – XGCONF:</a:t>
            </a:r>
          </a:p>
        </p:txBody>
      </p:sp>
      <p:pic>
        <p:nvPicPr>
          <p:cNvPr id="17" name="Picture 16" descr="basic1_cfg_available_product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0025" y="2209800"/>
            <a:ext cx="2873375" cy="43434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 descr="basic4_use_id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67100" y="3810000"/>
            <a:ext cx="2705100" cy="22098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726" name="TextBox 24"/>
          <p:cNvSpPr txBox="1">
            <a:spLocks noChangeArrowheads="1"/>
          </p:cNvSpPr>
          <p:nvPr/>
        </p:nvSpPr>
        <p:spPr bwMode="auto">
          <a:xfrm>
            <a:off x="747713" y="1069975"/>
            <a:ext cx="65611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5425" indent="-225425" eaLnBrk="0" hangingPunct="0">
              <a:lnSpc>
                <a:spcPct val="6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XGCONF shows “Available Products” – Right-click and “Use Mod”</a:t>
            </a:r>
          </a:p>
          <a:p>
            <a:pPr marL="225425" indent="-225425" eaLnBrk="0" hangingPunct="0">
              <a:lnSpc>
                <a:spcPct val="6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“Mod” shows up in Outline view – Right-click and “Add New”</a:t>
            </a:r>
          </a:p>
          <a:p>
            <a:pPr marL="225425" indent="-225425" eaLnBrk="0" hangingPunct="0">
              <a:lnSpc>
                <a:spcPct val="6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All graphical changes in GUI displayed in </a:t>
            </a:r>
            <a:r>
              <a:rPr lang="en-US" sz="2000" u="sng">
                <a:solidFill>
                  <a:schemeClr val="tx2"/>
                </a:solidFill>
                <a:latin typeface="Arial Narrow" pitchFamily="34" charset="0"/>
              </a:rPr>
              <a:t>.cfg </a:t>
            </a: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source code</a:t>
            </a:r>
          </a:p>
        </p:txBody>
      </p:sp>
      <p:sp>
        <p:nvSpPr>
          <p:cNvPr id="22" name="Right Arrow 21"/>
          <p:cNvSpPr/>
          <p:nvPr/>
        </p:nvSpPr>
        <p:spPr bwMode="auto">
          <a:xfrm>
            <a:off x="5334000" y="2743200"/>
            <a:ext cx="914400" cy="533400"/>
          </a:xfrm>
          <a:prstGeom prst="rightArrow">
            <a:avLst/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497" name="Picture 17" descr="C:\Documents and Settings\a0159877\Desktop\Outlin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34200" y="1447800"/>
            <a:ext cx="1828800" cy="522287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Static Config – .CFG Files</a:t>
            </a:r>
          </a:p>
        </p:txBody>
      </p:sp>
      <p:sp>
        <p:nvSpPr>
          <p:cNvPr id="31747" name="TextBox 19"/>
          <p:cNvSpPr txBox="1">
            <a:spLocks noChangeArrowheads="1"/>
          </p:cNvSpPr>
          <p:nvPr/>
        </p:nvSpPr>
        <p:spPr bwMode="auto">
          <a:xfrm>
            <a:off x="228600" y="609600"/>
            <a:ext cx="854551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0000"/>
                </a:solidFill>
              </a:rPr>
              <a:t>Users interact with the CFG file via the GUI – XGCONF:</a:t>
            </a:r>
          </a:p>
        </p:txBody>
      </p:sp>
      <p:sp>
        <p:nvSpPr>
          <p:cNvPr id="31748" name="TextBox 24"/>
          <p:cNvSpPr txBox="1">
            <a:spLocks noChangeArrowheads="1"/>
          </p:cNvSpPr>
          <p:nvPr/>
        </p:nvSpPr>
        <p:spPr bwMode="auto">
          <a:xfrm>
            <a:off x="747713" y="1069975"/>
            <a:ext cx="6627812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5425" indent="-225425" eaLnBrk="0" hangingPunct="0">
              <a:lnSpc>
                <a:spcPct val="6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When you “Add New”, you get a dialogue box to set up parameters</a:t>
            </a:r>
          </a:p>
          <a:p>
            <a:pPr marL="225425" indent="-225425" eaLnBrk="0" hangingPunct="0">
              <a:lnSpc>
                <a:spcPct val="6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Two views: “Basic” and “Advanced”</a:t>
            </a:r>
          </a:p>
        </p:txBody>
      </p:sp>
      <p:pic>
        <p:nvPicPr>
          <p:cNvPr id="19" name="Picture 18" descr="basic5_idle_param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413" y="2408238"/>
            <a:ext cx="5780087" cy="307816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7" descr="C:\Documents and Settings\a0159877\Desktop\Outlin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200" y="1447800"/>
            <a:ext cx="1828800" cy="522287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ight Arrow 10"/>
          <p:cNvSpPr/>
          <p:nvPr/>
        </p:nvSpPr>
        <p:spPr bwMode="auto">
          <a:xfrm flipH="1">
            <a:off x="6122988" y="3581400"/>
            <a:ext cx="685800" cy="533400"/>
          </a:xfrm>
          <a:prstGeom prst="rightArrow">
            <a:avLst/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.CFG Files (XDC script)</a:t>
            </a:r>
          </a:p>
        </p:txBody>
      </p:sp>
      <p:sp>
        <p:nvSpPr>
          <p:cNvPr id="32771" name="TextBox 19"/>
          <p:cNvSpPr txBox="1">
            <a:spLocks noChangeArrowheads="1"/>
          </p:cNvSpPr>
          <p:nvPr/>
        </p:nvSpPr>
        <p:spPr bwMode="auto">
          <a:xfrm>
            <a:off x="228600" y="649288"/>
            <a:ext cx="6981825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</a:rPr>
              <a:t>All changes made to the GUI are reflected with </a:t>
            </a:r>
            <a:br>
              <a:rPr lang="en-US" b="0">
                <a:solidFill>
                  <a:srgbClr val="000000"/>
                </a:solidFill>
              </a:rPr>
            </a:br>
            <a:r>
              <a:rPr lang="en-US" b="0">
                <a:solidFill>
                  <a:srgbClr val="000000"/>
                </a:solidFill>
              </a:rPr>
              <a:t>java script in the .CFG file</a:t>
            </a:r>
          </a:p>
          <a:p>
            <a:pPr marL="342900" indent="-342900" eaLnBrk="0" hangingPunct="0"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</a:rPr>
              <a:t>Click on a module on the right, see the</a:t>
            </a:r>
            <a:br>
              <a:rPr lang="en-US" b="0">
                <a:solidFill>
                  <a:srgbClr val="000000"/>
                </a:solidFill>
              </a:rPr>
            </a:br>
            <a:r>
              <a:rPr lang="en-US" b="0">
                <a:solidFill>
                  <a:srgbClr val="000000"/>
                </a:solidFill>
              </a:rPr>
              <a:t>corresponding script in app.cfg</a:t>
            </a:r>
          </a:p>
        </p:txBody>
      </p:sp>
      <p:sp>
        <p:nvSpPr>
          <p:cNvPr id="16" name="Right Arrow 15"/>
          <p:cNvSpPr/>
          <p:nvPr/>
        </p:nvSpPr>
        <p:spPr bwMode="auto">
          <a:xfrm flipH="1">
            <a:off x="6122988" y="3581400"/>
            <a:ext cx="685800" cy="533400"/>
          </a:xfrm>
          <a:prstGeom prst="rightArrow">
            <a:avLst/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15" name="Picture 17" descr="C:\Documents and Settings\a0159877\Desktop\Outlin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1447800"/>
            <a:ext cx="1828800" cy="522287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122" name="Picture 2" descr="C:\Documents and Settings\a0159877\Desktop\SYSBIOS Snaps\extra\use_ide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5100" y="2514600"/>
            <a:ext cx="5824538" cy="226853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5048250"/>
            <a:ext cx="5530850" cy="5905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Configuration Build Flow (CFG)</a:t>
            </a:r>
          </a:p>
        </p:txBody>
      </p:sp>
      <p:sp>
        <p:nvSpPr>
          <p:cNvPr id="33795" name="TextBox 24"/>
          <p:cNvSpPr txBox="1">
            <a:spLocks noChangeArrowheads="1"/>
          </p:cNvSpPr>
          <p:nvPr/>
        </p:nvSpPr>
        <p:spPr bwMode="auto">
          <a:xfrm>
            <a:off x="747713" y="660400"/>
            <a:ext cx="5997575" cy="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5425" indent="-225425" eaLnBrk="0" hangingPunct="0">
              <a:lnSpc>
                <a:spcPct val="7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b="0" u="sng">
                <a:solidFill>
                  <a:srgbClr val="000000"/>
                </a:solidFill>
                <a:latin typeface="Arial Narrow" pitchFamily="34" charset="0"/>
              </a:rPr>
              <a:t>SYS/BIOS</a:t>
            </a:r>
            <a:r>
              <a:rPr lang="en-US" b="0">
                <a:solidFill>
                  <a:srgbClr val="000000"/>
                </a:solidFill>
                <a:latin typeface="Arial Narrow" pitchFamily="34" charset="0"/>
              </a:rPr>
              <a:t> – user configures system with </a:t>
            </a:r>
            <a:r>
              <a:rPr lang="en-US" b="0" u="sng">
                <a:solidFill>
                  <a:srgbClr val="000000"/>
                </a:solidFill>
                <a:latin typeface="Arial Narrow" pitchFamily="34" charset="0"/>
              </a:rPr>
              <a:t>CFG file</a:t>
            </a:r>
          </a:p>
          <a:p>
            <a:pPr marL="225425" indent="-225425" eaLnBrk="0" hangingPunct="0">
              <a:lnSpc>
                <a:spcPct val="7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b="0">
                <a:solidFill>
                  <a:srgbClr val="000000"/>
                </a:solidFill>
                <a:latin typeface="Arial Narrow" pitchFamily="34" charset="0"/>
              </a:rPr>
              <a:t>The rest is “under the hood”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54263" y="2209800"/>
            <a:ext cx="1295400" cy="12874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XDC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7075" y="3878263"/>
            <a:ext cx="990600" cy="685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.C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06863" y="3878263"/>
            <a:ext cx="1143000" cy="685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Compiler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59463" y="3878263"/>
            <a:ext cx="1143000" cy="685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Linker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12063" y="3878263"/>
            <a:ext cx="1143000" cy="6858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Arial Narrow" pitchFamily="34" charset="0"/>
                <a:cs typeface="+mn-cs"/>
              </a:rPr>
              <a:t>app.out</a:t>
            </a:r>
            <a:endParaRPr lang="en-US" sz="2000" b="0" dirty="0">
              <a:solidFill>
                <a:srgbClr val="000000"/>
              </a:solidFill>
              <a:latin typeface="Arial Narrow" pitchFamily="34" charset="0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59463" y="5249863"/>
            <a:ext cx="1143000" cy="6858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BIOS </a:t>
            </a:r>
            <a:r>
              <a:rPr lang="en-US" sz="2000" b="0" dirty="0" err="1">
                <a:solidFill>
                  <a:srgbClr val="000000"/>
                </a:solidFill>
                <a:latin typeface="Arial Narrow" pitchFamily="34" charset="0"/>
                <a:cs typeface="+mn-cs"/>
              </a:rPr>
              <a:t>libs</a:t>
            </a:r>
            <a:endParaRPr lang="en-US" sz="2000" b="0" dirty="0">
              <a:solidFill>
                <a:srgbClr val="000000"/>
              </a:solidFill>
              <a:latin typeface="Arial Narrow" pitchFamily="34" charset="0"/>
              <a:cs typeface="+mn-cs"/>
            </a:endParaRPr>
          </a:p>
        </p:txBody>
      </p:sp>
      <p:cxnSp>
        <p:nvCxnSpPr>
          <p:cNvPr id="33802" name="Shape 34"/>
          <p:cNvCxnSpPr>
            <a:cxnSpLocks noChangeShapeType="1"/>
            <a:stCxn id="26" idx="3"/>
            <a:endCxn id="28" idx="0"/>
          </p:cNvCxnSpPr>
          <p:nvPr/>
        </p:nvCxnSpPr>
        <p:spPr bwMode="auto">
          <a:xfrm>
            <a:off x="3649663" y="2852738"/>
            <a:ext cx="1028700" cy="1025525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33803" name="Shape 36"/>
          <p:cNvCxnSpPr>
            <a:cxnSpLocks noChangeShapeType="1"/>
            <a:stCxn id="26" idx="3"/>
            <a:endCxn id="29" idx="0"/>
          </p:cNvCxnSpPr>
          <p:nvPr/>
        </p:nvCxnSpPr>
        <p:spPr bwMode="auto">
          <a:xfrm>
            <a:off x="3649663" y="2852738"/>
            <a:ext cx="2781300" cy="1025525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33804" name="Straight Arrow Connector 38"/>
          <p:cNvCxnSpPr>
            <a:cxnSpLocks noChangeShapeType="1"/>
            <a:stCxn id="27" idx="3"/>
            <a:endCxn id="28" idx="1"/>
          </p:cNvCxnSpPr>
          <p:nvPr/>
        </p:nvCxnSpPr>
        <p:spPr bwMode="auto">
          <a:xfrm>
            <a:off x="1717675" y="4221163"/>
            <a:ext cx="2389188" cy="1587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  <p:cxnSp>
        <p:nvCxnSpPr>
          <p:cNvPr id="33805" name="Straight Arrow Connector 39"/>
          <p:cNvCxnSpPr>
            <a:cxnSpLocks noChangeShapeType="1"/>
          </p:cNvCxnSpPr>
          <p:nvPr/>
        </p:nvCxnSpPr>
        <p:spPr bwMode="auto">
          <a:xfrm>
            <a:off x="5249863" y="4221163"/>
            <a:ext cx="6096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33806" name="Straight Arrow Connector 40"/>
          <p:cNvCxnSpPr>
            <a:cxnSpLocks noChangeShapeType="1"/>
          </p:cNvCxnSpPr>
          <p:nvPr/>
        </p:nvCxnSpPr>
        <p:spPr bwMode="auto">
          <a:xfrm>
            <a:off x="7002463" y="4221163"/>
            <a:ext cx="609600" cy="1587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  <p:sp>
        <p:nvSpPr>
          <p:cNvPr id="33807" name="TextBox 41"/>
          <p:cNvSpPr txBox="1">
            <a:spLocks noChangeArrowheads="1"/>
          </p:cNvSpPr>
          <p:nvPr/>
        </p:nvSpPr>
        <p:spPr bwMode="auto">
          <a:xfrm>
            <a:off x="3767138" y="2570163"/>
            <a:ext cx="18383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compiler.opt</a:t>
            </a:r>
          </a:p>
        </p:txBody>
      </p:sp>
      <p:sp>
        <p:nvSpPr>
          <p:cNvPr id="33808" name="TextBox 42"/>
          <p:cNvSpPr txBox="1">
            <a:spLocks noChangeArrowheads="1"/>
          </p:cNvSpPr>
          <p:nvPr/>
        </p:nvSpPr>
        <p:spPr bwMode="auto">
          <a:xfrm>
            <a:off x="6054725" y="2570163"/>
            <a:ext cx="736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.cmd</a:t>
            </a:r>
          </a:p>
        </p:txBody>
      </p:sp>
      <p:cxnSp>
        <p:nvCxnSpPr>
          <p:cNvPr id="33809" name="Straight Arrow Connector 44"/>
          <p:cNvCxnSpPr>
            <a:cxnSpLocks noChangeShapeType="1"/>
            <a:stCxn id="31" idx="0"/>
            <a:endCxn id="29" idx="2"/>
          </p:cNvCxnSpPr>
          <p:nvPr/>
        </p:nvCxnSpPr>
        <p:spPr bwMode="auto">
          <a:xfrm rot="5400000" flipH="1" flipV="1">
            <a:off x="6088063" y="4906962"/>
            <a:ext cx="685800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33810" name="TextBox 45"/>
          <p:cNvSpPr txBox="1">
            <a:spLocks noChangeArrowheads="1"/>
          </p:cNvSpPr>
          <p:nvPr/>
        </p:nvSpPr>
        <p:spPr bwMode="auto">
          <a:xfrm>
            <a:off x="638175" y="1778000"/>
            <a:ext cx="9699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66FF"/>
                </a:solidFill>
              </a:rPr>
              <a:t>USER </a:t>
            </a:r>
          </a:p>
        </p:txBody>
      </p:sp>
      <p:sp>
        <p:nvSpPr>
          <p:cNvPr id="33811" name="Rounded Rectangle 48"/>
          <p:cNvSpPr>
            <a:spLocks noChangeArrowheads="1"/>
          </p:cNvSpPr>
          <p:nvPr/>
        </p:nvSpPr>
        <p:spPr bwMode="auto">
          <a:xfrm>
            <a:off x="2430463" y="2613025"/>
            <a:ext cx="11430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Configuro</a:t>
            </a:r>
          </a:p>
        </p:txBody>
      </p:sp>
      <p:sp>
        <p:nvSpPr>
          <p:cNvPr id="33812" name="TextBox 49"/>
          <p:cNvSpPr txBox="1">
            <a:spLocks noChangeArrowheads="1"/>
          </p:cNvSpPr>
          <p:nvPr/>
        </p:nvSpPr>
        <p:spPr bwMode="auto">
          <a:xfrm>
            <a:off x="4645025" y="3344863"/>
            <a:ext cx="49212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-I</a:t>
            </a:r>
          </a:p>
        </p:txBody>
      </p:sp>
      <p:sp>
        <p:nvSpPr>
          <p:cNvPr id="33813" name="TextBox 50"/>
          <p:cNvSpPr txBox="1">
            <a:spLocks noChangeArrowheads="1"/>
          </p:cNvSpPr>
          <p:nvPr/>
        </p:nvSpPr>
        <p:spPr bwMode="auto">
          <a:xfrm>
            <a:off x="6392863" y="3344863"/>
            <a:ext cx="49212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-L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52400" y="2216150"/>
            <a:ext cx="1752600" cy="12192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119063" indent="-119063" eaLnBrk="0" hangingPunct="0"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18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BIOS </a:t>
            </a:r>
            <a:r>
              <a:rPr lang="en-US" sz="1800" b="0" dirty="0" err="1">
                <a:solidFill>
                  <a:srgbClr val="000000"/>
                </a:solidFill>
                <a:latin typeface="Arial Narrow" pitchFamily="34" charset="0"/>
                <a:cs typeface="+mn-cs"/>
              </a:rPr>
              <a:t>pkgs</a:t>
            </a:r>
            <a:r>
              <a:rPr lang="en-US" sz="18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 (.</a:t>
            </a:r>
            <a:r>
              <a:rPr lang="en-US" sz="1800" b="0" dirty="0" err="1">
                <a:solidFill>
                  <a:srgbClr val="000000"/>
                </a:solidFill>
                <a:latin typeface="Arial Narrow" pitchFamily="34" charset="0"/>
                <a:cs typeface="+mn-cs"/>
              </a:rPr>
              <a:t>cfg</a:t>
            </a:r>
            <a:r>
              <a:rPr lang="en-US" sz="18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)</a:t>
            </a:r>
          </a:p>
          <a:p>
            <a:pPr marL="119063" indent="-119063" eaLnBrk="0" hangingPunct="0"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18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Platform/Target</a:t>
            </a:r>
          </a:p>
          <a:p>
            <a:pPr marL="119063" indent="-119063" eaLnBrk="0" hangingPunct="0"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18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Build Options</a:t>
            </a:r>
          </a:p>
        </p:txBody>
      </p:sp>
      <p:cxnSp>
        <p:nvCxnSpPr>
          <p:cNvPr id="33815" name="Straight Arrow Connector 55"/>
          <p:cNvCxnSpPr>
            <a:cxnSpLocks noChangeShapeType="1"/>
          </p:cNvCxnSpPr>
          <p:nvPr/>
        </p:nvCxnSpPr>
        <p:spPr bwMode="auto">
          <a:xfrm>
            <a:off x="1744663" y="2819400"/>
            <a:ext cx="609600" cy="1588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  <p:sp>
        <p:nvSpPr>
          <p:cNvPr id="33816" name="TextBox 56"/>
          <p:cNvSpPr txBox="1">
            <a:spLocks noChangeArrowheads="1"/>
          </p:cNvSpPr>
          <p:nvPr/>
        </p:nvSpPr>
        <p:spPr bwMode="auto">
          <a:xfrm>
            <a:off x="255588" y="4735513"/>
            <a:ext cx="539115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66688" indent="-166688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BIOS modules (like HWI, Clock, Semaphore, etc.) are</a:t>
            </a:r>
            <a:br>
              <a:rPr lang="en-US" sz="1800" b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delivered as RTSC compliant packages</a:t>
            </a:r>
          </a:p>
          <a:p>
            <a:pPr marL="166688" indent="-166688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RTSC – Real Time Software Components – Packages that</a:t>
            </a:r>
            <a:br>
              <a:rPr lang="en-US" sz="1800" b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contain libraries and metadata (similar to Java.jar files)</a:t>
            </a:r>
          </a:p>
          <a:p>
            <a:pPr marL="166688" indent="-166688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XDC – eXpress DSP Components – set of tools to consume</a:t>
            </a:r>
            <a:br>
              <a:rPr lang="en-US" sz="1800" b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RTSC packages (knows how to read RTSC metadata)</a:t>
            </a:r>
          </a:p>
        </p:txBody>
      </p:sp>
      <p:sp>
        <p:nvSpPr>
          <p:cNvPr id="33817" name="TextBox 45"/>
          <p:cNvSpPr txBox="1">
            <a:spLocks noChangeArrowheads="1"/>
          </p:cNvSpPr>
          <p:nvPr/>
        </p:nvSpPr>
        <p:spPr bwMode="auto">
          <a:xfrm>
            <a:off x="3733800" y="1778000"/>
            <a:ext cx="3714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66FF"/>
                </a:solidFill>
              </a:rPr>
              <a:t>UNDER THE HOOD (TOOLS) </a:t>
            </a:r>
          </a:p>
        </p:txBody>
      </p:sp>
      <p:cxnSp>
        <p:nvCxnSpPr>
          <p:cNvPr id="33818" name="Straight Connector 41"/>
          <p:cNvCxnSpPr>
            <a:cxnSpLocks noChangeShapeType="1"/>
          </p:cNvCxnSpPr>
          <p:nvPr/>
        </p:nvCxnSpPr>
        <p:spPr bwMode="auto">
          <a:xfrm>
            <a:off x="152400" y="1646238"/>
            <a:ext cx="86868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3819" name="Straight Connector 43"/>
          <p:cNvCxnSpPr>
            <a:cxnSpLocks noChangeShapeType="1"/>
          </p:cNvCxnSpPr>
          <p:nvPr/>
        </p:nvCxnSpPr>
        <p:spPr bwMode="auto">
          <a:xfrm rot="5400000">
            <a:off x="663575" y="3124200"/>
            <a:ext cx="28956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</p:cxn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4419600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34820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lvl="1" eaLnBrk="1" hangingPunct="1"/>
            <a:r>
              <a:rPr lang="en-US" smtClean="0"/>
              <a:t>Overview</a:t>
            </a:r>
          </a:p>
          <a:p>
            <a:pPr lvl="1" eaLnBrk="1" hangingPunct="1"/>
            <a:r>
              <a:rPr lang="en-US" smtClean="0"/>
              <a:t>Threads and Scheduling</a:t>
            </a:r>
          </a:p>
          <a:p>
            <a:pPr lvl="1" eaLnBrk="1" hangingPunct="1"/>
            <a:r>
              <a:rPr lang="en-US" smtClean="0"/>
              <a:t>Creating a BIOS Thread</a:t>
            </a:r>
          </a:p>
          <a:p>
            <a:pPr lvl="1" eaLnBrk="1" hangingPunct="1"/>
            <a:r>
              <a:rPr lang="en-US" smtClean="0"/>
              <a:t>System Timeline</a:t>
            </a:r>
          </a:p>
          <a:p>
            <a:pPr lvl="1" eaLnBrk="1" hangingPunct="1"/>
            <a:r>
              <a:rPr lang="en-US" smtClean="0"/>
              <a:t>Real-Time Analysis Tools</a:t>
            </a:r>
          </a:p>
          <a:p>
            <a:pPr lvl="1" eaLnBrk="1" hangingPunct="1"/>
            <a:r>
              <a:rPr lang="en-US" smtClean="0"/>
              <a:t>Create A New Project</a:t>
            </a:r>
          </a:p>
          <a:p>
            <a:pPr lvl="1" eaLnBrk="1" hangingPunct="1"/>
            <a:r>
              <a:rPr lang="en-US" smtClean="0"/>
              <a:t>BIOS Configuration (.CFG)</a:t>
            </a:r>
          </a:p>
          <a:p>
            <a:pPr lvl="1" eaLnBrk="1" hangingPunct="1"/>
            <a:r>
              <a:rPr lang="en-US" smtClean="0"/>
              <a:t>Platforms</a:t>
            </a:r>
          </a:p>
          <a:p>
            <a:pPr lvl="1" eaLnBrk="1" hangingPunct="1"/>
            <a:r>
              <a:rPr lang="en-US" smtClean="0"/>
              <a:t>For More Info…..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endParaRPr lang="en-US" smtClean="0"/>
          </a:p>
        </p:txBody>
      </p:sp>
      <p:pic>
        <p:nvPicPr>
          <p:cNvPr id="34821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1371600"/>
            <a:ext cx="4191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8195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lvl="1" eaLnBrk="1" hangingPunct="1"/>
            <a:r>
              <a:rPr lang="en-US" smtClean="0"/>
              <a:t>Overview</a:t>
            </a:r>
          </a:p>
          <a:p>
            <a:pPr lvl="1" eaLnBrk="1" hangingPunct="1"/>
            <a:r>
              <a:rPr lang="en-US" smtClean="0"/>
              <a:t>Threads and Scheduling</a:t>
            </a:r>
          </a:p>
          <a:p>
            <a:pPr lvl="1" eaLnBrk="1" hangingPunct="1"/>
            <a:r>
              <a:rPr lang="en-US" smtClean="0"/>
              <a:t>Creating a BIOS Thread</a:t>
            </a:r>
          </a:p>
          <a:p>
            <a:pPr lvl="1" eaLnBrk="1" hangingPunct="1"/>
            <a:r>
              <a:rPr lang="en-US" smtClean="0"/>
              <a:t>System Timeline</a:t>
            </a:r>
          </a:p>
          <a:p>
            <a:pPr lvl="1" eaLnBrk="1" hangingPunct="1"/>
            <a:r>
              <a:rPr lang="en-US" smtClean="0"/>
              <a:t>Real-Time Analysis Tools</a:t>
            </a:r>
          </a:p>
          <a:p>
            <a:pPr lvl="1" eaLnBrk="1" hangingPunct="1"/>
            <a:r>
              <a:rPr lang="en-US" smtClean="0"/>
              <a:t>Create A New Project</a:t>
            </a:r>
          </a:p>
          <a:p>
            <a:pPr lvl="1" eaLnBrk="1" hangingPunct="1"/>
            <a:r>
              <a:rPr lang="en-US" smtClean="0"/>
              <a:t>BIOS Configuration (.CFG)</a:t>
            </a:r>
          </a:p>
          <a:p>
            <a:pPr lvl="1" eaLnBrk="1" hangingPunct="1"/>
            <a:r>
              <a:rPr lang="en-US" smtClean="0"/>
              <a:t>Platforms</a:t>
            </a:r>
          </a:p>
          <a:p>
            <a:pPr lvl="1" eaLnBrk="1" hangingPunct="1"/>
            <a:r>
              <a:rPr lang="en-US" smtClean="0"/>
              <a:t>For More Info…..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endParaRPr lang="en-US" smtClean="0"/>
          </a:p>
        </p:txBody>
      </p:sp>
      <p:sp>
        <p:nvSpPr>
          <p:cNvPr id="81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8197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Platform (Memory Config)</a:t>
            </a:r>
          </a:p>
        </p:txBody>
      </p:sp>
      <p:sp>
        <p:nvSpPr>
          <p:cNvPr id="35843" name="TextBox 11"/>
          <p:cNvSpPr txBox="1">
            <a:spLocks noChangeArrowheads="1"/>
          </p:cNvSpPr>
          <p:nvPr/>
        </p:nvSpPr>
        <p:spPr bwMode="auto">
          <a:xfrm>
            <a:off x="166688" y="1347788"/>
            <a:ext cx="2795587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Arial Narrow" pitchFamily="34" charset="0"/>
              </a:rPr>
              <a:t>Create Internal Memory </a:t>
            </a:r>
            <a:br>
              <a:rPr lang="en-US" sz="2000" b="0">
                <a:latin typeface="Arial Narrow" pitchFamily="34" charset="0"/>
              </a:rPr>
            </a:br>
            <a:r>
              <a:rPr lang="en-US" sz="2000" b="0">
                <a:latin typeface="Arial Narrow" pitchFamily="34" charset="0"/>
              </a:rPr>
              <a:t>Segments (e.g. IRAM)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Arial Narrow" pitchFamily="34" charset="0"/>
              </a:rPr>
              <a:t>Configure cache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Arial Narrow" pitchFamily="34" charset="0"/>
              </a:rPr>
              <a:t>Define External Memory</a:t>
            </a:r>
            <a:br>
              <a:rPr lang="en-US" sz="2000" b="0">
                <a:latin typeface="Arial Narrow" pitchFamily="34" charset="0"/>
              </a:rPr>
            </a:br>
            <a:r>
              <a:rPr lang="en-US" sz="2000" b="0">
                <a:latin typeface="Arial Narrow" pitchFamily="34" charset="0"/>
              </a:rPr>
              <a:t>Segments</a:t>
            </a:r>
          </a:p>
        </p:txBody>
      </p:sp>
      <p:sp>
        <p:nvSpPr>
          <p:cNvPr id="35844" name="TextBox 12"/>
          <p:cNvSpPr txBox="1">
            <a:spLocks noChangeArrowheads="1"/>
          </p:cNvSpPr>
          <p:nvPr/>
        </p:nvSpPr>
        <p:spPr bwMode="auto">
          <a:xfrm>
            <a:off x="152400" y="990600"/>
            <a:ext cx="242411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/>
              <a:t>Memory Config</a:t>
            </a:r>
          </a:p>
        </p:txBody>
      </p:sp>
      <p:sp>
        <p:nvSpPr>
          <p:cNvPr id="35845" name="TextBox 13"/>
          <p:cNvSpPr txBox="1">
            <a:spLocks noChangeArrowheads="1"/>
          </p:cNvSpPr>
          <p:nvPr/>
        </p:nvSpPr>
        <p:spPr bwMode="auto">
          <a:xfrm>
            <a:off x="152400" y="3454400"/>
            <a:ext cx="2608263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Arial Narrow" pitchFamily="34" charset="0"/>
              </a:rPr>
              <a:t>Can link code, data</a:t>
            </a:r>
            <a:br>
              <a:rPr lang="en-US" sz="2000" b="0">
                <a:latin typeface="Arial Narrow" pitchFamily="34" charset="0"/>
              </a:rPr>
            </a:br>
            <a:r>
              <a:rPr lang="en-US" sz="2000" b="0">
                <a:latin typeface="Arial Narrow" pitchFamily="34" charset="0"/>
              </a:rPr>
              <a:t>and stack to any</a:t>
            </a:r>
            <a:br>
              <a:rPr lang="en-US" sz="2000" b="0">
                <a:latin typeface="Arial Narrow" pitchFamily="34" charset="0"/>
              </a:rPr>
            </a:br>
            <a:r>
              <a:rPr lang="en-US" sz="2000" b="0">
                <a:latin typeface="Arial Narrow" pitchFamily="34" charset="0"/>
              </a:rPr>
              <a:t>defined mem segment</a:t>
            </a:r>
          </a:p>
        </p:txBody>
      </p:sp>
      <p:sp>
        <p:nvSpPr>
          <p:cNvPr id="35846" name="TextBox 14"/>
          <p:cNvSpPr txBox="1">
            <a:spLocks noChangeArrowheads="1"/>
          </p:cNvSpPr>
          <p:nvPr/>
        </p:nvSpPr>
        <p:spPr bwMode="auto">
          <a:xfrm>
            <a:off x="152400" y="3124200"/>
            <a:ext cx="29210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/>
              <a:t>Section Placement</a:t>
            </a:r>
          </a:p>
        </p:txBody>
      </p:sp>
      <p:sp>
        <p:nvSpPr>
          <p:cNvPr id="35847" name="TextBox 15"/>
          <p:cNvSpPr txBox="1">
            <a:spLocks noChangeArrowheads="1"/>
          </p:cNvSpPr>
          <p:nvPr/>
        </p:nvSpPr>
        <p:spPr bwMode="auto">
          <a:xfrm>
            <a:off x="166688" y="4776788"/>
            <a:ext cx="275113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Arial Narrow" pitchFamily="34" charset="0"/>
              </a:rPr>
              <a:t>Use “Import” button</a:t>
            </a:r>
            <a:br>
              <a:rPr lang="en-US" sz="2000" b="0">
                <a:latin typeface="Arial Narrow" pitchFamily="34" charset="0"/>
              </a:rPr>
            </a:br>
            <a:r>
              <a:rPr lang="en-US" sz="2000" b="0">
                <a:latin typeface="Arial Narrow" pitchFamily="34" charset="0"/>
              </a:rPr>
              <a:t>to copy “seed” platform</a:t>
            </a:r>
            <a:br>
              <a:rPr lang="en-US" sz="2000" b="0">
                <a:latin typeface="Arial Narrow" pitchFamily="34" charset="0"/>
              </a:rPr>
            </a:br>
            <a:r>
              <a:rPr lang="en-US" sz="2000" b="0">
                <a:latin typeface="Arial Narrow" pitchFamily="34" charset="0"/>
              </a:rPr>
              <a:t>and then customize</a:t>
            </a:r>
          </a:p>
        </p:txBody>
      </p:sp>
      <p:sp>
        <p:nvSpPr>
          <p:cNvPr id="35848" name="TextBox 16"/>
          <p:cNvSpPr txBox="1">
            <a:spLocks noChangeArrowheads="1"/>
          </p:cNvSpPr>
          <p:nvPr/>
        </p:nvSpPr>
        <p:spPr bwMode="auto">
          <a:xfrm>
            <a:off x="152400" y="4419600"/>
            <a:ext cx="266382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/>
              <a:t>Custom Platform</a:t>
            </a:r>
          </a:p>
        </p:txBody>
      </p:sp>
      <p:pic>
        <p:nvPicPr>
          <p:cNvPr id="6146" name="Picture 2" descr="C:\Documents and Settings\a0159877\Desktop\SYSBIOS Snaps\extra\mother_platfor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1711325"/>
            <a:ext cx="5886450" cy="4191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 descr="C:\Documents and Settings\a0159877\Desktop\SYSBIOS Snaps\extra\view_platfor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720725"/>
            <a:ext cx="3367088" cy="148907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4883150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867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lvl="1" eaLnBrk="1" hangingPunct="1"/>
            <a:r>
              <a:rPr lang="en-US" smtClean="0"/>
              <a:t>Overview</a:t>
            </a:r>
          </a:p>
          <a:p>
            <a:pPr lvl="1" eaLnBrk="1" hangingPunct="1"/>
            <a:r>
              <a:rPr lang="en-US" smtClean="0"/>
              <a:t>Threads and Scheduling</a:t>
            </a:r>
          </a:p>
          <a:p>
            <a:pPr lvl="1" eaLnBrk="1" hangingPunct="1"/>
            <a:r>
              <a:rPr lang="en-US" smtClean="0"/>
              <a:t>Creating a BIOS Thread</a:t>
            </a:r>
          </a:p>
          <a:p>
            <a:pPr lvl="1" eaLnBrk="1" hangingPunct="1"/>
            <a:r>
              <a:rPr lang="en-US" smtClean="0"/>
              <a:t>System Timeline</a:t>
            </a:r>
          </a:p>
          <a:p>
            <a:pPr lvl="1" eaLnBrk="1" hangingPunct="1"/>
            <a:r>
              <a:rPr lang="en-US" smtClean="0"/>
              <a:t>Real-Time Analysis Tools</a:t>
            </a:r>
          </a:p>
          <a:p>
            <a:pPr lvl="1" eaLnBrk="1" hangingPunct="1"/>
            <a:r>
              <a:rPr lang="en-US" smtClean="0"/>
              <a:t>Create A New Project</a:t>
            </a:r>
          </a:p>
          <a:p>
            <a:pPr lvl="1" eaLnBrk="1" hangingPunct="1"/>
            <a:r>
              <a:rPr lang="en-US" smtClean="0"/>
              <a:t>BIOS Configuration (.CFG)</a:t>
            </a:r>
          </a:p>
          <a:p>
            <a:pPr lvl="1" eaLnBrk="1" hangingPunct="1"/>
            <a:r>
              <a:rPr lang="en-US" smtClean="0"/>
              <a:t>Platforms</a:t>
            </a:r>
          </a:p>
          <a:p>
            <a:pPr lvl="1" eaLnBrk="1" hangingPunct="1"/>
            <a:r>
              <a:rPr lang="en-US" smtClean="0"/>
              <a:t>For More Info…..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endParaRPr lang="en-US" smtClean="0"/>
          </a:p>
        </p:txBody>
      </p:sp>
      <p:sp>
        <p:nvSpPr>
          <p:cNvPr id="368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36869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More Information (1)</a:t>
            </a:r>
          </a:p>
        </p:txBody>
      </p:sp>
      <p:sp>
        <p:nvSpPr>
          <p:cNvPr id="37891" name="TextBox 22"/>
          <p:cNvSpPr txBox="1">
            <a:spLocks noChangeArrowheads="1"/>
          </p:cNvSpPr>
          <p:nvPr/>
        </p:nvSpPr>
        <p:spPr bwMode="auto">
          <a:xfrm>
            <a:off x="76200" y="609600"/>
            <a:ext cx="80073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66FF"/>
                </a:solidFill>
              </a:rPr>
              <a:t>SYS/BIOS Product Page </a:t>
            </a:r>
            <a:r>
              <a:rPr lang="en-US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(www.ti.com/sysbios).</a:t>
            </a:r>
          </a:p>
        </p:txBody>
      </p:sp>
      <p:pic>
        <p:nvPicPr>
          <p:cNvPr id="1026" name="Picture 2" descr="C:\Documents and Settings\a0159877\Desktop\SYSBIOS Snaps\extra\sysbios_ti_co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0575" y="1143000"/>
            <a:ext cx="7362825" cy="51816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More Information (2)</a:t>
            </a:r>
          </a:p>
        </p:txBody>
      </p:sp>
      <p:sp>
        <p:nvSpPr>
          <p:cNvPr id="38915" name="TextBox 22"/>
          <p:cNvSpPr txBox="1">
            <a:spLocks noChangeArrowheads="1"/>
          </p:cNvSpPr>
          <p:nvPr/>
        </p:nvSpPr>
        <p:spPr bwMode="auto">
          <a:xfrm>
            <a:off x="76200" y="609600"/>
            <a:ext cx="3352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66FF"/>
                </a:solidFill>
              </a:rPr>
              <a:t>CCS Help Contents</a:t>
            </a:r>
          </a:p>
        </p:txBody>
      </p:sp>
      <p:pic>
        <p:nvPicPr>
          <p:cNvPr id="2050" name="Picture 2" descr="C:\Documents and Settings\a0159877\Desktop\SYSBIOS Snaps\extra\ccs_hel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143000"/>
            <a:ext cx="2743200" cy="335915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3" descr="C:\Documents and Settings\a0159877\Desktop\SYSBIOS Snaps\extra\help_API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1400" y="762000"/>
            <a:ext cx="5334000" cy="573405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8918" name="TextBox 8"/>
          <p:cNvSpPr txBox="1">
            <a:spLocks noChangeArrowheads="1"/>
          </p:cNvSpPr>
          <p:nvPr/>
        </p:nvSpPr>
        <p:spPr bwMode="auto">
          <a:xfrm>
            <a:off x="685800" y="4683125"/>
            <a:ext cx="2600325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7800" indent="-177800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/>
              <a:t>User Guides</a:t>
            </a:r>
          </a:p>
          <a:p>
            <a:pPr marL="177800" indent="-177800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/>
              <a:t>API Reference (knl)</a:t>
            </a:r>
          </a:p>
        </p:txBody>
      </p:sp>
      <p:cxnSp>
        <p:nvCxnSpPr>
          <p:cNvPr id="38919" name="Straight Arrow Connector 11"/>
          <p:cNvCxnSpPr>
            <a:cxnSpLocks noChangeShapeType="1"/>
          </p:cNvCxnSpPr>
          <p:nvPr/>
        </p:nvCxnSpPr>
        <p:spPr bwMode="auto">
          <a:xfrm rot="5400000" flipH="1" flipV="1">
            <a:off x="1981200" y="2057400"/>
            <a:ext cx="2057400" cy="20574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Download Latest Tools</a:t>
            </a:r>
          </a:p>
        </p:txBody>
      </p:sp>
      <p:sp>
        <p:nvSpPr>
          <p:cNvPr id="39939" name="TextBox 22"/>
          <p:cNvSpPr txBox="1">
            <a:spLocks noChangeArrowheads="1"/>
          </p:cNvSpPr>
          <p:nvPr/>
        </p:nvSpPr>
        <p:spPr bwMode="auto">
          <a:xfrm>
            <a:off x="304800" y="533400"/>
            <a:ext cx="42497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66FF"/>
                </a:solidFill>
              </a:rPr>
              <a:t>Download Target Content</a:t>
            </a:r>
          </a:p>
        </p:txBody>
      </p:sp>
      <p:sp>
        <p:nvSpPr>
          <p:cNvPr id="39940" name="TextBox 8"/>
          <p:cNvSpPr txBox="1">
            <a:spLocks noChangeArrowheads="1"/>
          </p:cNvSpPr>
          <p:nvPr/>
        </p:nvSpPr>
        <p:spPr bwMode="auto">
          <a:xfrm>
            <a:off x="6211888" y="2214563"/>
            <a:ext cx="1982787" cy="326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DSP/BIOS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SYS/BIOS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Utilities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SysLink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DSP Link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IPC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Etc.</a:t>
            </a:r>
          </a:p>
        </p:txBody>
      </p:sp>
      <p:pic>
        <p:nvPicPr>
          <p:cNvPr id="4098" name="Picture 2" descr="C:\Documents and Settings\a0159877\Desktop\SYSBIOS Snaps\extra\Target_conte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39888" y="1454150"/>
            <a:ext cx="4379912" cy="51593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787400" y="1003300"/>
            <a:ext cx="6481763" cy="338138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latin typeface="Arial Narrow" pitchFamily="34" charset="0"/>
                <a:cs typeface="+mn-cs"/>
              </a:rPr>
              <a:t>http://software-dl.ti.com/dsps/dsps_public_sw/sdo_sb/targetcontent/</a:t>
            </a: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685800" y="1905000"/>
            <a:ext cx="4191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0963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r>
              <a:rPr lang="en-US" smtClean="0"/>
              <a:t>Hardware Interrupts (HWI)</a:t>
            </a:r>
          </a:p>
          <a:p>
            <a:pPr lvl="1" eaLnBrk="1" hangingPunct="1"/>
            <a:r>
              <a:rPr lang="en-US" smtClean="0"/>
              <a:t>Software Interrupts (SWI)</a:t>
            </a:r>
          </a:p>
          <a:p>
            <a:pPr lvl="1" eaLnBrk="1" hangingPunct="1"/>
            <a:r>
              <a:rPr lang="en-US" smtClean="0"/>
              <a:t>Tasks (TSK)</a:t>
            </a:r>
          </a:p>
          <a:p>
            <a:pPr lvl="1" eaLnBrk="1" hangingPunct="1"/>
            <a:r>
              <a:rPr lang="en-US" smtClean="0"/>
              <a:t>Semaphores (SEM)</a:t>
            </a:r>
          </a:p>
          <a:p>
            <a:pPr lvl="1" eaLnBrk="1" hangingPunct="1"/>
            <a:endParaRPr lang="en-US" smtClean="0"/>
          </a:p>
        </p:txBody>
      </p:sp>
      <p:sp>
        <p:nvSpPr>
          <p:cNvPr id="409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40965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0" y="588963"/>
            <a:ext cx="9144000" cy="1143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Hwi Scheduling</a:t>
            </a:r>
          </a:p>
        </p:txBody>
      </p:sp>
      <p:sp>
        <p:nvSpPr>
          <p:cNvPr id="41988" name="Rectangle 7"/>
          <p:cNvSpPr>
            <a:spLocks noChangeArrowheads="1"/>
          </p:cNvSpPr>
          <p:nvPr/>
        </p:nvSpPr>
        <p:spPr bwMode="auto">
          <a:xfrm>
            <a:off x="1208088" y="747713"/>
            <a:ext cx="2601912" cy="838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Hwi (hi)</a:t>
            </a:r>
            <a:endParaRPr lang="en-US"/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Hardware Interrupts</a:t>
            </a:r>
            <a:endParaRPr lang="en-US"/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auto">
          <a:xfrm>
            <a:off x="1208088" y="1814513"/>
            <a:ext cx="2601912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solidFill>
                  <a:schemeClr val="tx2"/>
                </a:solidFill>
                <a:cs typeface="+mn-cs"/>
              </a:rPr>
              <a:t>Swi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Software Interrupts</a:t>
            </a:r>
            <a:endParaRPr lang="en-US" dirty="0">
              <a:cs typeface="+mn-cs"/>
            </a:endParaRPr>
          </a:p>
        </p:txBody>
      </p:sp>
      <p:sp>
        <p:nvSpPr>
          <p:cNvPr id="8198" name="Rectangle 9"/>
          <p:cNvSpPr>
            <a:spLocks noChangeArrowheads="1"/>
          </p:cNvSpPr>
          <p:nvPr/>
        </p:nvSpPr>
        <p:spPr bwMode="auto">
          <a:xfrm>
            <a:off x="1208088" y="2881313"/>
            <a:ext cx="2601912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2"/>
                </a:solidFill>
                <a:cs typeface="+mn-cs"/>
              </a:rPr>
              <a:t>Task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Tasks</a:t>
            </a:r>
            <a:endParaRPr lang="en-US" dirty="0">
              <a:cs typeface="+mn-cs"/>
            </a:endParaRPr>
          </a:p>
        </p:txBody>
      </p:sp>
      <p:sp>
        <p:nvSpPr>
          <p:cNvPr id="8199" name="Rectangle 10"/>
          <p:cNvSpPr>
            <a:spLocks noChangeArrowheads="1"/>
          </p:cNvSpPr>
          <p:nvPr/>
        </p:nvSpPr>
        <p:spPr bwMode="auto">
          <a:xfrm>
            <a:off x="1208088" y="3948113"/>
            <a:ext cx="2601912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2"/>
                </a:solidFill>
                <a:cs typeface="+mn-cs"/>
              </a:rPr>
              <a:t>Idle (lo)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Background</a:t>
            </a:r>
            <a:endParaRPr lang="en-US" dirty="0">
              <a:cs typeface="+mn-cs"/>
            </a:endParaRPr>
          </a:p>
        </p:txBody>
      </p:sp>
      <p:sp>
        <p:nvSpPr>
          <p:cNvPr id="41992" name="Text Box 11"/>
          <p:cNvSpPr txBox="1">
            <a:spLocks noChangeArrowheads="1"/>
          </p:cNvSpPr>
          <p:nvPr/>
        </p:nvSpPr>
        <p:spPr bwMode="auto">
          <a:xfrm>
            <a:off x="3976688" y="788988"/>
            <a:ext cx="4389437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Hwi priorities set by hardware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Fixed number, preemption optional</a:t>
            </a:r>
          </a:p>
        </p:txBody>
      </p:sp>
      <p:sp>
        <p:nvSpPr>
          <p:cNvPr id="41993" name="Text Box 13"/>
          <p:cNvSpPr txBox="1">
            <a:spLocks noChangeArrowheads="1"/>
          </p:cNvSpPr>
          <p:nvPr/>
        </p:nvSpPr>
        <p:spPr bwMode="auto">
          <a:xfrm>
            <a:off x="3962400" y="1855788"/>
            <a:ext cx="4508500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Up to 32 priority levels (16 on C28x)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Any number possible, all preemptive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41994" name="Text Box 14"/>
          <p:cNvSpPr txBox="1">
            <a:spLocks noChangeArrowheads="1"/>
          </p:cNvSpPr>
          <p:nvPr/>
        </p:nvSpPr>
        <p:spPr bwMode="auto">
          <a:xfrm>
            <a:off x="3962400" y="2901950"/>
            <a:ext cx="4913313" cy="796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200">
                <a:solidFill>
                  <a:schemeClr val="tx2"/>
                </a:solidFill>
                <a:latin typeface="Times New Roman" pitchFamily="18" charset="0"/>
              </a:rPr>
              <a:t>Up to 32 priority levels (16 on C28x)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200">
                <a:solidFill>
                  <a:schemeClr val="tx2"/>
                </a:solidFill>
                <a:latin typeface="Times New Roman" pitchFamily="18" charset="0"/>
              </a:rPr>
              <a:t>Any number possible, all preemptive</a:t>
            </a:r>
          </a:p>
        </p:txBody>
      </p:sp>
      <p:sp>
        <p:nvSpPr>
          <p:cNvPr id="41995" name="Text Box 15"/>
          <p:cNvSpPr txBox="1">
            <a:spLocks noChangeArrowheads="1"/>
          </p:cNvSpPr>
          <p:nvPr/>
        </p:nvSpPr>
        <p:spPr bwMode="auto">
          <a:xfrm>
            <a:off x="3962400" y="3989388"/>
            <a:ext cx="3021013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Continuous loop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Non-realtime in nature</a:t>
            </a:r>
          </a:p>
        </p:txBody>
      </p:sp>
      <p:sp>
        <p:nvSpPr>
          <p:cNvPr id="41996" name="Text Box 17"/>
          <p:cNvSpPr txBox="1">
            <a:spLocks noChangeArrowheads="1"/>
          </p:cNvSpPr>
          <p:nvPr/>
        </p:nvSpPr>
        <p:spPr bwMode="auto">
          <a:xfrm>
            <a:off x="76200" y="903288"/>
            <a:ext cx="685800" cy="534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Hard </a:t>
            </a:r>
            <a:br>
              <a:rPr lang="en-US" sz="1800" i="1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R/T</a:t>
            </a:r>
          </a:p>
        </p:txBody>
      </p:sp>
      <p:sp>
        <p:nvSpPr>
          <p:cNvPr id="41997" name="Text Box 18"/>
          <p:cNvSpPr txBox="1">
            <a:spLocks noChangeArrowheads="1"/>
          </p:cNvSpPr>
          <p:nvPr/>
        </p:nvSpPr>
        <p:spPr bwMode="auto">
          <a:xfrm>
            <a:off x="76200" y="4103688"/>
            <a:ext cx="609600" cy="534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Soft </a:t>
            </a:r>
            <a:br>
              <a:rPr lang="en-US" sz="1800" i="1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R/T</a:t>
            </a:r>
          </a:p>
        </p:txBody>
      </p:sp>
      <p:sp>
        <p:nvSpPr>
          <p:cNvPr id="41998" name="Text Box 8"/>
          <p:cNvSpPr txBox="1">
            <a:spLocks noChangeArrowheads="1"/>
          </p:cNvSpPr>
          <p:nvPr/>
        </p:nvSpPr>
        <p:spPr bwMode="auto">
          <a:xfrm>
            <a:off x="685800" y="5108575"/>
            <a:ext cx="8001000" cy="1295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284163" indent="-284163" eaLnBrk="0" hangingPunct="0">
              <a:lnSpc>
                <a:spcPct val="13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Idle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events run in sequence when no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Hwis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are posted</a:t>
            </a:r>
          </a:p>
          <a:p>
            <a:pPr marL="284163" indent="-284163" eaLnBrk="0" hangingPunct="0">
              <a:lnSpc>
                <a:spcPct val="13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is ISR with automatic vector table generation  + context save/restore</a:t>
            </a:r>
          </a:p>
          <a:p>
            <a:pPr marL="284163" indent="-284163" eaLnBrk="0" hangingPunct="0">
              <a:lnSpc>
                <a:spcPct val="13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Any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preempts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Idle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,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may preempt other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if desired</a:t>
            </a:r>
          </a:p>
        </p:txBody>
      </p:sp>
      <p:sp>
        <p:nvSpPr>
          <p:cNvPr id="41999" name="Rectangle 19"/>
          <p:cNvSpPr>
            <a:spLocks noChangeArrowheads="1"/>
          </p:cNvSpPr>
          <p:nvPr/>
        </p:nvSpPr>
        <p:spPr bwMode="auto">
          <a:xfrm>
            <a:off x="63500" y="1752600"/>
            <a:ext cx="8915400" cy="3200400"/>
          </a:xfrm>
          <a:prstGeom prst="rect">
            <a:avLst/>
          </a:prstGeom>
          <a:solidFill>
            <a:schemeClr val="bg1">
              <a:alpha val="61176"/>
            </a:schemeClr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endParaRPr lang="en-US" sz="2800">
              <a:solidFill>
                <a:srgbClr val="00000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4613"/>
            <a:ext cx="9144000" cy="742951"/>
          </a:xfrm>
        </p:spPr>
        <p:txBody>
          <a:bodyPr/>
          <a:lstStyle/>
          <a:p>
            <a:pPr eaLnBrk="1" hangingPunct="1"/>
            <a:r>
              <a:rPr lang="en-US" sz="3400" smtClean="0"/>
              <a:t>Foreground / Background Scheduling</a:t>
            </a:r>
          </a:p>
        </p:txBody>
      </p:sp>
      <p:sp>
        <p:nvSpPr>
          <p:cNvPr id="361475" name="Rectangle 3"/>
          <p:cNvSpPr>
            <a:spLocks noChangeArrowheads="1"/>
          </p:cNvSpPr>
          <p:nvPr/>
        </p:nvSpPr>
        <p:spPr bwMode="auto">
          <a:xfrm>
            <a:off x="1066800" y="533400"/>
            <a:ext cx="2438400" cy="4495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1476" name="Rectangle 4"/>
          <p:cNvSpPr>
            <a:spLocks noChangeArrowheads="1"/>
          </p:cNvSpPr>
          <p:nvPr/>
        </p:nvSpPr>
        <p:spPr bwMode="auto">
          <a:xfrm>
            <a:off x="1219200" y="685800"/>
            <a:ext cx="2133600" cy="2743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1477" name="Rectangle 5"/>
          <p:cNvSpPr>
            <a:spLocks noChangeArrowheads="1"/>
          </p:cNvSpPr>
          <p:nvPr/>
        </p:nvSpPr>
        <p:spPr bwMode="auto">
          <a:xfrm>
            <a:off x="1371600" y="1981200"/>
            <a:ext cx="1828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1478" name="Rectangle 6"/>
          <p:cNvSpPr>
            <a:spLocks noChangeArrowheads="1"/>
          </p:cNvSpPr>
          <p:nvPr/>
        </p:nvSpPr>
        <p:spPr bwMode="auto">
          <a:xfrm>
            <a:off x="1371600" y="838200"/>
            <a:ext cx="18288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1371600" y="825500"/>
            <a:ext cx="1905000" cy="21907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227013" algn="l"/>
                <a:tab pos="454025" algn="l"/>
                <a:tab pos="682625" algn="l"/>
                <a:tab pos="909638" algn="l"/>
              </a:tabLst>
            </a:pPr>
            <a:r>
              <a:rPr lang="en-US" sz="2000">
                <a:solidFill>
                  <a:srgbClr val="000000"/>
                </a:solidFill>
              </a:rPr>
              <a:t>main()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227013" algn="l"/>
                <a:tab pos="454025" algn="l"/>
                <a:tab pos="682625" algn="l"/>
                <a:tab pos="909638" algn="l"/>
              </a:tabLst>
            </a:pPr>
            <a:r>
              <a:rPr lang="en-US" sz="2000">
                <a:solidFill>
                  <a:srgbClr val="000000"/>
                </a:solidFill>
              </a:rPr>
              <a:t>	{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	init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227013" algn="l"/>
                <a:tab pos="454025" algn="l"/>
                <a:tab pos="682625" algn="l"/>
                <a:tab pos="909638" algn="l"/>
              </a:tabLst>
            </a:pPr>
            <a:endParaRPr lang="en-US" sz="2000">
              <a:solidFill>
                <a:srgbClr val="000000"/>
              </a:solidFill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227013" algn="l"/>
                <a:tab pos="454025" algn="l"/>
                <a:tab pos="682625" algn="l"/>
                <a:tab pos="909638" algn="l"/>
              </a:tabLst>
            </a:pPr>
            <a:r>
              <a:rPr lang="en-US" sz="2000">
                <a:solidFill>
                  <a:srgbClr val="000000"/>
                </a:solidFill>
              </a:rPr>
              <a:t>		while(1)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227013" algn="l"/>
                <a:tab pos="454025" algn="l"/>
                <a:tab pos="682625" algn="l"/>
                <a:tab pos="909638" algn="l"/>
              </a:tabLst>
            </a:pPr>
            <a:r>
              <a:rPr lang="en-US" sz="2000">
                <a:solidFill>
                  <a:srgbClr val="000000"/>
                </a:solidFill>
              </a:rPr>
              <a:t>		 nonRT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685800" y="5108575"/>
            <a:ext cx="8001000" cy="1295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284163" indent="-284163" eaLnBrk="0" hangingPunct="0">
              <a:lnSpc>
                <a:spcPct val="13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Idle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events run in sequence when no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Hwis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are posted</a:t>
            </a:r>
          </a:p>
          <a:p>
            <a:pPr marL="284163" indent="-284163" eaLnBrk="0" hangingPunct="0">
              <a:lnSpc>
                <a:spcPct val="13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is ISR with automatic vector table generation  + context save/restore</a:t>
            </a:r>
          </a:p>
          <a:p>
            <a:pPr marL="284163" indent="-284163" eaLnBrk="0" hangingPunct="0">
              <a:lnSpc>
                <a:spcPct val="13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Any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preempts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Idle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,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may preempt other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if desired</a:t>
            </a:r>
          </a:p>
        </p:txBody>
      </p:sp>
      <p:sp>
        <p:nvSpPr>
          <p:cNvPr id="361481" name="Rectangle 9"/>
          <p:cNvSpPr>
            <a:spLocks noChangeArrowheads="1"/>
          </p:cNvSpPr>
          <p:nvPr/>
        </p:nvSpPr>
        <p:spPr bwMode="auto">
          <a:xfrm>
            <a:off x="1219200" y="3581400"/>
            <a:ext cx="21336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1393825" y="3609975"/>
            <a:ext cx="1577975" cy="1190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tabLst>
                <a:tab pos="227013" algn="l"/>
              </a:tabLst>
            </a:pPr>
            <a:r>
              <a:rPr lang="en-US" sz="2000">
                <a:solidFill>
                  <a:srgbClr val="000000"/>
                </a:solidFill>
              </a:rPr>
              <a:t>ISR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get buffer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 	process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   printf()</a:t>
            </a:r>
          </a:p>
        </p:txBody>
      </p:sp>
      <p:sp>
        <p:nvSpPr>
          <p:cNvPr id="361483" name="Rectangle 11"/>
          <p:cNvSpPr>
            <a:spLocks noChangeArrowheads="1"/>
          </p:cNvSpPr>
          <p:nvPr/>
        </p:nvSpPr>
        <p:spPr bwMode="auto">
          <a:xfrm>
            <a:off x="5638800" y="533400"/>
            <a:ext cx="2438400" cy="4495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1484" name="Rectangle 12"/>
          <p:cNvSpPr>
            <a:spLocks noChangeArrowheads="1"/>
          </p:cNvSpPr>
          <p:nvPr/>
        </p:nvSpPr>
        <p:spPr bwMode="auto">
          <a:xfrm>
            <a:off x="5791200" y="838200"/>
            <a:ext cx="2133600" cy="1371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5867400" y="866775"/>
            <a:ext cx="2133600" cy="13255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tabLst>
                <a:tab pos="227013" algn="l"/>
                <a:tab pos="454025" algn="l"/>
              </a:tabLst>
            </a:pPr>
            <a:r>
              <a:rPr lang="en-US" sz="2000">
                <a:solidFill>
                  <a:srgbClr val="000000"/>
                </a:solidFill>
              </a:rPr>
              <a:t>main()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{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	init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	BIOS_start()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361486" name="Line 14"/>
          <p:cNvSpPr>
            <a:spLocks noChangeShapeType="1"/>
          </p:cNvSpPr>
          <p:nvPr/>
        </p:nvSpPr>
        <p:spPr bwMode="auto">
          <a:xfrm>
            <a:off x="3200400" y="1371600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1487" name="Line 15"/>
          <p:cNvSpPr>
            <a:spLocks noChangeShapeType="1"/>
          </p:cNvSpPr>
          <p:nvPr/>
        </p:nvSpPr>
        <p:spPr bwMode="auto">
          <a:xfrm>
            <a:off x="3200400" y="2743200"/>
            <a:ext cx="2590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3024" name="Rectangle 16"/>
          <p:cNvSpPr>
            <a:spLocks noChangeArrowheads="1"/>
          </p:cNvSpPr>
          <p:nvPr/>
        </p:nvSpPr>
        <p:spPr bwMode="auto">
          <a:xfrm rot="5400000">
            <a:off x="5829300" y="2209800"/>
            <a:ext cx="2590800" cy="2819400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0066FF"/>
                </a:solidFill>
              </a:rPr>
              <a:t>Scheduler</a:t>
            </a:r>
          </a:p>
        </p:txBody>
      </p:sp>
      <p:sp>
        <p:nvSpPr>
          <p:cNvPr id="361489" name="Rectangle 17"/>
          <p:cNvSpPr>
            <a:spLocks noChangeArrowheads="1"/>
          </p:cNvSpPr>
          <p:nvPr/>
        </p:nvSpPr>
        <p:spPr bwMode="auto">
          <a:xfrm>
            <a:off x="5791200" y="3505200"/>
            <a:ext cx="21336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5867400" y="3533775"/>
            <a:ext cx="1962150" cy="12017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tabLst>
                <a:tab pos="227013" algn="l"/>
              </a:tabLst>
            </a:pPr>
            <a:r>
              <a:rPr lang="en-US" sz="2000">
                <a:solidFill>
                  <a:srgbClr val="0066FF"/>
                </a:solidFill>
              </a:rPr>
              <a:t>Hwi</a:t>
            </a:r>
            <a:r>
              <a:rPr lang="en-US" sz="2000">
                <a:solidFill>
                  <a:srgbClr val="000000"/>
                </a:solidFill>
              </a:rPr>
              <a:t/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get buffer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process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LOG_info1()</a:t>
            </a:r>
          </a:p>
        </p:txBody>
      </p:sp>
      <p:sp>
        <p:nvSpPr>
          <p:cNvPr id="361491" name="Line 19"/>
          <p:cNvSpPr>
            <a:spLocks noChangeShapeType="1"/>
          </p:cNvSpPr>
          <p:nvPr/>
        </p:nvSpPr>
        <p:spPr bwMode="auto">
          <a:xfrm>
            <a:off x="3352800" y="4267200"/>
            <a:ext cx="2438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1492" name="Rectangle 20"/>
          <p:cNvSpPr>
            <a:spLocks noChangeArrowheads="1"/>
          </p:cNvSpPr>
          <p:nvPr/>
        </p:nvSpPr>
        <p:spPr bwMode="auto">
          <a:xfrm>
            <a:off x="5791200" y="2438400"/>
            <a:ext cx="2133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5867400" y="2527300"/>
            <a:ext cx="1935163" cy="8255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tabLst>
                <a:tab pos="227013" algn="l"/>
                <a:tab pos="454025" algn="l"/>
              </a:tabLst>
            </a:pPr>
            <a:r>
              <a:rPr lang="en-US" sz="2000">
                <a:solidFill>
                  <a:srgbClr val="0066FF"/>
                </a:solidFill>
              </a:rPr>
              <a:t>Idle</a:t>
            </a:r>
            <a:br>
              <a:rPr lang="en-US" sz="2000">
                <a:solidFill>
                  <a:srgbClr val="0066FF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nonRT</a:t>
            </a:r>
            <a:r>
              <a:rPr lang="en-US" sz="2000" b="0">
                <a:solidFill>
                  <a:srgbClr val="000000"/>
                </a:solidFill>
              </a:rPr>
              <a:t/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  </a:t>
            </a: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+</a:t>
            </a:r>
            <a:r>
              <a:rPr lang="en-US" sz="2000" b="0">
                <a:solidFill>
                  <a:srgbClr val="000000"/>
                </a:solidFill>
              </a:rPr>
              <a:t> </a:t>
            </a: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instrumentation</a:t>
            </a:r>
          </a:p>
        </p:txBody>
      </p:sp>
      <p:sp>
        <p:nvSpPr>
          <p:cNvPr id="30" name="Leading Question"/>
          <p:cNvSpPr txBox="1">
            <a:spLocks noChangeArrowheads="1"/>
          </p:cNvSpPr>
          <p:nvPr/>
        </p:nvSpPr>
        <p:spPr bwMode="auto">
          <a:xfrm>
            <a:off x="2613025" y="6529388"/>
            <a:ext cx="48117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Which real-time "event" causes the Hwi to execute?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CPU Interrupts from </a:t>
            </a:r>
            <a:r>
              <a:rPr lang="en-US" sz="3200" u="sng" smtClean="0"/>
              <a:t>Peripheral</a:t>
            </a:r>
            <a:r>
              <a:rPr lang="en-US" sz="3200" smtClean="0"/>
              <a:t> (Ex: McASP)</a:t>
            </a:r>
          </a:p>
        </p:txBody>
      </p:sp>
      <p:sp>
        <p:nvSpPr>
          <p:cNvPr id="349187" name="Rectangle 3"/>
          <p:cNvSpPr>
            <a:spLocks noChangeArrowheads="1"/>
          </p:cNvSpPr>
          <p:nvPr/>
        </p:nvSpPr>
        <p:spPr bwMode="auto">
          <a:xfrm>
            <a:off x="3200400" y="838200"/>
            <a:ext cx="4089400" cy="2971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188" name="Line 4"/>
          <p:cNvSpPr>
            <a:spLocks noChangeShapeType="1"/>
          </p:cNvSpPr>
          <p:nvPr/>
        </p:nvSpPr>
        <p:spPr bwMode="auto">
          <a:xfrm>
            <a:off x="3200400" y="2209800"/>
            <a:ext cx="4089400" cy="158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4037" name="Text Box 6"/>
          <p:cNvSpPr txBox="1">
            <a:spLocks noChangeArrowheads="1"/>
          </p:cNvSpPr>
          <p:nvPr/>
        </p:nvSpPr>
        <p:spPr bwMode="auto">
          <a:xfrm>
            <a:off x="3263900" y="1709738"/>
            <a:ext cx="1663700" cy="27463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0" hangingPunct="0"/>
            <a:r>
              <a:rPr lang="en-US" sz="1800">
                <a:solidFill>
                  <a:srgbClr val="000000"/>
                </a:solidFill>
                <a:latin typeface="Times New Roman" pitchFamily="18" charset="0"/>
              </a:rPr>
              <a:t>“Ready to Read”</a:t>
            </a:r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152400" y="838200"/>
            <a:ext cx="1524000" cy="2667000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Ctr="1"/>
          <a:lstStyle/>
          <a:p>
            <a:pPr algn="ctr" eaLnBrk="0" hangingPunct="0">
              <a:defRPr/>
            </a:pPr>
            <a:r>
              <a:rPr lang="en-US">
                <a:solidFill>
                  <a:srgbClr val="0066FF"/>
                </a:solidFill>
                <a:cs typeface="+mn-cs"/>
              </a:rPr>
              <a:t>CPU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  <a:cs typeface="+mn-cs"/>
              </a:rPr>
              <a:t/>
            </a:r>
            <a:br>
              <a:rPr lang="en-US">
                <a:solidFill>
                  <a:srgbClr val="000000"/>
                </a:solidFill>
                <a:latin typeface="Times New Roman" pitchFamily="18" charset="0"/>
                <a:cs typeface="+mn-cs"/>
              </a:rPr>
            </a:br>
            <a:endParaRPr lang="en-US">
              <a:solidFill>
                <a:srgbClr val="000000"/>
              </a:solidFill>
              <a:latin typeface="Times New Roman" pitchFamily="18" charset="0"/>
              <a:cs typeface="+mn-cs"/>
            </a:endParaRPr>
          </a:p>
          <a:p>
            <a:pPr algn="ctr" eaLnBrk="0" hangingPunct="0">
              <a:defRPr/>
            </a:pPr>
            <a:endParaRPr lang="en-US">
              <a:solidFill>
                <a:srgbClr val="00000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44039" name="Text Box 8"/>
          <p:cNvSpPr txBox="1">
            <a:spLocks noChangeArrowheads="1"/>
          </p:cNvSpPr>
          <p:nvPr/>
        </p:nvSpPr>
        <p:spPr bwMode="auto">
          <a:xfrm>
            <a:off x="7835900" y="838200"/>
            <a:ext cx="850900" cy="2743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 eaLnBrk="0" hangingPunct="0">
              <a:spcBef>
                <a:spcPct val="80000"/>
              </a:spcBef>
            </a:pPr>
            <a:r>
              <a:rPr lang="en-US" sz="2000">
                <a:solidFill>
                  <a:srgbClr val="000000"/>
                </a:solidFill>
              </a:rPr>
              <a:t>C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O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D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E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44040" name="Text Box 10"/>
          <p:cNvSpPr txBox="1">
            <a:spLocks noChangeArrowheads="1"/>
          </p:cNvSpPr>
          <p:nvPr/>
        </p:nvSpPr>
        <p:spPr bwMode="auto">
          <a:xfrm>
            <a:off x="206375" y="2014538"/>
            <a:ext cx="1470025" cy="396875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/>
          </a:ln>
        </p:spPr>
        <p:txBody>
          <a:bodyPr wrap="none" anchor="ctr">
            <a:spAutoFit/>
          </a:bodyPr>
          <a:lstStyle/>
          <a:p>
            <a:pPr algn="r" eaLnBrk="0" hangingPunct="0"/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McASP0_INT</a:t>
            </a:r>
          </a:p>
        </p:txBody>
      </p:sp>
      <p:sp>
        <p:nvSpPr>
          <p:cNvPr id="44041" name="Text Box 12"/>
          <p:cNvSpPr txBox="1">
            <a:spLocks noChangeArrowheads="1"/>
          </p:cNvSpPr>
          <p:nvPr/>
        </p:nvSpPr>
        <p:spPr bwMode="auto">
          <a:xfrm>
            <a:off x="3471863" y="1370013"/>
            <a:ext cx="1108075" cy="307975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/>
          </a:ln>
        </p:spPr>
        <p:txBody>
          <a:bodyPr wrap="none" tIns="0" bIns="0"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  <a:latin typeface="Courier New" pitchFamily="49" charset="0"/>
              </a:rPr>
              <a:t>RRDY=1</a:t>
            </a:r>
          </a:p>
        </p:txBody>
      </p:sp>
      <p:cxnSp>
        <p:nvCxnSpPr>
          <p:cNvPr id="44042" name="AutoShape 13"/>
          <p:cNvCxnSpPr>
            <a:cxnSpLocks noChangeShapeType="1"/>
            <a:stCxn id="8203" idx="2"/>
            <a:endCxn id="44041" idx="3"/>
          </p:cNvCxnSpPr>
          <p:nvPr/>
        </p:nvCxnSpPr>
        <p:spPr bwMode="auto">
          <a:xfrm rot="5400000">
            <a:off x="4664869" y="1286669"/>
            <a:ext cx="152400" cy="322262"/>
          </a:xfrm>
          <a:prstGeom prst="bentConnector2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</p:spPr>
      </p:cxnSp>
      <p:sp>
        <p:nvSpPr>
          <p:cNvPr id="8203" name="Rectangle 17"/>
          <p:cNvSpPr>
            <a:spLocks noChangeArrowheads="1"/>
          </p:cNvSpPr>
          <p:nvPr/>
        </p:nvSpPr>
        <p:spPr bwMode="auto">
          <a:xfrm>
            <a:off x="4191000" y="990600"/>
            <a:ext cx="1422400" cy="381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+mn-cs"/>
              </a:rPr>
              <a:t>XRBUF12</a:t>
            </a:r>
          </a:p>
        </p:txBody>
      </p:sp>
      <p:sp>
        <p:nvSpPr>
          <p:cNvPr id="8204" name="Rectangle 18"/>
          <p:cNvSpPr>
            <a:spLocks noChangeArrowheads="1"/>
          </p:cNvSpPr>
          <p:nvPr/>
        </p:nvSpPr>
        <p:spPr bwMode="auto">
          <a:xfrm>
            <a:off x="6146800" y="990600"/>
            <a:ext cx="914400" cy="381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+mn-cs"/>
              </a:rPr>
              <a:t>XRSR</a:t>
            </a:r>
          </a:p>
        </p:txBody>
      </p:sp>
      <p:sp>
        <p:nvSpPr>
          <p:cNvPr id="349203" name="Line 19"/>
          <p:cNvSpPr>
            <a:spLocks noChangeShapeType="1"/>
          </p:cNvSpPr>
          <p:nvPr/>
        </p:nvSpPr>
        <p:spPr bwMode="auto">
          <a:xfrm>
            <a:off x="5613400" y="1181100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04" name="Line 20"/>
          <p:cNvSpPr>
            <a:spLocks noChangeShapeType="1"/>
          </p:cNvSpPr>
          <p:nvPr/>
        </p:nvSpPr>
        <p:spPr bwMode="auto">
          <a:xfrm>
            <a:off x="7061200" y="11811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4047" name="Rectangle 23"/>
          <p:cNvSpPr>
            <a:spLocks noChangeArrowheads="1"/>
          </p:cNvSpPr>
          <p:nvPr/>
        </p:nvSpPr>
        <p:spPr bwMode="auto">
          <a:xfrm>
            <a:off x="4191000" y="2438400"/>
            <a:ext cx="1447800" cy="381000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XRBUF11</a:t>
            </a:r>
          </a:p>
        </p:txBody>
      </p:sp>
      <p:sp>
        <p:nvSpPr>
          <p:cNvPr id="44048" name="Rectangle 24"/>
          <p:cNvSpPr>
            <a:spLocks noChangeArrowheads="1"/>
          </p:cNvSpPr>
          <p:nvPr/>
        </p:nvSpPr>
        <p:spPr bwMode="auto">
          <a:xfrm>
            <a:off x="6146800" y="2438400"/>
            <a:ext cx="914400" cy="381000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XRSR</a:t>
            </a:r>
          </a:p>
        </p:txBody>
      </p:sp>
      <p:sp>
        <p:nvSpPr>
          <p:cNvPr id="349209" name="Line 25"/>
          <p:cNvSpPr>
            <a:spLocks noChangeShapeType="1"/>
          </p:cNvSpPr>
          <p:nvPr/>
        </p:nvSpPr>
        <p:spPr bwMode="auto">
          <a:xfrm>
            <a:off x="7061200" y="26289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cxnSp>
        <p:nvCxnSpPr>
          <p:cNvPr id="44050" name="AutoShape 26"/>
          <p:cNvCxnSpPr>
            <a:cxnSpLocks noChangeShapeType="1"/>
            <a:stCxn id="44047" idx="3"/>
            <a:endCxn id="44048" idx="1"/>
          </p:cNvCxnSpPr>
          <p:nvPr/>
        </p:nvCxnSpPr>
        <p:spPr bwMode="auto">
          <a:xfrm>
            <a:off x="5638800" y="2628900"/>
            <a:ext cx="508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51" name="AutoShape 28"/>
          <p:cNvCxnSpPr>
            <a:cxnSpLocks noChangeShapeType="1"/>
            <a:stCxn id="44047" idx="3"/>
          </p:cNvCxnSpPr>
          <p:nvPr/>
        </p:nvCxnSpPr>
        <p:spPr bwMode="auto">
          <a:xfrm>
            <a:off x="5638800" y="2628900"/>
            <a:ext cx="508000" cy="15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4052" name="AutoShape 42"/>
          <p:cNvCxnSpPr>
            <a:cxnSpLocks noChangeShapeType="1"/>
            <a:stCxn id="44047" idx="2"/>
            <a:endCxn id="44053" idx="3"/>
          </p:cNvCxnSpPr>
          <p:nvPr/>
        </p:nvCxnSpPr>
        <p:spPr bwMode="auto">
          <a:xfrm rot="5400000">
            <a:off x="4624388" y="2803525"/>
            <a:ext cx="274638" cy="306387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44053" name="Text Box 43"/>
          <p:cNvSpPr txBox="1">
            <a:spLocks noChangeArrowheads="1"/>
          </p:cNvSpPr>
          <p:nvPr/>
        </p:nvSpPr>
        <p:spPr bwMode="auto">
          <a:xfrm>
            <a:off x="3500438" y="2940050"/>
            <a:ext cx="1108075" cy="307975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/>
          </a:ln>
        </p:spPr>
        <p:txBody>
          <a:bodyPr wrap="none" tIns="0" bIns="0"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  <a:latin typeface="Courier New" pitchFamily="49" charset="0"/>
              </a:rPr>
              <a:t>XRDY=1</a:t>
            </a:r>
          </a:p>
        </p:txBody>
      </p:sp>
      <p:sp>
        <p:nvSpPr>
          <p:cNvPr id="44054" name="Text Box 44"/>
          <p:cNvSpPr txBox="1">
            <a:spLocks noChangeArrowheads="1"/>
          </p:cNvSpPr>
          <p:nvPr/>
        </p:nvSpPr>
        <p:spPr bwMode="auto">
          <a:xfrm>
            <a:off x="3276600" y="3276600"/>
            <a:ext cx="1727200" cy="274638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0" hangingPunct="0"/>
            <a:r>
              <a:rPr lang="en-US" sz="1800">
                <a:solidFill>
                  <a:srgbClr val="000000"/>
                </a:solidFill>
                <a:latin typeface="Times New Roman" pitchFamily="18" charset="0"/>
              </a:rPr>
              <a:t>“Ready to Write”</a:t>
            </a:r>
          </a:p>
        </p:txBody>
      </p:sp>
      <p:sp>
        <p:nvSpPr>
          <p:cNvPr id="44055" name="Text Box 69"/>
          <p:cNvSpPr txBox="1">
            <a:spLocks noChangeArrowheads="1"/>
          </p:cNvSpPr>
          <p:nvPr/>
        </p:nvSpPr>
        <p:spPr bwMode="auto">
          <a:xfrm>
            <a:off x="1219200" y="4114800"/>
            <a:ext cx="6654800" cy="160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  <a:latin typeface="Arial Narrow" pitchFamily="34" charset="0"/>
              </a:rPr>
              <a:t>Peripheral (e.g. McASP on C6748) causes an interrupt to the CPU to indicate “service required”.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  <a:latin typeface="Arial Narrow" pitchFamily="34" charset="0"/>
                <a:cs typeface="Courier New" pitchFamily="49" charset="0"/>
              </a:rPr>
              <a:t>This “event” will have an ID (datasheet) and can be tied to a specific CPU interrupt (target specific)</a:t>
            </a:r>
          </a:p>
        </p:txBody>
      </p:sp>
      <p:sp>
        <p:nvSpPr>
          <p:cNvPr id="349259" name="AutoShape 75"/>
          <p:cNvSpPr>
            <a:spLocks noChangeArrowheads="1"/>
          </p:cNvSpPr>
          <p:nvPr/>
        </p:nvSpPr>
        <p:spPr bwMode="auto">
          <a:xfrm>
            <a:off x="2057400" y="1905000"/>
            <a:ext cx="762000" cy="609600"/>
          </a:xfrm>
          <a:prstGeom prst="flowChartOnlineStorag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60" name="Line 76"/>
          <p:cNvSpPr>
            <a:spLocks noChangeShapeType="1"/>
          </p:cNvSpPr>
          <p:nvPr/>
        </p:nvSpPr>
        <p:spPr bwMode="auto">
          <a:xfrm flipH="1">
            <a:off x="2971800" y="1524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61" name="Line 77"/>
          <p:cNvSpPr>
            <a:spLocks noChangeShapeType="1"/>
          </p:cNvSpPr>
          <p:nvPr/>
        </p:nvSpPr>
        <p:spPr bwMode="auto">
          <a:xfrm flipH="1">
            <a:off x="2971800" y="310515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62" name="Line 78"/>
          <p:cNvSpPr>
            <a:spLocks noChangeShapeType="1"/>
          </p:cNvSpPr>
          <p:nvPr/>
        </p:nvSpPr>
        <p:spPr bwMode="auto">
          <a:xfrm>
            <a:off x="2971800" y="1524000"/>
            <a:ext cx="0" cy="5222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63" name="Line 79"/>
          <p:cNvSpPr>
            <a:spLocks noChangeShapeType="1"/>
          </p:cNvSpPr>
          <p:nvPr/>
        </p:nvSpPr>
        <p:spPr bwMode="auto">
          <a:xfrm>
            <a:off x="2590800" y="2057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64" name="Line 80"/>
          <p:cNvSpPr>
            <a:spLocks noChangeShapeType="1"/>
          </p:cNvSpPr>
          <p:nvPr/>
        </p:nvSpPr>
        <p:spPr bwMode="auto">
          <a:xfrm>
            <a:off x="2590800" y="2362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65" name="Line 81"/>
          <p:cNvSpPr>
            <a:spLocks noChangeShapeType="1"/>
          </p:cNvSpPr>
          <p:nvPr/>
        </p:nvSpPr>
        <p:spPr bwMode="auto">
          <a:xfrm>
            <a:off x="2971800" y="23622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cxnSp>
        <p:nvCxnSpPr>
          <p:cNvPr id="44063" name="AutoShape 82"/>
          <p:cNvCxnSpPr>
            <a:cxnSpLocks noChangeShapeType="1"/>
            <a:stCxn id="349259" idx="1"/>
            <a:endCxn id="44040" idx="3"/>
          </p:cNvCxnSpPr>
          <p:nvPr/>
        </p:nvCxnSpPr>
        <p:spPr bwMode="auto">
          <a:xfrm flipH="1">
            <a:off x="1676400" y="2209800"/>
            <a:ext cx="381000" cy="3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40" name="Leading Question"/>
          <p:cNvSpPr txBox="1">
            <a:spLocks noChangeArrowheads="1"/>
          </p:cNvSpPr>
          <p:nvPr/>
        </p:nvSpPr>
        <p:spPr bwMode="auto">
          <a:xfrm>
            <a:off x="4100513" y="5791200"/>
            <a:ext cx="422592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ctr" eaLnBrk="0" hangingPunct="0"/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How do we configure SYS/BIOS to respond</a:t>
            </a:r>
            <a:br>
              <a:rPr lang="en-US" sz="2000" b="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 to this interrupt and call the appropriate ISR?</a:t>
            </a:r>
          </a:p>
          <a:p>
            <a:pPr algn="ctr" eaLnBrk="0" hangingPunct="0">
              <a:lnSpc>
                <a:spcPct val="80000"/>
              </a:lnSpc>
            </a:pPr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1750"/>
            <a:ext cx="9144000" cy="742950"/>
          </a:xfrm>
        </p:spPr>
        <p:txBody>
          <a:bodyPr/>
          <a:lstStyle/>
          <a:p>
            <a:pPr eaLnBrk="1" hangingPunct="1"/>
            <a:r>
              <a:rPr lang="en-US" smtClean="0"/>
              <a:t>Configuring an </a:t>
            </a:r>
            <a:r>
              <a:rPr lang="en-US" i="1" u="sng" smtClean="0"/>
              <a:t>Hwi</a:t>
            </a:r>
            <a:r>
              <a:rPr lang="en-US" smtClean="0"/>
              <a:t> – Statically via GUI</a:t>
            </a:r>
          </a:p>
        </p:txBody>
      </p:sp>
      <p:sp>
        <p:nvSpPr>
          <p:cNvPr id="368651" name="Oval 11"/>
          <p:cNvSpPr>
            <a:spLocks noChangeArrowheads="1"/>
          </p:cNvSpPr>
          <p:nvPr/>
        </p:nvSpPr>
        <p:spPr bwMode="auto">
          <a:xfrm>
            <a:off x="228600" y="1219200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5060" name="Text Box 12"/>
          <p:cNvSpPr txBox="1">
            <a:spLocks noChangeArrowheads="1"/>
          </p:cNvSpPr>
          <p:nvPr/>
        </p:nvSpPr>
        <p:spPr bwMode="auto">
          <a:xfrm>
            <a:off x="247650" y="1225550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5061" name="Text Box 13"/>
          <p:cNvSpPr txBox="1">
            <a:spLocks noChangeArrowheads="1"/>
          </p:cNvSpPr>
          <p:nvPr/>
        </p:nvSpPr>
        <p:spPr bwMode="auto">
          <a:xfrm>
            <a:off x="641350" y="1263650"/>
            <a:ext cx="7180263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Use Hwi module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(Available Products)</a:t>
            </a:r>
            <a:r>
              <a:rPr lang="en-US" sz="1800" b="0" i="1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, insert new Hwi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(Outline View)</a:t>
            </a:r>
          </a:p>
        </p:txBody>
      </p:sp>
      <p:grpSp>
        <p:nvGrpSpPr>
          <p:cNvPr id="45062" name="Group 48"/>
          <p:cNvGrpSpPr>
            <a:grpSpLocks/>
          </p:cNvGrpSpPr>
          <p:nvPr/>
        </p:nvGrpSpPr>
        <p:grpSpPr bwMode="auto">
          <a:xfrm>
            <a:off x="1447800" y="609600"/>
            <a:ext cx="5181600" cy="457200"/>
            <a:chOff x="480" y="384"/>
            <a:chExt cx="3264" cy="288"/>
          </a:xfrm>
        </p:grpSpPr>
        <p:sp>
          <p:nvSpPr>
            <p:cNvPr id="368655" name="Rectangle 15"/>
            <p:cNvSpPr>
              <a:spLocks noChangeArrowheads="1"/>
            </p:cNvSpPr>
            <p:nvPr/>
          </p:nvSpPr>
          <p:spPr bwMode="auto">
            <a:xfrm>
              <a:off x="480" y="384"/>
              <a:ext cx="326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45075" name="Text Box 16"/>
            <p:cNvSpPr txBox="1">
              <a:spLocks noChangeArrowheads="1"/>
            </p:cNvSpPr>
            <p:nvPr/>
          </p:nvSpPr>
          <p:spPr bwMode="auto">
            <a:xfrm>
              <a:off x="528" y="390"/>
              <a:ext cx="864" cy="2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u="sng">
                  <a:solidFill>
                    <a:srgbClr val="000000"/>
                  </a:solidFill>
                </a:rPr>
                <a:t>Example</a:t>
              </a:r>
              <a:r>
                <a:rPr lang="en-US" sz="2000">
                  <a:solidFill>
                    <a:srgbClr val="000000"/>
                  </a:solidFill>
                </a:rPr>
                <a:t>:</a:t>
              </a:r>
            </a:p>
          </p:txBody>
        </p:sp>
        <p:sp>
          <p:nvSpPr>
            <p:cNvPr id="45076" name="Text Box 17"/>
            <p:cNvSpPr txBox="1">
              <a:spLocks noChangeArrowheads="1"/>
            </p:cNvSpPr>
            <p:nvPr/>
          </p:nvSpPr>
          <p:spPr bwMode="auto">
            <a:xfrm>
              <a:off x="1344" y="438"/>
              <a:ext cx="240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Arial Narrow" pitchFamily="34" charset="0"/>
                </a:rPr>
                <a:t> Tie McASP0_INT to the CPU’s HWI</a:t>
              </a:r>
              <a:r>
                <a:rPr lang="en-US" sz="2000" baseline="-25000">
                  <a:solidFill>
                    <a:srgbClr val="000000"/>
                  </a:solidFill>
                  <a:latin typeface="Arial Narrow" pitchFamily="34" charset="0"/>
                </a:rPr>
                <a:t>5</a:t>
              </a:r>
              <a:endParaRPr lang="en-US" sz="200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</p:grpSp>
      <p:pic>
        <p:nvPicPr>
          <p:cNvPr id="72707" name="Picture 3" descr="C:\Documents and Settings\a0159877\Desktop\hwi_confi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3963988"/>
            <a:ext cx="7239000" cy="21621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2708" name="Picture 4" descr="C:\Documents and Settings\a0159877\Desktop\hwi_use_mo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1665288"/>
            <a:ext cx="1219200" cy="154305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2709" name="Picture 5" descr="C:\Documents and Settings\a0159877\Desktop\hwi_outlin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29000" y="1666875"/>
            <a:ext cx="1600200" cy="1549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228600" y="3506788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5067" name="Text Box 12"/>
          <p:cNvSpPr txBox="1">
            <a:spLocks noChangeArrowheads="1"/>
          </p:cNvSpPr>
          <p:nvPr/>
        </p:nvSpPr>
        <p:spPr bwMode="auto">
          <a:xfrm>
            <a:off x="247650" y="3513138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5068" name="Text Box 13"/>
          <p:cNvSpPr txBox="1">
            <a:spLocks noChangeArrowheads="1"/>
          </p:cNvSpPr>
          <p:nvPr/>
        </p:nvSpPr>
        <p:spPr bwMode="auto">
          <a:xfrm>
            <a:off x="641350" y="3551238"/>
            <a:ext cx="6234113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Configure Hwi – Event ID, CPU Int #, ISR vector:</a:t>
            </a:r>
          </a:p>
        </p:txBody>
      </p:sp>
      <p:sp>
        <p:nvSpPr>
          <p:cNvPr id="45" name="Right Arrow 44"/>
          <p:cNvSpPr/>
          <p:nvPr/>
        </p:nvSpPr>
        <p:spPr bwMode="auto">
          <a:xfrm>
            <a:off x="2743200" y="2149475"/>
            <a:ext cx="5334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25575" y="5916613"/>
            <a:ext cx="3486150" cy="314325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00" b="0" dirty="0">
                <a:latin typeface="Arial Narrow" pitchFamily="34" charset="0"/>
                <a:cs typeface="+mn-cs"/>
              </a:rPr>
              <a:t>To enable INT at startup, check the box</a:t>
            </a:r>
          </a:p>
        </p:txBody>
      </p:sp>
      <p:cxnSp>
        <p:nvCxnSpPr>
          <p:cNvPr id="45071" name="Straight Arrow Connector 47"/>
          <p:cNvCxnSpPr>
            <a:cxnSpLocks noChangeShapeType="1"/>
            <a:stCxn id="46" idx="3"/>
          </p:cNvCxnSpPr>
          <p:nvPr/>
        </p:nvCxnSpPr>
        <p:spPr bwMode="auto">
          <a:xfrm flipV="1">
            <a:off x="4911725" y="5945188"/>
            <a:ext cx="422275" cy="1285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49" name="Leading Question"/>
          <p:cNvSpPr txBox="1">
            <a:spLocks noChangeArrowheads="1"/>
          </p:cNvSpPr>
          <p:nvPr/>
        </p:nvSpPr>
        <p:spPr bwMode="auto">
          <a:xfrm>
            <a:off x="5029200" y="6248400"/>
            <a:ext cx="31750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Where do you find the Event Id #?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07100" y="2055813"/>
            <a:ext cx="2860675" cy="9223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ts val="1200"/>
              </a:spcBef>
              <a:defRPr/>
            </a:pP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Remember, BIOS objects</a:t>
            </a:r>
            <a:b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can be created via the GUI,</a:t>
            </a:r>
            <a:b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script code or C code (dynamic)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219200" y="841375"/>
            <a:ext cx="10668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066800" y="993775"/>
            <a:ext cx="1066800" cy="1295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Need for an Operating System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914400" y="1146175"/>
            <a:ext cx="1066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990600" y="3048000"/>
            <a:ext cx="5437188" cy="677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2000">
                <a:latin typeface="Arial Narrow" pitchFamily="34" charset="0"/>
              </a:rPr>
              <a:t> </a:t>
            </a:r>
            <a:r>
              <a:rPr lang="en-US" sz="2000" u="sng">
                <a:latin typeface="Arial Narrow" pitchFamily="34" charset="0"/>
              </a:rPr>
              <a:t>Simple system:</a:t>
            </a:r>
            <a:r>
              <a:rPr lang="en-US" sz="2000">
                <a:latin typeface="Arial Narrow" pitchFamily="34" charset="0"/>
              </a:rPr>
              <a:t> single I-P-O is easy to manage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2000">
                <a:latin typeface="Arial Narrow" pitchFamily="34" charset="0"/>
              </a:rPr>
              <a:t> As system complexity increases (</a:t>
            </a:r>
            <a:r>
              <a:rPr lang="en-US" sz="2000" u="sng">
                <a:latin typeface="Arial Narrow" pitchFamily="34" charset="0"/>
              </a:rPr>
              <a:t>multiple threads</a:t>
            </a:r>
            <a:r>
              <a:rPr lang="en-US" sz="2000">
                <a:latin typeface="Arial Narrow" pitchFamily="34" charset="0"/>
              </a:rPr>
              <a:t>):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219200" y="3797300"/>
            <a:ext cx="2973388" cy="563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Can they all meet real time ?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Priorities of threads/algos ?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4892675" y="3797300"/>
            <a:ext cx="2886075" cy="563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Synchronization of events?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Data sharing/passing ?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990600" y="4495800"/>
            <a:ext cx="5583238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>
                <a:latin typeface="Arial Narrow" pitchFamily="34" charset="0"/>
              </a:rPr>
              <a:t> 2 options: “home-grown” or use existing (SYS/BIOS)</a:t>
            </a:r>
            <a:br>
              <a:rPr lang="en-US" sz="2000">
                <a:latin typeface="Arial Narrow" pitchFamily="34" charset="0"/>
              </a:rPr>
            </a:br>
            <a:r>
              <a:rPr lang="en-US" sz="2000">
                <a:latin typeface="Arial Narrow" pitchFamily="34" charset="0"/>
              </a:rPr>
              <a:t>  </a:t>
            </a:r>
            <a:r>
              <a:rPr lang="en-US" sz="1600">
                <a:latin typeface="Arial Narrow" pitchFamily="34" charset="0"/>
              </a:rPr>
              <a:t>(either option requires overhead)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990600" y="5233988"/>
            <a:ext cx="60753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>
                <a:latin typeface="Arial Narrow" pitchFamily="34" charset="0"/>
              </a:rPr>
              <a:t> If you choose an existing O/S, what should you consider ?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179513" y="5667375"/>
            <a:ext cx="2643187" cy="784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5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Is it modular ?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Is it easy to use ?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How much does it cost ?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4852988" y="5667375"/>
            <a:ext cx="2971800" cy="784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5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Is it reliable?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Data sharing/passing ?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What code overhead exists?</a:t>
            </a:r>
          </a:p>
        </p:txBody>
      </p:sp>
      <p:sp>
        <p:nvSpPr>
          <p:cNvPr id="360461" name="AutoShape 13"/>
          <p:cNvSpPr>
            <a:spLocks noChangeArrowheads="1"/>
          </p:cNvSpPr>
          <p:nvPr/>
        </p:nvSpPr>
        <p:spPr bwMode="auto">
          <a:xfrm>
            <a:off x="2667000" y="1450975"/>
            <a:ext cx="838200" cy="609600"/>
          </a:xfrm>
          <a:prstGeom prst="rightArrow">
            <a:avLst>
              <a:gd name="adj1" fmla="val 50000"/>
              <a:gd name="adj2" fmla="val 3437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0462" name="AutoShape 14"/>
          <p:cNvSpPr>
            <a:spLocks noChangeArrowheads="1"/>
          </p:cNvSpPr>
          <p:nvPr/>
        </p:nvSpPr>
        <p:spPr bwMode="auto">
          <a:xfrm>
            <a:off x="5562600" y="1450975"/>
            <a:ext cx="838200" cy="609600"/>
          </a:xfrm>
          <a:prstGeom prst="rightArrow">
            <a:avLst>
              <a:gd name="adj1" fmla="val 50000"/>
              <a:gd name="adj2" fmla="val 3437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755650" y="2441575"/>
            <a:ext cx="1398588" cy="534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Event + ISR</a:t>
            </a:r>
            <a:br>
              <a:rPr lang="en-US" sz="180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Device Driver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3573463" y="2441575"/>
            <a:ext cx="1671637" cy="534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Data Processing</a:t>
            </a:r>
            <a:br>
              <a:rPr lang="en-US" sz="180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Algorithm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6532563" y="2441575"/>
            <a:ext cx="1398587" cy="534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Event + ISR</a:t>
            </a:r>
            <a:br>
              <a:rPr lang="en-US" sz="180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Device Driver</a:t>
            </a:r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4191000" y="841375"/>
            <a:ext cx="10668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4038600" y="993775"/>
            <a:ext cx="1066800" cy="1295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3886200" y="1146175"/>
            <a:ext cx="1066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Process</a:t>
            </a:r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7010400" y="841375"/>
            <a:ext cx="10668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6858000" y="993775"/>
            <a:ext cx="1066800" cy="1295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6705600" y="1146175"/>
            <a:ext cx="1066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Output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Hardware Event IDs</a:t>
            </a:r>
          </a:p>
        </p:txBody>
      </p:sp>
      <p:sp>
        <p:nvSpPr>
          <p:cNvPr id="46083" name="Text Box 11"/>
          <p:cNvSpPr txBox="1">
            <a:spLocks noChangeArrowheads="1"/>
          </p:cNvSpPr>
          <p:nvPr/>
        </p:nvSpPr>
        <p:spPr bwMode="auto">
          <a:xfrm>
            <a:off x="304800" y="565150"/>
            <a:ext cx="8042275" cy="757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</a:rPr>
              <a:t>So, how do you know the names of the interrupt events</a:t>
            </a:r>
            <a:br>
              <a:rPr lang="en-US" b="0">
                <a:solidFill>
                  <a:srgbClr val="000000"/>
                </a:solidFill>
              </a:rPr>
            </a:br>
            <a:r>
              <a:rPr lang="en-US" b="0">
                <a:solidFill>
                  <a:srgbClr val="000000"/>
                </a:solidFill>
              </a:rPr>
              <a:t>and their corresponding event numbers?</a:t>
            </a:r>
          </a:p>
        </p:txBody>
      </p:sp>
      <p:sp>
        <p:nvSpPr>
          <p:cNvPr id="46084" name="Text Box 12"/>
          <p:cNvSpPr txBox="1">
            <a:spLocks noChangeArrowheads="1"/>
          </p:cNvSpPr>
          <p:nvPr/>
        </p:nvSpPr>
        <p:spPr bwMode="auto">
          <a:xfrm>
            <a:off x="652463" y="1339850"/>
            <a:ext cx="5746750" cy="387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>
                <a:solidFill>
                  <a:srgbClr val="0066FF"/>
                </a:solidFill>
              </a:rPr>
              <a:t>Look it up (in the datasheet), of course…</a:t>
            </a:r>
          </a:p>
        </p:txBody>
      </p:sp>
      <p:sp>
        <p:nvSpPr>
          <p:cNvPr id="46085" name="Text Box 13"/>
          <p:cNvSpPr txBox="1">
            <a:spLocks noChangeArrowheads="1"/>
          </p:cNvSpPr>
          <p:nvPr/>
        </p:nvSpPr>
        <p:spPr bwMode="auto">
          <a:xfrm>
            <a:off x="1735138" y="1981200"/>
            <a:ext cx="4665662" cy="338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 i="1">
                <a:solidFill>
                  <a:srgbClr val="000000"/>
                </a:solidFill>
              </a:rPr>
              <a:t>Ref: TMS320C6748 datasheet (exerpt):</a:t>
            </a:r>
          </a:p>
        </p:txBody>
      </p:sp>
      <p:pic>
        <p:nvPicPr>
          <p:cNvPr id="370719" name="Picture 31" descr="mcasp_ints_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438400"/>
            <a:ext cx="7467600" cy="1289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46087" name="Text Box 11"/>
          <p:cNvSpPr txBox="1">
            <a:spLocks noChangeArrowheads="1"/>
          </p:cNvSpPr>
          <p:nvPr/>
        </p:nvSpPr>
        <p:spPr bwMode="auto">
          <a:xfrm>
            <a:off x="304800" y="5414963"/>
            <a:ext cx="7813675" cy="757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</a:rPr>
              <a:t>This example is target-specific for the C6748 DSP.</a:t>
            </a:r>
            <a:br>
              <a:rPr lang="en-US" b="0">
                <a:solidFill>
                  <a:srgbClr val="000000"/>
                </a:solidFill>
              </a:rPr>
            </a:br>
            <a:r>
              <a:rPr lang="en-US" b="0">
                <a:solidFill>
                  <a:srgbClr val="000000"/>
                </a:solidFill>
              </a:rPr>
              <a:t>Simply refer to your target’s datasheet for similar info.</a:t>
            </a:r>
          </a:p>
        </p:txBody>
      </p:sp>
      <p:sp>
        <p:nvSpPr>
          <p:cNvPr id="18" name="Leading Question"/>
          <p:cNvSpPr txBox="1">
            <a:spLocks noChangeArrowheads="1"/>
          </p:cNvSpPr>
          <p:nvPr/>
        </p:nvSpPr>
        <p:spPr bwMode="auto">
          <a:xfrm>
            <a:off x="5113338" y="6172200"/>
            <a:ext cx="3030537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b="0">
                <a:solidFill>
                  <a:schemeClr val="tx2"/>
                </a:solidFill>
                <a:latin typeface="Arial Narrow" pitchFamily="34" charset="0"/>
              </a:rPr>
              <a:t>What happens in the ISR ?</a:t>
            </a:r>
          </a:p>
        </p:txBody>
      </p:sp>
      <p:pic>
        <p:nvPicPr>
          <p:cNvPr id="13" name="Picture 2" descr="C:\Documents and Settings\a0159877\Desktop\SYSBIOS Snaps\extra\Event_i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0800" y="3352800"/>
            <a:ext cx="2882900" cy="172402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6090" name="Straight Arrow Connector 14"/>
          <p:cNvCxnSpPr>
            <a:cxnSpLocks noChangeShapeType="1"/>
          </p:cNvCxnSpPr>
          <p:nvPr/>
        </p:nvCxnSpPr>
        <p:spPr bwMode="auto">
          <a:xfrm>
            <a:off x="1600200" y="3124200"/>
            <a:ext cx="2362200" cy="1371600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ISR (McASP)</a:t>
            </a:r>
          </a:p>
        </p:txBody>
      </p:sp>
      <p:sp>
        <p:nvSpPr>
          <p:cNvPr id="47107" name="Text Box 12"/>
          <p:cNvSpPr txBox="1">
            <a:spLocks noChangeArrowheads="1"/>
          </p:cNvSpPr>
          <p:nvPr/>
        </p:nvSpPr>
        <p:spPr bwMode="auto">
          <a:xfrm>
            <a:off x="441325" y="1165225"/>
            <a:ext cx="4225925" cy="338138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Example ISR for MCASP0_INT interrupt </a:t>
            </a:r>
          </a:p>
        </p:txBody>
      </p:sp>
      <p:sp>
        <p:nvSpPr>
          <p:cNvPr id="391181" name="Text Box 13"/>
          <p:cNvSpPr txBox="1">
            <a:spLocks noChangeArrowheads="1"/>
          </p:cNvSpPr>
          <p:nvPr/>
        </p:nvSpPr>
        <p:spPr bwMode="auto">
          <a:xfrm>
            <a:off x="457200" y="2530475"/>
            <a:ext cx="8364538" cy="36639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pInBuf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blkCnt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] = MCASP1-&gt;RCV;	  // READ audio sample from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McASP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MCASP-&gt;XMT 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pOutBuf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blkCnt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]	  // WRITE audio sample to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McASP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blkCnt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+=1;			  // increment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counter</a:t>
            </a:r>
          </a:p>
          <a:p>
            <a:pPr eaLnBrk="0" hangingPunct="0">
              <a:spcBef>
                <a:spcPct val="50000"/>
              </a:spcBef>
              <a:defRPr/>
            </a:pPr>
            <a:endParaRPr lang="en-US" sz="16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if(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blkCnt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&gt;= BUFFSIZE )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{				   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memcpy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pOut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pIn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, Len);      // Copy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pIn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to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pOut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Algo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)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blkCnt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= 0;                  // reset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blkCnt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for new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buf’s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pingPong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^= 1;		  // PING/PONG buffer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boolean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}</a:t>
            </a:r>
          </a:p>
        </p:txBody>
      </p:sp>
      <p:sp>
        <p:nvSpPr>
          <p:cNvPr id="47109" name="TextBox 12"/>
          <p:cNvSpPr txBox="1">
            <a:spLocks noChangeArrowheads="1"/>
          </p:cNvSpPr>
          <p:nvPr/>
        </p:nvSpPr>
        <p:spPr bwMode="auto">
          <a:xfrm>
            <a:off x="396875" y="2133600"/>
            <a:ext cx="1843088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  <a:cs typeface="Courier New" pitchFamily="49" charset="0"/>
              </a:rPr>
              <a:t>isrAudio:</a:t>
            </a:r>
          </a:p>
        </p:txBody>
      </p:sp>
      <p:sp>
        <p:nvSpPr>
          <p:cNvPr id="14" name="Leading Question"/>
          <p:cNvSpPr txBox="1">
            <a:spLocks noChangeArrowheads="1"/>
          </p:cNvSpPr>
          <p:nvPr/>
        </p:nvSpPr>
        <p:spPr bwMode="auto">
          <a:xfrm>
            <a:off x="4383088" y="6207125"/>
            <a:ext cx="4110037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b="0">
                <a:solidFill>
                  <a:schemeClr val="tx2"/>
                </a:solidFill>
                <a:latin typeface="Arial Narrow" pitchFamily="34" charset="0"/>
              </a:rPr>
              <a:t>Can one interrupt preempt another?</a:t>
            </a:r>
          </a:p>
        </p:txBody>
      </p:sp>
      <p:pic>
        <p:nvPicPr>
          <p:cNvPr id="2050" name="Picture 2" descr="C:\Documents and Settings\a0159877\Desktop\SYSBIOS Snaps\extra\hwi_basic_setting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619125"/>
            <a:ext cx="2740025" cy="17653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7112" name="Straight Arrow Connector 10"/>
          <p:cNvCxnSpPr>
            <a:cxnSpLocks noChangeShapeType="1"/>
            <a:stCxn id="47109" idx="3"/>
          </p:cNvCxnSpPr>
          <p:nvPr/>
        </p:nvCxnSpPr>
        <p:spPr bwMode="auto">
          <a:xfrm flipV="1">
            <a:off x="2239963" y="1774825"/>
            <a:ext cx="4922837" cy="552450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Enabling Preemption of Hwi</a:t>
            </a:r>
          </a:p>
        </p:txBody>
      </p:sp>
      <p:pic>
        <p:nvPicPr>
          <p:cNvPr id="73730" name="Picture 2" descr="C:\Documents and Settings\a0159877\Desktop\Interrupt_preempti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1025" y="642938"/>
            <a:ext cx="5086350" cy="26098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8132" name="TextBox 16"/>
          <p:cNvSpPr txBox="1">
            <a:spLocks noChangeArrowheads="1"/>
          </p:cNvSpPr>
          <p:nvPr/>
        </p:nvSpPr>
        <p:spPr bwMode="auto">
          <a:xfrm>
            <a:off x="549275" y="3429000"/>
            <a:ext cx="783272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chemeClr val="tx2"/>
                </a:solidFill>
              </a:rPr>
              <a:t>Default</a:t>
            </a:r>
            <a:r>
              <a:rPr lang="en-US" b="0"/>
              <a:t> mask is “SELF” – which means all other Hwi’s</a:t>
            </a:r>
            <a:br>
              <a:rPr lang="en-US" b="0"/>
            </a:br>
            <a:r>
              <a:rPr lang="en-US" b="0"/>
              <a:t>can pre-empt except for itself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Can choose other masking options as required:</a:t>
            </a:r>
          </a:p>
        </p:txBody>
      </p:sp>
      <p:sp>
        <p:nvSpPr>
          <p:cNvPr id="48133" name="TextBox 18"/>
          <p:cNvSpPr txBox="1">
            <a:spLocks noChangeArrowheads="1"/>
          </p:cNvSpPr>
          <p:nvPr/>
        </p:nvSpPr>
        <p:spPr bwMode="auto">
          <a:xfrm>
            <a:off x="1047750" y="4633913"/>
            <a:ext cx="7334250" cy="16478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ALL: </a:t>
            </a:r>
            <a:r>
              <a:rPr lang="en-US" sz="2000" b="0"/>
              <a:t>	  	Best choice if ISR is short &amp; fast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NONE: 	</a:t>
            </a:r>
            <a:r>
              <a:rPr lang="en-US" sz="2000" b="0"/>
              <a:t>	Dangerous – make sure ISR code is re-entrant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BITMASK:</a:t>
            </a:r>
            <a:r>
              <a:rPr lang="en-US" sz="2000" b="0"/>
              <a:t>	Allows custom mask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LOWER:</a:t>
            </a:r>
            <a:r>
              <a:rPr lang="en-US" sz="2000" b="0"/>
              <a:t>	Masks any interrupt(s) with lower priority (ARM)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SYS/BIOS Hwi APIs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" y="1295400"/>
            <a:ext cx="7924800" cy="4343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Hwi_disableInterrupt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b="0" dirty="0">
                <a:latin typeface="+mn-lt"/>
                <a:cs typeface="Courier New" pitchFamily="49" charset="0"/>
              </a:rPr>
              <a:t>Set enable bit = 0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Hwi_enableInterrupt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b="0" dirty="0">
                <a:latin typeface="+mj-lt"/>
                <a:cs typeface="Courier New" pitchFamily="49" charset="0"/>
              </a:rPr>
              <a:t>Set enable bit = 1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Hwi_clearInterrupt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Clear INT flag bit = 0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Hwi_post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0" dirty="0">
                <a:latin typeface="+mj-lt"/>
                <a:cs typeface="Courier New" pitchFamily="49" charset="0"/>
              </a:rPr>
              <a:t>Post INT # (in code)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Hwi_disable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	</a:t>
            </a:r>
            <a:r>
              <a:rPr lang="en-US" b="0" dirty="0">
                <a:latin typeface="+mj-lt"/>
                <a:cs typeface="Courier New" pitchFamily="49" charset="0"/>
              </a:rPr>
              <a:t>Global INTs disable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Hwi_enable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	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Global INTs enable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Hwi_restore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	</a:t>
            </a:r>
            <a:r>
              <a:rPr lang="en-US" b="0" dirty="0">
                <a:latin typeface="+mj-lt"/>
                <a:cs typeface="Courier New" pitchFamily="49" charset="0"/>
              </a:rPr>
              <a:t>Global INTs restore</a:t>
            </a:r>
          </a:p>
        </p:txBody>
      </p:sp>
      <p:sp>
        <p:nvSpPr>
          <p:cNvPr id="49156" name="TextBox 14"/>
          <p:cNvSpPr txBox="1">
            <a:spLocks noChangeArrowheads="1"/>
          </p:cNvSpPr>
          <p:nvPr/>
        </p:nvSpPr>
        <p:spPr bwMode="auto">
          <a:xfrm>
            <a:off x="457200" y="762000"/>
            <a:ext cx="404495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/>
              <a:t>Other useful Hwi APIs:</a:t>
            </a:r>
          </a:p>
        </p:txBody>
      </p:sp>
      <p:cxnSp>
        <p:nvCxnSpPr>
          <p:cNvPr id="49157" name="Straight Connector 16"/>
          <p:cNvCxnSpPr>
            <a:cxnSpLocks noChangeShapeType="1"/>
          </p:cNvCxnSpPr>
          <p:nvPr/>
        </p:nvCxnSpPr>
        <p:spPr bwMode="auto">
          <a:xfrm>
            <a:off x="609600" y="2963863"/>
            <a:ext cx="79248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49158" name="Straight Connector 17"/>
          <p:cNvCxnSpPr>
            <a:cxnSpLocks noChangeShapeType="1"/>
          </p:cNvCxnSpPr>
          <p:nvPr/>
        </p:nvCxnSpPr>
        <p:spPr bwMode="auto">
          <a:xfrm>
            <a:off x="609600" y="3954463"/>
            <a:ext cx="79248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49159" name="Straight Connector 21"/>
          <p:cNvCxnSpPr>
            <a:cxnSpLocks noChangeShapeType="1"/>
          </p:cNvCxnSpPr>
          <p:nvPr/>
        </p:nvCxnSpPr>
        <p:spPr bwMode="auto">
          <a:xfrm rot="5400000">
            <a:off x="2941638" y="3467100"/>
            <a:ext cx="43434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23" name="Leading Question"/>
          <p:cNvSpPr txBox="1">
            <a:spLocks noChangeArrowheads="1"/>
          </p:cNvSpPr>
          <p:nvPr/>
        </p:nvSpPr>
        <p:spPr bwMode="auto">
          <a:xfrm>
            <a:off x="5926138" y="6096000"/>
            <a:ext cx="226853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Let's move on to SWIs...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76600" y="3200400"/>
            <a:ext cx="1744663" cy="314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0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New in SYS/BIOS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685800" y="2362200"/>
            <a:ext cx="4191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0179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r>
              <a:rPr lang="en-US" smtClean="0"/>
              <a:t>Hardware Interrupts (HWI)</a:t>
            </a:r>
          </a:p>
          <a:p>
            <a:pPr lvl="1" eaLnBrk="1" hangingPunct="1"/>
            <a:r>
              <a:rPr lang="en-US" smtClean="0"/>
              <a:t>Software Interrupts (SWI)</a:t>
            </a:r>
          </a:p>
          <a:p>
            <a:pPr lvl="1" eaLnBrk="1" hangingPunct="1"/>
            <a:r>
              <a:rPr lang="en-US" smtClean="0"/>
              <a:t>Tasks (TSK)</a:t>
            </a:r>
          </a:p>
          <a:p>
            <a:pPr lvl="1" eaLnBrk="1" hangingPunct="1"/>
            <a:r>
              <a:rPr lang="en-US" smtClean="0"/>
              <a:t>Semaphores (SEM)</a:t>
            </a:r>
          </a:p>
          <a:p>
            <a:pPr lvl="1" eaLnBrk="1" hangingPunct="1"/>
            <a:endParaRPr lang="en-US" smtClean="0"/>
          </a:p>
        </p:txBody>
      </p:sp>
      <p:sp>
        <p:nvSpPr>
          <p:cNvPr id="501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50181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0" y="1665288"/>
            <a:ext cx="9144000" cy="1143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Swi Scheduling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1208088" y="747713"/>
            <a:ext cx="2601912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solidFill>
                  <a:schemeClr val="tx2"/>
                </a:solidFill>
                <a:cs typeface="+mn-cs"/>
              </a:rPr>
              <a:t>Hwi</a:t>
            </a:r>
            <a:r>
              <a:rPr lang="en-US" dirty="0">
                <a:solidFill>
                  <a:schemeClr val="tx2"/>
                </a:solidFill>
                <a:cs typeface="+mn-cs"/>
              </a:rPr>
              <a:t> (hi)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Hardware Interrupts</a:t>
            </a:r>
            <a:endParaRPr lang="en-US" dirty="0">
              <a:cs typeface="+mn-cs"/>
            </a:endParaRPr>
          </a:p>
        </p:txBody>
      </p:sp>
      <p:sp>
        <p:nvSpPr>
          <p:cNvPr id="51205" name="Rectangle 8"/>
          <p:cNvSpPr>
            <a:spLocks noChangeArrowheads="1"/>
          </p:cNvSpPr>
          <p:nvPr/>
        </p:nvSpPr>
        <p:spPr bwMode="auto">
          <a:xfrm>
            <a:off x="1208088" y="1814513"/>
            <a:ext cx="2601912" cy="838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Swi</a:t>
            </a:r>
            <a:endParaRPr lang="en-US"/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Software Interrupts</a:t>
            </a:r>
            <a:endParaRPr lang="en-US"/>
          </a:p>
        </p:txBody>
      </p:sp>
      <p:sp>
        <p:nvSpPr>
          <p:cNvPr id="8198" name="Rectangle 9"/>
          <p:cNvSpPr>
            <a:spLocks noChangeArrowheads="1"/>
          </p:cNvSpPr>
          <p:nvPr/>
        </p:nvSpPr>
        <p:spPr bwMode="auto">
          <a:xfrm>
            <a:off x="1208088" y="2881313"/>
            <a:ext cx="2601912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2"/>
                </a:solidFill>
                <a:cs typeface="+mn-cs"/>
              </a:rPr>
              <a:t>Task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Tasks</a:t>
            </a:r>
            <a:endParaRPr lang="en-US" dirty="0">
              <a:cs typeface="+mn-cs"/>
            </a:endParaRPr>
          </a:p>
        </p:txBody>
      </p:sp>
      <p:sp>
        <p:nvSpPr>
          <p:cNvPr id="8199" name="Rectangle 10"/>
          <p:cNvSpPr>
            <a:spLocks noChangeArrowheads="1"/>
          </p:cNvSpPr>
          <p:nvPr/>
        </p:nvSpPr>
        <p:spPr bwMode="auto">
          <a:xfrm>
            <a:off x="1208088" y="3948113"/>
            <a:ext cx="2601912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2"/>
                </a:solidFill>
                <a:cs typeface="+mn-cs"/>
              </a:rPr>
              <a:t>Idle (lo)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Background</a:t>
            </a:r>
            <a:endParaRPr lang="en-US" dirty="0">
              <a:cs typeface="+mn-cs"/>
            </a:endParaRPr>
          </a:p>
        </p:txBody>
      </p:sp>
      <p:sp>
        <p:nvSpPr>
          <p:cNvPr id="51208" name="Text Box 11"/>
          <p:cNvSpPr txBox="1">
            <a:spLocks noChangeArrowheads="1"/>
          </p:cNvSpPr>
          <p:nvPr/>
        </p:nvSpPr>
        <p:spPr bwMode="auto">
          <a:xfrm>
            <a:off x="3976688" y="788988"/>
            <a:ext cx="4389437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Hwi priorities set by hardware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Fixed number, preemption optional</a:t>
            </a:r>
          </a:p>
        </p:txBody>
      </p:sp>
      <p:sp>
        <p:nvSpPr>
          <p:cNvPr id="51209" name="Text Box 13"/>
          <p:cNvSpPr txBox="1">
            <a:spLocks noChangeArrowheads="1"/>
          </p:cNvSpPr>
          <p:nvPr/>
        </p:nvSpPr>
        <p:spPr bwMode="auto">
          <a:xfrm>
            <a:off x="3962400" y="1855788"/>
            <a:ext cx="4508500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Up to 32 priority levels (16 on C28x)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Any number possible, all preemptive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51210" name="Text Box 14"/>
          <p:cNvSpPr txBox="1">
            <a:spLocks noChangeArrowheads="1"/>
          </p:cNvSpPr>
          <p:nvPr/>
        </p:nvSpPr>
        <p:spPr bwMode="auto">
          <a:xfrm>
            <a:off x="3962400" y="2901950"/>
            <a:ext cx="4913313" cy="796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200">
                <a:solidFill>
                  <a:schemeClr val="tx2"/>
                </a:solidFill>
                <a:latin typeface="Times New Roman" pitchFamily="18" charset="0"/>
              </a:rPr>
              <a:t>Up to 32 priority levels (16 on C28x)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200">
                <a:solidFill>
                  <a:schemeClr val="tx2"/>
                </a:solidFill>
                <a:latin typeface="Times New Roman" pitchFamily="18" charset="0"/>
              </a:rPr>
              <a:t>Any number possible, all preemptive</a:t>
            </a:r>
          </a:p>
        </p:txBody>
      </p:sp>
      <p:sp>
        <p:nvSpPr>
          <p:cNvPr id="51211" name="Text Box 15"/>
          <p:cNvSpPr txBox="1">
            <a:spLocks noChangeArrowheads="1"/>
          </p:cNvSpPr>
          <p:nvPr/>
        </p:nvSpPr>
        <p:spPr bwMode="auto">
          <a:xfrm>
            <a:off x="3962400" y="3989388"/>
            <a:ext cx="3021013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Continuous loop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Non-realtime in nature</a:t>
            </a:r>
          </a:p>
        </p:txBody>
      </p:sp>
      <p:sp>
        <p:nvSpPr>
          <p:cNvPr id="51212" name="Text Box 17"/>
          <p:cNvSpPr txBox="1">
            <a:spLocks noChangeArrowheads="1"/>
          </p:cNvSpPr>
          <p:nvPr/>
        </p:nvSpPr>
        <p:spPr bwMode="auto">
          <a:xfrm>
            <a:off x="76200" y="903288"/>
            <a:ext cx="685800" cy="534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Hard </a:t>
            </a:r>
            <a:br>
              <a:rPr lang="en-US" sz="1800" i="1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R/T</a:t>
            </a:r>
          </a:p>
        </p:txBody>
      </p:sp>
      <p:sp>
        <p:nvSpPr>
          <p:cNvPr id="51213" name="Text Box 18"/>
          <p:cNvSpPr txBox="1">
            <a:spLocks noChangeArrowheads="1"/>
          </p:cNvSpPr>
          <p:nvPr/>
        </p:nvSpPr>
        <p:spPr bwMode="auto">
          <a:xfrm>
            <a:off x="76200" y="4103688"/>
            <a:ext cx="609600" cy="534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Soft </a:t>
            </a:r>
            <a:br>
              <a:rPr lang="en-US" sz="1800" i="1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R/T</a:t>
            </a:r>
          </a:p>
        </p:txBody>
      </p:sp>
      <p:sp>
        <p:nvSpPr>
          <p:cNvPr id="51214" name="Rectangle 19"/>
          <p:cNvSpPr>
            <a:spLocks noChangeArrowheads="1"/>
          </p:cNvSpPr>
          <p:nvPr/>
        </p:nvSpPr>
        <p:spPr bwMode="auto">
          <a:xfrm>
            <a:off x="63500" y="2819400"/>
            <a:ext cx="8915400" cy="2133600"/>
          </a:xfrm>
          <a:prstGeom prst="rect">
            <a:avLst/>
          </a:prstGeom>
          <a:solidFill>
            <a:schemeClr val="bg1">
              <a:alpha val="61176"/>
            </a:schemeClr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endParaRPr lang="en-US" sz="2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1215" name="Rectangle 20"/>
          <p:cNvSpPr>
            <a:spLocks noChangeArrowheads="1"/>
          </p:cNvSpPr>
          <p:nvPr/>
        </p:nvSpPr>
        <p:spPr bwMode="auto">
          <a:xfrm>
            <a:off x="42863" y="622300"/>
            <a:ext cx="8915400" cy="1022350"/>
          </a:xfrm>
          <a:prstGeom prst="rect">
            <a:avLst/>
          </a:prstGeom>
          <a:solidFill>
            <a:schemeClr val="bg1">
              <a:alpha val="61176"/>
            </a:schemeClr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endParaRPr lang="en-US" sz="2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1216" name="Text Box 20"/>
          <p:cNvSpPr txBox="1">
            <a:spLocks noChangeArrowheads="1"/>
          </p:cNvSpPr>
          <p:nvPr/>
        </p:nvSpPr>
        <p:spPr bwMode="auto">
          <a:xfrm>
            <a:off x="1752600" y="5562600"/>
            <a:ext cx="62484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27013" indent="-227013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u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SYS/BIOS provides for Hwi and Swi management</a:t>
            </a:r>
          </a:p>
          <a:p>
            <a:pPr marL="227013" indent="-227013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u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SYS/BIOS allows the Hwi to post a Swi to the ready queue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Hardware and Software Interrupt System</a:t>
            </a:r>
          </a:p>
        </p:txBody>
      </p:sp>
      <p:sp>
        <p:nvSpPr>
          <p:cNvPr id="992267" name="Rectangle 11"/>
          <p:cNvSpPr>
            <a:spLocks noChangeArrowheads="1"/>
          </p:cNvSpPr>
          <p:nvPr/>
        </p:nvSpPr>
        <p:spPr bwMode="auto">
          <a:xfrm>
            <a:off x="6019800" y="2895600"/>
            <a:ext cx="2895600" cy="2209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2268" name="Rectangle 12"/>
          <p:cNvSpPr>
            <a:spLocks noChangeArrowheads="1"/>
          </p:cNvSpPr>
          <p:nvPr/>
        </p:nvSpPr>
        <p:spPr bwMode="auto">
          <a:xfrm>
            <a:off x="152400" y="2895600"/>
            <a:ext cx="2667000" cy="1981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2269" name="AutoShape 13"/>
          <p:cNvSpPr>
            <a:spLocks noChangeArrowheads="1"/>
          </p:cNvSpPr>
          <p:nvPr/>
        </p:nvSpPr>
        <p:spPr bwMode="auto">
          <a:xfrm>
            <a:off x="152400" y="2044700"/>
            <a:ext cx="8686800" cy="685800"/>
          </a:xfrm>
          <a:prstGeom prst="flowChartAlternateProcess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sz="2000">
              <a:solidFill>
                <a:srgbClr val="000000"/>
              </a:solidFill>
              <a:latin typeface="Arial Narrow" pitchFamily="34" charset="0"/>
              <a:cs typeface="+mn-cs"/>
            </a:endParaRPr>
          </a:p>
        </p:txBody>
      </p:sp>
      <p:sp>
        <p:nvSpPr>
          <p:cNvPr id="992270" name="AutoShape 14"/>
          <p:cNvSpPr>
            <a:spLocks noChangeArrowheads="1"/>
          </p:cNvSpPr>
          <p:nvPr/>
        </p:nvSpPr>
        <p:spPr bwMode="auto">
          <a:xfrm>
            <a:off x="152400" y="1143000"/>
            <a:ext cx="8686800" cy="685800"/>
          </a:xfrm>
          <a:prstGeom prst="flowChartAlternateProcess">
            <a:avLst/>
          </a:prstGeom>
          <a:solidFill>
            <a:schemeClr val="accent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sz="2000">
              <a:solidFill>
                <a:srgbClr val="000000"/>
              </a:solidFill>
              <a:latin typeface="Arial Narrow" pitchFamily="34" charset="0"/>
              <a:cs typeface="+mn-cs"/>
            </a:endParaRPr>
          </a:p>
        </p:txBody>
      </p:sp>
      <p:sp>
        <p:nvSpPr>
          <p:cNvPr id="992271" name="Line 15"/>
          <p:cNvSpPr>
            <a:spLocks noChangeShapeType="1"/>
          </p:cNvSpPr>
          <p:nvPr/>
        </p:nvSpPr>
        <p:spPr bwMode="auto">
          <a:xfrm>
            <a:off x="3352800" y="1485900"/>
            <a:ext cx="3778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2272" name="Line 16"/>
          <p:cNvSpPr>
            <a:spLocks noChangeShapeType="1"/>
          </p:cNvSpPr>
          <p:nvPr/>
        </p:nvSpPr>
        <p:spPr bwMode="auto">
          <a:xfrm>
            <a:off x="4970463" y="1485900"/>
            <a:ext cx="3778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2273" name="Line 17"/>
          <p:cNvSpPr>
            <a:spLocks noChangeShapeType="1"/>
          </p:cNvSpPr>
          <p:nvPr/>
        </p:nvSpPr>
        <p:spPr bwMode="auto">
          <a:xfrm>
            <a:off x="4964113" y="2387600"/>
            <a:ext cx="36988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2234" name="Rectangle 18"/>
          <p:cNvSpPr>
            <a:spLocks noChangeArrowheads="1"/>
          </p:cNvSpPr>
          <p:nvPr/>
        </p:nvSpPr>
        <p:spPr bwMode="auto">
          <a:xfrm>
            <a:off x="152400" y="2971800"/>
            <a:ext cx="2743200" cy="17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Ctr="1">
            <a:spAutoFit/>
          </a:bodyPr>
          <a:lstStyle/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None/>
            </a:pPr>
            <a:r>
              <a:rPr lang="en-US" sz="1800">
                <a:solidFill>
                  <a:srgbClr val="0066FF"/>
                </a:solidFill>
                <a:latin typeface="Arial Narrow" pitchFamily="34" charset="0"/>
              </a:rPr>
              <a:t>Hwi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Fast response to INTs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Min context switching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High priority for CPU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Limited # of Hwi possible</a:t>
            </a:r>
          </a:p>
        </p:txBody>
      </p:sp>
      <p:sp>
        <p:nvSpPr>
          <p:cNvPr id="52235" name="Rectangle 19"/>
          <p:cNvSpPr>
            <a:spLocks noChangeArrowheads="1"/>
          </p:cNvSpPr>
          <p:nvPr/>
        </p:nvSpPr>
        <p:spPr bwMode="auto">
          <a:xfrm>
            <a:off x="6096000" y="2971800"/>
            <a:ext cx="27432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Ctr="1">
            <a:spAutoFit/>
          </a:bodyPr>
          <a:lstStyle/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None/>
            </a:pPr>
            <a:r>
              <a:rPr lang="en-US" sz="1800">
                <a:solidFill>
                  <a:srgbClr val="0066FF"/>
                </a:solidFill>
                <a:latin typeface="Arial Narrow" pitchFamily="34" charset="0"/>
              </a:rPr>
              <a:t>Swi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Latency in response time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Context switch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Selectable priority levels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Scheduler manages execution</a:t>
            </a:r>
          </a:p>
        </p:txBody>
      </p:sp>
      <p:sp>
        <p:nvSpPr>
          <p:cNvPr id="52236" name="Text Box 20"/>
          <p:cNvSpPr txBox="1">
            <a:spLocks noChangeArrowheads="1"/>
          </p:cNvSpPr>
          <p:nvPr/>
        </p:nvSpPr>
        <p:spPr bwMode="auto">
          <a:xfrm>
            <a:off x="1752600" y="5562600"/>
            <a:ext cx="62484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27013" indent="-227013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u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SYS/BIOS provides for Hwi and Swi management</a:t>
            </a:r>
          </a:p>
          <a:p>
            <a:pPr marL="227013" indent="-227013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u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SYS/BIOS allows the Hwi to post a Swi to the ready queue</a:t>
            </a:r>
          </a:p>
        </p:txBody>
      </p:sp>
      <p:sp>
        <p:nvSpPr>
          <p:cNvPr id="52237" name="Text Box 21"/>
          <p:cNvSpPr txBox="1">
            <a:spLocks noChangeArrowheads="1"/>
          </p:cNvSpPr>
          <p:nvPr/>
        </p:nvSpPr>
        <p:spPr bwMode="auto">
          <a:xfrm>
            <a:off x="1752600" y="609600"/>
            <a:ext cx="586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Arial Narrow" pitchFamily="34" charset="0"/>
              </a:rPr>
              <a:t>Execution flow for flexible real-time systems:</a:t>
            </a:r>
          </a:p>
        </p:txBody>
      </p:sp>
      <p:sp>
        <p:nvSpPr>
          <p:cNvPr id="52238" name="AutoShape 22"/>
          <p:cNvSpPr>
            <a:spLocks noChangeArrowheads="1"/>
          </p:cNvSpPr>
          <p:nvPr/>
        </p:nvSpPr>
        <p:spPr bwMode="auto">
          <a:xfrm>
            <a:off x="381000" y="1282700"/>
            <a:ext cx="655638" cy="406400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INT !</a:t>
            </a:r>
          </a:p>
        </p:txBody>
      </p:sp>
      <p:sp>
        <p:nvSpPr>
          <p:cNvPr id="52239" name="AutoShape 23"/>
          <p:cNvSpPr>
            <a:spLocks noChangeArrowheads="1"/>
          </p:cNvSpPr>
          <p:nvPr/>
        </p:nvSpPr>
        <p:spPr bwMode="auto">
          <a:xfrm>
            <a:off x="1436688" y="1263650"/>
            <a:ext cx="1889125" cy="442913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Hard R/T Process</a:t>
            </a:r>
          </a:p>
        </p:txBody>
      </p:sp>
      <p:sp>
        <p:nvSpPr>
          <p:cNvPr id="52240" name="AutoShape 24"/>
          <p:cNvSpPr>
            <a:spLocks noChangeArrowheads="1"/>
          </p:cNvSpPr>
          <p:nvPr/>
        </p:nvSpPr>
        <p:spPr bwMode="auto">
          <a:xfrm>
            <a:off x="3733800" y="1282700"/>
            <a:ext cx="1295400" cy="406400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Post Swi</a:t>
            </a:r>
          </a:p>
        </p:txBody>
      </p:sp>
      <p:sp>
        <p:nvSpPr>
          <p:cNvPr id="52241" name="AutoShape 25"/>
          <p:cNvSpPr>
            <a:spLocks noChangeArrowheads="1"/>
          </p:cNvSpPr>
          <p:nvPr/>
        </p:nvSpPr>
        <p:spPr bwMode="auto">
          <a:xfrm>
            <a:off x="5367338" y="1298575"/>
            <a:ext cx="1274762" cy="373063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0">
                <a:solidFill>
                  <a:srgbClr val="000000"/>
                </a:solidFill>
                <a:latin typeface="Arial Narrow" pitchFamily="34" charset="0"/>
              </a:rPr>
              <a:t>Cleanup, RET</a:t>
            </a:r>
          </a:p>
        </p:txBody>
      </p:sp>
      <p:sp>
        <p:nvSpPr>
          <p:cNvPr id="52242" name="AutoShape 26"/>
          <p:cNvSpPr>
            <a:spLocks noChangeArrowheads="1"/>
          </p:cNvSpPr>
          <p:nvPr/>
        </p:nvSpPr>
        <p:spPr bwMode="auto">
          <a:xfrm>
            <a:off x="5354638" y="2182813"/>
            <a:ext cx="2168525" cy="407987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Continue Processing ...</a:t>
            </a:r>
          </a:p>
        </p:txBody>
      </p:sp>
      <p:sp>
        <p:nvSpPr>
          <p:cNvPr id="992283" name="Line 27"/>
          <p:cNvSpPr>
            <a:spLocks noChangeShapeType="1"/>
          </p:cNvSpPr>
          <p:nvPr/>
        </p:nvSpPr>
        <p:spPr bwMode="auto">
          <a:xfrm>
            <a:off x="1039813" y="1485900"/>
            <a:ext cx="3778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2244" name="AutoShape 28"/>
          <p:cNvSpPr>
            <a:spLocks noChangeArrowheads="1"/>
          </p:cNvSpPr>
          <p:nvPr/>
        </p:nvSpPr>
        <p:spPr bwMode="auto">
          <a:xfrm>
            <a:off x="3733800" y="2184400"/>
            <a:ext cx="1295400" cy="406400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SWI Ready</a:t>
            </a:r>
          </a:p>
        </p:txBody>
      </p:sp>
      <p:sp>
        <p:nvSpPr>
          <p:cNvPr id="992285" name="Line 29"/>
          <p:cNvSpPr>
            <a:spLocks noChangeShapeType="1"/>
          </p:cNvSpPr>
          <p:nvPr/>
        </p:nvSpPr>
        <p:spPr bwMode="auto">
          <a:xfrm>
            <a:off x="4419600" y="1676400"/>
            <a:ext cx="0" cy="5222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2246" name="Text Box 30"/>
          <p:cNvSpPr txBox="1">
            <a:spLocks noChangeArrowheads="1"/>
          </p:cNvSpPr>
          <p:nvPr/>
        </p:nvSpPr>
        <p:spPr bwMode="auto">
          <a:xfrm>
            <a:off x="7834313" y="1270000"/>
            <a:ext cx="822325" cy="4365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rgbClr val="0066FF"/>
                </a:solidFill>
              </a:rPr>
              <a:t>Hwi</a:t>
            </a:r>
          </a:p>
        </p:txBody>
      </p:sp>
      <p:sp>
        <p:nvSpPr>
          <p:cNvPr id="52247" name="Text Box 32"/>
          <p:cNvSpPr txBox="1">
            <a:spLocks noChangeArrowheads="1"/>
          </p:cNvSpPr>
          <p:nvPr/>
        </p:nvSpPr>
        <p:spPr bwMode="auto">
          <a:xfrm>
            <a:off x="2962275" y="3289300"/>
            <a:ext cx="2949575" cy="20447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*buf++ = *XBUF;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cnt++;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if (cnt &gt;= BLKSZ) {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Swi_post(swiFir);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	count = 0;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	pingPong ^= 1;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6" name="Leading Question"/>
          <p:cNvSpPr txBox="1">
            <a:spLocks noChangeArrowheads="1"/>
          </p:cNvSpPr>
          <p:nvPr/>
        </p:nvSpPr>
        <p:spPr bwMode="auto">
          <a:xfrm>
            <a:off x="6459538" y="6248400"/>
            <a:ext cx="17764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Scheduling SWIs...</a:t>
            </a:r>
          </a:p>
        </p:txBody>
      </p:sp>
      <p:sp>
        <p:nvSpPr>
          <p:cNvPr id="52249" name="TextBox 27"/>
          <p:cNvSpPr txBox="1">
            <a:spLocks noChangeArrowheads="1"/>
          </p:cNvSpPr>
          <p:nvPr/>
        </p:nvSpPr>
        <p:spPr bwMode="auto">
          <a:xfrm>
            <a:off x="2911475" y="2970213"/>
            <a:ext cx="11826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>
                <a:solidFill>
                  <a:schemeClr val="tx2"/>
                </a:solidFill>
              </a:rPr>
              <a:t>isrAudio:</a:t>
            </a:r>
          </a:p>
        </p:txBody>
      </p:sp>
      <p:sp>
        <p:nvSpPr>
          <p:cNvPr id="52250" name="Text Box 30"/>
          <p:cNvSpPr txBox="1">
            <a:spLocks noChangeArrowheads="1"/>
          </p:cNvSpPr>
          <p:nvPr/>
        </p:nvSpPr>
        <p:spPr bwMode="auto">
          <a:xfrm>
            <a:off x="7834313" y="2185988"/>
            <a:ext cx="822325" cy="438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rgbClr val="0066FF"/>
                </a:solidFill>
              </a:rPr>
              <a:t>Swi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AutoShape 2"/>
          <p:cNvSpPr>
            <a:spLocks noChangeArrowheads="1"/>
          </p:cNvSpPr>
          <p:nvPr/>
        </p:nvSpPr>
        <p:spPr bwMode="gray">
          <a:xfrm>
            <a:off x="636588" y="1298575"/>
            <a:ext cx="1252537" cy="377825"/>
          </a:xfrm>
          <a:prstGeom prst="roundRect">
            <a:avLst>
              <a:gd name="adj" fmla="val 12495"/>
            </a:avLst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 err="1">
                <a:solidFill>
                  <a:srgbClr val="000000"/>
                </a:solidFill>
                <a:cs typeface="+mn-cs"/>
              </a:rPr>
              <a:t>Hwi</a:t>
            </a:r>
            <a:endParaRPr lang="en-US" sz="18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995331" name="AutoShape 3"/>
          <p:cNvSpPr>
            <a:spLocks noChangeArrowheads="1"/>
          </p:cNvSpPr>
          <p:nvPr/>
        </p:nvSpPr>
        <p:spPr bwMode="gray">
          <a:xfrm>
            <a:off x="636588" y="2976563"/>
            <a:ext cx="1252537" cy="376237"/>
          </a:xfrm>
          <a:prstGeom prst="roundRect">
            <a:avLst>
              <a:gd name="adj" fmla="val 12495"/>
            </a:avLst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 err="1">
                <a:solidFill>
                  <a:srgbClr val="000000"/>
                </a:solidFill>
                <a:cs typeface="+mn-cs"/>
              </a:rPr>
              <a:t>swi_a</a:t>
            </a:r>
            <a:r>
              <a:rPr lang="en-US" sz="18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1800" b="0" i="1" dirty="0">
                <a:solidFill>
                  <a:srgbClr val="000000"/>
                </a:solidFill>
                <a:cs typeface="+mn-cs"/>
              </a:rPr>
              <a:t>(p1)</a:t>
            </a:r>
          </a:p>
        </p:txBody>
      </p:sp>
      <p:sp>
        <p:nvSpPr>
          <p:cNvPr id="995332" name="AutoShape 4"/>
          <p:cNvSpPr>
            <a:spLocks noChangeArrowheads="1"/>
          </p:cNvSpPr>
          <p:nvPr/>
        </p:nvSpPr>
        <p:spPr bwMode="gray">
          <a:xfrm>
            <a:off x="636588" y="3738563"/>
            <a:ext cx="1252537" cy="376237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>
                <a:solidFill>
                  <a:srgbClr val="000000"/>
                </a:solidFill>
                <a:cs typeface="+mn-cs"/>
              </a:rPr>
              <a:t>Idle</a:t>
            </a:r>
          </a:p>
        </p:txBody>
      </p:sp>
      <p:sp>
        <p:nvSpPr>
          <p:cNvPr id="995333" name="AutoShape 5"/>
          <p:cNvSpPr>
            <a:spLocks noChangeArrowheads="1"/>
          </p:cNvSpPr>
          <p:nvPr/>
        </p:nvSpPr>
        <p:spPr bwMode="gray">
          <a:xfrm>
            <a:off x="636588" y="2136775"/>
            <a:ext cx="1252537" cy="377825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 err="1">
                <a:solidFill>
                  <a:srgbClr val="000000"/>
                </a:solidFill>
                <a:cs typeface="+mn-cs"/>
              </a:rPr>
              <a:t>swi_b</a:t>
            </a:r>
            <a:r>
              <a:rPr lang="en-US" sz="18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1800" b="0" i="1" dirty="0">
                <a:solidFill>
                  <a:srgbClr val="000000"/>
                </a:solidFill>
                <a:cs typeface="+mn-cs"/>
              </a:rPr>
              <a:t>(p2)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title"/>
          </p:nvPr>
        </p:nvSpPr>
        <p:spPr/>
        <p:txBody>
          <a:bodyPr lIns="92075" rIns="92075" anchor="ctr"/>
          <a:lstStyle/>
          <a:p>
            <a:pPr eaLnBrk="1" hangingPunct="1"/>
            <a:r>
              <a:rPr lang="en-US" smtClean="0"/>
              <a:t>Scheduling Rules</a:t>
            </a:r>
          </a:p>
        </p:txBody>
      </p:sp>
      <p:sp>
        <p:nvSpPr>
          <p:cNvPr id="995335" name="Line 7"/>
          <p:cNvSpPr>
            <a:spLocks noChangeShapeType="1"/>
          </p:cNvSpPr>
          <p:nvPr/>
        </p:nvSpPr>
        <p:spPr bwMode="gray">
          <a:xfrm>
            <a:off x="5245100" y="3956050"/>
            <a:ext cx="731838" cy="0"/>
          </a:xfrm>
          <a:prstGeom prst="line">
            <a:avLst/>
          </a:prstGeom>
          <a:noFill/>
          <a:ln w="4445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36" name="Line 8"/>
          <p:cNvSpPr>
            <a:spLocks noChangeShapeType="1"/>
          </p:cNvSpPr>
          <p:nvPr/>
        </p:nvSpPr>
        <p:spPr bwMode="auto">
          <a:xfrm>
            <a:off x="3074988" y="1524000"/>
            <a:ext cx="457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37" name="Line 9"/>
          <p:cNvSpPr>
            <a:spLocks noChangeShapeType="1"/>
          </p:cNvSpPr>
          <p:nvPr/>
        </p:nvSpPr>
        <p:spPr bwMode="auto">
          <a:xfrm>
            <a:off x="2278063" y="3200400"/>
            <a:ext cx="796925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38" name="Line 10"/>
          <p:cNvSpPr>
            <a:spLocks noChangeShapeType="1"/>
          </p:cNvSpPr>
          <p:nvPr/>
        </p:nvSpPr>
        <p:spPr bwMode="auto">
          <a:xfrm>
            <a:off x="3303588" y="2362200"/>
            <a:ext cx="1066800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oval" w="sm" len="sm"/>
            <a:tailEnd type="oval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39" name="Line 11"/>
          <p:cNvSpPr>
            <a:spLocks noChangeShapeType="1"/>
          </p:cNvSpPr>
          <p:nvPr/>
        </p:nvSpPr>
        <p:spPr bwMode="auto">
          <a:xfrm flipH="1">
            <a:off x="4411663" y="3200400"/>
            <a:ext cx="873125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oval" w="sm" len="sm"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0" name="Line 12"/>
          <p:cNvSpPr>
            <a:spLocks noChangeShapeType="1"/>
          </p:cNvSpPr>
          <p:nvPr/>
        </p:nvSpPr>
        <p:spPr bwMode="auto">
          <a:xfrm>
            <a:off x="3116263" y="3200400"/>
            <a:ext cx="1219200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1" name="Line 13"/>
          <p:cNvSpPr>
            <a:spLocks noChangeShapeType="1"/>
          </p:cNvSpPr>
          <p:nvPr/>
        </p:nvSpPr>
        <p:spPr bwMode="auto">
          <a:xfrm flipV="1">
            <a:off x="3074988" y="1600200"/>
            <a:ext cx="0" cy="150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2" name="Line 14"/>
          <p:cNvSpPr>
            <a:spLocks noChangeShapeType="1"/>
          </p:cNvSpPr>
          <p:nvPr/>
        </p:nvSpPr>
        <p:spPr bwMode="auto">
          <a:xfrm>
            <a:off x="3532188" y="1600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3" name="Line 15"/>
          <p:cNvSpPr>
            <a:spLocks noChangeShapeType="1"/>
          </p:cNvSpPr>
          <p:nvPr/>
        </p:nvSpPr>
        <p:spPr bwMode="auto">
          <a:xfrm>
            <a:off x="4370388" y="2438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4" name="Line 16"/>
          <p:cNvSpPr>
            <a:spLocks noChangeShapeType="1"/>
          </p:cNvSpPr>
          <p:nvPr/>
        </p:nvSpPr>
        <p:spPr bwMode="auto">
          <a:xfrm>
            <a:off x="5284788" y="3276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5" name="Line 17"/>
          <p:cNvSpPr>
            <a:spLocks noChangeShapeType="1"/>
          </p:cNvSpPr>
          <p:nvPr/>
        </p:nvSpPr>
        <p:spPr bwMode="auto">
          <a:xfrm>
            <a:off x="3532188" y="2362200"/>
            <a:ext cx="762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6" name="Line 18"/>
          <p:cNvSpPr>
            <a:spLocks noChangeShapeType="1"/>
          </p:cNvSpPr>
          <p:nvPr/>
        </p:nvSpPr>
        <p:spPr bwMode="gray">
          <a:xfrm>
            <a:off x="2286000" y="4570413"/>
            <a:ext cx="54943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grpSp>
        <p:nvGrpSpPr>
          <p:cNvPr id="53267" name="Group 19"/>
          <p:cNvGrpSpPr>
            <a:grpSpLocks/>
          </p:cNvGrpSpPr>
          <p:nvPr/>
        </p:nvGrpSpPr>
        <p:grpSpPr bwMode="auto">
          <a:xfrm>
            <a:off x="2389188" y="4495800"/>
            <a:ext cx="4395787" cy="152400"/>
            <a:chOff x="1200" y="2688"/>
            <a:chExt cx="2769" cy="96"/>
          </a:xfrm>
        </p:grpSpPr>
        <p:sp>
          <p:nvSpPr>
            <p:cNvPr id="995348" name="Line 20"/>
            <p:cNvSpPr>
              <a:spLocks noChangeShapeType="1"/>
            </p:cNvSpPr>
            <p:nvPr/>
          </p:nvSpPr>
          <p:spPr bwMode="gray">
            <a:xfrm flipV="1">
              <a:off x="1200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49" name="Line 21"/>
            <p:cNvSpPr>
              <a:spLocks noChangeShapeType="1"/>
            </p:cNvSpPr>
            <p:nvPr/>
          </p:nvSpPr>
          <p:spPr bwMode="gray">
            <a:xfrm flipV="1">
              <a:off x="1661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50" name="Line 22"/>
            <p:cNvSpPr>
              <a:spLocks noChangeShapeType="1"/>
            </p:cNvSpPr>
            <p:nvPr/>
          </p:nvSpPr>
          <p:spPr bwMode="gray">
            <a:xfrm flipV="1">
              <a:off x="2122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51" name="Line 23"/>
            <p:cNvSpPr>
              <a:spLocks noChangeShapeType="1"/>
            </p:cNvSpPr>
            <p:nvPr/>
          </p:nvSpPr>
          <p:spPr bwMode="gray">
            <a:xfrm flipV="1">
              <a:off x="2585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52" name="Line 24"/>
            <p:cNvSpPr>
              <a:spLocks noChangeShapeType="1"/>
            </p:cNvSpPr>
            <p:nvPr/>
          </p:nvSpPr>
          <p:spPr bwMode="gray">
            <a:xfrm flipV="1">
              <a:off x="3045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53" name="Line 25"/>
            <p:cNvSpPr>
              <a:spLocks noChangeShapeType="1"/>
            </p:cNvSpPr>
            <p:nvPr/>
          </p:nvSpPr>
          <p:spPr bwMode="gray">
            <a:xfrm flipV="1">
              <a:off x="3506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54" name="Line 26"/>
            <p:cNvSpPr>
              <a:spLocks noChangeShapeType="1"/>
            </p:cNvSpPr>
            <p:nvPr/>
          </p:nvSpPr>
          <p:spPr bwMode="gray">
            <a:xfrm flipV="1">
              <a:off x="3969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</p:grpSp>
      <p:sp>
        <p:nvSpPr>
          <p:cNvPr id="53268" name="Text Box 27"/>
          <p:cNvSpPr txBox="1">
            <a:spLocks noChangeArrowheads="1"/>
          </p:cNvSpPr>
          <p:nvPr/>
        </p:nvSpPr>
        <p:spPr bwMode="auto">
          <a:xfrm>
            <a:off x="525463" y="990600"/>
            <a:ext cx="1600200" cy="201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Highest  Priority</a:t>
            </a:r>
          </a:p>
        </p:txBody>
      </p:sp>
      <p:sp>
        <p:nvSpPr>
          <p:cNvPr id="53269" name="Text Box 28"/>
          <p:cNvSpPr txBox="1">
            <a:spLocks noChangeArrowheads="1"/>
          </p:cNvSpPr>
          <p:nvPr/>
        </p:nvSpPr>
        <p:spPr bwMode="auto">
          <a:xfrm>
            <a:off x="636588" y="4370388"/>
            <a:ext cx="1600200" cy="2016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Lowest  Priority</a:t>
            </a:r>
          </a:p>
        </p:txBody>
      </p:sp>
      <p:grpSp>
        <p:nvGrpSpPr>
          <p:cNvPr id="53270" name="Group 29"/>
          <p:cNvGrpSpPr>
            <a:grpSpLocks/>
          </p:cNvGrpSpPr>
          <p:nvPr/>
        </p:nvGrpSpPr>
        <p:grpSpPr bwMode="auto">
          <a:xfrm>
            <a:off x="7037388" y="3581400"/>
            <a:ext cx="1649412" cy="857250"/>
            <a:chOff x="3792" y="1332"/>
            <a:chExt cx="1039" cy="540"/>
          </a:xfrm>
        </p:grpSpPr>
        <p:sp>
          <p:nvSpPr>
            <p:cNvPr id="995358" name="AutoShape 30"/>
            <p:cNvSpPr>
              <a:spLocks noChangeArrowheads="1"/>
            </p:cNvSpPr>
            <p:nvPr/>
          </p:nvSpPr>
          <p:spPr bwMode="gray">
            <a:xfrm>
              <a:off x="3792" y="1344"/>
              <a:ext cx="1008" cy="528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endParaRPr 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95359" name="Line 31"/>
            <p:cNvSpPr>
              <a:spLocks noChangeShapeType="1"/>
            </p:cNvSpPr>
            <p:nvPr/>
          </p:nvSpPr>
          <p:spPr bwMode="auto">
            <a:xfrm flipV="1">
              <a:off x="3885" y="1586"/>
              <a:ext cx="29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60" name="Line 32"/>
            <p:cNvSpPr>
              <a:spLocks noChangeShapeType="1"/>
            </p:cNvSpPr>
            <p:nvPr/>
          </p:nvSpPr>
          <p:spPr bwMode="auto">
            <a:xfrm>
              <a:off x="3893" y="1768"/>
              <a:ext cx="29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53279" name="Text Box 33"/>
            <p:cNvSpPr txBox="1">
              <a:spLocks noChangeArrowheads="1"/>
            </p:cNvSpPr>
            <p:nvPr/>
          </p:nvSpPr>
          <p:spPr bwMode="auto">
            <a:xfrm>
              <a:off x="4176" y="1488"/>
              <a:ext cx="639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Running</a:t>
              </a:r>
            </a:p>
          </p:txBody>
        </p:sp>
        <p:sp>
          <p:nvSpPr>
            <p:cNvPr id="53280" name="Text Box 34"/>
            <p:cNvSpPr txBox="1">
              <a:spLocks noChangeArrowheads="1"/>
            </p:cNvSpPr>
            <p:nvPr/>
          </p:nvSpPr>
          <p:spPr bwMode="auto">
            <a:xfrm>
              <a:off x="4192" y="1672"/>
              <a:ext cx="639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Ready</a:t>
              </a:r>
            </a:p>
          </p:txBody>
        </p:sp>
        <p:sp>
          <p:nvSpPr>
            <p:cNvPr id="53281" name="Text Box 35"/>
            <p:cNvSpPr txBox="1">
              <a:spLocks noChangeArrowheads="1"/>
            </p:cNvSpPr>
            <p:nvPr/>
          </p:nvSpPr>
          <p:spPr bwMode="auto">
            <a:xfrm>
              <a:off x="4032" y="1332"/>
              <a:ext cx="639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 i="1">
                  <a:solidFill>
                    <a:srgbClr val="000000"/>
                  </a:solidFill>
                  <a:latin typeface="Times New Roman" pitchFamily="18" charset="0"/>
                </a:rPr>
                <a:t>Legend</a:t>
              </a:r>
            </a:p>
          </p:txBody>
        </p:sp>
      </p:grpSp>
      <p:sp>
        <p:nvSpPr>
          <p:cNvPr id="53271" name="Rectangle 36"/>
          <p:cNvSpPr>
            <a:spLocks noChangeArrowheads="1"/>
          </p:cNvSpPr>
          <p:nvPr/>
        </p:nvSpPr>
        <p:spPr bwMode="auto">
          <a:xfrm>
            <a:off x="609600" y="4876800"/>
            <a:ext cx="8686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34950" indent="-234950" eaLnBrk="0" hangingPunct="0">
              <a:lnSpc>
                <a:spcPct val="6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 b="0" i="1">
                <a:solidFill>
                  <a:srgbClr val="0066FF"/>
                </a:solidFill>
                <a:latin typeface="Arial Narrow" pitchFamily="34" charset="0"/>
              </a:rPr>
              <a:t> </a:t>
            </a:r>
            <a:r>
              <a:rPr lang="en-US" sz="2000" i="1">
                <a:solidFill>
                  <a:srgbClr val="0066FF"/>
                </a:solidFill>
                <a:latin typeface="Arial Narrow" pitchFamily="34" charset="0"/>
              </a:rPr>
              <a:t>Swi_post(mySwi)</a:t>
            </a: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: Unconditionally post a software interrupt (in the ready state)</a:t>
            </a:r>
          </a:p>
          <a:p>
            <a:pPr marL="234950" indent="-234950" eaLnBrk="0" hangingPunct="0">
              <a:lnSpc>
                <a:spcPct val="6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If a higher priority thread becomes ready, the running thread is preempted</a:t>
            </a:r>
          </a:p>
          <a:p>
            <a:pPr marL="234950" indent="-234950" eaLnBrk="0" hangingPunct="0">
              <a:lnSpc>
                <a:spcPct val="6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Swi</a:t>
            </a: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priorities from 1 to 32 (C28x has 16)</a:t>
            </a:r>
          </a:p>
          <a:p>
            <a:pPr marL="234950" indent="-234950" eaLnBrk="0" hangingPunct="0">
              <a:lnSpc>
                <a:spcPct val="6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Automatic context switch (uses system stack)</a:t>
            </a:r>
          </a:p>
        </p:txBody>
      </p:sp>
      <p:sp>
        <p:nvSpPr>
          <p:cNvPr id="53272" name="Rectangle 37"/>
          <p:cNvSpPr>
            <a:spLocks noChangeArrowheads="1"/>
          </p:cNvSpPr>
          <p:nvPr/>
        </p:nvSpPr>
        <p:spPr bwMode="auto">
          <a:xfrm>
            <a:off x="5753100" y="4419600"/>
            <a:ext cx="598488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time </a:t>
            </a:r>
          </a:p>
        </p:txBody>
      </p:sp>
      <p:sp>
        <p:nvSpPr>
          <p:cNvPr id="995366" name="Line 38"/>
          <p:cNvSpPr>
            <a:spLocks noChangeShapeType="1"/>
          </p:cNvSpPr>
          <p:nvPr/>
        </p:nvSpPr>
        <p:spPr bwMode="auto">
          <a:xfrm>
            <a:off x="2236788" y="3962400"/>
            <a:ext cx="2895600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3274" name="AutoShape 39"/>
          <p:cNvSpPr>
            <a:spLocks noChangeArrowheads="1"/>
          </p:cNvSpPr>
          <p:nvPr/>
        </p:nvSpPr>
        <p:spPr bwMode="auto">
          <a:xfrm>
            <a:off x="3151188" y="762000"/>
            <a:ext cx="2057400" cy="533400"/>
          </a:xfrm>
          <a:prstGeom prst="wedgeEllipseCallout">
            <a:avLst>
              <a:gd name="adj1" fmla="val -40278"/>
              <a:gd name="adj2" fmla="val 75597"/>
            </a:avLst>
          </a:prstGeom>
          <a:solidFill>
            <a:schemeClr val="accent1"/>
          </a:solidFill>
          <a:ln w="12700" cap="rnd">
            <a:solidFill>
              <a:schemeClr val="tx1"/>
            </a:solidFill>
            <a:miter lim="800000"/>
            <a:headEnd type="none" w="sm" len="lg"/>
            <a:tailEnd type="none" w="med" len="lg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Swi_post(</a:t>
            </a: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swi_b</a:t>
            </a: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) </a:t>
            </a:r>
          </a:p>
        </p:txBody>
      </p:sp>
      <p:sp>
        <p:nvSpPr>
          <p:cNvPr id="51" name="Leading Question"/>
          <p:cNvSpPr txBox="1">
            <a:spLocks noChangeArrowheads="1"/>
          </p:cNvSpPr>
          <p:nvPr/>
        </p:nvSpPr>
        <p:spPr bwMode="auto">
          <a:xfrm>
            <a:off x="4402138" y="6172200"/>
            <a:ext cx="38862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What if the SWIs are at the same priority?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78" name="AutoShape 2"/>
          <p:cNvSpPr>
            <a:spLocks noChangeArrowheads="1"/>
          </p:cNvSpPr>
          <p:nvPr/>
        </p:nvSpPr>
        <p:spPr bwMode="gray">
          <a:xfrm>
            <a:off x="636588" y="1298575"/>
            <a:ext cx="1252537" cy="377825"/>
          </a:xfrm>
          <a:prstGeom prst="roundRect">
            <a:avLst>
              <a:gd name="adj" fmla="val 12495"/>
            </a:avLst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 err="1">
                <a:solidFill>
                  <a:srgbClr val="000000"/>
                </a:solidFill>
                <a:cs typeface="+mn-cs"/>
              </a:rPr>
              <a:t>Hwi</a:t>
            </a:r>
            <a:endParaRPr lang="en-US" sz="18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997379" name="AutoShape 3"/>
          <p:cNvSpPr>
            <a:spLocks noChangeArrowheads="1"/>
          </p:cNvSpPr>
          <p:nvPr/>
        </p:nvSpPr>
        <p:spPr bwMode="gray">
          <a:xfrm>
            <a:off x="636588" y="2976563"/>
            <a:ext cx="1252537" cy="376237"/>
          </a:xfrm>
          <a:prstGeom prst="roundRect">
            <a:avLst>
              <a:gd name="adj" fmla="val 12495"/>
            </a:avLst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 err="1">
                <a:solidFill>
                  <a:srgbClr val="000000"/>
                </a:solidFill>
                <a:cs typeface="+mn-cs"/>
              </a:rPr>
              <a:t>swi_a</a:t>
            </a:r>
            <a:r>
              <a:rPr lang="en-US" sz="18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1800" b="0" i="1" dirty="0">
                <a:solidFill>
                  <a:srgbClr val="000000"/>
                </a:solidFill>
                <a:cs typeface="+mn-cs"/>
              </a:rPr>
              <a:t>(p1)</a:t>
            </a:r>
          </a:p>
        </p:txBody>
      </p:sp>
      <p:sp>
        <p:nvSpPr>
          <p:cNvPr id="997380" name="AutoShape 4"/>
          <p:cNvSpPr>
            <a:spLocks noChangeArrowheads="1"/>
          </p:cNvSpPr>
          <p:nvPr/>
        </p:nvSpPr>
        <p:spPr bwMode="gray">
          <a:xfrm>
            <a:off x="636588" y="3738563"/>
            <a:ext cx="1252537" cy="376237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>
                <a:solidFill>
                  <a:srgbClr val="000000"/>
                </a:solidFill>
                <a:cs typeface="+mn-cs"/>
              </a:rPr>
              <a:t>Idle</a:t>
            </a:r>
          </a:p>
        </p:txBody>
      </p:sp>
      <p:sp>
        <p:nvSpPr>
          <p:cNvPr id="997381" name="AutoShape 5"/>
          <p:cNvSpPr>
            <a:spLocks noChangeArrowheads="1"/>
          </p:cNvSpPr>
          <p:nvPr/>
        </p:nvSpPr>
        <p:spPr bwMode="gray">
          <a:xfrm>
            <a:off x="636588" y="2136775"/>
            <a:ext cx="1252537" cy="377825"/>
          </a:xfrm>
          <a:prstGeom prst="roundRect">
            <a:avLst>
              <a:gd name="adj" fmla="val 12495"/>
            </a:avLst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 err="1">
                <a:solidFill>
                  <a:srgbClr val="000000"/>
                </a:solidFill>
                <a:cs typeface="+mn-cs"/>
              </a:rPr>
              <a:t>swi_b</a:t>
            </a:r>
            <a:r>
              <a:rPr lang="en-US" sz="18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1800" b="0" dirty="0">
                <a:solidFill>
                  <a:srgbClr val="000000"/>
                </a:solidFill>
                <a:cs typeface="+mn-cs"/>
              </a:rPr>
              <a:t>(</a:t>
            </a:r>
            <a:r>
              <a:rPr lang="en-US" sz="1800" b="0" i="1" dirty="0">
                <a:solidFill>
                  <a:srgbClr val="000000"/>
                </a:solidFill>
                <a:cs typeface="+mn-cs"/>
              </a:rPr>
              <a:t>p1)</a:t>
            </a:r>
          </a:p>
        </p:txBody>
      </p:sp>
      <p:sp>
        <p:nvSpPr>
          <p:cNvPr id="997382" name="Line 6"/>
          <p:cNvSpPr>
            <a:spLocks noChangeShapeType="1"/>
          </p:cNvSpPr>
          <p:nvPr/>
        </p:nvSpPr>
        <p:spPr bwMode="gray">
          <a:xfrm>
            <a:off x="6122988" y="3962400"/>
            <a:ext cx="731837" cy="0"/>
          </a:xfrm>
          <a:prstGeom prst="line">
            <a:avLst/>
          </a:prstGeom>
          <a:noFill/>
          <a:ln w="44450">
            <a:solidFill>
              <a:schemeClr val="tx2"/>
            </a:solidFill>
            <a:round/>
            <a:headEnd type="oval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/>
        <p:txBody>
          <a:bodyPr lIns="92075" rIns="92075" anchor="ctr"/>
          <a:lstStyle/>
          <a:p>
            <a:pPr eaLnBrk="1" hangingPunct="1"/>
            <a:r>
              <a:rPr lang="en-US" smtClean="0"/>
              <a:t>Scheduling Rules</a:t>
            </a:r>
          </a:p>
        </p:txBody>
      </p:sp>
      <p:sp>
        <p:nvSpPr>
          <p:cNvPr id="997384" name="Line 8"/>
          <p:cNvSpPr>
            <a:spLocks noChangeShapeType="1"/>
          </p:cNvSpPr>
          <p:nvPr/>
        </p:nvSpPr>
        <p:spPr bwMode="auto">
          <a:xfrm>
            <a:off x="3074988" y="1524000"/>
            <a:ext cx="457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85" name="Line 9"/>
          <p:cNvSpPr>
            <a:spLocks noChangeShapeType="1"/>
          </p:cNvSpPr>
          <p:nvPr/>
        </p:nvSpPr>
        <p:spPr bwMode="auto">
          <a:xfrm>
            <a:off x="2236788" y="3200400"/>
            <a:ext cx="838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86" name="Line 10"/>
          <p:cNvSpPr>
            <a:spLocks noChangeShapeType="1"/>
          </p:cNvSpPr>
          <p:nvPr/>
        </p:nvSpPr>
        <p:spPr bwMode="auto">
          <a:xfrm>
            <a:off x="5208588" y="2362200"/>
            <a:ext cx="9144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oval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87" name="Line 11"/>
          <p:cNvSpPr>
            <a:spLocks noChangeShapeType="1"/>
          </p:cNvSpPr>
          <p:nvPr/>
        </p:nvSpPr>
        <p:spPr bwMode="auto">
          <a:xfrm flipH="1">
            <a:off x="3532188" y="3200400"/>
            <a:ext cx="16764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oval" w="sm" len="sm"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88" name="Line 12"/>
          <p:cNvSpPr>
            <a:spLocks noChangeShapeType="1"/>
          </p:cNvSpPr>
          <p:nvPr/>
        </p:nvSpPr>
        <p:spPr bwMode="auto">
          <a:xfrm flipV="1">
            <a:off x="3074988" y="16002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89" name="Line 13"/>
          <p:cNvSpPr>
            <a:spLocks noChangeShapeType="1"/>
          </p:cNvSpPr>
          <p:nvPr/>
        </p:nvSpPr>
        <p:spPr bwMode="auto">
          <a:xfrm>
            <a:off x="3303588" y="2362200"/>
            <a:ext cx="1905000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oval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90" name="Line 14"/>
          <p:cNvSpPr>
            <a:spLocks noChangeShapeType="1"/>
          </p:cNvSpPr>
          <p:nvPr/>
        </p:nvSpPr>
        <p:spPr bwMode="auto">
          <a:xfrm>
            <a:off x="3532188" y="16002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91" name="Line 15"/>
          <p:cNvSpPr>
            <a:spLocks noChangeShapeType="1"/>
          </p:cNvSpPr>
          <p:nvPr/>
        </p:nvSpPr>
        <p:spPr bwMode="auto">
          <a:xfrm flipV="1">
            <a:off x="5208588" y="2438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92" name="Line 16"/>
          <p:cNvSpPr>
            <a:spLocks noChangeShapeType="1"/>
          </p:cNvSpPr>
          <p:nvPr/>
        </p:nvSpPr>
        <p:spPr bwMode="auto">
          <a:xfrm>
            <a:off x="6122988" y="24384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93" name="Line 17"/>
          <p:cNvSpPr>
            <a:spLocks noChangeShapeType="1"/>
          </p:cNvSpPr>
          <p:nvPr/>
        </p:nvSpPr>
        <p:spPr bwMode="gray">
          <a:xfrm>
            <a:off x="2286000" y="4570413"/>
            <a:ext cx="54943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grpSp>
        <p:nvGrpSpPr>
          <p:cNvPr id="54290" name="Group 18"/>
          <p:cNvGrpSpPr>
            <a:grpSpLocks/>
          </p:cNvGrpSpPr>
          <p:nvPr/>
        </p:nvGrpSpPr>
        <p:grpSpPr bwMode="auto">
          <a:xfrm>
            <a:off x="2389188" y="4495800"/>
            <a:ext cx="4395787" cy="152400"/>
            <a:chOff x="1200" y="2688"/>
            <a:chExt cx="2769" cy="96"/>
          </a:xfrm>
        </p:grpSpPr>
        <p:sp>
          <p:nvSpPr>
            <p:cNvPr id="997395" name="Line 19"/>
            <p:cNvSpPr>
              <a:spLocks noChangeShapeType="1"/>
            </p:cNvSpPr>
            <p:nvPr/>
          </p:nvSpPr>
          <p:spPr bwMode="gray">
            <a:xfrm flipV="1">
              <a:off x="1200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396" name="Line 20"/>
            <p:cNvSpPr>
              <a:spLocks noChangeShapeType="1"/>
            </p:cNvSpPr>
            <p:nvPr/>
          </p:nvSpPr>
          <p:spPr bwMode="gray">
            <a:xfrm flipV="1">
              <a:off x="1661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397" name="Line 21"/>
            <p:cNvSpPr>
              <a:spLocks noChangeShapeType="1"/>
            </p:cNvSpPr>
            <p:nvPr/>
          </p:nvSpPr>
          <p:spPr bwMode="gray">
            <a:xfrm flipV="1">
              <a:off x="2122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398" name="Line 22"/>
            <p:cNvSpPr>
              <a:spLocks noChangeShapeType="1"/>
            </p:cNvSpPr>
            <p:nvPr/>
          </p:nvSpPr>
          <p:spPr bwMode="gray">
            <a:xfrm flipV="1">
              <a:off x="2585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399" name="Line 23"/>
            <p:cNvSpPr>
              <a:spLocks noChangeShapeType="1"/>
            </p:cNvSpPr>
            <p:nvPr/>
          </p:nvSpPr>
          <p:spPr bwMode="gray">
            <a:xfrm flipV="1">
              <a:off x="3045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400" name="Line 24"/>
            <p:cNvSpPr>
              <a:spLocks noChangeShapeType="1"/>
            </p:cNvSpPr>
            <p:nvPr/>
          </p:nvSpPr>
          <p:spPr bwMode="gray">
            <a:xfrm flipV="1">
              <a:off x="3506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401" name="Line 25"/>
            <p:cNvSpPr>
              <a:spLocks noChangeShapeType="1"/>
            </p:cNvSpPr>
            <p:nvPr/>
          </p:nvSpPr>
          <p:spPr bwMode="gray">
            <a:xfrm flipV="1">
              <a:off x="3969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</p:grpSp>
      <p:sp>
        <p:nvSpPr>
          <p:cNvPr id="54291" name="Text Box 26"/>
          <p:cNvSpPr txBox="1">
            <a:spLocks noChangeArrowheads="1"/>
          </p:cNvSpPr>
          <p:nvPr/>
        </p:nvSpPr>
        <p:spPr bwMode="auto">
          <a:xfrm>
            <a:off x="636588" y="4370388"/>
            <a:ext cx="1600200" cy="2016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Lowest  Priority</a:t>
            </a:r>
          </a:p>
        </p:txBody>
      </p:sp>
      <p:grpSp>
        <p:nvGrpSpPr>
          <p:cNvPr id="54292" name="Group 27"/>
          <p:cNvGrpSpPr>
            <a:grpSpLocks/>
          </p:cNvGrpSpPr>
          <p:nvPr/>
        </p:nvGrpSpPr>
        <p:grpSpPr bwMode="auto">
          <a:xfrm>
            <a:off x="7037388" y="3581400"/>
            <a:ext cx="1649412" cy="857250"/>
            <a:chOff x="3792" y="1332"/>
            <a:chExt cx="1039" cy="540"/>
          </a:xfrm>
        </p:grpSpPr>
        <p:sp>
          <p:nvSpPr>
            <p:cNvPr id="997404" name="AutoShape 28"/>
            <p:cNvSpPr>
              <a:spLocks noChangeArrowheads="1"/>
            </p:cNvSpPr>
            <p:nvPr/>
          </p:nvSpPr>
          <p:spPr bwMode="gray">
            <a:xfrm>
              <a:off x="3792" y="1344"/>
              <a:ext cx="1008" cy="528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endParaRPr 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97405" name="Line 29"/>
            <p:cNvSpPr>
              <a:spLocks noChangeShapeType="1"/>
            </p:cNvSpPr>
            <p:nvPr/>
          </p:nvSpPr>
          <p:spPr bwMode="auto">
            <a:xfrm flipV="1">
              <a:off x="3885" y="1586"/>
              <a:ext cx="29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406" name="Line 30"/>
            <p:cNvSpPr>
              <a:spLocks noChangeShapeType="1"/>
            </p:cNvSpPr>
            <p:nvPr/>
          </p:nvSpPr>
          <p:spPr bwMode="auto">
            <a:xfrm>
              <a:off x="3893" y="1768"/>
              <a:ext cx="29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54303" name="Text Box 31"/>
            <p:cNvSpPr txBox="1">
              <a:spLocks noChangeArrowheads="1"/>
            </p:cNvSpPr>
            <p:nvPr/>
          </p:nvSpPr>
          <p:spPr bwMode="auto">
            <a:xfrm>
              <a:off x="4176" y="1488"/>
              <a:ext cx="639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Running</a:t>
              </a:r>
            </a:p>
          </p:txBody>
        </p:sp>
        <p:sp>
          <p:nvSpPr>
            <p:cNvPr id="54304" name="Text Box 32"/>
            <p:cNvSpPr txBox="1">
              <a:spLocks noChangeArrowheads="1"/>
            </p:cNvSpPr>
            <p:nvPr/>
          </p:nvSpPr>
          <p:spPr bwMode="auto">
            <a:xfrm>
              <a:off x="4192" y="1672"/>
              <a:ext cx="639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Ready</a:t>
              </a:r>
            </a:p>
          </p:txBody>
        </p:sp>
        <p:sp>
          <p:nvSpPr>
            <p:cNvPr id="54305" name="Text Box 33"/>
            <p:cNvSpPr txBox="1">
              <a:spLocks noChangeArrowheads="1"/>
            </p:cNvSpPr>
            <p:nvPr/>
          </p:nvSpPr>
          <p:spPr bwMode="auto">
            <a:xfrm>
              <a:off x="4032" y="1332"/>
              <a:ext cx="639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 i="1">
                  <a:solidFill>
                    <a:srgbClr val="000000"/>
                  </a:solidFill>
                  <a:latin typeface="Times New Roman" pitchFamily="18" charset="0"/>
                </a:rPr>
                <a:t>Legend</a:t>
              </a:r>
            </a:p>
          </p:txBody>
        </p:sp>
      </p:grpSp>
      <p:sp>
        <p:nvSpPr>
          <p:cNvPr id="54293" name="Rectangle 34"/>
          <p:cNvSpPr>
            <a:spLocks noChangeArrowheads="1"/>
          </p:cNvSpPr>
          <p:nvPr/>
        </p:nvSpPr>
        <p:spPr bwMode="auto">
          <a:xfrm>
            <a:off x="914400" y="4960938"/>
            <a:ext cx="7848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34950" indent="-234950" eaLnBrk="0" hangingPunct="0"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  <a:latin typeface="Arial Narrow" pitchFamily="34" charset="0"/>
              </a:rPr>
              <a:t> Processes of same priority are scheduled first-in first-out (FIFO)</a:t>
            </a:r>
          </a:p>
          <a:p>
            <a:pPr marL="234950" indent="-234950" eaLnBrk="0" hangingPunct="0"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  <a:latin typeface="Arial Narrow" pitchFamily="34" charset="0"/>
              </a:rPr>
              <a:t> Having threads at the SAME priority offers certain advantages – such as resource sharing (without conflicts)</a:t>
            </a:r>
          </a:p>
        </p:txBody>
      </p:sp>
      <p:sp>
        <p:nvSpPr>
          <p:cNvPr id="54294" name="Rectangle 35"/>
          <p:cNvSpPr>
            <a:spLocks noChangeArrowheads="1"/>
          </p:cNvSpPr>
          <p:nvPr/>
        </p:nvSpPr>
        <p:spPr bwMode="auto">
          <a:xfrm>
            <a:off x="5753100" y="4419600"/>
            <a:ext cx="598488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time </a:t>
            </a:r>
          </a:p>
        </p:txBody>
      </p:sp>
      <p:sp>
        <p:nvSpPr>
          <p:cNvPr id="997412" name="Line 36"/>
          <p:cNvSpPr>
            <a:spLocks noChangeShapeType="1"/>
          </p:cNvSpPr>
          <p:nvPr/>
        </p:nvSpPr>
        <p:spPr bwMode="auto">
          <a:xfrm>
            <a:off x="3074988" y="3200400"/>
            <a:ext cx="457200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413" name="Line 37"/>
          <p:cNvSpPr>
            <a:spLocks noChangeShapeType="1"/>
          </p:cNvSpPr>
          <p:nvPr/>
        </p:nvSpPr>
        <p:spPr bwMode="auto">
          <a:xfrm>
            <a:off x="2236788" y="3962400"/>
            <a:ext cx="3962400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4297" name="AutoShape 38"/>
          <p:cNvSpPr>
            <a:spLocks noChangeArrowheads="1"/>
          </p:cNvSpPr>
          <p:nvPr/>
        </p:nvSpPr>
        <p:spPr bwMode="auto">
          <a:xfrm>
            <a:off x="3074988" y="762000"/>
            <a:ext cx="2057400" cy="533400"/>
          </a:xfrm>
          <a:prstGeom prst="wedgeEllipseCallout">
            <a:avLst>
              <a:gd name="adj1" fmla="val -40278"/>
              <a:gd name="adj2" fmla="val 75597"/>
            </a:avLst>
          </a:prstGeom>
          <a:solidFill>
            <a:schemeClr val="accent1"/>
          </a:solidFill>
          <a:ln w="12700" cap="rnd">
            <a:solidFill>
              <a:schemeClr val="tx1"/>
            </a:solidFill>
            <a:miter lim="800000"/>
            <a:headEnd type="none" w="sm" len="lg"/>
            <a:tailEnd type="none" w="med" len="lg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Swi_post(</a:t>
            </a: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swi_b</a:t>
            </a: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) </a:t>
            </a:r>
          </a:p>
        </p:txBody>
      </p:sp>
      <p:sp>
        <p:nvSpPr>
          <p:cNvPr id="54298" name="Text Box 47"/>
          <p:cNvSpPr txBox="1">
            <a:spLocks noChangeArrowheads="1"/>
          </p:cNvSpPr>
          <p:nvPr/>
        </p:nvSpPr>
        <p:spPr bwMode="auto">
          <a:xfrm>
            <a:off x="525463" y="990600"/>
            <a:ext cx="1600200" cy="201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Highest  Priority</a:t>
            </a:r>
          </a:p>
        </p:txBody>
      </p:sp>
      <p:sp>
        <p:nvSpPr>
          <p:cNvPr id="51" name="Leading Question"/>
          <p:cNvSpPr txBox="1">
            <a:spLocks noChangeArrowheads="1"/>
          </p:cNvSpPr>
          <p:nvPr/>
        </p:nvSpPr>
        <p:spPr bwMode="auto">
          <a:xfrm>
            <a:off x="5581650" y="6230938"/>
            <a:ext cx="2781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How do you configure a SWI?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52388"/>
            <a:ext cx="9144000" cy="742951"/>
          </a:xfrm>
        </p:spPr>
        <p:txBody>
          <a:bodyPr/>
          <a:lstStyle/>
          <a:p>
            <a:pPr eaLnBrk="1" hangingPunct="1"/>
            <a:r>
              <a:rPr lang="en-US" smtClean="0"/>
              <a:t>Configuring a </a:t>
            </a:r>
            <a:r>
              <a:rPr lang="en-US" i="1" u="sng" smtClean="0"/>
              <a:t>Swi</a:t>
            </a:r>
            <a:r>
              <a:rPr lang="en-US" smtClean="0"/>
              <a:t> – Statically via GUI</a:t>
            </a:r>
          </a:p>
        </p:txBody>
      </p:sp>
      <p:sp>
        <p:nvSpPr>
          <p:cNvPr id="368651" name="Oval 11"/>
          <p:cNvSpPr>
            <a:spLocks noChangeArrowheads="1"/>
          </p:cNvSpPr>
          <p:nvPr/>
        </p:nvSpPr>
        <p:spPr bwMode="auto">
          <a:xfrm>
            <a:off x="228600" y="1219200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5300" name="Text Box 12"/>
          <p:cNvSpPr txBox="1">
            <a:spLocks noChangeArrowheads="1"/>
          </p:cNvSpPr>
          <p:nvPr/>
        </p:nvSpPr>
        <p:spPr bwMode="auto">
          <a:xfrm>
            <a:off x="247650" y="1225550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5301" name="Text Box 13"/>
          <p:cNvSpPr txBox="1">
            <a:spLocks noChangeArrowheads="1"/>
          </p:cNvSpPr>
          <p:nvPr/>
        </p:nvSpPr>
        <p:spPr bwMode="auto">
          <a:xfrm>
            <a:off x="641350" y="1263650"/>
            <a:ext cx="7180263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Use Swi module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(Available Products)</a:t>
            </a:r>
            <a:r>
              <a:rPr lang="en-US" sz="1800" b="0" i="1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, insert new Hwi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(Outline View)</a:t>
            </a:r>
          </a:p>
        </p:txBody>
      </p:sp>
      <p:grpSp>
        <p:nvGrpSpPr>
          <p:cNvPr id="55302" name="Group 48"/>
          <p:cNvGrpSpPr>
            <a:grpSpLocks/>
          </p:cNvGrpSpPr>
          <p:nvPr/>
        </p:nvGrpSpPr>
        <p:grpSpPr bwMode="auto">
          <a:xfrm>
            <a:off x="1447800" y="619125"/>
            <a:ext cx="5486400" cy="412750"/>
            <a:chOff x="480" y="390"/>
            <a:chExt cx="3456" cy="260"/>
          </a:xfrm>
        </p:grpSpPr>
        <p:sp>
          <p:nvSpPr>
            <p:cNvPr id="368655" name="Rectangle 15"/>
            <p:cNvSpPr>
              <a:spLocks noChangeArrowheads="1"/>
            </p:cNvSpPr>
            <p:nvPr/>
          </p:nvSpPr>
          <p:spPr bwMode="auto">
            <a:xfrm>
              <a:off x="480" y="406"/>
              <a:ext cx="3456" cy="2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55313" name="Text Box 16"/>
            <p:cNvSpPr txBox="1">
              <a:spLocks noChangeArrowheads="1"/>
            </p:cNvSpPr>
            <p:nvPr/>
          </p:nvSpPr>
          <p:spPr bwMode="auto">
            <a:xfrm>
              <a:off x="528" y="390"/>
              <a:ext cx="864" cy="2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u="sng">
                  <a:solidFill>
                    <a:srgbClr val="000000"/>
                  </a:solidFill>
                </a:rPr>
                <a:t>Example</a:t>
              </a:r>
              <a:r>
                <a:rPr lang="en-US" sz="2000">
                  <a:solidFill>
                    <a:srgbClr val="000000"/>
                  </a:solidFill>
                </a:rPr>
                <a:t>:</a:t>
              </a:r>
            </a:p>
          </p:txBody>
        </p:sp>
        <p:sp>
          <p:nvSpPr>
            <p:cNvPr id="55314" name="Text Box 17"/>
            <p:cNvSpPr txBox="1">
              <a:spLocks noChangeArrowheads="1"/>
            </p:cNvSpPr>
            <p:nvPr/>
          </p:nvSpPr>
          <p:spPr bwMode="auto">
            <a:xfrm>
              <a:off x="1344" y="438"/>
              <a:ext cx="2544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Arial Narrow" pitchFamily="34" charset="0"/>
                </a:rPr>
                <a:t> Tie isrAudio()  fxn to Swi, use priority 1</a:t>
              </a:r>
            </a:p>
          </p:txBody>
        </p:sp>
      </p:grp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228600" y="3667125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5304" name="Text Box 12"/>
          <p:cNvSpPr txBox="1">
            <a:spLocks noChangeArrowheads="1"/>
          </p:cNvSpPr>
          <p:nvPr/>
        </p:nvSpPr>
        <p:spPr bwMode="auto">
          <a:xfrm>
            <a:off x="247650" y="3673475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5305" name="Text Box 13"/>
          <p:cNvSpPr txBox="1">
            <a:spLocks noChangeArrowheads="1"/>
          </p:cNvSpPr>
          <p:nvPr/>
        </p:nvSpPr>
        <p:spPr bwMode="auto">
          <a:xfrm>
            <a:off x="641350" y="3711575"/>
            <a:ext cx="6088063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Configure Swi – Object name, function, priority:</a:t>
            </a:r>
          </a:p>
        </p:txBody>
      </p:sp>
      <p:sp>
        <p:nvSpPr>
          <p:cNvPr id="45" name="Right Arrow 44"/>
          <p:cNvSpPr/>
          <p:nvPr/>
        </p:nvSpPr>
        <p:spPr bwMode="auto">
          <a:xfrm>
            <a:off x="2865438" y="2389188"/>
            <a:ext cx="5334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74754" name="Picture 2" descr="C:\Documents and Settings\a0159877\Desktop\swi_outlin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8700" y="2005013"/>
            <a:ext cx="2244725" cy="122872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755" name="Picture 3" descr="C:\Documents and Settings\a0159877\Desktop\swi_avail_product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1711325"/>
            <a:ext cx="1447800" cy="1762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 descr="C:\Documents and Settings\a0159877\Desktop\SYSBIOS Snaps\extra\swi_instanc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03400" y="4103688"/>
            <a:ext cx="3454400" cy="254952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Leading Question"/>
          <p:cNvSpPr txBox="1">
            <a:spLocks noChangeArrowheads="1"/>
          </p:cNvSpPr>
          <p:nvPr/>
        </p:nvSpPr>
        <p:spPr bwMode="auto">
          <a:xfrm>
            <a:off x="5969000" y="6172200"/>
            <a:ext cx="23018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Let's move on to Tasks...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38863" y="2179638"/>
            <a:ext cx="2859087" cy="923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ts val="1200"/>
              </a:spcBef>
              <a:defRPr/>
            </a:pP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Remember, BIOS objects</a:t>
            </a:r>
            <a:b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can be created via the GUI,</a:t>
            </a:r>
            <a:b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script code or C code (dynamic)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ChangeArrowheads="1"/>
          </p:cNvSpPr>
          <p:nvPr/>
        </p:nvSpPr>
        <p:spPr bwMode="auto">
          <a:xfrm>
            <a:off x="838200" y="3006725"/>
            <a:ext cx="7543800" cy="7826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SYS/BIOS Overview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873125" y="2417763"/>
            <a:ext cx="1174750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Hwi</a:t>
            </a:r>
            <a:br>
              <a:rPr lang="en-US" sz="2000">
                <a:solidFill>
                  <a:schemeClr val="tx2"/>
                </a:solidFill>
              </a:rPr>
            </a:br>
            <a:r>
              <a:rPr lang="en-US" sz="2000">
                <a:solidFill>
                  <a:schemeClr val="tx2"/>
                </a:solidFill>
              </a:rPr>
              <a:t>“Driver”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773488" y="2441575"/>
            <a:ext cx="1331912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Swi, Task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653213" y="2397125"/>
            <a:ext cx="1174750" cy="585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Hwi</a:t>
            </a:r>
            <a:br>
              <a:rPr lang="en-US" sz="2000">
                <a:solidFill>
                  <a:schemeClr val="tx2"/>
                </a:solidFill>
              </a:rPr>
            </a:br>
            <a:r>
              <a:rPr lang="en-US" sz="2000">
                <a:solidFill>
                  <a:schemeClr val="tx2"/>
                </a:solidFill>
              </a:rPr>
              <a:t>“Driver”</a:t>
            </a:r>
          </a:p>
        </p:txBody>
      </p:sp>
      <p:sp>
        <p:nvSpPr>
          <p:cNvPr id="362503" name="Rectangle 7"/>
          <p:cNvSpPr>
            <a:spLocks noChangeArrowheads="1"/>
          </p:cNvSpPr>
          <p:nvPr/>
        </p:nvSpPr>
        <p:spPr bwMode="auto">
          <a:xfrm>
            <a:off x="457200" y="568325"/>
            <a:ext cx="82296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3871913" y="3084513"/>
            <a:ext cx="1274762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SYS/BIOS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914400" y="3387725"/>
            <a:ext cx="1092200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Arial Narrow" pitchFamily="34" charset="0"/>
              </a:rPr>
              <a:t>Scheduler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2286000" y="3387725"/>
            <a:ext cx="2114550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Arial Narrow" pitchFamily="34" charset="0"/>
              </a:rPr>
              <a:t>Data Sharing/Passing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4572000" y="3387725"/>
            <a:ext cx="1643063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Arial Narrow" pitchFamily="34" charset="0"/>
              </a:rPr>
              <a:t>Synchronization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6477000" y="3387725"/>
            <a:ext cx="1454150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Arial Narrow" pitchFamily="34" charset="0"/>
              </a:rPr>
              <a:t>Memory Mgmt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658813" y="3981450"/>
            <a:ext cx="73644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latin typeface="Arial Narrow" pitchFamily="34" charset="0"/>
              </a:rPr>
              <a:t>SYS/BIOS is a scalable, real-time kernel used in 1000s of systems today:</a:t>
            </a: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784225" y="4318000"/>
            <a:ext cx="7772400" cy="21336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800">
                <a:latin typeface="Arial Narrow" pitchFamily="34" charset="0"/>
              </a:rPr>
              <a:t> Pre-emptive </a:t>
            </a:r>
            <a:r>
              <a:rPr lang="en-US" sz="1800" u="sng">
                <a:latin typeface="Arial Narrow" pitchFamily="34" charset="0"/>
              </a:rPr>
              <a:t>Scheduler</a:t>
            </a:r>
            <a:r>
              <a:rPr lang="en-US" sz="1800">
                <a:latin typeface="Arial Narrow" pitchFamily="34" charset="0"/>
              </a:rPr>
              <a:t> to design system to meet real-time (including sync/priorities)</a:t>
            </a:r>
            <a:endParaRPr lang="en-US" sz="1800" u="sng">
              <a:latin typeface="Arial Narrow" pitchFamily="34" charset="0"/>
            </a:endParaRP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800">
                <a:latin typeface="Arial Narrow" pitchFamily="34" charset="0"/>
              </a:rPr>
              <a:t> </a:t>
            </a:r>
            <a:r>
              <a:rPr lang="en-US" sz="1800" u="sng">
                <a:latin typeface="Arial Narrow" pitchFamily="34" charset="0"/>
              </a:rPr>
              <a:t>Modular</a:t>
            </a:r>
            <a:r>
              <a:rPr lang="en-US" sz="1800">
                <a:latin typeface="Arial Narrow" pitchFamily="34" charset="0"/>
              </a:rPr>
              <a:t> – pre-defined interface for inter-thread communications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800">
                <a:latin typeface="Arial Narrow" pitchFamily="34" charset="0"/>
              </a:rPr>
              <a:t> </a:t>
            </a:r>
            <a:r>
              <a:rPr lang="en-US" sz="1800" u="sng">
                <a:latin typeface="Arial Narrow" pitchFamily="34" charset="0"/>
              </a:rPr>
              <a:t>Reliable</a:t>
            </a:r>
            <a:r>
              <a:rPr lang="en-US" sz="1800">
                <a:latin typeface="Arial Narrow" pitchFamily="34" charset="0"/>
              </a:rPr>
              <a:t> – 1000s of applications have used it for more than 10 years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800">
                <a:latin typeface="Arial Narrow" pitchFamily="34" charset="0"/>
              </a:rPr>
              <a:t> </a:t>
            </a:r>
            <a:r>
              <a:rPr lang="en-US" sz="1800" u="sng">
                <a:latin typeface="Arial Narrow" pitchFamily="34" charset="0"/>
              </a:rPr>
              <a:t>Footprint</a:t>
            </a:r>
            <a:r>
              <a:rPr lang="en-US" sz="1800">
                <a:latin typeface="Arial Narrow" pitchFamily="34" charset="0"/>
              </a:rPr>
              <a:t> – deterministic, small code size, can choose which modules you desire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800">
                <a:latin typeface="Arial Narrow" pitchFamily="34" charset="0"/>
              </a:rPr>
              <a:t> Cost – </a:t>
            </a:r>
            <a:r>
              <a:rPr lang="en-US" sz="1800" u="sng">
                <a:latin typeface="Arial Narrow" pitchFamily="34" charset="0"/>
              </a:rPr>
              <a:t>free of charge</a:t>
            </a: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1219200" y="800100"/>
            <a:ext cx="10668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1066800" y="952500"/>
            <a:ext cx="1066800" cy="1295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914400" y="1104900"/>
            <a:ext cx="1066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10258" name="AutoShape 18"/>
          <p:cNvSpPr>
            <a:spLocks noChangeArrowheads="1"/>
          </p:cNvSpPr>
          <p:nvPr/>
        </p:nvSpPr>
        <p:spPr bwMode="auto">
          <a:xfrm>
            <a:off x="2536825" y="1377950"/>
            <a:ext cx="1117600" cy="673100"/>
          </a:xfrm>
          <a:prstGeom prst="rightArrow">
            <a:avLst>
              <a:gd name="adj1" fmla="val 50000"/>
              <a:gd name="adj2" fmla="val 3428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/>
              <a:t>Stream</a:t>
            </a:r>
          </a:p>
        </p:txBody>
      </p:sp>
      <p:sp>
        <p:nvSpPr>
          <p:cNvPr id="10259" name="AutoShape 19"/>
          <p:cNvSpPr>
            <a:spLocks noChangeArrowheads="1"/>
          </p:cNvSpPr>
          <p:nvPr/>
        </p:nvSpPr>
        <p:spPr bwMode="auto">
          <a:xfrm>
            <a:off x="5459413" y="1377950"/>
            <a:ext cx="1117600" cy="673100"/>
          </a:xfrm>
          <a:prstGeom prst="rightArrow">
            <a:avLst>
              <a:gd name="adj1" fmla="val 50000"/>
              <a:gd name="adj2" fmla="val 3428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/>
              <a:t>Stream</a:t>
            </a:r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4191000" y="800100"/>
            <a:ext cx="10668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4038600" y="952500"/>
            <a:ext cx="1066800" cy="1295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3886200" y="1104900"/>
            <a:ext cx="1066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Process</a:t>
            </a:r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7010400" y="800100"/>
            <a:ext cx="10668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6858000" y="952500"/>
            <a:ext cx="1066800" cy="1295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6705600" y="1104900"/>
            <a:ext cx="1066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Output</a:t>
            </a:r>
          </a:p>
        </p:txBody>
      </p:sp>
      <p:sp>
        <p:nvSpPr>
          <p:cNvPr id="10266" name="TextBox 34"/>
          <p:cNvSpPr txBox="1">
            <a:spLocks noChangeArrowheads="1"/>
          </p:cNvSpPr>
          <p:nvPr/>
        </p:nvSpPr>
        <p:spPr bwMode="auto">
          <a:xfrm>
            <a:off x="2514600" y="1989138"/>
            <a:ext cx="9540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/>
              <a:t>Queue</a:t>
            </a:r>
          </a:p>
        </p:txBody>
      </p:sp>
      <p:sp>
        <p:nvSpPr>
          <p:cNvPr id="10267" name="TextBox 35"/>
          <p:cNvSpPr txBox="1">
            <a:spLocks noChangeArrowheads="1"/>
          </p:cNvSpPr>
          <p:nvPr/>
        </p:nvSpPr>
        <p:spPr bwMode="auto">
          <a:xfrm>
            <a:off x="5399088" y="1989138"/>
            <a:ext cx="9540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/>
              <a:t>Queue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SYS/BIOS Swi APIs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1600" y="1219200"/>
            <a:ext cx="6553200" cy="4800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Swi_inc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Post, increment count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Swi_dec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j-lt"/>
                <a:cs typeface="Courier New" pitchFamily="49" charset="0"/>
              </a:rPr>
              <a:t>Decrement count, post if 0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Post, OR bit (signature)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Swi_andn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 err="1">
                <a:latin typeface="+mn-lt"/>
                <a:cs typeface="Courier New" pitchFamily="49" charset="0"/>
              </a:rPr>
              <a:t>ANDn</a:t>
            </a:r>
            <a:r>
              <a:rPr lang="en-US" b="0" dirty="0">
                <a:latin typeface="+mn-lt"/>
                <a:cs typeface="Courier New" pitchFamily="49" charset="0"/>
              </a:rPr>
              <a:t> bit, post if all posted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Swi_getPri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b="0" dirty="0">
                <a:latin typeface="+mj-lt"/>
                <a:cs typeface="Courier New" pitchFamily="49" charset="0"/>
              </a:rPr>
              <a:t>Get any </a:t>
            </a:r>
            <a:r>
              <a:rPr lang="en-US" b="0" dirty="0" err="1">
                <a:latin typeface="+mj-lt"/>
                <a:cs typeface="Courier New" pitchFamily="49" charset="0"/>
              </a:rPr>
              <a:t>Swi</a:t>
            </a:r>
            <a:r>
              <a:rPr lang="en-US" b="0" dirty="0">
                <a:latin typeface="+mj-lt"/>
                <a:cs typeface="Courier New" pitchFamily="49" charset="0"/>
              </a:rPr>
              <a:t> Priority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Swi_enable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0" dirty="0">
                <a:latin typeface="+mj-lt"/>
                <a:cs typeface="Courier New" pitchFamily="49" charset="0"/>
              </a:rPr>
              <a:t>Global </a:t>
            </a:r>
            <a:r>
              <a:rPr lang="en-US" b="0" dirty="0" err="1">
                <a:latin typeface="+mj-lt"/>
                <a:cs typeface="Courier New" pitchFamily="49" charset="0"/>
              </a:rPr>
              <a:t>Swi</a:t>
            </a:r>
            <a:r>
              <a:rPr lang="en-US" b="0" dirty="0">
                <a:latin typeface="+mj-lt"/>
                <a:cs typeface="Courier New" pitchFamily="49" charset="0"/>
              </a:rPr>
              <a:t> enable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Swi_disable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b="0" dirty="0">
                <a:latin typeface="+mj-lt"/>
                <a:cs typeface="Courier New" pitchFamily="49" charset="0"/>
              </a:rPr>
              <a:t>Global </a:t>
            </a:r>
            <a:r>
              <a:rPr lang="en-US" b="0" dirty="0" err="1">
                <a:latin typeface="+mj-lt"/>
                <a:cs typeface="Courier New" pitchFamily="49" charset="0"/>
              </a:rPr>
              <a:t>Swi</a:t>
            </a:r>
            <a:r>
              <a:rPr lang="en-US" b="0" dirty="0">
                <a:latin typeface="+mj-lt"/>
                <a:cs typeface="Courier New" pitchFamily="49" charset="0"/>
              </a:rPr>
              <a:t> disable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Swi_restore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b="0" dirty="0">
                <a:latin typeface="+mj-lt"/>
                <a:cs typeface="Courier New" pitchFamily="49" charset="0"/>
              </a:rPr>
              <a:t>Global </a:t>
            </a:r>
            <a:r>
              <a:rPr lang="en-US" b="0" dirty="0" err="1">
                <a:latin typeface="+mj-lt"/>
                <a:cs typeface="Courier New" pitchFamily="49" charset="0"/>
              </a:rPr>
              <a:t>Swi</a:t>
            </a:r>
            <a:r>
              <a:rPr lang="en-US" b="0" dirty="0">
                <a:latin typeface="+mj-lt"/>
                <a:cs typeface="Courier New" pitchFamily="49" charset="0"/>
              </a:rPr>
              <a:t> restore</a:t>
            </a:r>
          </a:p>
        </p:txBody>
      </p:sp>
      <p:sp>
        <p:nvSpPr>
          <p:cNvPr id="56324" name="TextBox 14"/>
          <p:cNvSpPr txBox="1">
            <a:spLocks noChangeArrowheads="1"/>
          </p:cNvSpPr>
          <p:nvPr/>
        </p:nvSpPr>
        <p:spPr bwMode="auto">
          <a:xfrm>
            <a:off x="760413" y="708025"/>
            <a:ext cx="4043362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/>
              <a:t>Other useful Swi APIs:</a:t>
            </a:r>
          </a:p>
        </p:txBody>
      </p:sp>
      <p:cxnSp>
        <p:nvCxnSpPr>
          <p:cNvPr id="56325" name="Straight Connector 16"/>
          <p:cNvCxnSpPr>
            <a:cxnSpLocks noChangeShapeType="1"/>
          </p:cNvCxnSpPr>
          <p:nvPr/>
        </p:nvCxnSpPr>
        <p:spPr bwMode="auto">
          <a:xfrm>
            <a:off x="1371600" y="3359150"/>
            <a:ext cx="65532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56326" name="Straight Connector 17"/>
          <p:cNvCxnSpPr>
            <a:cxnSpLocks noChangeShapeType="1"/>
          </p:cNvCxnSpPr>
          <p:nvPr/>
        </p:nvCxnSpPr>
        <p:spPr bwMode="auto">
          <a:xfrm>
            <a:off x="1371600" y="4308475"/>
            <a:ext cx="65532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56327" name="Straight Connector 21"/>
          <p:cNvCxnSpPr>
            <a:cxnSpLocks noChangeShapeType="1"/>
          </p:cNvCxnSpPr>
          <p:nvPr/>
        </p:nvCxnSpPr>
        <p:spPr bwMode="auto">
          <a:xfrm rot="5400000">
            <a:off x="1563688" y="3619500"/>
            <a:ext cx="48006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23" name="Leading Question"/>
          <p:cNvSpPr txBox="1">
            <a:spLocks noChangeArrowheads="1"/>
          </p:cNvSpPr>
          <p:nvPr/>
        </p:nvSpPr>
        <p:spPr bwMode="auto">
          <a:xfrm>
            <a:off x="5969000" y="6172200"/>
            <a:ext cx="23018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Let's move on to Tasks...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685800" y="2743200"/>
            <a:ext cx="4191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7347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r>
              <a:rPr lang="en-US" smtClean="0"/>
              <a:t>Hardware Interrupts (HWI)</a:t>
            </a:r>
          </a:p>
          <a:p>
            <a:pPr lvl="1" eaLnBrk="1" hangingPunct="1"/>
            <a:r>
              <a:rPr lang="en-US" smtClean="0"/>
              <a:t>Software Interrupts (SWI)</a:t>
            </a:r>
          </a:p>
          <a:p>
            <a:pPr lvl="1" eaLnBrk="1" hangingPunct="1"/>
            <a:r>
              <a:rPr lang="en-US" smtClean="0"/>
              <a:t>Tasks (TSK)</a:t>
            </a:r>
          </a:p>
          <a:p>
            <a:pPr lvl="1" eaLnBrk="1" hangingPunct="1"/>
            <a:r>
              <a:rPr lang="en-US" smtClean="0"/>
              <a:t>Semaphores (SEM)</a:t>
            </a:r>
          </a:p>
          <a:p>
            <a:pPr lvl="1" eaLnBrk="1" hangingPunct="1"/>
            <a:endParaRPr lang="en-US" smtClean="0"/>
          </a:p>
        </p:txBody>
      </p:sp>
      <p:sp>
        <p:nvSpPr>
          <p:cNvPr id="573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57349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0" y="2728913"/>
            <a:ext cx="9144000" cy="1143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Task Scheduling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1208088" y="747713"/>
            <a:ext cx="2601912" cy="8382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solidFill>
                  <a:schemeClr val="tx2"/>
                </a:solidFill>
                <a:cs typeface="+mn-cs"/>
              </a:rPr>
              <a:t>Hwi</a:t>
            </a:r>
            <a:r>
              <a:rPr lang="en-US" dirty="0">
                <a:solidFill>
                  <a:schemeClr val="tx2"/>
                </a:solidFill>
                <a:cs typeface="+mn-cs"/>
              </a:rPr>
              <a:t> (hi)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Hardware Interrupts</a:t>
            </a:r>
            <a:endParaRPr lang="en-US" dirty="0">
              <a:cs typeface="+mn-cs"/>
            </a:endParaRPr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auto">
          <a:xfrm>
            <a:off x="1208088" y="1814513"/>
            <a:ext cx="2601912" cy="8382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solidFill>
                  <a:schemeClr val="tx2"/>
                </a:solidFill>
                <a:cs typeface="+mn-cs"/>
              </a:rPr>
              <a:t>Swi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Software Interrupts</a:t>
            </a:r>
            <a:endParaRPr lang="en-US" dirty="0">
              <a:cs typeface="+mn-cs"/>
            </a:endParaRPr>
          </a:p>
        </p:txBody>
      </p:sp>
      <p:sp>
        <p:nvSpPr>
          <p:cNvPr id="58374" name="Rectangle 9"/>
          <p:cNvSpPr>
            <a:spLocks noChangeArrowheads="1"/>
          </p:cNvSpPr>
          <p:nvPr/>
        </p:nvSpPr>
        <p:spPr bwMode="auto">
          <a:xfrm>
            <a:off x="1208088" y="2881313"/>
            <a:ext cx="2601912" cy="838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Task</a:t>
            </a:r>
            <a:endParaRPr lang="en-US"/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Tasks</a:t>
            </a:r>
            <a:endParaRPr lang="en-US"/>
          </a:p>
        </p:txBody>
      </p:sp>
      <p:sp>
        <p:nvSpPr>
          <p:cNvPr id="8199" name="Rectangle 10"/>
          <p:cNvSpPr>
            <a:spLocks noChangeArrowheads="1"/>
          </p:cNvSpPr>
          <p:nvPr/>
        </p:nvSpPr>
        <p:spPr bwMode="auto">
          <a:xfrm>
            <a:off x="1208088" y="3948113"/>
            <a:ext cx="2601912" cy="8382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2"/>
                </a:solidFill>
                <a:cs typeface="+mn-cs"/>
              </a:rPr>
              <a:t>Idle (lo)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Background</a:t>
            </a:r>
            <a:endParaRPr lang="en-US" dirty="0">
              <a:cs typeface="+mn-cs"/>
            </a:endParaRPr>
          </a:p>
        </p:txBody>
      </p:sp>
      <p:sp>
        <p:nvSpPr>
          <p:cNvPr id="58376" name="Text Box 11"/>
          <p:cNvSpPr txBox="1">
            <a:spLocks noChangeArrowheads="1"/>
          </p:cNvSpPr>
          <p:nvPr/>
        </p:nvSpPr>
        <p:spPr bwMode="auto">
          <a:xfrm>
            <a:off x="3976688" y="788988"/>
            <a:ext cx="4389437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Hwi priorities set by hardware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Fixed number, preemption optional</a:t>
            </a:r>
          </a:p>
        </p:txBody>
      </p:sp>
      <p:sp>
        <p:nvSpPr>
          <p:cNvPr id="58377" name="Text Box 12"/>
          <p:cNvSpPr txBox="1">
            <a:spLocks noChangeArrowheads="1"/>
          </p:cNvSpPr>
          <p:nvPr/>
        </p:nvSpPr>
        <p:spPr bwMode="auto">
          <a:xfrm>
            <a:off x="990600" y="5022850"/>
            <a:ext cx="7239000" cy="1447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eaLnBrk="0" hangingPunct="0">
              <a:lnSpc>
                <a:spcPct val="7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/>
              <a:t>All Tasks are preempted by all Swi and Hwi</a:t>
            </a:r>
          </a:p>
          <a:p>
            <a:pPr marL="342900" indent="-342900" eaLnBrk="0" hangingPunct="0">
              <a:lnSpc>
                <a:spcPct val="7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/>
              <a:t>All Swi are preempted by all Hwi</a:t>
            </a:r>
          </a:p>
          <a:p>
            <a:pPr marL="342900" indent="-342900" eaLnBrk="0" hangingPunct="0">
              <a:lnSpc>
                <a:spcPct val="7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/>
              <a:t>Preemption amongst Hwi is determined by user</a:t>
            </a:r>
          </a:p>
          <a:p>
            <a:pPr marL="342900" indent="-342900" eaLnBrk="0" hangingPunct="0">
              <a:lnSpc>
                <a:spcPct val="7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/>
              <a:t>In absence of Hwi, Swi, and Task, Idle functions run in loop</a:t>
            </a:r>
            <a:endParaRPr lang="en-US" sz="2000" b="0">
              <a:solidFill>
                <a:schemeClr val="tx2"/>
              </a:solidFill>
            </a:endParaRPr>
          </a:p>
        </p:txBody>
      </p:sp>
      <p:sp>
        <p:nvSpPr>
          <p:cNvPr id="58378" name="Text Box 13"/>
          <p:cNvSpPr txBox="1">
            <a:spLocks noChangeArrowheads="1"/>
          </p:cNvSpPr>
          <p:nvPr/>
        </p:nvSpPr>
        <p:spPr bwMode="auto">
          <a:xfrm>
            <a:off x="3962400" y="1855788"/>
            <a:ext cx="4508500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Up to 32 priority levels (16 on C28x)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Any number possible, all preemptive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58379" name="Text Box 14"/>
          <p:cNvSpPr txBox="1">
            <a:spLocks noChangeArrowheads="1"/>
          </p:cNvSpPr>
          <p:nvPr/>
        </p:nvSpPr>
        <p:spPr bwMode="auto">
          <a:xfrm>
            <a:off x="3962400" y="2901950"/>
            <a:ext cx="4913313" cy="796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200">
                <a:solidFill>
                  <a:schemeClr val="tx2"/>
                </a:solidFill>
                <a:latin typeface="Times New Roman" pitchFamily="18" charset="0"/>
              </a:rPr>
              <a:t>Up to 32 priority levels (16 on C28x)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200">
                <a:solidFill>
                  <a:schemeClr val="tx2"/>
                </a:solidFill>
                <a:latin typeface="Times New Roman" pitchFamily="18" charset="0"/>
              </a:rPr>
              <a:t>Any number possible, all preemptive</a:t>
            </a:r>
          </a:p>
        </p:txBody>
      </p:sp>
      <p:sp>
        <p:nvSpPr>
          <p:cNvPr id="58380" name="Text Box 15"/>
          <p:cNvSpPr txBox="1">
            <a:spLocks noChangeArrowheads="1"/>
          </p:cNvSpPr>
          <p:nvPr/>
        </p:nvSpPr>
        <p:spPr bwMode="auto">
          <a:xfrm>
            <a:off x="3962400" y="3989388"/>
            <a:ext cx="3021013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Continuous loop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Non-realtime in nature</a:t>
            </a:r>
          </a:p>
        </p:txBody>
      </p:sp>
      <p:sp>
        <p:nvSpPr>
          <p:cNvPr id="58381" name="Text Box 17"/>
          <p:cNvSpPr txBox="1">
            <a:spLocks noChangeArrowheads="1"/>
          </p:cNvSpPr>
          <p:nvPr/>
        </p:nvSpPr>
        <p:spPr bwMode="auto">
          <a:xfrm>
            <a:off x="76200" y="903288"/>
            <a:ext cx="685800" cy="534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Hard </a:t>
            </a:r>
            <a:br>
              <a:rPr lang="en-US" sz="1800" i="1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R/T</a:t>
            </a:r>
          </a:p>
        </p:txBody>
      </p:sp>
      <p:sp>
        <p:nvSpPr>
          <p:cNvPr id="58382" name="Text Box 18"/>
          <p:cNvSpPr txBox="1">
            <a:spLocks noChangeArrowheads="1"/>
          </p:cNvSpPr>
          <p:nvPr/>
        </p:nvSpPr>
        <p:spPr bwMode="auto">
          <a:xfrm>
            <a:off x="76200" y="4103688"/>
            <a:ext cx="609600" cy="534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Soft </a:t>
            </a:r>
            <a:br>
              <a:rPr lang="en-US" sz="1800" i="1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R/T</a:t>
            </a:r>
          </a:p>
        </p:txBody>
      </p:sp>
      <p:sp>
        <p:nvSpPr>
          <p:cNvPr id="58383" name="Rectangle 17"/>
          <p:cNvSpPr>
            <a:spLocks noChangeArrowheads="1"/>
          </p:cNvSpPr>
          <p:nvPr/>
        </p:nvSpPr>
        <p:spPr bwMode="auto">
          <a:xfrm>
            <a:off x="63500" y="557213"/>
            <a:ext cx="8915400" cy="2133600"/>
          </a:xfrm>
          <a:prstGeom prst="rect">
            <a:avLst/>
          </a:prstGeom>
          <a:solidFill>
            <a:schemeClr val="bg1">
              <a:alpha val="61176"/>
            </a:schemeClr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endParaRPr lang="en-US" sz="2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8384" name="Rectangle 19"/>
          <p:cNvSpPr>
            <a:spLocks noChangeArrowheads="1"/>
          </p:cNvSpPr>
          <p:nvPr/>
        </p:nvSpPr>
        <p:spPr bwMode="auto">
          <a:xfrm>
            <a:off x="63500" y="3886200"/>
            <a:ext cx="8915400" cy="1066800"/>
          </a:xfrm>
          <a:prstGeom prst="rect">
            <a:avLst/>
          </a:prstGeom>
          <a:solidFill>
            <a:schemeClr val="bg1">
              <a:alpha val="61176"/>
            </a:schemeClr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endParaRPr lang="en-US" sz="2800">
              <a:solidFill>
                <a:srgbClr val="00000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Task Code Topology – Pending </a:t>
            </a: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1905000" y="685800"/>
            <a:ext cx="3048000" cy="45243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Void </a:t>
            </a:r>
            <a:r>
              <a:rPr lang="en-US" sz="2000" dirty="0" err="1">
                <a:latin typeface="Arial Narrow" pitchFamily="34" charset="0"/>
                <a:cs typeface="+mn-cs"/>
              </a:rPr>
              <a:t>taskFunction</a:t>
            </a:r>
            <a:r>
              <a:rPr lang="en-US" sz="2000" dirty="0">
                <a:latin typeface="Arial Narrow" pitchFamily="34" charset="0"/>
                <a:cs typeface="+mn-cs"/>
              </a:rPr>
              <a:t>(…)</a:t>
            </a: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{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/* </a:t>
            </a:r>
            <a:r>
              <a:rPr lang="en-US" sz="2000" i="1" dirty="0">
                <a:latin typeface="Arial Narrow" pitchFamily="34" charset="0"/>
                <a:cs typeface="+mn-cs"/>
              </a:rPr>
              <a:t>Prolog</a:t>
            </a:r>
            <a:r>
              <a:rPr lang="en-US" sz="2000" dirty="0">
                <a:latin typeface="Arial Narrow" pitchFamily="34" charset="0"/>
                <a:cs typeface="+mn-cs"/>
              </a:rPr>
              <a:t> */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	while (‘condition’){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		</a:t>
            </a:r>
            <a:r>
              <a:rPr lang="en-US" sz="2000" dirty="0" err="1">
                <a:solidFill>
                  <a:schemeClr val="tx2"/>
                </a:solidFill>
                <a:latin typeface="Arial Narrow" pitchFamily="34" charset="0"/>
                <a:cs typeface="+mn-cs"/>
              </a:rPr>
              <a:t>Semaphore_pend</a:t>
            </a:r>
            <a:r>
              <a:rPr lang="en-US" sz="2000" dirty="0">
                <a:solidFill>
                  <a:schemeClr val="tx2"/>
                </a:solidFill>
                <a:latin typeface="Arial Narrow" pitchFamily="34" charset="0"/>
                <a:cs typeface="+mn-cs"/>
              </a:rPr>
              <a:t>()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		/* </a:t>
            </a:r>
            <a:r>
              <a:rPr lang="en-US" sz="2000" i="1" dirty="0">
                <a:latin typeface="Arial Narrow" pitchFamily="34" charset="0"/>
                <a:cs typeface="+mn-cs"/>
              </a:rPr>
              <a:t>Process</a:t>
            </a:r>
            <a:r>
              <a:rPr lang="en-US" sz="2000" i="1" dirty="0">
                <a:solidFill>
                  <a:schemeClr val="tx2"/>
                </a:solidFill>
                <a:latin typeface="Arial Narrow" pitchFamily="34" charset="0"/>
                <a:cs typeface="+mn-cs"/>
              </a:rPr>
              <a:t> </a:t>
            </a:r>
            <a:r>
              <a:rPr lang="en-US" sz="2000" dirty="0">
                <a:latin typeface="Arial Narrow" pitchFamily="34" charset="0"/>
                <a:cs typeface="+mn-cs"/>
              </a:rPr>
              <a:t> */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    	}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/* </a:t>
            </a:r>
            <a:r>
              <a:rPr lang="en-US" sz="2000" i="1" dirty="0">
                <a:latin typeface="Arial Narrow" pitchFamily="34" charset="0"/>
                <a:cs typeface="+mn-cs"/>
              </a:rPr>
              <a:t>Epilog</a:t>
            </a:r>
            <a:r>
              <a:rPr lang="en-US" sz="2000" dirty="0">
                <a:latin typeface="Arial Narrow" pitchFamily="34" charset="0"/>
                <a:cs typeface="+mn-cs"/>
              </a:rPr>
              <a:t> */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}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5105400" y="685800"/>
            <a:ext cx="4038600" cy="42465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Initialization</a:t>
            </a:r>
            <a:r>
              <a:rPr lang="en-US" sz="2000">
                <a:latin typeface="Arial Narrow" pitchFamily="34" charset="0"/>
              </a:rPr>
              <a:t> (runs once only)</a:t>
            </a: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Processing</a:t>
            </a:r>
            <a:r>
              <a:rPr lang="en-US" sz="2000">
                <a:latin typeface="Arial Narrow" pitchFamily="34" charset="0"/>
              </a:rPr>
              <a:t> loop – (optional: </a:t>
            </a:r>
            <a:r>
              <a:rPr lang="en-US" sz="2000" b="0" i="1">
                <a:latin typeface="Arial Narrow" pitchFamily="34" charset="0"/>
              </a:rPr>
              <a:t>cond</a:t>
            </a:r>
            <a:r>
              <a:rPr lang="en-US" sz="2000">
                <a:latin typeface="Arial Narrow" pitchFamily="34" charset="0"/>
              </a:rPr>
              <a:t>)</a:t>
            </a:r>
            <a:br>
              <a:rPr lang="en-US" sz="2000">
                <a:latin typeface="Arial Narrow" pitchFamily="34" charset="0"/>
              </a:rPr>
            </a:b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Wait for resources to be available</a:t>
            </a: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Perform desired algo work...</a:t>
            </a: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Shutdown</a:t>
            </a:r>
            <a:r>
              <a:rPr lang="en-US" sz="2000">
                <a:latin typeface="Arial Narrow" pitchFamily="34" charset="0"/>
              </a:rPr>
              <a:t> (runs once - at most)</a:t>
            </a: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</p:txBody>
      </p:sp>
      <p:sp>
        <p:nvSpPr>
          <p:cNvPr id="354309" name="Line 5"/>
          <p:cNvSpPr>
            <a:spLocks noChangeShapeType="1"/>
          </p:cNvSpPr>
          <p:nvPr/>
        </p:nvSpPr>
        <p:spPr bwMode="auto">
          <a:xfrm>
            <a:off x="3276600" y="1703388"/>
            <a:ext cx="1828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lg"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54310" name="Line 6"/>
          <p:cNvSpPr>
            <a:spLocks noChangeShapeType="1"/>
          </p:cNvSpPr>
          <p:nvPr/>
        </p:nvSpPr>
        <p:spPr bwMode="auto">
          <a:xfrm>
            <a:off x="4419600" y="2246313"/>
            <a:ext cx="685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lg"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54311" name="Line 7"/>
          <p:cNvSpPr>
            <a:spLocks noChangeShapeType="1"/>
          </p:cNvSpPr>
          <p:nvPr/>
        </p:nvSpPr>
        <p:spPr bwMode="auto">
          <a:xfrm>
            <a:off x="4800600" y="2819400"/>
            <a:ext cx="304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lg"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54312" name="Line 8"/>
          <p:cNvSpPr>
            <a:spLocks noChangeShapeType="1"/>
          </p:cNvSpPr>
          <p:nvPr/>
        </p:nvSpPr>
        <p:spPr bwMode="auto">
          <a:xfrm>
            <a:off x="4114800" y="3344863"/>
            <a:ext cx="990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lg"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54313" name="Line 9"/>
          <p:cNvSpPr>
            <a:spLocks noChangeShapeType="1"/>
          </p:cNvSpPr>
          <p:nvPr/>
        </p:nvSpPr>
        <p:spPr bwMode="auto">
          <a:xfrm>
            <a:off x="3200400" y="4457700"/>
            <a:ext cx="1905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lg"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1295400" y="5272088"/>
            <a:ext cx="7010400" cy="10144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 defTabSz="457200" eaLnBrk="0" hangingPunct="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Arial Narrow" pitchFamily="34" charset="0"/>
              </a:rPr>
              <a:t>Task can encompass </a:t>
            </a:r>
            <a:r>
              <a:rPr lang="en-US" sz="2000" b="0" i="1">
                <a:latin typeface="Arial Narrow" pitchFamily="34" charset="0"/>
              </a:rPr>
              <a:t>three</a:t>
            </a:r>
            <a:r>
              <a:rPr lang="en-US" sz="2000" b="0">
                <a:latin typeface="Arial Narrow" pitchFamily="34" charset="0"/>
              </a:rPr>
              <a:t> phases of activity</a:t>
            </a:r>
          </a:p>
          <a:p>
            <a:pPr marL="342900" indent="-342900" defTabSz="457200" eaLnBrk="0" hangingPunct="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Arial Narrow" pitchFamily="34" charset="0"/>
              </a:rPr>
              <a:t>Semaphore can be used to signal resource availability to Task</a:t>
            </a:r>
          </a:p>
          <a:p>
            <a:pPr marL="342900" indent="-342900" defTabSz="457200" eaLnBrk="0" hangingPunct="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Courier New" pitchFamily="49" charset="0"/>
                <a:cs typeface="Courier New" pitchFamily="49" charset="0"/>
              </a:rPr>
              <a:t>Semaphore_pend()</a:t>
            </a:r>
            <a:r>
              <a:rPr lang="en-US" sz="2000" b="0" i="1">
                <a:latin typeface="Arial Narrow" pitchFamily="34" charset="0"/>
              </a:rPr>
              <a:t>blocks</a:t>
            </a:r>
            <a:r>
              <a:rPr lang="en-US" sz="2000" b="0">
                <a:latin typeface="Arial Narrow" pitchFamily="34" charset="0"/>
              </a:rPr>
              <a:t> Task until semaphore (flag) is posted</a:t>
            </a:r>
          </a:p>
        </p:txBody>
      </p:sp>
      <p:sp>
        <p:nvSpPr>
          <p:cNvPr id="354317" name="AutoShape 13"/>
          <p:cNvSpPr>
            <a:spLocks noChangeArrowheads="1"/>
          </p:cNvSpPr>
          <p:nvPr/>
        </p:nvSpPr>
        <p:spPr bwMode="auto">
          <a:xfrm>
            <a:off x="609600" y="1279525"/>
            <a:ext cx="627063" cy="488950"/>
          </a:xfrm>
          <a:prstGeom prst="downArrow">
            <a:avLst>
              <a:gd name="adj1" fmla="val 50000"/>
              <a:gd name="adj2" fmla="val 42857"/>
            </a:avLst>
          </a:prstGeom>
          <a:solidFill>
            <a:schemeClr val="accent4"/>
          </a:solidFill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54318" name="AutoShape 14"/>
          <p:cNvSpPr>
            <a:spLocks noChangeArrowheads="1"/>
          </p:cNvSpPr>
          <p:nvPr/>
        </p:nvSpPr>
        <p:spPr bwMode="auto">
          <a:xfrm>
            <a:off x="609600" y="4327525"/>
            <a:ext cx="627063" cy="488950"/>
          </a:xfrm>
          <a:prstGeom prst="downArrow">
            <a:avLst>
              <a:gd name="adj1" fmla="val 50000"/>
              <a:gd name="adj2" fmla="val 42857"/>
            </a:avLst>
          </a:prstGeom>
          <a:solidFill>
            <a:schemeClr val="accent4"/>
          </a:solidFill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8" name="AutoShape 11"/>
          <p:cNvSpPr>
            <a:spLocks noChangeArrowheads="1"/>
          </p:cNvSpPr>
          <p:nvPr/>
        </p:nvSpPr>
        <p:spPr bwMode="auto">
          <a:xfrm>
            <a:off x="1014413" y="2119313"/>
            <a:ext cx="533400" cy="1905000"/>
          </a:xfrm>
          <a:prstGeom prst="curvedLeftArrow">
            <a:avLst>
              <a:gd name="adj1" fmla="val 71429"/>
              <a:gd name="adj2" fmla="val 142857"/>
              <a:gd name="adj3" fmla="val 33333"/>
            </a:avLst>
          </a:prstGeom>
          <a:solidFill>
            <a:srgbClr val="CCB374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9" name="AutoShape 12"/>
          <p:cNvSpPr>
            <a:spLocks noChangeArrowheads="1"/>
          </p:cNvSpPr>
          <p:nvPr/>
        </p:nvSpPr>
        <p:spPr bwMode="auto">
          <a:xfrm flipH="1" flipV="1">
            <a:off x="328613" y="1966913"/>
            <a:ext cx="533400" cy="1905000"/>
          </a:xfrm>
          <a:prstGeom prst="curvedLeftArrow">
            <a:avLst>
              <a:gd name="adj1" fmla="val 71429"/>
              <a:gd name="adj2" fmla="val 142857"/>
              <a:gd name="adj3" fmla="val 33333"/>
            </a:avLst>
          </a:prstGeom>
          <a:solidFill>
            <a:srgbClr val="CCB374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9" name="Leading Question"/>
          <p:cNvSpPr txBox="1">
            <a:spLocks noChangeArrowheads="1"/>
          </p:cNvSpPr>
          <p:nvPr/>
        </p:nvSpPr>
        <p:spPr bwMode="auto">
          <a:xfrm>
            <a:off x="5040313" y="6248400"/>
            <a:ext cx="34178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Let's compare/contrast Swi &amp; Task…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title"/>
          </p:nvPr>
        </p:nvSpPr>
        <p:spPr>
          <a:xfrm>
            <a:off x="-26988" y="-68263"/>
            <a:ext cx="9144001" cy="742951"/>
          </a:xfrm>
        </p:spPr>
        <p:txBody>
          <a:bodyPr wrap="none" anchorCtr="1"/>
          <a:lstStyle/>
          <a:p>
            <a:pPr eaLnBrk="1" hangingPunct="1"/>
            <a:r>
              <a:rPr lang="en-US" smtClean="0"/>
              <a:t>Swi vs. Task</a:t>
            </a:r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3732213" y="387350"/>
            <a:ext cx="5484812" cy="6140450"/>
            <a:chOff x="3731825" y="387925"/>
            <a:chExt cx="5485075" cy="6138627"/>
          </a:xfrm>
        </p:grpSpPr>
        <p:sp>
          <p:nvSpPr>
            <p:cNvPr id="53" name="TextBox 52"/>
            <p:cNvSpPr txBox="1"/>
            <p:nvPr/>
          </p:nvSpPr>
          <p:spPr>
            <a:xfrm>
              <a:off x="4733585" y="760877"/>
              <a:ext cx="4181676" cy="3277214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void 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myTask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() {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// </a:t>
              </a:r>
              <a:r>
                <a:rPr lang="en-US" sz="1800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Prologue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(set Task 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while(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cond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){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sz="1800" dirty="0" err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Semaphore_pend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   *** RUN ***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}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// </a:t>
              </a:r>
              <a:r>
                <a:rPr lang="en-US" sz="1800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Epilogue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(free 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}</a:t>
              </a:r>
            </a:p>
          </p:txBody>
        </p:sp>
        <p:sp>
          <p:nvSpPr>
            <p:cNvPr id="61" name="Curved Left Arrow 60"/>
            <p:cNvSpPr/>
            <p:nvPr/>
          </p:nvSpPr>
          <p:spPr bwMode="auto">
            <a:xfrm flipV="1">
              <a:off x="7696002" y="1581371"/>
              <a:ext cx="762037" cy="1447370"/>
            </a:xfrm>
            <a:prstGeom prst="curvedLef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60429" name="TextBox 61"/>
            <p:cNvSpPr txBox="1">
              <a:spLocks noChangeArrowheads="1"/>
            </p:cNvSpPr>
            <p:nvPr/>
          </p:nvSpPr>
          <p:spPr bwMode="auto">
            <a:xfrm>
              <a:off x="3731825" y="812679"/>
              <a:ext cx="1048759" cy="289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600">
                  <a:latin typeface="Courier New" pitchFamily="49" charset="0"/>
                  <a:cs typeface="Courier New" pitchFamily="49" charset="0"/>
                </a:rPr>
                <a:t>_create</a:t>
              </a:r>
            </a:p>
          </p:txBody>
        </p:sp>
        <p:cxnSp>
          <p:nvCxnSpPr>
            <p:cNvPr id="60430" name="Straight Arrow Connector 63"/>
            <p:cNvCxnSpPr>
              <a:cxnSpLocks noChangeShapeType="1"/>
            </p:cNvCxnSpPr>
            <p:nvPr/>
          </p:nvCxnSpPr>
          <p:spPr bwMode="auto">
            <a:xfrm>
              <a:off x="4688775" y="950025"/>
              <a:ext cx="252350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60431" name="TextBox 64"/>
            <p:cNvSpPr txBox="1">
              <a:spLocks noChangeArrowheads="1"/>
            </p:cNvSpPr>
            <p:nvPr/>
          </p:nvSpPr>
          <p:spPr bwMode="auto">
            <a:xfrm>
              <a:off x="6248190" y="387925"/>
              <a:ext cx="978798" cy="4369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800">
                  <a:solidFill>
                    <a:schemeClr val="tx2"/>
                  </a:solidFill>
                </a:rPr>
                <a:t>Task</a:t>
              </a:r>
            </a:p>
          </p:txBody>
        </p:sp>
        <p:sp>
          <p:nvSpPr>
            <p:cNvPr id="60432" name="TextBox 66"/>
            <p:cNvSpPr txBox="1">
              <a:spLocks noChangeArrowheads="1"/>
            </p:cNvSpPr>
            <p:nvPr/>
          </p:nvSpPr>
          <p:spPr bwMode="auto">
            <a:xfrm>
              <a:off x="4190297" y="4191000"/>
              <a:ext cx="5026603" cy="2335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“Ready” when </a:t>
              </a:r>
              <a:r>
                <a:rPr lang="en-US" sz="1800" b="0" i="1" u="sng">
                  <a:latin typeface="Arial Narrow" pitchFamily="34" charset="0"/>
                </a:rPr>
                <a:t>CREATED</a:t>
              </a:r>
              <a:r>
                <a:rPr lang="en-US" sz="1800" b="0">
                  <a:latin typeface="Arial Narrow" pitchFamily="34" charset="0"/>
                </a:rPr>
                <a:t> (BIOS_start or dynamic)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P-L-E structure handy for resource creation (P)</a:t>
              </a:r>
              <a:br>
                <a:rPr lang="en-US" sz="1800" b="0">
                  <a:latin typeface="Arial Narrow" pitchFamily="34" charset="0"/>
                </a:rPr>
              </a:br>
              <a:r>
                <a:rPr lang="en-US" sz="1800" b="0">
                  <a:latin typeface="Arial Narrow" pitchFamily="34" charset="0"/>
                </a:rPr>
                <a:t>and deletion (E), initial state preserved 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Can block/suspend on semaphore (flag)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Context switch speed (~160c)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Uses its </a:t>
              </a:r>
              <a:r>
                <a:rPr lang="en-US" sz="1800" b="0" u="sng">
                  <a:latin typeface="Arial Narrow" pitchFamily="34" charset="0"/>
                </a:rPr>
                <a:t>OWN stack</a:t>
              </a:r>
              <a:r>
                <a:rPr lang="en-US" sz="1800" b="0">
                  <a:latin typeface="Arial Narrow" pitchFamily="34" charset="0"/>
                </a:rPr>
                <a:t> to store context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Use: Full-featured sys, CPU w/more speed/mem</a:t>
              </a:r>
            </a:p>
          </p:txBody>
        </p:sp>
      </p:grpSp>
      <p:grpSp>
        <p:nvGrpSpPr>
          <p:cNvPr id="60420" name="Group 68"/>
          <p:cNvGrpSpPr>
            <a:grpSpLocks/>
          </p:cNvGrpSpPr>
          <p:nvPr/>
        </p:nvGrpSpPr>
        <p:grpSpPr bwMode="auto">
          <a:xfrm>
            <a:off x="0" y="387350"/>
            <a:ext cx="3762375" cy="5599113"/>
            <a:chOff x="0" y="387925"/>
            <a:chExt cx="3761819" cy="5598205"/>
          </a:xfrm>
        </p:grpSpPr>
        <p:sp>
          <p:nvSpPr>
            <p:cNvPr id="52" name="TextBox 51"/>
            <p:cNvSpPr txBox="1"/>
            <p:nvPr/>
          </p:nvSpPr>
          <p:spPr>
            <a:xfrm>
              <a:off x="1114260" y="752991"/>
              <a:ext cx="2390422" cy="244752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mySwi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() {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// set local 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env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pPr eaLnBrk="0" hangingPunct="0">
                <a:spcBef>
                  <a:spcPct val="50000"/>
                </a:spcBef>
                <a:defRPr/>
              </a:pP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*** RUN ***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0422" name="TextBox 54"/>
            <p:cNvSpPr txBox="1">
              <a:spLocks noChangeArrowheads="1"/>
            </p:cNvSpPr>
            <p:nvPr/>
          </p:nvSpPr>
          <p:spPr bwMode="auto">
            <a:xfrm>
              <a:off x="1882067" y="387925"/>
              <a:ext cx="801737" cy="4369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800">
                  <a:solidFill>
                    <a:schemeClr val="tx2"/>
                  </a:solidFill>
                </a:rPr>
                <a:t>Swi</a:t>
              </a:r>
            </a:p>
          </p:txBody>
        </p:sp>
        <p:sp>
          <p:nvSpPr>
            <p:cNvPr id="56" name="Down Arrow 55"/>
            <p:cNvSpPr/>
            <p:nvPr/>
          </p:nvSpPr>
          <p:spPr bwMode="auto">
            <a:xfrm>
              <a:off x="304755" y="1219640"/>
              <a:ext cx="457132" cy="1599940"/>
            </a:xfrm>
            <a:prstGeom prst="downArrow">
              <a:avLst/>
            </a:prstGeom>
            <a:solidFill>
              <a:schemeClr val="bg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60424" name="TextBox 56"/>
            <p:cNvSpPr txBox="1">
              <a:spLocks noChangeArrowheads="1"/>
            </p:cNvSpPr>
            <p:nvPr/>
          </p:nvSpPr>
          <p:spPr bwMode="auto">
            <a:xfrm>
              <a:off x="0" y="762000"/>
              <a:ext cx="873957" cy="313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>
                  <a:latin typeface="Courier New" pitchFamily="49" charset="0"/>
                  <a:cs typeface="Courier New" pitchFamily="49" charset="0"/>
                </a:rPr>
                <a:t>_post</a:t>
              </a:r>
            </a:p>
          </p:txBody>
        </p:sp>
        <p:cxnSp>
          <p:nvCxnSpPr>
            <p:cNvPr id="60425" name="Straight Arrow Connector 58"/>
            <p:cNvCxnSpPr>
              <a:cxnSpLocks noChangeShapeType="1"/>
            </p:cNvCxnSpPr>
            <p:nvPr/>
          </p:nvCxnSpPr>
          <p:spPr bwMode="auto">
            <a:xfrm>
              <a:off x="814450" y="914400"/>
              <a:ext cx="252350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60426" name="TextBox 67"/>
            <p:cNvSpPr txBox="1">
              <a:spLocks noChangeArrowheads="1"/>
            </p:cNvSpPr>
            <p:nvPr/>
          </p:nvSpPr>
          <p:spPr bwMode="auto">
            <a:xfrm>
              <a:off x="228600" y="3429000"/>
              <a:ext cx="3533219" cy="2557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“Ready” when </a:t>
              </a:r>
              <a:r>
                <a:rPr lang="en-US" sz="1800" b="0" i="1" u="sng">
                  <a:latin typeface="Arial Narrow" pitchFamily="34" charset="0"/>
                </a:rPr>
                <a:t>POSTED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Initial state NOT preserved – must set</a:t>
              </a:r>
              <a:br>
                <a:rPr lang="en-US" sz="1800" b="0">
                  <a:latin typeface="Arial Narrow" pitchFamily="34" charset="0"/>
                </a:rPr>
              </a:br>
              <a:r>
                <a:rPr lang="en-US" sz="1800" b="0">
                  <a:latin typeface="Arial Narrow" pitchFamily="34" charset="0"/>
                </a:rPr>
                <a:t>each time </a:t>
              </a:r>
              <a:r>
                <a:rPr lang="en-US" sz="1800">
                  <a:solidFill>
                    <a:schemeClr val="tx2"/>
                  </a:solidFill>
                  <a:latin typeface="Arial Narrow" pitchFamily="34" charset="0"/>
                </a:rPr>
                <a:t>Swi</a:t>
              </a:r>
              <a:r>
                <a:rPr lang="en-US" sz="1800" b="0">
                  <a:latin typeface="Arial Narrow" pitchFamily="34" charset="0"/>
                </a:rPr>
                <a:t> is run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CanNOT block (runs to completion)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Context switch speed (~140c)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All </a:t>
              </a:r>
              <a:r>
                <a:rPr lang="en-US" sz="1800">
                  <a:solidFill>
                    <a:schemeClr val="tx2"/>
                  </a:solidFill>
                  <a:latin typeface="Arial Narrow" pitchFamily="34" charset="0"/>
                </a:rPr>
                <a:t>Swi’s</a:t>
              </a:r>
              <a:r>
                <a:rPr lang="en-US" sz="1800" b="0">
                  <a:latin typeface="Arial Narrow" pitchFamily="34" charset="0"/>
                </a:rPr>
                <a:t> share </a:t>
              </a:r>
              <a:r>
                <a:rPr lang="en-US" sz="1800" b="0" u="sng">
                  <a:latin typeface="Arial Narrow" pitchFamily="34" charset="0"/>
                </a:rPr>
                <a:t>system stack</a:t>
              </a:r>
              <a:r>
                <a:rPr lang="en-US" sz="1800" b="0">
                  <a:latin typeface="Arial Narrow" pitchFamily="34" charset="0"/>
                </a:rPr>
                <a:t> w/Hwi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Use: as follow-up to Hwi and/or when</a:t>
              </a:r>
              <a:br>
                <a:rPr lang="en-US" sz="1800" b="0">
                  <a:latin typeface="Arial Narrow" pitchFamily="34" charset="0"/>
                </a:rPr>
              </a:br>
              <a:r>
                <a:rPr lang="en-US" sz="1800" b="0">
                  <a:latin typeface="Arial Narrow" pitchFamily="34" charset="0"/>
                </a:rPr>
                <a:t>memory size is an absolute premium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Configuring a </a:t>
            </a:r>
            <a:r>
              <a:rPr lang="en-US" i="1" u="sng" dirty="0" smtClean="0"/>
              <a:t>Task</a:t>
            </a:r>
            <a:r>
              <a:rPr lang="en-US" dirty="0" smtClean="0"/>
              <a:t> – Statically via the GUI</a:t>
            </a:r>
          </a:p>
        </p:txBody>
      </p:sp>
      <p:sp>
        <p:nvSpPr>
          <p:cNvPr id="368651" name="Oval 11"/>
          <p:cNvSpPr>
            <a:spLocks noChangeArrowheads="1"/>
          </p:cNvSpPr>
          <p:nvPr/>
        </p:nvSpPr>
        <p:spPr bwMode="auto">
          <a:xfrm>
            <a:off x="228600" y="1219200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61444" name="Text Box 12"/>
          <p:cNvSpPr txBox="1">
            <a:spLocks noChangeArrowheads="1"/>
          </p:cNvSpPr>
          <p:nvPr/>
        </p:nvSpPr>
        <p:spPr bwMode="auto">
          <a:xfrm>
            <a:off x="247650" y="1225550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1445" name="Text Box 13"/>
          <p:cNvSpPr txBox="1">
            <a:spLocks noChangeArrowheads="1"/>
          </p:cNvSpPr>
          <p:nvPr/>
        </p:nvSpPr>
        <p:spPr bwMode="auto">
          <a:xfrm>
            <a:off x="641350" y="1263650"/>
            <a:ext cx="7400925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Use Task module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(Available Products)</a:t>
            </a:r>
            <a:r>
              <a:rPr lang="en-US" sz="1800" b="0" i="1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, insert new Task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(Outline View)</a:t>
            </a:r>
          </a:p>
        </p:txBody>
      </p:sp>
      <p:grpSp>
        <p:nvGrpSpPr>
          <p:cNvPr id="61446" name="Group 48"/>
          <p:cNvGrpSpPr>
            <a:grpSpLocks/>
          </p:cNvGrpSpPr>
          <p:nvPr/>
        </p:nvGrpSpPr>
        <p:grpSpPr bwMode="auto">
          <a:xfrm>
            <a:off x="334963" y="604838"/>
            <a:ext cx="8574087" cy="412750"/>
            <a:chOff x="480" y="390"/>
            <a:chExt cx="3456" cy="260"/>
          </a:xfrm>
        </p:grpSpPr>
        <p:sp>
          <p:nvSpPr>
            <p:cNvPr id="368655" name="Rectangle 15"/>
            <p:cNvSpPr>
              <a:spLocks noChangeArrowheads="1"/>
            </p:cNvSpPr>
            <p:nvPr/>
          </p:nvSpPr>
          <p:spPr bwMode="auto">
            <a:xfrm>
              <a:off x="480" y="406"/>
              <a:ext cx="3456" cy="2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61456" name="Text Box 16"/>
            <p:cNvSpPr txBox="1">
              <a:spLocks noChangeArrowheads="1"/>
            </p:cNvSpPr>
            <p:nvPr/>
          </p:nvSpPr>
          <p:spPr bwMode="auto">
            <a:xfrm>
              <a:off x="528" y="390"/>
              <a:ext cx="864" cy="2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u="sng">
                  <a:solidFill>
                    <a:srgbClr val="000000"/>
                  </a:solidFill>
                </a:rPr>
                <a:t>Example</a:t>
              </a:r>
              <a:r>
                <a:rPr lang="en-US" sz="2000">
                  <a:solidFill>
                    <a:srgbClr val="000000"/>
                  </a:solidFill>
                </a:rPr>
                <a:t>:</a:t>
              </a:r>
            </a:p>
          </p:txBody>
        </p:sp>
        <p:sp>
          <p:nvSpPr>
            <p:cNvPr id="61457" name="Text Box 17"/>
            <p:cNvSpPr txBox="1">
              <a:spLocks noChangeArrowheads="1"/>
            </p:cNvSpPr>
            <p:nvPr/>
          </p:nvSpPr>
          <p:spPr bwMode="auto">
            <a:xfrm>
              <a:off x="1344" y="438"/>
              <a:ext cx="2544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Arial Narrow" pitchFamily="34" charset="0"/>
                </a:rPr>
                <a:t> Create </a:t>
              </a:r>
              <a:r>
                <a:rPr lang="en-US" sz="1800" b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firProcessTask</a:t>
              </a:r>
              <a:r>
                <a:rPr lang="en-US" sz="2000">
                  <a:solidFill>
                    <a:srgbClr val="000000"/>
                  </a:solidFill>
                  <a:latin typeface="Arial Narrow" pitchFamily="34" charset="0"/>
                </a:rPr>
                <a:t>, tie to </a:t>
              </a:r>
              <a:r>
                <a:rPr lang="en-US" sz="1800" b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FIR_process()</a:t>
              </a:r>
              <a:r>
                <a:rPr lang="en-US" sz="1800">
                  <a:solidFill>
                    <a:srgbClr val="000000"/>
                  </a:solidFill>
                  <a:latin typeface="Arial Narrow" pitchFamily="34" charset="0"/>
                </a:rPr>
                <a:t>, </a:t>
              </a:r>
              <a:r>
                <a:rPr lang="en-US" sz="2000">
                  <a:solidFill>
                    <a:srgbClr val="000000"/>
                  </a:solidFill>
                  <a:latin typeface="Arial Narrow" pitchFamily="34" charset="0"/>
                </a:rPr>
                <a:t>priority 2</a:t>
              </a:r>
            </a:p>
          </p:txBody>
        </p:sp>
      </p:grp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228600" y="3667125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61448" name="Text Box 12"/>
          <p:cNvSpPr txBox="1">
            <a:spLocks noChangeArrowheads="1"/>
          </p:cNvSpPr>
          <p:nvPr/>
        </p:nvSpPr>
        <p:spPr bwMode="auto">
          <a:xfrm>
            <a:off x="247650" y="3673475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1449" name="Text Box 13"/>
          <p:cNvSpPr txBox="1">
            <a:spLocks noChangeArrowheads="1"/>
          </p:cNvSpPr>
          <p:nvPr/>
        </p:nvSpPr>
        <p:spPr bwMode="auto">
          <a:xfrm>
            <a:off x="641350" y="3711575"/>
            <a:ext cx="7446963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Configure Task – Object name, function, priority, stack size:</a:t>
            </a:r>
          </a:p>
        </p:txBody>
      </p:sp>
      <p:sp>
        <p:nvSpPr>
          <p:cNvPr id="45" name="Right Arrow 44"/>
          <p:cNvSpPr/>
          <p:nvPr/>
        </p:nvSpPr>
        <p:spPr bwMode="auto">
          <a:xfrm>
            <a:off x="2667000" y="2286000"/>
            <a:ext cx="5334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76802" name="Picture 2" descr="C:\Documents and Settings\a0159877\Desktop\task_avai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1676400"/>
            <a:ext cx="1538288" cy="16764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6803" name="Picture 3" descr="C:\Documents and Settings\a0159877\Desktop\Task_outlin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1752600"/>
            <a:ext cx="2252663" cy="15081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6804" name="Picture 4" descr="C:\Documents and Settings\a0159877\Desktop\task_confi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33600" y="4114800"/>
            <a:ext cx="2747963" cy="25146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6138863" y="2179638"/>
            <a:ext cx="2859087" cy="923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ts val="1200"/>
              </a:spcBef>
              <a:defRPr/>
            </a:pP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Remember, BIOS objects</a:t>
            </a:r>
            <a:b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can be created via the GUI,</a:t>
            </a:r>
            <a:b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script code or C code (dynamic)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ChangeArrowheads="1"/>
          </p:cNvSpPr>
          <p:nvPr/>
        </p:nvSpPr>
        <p:spPr bwMode="auto">
          <a:xfrm>
            <a:off x="6324600" y="1066800"/>
            <a:ext cx="304800" cy="381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4547" name="Rectangle 3"/>
          <p:cNvSpPr>
            <a:spLocks noChangeArrowheads="1"/>
          </p:cNvSpPr>
          <p:nvPr/>
        </p:nvSpPr>
        <p:spPr bwMode="auto">
          <a:xfrm>
            <a:off x="6324600" y="1828800"/>
            <a:ext cx="304800" cy="381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4548" name="Rectangle 4"/>
          <p:cNvSpPr>
            <a:spLocks noChangeArrowheads="1"/>
          </p:cNvSpPr>
          <p:nvPr/>
        </p:nvSpPr>
        <p:spPr bwMode="auto">
          <a:xfrm>
            <a:off x="6324600" y="3416300"/>
            <a:ext cx="304800" cy="381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4549" name="Rectangle 5"/>
          <p:cNvSpPr>
            <a:spLocks noChangeArrowheads="1"/>
          </p:cNvSpPr>
          <p:nvPr/>
        </p:nvSpPr>
        <p:spPr bwMode="auto">
          <a:xfrm>
            <a:off x="6324600" y="4178300"/>
            <a:ext cx="304800" cy="381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graphicFrame>
        <p:nvGraphicFramePr>
          <p:cNvPr id="364550" name="Group 6"/>
          <p:cNvGraphicFramePr>
            <a:graphicFrameLocks noGrp="1"/>
          </p:cNvGraphicFramePr>
          <p:nvPr/>
        </p:nvGraphicFramePr>
        <p:xfrm>
          <a:off x="5029200" y="685800"/>
          <a:ext cx="1600200" cy="1905000"/>
        </p:xfrm>
        <a:graphic>
          <a:graphicData uri="http://schemas.openxmlformats.org/drawingml/2006/table">
            <a:tbl>
              <a:tblPr/>
              <a:tblGrid>
                <a:gridCol w="1023938"/>
                <a:gridCol w="57626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fxn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environ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priority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stack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lpf1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2490" name="Rectangle 26"/>
          <p:cNvSpPr>
            <a:spLocks noChangeArrowheads="1"/>
          </p:cNvSpPr>
          <p:nvPr/>
        </p:nvSpPr>
        <p:spPr bwMode="auto">
          <a:xfrm>
            <a:off x="7467600" y="2514600"/>
            <a:ext cx="1447800" cy="59372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2000" b="0"/>
              <a:t>C fxn, eg: </a:t>
            </a:r>
            <a:br>
              <a:rPr lang="en-US" sz="2000" b="0"/>
            </a:br>
            <a:r>
              <a:rPr lang="en-US" sz="2000" b="0"/>
              <a:t>bk FIR</a:t>
            </a:r>
          </a:p>
        </p:txBody>
      </p:sp>
      <p:sp>
        <p:nvSpPr>
          <p:cNvPr id="62491" name="Rectangle 27"/>
          <p:cNvSpPr>
            <a:spLocks noChangeArrowheads="1"/>
          </p:cNvSpPr>
          <p:nvPr/>
        </p:nvSpPr>
        <p:spPr bwMode="auto">
          <a:xfrm>
            <a:off x="4235450" y="3062288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/>
              <a:t>inst2</a:t>
            </a:r>
          </a:p>
        </p:txBody>
      </p:sp>
      <p:sp>
        <p:nvSpPr>
          <p:cNvPr id="62492" name="Rectangle 28"/>
          <p:cNvSpPr>
            <a:spLocks noChangeArrowheads="1"/>
          </p:cNvSpPr>
          <p:nvPr/>
        </p:nvSpPr>
        <p:spPr bwMode="auto">
          <a:xfrm>
            <a:off x="4038600" y="6858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/>
              <a:t>myTsk</a:t>
            </a:r>
          </a:p>
        </p:txBody>
      </p:sp>
      <p:sp>
        <p:nvSpPr>
          <p:cNvPr id="62493" name="Rectangle 29"/>
          <p:cNvSpPr>
            <a:spLocks noGrp="1" noChangeArrowheads="1"/>
          </p:cNvSpPr>
          <p:nvPr>
            <p:ph type="title"/>
          </p:nvPr>
        </p:nvSpPr>
        <p:spPr>
          <a:xfrm>
            <a:off x="0" y="-31750"/>
            <a:ext cx="9144000" cy="609600"/>
          </a:xfrm>
        </p:spPr>
        <p:txBody>
          <a:bodyPr/>
          <a:lstStyle/>
          <a:p>
            <a:pPr eaLnBrk="1" hangingPunct="1"/>
            <a:r>
              <a:rPr lang="en-US" smtClean="0"/>
              <a:t>Task Object Concepts...</a:t>
            </a:r>
          </a:p>
        </p:txBody>
      </p:sp>
      <p:sp>
        <p:nvSpPr>
          <p:cNvPr id="62494" name="Rectangle 30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01700"/>
            <a:ext cx="3962400" cy="4752975"/>
          </a:xfrm>
        </p:spPr>
        <p:txBody>
          <a:bodyPr/>
          <a:lstStyle/>
          <a:p>
            <a:pPr marL="339725" indent="-339725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chemeClr val="tx2"/>
                </a:solidFill>
              </a:rPr>
              <a:t>Task object:</a:t>
            </a:r>
          </a:p>
          <a:p>
            <a:pPr marL="339725" indent="-339725" eaLnBrk="1" hangingPunct="1">
              <a:spcBef>
                <a:spcPts val="600"/>
              </a:spcBef>
            </a:pPr>
            <a:r>
              <a:rPr lang="en-US" sz="2000" b="0" smtClean="0"/>
              <a:t>Pointer to task function</a:t>
            </a:r>
          </a:p>
          <a:p>
            <a:pPr marL="339725" indent="-339725" eaLnBrk="1" hangingPunct="1">
              <a:spcBef>
                <a:spcPts val="600"/>
              </a:spcBef>
            </a:pPr>
            <a:r>
              <a:rPr lang="en-US" sz="2000" b="0" smtClean="0"/>
              <a:t>Priority: changable</a:t>
            </a:r>
          </a:p>
          <a:p>
            <a:pPr marL="339725" indent="-339725" eaLnBrk="1" hangingPunct="1">
              <a:spcBef>
                <a:spcPts val="600"/>
              </a:spcBef>
            </a:pPr>
            <a:r>
              <a:rPr lang="en-US" sz="2000" b="0" smtClean="0"/>
              <a:t>Pointer to task’s stack</a:t>
            </a:r>
          </a:p>
          <a:p>
            <a:pPr marL="731838" lvl="1" indent="-277813" eaLnBrk="1" hangingPunct="1">
              <a:spcBef>
                <a:spcPts val="600"/>
              </a:spcBef>
            </a:pPr>
            <a:r>
              <a:rPr lang="en-US" sz="1800" b="0" smtClean="0"/>
              <a:t>Stores local variables</a:t>
            </a:r>
          </a:p>
          <a:p>
            <a:pPr marL="731838" lvl="1" indent="-277813" eaLnBrk="1" hangingPunct="1">
              <a:spcBef>
                <a:spcPts val="600"/>
              </a:spcBef>
            </a:pPr>
            <a:r>
              <a:rPr lang="en-US" sz="1800" b="0" smtClean="0"/>
              <a:t>Nested function calls</a:t>
            </a:r>
          </a:p>
          <a:p>
            <a:pPr marL="731838" lvl="1" indent="-277813" eaLnBrk="1" hangingPunct="1">
              <a:spcBef>
                <a:spcPts val="600"/>
              </a:spcBef>
            </a:pPr>
            <a:r>
              <a:rPr lang="en-US" sz="1800" b="0" smtClean="0"/>
              <a:t>makes blocking possible</a:t>
            </a:r>
          </a:p>
          <a:p>
            <a:pPr marL="731838" lvl="1" indent="-277813" eaLnBrk="1" hangingPunct="1">
              <a:spcBef>
                <a:spcPts val="600"/>
              </a:spcBef>
            </a:pPr>
            <a:r>
              <a:rPr lang="en-US" sz="1800" b="0" smtClean="0"/>
              <a:t>Interrupts run on the system stack</a:t>
            </a:r>
          </a:p>
          <a:p>
            <a:pPr marL="339725" indent="-339725" eaLnBrk="1" hangingPunct="1">
              <a:spcBef>
                <a:spcPts val="600"/>
              </a:spcBef>
            </a:pPr>
            <a:r>
              <a:rPr lang="en-US" sz="2000" b="0" smtClean="0"/>
              <a:t>Pointer to text name of TSK</a:t>
            </a:r>
          </a:p>
          <a:p>
            <a:pPr marL="339725" indent="-339725" eaLnBrk="1" hangingPunct="1">
              <a:spcBef>
                <a:spcPts val="600"/>
              </a:spcBef>
            </a:pPr>
            <a:r>
              <a:rPr lang="en-US" sz="2000" b="0" smtClean="0">
                <a:solidFill>
                  <a:schemeClr val="tx2"/>
                </a:solidFill>
              </a:rPr>
              <a:t>Environment</a:t>
            </a:r>
            <a:r>
              <a:rPr lang="en-US" sz="2000" b="0" smtClean="0"/>
              <a:t>: pointer to </a:t>
            </a:r>
            <a:r>
              <a:rPr lang="en-US" sz="2000" b="0" i="1" smtClean="0"/>
              <a:t>user defined</a:t>
            </a:r>
            <a:r>
              <a:rPr lang="en-US" sz="2000" b="0" smtClean="0"/>
              <a:t> structure:</a:t>
            </a:r>
          </a:p>
          <a:p>
            <a:pPr marL="339725" indent="-339725" eaLnBrk="1" hangingPunct="1">
              <a:lnSpc>
                <a:spcPct val="90000"/>
              </a:lnSpc>
            </a:pPr>
            <a:endParaRPr lang="en-US" sz="2000" b="0" smtClean="0"/>
          </a:p>
        </p:txBody>
      </p:sp>
      <p:graphicFrame>
        <p:nvGraphicFramePr>
          <p:cNvPr id="364575" name="Group 31"/>
          <p:cNvGraphicFramePr>
            <a:graphicFrameLocks noGrp="1"/>
          </p:cNvGraphicFramePr>
          <p:nvPr/>
        </p:nvGraphicFramePr>
        <p:xfrm>
          <a:off x="5029200" y="3048000"/>
          <a:ext cx="1600200" cy="1905000"/>
        </p:xfrm>
        <a:graphic>
          <a:graphicData uri="http://schemas.openxmlformats.org/drawingml/2006/table">
            <a:tbl>
              <a:tblPr/>
              <a:tblGrid>
                <a:gridCol w="1023938"/>
                <a:gridCol w="57626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fxn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environ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priority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stack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lpf2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62515" name="AutoShape 51"/>
          <p:cNvCxnSpPr>
            <a:cxnSpLocks noChangeShapeType="1"/>
            <a:endCxn id="62490" idx="0"/>
          </p:cNvCxnSpPr>
          <p:nvPr/>
        </p:nvCxnSpPr>
        <p:spPr bwMode="auto">
          <a:xfrm>
            <a:off x="6629400" y="876300"/>
            <a:ext cx="1562100" cy="16383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2516" name="AutoShape 52"/>
          <p:cNvCxnSpPr>
            <a:cxnSpLocks noChangeShapeType="1"/>
            <a:endCxn id="62490" idx="1"/>
          </p:cNvCxnSpPr>
          <p:nvPr/>
        </p:nvCxnSpPr>
        <p:spPr bwMode="auto">
          <a:xfrm flipV="1">
            <a:off x="6629400" y="2811463"/>
            <a:ext cx="838200" cy="427037"/>
          </a:xfrm>
          <a:prstGeom prst="bentConnector3">
            <a:avLst>
              <a:gd name="adj1" fmla="val 4981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2517" name="AutoShape 53"/>
          <p:cNvCxnSpPr>
            <a:cxnSpLocks noChangeShapeType="1"/>
            <a:endCxn id="62521" idx="1"/>
          </p:cNvCxnSpPr>
          <p:nvPr/>
        </p:nvCxnSpPr>
        <p:spPr bwMode="auto">
          <a:xfrm flipV="1">
            <a:off x="6629400" y="2016125"/>
            <a:ext cx="407988" cy="3175"/>
          </a:xfrm>
          <a:prstGeom prst="bentConnector3">
            <a:avLst>
              <a:gd name="adj1" fmla="val 49806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2518" name="AutoShape 54"/>
          <p:cNvCxnSpPr>
            <a:cxnSpLocks noChangeShapeType="1"/>
            <a:endCxn id="364599" idx="1"/>
          </p:cNvCxnSpPr>
          <p:nvPr/>
        </p:nvCxnSpPr>
        <p:spPr bwMode="auto">
          <a:xfrm>
            <a:off x="6629400" y="1257300"/>
            <a:ext cx="381000" cy="9525"/>
          </a:xfrm>
          <a:prstGeom prst="bentConnector3">
            <a:avLst>
              <a:gd name="adj1" fmla="val 49583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64599" name="Rectangle 55"/>
          <p:cNvSpPr>
            <a:spLocks noChangeArrowheads="1"/>
          </p:cNvSpPr>
          <p:nvPr/>
        </p:nvSpPr>
        <p:spPr bwMode="auto">
          <a:xfrm>
            <a:off x="7010400" y="1009650"/>
            <a:ext cx="858838" cy="51435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80000"/>
              </a:lnSpc>
              <a:defRPr/>
            </a:pPr>
            <a:r>
              <a:rPr lang="en-US" sz="1800" b="0">
                <a:solidFill>
                  <a:schemeClr val="tx2"/>
                </a:solidFill>
                <a:latin typeface="Arial Narrow" pitchFamily="34" charset="0"/>
                <a:cs typeface="+mn-cs"/>
              </a:rPr>
              <a:t>struct</a:t>
            </a:r>
            <a:r>
              <a:rPr lang="en-US" sz="1800">
                <a:solidFill>
                  <a:schemeClr val="tx2"/>
                </a:solidFill>
                <a:latin typeface="Arial Narrow" pitchFamily="34" charset="0"/>
                <a:cs typeface="+mn-cs"/>
              </a:rPr>
              <a:t/>
            </a:r>
            <a:br>
              <a:rPr lang="en-US" sz="1800">
                <a:solidFill>
                  <a:schemeClr val="tx2"/>
                </a:solidFill>
                <a:latin typeface="Arial Narrow" pitchFamily="34" charset="0"/>
                <a:cs typeface="+mn-cs"/>
              </a:rPr>
            </a:br>
            <a:r>
              <a:rPr lang="en-US" sz="1800">
                <a:solidFill>
                  <a:schemeClr val="tx2"/>
                </a:solidFill>
                <a:latin typeface="Arial Narrow" pitchFamily="34" charset="0"/>
                <a:cs typeface="+mn-cs"/>
              </a:rPr>
              <a:t>myEnv</a:t>
            </a:r>
          </a:p>
        </p:txBody>
      </p:sp>
      <p:sp>
        <p:nvSpPr>
          <p:cNvPr id="62520" name="Rectangle 64"/>
          <p:cNvSpPr>
            <a:spLocks noChangeArrowheads="1"/>
          </p:cNvSpPr>
          <p:nvPr/>
        </p:nvSpPr>
        <p:spPr bwMode="auto">
          <a:xfrm>
            <a:off x="2114550" y="5410200"/>
            <a:ext cx="6083300" cy="10890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Task_setenv</a:t>
            </a:r>
            <a:r>
              <a:rPr lang="en-US">
                <a:latin typeface="Courier New" pitchFamily="49" charset="0"/>
                <a:cs typeface="Courier New" pitchFamily="49" charset="0"/>
              </a:rPr>
              <a:t>(Task_self(),&amp;myEnv);</a:t>
            </a:r>
          </a:p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  <a:cs typeface="Courier New" pitchFamily="49" charset="0"/>
              </a:rPr>
              <a:t>hMyEnv =</a:t>
            </a:r>
            <a:r>
              <a:rPr lang="en-US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Task_getenv</a:t>
            </a:r>
            <a:r>
              <a:rPr lang="en-US">
                <a:latin typeface="Courier New" pitchFamily="49" charset="0"/>
                <a:cs typeface="Courier New" pitchFamily="49" charset="0"/>
              </a:rPr>
              <a:t>(&amp;myTsk);</a:t>
            </a:r>
          </a:p>
        </p:txBody>
      </p:sp>
      <p:sp>
        <p:nvSpPr>
          <p:cNvPr id="62521" name="Rectangle 65"/>
          <p:cNvSpPr>
            <a:spLocks noChangeArrowheads="1"/>
          </p:cNvSpPr>
          <p:nvPr/>
        </p:nvSpPr>
        <p:spPr bwMode="auto">
          <a:xfrm>
            <a:off x="7037388" y="1758950"/>
            <a:ext cx="858837" cy="5143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800">
                <a:latin typeface="Arial Narrow" pitchFamily="34" charset="0"/>
              </a:rPr>
              <a:t>TSK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stack</a:t>
            </a:r>
          </a:p>
        </p:txBody>
      </p:sp>
      <p:cxnSp>
        <p:nvCxnSpPr>
          <p:cNvPr id="62522" name="AutoShape 66"/>
          <p:cNvCxnSpPr>
            <a:cxnSpLocks noChangeShapeType="1"/>
            <a:stCxn id="364549" idx="3"/>
            <a:endCxn id="62525" idx="1"/>
          </p:cNvCxnSpPr>
          <p:nvPr/>
        </p:nvCxnSpPr>
        <p:spPr bwMode="auto">
          <a:xfrm>
            <a:off x="6629400" y="4368800"/>
            <a:ext cx="407988" cy="3175"/>
          </a:xfrm>
          <a:prstGeom prst="bentConnector3">
            <a:avLst>
              <a:gd name="adj1" fmla="val 49806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2523" name="AutoShape 67"/>
          <p:cNvCxnSpPr>
            <a:cxnSpLocks noChangeShapeType="1"/>
            <a:stCxn id="364548" idx="3"/>
            <a:endCxn id="364612" idx="1"/>
          </p:cNvCxnSpPr>
          <p:nvPr/>
        </p:nvCxnSpPr>
        <p:spPr bwMode="auto">
          <a:xfrm flipV="1">
            <a:off x="6629400" y="3597275"/>
            <a:ext cx="381000" cy="95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64612" name="Rectangle 68"/>
          <p:cNvSpPr>
            <a:spLocks noChangeArrowheads="1"/>
          </p:cNvSpPr>
          <p:nvPr/>
        </p:nvSpPr>
        <p:spPr bwMode="auto">
          <a:xfrm>
            <a:off x="7010400" y="3340100"/>
            <a:ext cx="858838" cy="51435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80000"/>
              </a:lnSpc>
              <a:defRPr/>
            </a:pPr>
            <a:r>
              <a:rPr lang="en-US" sz="1800" b="0">
                <a:solidFill>
                  <a:schemeClr val="tx2"/>
                </a:solidFill>
                <a:latin typeface="Arial Narrow" pitchFamily="34" charset="0"/>
                <a:cs typeface="+mn-cs"/>
              </a:rPr>
              <a:t>struct </a:t>
            </a:r>
            <a:br>
              <a:rPr lang="en-US" sz="1800" b="0">
                <a:solidFill>
                  <a:schemeClr val="tx2"/>
                </a:solidFill>
                <a:latin typeface="Arial Narrow" pitchFamily="34" charset="0"/>
                <a:cs typeface="+mn-cs"/>
              </a:rPr>
            </a:br>
            <a:r>
              <a:rPr lang="en-US" sz="1800">
                <a:solidFill>
                  <a:schemeClr val="tx2"/>
                </a:solidFill>
                <a:latin typeface="Arial Narrow" pitchFamily="34" charset="0"/>
                <a:cs typeface="+mn-cs"/>
              </a:rPr>
              <a:t>myEnv</a:t>
            </a:r>
          </a:p>
        </p:txBody>
      </p:sp>
      <p:sp>
        <p:nvSpPr>
          <p:cNvPr id="62525" name="Rectangle 69"/>
          <p:cNvSpPr>
            <a:spLocks noChangeArrowheads="1"/>
          </p:cNvSpPr>
          <p:nvPr/>
        </p:nvSpPr>
        <p:spPr bwMode="auto">
          <a:xfrm>
            <a:off x="7037388" y="4114800"/>
            <a:ext cx="858837" cy="5143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800">
                <a:latin typeface="Arial Narrow" pitchFamily="34" charset="0"/>
              </a:rPr>
              <a:t>TSK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stack</a:t>
            </a:r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685800" y="3200400"/>
            <a:ext cx="4191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63491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r>
              <a:rPr lang="en-US" smtClean="0"/>
              <a:t>Hardware Interrupts (HWI)</a:t>
            </a:r>
          </a:p>
          <a:p>
            <a:pPr lvl="1" eaLnBrk="1" hangingPunct="1"/>
            <a:r>
              <a:rPr lang="en-US" smtClean="0"/>
              <a:t>Software Interrupts (SWI)</a:t>
            </a:r>
          </a:p>
          <a:p>
            <a:pPr lvl="1" eaLnBrk="1" hangingPunct="1"/>
            <a:r>
              <a:rPr lang="en-US" smtClean="0"/>
              <a:t>Tasks (TSK)</a:t>
            </a:r>
          </a:p>
          <a:p>
            <a:pPr lvl="1" eaLnBrk="1" hangingPunct="1"/>
            <a:r>
              <a:rPr lang="en-US" smtClean="0"/>
              <a:t>Semaphores (SEM)</a:t>
            </a:r>
          </a:p>
          <a:p>
            <a:pPr lvl="1" eaLnBrk="1" hangingPunct="1"/>
            <a:endParaRPr lang="en-US" smtClean="0"/>
          </a:p>
        </p:txBody>
      </p:sp>
      <p:sp>
        <p:nvSpPr>
          <p:cNvPr id="634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63493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ChangeArrowheads="1"/>
          </p:cNvSpPr>
          <p:nvPr/>
        </p:nvSpPr>
        <p:spPr bwMode="auto">
          <a:xfrm>
            <a:off x="692150" y="541338"/>
            <a:ext cx="8299450" cy="388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2291" name="AutoShape 3"/>
          <p:cNvSpPr>
            <a:spLocks noChangeArrowheads="1"/>
          </p:cNvSpPr>
          <p:nvPr/>
        </p:nvSpPr>
        <p:spPr bwMode="auto">
          <a:xfrm>
            <a:off x="4419600" y="1962150"/>
            <a:ext cx="1739900" cy="838200"/>
          </a:xfrm>
          <a:prstGeom prst="diamond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latin typeface="Times New Roman" pitchFamily="18" charset="0"/>
                <a:cs typeface="+mn-cs"/>
              </a:rPr>
              <a:t>Count &gt; 0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7010400" y="2024063"/>
            <a:ext cx="1814513" cy="71437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en-US" sz="2000">
                <a:latin typeface="Times New Roman" pitchFamily="18" charset="0"/>
                <a:cs typeface="+mn-cs"/>
              </a:rPr>
              <a:t>Decrement count</a:t>
            </a:r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4883150" y="693738"/>
            <a:ext cx="800100" cy="800100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 err="1">
                <a:latin typeface="Times New Roman" pitchFamily="18" charset="0"/>
                <a:cs typeface="+mn-cs"/>
              </a:rPr>
              <a:t>pend</a:t>
            </a:r>
            <a:endParaRPr lang="en-US" sz="2000" dirty="0">
              <a:latin typeface="Times New Roman" pitchFamily="18" charset="0"/>
              <a:cs typeface="+mn-cs"/>
            </a:endParaRP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7391400" y="4783138"/>
            <a:ext cx="1054100" cy="1054100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Times New Roman" pitchFamily="18" charset="0"/>
                <a:cs typeface="+mn-cs"/>
              </a:rPr>
              <a:t>Return</a:t>
            </a: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Times New Roman" pitchFamily="18" charset="0"/>
                <a:cs typeface="+mn-cs"/>
              </a:rPr>
              <a:t>TRUE</a:t>
            </a: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6008688" y="1995488"/>
            <a:ext cx="627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0" i="1"/>
              <a:t>true</a:t>
            </a:r>
          </a:p>
        </p:txBody>
      </p:sp>
      <p:cxnSp>
        <p:nvCxnSpPr>
          <p:cNvPr id="64520" name="AutoShape 8"/>
          <p:cNvCxnSpPr>
            <a:cxnSpLocks noChangeShapeType="1"/>
            <a:stCxn id="12292" idx="2"/>
            <a:endCxn id="12294" idx="0"/>
          </p:cNvCxnSpPr>
          <p:nvPr/>
        </p:nvCxnSpPr>
        <p:spPr bwMode="auto">
          <a:xfrm rot="5400000">
            <a:off x="6896100" y="3760788"/>
            <a:ext cx="204470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4521" name="AutoShape 9"/>
          <p:cNvCxnSpPr>
            <a:cxnSpLocks noChangeShapeType="1"/>
            <a:stCxn id="12291" idx="3"/>
            <a:endCxn id="12292" idx="1"/>
          </p:cNvCxnSpPr>
          <p:nvPr/>
        </p:nvCxnSpPr>
        <p:spPr bwMode="auto">
          <a:xfrm>
            <a:off x="6159500" y="2381250"/>
            <a:ext cx="85090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4522" name="AutoShape 10"/>
          <p:cNvCxnSpPr>
            <a:cxnSpLocks noChangeShapeType="1"/>
            <a:stCxn id="12293" idx="4"/>
            <a:endCxn id="12291" idx="0"/>
          </p:cNvCxnSpPr>
          <p:nvPr/>
        </p:nvCxnSpPr>
        <p:spPr bwMode="auto">
          <a:xfrm>
            <a:off x="5283200" y="1493838"/>
            <a:ext cx="6350" cy="4683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4523" name="Rectangle 11"/>
          <p:cNvSpPr>
            <a:spLocks noGrp="1" noChangeArrowheads="1"/>
          </p:cNvSpPr>
          <p:nvPr>
            <p:ph type="title"/>
          </p:nvPr>
        </p:nvSpPr>
        <p:spPr>
          <a:xfrm>
            <a:off x="0" y="-3175"/>
            <a:ext cx="9144000" cy="609600"/>
          </a:xfrm>
        </p:spPr>
        <p:txBody>
          <a:bodyPr/>
          <a:lstStyle/>
          <a:p>
            <a:pPr eaLnBrk="1" hangingPunct="1"/>
            <a:r>
              <a:rPr lang="en-US" smtClean="0"/>
              <a:t>Semaphore Pend</a:t>
            </a:r>
            <a:endParaRPr lang="en-US" sz="3200" i="1" smtClean="0"/>
          </a:p>
        </p:txBody>
      </p:sp>
      <p:graphicFrame>
        <p:nvGraphicFramePr>
          <p:cNvPr id="355364" name="Group 36"/>
          <p:cNvGraphicFramePr>
            <a:graphicFrameLocks noGrp="1"/>
          </p:cNvGraphicFramePr>
          <p:nvPr>
            <p:ph type="tbl" idx="1"/>
          </p:nvPr>
        </p:nvGraphicFramePr>
        <p:xfrm>
          <a:off x="1600200" y="5470525"/>
          <a:ext cx="5486400" cy="933450"/>
        </p:xfrm>
        <a:graphic>
          <a:graphicData uri="http://schemas.openxmlformats.org/drawingml/2006/table">
            <a:tbl>
              <a:tblPr/>
              <a:tblGrid>
                <a:gridCol w="2667000"/>
                <a:gridCol w="1215683"/>
                <a:gridCol w="1603717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BIOS_WAIT_FOREVER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// wait forever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// don’t wait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timeout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// system ticks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5340" name="Rectangle 12"/>
          <p:cNvSpPr>
            <a:spLocks noChangeArrowheads="1"/>
          </p:cNvSpPr>
          <p:nvPr/>
        </p:nvSpPr>
        <p:spPr bwMode="auto">
          <a:xfrm>
            <a:off x="3733800" y="3246438"/>
            <a:ext cx="3581400" cy="10795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 anchorCtr="1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Semaphore Structure:</a:t>
            </a:r>
          </a:p>
          <a:p>
            <a:pPr lvl="1" indent="-342900" eaLnBrk="0" hangingPunct="0">
              <a:lnSpc>
                <a:spcPct val="8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Non-negative 16-bit counter</a:t>
            </a:r>
          </a:p>
          <a:p>
            <a:pPr lvl="1" indent="-342900" eaLnBrk="0" hangingPunct="0">
              <a:lnSpc>
                <a:spcPct val="8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Pending queue (FIFO)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52400" y="3108325"/>
            <a:ext cx="1700213" cy="2640013"/>
            <a:chOff x="96" y="2025"/>
            <a:chExt cx="1071" cy="1663"/>
          </a:xfrm>
        </p:grpSpPr>
        <p:sp>
          <p:nvSpPr>
            <p:cNvPr id="12343" name="Oval 14"/>
            <p:cNvSpPr>
              <a:spLocks noChangeArrowheads="1"/>
            </p:cNvSpPr>
            <p:nvPr/>
          </p:nvSpPr>
          <p:spPr bwMode="auto">
            <a:xfrm>
              <a:off x="96" y="3024"/>
              <a:ext cx="664" cy="664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sz="2000">
                  <a:latin typeface="Times New Roman" pitchFamily="18" charset="0"/>
                  <a:cs typeface="+mn-cs"/>
                </a:rPr>
                <a:t>Return</a:t>
              </a:r>
            </a:p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sz="2000">
                  <a:latin typeface="Times New Roman" pitchFamily="18" charset="0"/>
                  <a:cs typeface="+mn-cs"/>
                </a:rPr>
                <a:t>FALSE</a:t>
              </a:r>
            </a:p>
          </p:txBody>
        </p:sp>
        <p:cxnSp>
          <p:nvCxnSpPr>
            <p:cNvPr id="64565" name="AutoShape 15"/>
            <p:cNvCxnSpPr>
              <a:cxnSpLocks noChangeShapeType="1"/>
              <a:stCxn id="355353" idx="1"/>
              <a:endCxn id="12343" idx="0"/>
            </p:cNvCxnSpPr>
            <p:nvPr/>
          </p:nvCxnSpPr>
          <p:spPr bwMode="auto">
            <a:xfrm rot="10800000" flipV="1">
              <a:off x="428" y="2232"/>
              <a:ext cx="724" cy="792"/>
            </a:xfrm>
            <a:prstGeom prst="bentConnector2">
              <a:avLst/>
            </a:prstGeom>
            <a:noFill/>
            <a:ln w="3175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</p:spPr>
        </p:cxnSp>
        <p:sp>
          <p:nvSpPr>
            <p:cNvPr id="64566" name="Rectangle 16"/>
            <p:cNvSpPr>
              <a:spLocks noChangeArrowheads="1"/>
            </p:cNvSpPr>
            <p:nvPr/>
          </p:nvSpPr>
          <p:spPr bwMode="auto">
            <a:xfrm>
              <a:off x="515" y="2025"/>
              <a:ext cx="652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i="1">
                  <a:latin typeface="Times New Roman" pitchFamily="18" charset="0"/>
                </a:rPr>
                <a:t>timeout</a:t>
              </a:r>
              <a:r>
                <a:rPr lang="en-US" sz="2000">
                  <a:latin typeface="Times New Roman" pitchFamily="18" charset="0"/>
                </a:rPr>
                <a:t> </a:t>
              </a:r>
              <a:br>
                <a:rPr lang="en-US" sz="2000">
                  <a:latin typeface="Times New Roman" pitchFamily="18" charset="0"/>
                </a:rPr>
              </a:br>
              <a:r>
                <a:rPr lang="en-US" sz="2000">
                  <a:latin typeface="Times New Roman" pitchFamily="18" charset="0"/>
                </a:rPr>
                <a:t>expires</a:t>
              </a:r>
            </a:p>
          </p:txBody>
        </p:sp>
      </p:grpSp>
      <p:sp>
        <p:nvSpPr>
          <p:cNvPr id="355345" name="Line 17"/>
          <p:cNvSpPr>
            <a:spLocks noChangeShapeType="1"/>
          </p:cNvSpPr>
          <p:nvPr/>
        </p:nvSpPr>
        <p:spPr bwMode="auto">
          <a:xfrm>
            <a:off x="2514600" y="5303838"/>
            <a:ext cx="487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998663" y="3703638"/>
            <a:ext cx="1027112" cy="1600200"/>
            <a:chOff x="1259" y="2400"/>
            <a:chExt cx="647" cy="1008"/>
          </a:xfrm>
        </p:grpSpPr>
        <p:sp>
          <p:nvSpPr>
            <p:cNvPr id="355347" name="Line 19"/>
            <p:cNvSpPr>
              <a:spLocks noChangeShapeType="1"/>
            </p:cNvSpPr>
            <p:nvPr/>
          </p:nvSpPr>
          <p:spPr bwMode="auto">
            <a:xfrm>
              <a:off x="1584" y="2400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64563" name="Rectangle 20"/>
            <p:cNvSpPr>
              <a:spLocks noChangeArrowheads="1"/>
            </p:cNvSpPr>
            <p:nvPr/>
          </p:nvSpPr>
          <p:spPr bwMode="auto">
            <a:xfrm>
              <a:off x="1259" y="2650"/>
              <a:ext cx="647" cy="33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70000"/>
                </a:lnSpc>
              </a:pPr>
              <a:r>
                <a:rPr lang="en-US" sz="2000">
                  <a:solidFill>
                    <a:schemeClr val="tx2"/>
                  </a:solidFill>
                </a:rPr>
                <a:t>SEM</a:t>
              </a:r>
            </a:p>
            <a:p>
              <a:pPr algn="ctr" eaLnBrk="0" hangingPunct="0">
                <a:lnSpc>
                  <a:spcPct val="70000"/>
                </a:lnSpc>
              </a:pPr>
              <a:r>
                <a:rPr lang="en-US" sz="2000">
                  <a:solidFill>
                    <a:schemeClr val="tx2"/>
                  </a:solidFill>
                </a:rPr>
                <a:t>posted</a:t>
              </a:r>
              <a:endParaRPr lang="en-US" sz="2000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828800" y="2011363"/>
            <a:ext cx="2679700" cy="1692275"/>
            <a:chOff x="1152" y="1334"/>
            <a:chExt cx="1688" cy="1066"/>
          </a:xfrm>
        </p:grpSpPr>
        <p:sp>
          <p:nvSpPr>
            <p:cNvPr id="64556" name="Rectangle 22"/>
            <p:cNvSpPr>
              <a:spLocks noChangeArrowheads="1"/>
            </p:cNvSpPr>
            <p:nvPr/>
          </p:nvSpPr>
          <p:spPr bwMode="auto">
            <a:xfrm>
              <a:off x="2382" y="1334"/>
              <a:ext cx="45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0" i="1"/>
                <a:t>false</a:t>
              </a:r>
            </a:p>
          </p:txBody>
        </p:sp>
        <p:sp>
          <p:nvSpPr>
            <p:cNvPr id="355351" name="Line 23"/>
            <p:cNvSpPr>
              <a:spLocks noChangeShapeType="1"/>
            </p:cNvSpPr>
            <p:nvPr/>
          </p:nvSpPr>
          <p:spPr bwMode="auto">
            <a:xfrm>
              <a:off x="1584" y="1567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grpSp>
          <p:nvGrpSpPr>
            <p:cNvPr id="64558" name="Group 24"/>
            <p:cNvGrpSpPr>
              <a:grpSpLocks/>
            </p:cNvGrpSpPr>
            <p:nvPr/>
          </p:nvGrpSpPr>
          <p:grpSpPr bwMode="auto">
            <a:xfrm>
              <a:off x="1152" y="2064"/>
              <a:ext cx="912" cy="336"/>
              <a:chOff x="1152" y="2064"/>
              <a:chExt cx="912" cy="336"/>
            </a:xfrm>
          </p:grpSpPr>
          <p:sp>
            <p:nvSpPr>
              <p:cNvPr id="355353" name="Rectangle 25"/>
              <p:cNvSpPr>
                <a:spLocks noChangeArrowheads="1"/>
              </p:cNvSpPr>
              <p:nvPr/>
            </p:nvSpPr>
            <p:spPr bwMode="auto">
              <a:xfrm>
                <a:off x="1152" y="2064"/>
                <a:ext cx="912" cy="336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0" hangingPunct="0">
                  <a:lnSpc>
                    <a:spcPct val="80000"/>
                  </a:lnSpc>
                  <a:spcBef>
                    <a:spcPct val="50000"/>
                  </a:spcBef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endParaRPr>
              </a:p>
            </p:txBody>
          </p:sp>
          <p:sp>
            <p:nvSpPr>
              <p:cNvPr id="64561" name="Rectangle 26"/>
              <p:cNvSpPr>
                <a:spLocks noChangeArrowheads="1"/>
              </p:cNvSpPr>
              <p:nvPr/>
            </p:nvSpPr>
            <p:spPr bwMode="auto">
              <a:xfrm>
                <a:off x="1200" y="2126"/>
                <a:ext cx="83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2000">
                    <a:latin typeface="Times New Roman" pitchFamily="18" charset="0"/>
                  </a:rPr>
                  <a:t>Block task</a:t>
                </a:r>
              </a:p>
            </p:txBody>
          </p:sp>
        </p:grpSp>
        <p:sp>
          <p:nvSpPr>
            <p:cNvPr id="355355" name="Line 27"/>
            <p:cNvSpPr>
              <a:spLocks noChangeShapeType="1"/>
            </p:cNvSpPr>
            <p:nvPr/>
          </p:nvSpPr>
          <p:spPr bwMode="auto">
            <a:xfrm>
              <a:off x="1584" y="1584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679450" y="2027238"/>
            <a:ext cx="2859088" cy="2655887"/>
            <a:chOff x="428" y="1344"/>
            <a:chExt cx="1801" cy="1673"/>
          </a:xfrm>
        </p:grpSpPr>
        <p:sp>
          <p:nvSpPr>
            <p:cNvPr id="64550" name="Rectangle 29"/>
            <p:cNvSpPr>
              <a:spLocks noChangeArrowheads="1"/>
            </p:cNvSpPr>
            <p:nvPr/>
          </p:nvSpPr>
          <p:spPr bwMode="auto">
            <a:xfrm>
              <a:off x="624" y="1344"/>
              <a:ext cx="3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0" i="1"/>
                <a:t>yes</a:t>
              </a:r>
            </a:p>
          </p:txBody>
        </p:sp>
        <p:sp>
          <p:nvSpPr>
            <p:cNvPr id="64551" name="Rectangle 30"/>
            <p:cNvSpPr>
              <a:spLocks noChangeArrowheads="1"/>
            </p:cNvSpPr>
            <p:nvPr/>
          </p:nvSpPr>
          <p:spPr bwMode="auto">
            <a:xfrm>
              <a:off x="1543" y="1771"/>
              <a:ext cx="2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0" i="1"/>
                <a:t>no</a:t>
              </a:r>
            </a:p>
          </p:txBody>
        </p:sp>
        <p:cxnSp>
          <p:nvCxnSpPr>
            <p:cNvPr id="64552" name="AutoShape 31"/>
            <p:cNvCxnSpPr>
              <a:cxnSpLocks noChangeShapeType="1"/>
              <a:stCxn id="12333" idx="1"/>
              <a:endCxn id="12343" idx="0"/>
            </p:cNvCxnSpPr>
            <p:nvPr/>
          </p:nvCxnSpPr>
          <p:spPr bwMode="auto">
            <a:xfrm rot="10800000" flipV="1">
              <a:off x="428" y="1596"/>
              <a:ext cx="505" cy="1421"/>
            </a:xfrm>
            <a:prstGeom prst="bentConnector2">
              <a:avLst/>
            </a:prstGeom>
            <a:noFill/>
            <a:ln w="3175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64553" name="Group 32"/>
            <p:cNvGrpSpPr>
              <a:grpSpLocks/>
            </p:cNvGrpSpPr>
            <p:nvPr/>
          </p:nvGrpSpPr>
          <p:grpSpPr bwMode="auto">
            <a:xfrm>
              <a:off x="933" y="1346"/>
              <a:ext cx="1296" cy="499"/>
              <a:chOff x="912" y="1346"/>
              <a:chExt cx="1296" cy="499"/>
            </a:xfrm>
          </p:grpSpPr>
          <p:sp>
            <p:nvSpPr>
              <p:cNvPr id="12333" name="AutoShape 33"/>
              <p:cNvSpPr>
                <a:spLocks noChangeArrowheads="1"/>
              </p:cNvSpPr>
              <p:nvPr/>
            </p:nvSpPr>
            <p:spPr bwMode="auto">
              <a:xfrm>
                <a:off x="912" y="1346"/>
                <a:ext cx="1296" cy="499"/>
              </a:xfrm>
              <a:prstGeom prst="flowChartDecision">
                <a:avLst/>
              </a:prstGeom>
              <a:solidFill>
                <a:schemeClr val="accent1">
                  <a:lumMod val="90000"/>
                </a:schemeClr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70000"/>
                  </a:lnSpc>
                  <a:defRPr/>
                </a:pPr>
                <a:endParaRPr lang="en-US" sz="1400">
                  <a:latin typeface="Times New Roman" pitchFamily="18" charset="0"/>
                  <a:cs typeface="+mn-cs"/>
                </a:endParaRPr>
              </a:p>
              <a:p>
                <a:pPr algn="ctr" eaLnBrk="0" hangingPunct="0">
                  <a:lnSpc>
                    <a:spcPct val="70000"/>
                  </a:lnSpc>
                  <a:defRPr/>
                </a:pPr>
                <a:endParaRPr lang="en-US" sz="14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64555" name="Rectangle 34"/>
              <p:cNvSpPr>
                <a:spLocks noChangeArrowheads="1"/>
              </p:cNvSpPr>
              <p:nvPr/>
            </p:nvSpPr>
            <p:spPr bwMode="auto">
              <a:xfrm>
                <a:off x="1145" y="1468"/>
                <a:ext cx="863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2000" i="1">
                    <a:latin typeface="Times New Roman" pitchFamily="18" charset="0"/>
                  </a:rPr>
                  <a:t>timeout </a:t>
                </a:r>
                <a:r>
                  <a:rPr lang="en-US" sz="2000">
                    <a:latin typeface="Times New Roman" pitchFamily="18" charset="0"/>
                  </a:rPr>
                  <a:t>= 0</a:t>
                </a:r>
              </a:p>
            </p:txBody>
          </p:sp>
        </p:grpSp>
      </p:grpSp>
      <p:sp>
        <p:nvSpPr>
          <p:cNvPr id="12306" name="Rectangle 35"/>
          <p:cNvSpPr>
            <a:spLocks noChangeArrowheads="1"/>
          </p:cNvSpPr>
          <p:nvPr/>
        </p:nvSpPr>
        <p:spPr bwMode="auto">
          <a:xfrm>
            <a:off x="166688" y="793750"/>
            <a:ext cx="4398962" cy="450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i="1" dirty="0" err="1">
                <a:cs typeface="+mn-cs"/>
              </a:rPr>
              <a:t>Semaphore_pend</a:t>
            </a:r>
            <a:r>
              <a:rPr lang="en-US" sz="2000" i="1" dirty="0">
                <a:cs typeface="+mn-cs"/>
              </a:rPr>
              <a:t> (</a:t>
            </a:r>
            <a:r>
              <a:rPr lang="en-US" sz="2000" i="1" dirty="0" err="1">
                <a:cs typeface="+mn-cs"/>
              </a:rPr>
              <a:t>Sem</a:t>
            </a:r>
            <a:r>
              <a:rPr lang="en-US" sz="2000" i="1" dirty="0">
                <a:cs typeface="+mn-cs"/>
              </a:rPr>
              <a:t>, timeout);</a:t>
            </a:r>
          </a:p>
        </p:txBody>
      </p:sp>
      <p:sp>
        <p:nvSpPr>
          <p:cNvPr id="48" name="Leading Question"/>
          <p:cNvSpPr txBox="1">
            <a:spLocks noChangeArrowheads="1"/>
          </p:cNvSpPr>
          <p:nvPr/>
        </p:nvSpPr>
        <p:spPr bwMode="auto">
          <a:xfrm>
            <a:off x="2743200" y="6535738"/>
            <a:ext cx="21288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How does _post work?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ChangeArrowheads="1"/>
          </p:cNvSpPr>
          <p:nvPr/>
        </p:nvSpPr>
        <p:spPr bwMode="auto">
          <a:xfrm>
            <a:off x="527050" y="2095500"/>
            <a:ext cx="8299450" cy="388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4267200" y="1720850"/>
            <a:ext cx="1739900" cy="1212850"/>
          </a:xfrm>
          <a:prstGeom prst="diamond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800">
                <a:cs typeface="+mn-cs"/>
              </a:rPr>
              <a:t>Task</a:t>
            </a:r>
            <a:br>
              <a:rPr lang="en-US" sz="1800">
                <a:cs typeface="+mn-cs"/>
              </a:rPr>
            </a:br>
            <a:r>
              <a:rPr lang="en-US" sz="1800">
                <a:cs typeface="+mn-cs"/>
              </a:rPr>
              <a:t>pending on </a:t>
            </a:r>
            <a:br>
              <a:rPr lang="en-US" sz="1800">
                <a:cs typeface="+mn-cs"/>
              </a:rPr>
            </a:br>
            <a:r>
              <a:rPr lang="en-US" sz="1800">
                <a:cs typeface="+mn-cs"/>
              </a:rPr>
              <a:t>  sem? </a:t>
            </a:r>
            <a:endParaRPr lang="en-US" sz="3200">
              <a:latin typeface="Times New Roman" pitchFamily="18" charset="0"/>
              <a:cs typeface="+mn-cs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772275" y="1973263"/>
            <a:ext cx="1814513" cy="70802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lnSpc>
                <a:spcPct val="110000"/>
              </a:lnSpc>
              <a:defRPr/>
            </a:pPr>
            <a:r>
              <a:rPr lang="en-US" sz="1800">
                <a:cs typeface="+mn-cs"/>
              </a:rPr>
              <a:t>Ready first waiting task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4140200" y="4699000"/>
            <a:ext cx="1054100" cy="1054100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00">
                <a:cs typeface="+mn-cs"/>
              </a:rPr>
              <a:t>Return</a:t>
            </a:r>
            <a:endParaRPr lang="en-US">
              <a:latin typeface="Times New Roman" pitchFamily="18" charset="0"/>
              <a:cs typeface="+mn-cs"/>
            </a:endParaRP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5861050" y="198755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0"/>
              <a:t>True</a:t>
            </a:r>
            <a:endParaRPr lang="en-US" sz="1600" b="0"/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5473700" y="5219700"/>
            <a:ext cx="2667000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1800"/>
              <a:t>Task switch will occur if higher priority task is made ready</a:t>
            </a:r>
          </a:p>
        </p:txBody>
      </p:sp>
      <p:sp>
        <p:nvSpPr>
          <p:cNvPr id="6554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Semaphore Post</a:t>
            </a:r>
            <a:endParaRPr lang="en-US" sz="3200" i="1" smtClean="0"/>
          </a:p>
        </p:txBody>
      </p:sp>
      <p:cxnSp>
        <p:nvCxnSpPr>
          <p:cNvPr id="65545" name="AutoShape 9"/>
          <p:cNvCxnSpPr>
            <a:cxnSpLocks noChangeShapeType="1"/>
            <a:stCxn id="13316" idx="2"/>
            <a:endCxn id="13317" idx="6"/>
          </p:cNvCxnSpPr>
          <p:nvPr/>
        </p:nvCxnSpPr>
        <p:spPr bwMode="auto">
          <a:xfrm rot="5400000">
            <a:off x="5164932" y="2710656"/>
            <a:ext cx="2544762" cy="2486025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5546" name="AutoShape 10"/>
          <p:cNvCxnSpPr>
            <a:cxnSpLocks noChangeShapeType="1"/>
            <a:stCxn id="13315" idx="3"/>
            <a:endCxn id="13316" idx="1"/>
          </p:cNvCxnSpPr>
          <p:nvPr/>
        </p:nvCxnSpPr>
        <p:spPr bwMode="auto">
          <a:xfrm>
            <a:off x="6007100" y="2327275"/>
            <a:ext cx="76517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73100" y="1957388"/>
            <a:ext cx="3632200" cy="3190875"/>
            <a:chOff x="528" y="1305"/>
            <a:chExt cx="2288" cy="2010"/>
          </a:xfrm>
        </p:grpSpPr>
        <p:sp>
          <p:nvSpPr>
            <p:cNvPr id="13336" name="Rectangle 12"/>
            <p:cNvSpPr>
              <a:spLocks noChangeArrowheads="1"/>
            </p:cNvSpPr>
            <p:nvPr/>
          </p:nvSpPr>
          <p:spPr bwMode="auto">
            <a:xfrm>
              <a:off x="528" y="1418"/>
              <a:ext cx="1248" cy="239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cs typeface="+mn-cs"/>
                </a:rPr>
                <a:t>Increment count</a:t>
              </a:r>
              <a:endParaRPr lang="en-US" sz="1600" dirty="0">
                <a:cs typeface="+mn-cs"/>
              </a:endParaRPr>
            </a:p>
          </p:txBody>
        </p:sp>
        <p:sp>
          <p:nvSpPr>
            <p:cNvPr id="65554" name="Rectangle 13"/>
            <p:cNvSpPr>
              <a:spLocks noChangeArrowheads="1"/>
            </p:cNvSpPr>
            <p:nvPr/>
          </p:nvSpPr>
          <p:spPr bwMode="auto">
            <a:xfrm>
              <a:off x="2348" y="1305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0"/>
                <a:t>False</a:t>
              </a:r>
            </a:p>
          </p:txBody>
        </p:sp>
        <p:cxnSp>
          <p:nvCxnSpPr>
            <p:cNvPr id="65555" name="AutoShape 14"/>
            <p:cNvCxnSpPr>
              <a:cxnSpLocks noChangeShapeType="1"/>
              <a:endCxn id="13336" idx="3"/>
            </p:cNvCxnSpPr>
            <p:nvPr/>
          </p:nvCxnSpPr>
          <p:spPr bwMode="auto">
            <a:xfrm rot="10800000">
              <a:off x="1776" y="1538"/>
              <a:ext cx="1016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5556" name="AutoShape 15"/>
            <p:cNvCxnSpPr>
              <a:cxnSpLocks noChangeShapeType="1"/>
              <a:stCxn id="13336" idx="2"/>
              <a:endCxn id="13317" idx="2"/>
            </p:cNvCxnSpPr>
            <p:nvPr/>
          </p:nvCxnSpPr>
          <p:spPr bwMode="auto">
            <a:xfrm rot="16200000" flipH="1">
              <a:off x="1103" y="1706"/>
              <a:ext cx="1659" cy="1560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357392" name="Rectangle 16"/>
          <p:cNvSpPr>
            <a:spLocks noChangeArrowheads="1"/>
          </p:cNvSpPr>
          <p:nvPr/>
        </p:nvSpPr>
        <p:spPr bwMode="auto">
          <a:xfrm>
            <a:off x="3568700" y="3238500"/>
            <a:ext cx="3352800" cy="10795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 anchorCtr="1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Semaphore Structure:</a:t>
            </a:r>
          </a:p>
          <a:p>
            <a:pPr marL="800100" lvl="1" indent="-342900" eaLnBrk="0" hangingPunct="0">
              <a:lnSpc>
                <a:spcPct val="8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Non-negative count</a:t>
            </a:r>
          </a:p>
          <a:p>
            <a:pPr marL="800100" lvl="1" indent="-342900" eaLnBrk="0" hangingPunct="0">
              <a:lnSpc>
                <a:spcPct val="8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Pending queue (FIFO)</a:t>
            </a:r>
          </a:p>
        </p:txBody>
      </p:sp>
      <p:sp>
        <p:nvSpPr>
          <p:cNvPr id="13325" name="Oval 17"/>
          <p:cNvSpPr>
            <a:spLocks noChangeArrowheads="1"/>
          </p:cNvSpPr>
          <p:nvPr/>
        </p:nvSpPr>
        <p:spPr bwMode="auto">
          <a:xfrm>
            <a:off x="4718050" y="685800"/>
            <a:ext cx="800100" cy="800100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latin typeface="Times New Roman" pitchFamily="18" charset="0"/>
                <a:cs typeface="+mn-cs"/>
              </a:rPr>
              <a:t>Post</a:t>
            </a:r>
          </a:p>
        </p:txBody>
      </p:sp>
      <p:cxnSp>
        <p:nvCxnSpPr>
          <p:cNvPr id="65550" name="AutoShape 18"/>
          <p:cNvCxnSpPr>
            <a:cxnSpLocks noChangeShapeType="1"/>
            <a:stCxn id="13325" idx="4"/>
            <a:endCxn id="13315" idx="0"/>
          </p:cNvCxnSpPr>
          <p:nvPr/>
        </p:nvCxnSpPr>
        <p:spPr bwMode="auto">
          <a:xfrm>
            <a:off x="5118100" y="1485900"/>
            <a:ext cx="19050" cy="23495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457200" y="882650"/>
            <a:ext cx="3263900" cy="527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i="1" dirty="0" err="1">
                <a:cs typeface="+mn-cs"/>
              </a:rPr>
              <a:t>Semaphore_post</a:t>
            </a:r>
            <a:r>
              <a:rPr lang="en-US" sz="2000" i="1" dirty="0">
                <a:cs typeface="+mn-cs"/>
              </a:rPr>
              <a:t> (</a:t>
            </a:r>
            <a:r>
              <a:rPr lang="en-US" sz="2000" i="1" dirty="0" err="1">
                <a:cs typeface="+mn-cs"/>
              </a:rPr>
              <a:t>Sem</a:t>
            </a:r>
            <a:r>
              <a:rPr lang="en-US" sz="2000" i="1" dirty="0">
                <a:cs typeface="+mn-cs"/>
              </a:rPr>
              <a:t>);</a:t>
            </a:r>
          </a:p>
        </p:txBody>
      </p:sp>
      <p:sp>
        <p:nvSpPr>
          <p:cNvPr id="32" name="Leading Question"/>
          <p:cNvSpPr txBox="1">
            <a:spLocks noChangeArrowheads="1"/>
          </p:cNvSpPr>
          <p:nvPr/>
        </p:nvSpPr>
        <p:spPr bwMode="auto">
          <a:xfrm>
            <a:off x="3657600" y="6248400"/>
            <a:ext cx="34718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How do you configure a Semaphore?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 bwMode="auto">
          <a:xfrm>
            <a:off x="3562350" y="720725"/>
            <a:ext cx="5181600" cy="489585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SYS/BIOS Modules &amp; Services</a:t>
            </a:r>
          </a:p>
        </p:txBody>
      </p:sp>
      <p:sp>
        <p:nvSpPr>
          <p:cNvPr id="11268" name="TextBox 26"/>
          <p:cNvSpPr txBox="1">
            <a:spLocks noChangeArrowheads="1"/>
          </p:cNvSpPr>
          <p:nvPr/>
        </p:nvSpPr>
        <p:spPr bwMode="auto">
          <a:xfrm>
            <a:off x="4038600" y="6096000"/>
            <a:ext cx="48148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>
                <a:solidFill>
                  <a:srgbClr val="0066FF"/>
                </a:solidFill>
                <a:latin typeface="Arial Narrow" pitchFamily="34" charset="0"/>
              </a:rPr>
              <a:t>How do you interact with the SYS/BIOS services?</a:t>
            </a:r>
          </a:p>
        </p:txBody>
      </p:sp>
      <p:pic>
        <p:nvPicPr>
          <p:cNvPr id="2050" name="Picture 2" descr="C:\Documents and Settings\a0159877\Desktop\SYSBIOS Snaps\extra\sysbios_avail_produ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09600"/>
            <a:ext cx="2514600" cy="571023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270" name="TextBox 28"/>
          <p:cNvSpPr txBox="1">
            <a:spLocks noChangeArrowheads="1"/>
          </p:cNvSpPr>
          <p:nvPr/>
        </p:nvSpPr>
        <p:spPr bwMode="auto">
          <a:xfrm>
            <a:off x="3810000" y="990600"/>
            <a:ext cx="35179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BIOS Configuration</a:t>
            </a:r>
          </a:p>
        </p:txBody>
      </p:sp>
      <p:sp>
        <p:nvSpPr>
          <p:cNvPr id="11271" name="TextBox 29"/>
          <p:cNvSpPr txBox="1">
            <a:spLocks noChangeArrowheads="1"/>
          </p:cNvSpPr>
          <p:nvPr/>
        </p:nvSpPr>
        <p:spPr bwMode="auto">
          <a:xfrm>
            <a:off x="3870325" y="1558925"/>
            <a:ext cx="261937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/>
              <a:t>Memory Mgmt</a:t>
            </a:r>
          </a:p>
        </p:txBody>
      </p:sp>
      <p:sp>
        <p:nvSpPr>
          <p:cNvPr id="11272" name="TextBox 30"/>
          <p:cNvSpPr txBox="1">
            <a:spLocks noChangeArrowheads="1"/>
          </p:cNvSpPr>
          <p:nvPr/>
        </p:nvSpPr>
        <p:spPr bwMode="auto">
          <a:xfrm>
            <a:off x="4230688" y="1955800"/>
            <a:ext cx="2576512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31775" indent="-231775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b="0"/>
              <a:t>Cache &amp; Heaps</a:t>
            </a:r>
          </a:p>
        </p:txBody>
      </p:sp>
      <p:sp>
        <p:nvSpPr>
          <p:cNvPr id="11273" name="TextBox 31"/>
          <p:cNvSpPr txBox="1">
            <a:spLocks noChangeArrowheads="1"/>
          </p:cNvSpPr>
          <p:nvPr/>
        </p:nvSpPr>
        <p:spPr bwMode="auto">
          <a:xfrm>
            <a:off x="3870325" y="2568575"/>
            <a:ext cx="31559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/>
              <a:t>Realtime Analysis</a:t>
            </a:r>
          </a:p>
        </p:txBody>
      </p:sp>
      <p:sp>
        <p:nvSpPr>
          <p:cNvPr id="11274" name="TextBox 32"/>
          <p:cNvSpPr txBox="1">
            <a:spLocks noChangeArrowheads="1"/>
          </p:cNvSpPr>
          <p:nvPr/>
        </p:nvSpPr>
        <p:spPr bwMode="auto">
          <a:xfrm>
            <a:off x="4230688" y="2965450"/>
            <a:ext cx="4560887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31775" indent="-231775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b="0"/>
              <a:t>Logs, Loads, Execution Graph</a:t>
            </a:r>
          </a:p>
        </p:txBody>
      </p:sp>
      <p:sp>
        <p:nvSpPr>
          <p:cNvPr id="11275" name="TextBox 33"/>
          <p:cNvSpPr txBox="1">
            <a:spLocks noChangeArrowheads="1"/>
          </p:cNvSpPr>
          <p:nvPr/>
        </p:nvSpPr>
        <p:spPr bwMode="auto">
          <a:xfrm>
            <a:off x="3870325" y="3635375"/>
            <a:ext cx="218757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/>
              <a:t>Scheduling</a:t>
            </a:r>
          </a:p>
        </p:txBody>
      </p:sp>
      <p:sp>
        <p:nvSpPr>
          <p:cNvPr id="11276" name="TextBox 34"/>
          <p:cNvSpPr txBox="1">
            <a:spLocks noChangeArrowheads="1"/>
          </p:cNvSpPr>
          <p:nvPr/>
        </p:nvSpPr>
        <p:spPr bwMode="auto">
          <a:xfrm>
            <a:off x="4230688" y="4032250"/>
            <a:ext cx="2541587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31775" indent="-231775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b="0"/>
              <a:t>All thread types</a:t>
            </a:r>
          </a:p>
        </p:txBody>
      </p:sp>
      <p:sp>
        <p:nvSpPr>
          <p:cNvPr id="11277" name="TextBox 35"/>
          <p:cNvSpPr txBox="1">
            <a:spLocks noChangeArrowheads="1"/>
          </p:cNvSpPr>
          <p:nvPr/>
        </p:nvSpPr>
        <p:spPr bwMode="auto">
          <a:xfrm>
            <a:off x="3870325" y="4652963"/>
            <a:ext cx="2922588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/>
              <a:t>Synchronization</a:t>
            </a:r>
          </a:p>
        </p:txBody>
      </p:sp>
      <p:sp>
        <p:nvSpPr>
          <p:cNvPr id="11278" name="TextBox 36"/>
          <p:cNvSpPr txBox="1">
            <a:spLocks noChangeArrowheads="1"/>
          </p:cNvSpPr>
          <p:nvPr/>
        </p:nvSpPr>
        <p:spPr bwMode="auto">
          <a:xfrm>
            <a:off x="4230688" y="5049838"/>
            <a:ext cx="42672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31775" indent="-231775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b="0"/>
              <a:t>Semaphores, Events, Gates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Configuring a </a:t>
            </a:r>
            <a:r>
              <a:rPr lang="en-US" i="1" u="sng" dirty="0" smtClean="0"/>
              <a:t>Semaphore</a:t>
            </a:r>
            <a:r>
              <a:rPr lang="en-US" dirty="0" smtClean="0"/>
              <a:t> – Statically via GUI</a:t>
            </a:r>
          </a:p>
        </p:txBody>
      </p:sp>
      <p:sp>
        <p:nvSpPr>
          <p:cNvPr id="368651" name="Oval 11"/>
          <p:cNvSpPr>
            <a:spLocks noChangeArrowheads="1"/>
          </p:cNvSpPr>
          <p:nvPr/>
        </p:nvSpPr>
        <p:spPr bwMode="auto">
          <a:xfrm>
            <a:off x="228600" y="1219200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66564" name="Text Box 12"/>
          <p:cNvSpPr txBox="1">
            <a:spLocks noChangeArrowheads="1"/>
          </p:cNvSpPr>
          <p:nvPr/>
        </p:nvSpPr>
        <p:spPr bwMode="auto">
          <a:xfrm>
            <a:off x="247650" y="1225550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6565" name="Text Box 13"/>
          <p:cNvSpPr txBox="1">
            <a:spLocks noChangeArrowheads="1"/>
          </p:cNvSpPr>
          <p:nvPr/>
        </p:nvSpPr>
        <p:spPr bwMode="auto">
          <a:xfrm>
            <a:off x="641350" y="1263650"/>
            <a:ext cx="8081963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Use Semaphore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(Available Products)</a:t>
            </a:r>
            <a:r>
              <a:rPr lang="en-US" sz="1800" b="0" i="1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, insert new Semaphore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(Outline View)</a:t>
            </a:r>
          </a:p>
        </p:txBody>
      </p:sp>
      <p:grpSp>
        <p:nvGrpSpPr>
          <p:cNvPr id="66566" name="Group 48"/>
          <p:cNvGrpSpPr>
            <a:grpSpLocks/>
          </p:cNvGrpSpPr>
          <p:nvPr/>
        </p:nvGrpSpPr>
        <p:grpSpPr bwMode="auto">
          <a:xfrm>
            <a:off x="1447800" y="619125"/>
            <a:ext cx="4876800" cy="412750"/>
            <a:chOff x="480" y="390"/>
            <a:chExt cx="3072" cy="260"/>
          </a:xfrm>
        </p:grpSpPr>
        <p:sp>
          <p:nvSpPr>
            <p:cNvPr id="368655" name="Rectangle 15"/>
            <p:cNvSpPr>
              <a:spLocks noChangeArrowheads="1"/>
            </p:cNvSpPr>
            <p:nvPr/>
          </p:nvSpPr>
          <p:spPr bwMode="auto">
            <a:xfrm>
              <a:off x="480" y="406"/>
              <a:ext cx="3024" cy="2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66575" name="Text Box 16"/>
            <p:cNvSpPr txBox="1">
              <a:spLocks noChangeArrowheads="1"/>
            </p:cNvSpPr>
            <p:nvPr/>
          </p:nvSpPr>
          <p:spPr bwMode="auto">
            <a:xfrm>
              <a:off x="528" y="390"/>
              <a:ext cx="864" cy="2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u="sng">
                  <a:solidFill>
                    <a:srgbClr val="000000"/>
                  </a:solidFill>
                </a:rPr>
                <a:t>Example</a:t>
              </a:r>
              <a:r>
                <a:rPr lang="en-US" sz="2000">
                  <a:solidFill>
                    <a:srgbClr val="000000"/>
                  </a:solidFill>
                </a:rPr>
                <a:t>:</a:t>
              </a:r>
            </a:p>
          </p:txBody>
        </p:sp>
        <p:sp>
          <p:nvSpPr>
            <p:cNvPr id="66576" name="Text Box 17"/>
            <p:cNvSpPr txBox="1">
              <a:spLocks noChangeArrowheads="1"/>
            </p:cNvSpPr>
            <p:nvPr/>
          </p:nvSpPr>
          <p:spPr bwMode="auto">
            <a:xfrm>
              <a:off x="1344" y="432"/>
              <a:ext cx="220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Arial Narrow" pitchFamily="34" charset="0"/>
                </a:rPr>
                <a:t> Create mcaspReady,  counting </a:t>
              </a:r>
            </a:p>
          </p:txBody>
        </p:sp>
      </p:grp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228600" y="3667125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66568" name="Text Box 12"/>
          <p:cNvSpPr txBox="1">
            <a:spLocks noChangeArrowheads="1"/>
          </p:cNvSpPr>
          <p:nvPr/>
        </p:nvSpPr>
        <p:spPr bwMode="auto">
          <a:xfrm>
            <a:off x="247650" y="3673475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6569" name="Text Box 13"/>
          <p:cNvSpPr txBox="1">
            <a:spLocks noChangeArrowheads="1"/>
          </p:cNvSpPr>
          <p:nvPr/>
        </p:nvSpPr>
        <p:spPr bwMode="auto">
          <a:xfrm>
            <a:off x="641350" y="3711575"/>
            <a:ext cx="7016750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Configure Semaphore – Object name, initial count, type:</a:t>
            </a:r>
          </a:p>
        </p:txBody>
      </p:sp>
      <p:sp>
        <p:nvSpPr>
          <p:cNvPr id="45" name="Right Arrow 44"/>
          <p:cNvSpPr/>
          <p:nvPr/>
        </p:nvSpPr>
        <p:spPr bwMode="auto">
          <a:xfrm>
            <a:off x="3276600" y="2389188"/>
            <a:ext cx="5334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75778" name="Picture 2" descr="C:\Documents and Settings\a0159877\Desktop\use_se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2350" y="1752600"/>
            <a:ext cx="2025650" cy="162083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5779" name="Picture 3" descr="C:\Documents and Settings\a0159877\Desktop\sem_confi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4073525"/>
            <a:ext cx="3200400" cy="25781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5780" name="Picture 4" descr="C:\Documents and Settings\a0159877\Desktop\sem_outlin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38600" y="1752600"/>
            <a:ext cx="2400300" cy="160655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SYS/BIOS Semaphore/Task APIs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" y="1041400"/>
            <a:ext cx="8077200" cy="482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Semaphore_getCount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Get semaphore count</a:t>
            </a:r>
          </a:p>
        </p:txBody>
      </p:sp>
      <p:sp>
        <p:nvSpPr>
          <p:cNvPr id="67588" name="TextBox 14"/>
          <p:cNvSpPr txBox="1">
            <a:spLocks noChangeArrowheads="1"/>
          </p:cNvSpPr>
          <p:nvPr/>
        </p:nvSpPr>
        <p:spPr bwMode="auto">
          <a:xfrm>
            <a:off x="381000" y="590550"/>
            <a:ext cx="5364163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/>
              <a:t>Other useful Semaphore APIs: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6950" y="2244725"/>
            <a:ext cx="7391400" cy="4191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Task_sleep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()		</a:t>
            </a:r>
            <a:r>
              <a:rPr lang="en-US" b="0" dirty="0">
                <a:latin typeface="+mn-lt"/>
                <a:cs typeface="Courier New" pitchFamily="49" charset="0"/>
              </a:rPr>
              <a:t>Sleep for N system ticks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Task_yield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()		</a:t>
            </a:r>
            <a:r>
              <a:rPr lang="en-US" b="0" dirty="0">
                <a:latin typeface="+mn-lt"/>
                <a:cs typeface="Courier New" pitchFamily="49" charset="0"/>
              </a:rPr>
              <a:t>Yield to same </a:t>
            </a:r>
            <a:r>
              <a:rPr lang="en-US" b="0" dirty="0" err="1">
                <a:latin typeface="+mn-lt"/>
                <a:cs typeface="Courier New" pitchFamily="49" charset="0"/>
              </a:rPr>
              <a:t>pri</a:t>
            </a:r>
            <a:r>
              <a:rPr lang="en-US" b="0" dirty="0">
                <a:latin typeface="+mn-lt"/>
                <a:cs typeface="Courier New" pitchFamily="49" charset="0"/>
              </a:rPr>
              <a:t> Task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Task_setPri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Set Task priority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Task_getPri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Get Task priority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Task_get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()	</a:t>
            </a:r>
            <a:r>
              <a:rPr lang="en-US" b="0" dirty="0">
                <a:latin typeface="+mn-lt"/>
                <a:cs typeface="Courier New" pitchFamily="49" charset="0"/>
              </a:rPr>
              <a:t>Get/set Task </a:t>
            </a:r>
            <a:r>
              <a:rPr lang="en-US" b="0" dirty="0" err="1">
                <a:latin typeface="+mn-lt"/>
                <a:cs typeface="Courier New" pitchFamily="49" charset="0"/>
              </a:rPr>
              <a:t>Env</a:t>
            </a:r>
            <a:endParaRPr lang="en-US" b="0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Task_enable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Enable Task Mgr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Task_disable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Disable Task Mgr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Task_restore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j-lt"/>
                <a:cs typeface="Courier New" pitchFamily="49" charset="0"/>
              </a:rPr>
              <a:t>Restore Task Mgr</a:t>
            </a:r>
          </a:p>
        </p:txBody>
      </p:sp>
      <p:sp>
        <p:nvSpPr>
          <p:cNvPr id="67590" name="TextBox 11"/>
          <p:cNvSpPr txBox="1">
            <a:spLocks noChangeArrowheads="1"/>
          </p:cNvSpPr>
          <p:nvPr/>
        </p:nvSpPr>
        <p:spPr bwMode="auto">
          <a:xfrm>
            <a:off x="457200" y="1828800"/>
            <a:ext cx="4200525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/>
              <a:t>Other useful Task APIs:</a:t>
            </a:r>
          </a:p>
        </p:txBody>
      </p:sp>
      <p:cxnSp>
        <p:nvCxnSpPr>
          <p:cNvPr id="67591" name="Straight Connector 15"/>
          <p:cNvCxnSpPr>
            <a:cxnSpLocks noChangeShapeType="1"/>
          </p:cNvCxnSpPr>
          <p:nvPr/>
        </p:nvCxnSpPr>
        <p:spPr bwMode="auto">
          <a:xfrm rot="5400000">
            <a:off x="4876800" y="1284288"/>
            <a:ext cx="4572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67592" name="Straight Connector 19"/>
          <p:cNvCxnSpPr>
            <a:cxnSpLocks noChangeShapeType="1"/>
          </p:cNvCxnSpPr>
          <p:nvPr/>
        </p:nvCxnSpPr>
        <p:spPr bwMode="auto">
          <a:xfrm rot="5400000">
            <a:off x="2263775" y="4349750"/>
            <a:ext cx="417195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67593" name="Straight Connector 23"/>
          <p:cNvCxnSpPr>
            <a:cxnSpLocks noChangeShapeType="1"/>
          </p:cNvCxnSpPr>
          <p:nvPr/>
        </p:nvCxnSpPr>
        <p:spPr bwMode="auto">
          <a:xfrm>
            <a:off x="996950" y="3298825"/>
            <a:ext cx="73914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67594" name="Straight Connector 26"/>
          <p:cNvCxnSpPr>
            <a:cxnSpLocks noChangeShapeType="1"/>
          </p:cNvCxnSpPr>
          <p:nvPr/>
        </p:nvCxnSpPr>
        <p:spPr bwMode="auto">
          <a:xfrm>
            <a:off x="996950" y="4860925"/>
            <a:ext cx="73914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762000"/>
          </a:xfrm>
        </p:spPr>
        <p:txBody>
          <a:bodyPr/>
          <a:lstStyle/>
          <a:p>
            <a:pPr eaLnBrk="1" hangingPunct="1"/>
            <a:r>
              <a:rPr lang="en-US" smtClean="0"/>
              <a:t>Questions? 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28600" y="609600"/>
            <a:ext cx="3886200" cy="2057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0" hangingPunct="0"/>
            <a:r>
              <a:rPr lang="en-US" sz="2000">
                <a:solidFill>
                  <a:schemeClr val="tx2"/>
                </a:solidFill>
              </a:rPr>
              <a:t>User Code</a:t>
            </a:r>
            <a:endParaRPr lang="en-US" sz="200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SYS/BIOS Environment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04800" y="990600"/>
            <a:ext cx="1828800" cy="15589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#include &lt;log.h&gt;</a:t>
            </a:r>
            <a:endParaRPr lang="en-US" sz="1800">
              <a:latin typeface="Arial Narrow" pitchFamily="34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Arial Narrow" pitchFamily="34" charset="0"/>
              </a:rPr>
              <a:t>func1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{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    </a:t>
            </a: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Log_info1(...);</a:t>
            </a:r>
            <a:r>
              <a:rPr lang="en-US" sz="1800">
                <a:latin typeface="Arial Narrow" pitchFamily="34" charset="0"/>
              </a:rPr>
              <a:t/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}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2209800" y="990600"/>
            <a:ext cx="1828800" cy="15589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tabLst>
                <a:tab pos="292100" algn="l"/>
              </a:tabLst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#include &lt;swi.h&gt;</a:t>
            </a:r>
            <a:endParaRPr lang="en-US" sz="1800">
              <a:latin typeface="Arial Narrow" pitchFamily="34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tabLst>
                <a:tab pos="292100" algn="l"/>
              </a:tabLst>
            </a:pPr>
            <a:r>
              <a:rPr lang="en-US" sz="1800">
                <a:latin typeface="Arial Narrow" pitchFamily="34" charset="0"/>
              </a:rPr>
              <a:t>func2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{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	</a:t>
            </a: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Swi_post(…);</a:t>
            </a:r>
            <a:r>
              <a:rPr lang="en-US" sz="1800">
                <a:latin typeface="Arial Narrow" pitchFamily="34" charset="0"/>
              </a:rPr>
              <a:t/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}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267200" y="1555750"/>
            <a:ext cx="620713" cy="3492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API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029200" y="609600"/>
            <a:ext cx="3886200" cy="2057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0" hangingPunct="0"/>
            <a:r>
              <a:rPr lang="en-US" sz="2000">
                <a:solidFill>
                  <a:schemeClr val="tx2"/>
                </a:solidFill>
              </a:rPr>
              <a:t>SYS/BIOS Library</a:t>
            </a:r>
            <a:endParaRPr lang="en-US" sz="2000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5105400" y="1066800"/>
            <a:ext cx="3810000" cy="1393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</a:rPr>
              <a:t>Hwi</a:t>
            </a:r>
            <a:r>
              <a:rPr lang="en-US" sz="1800"/>
              <a:t>	</a:t>
            </a:r>
            <a:r>
              <a:rPr lang="en-US" sz="1800" i="1">
                <a:solidFill>
                  <a:schemeClr val="tx2"/>
                </a:solidFill>
              </a:rPr>
              <a:t>Swi</a:t>
            </a:r>
            <a:r>
              <a:rPr lang="en-US" sz="1800"/>
              <a:t>   	</a:t>
            </a:r>
            <a:r>
              <a:rPr lang="en-US" sz="1800" i="1">
                <a:solidFill>
                  <a:schemeClr val="tx2"/>
                </a:solidFill>
              </a:rPr>
              <a:t>Task</a:t>
            </a:r>
            <a:r>
              <a:rPr lang="en-US" sz="1800"/>
              <a:t>   	</a:t>
            </a:r>
            <a:r>
              <a:rPr lang="en-US" sz="1800" i="1">
                <a:solidFill>
                  <a:schemeClr val="tx2"/>
                </a:solidFill>
              </a:rPr>
              <a:t>Idle</a:t>
            </a:r>
            <a:r>
              <a:rPr lang="en-US" sz="1800"/>
              <a:t> 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b="0"/>
              <a:t>Stream</a:t>
            </a:r>
            <a:r>
              <a:rPr lang="en-US" sz="1800" i="1">
                <a:solidFill>
                  <a:schemeClr val="tx2"/>
                </a:solidFill>
              </a:rPr>
              <a:t>	</a:t>
            </a:r>
            <a:r>
              <a:rPr lang="en-US" sz="1800" b="0"/>
              <a:t>Mailbox</a:t>
            </a:r>
            <a:r>
              <a:rPr lang="en-US" sz="1800" i="1">
                <a:solidFill>
                  <a:schemeClr val="tx2"/>
                </a:solidFill>
              </a:rPr>
              <a:t>	    Semaphore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b="0"/>
              <a:t>Queue 	</a:t>
            </a:r>
            <a:r>
              <a:rPr lang="en-US" sz="1800" i="1">
                <a:solidFill>
                  <a:schemeClr val="tx2"/>
                </a:solidFill>
              </a:rPr>
              <a:t>Clock  	Log    HeapMem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</a:rPr>
              <a:t>HeapBuf          HeapMultiBuf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304800" y="2819400"/>
            <a:ext cx="8839200" cy="356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6075" indent="-346075" eaLnBrk="0" hangingPunct="0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b="0">
                <a:solidFill>
                  <a:schemeClr val="tx2"/>
                </a:solidFill>
                <a:latin typeface="Arial Narrow" pitchFamily="34" charset="0"/>
              </a:rPr>
              <a:t>SYS/BIOS is a </a:t>
            </a:r>
            <a:r>
              <a:rPr lang="en-US" b="0" u="sng">
                <a:solidFill>
                  <a:schemeClr val="tx2"/>
                </a:solidFill>
                <a:latin typeface="Arial Narrow" pitchFamily="34" charset="0"/>
              </a:rPr>
              <a:t>library</a:t>
            </a:r>
            <a:r>
              <a:rPr lang="en-US" b="0">
                <a:latin typeface="Arial Narrow" pitchFamily="34" charset="0"/>
              </a:rPr>
              <a:t> that contains modules with a particular</a:t>
            </a:r>
            <a:br>
              <a:rPr lang="en-US" b="0">
                <a:latin typeface="Arial Narrow" pitchFamily="34" charset="0"/>
              </a:rPr>
            </a:br>
            <a:r>
              <a:rPr lang="en-US" b="0">
                <a:latin typeface="Arial Narrow" pitchFamily="34" charset="0"/>
              </a:rPr>
              <a:t>interface and data structures</a:t>
            </a:r>
          </a:p>
          <a:p>
            <a:pPr marL="346075" indent="-346075" eaLnBrk="0" hangingPunct="0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b="0">
                <a:solidFill>
                  <a:schemeClr val="tx2"/>
                </a:solidFill>
                <a:latin typeface="Arial Narrow" pitchFamily="34" charset="0"/>
              </a:rPr>
              <a:t>Application Program Interfaces</a:t>
            </a:r>
            <a:r>
              <a:rPr lang="en-US" b="0">
                <a:latin typeface="Arial Narrow" pitchFamily="34" charset="0"/>
              </a:rPr>
              <a:t> (API) define the interactions (methods)</a:t>
            </a:r>
            <a:br>
              <a:rPr lang="en-US" b="0">
                <a:latin typeface="Arial Narrow" pitchFamily="34" charset="0"/>
              </a:rPr>
            </a:br>
            <a:r>
              <a:rPr lang="en-US" b="0">
                <a:latin typeface="Arial Narrow" pitchFamily="34" charset="0"/>
              </a:rPr>
              <a:t>with a module and data structures (objects)</a:t>
            </a:r>
          </a:p>
          <a:p>
            <a:pPr marL="346075" indent="-346075" eaLnBrk="0" hangingPunct="0">
              <a:lnSpc>
                <a:spcPct val="68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b="0">
                <a:solidFill>
                  <a:schemeClr val="tx2"/>
                </a:solidFill>
                <a:latin typeface="Arial Narrow" pitchFamily="34" charset="0"/>
              </a:rPr>
              <a:t>Objects</a:t>
            </a:r>
            <a:r>
              <a:rPr lang="en-US" b="0">
                <a:latin typeface="Arial Narrow" pitchFamily="34" charset="0"/>
              </a:rPr>
              <a:t> - are structures that define the state of a component</a:t>
            </a:r>
          </a:p>
          <a:p>
            <a:pPr marL="692150" lvl="1" indent="-231775" eaLnBrk="0" hangingPunct="0">
              <a:lnSpc>
                <a:spcPct val="68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b="0">
                <a:latin typeface="Arial Narrow" pitchFamily="34" charset="0"/>
              </a:rPr>
              <a:t>Pointers to objects are called </a:t>
            </a:r>
            <a:r>
              <a:rPr lang="en-US" b="0">
                <a:solidFill>
                  <a:schemeClr val="tx2"/>
                </a:solidFill>
                <a:latin typeface="Arial Narrow" pitchFamily="34" charset="0"/>
              </a:rPr>
              <a:t>handles</a:t>
            </a:r>
          </a:p>
          <a:p>
            <a:pPr marL="692150" lvl="1" indent="-231775" eaLnBrk="0" hangingPunct="0">
              <a:lnSpc>
                <a:spcPct val="68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b="0">
                <a:latin typeface="Arial Narrow" pitchFamily="34" charset="0"/>
              </a:rPr>
              <a:t>Object based programming offers:</a:t>
            </a:r>
          </a:p>
          <a:p>
            <a:pPr marL="1092200" lvl="2" indent="-285750" eaLnBrk="0" hangingPunct="0">
              <a:lnSpc>
                <a:spcPct val="68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b="0" i="1">
                <a:latin typeface="Arial Narrow" pitchFamily="34" charset="0"/>
              </a:rPr>
              <a:t>Better encapsulation and abstraction</a:t>
            </a:r>
          </a:p>
          <a:p>
            <a:pPr marL="1092200" lvl="2" indent="-285750" eaLnBrk="0" hangingPunct="0">
              <a:lnSpc>
                <a:spcPct val="68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b="0" i="1">
                <a:latin typeface="Arial Narrow" pitchFamily="34" charset="0"/>
              </a:rPr>
              <a:t>Multiple instance ability </a:t>
            </a:r>
          </a:p>
        </p:txBody>
      </p:sp>
      <p:sp>
        <p:nvSpPr>
          <p:cNvPr id="364554" name="Rectangle 10"/>
          <p:cNvSpPr>
            <a:spLocks noChangeArrowheads="1"/>
          </p:cNvSpPr>
          <p:nvPr/>
        </p:nvSpPr>
        <p:spPr bwMode="auto">
          <a:xfrm>
            <a:off x="7739063" y="5178425"/>
            <a:ext cx="1009650" cy="8874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4555" name="Rectangle 11"/>
          <p:cNvSpPr>
            <a:spLocks noChangeArrowheads="1"/>
          </p:cNvSpPr>
          <p:nvPr/>
        </p:nvSpPr>
        <p:spPr bwMode="auto">
          <a:xfrm>
            <a:off x="6477000" y="5178425"/>
            <a:ext cx="857250" cy="2460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6578600" y="4938713"/>
            <a:ext cx="747713" cy="5064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 i="1">
                <a:latin typeface="Arial Narrow" pitchFamily="34" charset="0"/>
              </a:rPr>
              <a:t>pointer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  <a:latin typeface="Arial Narrow" pitchFamily="34" charset="0"/>
              </a:rPr>
              <a:t>handle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7761288" y="4945063"/>
            <a:ext cx="1117600" cy="1042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 i="1">
                <a:latin typeface="Arial Narrow" pitchFamily="34" charset="0"/>
              </a:rPr>
              <a:t>structure</a:t>
            </a:r>
            <a:r>
              <a:rPr lang="en-US" sz="1600">
                <a:latin typeface="Arial Narrow" pitchFamily="34" charset="0"/>
              </a:rPr>
              <a:t>….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>
                <a:latin typeface="Arial Narrow" pitchFamily="34" charset="0"/>
              </a:rPr>
              <a:t>element1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>
                <a:latin typeface="Arial Narrow" pitchFamily="34" charset="0"/>
              </a:rPr>
              <a:t>element2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>
                <a:latin typeface="Arial Narrow" pitchFamily="34" charset="0"/>
              </a:rPr>
              <a:t>…</a:t>
            </a:r>
          </a:p>
        </p:txBody>
      </p:sp>
      <p:sp>
        <p:nvSpPr>
          <p:cNvPr id="364558" name="Line 14"/>
          <p:cNvSpPr>
            <a:spLocks noChangeShapeType="1"/>
          </p:cNvSpPr>
          <p:nvPr/>
        </p:nvSpPr>
        <p:spPr bwMode="auto">
          <a:xfrm>
            <a:off x="7334250" y="5276850"/>
            <a:ext cx="4048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7908925" y="6037263"/>
            <a:ext cx="673100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  <a:latin typeface="Arial Narrow" pitchFamily="34" charset="0"/>
              </a:rPr>
              <a:t>object</a:t>
            </a:r>
          </a:p>
        </p:txBody>
      </p:sp>
      <p:sp>
        <p:nvSpPr>
          <p:cNvPr id="364560" name="Line 16"/>
          <p:cNvSpPr>
            <a:spLocks noChangeShapeType="1"/>
          </p:cNvSpPr>
          <p:nvPr/>
        </p:nvSpPr>
        <p:spPr bwMode="auto">
          <a:xfrm>
            <a:off x="4267200" y="13716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4561" name="Line 17"/>
          <p:cNvSpPr>
            <a:spLocks noChangeShapeType="1"/>
          </p:cNvSpPr>
          <p:nvPr/>
        </p:nvSpPr>
        <p:spPr bwMode="auto">
          <a:xfrm flipH="1">
            <a:off x="4267200" y="21336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Definitions / Vocabulary</a:t>
            </a:r>
          </a:p>
        </p:txBody>
      </p:sp>
      <p:sp>
        <p:nvSpPr>
          <p:cNvPr id="13315" name="Text Box 19"/>
          <p:cNvSpPr txBox="1">
            <a:spLocks noChangeArrowheads="1"/>
          </p:cNvSpPr>
          <p:nvPr/>
        </p:nvSpPr>
        <p:spPr bwMode="auto">
          <a:xfrm>
            <a:off x="436563" y="1293813"/>
            <a:ext cx="2727325" cy="420687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/>
              <a:t>Real-time System</a:t>
            </a:r>
          </a:p>
        </p:txBody>
      </p:sp>
      <p:sp>
        <p:nvSpPr>
          <p:cNvPr id="13316" name="Text Box 20"/>
          <p:cNvSpPr txBox="1">
            <a:spLocks noChangeArrowheads="1"/>
          </p:cNvSpPr>
          <p:nvPr/>
        </p:nvSpPr>
        <p:spPr bwMode="auto">
          <a:xfrm>
            <a:off x="76200" y="682625"/>
            <a:ext cx="8466138" cy="4365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800" b="0"/>
              <a:t>In this workshop, we’ll be using these terms often:</a:t>
            </a:r>
          </a:p>
        </p:txBody>
      </p:sp>
      <p:sp>
        <p:nvSpPr>
          <p:cNvPr id="13317" name="Text Box 21"/>
          <p:cNvSpPr txBox="1">
            <a:spLocks noChangeArrowheads="1"/>
          </p:cNvSpPr>
          <p:nvPr/>
        </p:nvSpPr>
        <p:spPr bwMode="auto">
          <a:xfrm>
            <a:off x="457200" y="1757363"/>
            <a:ext cx="62118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en-US" sz="2000" b="0" i="1"/>
              <a:t> Where processing must keep up with the rate of I/O</a:t>
            </a:r>
          </a:p>
        </p:txBody>
      </p:sp>
      <p:sp>
        <p:nvSpPr>
          <p:cNvPr id="13318" name="Text Box 24"/>
          <p:cNvSpPr txBox="1">
            <a:spLocks noChangeArrowheads="1"/>
          </p:cNvSpPr>
          <p:nvPr/>
        </p:nvSpPr>
        <p:spPr bwMode="auto">
          <a:xfrm>
            <a:off x="436563" y="2322513"/>
            <a:ext cx="1468437" cy="420687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/>
              <a:t>Function</a:t>
            </a:r>
          </a:p>
        </p:txBody>
      </p:sp>
      <p:sp>
        <p:nvSpPr>
          <p:cNvPr id="13319" name="Text Box 25"/>
          <p:cNvSpPr txBox="1">
            <a:spLocks noChangeArrowheads="1"/>
          </p:cNvSpPr>
          <p:nvPr/>
        </p:nvSpPr>
        <p:spPr bwMode="auto">
          <a:xfrm>
            <a:off x="457200" y="2774950"/>
            <a:ext cx="7288213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en-US" sz="2000" b="0" i="1"/>
              <a:t> Sequence of program instructions that produce a given result</a:t>
            </a:r>
          </a:p>
        </p:txBody>
      </p:sp>
      <p:sp>
        <p:nvSpPr>
          <p:cNvPr id="13320" name="Text Box 26"/>
          <p:cNvSpPr txBox="1">
            <a:spLocks noChangeArrowheads="1"/>
          </p:cNvSpPr>
          <p:nvPr/>
        </p:nvSpPr>
        <p:spPr bwMode="auto">
          <a:xfrm>
            <a:off x="436563" y="3430588"/>
            <a:ext cx="1200150" cy="420687"/>
          </a:xfrm>
          <a:prstGeom prst="rect">
            <a:avLst/>
          </a:prstGeom>
          <a:solidFill>
            <a:srgbClr val="CCFF66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/>
              <a:t>Thread</a:t>
            </a:r>
          </a:p>
        </p:txBody>
      </p:sp>
      <p:sp>
        <p:nvSpPr>
          <p:cNvPr id="13321" name="Text Box 27"/>
          <p:cNvSpPr txBox="1">
            <a:spLocks noChangeArrowheads="1"/>
          </p:cNvSpPr>
          <p:nvPr/>
        </p:nvSpPr>
        <p:spPr bwMode="auto">
          <a:xfrm>
            <a:off x="457200" y="3905250"/>
            <a:ext cx="8610600" cy="338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en-US" sz="2000" b="0" i="1"/>
              <a:t> </a:t>
            </a:r>
            <a:r>
              <a:rPr lang="en-US" sz="2000" b="0" i="1" u="sng"/>
              <a:t>Function</a:t>
            </a:r>
            <a:r>
              <a:rPr lang="en-US" sz="2000" b="0" i="1"/>
              <a:t> that executes within a specific </a:t>
            </a:r>
            <a:r>
              <a:rPr lang="en-US" sz="2000" b="0" i="1" u="sng"/>
              <a:t>context</a:t>
            </a:r>
            <a:r>
              <a:rPr lang="en-US" sz="2000" b="0" i="1"/>
              <a:t> (regs, stack, PRIORITY)</a:t>
            </a:r>
          </a:p>
        </p:txBody>
      </p:sp>
      <p:sp>
        <p:nvSpPr>
          <p:cNvPr id="13322" name="Text Box 28"/>
          <p:cNvSpPr txBox="1">
            <a:spLocks noChangeArrowheads="1"/>
          </p:cNvSpPr>
          <p:nvPr/>
        </p:nvSpPr>
        <p:spPr bwMode="auto">
          <a:xfrm>
            <a:off x="436563" y="4608513"/>
            <a:ext cx="692150" cy="420687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/>
              <a:t>API</a:t>
            </a:r>
          </a:p>
        </p:txBody>
      </p:sp>
      <p:sp>
        <p:nvSpPr>
          <p:cNvPr id="13323" name="Text Box 29"/>
          <p:cNvSpPr txBox="1">
            <a:spLocks noChangeArrowheads="1"/>
          </p:cNvSpPr>
          <p:nvPr/>
        </p:nvSpPr>
        <p:spPr bwMode="auto">
          <a:xfrm>
            <a:off x="457200" y="5083175"/>
            <a:ext cx="7418388" cy="708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en-US" sz="2000" b="0" i="1"/>
              <a:t> Application Programming Interface – “methods” for interacting</a:t>
            </a:r>
            <a:br>
              <a:rPr lang="en-US" sz="2000" b="0" i="1"/>
            </a:br>
            <a:r>
              <a:rPr lang="en-US" sz="2000" b="0" i="1"/>
              <a:t>    with library routines and data objects</a:t>
            </a:r>
          </a:p>
        </p:txBody>
      </p:sp>
      <p:sp>
        <p:nvSpPr>
          <p:cNvPr id="23" name="Down Arrow 22"/>
          <p:cNvSpPr/>
          <p:nvPr/>
        </p:nvSpPr>
        <p:spPr bwMode="auto">
          <a:xfrm rot="3441079">
            <a:off x="1703388" y="3119438"/>
            <a:ext cx="457200" cy="68580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RTOS vs GP/OS</a:t>
            </a:r>
          </a:p>
        </p:txBody>
      </p:sp>
      <p:graphicFrame>
        <p:nvGraphicFramePr>
          <p:cNvPr id="394243" name="Group 3"/>
          <p:cNvGraphicFramePr>
            <a:graphicFrameLocks noGrp="1"/>
          </p:cNvGraphicFramePr>
          <p:nvPr>
            <p:ph idx="1"/>
          </p:nvPr>
        </p:nvGraphicFramePr>
        <p:xfrm>
          <a:off x="304800" y="914400"/>
          <a:ext cx="8534400" cy="3886200"/>
        </p:xfrm>
        <a:graphic>
          <a:graphicData uri="http://schemas.openxmlformats.org/drawingml/2006/table">
            <a:tbl>
              <a:tblPr/>
              <a:tblGrid>
                <a:gridCol w="2362200"/>
                <a:gridCol w="3276600"/>
                <a:gridCol w="2895600"/>
              </a:tblGrid>
              <a:tr h="4324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GP/OS (e.g. Linux)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RTOS (e.g. SYS/BIOS)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05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Scope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General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Specific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24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Size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Large: 5M-50M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Small: 5K-50K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05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Event response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1ms to .1ms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– 10 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05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File management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FAT, etc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FatFS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24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Dynamic Memory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24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Threads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Processes,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pThreads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Hwi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Task, Idle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24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Scheduler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Slicing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Preemption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24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Host Processor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ARM, x86, Power PC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ARM, MSP430, M3, C28x, DSP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.885"/>
  <p:tag name="ARTICULATE_SLIDE_PAUSE" val="0"/>
  <p:tag name="ARTICULATE_NAV_LEVEL" val="1"/>
  <p:tag name="ARTICULATE_PLAYLIST_ID" val="-1"/>
  <p:tag name="ARTICULATE_LOCK_SLIDE" val="0"/>
  <p:tag name="ARTICULATE_SLIDE_GUID" val="729f5771-939f-459c-a799-aec7698a9bca"/>
  <p:tag name="ARTICULATE_SLIDE_NAV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heme/theme1.xml><?xml version="1.0" encoding="utf-8"?>
<a:theme xmlns:a="http://schemas.openxmlformats.org/drawingml/2006/main" name="ttoTheme">
  <a:themeElements>
    <a:clrScheme name="tto 5">
      <a:dk1>
        <a:srgbClr val="000000"/>
      </a:dk1>
      <a:lt1>
        <a:srgbClr val="FFFFFF"/>
      </a:lt1>
      <a:dk2>
        <a:srgbClr val="0066FF"/>
      </a:dk2>
      <a:lt2>
        <a:srgbClr val="FFFFFF"/>
      </a:lt2>
      <a:accent1>
        <a:srgbClr val="FFFFCC"/>
      </a:accent1>
      <a:accent2>
        <a:srgbClr val="B5E0E3"/>
      </a:accent2>
      <a:accent3>
        <a:srgbClr val="E5D093"/>
      </a:accent3>
      <a:accent4>
        <a:srgbClr val="CCB374"/>
      </a:accent4>
      <a:accent5>
        <a:srgbClr val="C7A2E3"/>
      </a:accent5>
      <a:accent6>
        <a:srgbClr val="5DD3FF"/>
      </a:accent6>
      <a:hlink>
        <a:srgbClr val="E5D093"/>
      </a:hlink>
      <a:folHlink>
        <a:srgbClr val="CCB374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dirty="0" smtClean="0">
            <a:ln>
              <a:noFill/>
            </a:ln>
            <a:solidFill>
              <a:schemeClr val="dk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>
          <a:defRPr dirty="0" smtClean="0">
            <a:solidFill>
              <a:schemeClr val="dk1"/>
            </a:solidFill>
            <a:effectLst/>
          </a:defRPr>
        </a:defPPr>
      </a:lstStyle>
    </a:txDef>
  </a:objectDefaults>
  <a:extraClrSchemeLst>
    <a:extraClrScheme>
      <a:clrScheme name="ttoTheme 1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FEFFFF"/>
        </a:accent3>
        <a:accent4>
          <a:srgbClr val="000000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Theme 2">
        <a:dk1>
          <a:srgbClr val="2181B7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AAADCA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Theme 3">
        <a:dk1>
          <a:srgbClr val="042AA4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AAACCF"/>
        </a:accent3>
        <a:accent4>
          <a:srgbClr val="DADADA"/>
        </a:accent4>
        <a:accent5>
          <a:srgbClr val="AAAAAF"/>
        </a:accent5>
        <a:accent6>
          <a:srgbClr val="5633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Theme 4">
        <a:dk1>
          <a:srgbClr val="000000"/>
        </a:dk1>
        <a:lt1>
          <a:srgbClr val="FFFFFF"/>
        </a:lt1>
        <a:dk2>
          <a:srgbClr val="4282E0"/>
        </a:dk2>
        <a:lt2>
          <a:srgbClr val="FFFFFF"/>
        </a:lt2>
        <a:accent1>
          <a:srgbClr val="C0F6F5"/>
        </a:accent1>
        <a:accent2>
          <a:srgbClr val="FAFEDA"/>
        </a:accent2>
        <a:accent3>
          <a:srgbClr val="FFFFFF"/>
        </a:accent3>
        <a:accent4>
          <a:srgbClr val="000000"/>
        </a:accent4>
        <a:accent5>
          <a:srgbClr val="DCFAF9"/>
        </a:accent5>
        <a:accent6>
          <a:srgbClr val="E3E6C5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Theme 5">
        <a:dk1>
          <a:srgbClr val="000000"/>
        </a:dk1>
        <a:lt1>
          <a:srgbClr val="FFFFFF"/>
        </a:lt1>
        <a:dk2>
          <a:srgbClr val="0066FF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Theme 6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FFF66"/>
        </a:accent1>
        <a:accent2>
          <a:srgbClr val="99FF66"/>
        </a:accent2>
        <a:accent3>
          <a:srgbClr val="FFFFFF"/>
        </a:accent3>
        <a:accent4>
          <a:srgbClr val="000000"/>
        </a:accent4>
        <a:accent5>
          <a:srgbClr val="FFFFB8"/>
        </a:accent5>
        <a:accent6>
          <a:srgbClr val="8AE75C"/>
        </a:accent6>
        <a:hlink>
          <a:srgbClr val="99FFCC"/>
        </a:hlink>
        <a:folHlink>
          <a:srgbClr val="FF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Theme 7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FEFFFF"/>
        </a:accent3>
        <a:accent4>
          <a:srgbClr val="000000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ttoTheme</Template>
  <TotalTime>16667</TotalTime>
  <Pages>3</Pages>
  <Words>3374</Words>
  <Application>Microsoft Office PowerPoint</Application>
  <PresentationFormat>On-screen Show (4:3)</PresentationFormat>
  <Paragraphs>959</Paragraphs>
  <Slides>62</Slides>
  <Notes>62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Wingdings</vt:lpstr>
      <vt:lpstr>Calibri</vt:lpstr>
      <vt:lpstr>Times New Roman</vt:lpstr>
      <vt:lpstr>Arial Narrow</vt:lpstr>
      <vt:lpstr>Courier New</vt:lpstr>
      <vt:lpstr>ttoTheme</vt:lpstr>
      <vt:lpstr>Introduction to SYS/BIOS</vt:lpstr>
      <vt:lpstr>Outline</vt:lpstr>
      <vt:lpstr>Outline</vt:lpstr>
      <vt:lpstr>Need for an Operating System</vt:lpstr>
      <vt:lpstr>SYS/BIOS Overview</vt:lpstr>
      <vt:lpstr>SYS/BIOS Modules &amp; Services</vt:lpstr>
      <vt:lpstr>SYS/BIOS Environment</vt:lpstr>
      <vt:lpstr>Definitions / Vocabulary</vt:lpstr>
      <vt:lpstr>RTOS vs GP/OS</vt:lpstr>
      <vt:lpstr>Outline</vt:lpstr>
      <vt:lpstr>SYS/BIOS Thread Types</vt:lpstr>
      <vt:lpstr>Hwi’s Signaling Swi/Task</vt:lpstr>
      <vt:lpstr>Swi’s and Tasks</vt:lpstr>
      <vt:lpstr>Outline</vt:lpstr>
      <vt:lpstr>Thread (Object) Creation in BIOS</vt:lpstr>
      <vt:lpstr>Outline</vt:lpstr>
      <vt:lpstr>System Timeline</vt:lpstr>
      <vt:lpstr>Outline</vt:lpstr>
      <vt:lpstr>Built-in Real-Time Analysis Tools</vt:lpstr>
      <vt:lpstr>Built-in Real-Time Analysis Tools</vt:lpstr>
      <vt:lpstr>Outline</vt:lpstr>
      <vt:lpstr>Building a NEW SYS/BIOS Project</vt:lpstr>
      <vt:lpstr>SYS/BIOS Project Settings</vt:lpstr>
      <vt:lpstr>Outline</vt:lpstr>
      <vt:lpstr>Static BIOS Configuration</vt:lpstr>
      <vt:lpstr>Static Config – .CFG Files</vt:lpstr>
      <vt:lpstr>.CFG Files (XDC script)</vt:lpstr>
      <vt:lpstr>Configuration Build Flow (CFG)</vt:lpstr>
      <vt:lpstr>Outline</vt:lpstr>
      <vt:lpstr>Platform (Memory Config)</vt:lpstr>
      <vt:lpstr>Outline</vt:lpstr>
      <vt:lpstr>For More Information (1)</vt:lpstr>
      <vt:lpstr>For More Information (2)</vt:lpstr>
      <vt:lpstr>Download Latest Tools</vt:lpstr>
      <vt:lpstr>Outline</vt:lpstr>
      <vt:lpstr>Hwi Scheduling</vt:lpstr>
      <vt:lpstr>Foreground / Background Scheduling</vt:lpstr>
      <vt:lpstr>CPU Interrupts from Peripheral (Ex: McASP)</vt:lpstr>
      <vt:lpstr>Configuring an Hwi – Statically via GUI</vt:lpstr>
      <vt:lpstr>Hardware Event IDs</vt:lpstr>
      <vt:lpstr>Example ISR (McASP)</vt:lpstr>
      <vt:lpstr>Enabling Preemption of Hwi</vt:lpstr>
      <vt:lpstr>SYS/BIOS Hwi APIs</vt:lpstr>
      <vt:lpstr>Outline</vt:lpstr>
      <vt:lpstr>Swi Scheduling</vt:lpstr>
      <vt:lpstr>Hardware and Software Interrupt System</vt:lpstr>
      <vt:lpstr>Scheduling Rules</vt:lpstr>
      <vt:lpstr>Scheduling Rules</vt:lpstr>
      <vt:lpstr>Configuring a Swi – Statically via GUI</vt:lpstr>
      <vt:lpstr>SYS/BIOS Swi APIs</vt:lpstr>
      <vt:lpstr>Outline</vt:lpstr>
      <vt:lpstr>Task Scheduling</vt:lpstr>
      <vt:lpstr>Task Code Topology – Pending </vt:lpstr>
      <vt:lpstr>Swi vs. Task</vt:lpstr>
      <vt:lpstr>Configuring a Task – Statically via the GUI</vt:lpstr>
      <vt:lpstr>Task Object Concepts...</vt:lpstr>
      <vt:lpstr>Outline</vt:lpstr>
      <vt:lpstr>Semaphore Pend</vt:lpstr>
      <vt:lpstr>Semaphore Post</vt:lpstr>
      <vt:lpstr>Configuring a Semaphore – Statically via GUI</vt:lpstr>
      <vt:lpstr>SYS/BIOS Semaphore/Task APIs</vt:lpstr>
      <vt:lpstr>Questions?  </vt:lpstr>
    </vt:vector>
  </TitlesOfParts>
  <Company>SC Sales &amp; Marketing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Integration Workshop</dc:title>
  <dc:creator>Scott Specker</dc:creator>
  <cp:lastModifiedBy>Dan Rinkes</cp:lastModifiedBy>
  <cp:revision>390</cp:revision>
  <cp:lastPrinted>1601-01-01T00:00:00Z</cp:lastPrinted>
  <dcterms:created xsi:type="dcterms:W3CDTF">2001-09-20T20:19:44Z</dcterms:created>
  <dcterms:modified xsi:type="dcterms:W3CDTF">2012-03-07T14:51:28Z</dcterms:modified>
</cp:coreProperties>
</file>