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Lst>
  <p:notesMasterIdLst>
    <p:notesMasterId r:id="rId48"/>
  </p:notesMasterIdLst>
  <p:handoutMasterIdLst>
    <p:handoutMasterId r:id="rId49"/>
  </p:handoutMasterIdLst>
  <p:sldIdLst>
    <p:sldId id="1172" r:id="rId3"/>
    <p:sldId id="1087" r:id="rId4"/>
    <p:sldId id="1176" r:id="rId5"/>
    <p:sldId id="1154" r:id="rId6"/>
    <p:sldId id="1194" r:id="rId7"/>
    <p:sldId id="1200" r:id="rId8"/>
    <p:sldId id="1201" r:id="rId9"/>
    <p:sldId id="1182" r:id="rId10"/>
    <p:sldId id="1196" r:id="rId11"/>
    <p:sldId id="1195" r:id="rId12"/>
    <p:sldId id="1199" r:id="rId13"/>
    <p:sldId id="1155" r:id="rId14"/>
    <p:sldId id="1090" r:id="rId15"/>
    <p:sldId id="1197" r:id="rId16"/>
    <p:sldId id="1156" r:id="rId17"/>
    <p:sldId id="1157" r:id="rId18"/>
    <p:sldId id="1158" r:id="rId19"/>
    <p:sldId id="1159" r:id="rId20"/>
    <p:sldId id="1209" r:id="rId21"/>
    <p:sldId id="1210" r:id="rId22"/>
    <p:sldId id="1198" r:id="rId23"/>
    <p:sldId id="1093" r:id="rId24"/>
    <p:sldId id="1094" r:id="rId25"/>
    <p:sldId id="1095" r:id="rId26"/>
    <p:sldId id="1183" r:id="rId27"/>
    <p:sldId id="1185" r:id="rId28"/>
    <p:sldId id="1184" r:id="rId29"/>
    <p:sldId id="1186" r:id="rId30"/>
    <p:sldId id="1187" r:id="rId31"/>
    <p:sldId id="1188" r:id="rId32"/>
    <p:sldId id="1189" r:id="rId33"/>
    <p:sldId id="1190" r:id="rId34"/>
    <p:sldId id="1096" r:id="rId35"/>
    <p:sldId id="1101" r:id="rId36"/>
    <p:sldId id="1191" r:id="rId37"/>
    <p:sldId id="1192" r:id="rId38"/>
    <p:sldId id="1193" r:id="rId39"/>
    <p:sldId id="1175" r:id="rId40"/>
    <p:sldId id="1202" r:id="rId41"/>
    <p:sldId id="1203" r:id="rId42"/>
    <p:sldId id="1204" r:id="rId43"/>
    <p:sldId id="1205" r:id="rId44"/>
    <p:sldId id="1206" r:id="rId45"/>
    <p:sldId id="1207" r:id="rId46"/>
    <p:sldId id="1208" r:id="rId47"/>
  </p:sldIdLst>
  <p:sldSz cx="9144000" cy="6858000" type="screen4x3"/>
  <p:notesSz cx="7315200" cy="9601200"/>
  <p:custDataLst>
    <p:tags r:id="rId50"/>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89796" autoAdjust="0"/>
  </p:normalViewPr>
  <p:slideViewPr>
    <p:cSldViewPr snapToGrid="0">
      <p:cViewPr varScale="1">
        <p:scale>
          <a:sx n="105" d="100"/>
          <a:sy n="105" d="100"/>
        </p:scale>
        <p:origin x="-1074" y="-90"/>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pPr>
              <a:defRPr/>
            </a:pPr>
            <a:fld id="{99E779E8-BF86-494F-8706-1300D0B4111B}" type="datetimeFigureOut">
              <a:rPr lang="en-US"/>
              <a:pPr>
                <a:defRPr/>
              </a:pPr>
              <a:t>3/7/2012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pPr>
              <a:defRPr/>
            </a:pPr>
            <a:fld id="{10BDD1FA-BF16-4F19-9BCA-21AAFCFDDD8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pPr>
              <a:defRPr/>
            </a:pPr>
            <a:endParaRPr lang="en-US"/>
          </a:p>
        </p:txBody>
      </p:sp>
      <p:sp>
        <p:nvSpPr>
          <p:cNvPr id="56324"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pPr>
              <a:defRPr/>
            </a:pPr>
            <a:fld id="{07224BC2-ABA0-4DDD-9284-BB31E1693F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BC253F5-8056-4C56-B254-140C3779138D}" type="slidenum">
              <a:rPr lang="en-US" sz="1200"/>
              <a:pPr defTabSz="957263"/>
              <a:t>10</a:t>
            </a:fld>
            <a:endParaRPr lang="en-US" sz="120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92FE8EC-A40B-4371-B2F6-BD724322C325}" type="slidenum">
              <a:rPr lang="en-US" sz="1200"/>
              <a:pPr defTabSz="957263"/>
              <a:t>11</a:t>
            </a:fld>
            <a:endParaRPr lang="en-US" sz="120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E78CA9B-64BF-4DAF-ADC7-401A9C9D8807}" type="slidenum">
              <a:rPr lang="en-US" smtClean="0"/>
              <a:pPr/>
              <a:t>12</a:t>
            </a:fld>
            <a:endParaRPr 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DD0CB2A-D4C9-4305-93A8-028B4144BA70}" type="slidenum">
              <a:rPr lang="en-US" smtClean="0"/>
              <a:pPr/>
              <a:t>13</a:t>
            </a:fld>
            <a:endParaRPr 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793C8BA-2DA8-499D-9D79-578D19EAA757}" type="slidenum">
              <a:rPr lang="en-US" sz="1200"/>
              <a:pPr defTabSz="957263"/>
              <a:t>14</a:t>
            </a:fld>
            <a:endParaRPr lang="en-US" sz="120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4A3DFD8-37A9-4B64-82D8-4574F5D613FE}" type="slidenum">
              <a:rPr lang="en-US" smtClean="0"/>
              <a:pPr/>
              <a:t>15</a:t>
            </a:fld>
            <a:endParaRPr 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40239A6-78C2-43D0-B077-A2E787BA431F}" type="slidenum">
              <a:rPr lang="en-US" smtClean="0"/>
              <a:pPr/>
              <a:t>16</a:t>
            </a:fld>
            <a:endParaRPr 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B80D2D5-5798-44F7-973F-8738F92B104F}" type="slidenum">
              <a:rPr lang="en-US" smtClean="0"/>
              <a:pPr/>
              <a:t>17</a:t>
            </a:fld>
            <a:endParaRPr 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C779F72-DC83-4EC3-8A76-C48C9DE21241}" type="slidenum">
              <a:rPr lang="en-US" smtClean="0"/>
              <a:pPr/>
              <a:t>18</a:t>
            </a:fld>
            <a:endParaRPr 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E8DE767-1EF6-4990-8118-41AB77A392F2}" type="slidenum">
              <a:rPr lang="en-US" smtClean="0"/>
              <a:pPr/>
              <a:t>2</a:t>
            </a:fld>
            <a:endParaRPr 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3AE00611-CF4C-4799-8B73-2164F71077C4}" type="slidenum">
              <a:rPr lang="en-US" sz="1200"/>
              <a:pPr defTabSz="957263"/>
              <a:t>21</a:t>
            </a:fld>
            <a:endParaRPr lang="en-US" sz="120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5222715-B47B-41AC-9BCD-EB59A4D2CC11}" type="slidenum">
              <a:rPr lang="en-US" smtClean="0"/>
              <a:pPr/>
              <a:t>22</a:t>
            </a:fld>
            <a:endParaRPr 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FA6A4E0-98D9-4D3F-BD2D-A034F3CC1F0E}" type="slidenum">
              <a:rPr lang="en-US" smtClean="0"/>
              <a:pPr/>
              <a:t>23</a:t>
            </a:fld>
            <a:endParaRPr 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D86DD79-06CF-45CC-BA15-714DA137ABED}" type="slidenum">
              <a:rPr lang="en-US" smtClean="0"/>
              <a:pPr/>
              <a:t>24</a:t>
            </a:fld>
            <a:endParaRPr 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5E0AB7D-A3BB-4AEC-B165-3FC6A07BAD44}" type="slidenum">
              <a:rPr lang="en-US" sz="1200"/>
              <a:pPr defTabSz="957263"/>
              <a:t>25</a:t>
            </a:fld>
            <a:endParaRPr lang="en-US" sz="120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1487C43-0BEE-4D9B-AD0C-3E4040DCCF7A}" type="slidenum">
              <a:rPr lang="en-US" sz="1200"/>
              <a:pPr defTabSz="957263"/>
              <a:t>26</a:t>
            </a:fld>
            <a:endParaRPr lang="en-US" sz="120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72865FB-D336-4B9B-A1F8-885564AFAA9D}" type="slidenum">
              <a:rPr lang="en-US" sz="1200"/>
              <a:pPr defTabSz="957263"/>
              <a:t>27</a:t>
            </a:fld>
            <a:endParaRPr lang="en-US" sz="120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A7FBAA43-DDBC-4709-8EE5-B0C69170DACB}" type="slidenum">
              <a:rPr lang="en-US" sz="1200"/>
              <a:pPr defTabSz="957263"/>
              <a:t>28</a:t>
            </a:fld>
            <a:endParaRPr lang="en-US" sz="120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F24C964-D6D8-44E4-A3ED-F4B73BC3858E}" type="slidenum">
              <a:rPr lang="en-US" sz="1200"/>
              <a:pPr defTabSz="957263"/>
              <a:t>29</a:t>
            </a:fld>
            <a:endParaRPr lang="en-US" sz="120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02A171A-CA3E-498C-8855-324D1EE42CF9}" type="slidenum">
              <a:rPr lang="en-US" sz="1200"/>
              <a:pPr defTabSz="957263"/>
              <a:t>3</a:t>
            </a:fld>
            <a:endParaRPr lang="en-US" sz="120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20E2066-762C-4DE9-B0B0-8D18014C03EE}" type="slidenum">
              <a:rPr lang="en-US" sz="1200"/>
              <a:pPr defTabSz="957263"/>
              <a:t>30</a:t>
            </a:fld>
            <a:endParaRPr lang="en-US" sz="120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B0C42B8-444D-40C8-B77E-2248D31541CF}" type="slidenum">
              <a:rPr lang="en-US" sz="1200"/>
              <a:pPr defTabSz="957263"/>
              <a:t>31</a:t>
            </a:fld>
            <a:endParaRPr lang="en-US" sz="120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60A3D1D-1A7D-422B-B40C-9538052F546C}" type="slidenum">
              <a:rPr lang="en-US" sz="1200"/>
              <a:pPr defTabSz="957263"/>
              <a:t>32</a:t>
            </a:fld>
            <a:endParaRPr lang="en-US" sz="120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E8278BA-CF70-4A4F-BB10-16B9D8E6C833}" type="slidenum">
              <a:rPr lang="en-US" smtClean="0"/>
              <a:pPr/>
              <a:t>33</a:t>
            </a:fld>
            <a:endParaRPr 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DF0EC9B-D234-4D15-BBCC-9A0D8683D2B7}" type="slidenum">
              <a:rPr lang="en-US" smtClean="0"/>
              <a:pPr/>
              <a:t>34</a:t>
            </a:fld>
            <a:endParaRPr 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B33C902-AA4D-411E-BF2A-14CBEACDCA2D}" type="slidenum">
              <a:rPr lang="en-US" sz="1200"/>
              <a:pPr defTabSz="957263"/>
              <a:t>35</a:t>
            </a:fld>
            <a:endParaRPr lang="en-US" sz="120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434952F-6502-41C0-8A0F-8BBF4759E985}" type="slidenum">
              <a:rPr lang="en-US" sz="1200"/>
              <a:pPr defTabSz="957263"/>
              <a:t>36</a:t>
            </a:fld>
            <a:endParaRPr lang="en-US" sz="120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B3027DC8-BE13-4783-9876-525D5C5A006C}" type="slidenum">
              <a:rPr lang="en-US" sz="1200"/>
              <a:pPr defTabSz="957263"/>
              <a:t>37</a:t>
            </a:fld>
            <a:endParaRPr lang="en-US" sz="120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1505966-4F55-4E2F-9E8E-472F459E6626}" type="slidenum">
              <a:rPr lang="en-US" smtClean="0"/>
              <a:pPr/>
              <a:t>4</a:t>
            </a:fld>
            <a:endParaRPr lang="en-US" smtClean="0"/>
          </a:p>
        </p:txBody>
      </p:sp>
      <p:sp>
        <p:nvSpPr>
          <p:cNvPr id="60419" name="Rectangle 2"/>
          <p:cNvSpPr>
            <a:spLocks noRot="1" noChangeArrowheads="1" noTextEdit="1"/>
          </p:cNvSpPr>
          <p:nvPr>
            <p:ph type="sldImg"/>
          </p:nvPr>
        </p:nvSpPr>
        <p:spPr>
          <a:xfrm>
            <a:off x="1255713" y="720725"/>
            <a:ext cx="4800600" cy="3600450"/>
          </a:xfrm>
          <a:ln/>
        </p:spPr>
      </p:sp>
      <p:sp>
        <p:nvSpPr>
          <p:cNvPr id="60420" name="Rectangle 3"/>
          <p:cNvSpPr>
            <a:spLocks noGrp="1" noChangeArrowheads="1"/>
          </p:cNvSpPr>
          <p:nvPr>
            <p:ph type="body" idx="1"/>
          </p:nvPr>
        </p:nvSpPr>
        <p:spPr>
          <a:noFill/>
          <a:ln/>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C100234-09B2-4D43-BCF1-5E0A5821849B}" type="slidenum">
              <a:rPr lang="en-US" sz="1200"/>
              <a:pPr defTabSz="957263"/>
              <a:t>5</a:t>
            </a:fld>
            <a:endParaRPr lang="en-US" sz="120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5357" tIns="47678" rIns="95357" bIns="47678" anchor="b"/>
          <a:lstStyle/>
          <a:p>
            <a:pPr defTabSz="950913"/>
            <a:fld id="{FED73064-00CB-4D7E-8765-E7A87E525A43}" type="slidenum">
              <a:rPr lang="en-US" sz="1300">
                <a:solidFill>
                  <a:srgbClr val="000000"/>
                </a:solidFill>
              </a:rPr>
              <a:pPr defTabSz="950913"/>
              <a:t>6</a:t>
            </a:fld>
            <a:endParaRPr lang="en-US" sz="1300">
              <a:solidFill>
                <a:srgbClr val="000000"/>
              </a:solidFill>
            </a:endParaRPr>
          </a:p>
        </p:txBody>
      </p:sp>
      <p:sp>
        <p:nvSpPr>
          <p:cNvPr id="62467" name="Rectangle 2"/>
          <p:cNvSpPr>
            <a:spLocks noGrp="1" noRot="1" noChangeAspect="1" noChangeArrowheads="1" noTextEdit="1"/>
          </p:cNvSpPr>
          <p:nvPr>
            <p:ph type="sldImg"/>
          </p:nvPr>
        </p:nvSpPr>
        <p:spPr>
          <a:xfrm>
            <a:off x="1266825" y="720725"/>
            <a:ext cx="4791075" cy="3594100"/>
          </a:xfrm>
          <a:ln/>
        </p:spPr>
      </p:sp>
      <p:sp>
        <p:nvSpPr>
          <p:cNvPr id="62468" name="Rectangle 3"/>
          <p:cNvSpPr>
            <a:spLocks noGrp="1" noChangeArrowheads="1"/>
          </p:cNvSpPr>
          <p:nvPr>
            <p:ph type="body" idx="1"/>
          </p:nvPr>
        </p:nvSpPr>
        <p:spPr>
          <a:xfrm>
            <a:off x="974725" y="4559300"/>
            <a:ext cx="5365750" cy="4322763"/>
          </a:xfrm>
          <a:noFill/>
          <a:ln/>
        </p:spPr>
        <p:txBody>
          <a:bodyPr lIns="96616" tIns="48312" rIns="96616" bIns="48312"/>
          <a:lstStyle/>
          <a:p>
            <a:r>
              <a:rPr lang="en-US" sz="1100" smtClean="0"/>
              <a:t>NEW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224BC2-ABA0-4DDD-9284-BB31E1693FD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1C0F842-FA40-428C-9731-C45C33D21796}" type="slidenum">
              <a:rPr lang="en-US" sz="1200"/>
              <a:pPr defTabSz="957263"/>
              <a:t>8</a:t>
            </a:fld>
            <a:endParaRPr lang="en-US" sz="120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D796BB2-A447-434A-A291-67D59992ED8A}" type="slidenum">
              <a:rPr lang="en-US" sz="1200"/>
              <a:pPr defTabSz="957263"/>
              <a:t>9</a:t>
            </a:fld>
            <a:endParaRPr lang="en-US" sz="120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EB8127CF-1318-43D0-8ACB-E265BFF972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70359F00-2C56-4905-B888-1648186A206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1242A612-1029-4EA2-8426-1F313F7D35C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3AF525F1-2A03-460F-B47F-C66B0D431D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9D3AB913-4906-4699-B6EB-86078DC2F42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75E1F459-DFE8-41D9-A0A8-750DE94F12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4341"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162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Multicore </a:t>
            </a:r>
            <a:r>
              <a:rPr lang="en-US" sz="1200" b="1" dirty="0">
                <a:ln w="10541" cmpd="sng">
                  <a:solidFill>
                    <a:srgbClr val="7D7D7D">
                      <a:tint val="100000"/>
                      <a:shade val="100000"/>
                      <a:satMod val="110000"/>
                    </a:srgbClr>
                  </a:solidFill>
                  <a:prstDash val="solid"/>
                </a:ln>
                <a:solidFill>
                  <a:prstClr val="black"/>
                </a:solidFill>
                <a:latin typeface="Calibri"/>
              </a:rPr>
              <a:t>Training</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Lst>
  <p:hf sldNum="0" hdr="0" ft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charset="0"/>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Arial" charset="0"/>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9.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5.xml"/><Relationship Id="rId7" Type="http://schemas.openxmlformats.org/officeDocument/2006/relationships/hyperlink" Target="file:///\\view\gt_nysh_pdk_sa_r101_eruei\gtcsl_ip\pa_lld\ti\drv\pa\docs\doxygen\html\structpa_config__t.html" TargetMode="External"/><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hyperlink" Target="file:///\\view\gt_nysh_pdk_sa_r101_eruei\gtcsl_ip\pa_lld\ti\drv\pa\docs\doxygen\html\structpa_size_info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sys_stats__s.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3.xml"/><Relationship Id="rId1" Type="http://schemas.openxmlformats.org/officeDocument/2006/relationships/tags" Target="../tags/tag32.xml"/><Relationship Id="rId6" Type="http://schemas.openxmlformats.org/officeDocument/2006/relationships/hyperlink" Target="file:///\\view\gt_nysh_pdk_sa_r101_eruei\gtcsl_ip\pa_lld\ti\drv\pa\docs\doxygen\html\structpa_eth_info__t.html" TargetMode="External"/><Relationship Id="rId5" Type="http://schemas.openxmlformats.org/officeDocument/2006/relationships/hyperlink" Target="file:///\\view\gt_nysh_pdk_sa_r101_eruei\gtcsl_ip\pa_lld\ti\drv\pa\docs\doxygen\html\group__palld__api__functions.html" TargetMode="External"/><Relationship Id="rId10"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ip_info__t.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patch_info__t.html" TargetMode="External"/><Relationship Id="rId3" Type="http://schemas.openxmlformats.org/officeDocument/2006/relationships/notesSlide" Target="../notesSlides/notesSlide18.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hyperlink" Target="http://e3e.ti.com/" TargetMode="External"/><Relationship Id="rId5" Type="http://schemas.openxmlformats.org/officeDocument/2006/relationships/hyperlink" Target="http://www.ti.com/lit/SPRUGS4" TargetMode="External"/><Relationship Id="rId4" Type="http://schemas.openxmlformats.org/officeDocument/2006/relationships/hyperlink" Target="http://www.ti.com/lit/SPRUGZ6"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mk:@MSITStore:C:\ti\ccs\pdk_C6678_1_0_0_18\packages\ti\drv\pa\docs\paDocs.chm::/cache.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hyperlink" Target="mk:@MSITStore:C:\ti\ccs\pdk_C6678_1_0_0_18\packages\ti\drv\pa\docs\paDocs.chm::/semaphores.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533400" y="2209800"/>
            <a:ext cx="8153400" cy="3457575"/>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052"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2053"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smtClean="0">
                <a:latin typeface="Calibri" pitchFamily="34" charset="0"/>
              </a:rPr>
              <a:t>One L2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Two L3 Classify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One L4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2 Lookup Table (LUT2)</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2 (c2) firmware image</a:t>
            </a:r>
          </a:p>
          <a:p>
            <a:pPr>
              <a:lnSpc>
                <a:spcPct val="80000"/>
              </a:lnSpc>
            </a:pPr>
            <a:r>
              <a:rPr lang="en-US" sz="1800" smtClean="0">
                <a:latin typeface="Calibri" pitchFamily="34" charset="0"/>
              </a:rPr>
              <a:t>Two Modify/Multi-Route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Modify (m) firmware image</a:t>
            </a:r>
          </a:p>
          <a:p>
            <a:pPr>
              <a:lnSpc>
                <a:spcPct val="80000"/>
              </a:lnSpc>
            </a:pPr>
            <a:r>
              <a:rPr lang="en-US" sz="1800" smtClean="0">
                <a:latin typeface="Calibri" pitchFamily="34" charset="0"/>
              </a:rPr>
              <a:t>One Packet ID Manager</a:t>
            </a:r>
          </a:p>
          <a:p>
            <a:pPr>
              <a:lnSpc>
                <a:spcPct val="80000"/>
              </a:lnSpc>
            </a:pPr>
            <a:r>
              <a:rPr lang="en-US" sz="1800" smtClean="0">
                <a:latin typeface="Calibri" pitchFamily="34" charset="0"/>
              </a:rPr>
              <a:t>One PA Statistics Block</a:t>
            </a:r>
          </a:p>
          <a:p>
            <a:pPr>
              <a:lnSpc>
                <a:spcPct val="80000"/>
              </a:lnSpc>
            </a:pPr>
            <a:r>
              <a:rPr lang="en-US" sz="1800" smtClean="0">
                <a:latin typeface="Calibri" pitchFamily="34" charset="0"/>
              </a:rPr>
              <a:t>NOTE: Firmware images must be loaded onto the PDSPs before using the PA engines.</a:t>
            </a:r>
          </a:p>
        </p:txBody>
      </p:sp>
      <p:graphicFrame>
        <p:nvGraphicFramePr>
          <p:cNvPr id="2050" name="Object 5"/>
          <p:cNvGraphicFramePr>
            <a:graphicFrameLocks noChangeAspect="1"/>
          </p:cNvGraphicFramePr>
          <p:nvPr/>
        </p:nvGraphicFramePr>
        <p:xfrm>
          <a:off x="5707063" y="88900"/>
          <a:ext cx="3295650" cy="6673850"/>
        </p:xfrm>
        <a:graphic>
          <a:graphicData uri="http://schemas.openxmlformats.org/presentationml/2006/ole">
            <p:oleObj spid="_x0000_s2050"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747"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 Overview</a:t>
            </a:r>
          </a:p>
        </p:txBody>
      </p:sp>
      <p:sp>
        <p:nvSpPr>
          <p:cNvPr id="3174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32771" name="Rectangle 3"/>
          <p:cNvSpPr>
            <a:spLocks noGrp="1" noChangeArrowheads="1"/>
          </p:cNvSpPr>
          <p:nvPr>
            <p:ph idx="1"/>
          </p:nvPr>
        </p:nvSpPr>
        <p:spPr>
          <a:xfrm>
            <a:off x="393700" y="846138"/>
            <a:ext cx="8378825" cy="5334000"/>
          </a:xfrm>
        </p:spPr>
        <p:txBody>
          <a:bodyPr/>
          <a:lstStyle/>
          <a:p>
            <a:pPr>
              <a:defRPr/>
            </a:pPr>
            <a:r>
              <a:rPr lang="en-US" altLang="zh-TW" sz="1800" dirty="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pPr>
              <a:defRPr/>
            </a:pPr>
            <a:r>
              <a:rPr lang="en-US" altLang="zh-TW" sz="1800" dirty="0" smtClean="0">
                <a:latin typeface="Calibri" pitchFamily="34" charset="0"/>
                <a:ea typeface="PMingLiU" pitchFamily="18" charset="-120"/>
              </a:rPr>
              <a:t>PA LLD provides the command/response interface for PA configurations:</a:t>
            </a:r>
          </a:p>
          <a:p>
            <a:pPr marL="646113" lvl="1" indent="-304800">
              <a:defRPr/>
            </a:pPr>
            <a:r>
              <a:rPr lang="en-US" altLang="zh-TW" sz="1800" dirty="0" smtClean="0">
                <a:latin typeface="Calibri" pitchFamily="34" charset="0"/>
                <a:ea typeface="PMingLiU" pitchFamily="18" charset="-120"/>
              </a:rPr>
              <a:t>LUT1</a:t>
            </a:r>
          </a:p>
          <a:p>
            <a:pPr marL="646113" lvl="1" indent="-304800">
              <a:defRPr/>
            </a:pPr>
            <a:r>
              <a:rPr lang="en-US" altLang="zh-TW" sz="1800" dirty="0" smtClean="0">
                <a:latin typeface="Calibri" pitchFamily="34" charset="0"/>
                <a:ea typeface="PMingLiU" pitchFamily="18" charset="-120"/>
              </a:rPr>
              <a:t>LUT2</a:t>
            </a:r>
          </a:p>
          <a:p>
            <a:pPr marL="646113" lvl="1" indent="-304800">
              <a:defRPr/>
            </a:pPr>
            <a:r>
              <a:rPr lang="en-US" altLang="zh-TW" sz="1800" dirty="0" smtClean="0">
                <a:latin typeface="Calibri" pitchFamily="34" charset="0"/>
                <a:ea typeface="PMingLiU" pitchFamily="18" charset="-120"/>
              </a:rPr>
              <a:t>CRC generation</a:t>
            </a:r>
          </a:p>
          <a:p>
            <a:pPr marL="646113" lvl="1" indent="-304800">
              <a:defRPr/>
            </a:pPr>
            <a:r>
              <a:rPr lang="en-US" altLang="zh-TW" sz="1800" dirty="0" smtClean="0">
                <a:latin typeface="Calibri" pitchFamily="34" charset="0"/>
                <a:ea typeface="PMingLiU" pitchFamily="18" charset="-120"/>
              </a:rPr>
              <a:t>Multi-route</a:t>
            </a:r>
          </a:p>
          <a:p>
            <a:pPr marL="646113" lvl="1" indent="-304800">
              <a:buFontTx/>
              <a:buNone/>
              <a:defRPr/>
            </a:pPr>
            <a:r>
              <a:rPr lang="en-US" altLang="zh-TW" sz="1800" dirty="0" smtClean="0">
                <a:latin typeface="Calibri" pitchFamily="34" charset="0"/>
                <a:ea typeface="PMingLiU" pitchFamily="18" charset="-120"/>
              </a:rPr>
              <a:t>NOTE:  The most general configuration must entered into the PDSPs before any overlapping, more specific configuration</a:t>
            </a:r>
          </a:p>
          <a:p>
            <a:pPr>
              <a:defRPr/>
            </a:pPr>
            <a:r>
              <a:rPr lang="en-US" altLang="zh-TW" sz="1800" dirty="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pPr>
              <a:defRPr/>
            </a:pPr>
            <a:r>
              <a:rPr lang="en-US" altLang="zh-TW" sz="1800" dirty="0" smtClean="0">
                <a:latin typeface="Calibri" pitchFamily="34" charset="0"/>
                <a:ea typeface="PMingLiU" pitchFamily="18" charset="-120"/>
              </a:rPr>
              <a:t>PA LLD does not provide transport layer; This is handled by the </a:t>
            </a:r>
            <a:r>
              <a:rPr lang="en-US" altLang="zh-TW" sz="1800" dirty="0" err="1" smtClean="0">
                <a:latin typeface="Calibri" pitchFamily="34" charset="0"/>
                <a:ea typeface="PMingLiU" pitchFamily="18" charset="-120"/>
              </a:rPr>
              <a:t>Multicore</a:t>
            </a:r>
            <a:r>
              <a:rPr lang="en-US" altLang="zh-TW" sz="1800" dirty="0" smtClean="0">
                <a:latin typeface="Calibri" pitchFamily="34" charset="0"/>
                <a:ea typeface="PMingLiU" pitchFamily="18" charset="-120"/>
              </a:rPr>
              <a:t> Navigator. </a:t>
            </a:r>
          </a:p>
          <a:p>
            <a:pPr>
              <a:defRPr/>
            </a:pPr>
            <a:r>
              <a:rPr lang="en-US" altLang="zh-TW" sz="1800" dirty="0" smtClean="0">
                <a:latin typeface="Calibri" pitchFamily="34" charset="0"/>
                <a:ea typeface="PMingLiU" pitchFamily="18" charset="-120"/>
              </a:rPr>
              <a:t>API calls are non-blocking.</a:t>
            </a:r>
          </a:p>
          <a:p>
            <a:pPr>
              <a:defRPr/>
            </a:pPr>
            <a:r>
              <a:rPr lang="en-US" altLang="zh-TW" sz="1800" dirty="0" smtClean="0">
                <a:latin typeface="Calibri" pitchFamily="34" charset="0"/>
                <a:ea typeface="PMingLiU" pitchFamily="18" charset="-120"/>
              </a:rPr>
              <a:t>PA LLD references:</a:t>
            </a:r>
          </a:p>
          <a:p>
            <a:pPr lvl="1">
              <a:defRPr/>
            </a:pPr>
            <a:r>
              <a:rPr lang="en-US" altLang="zh-TW" sz="1800" b="1" dirty="0" smtClean="0">
                <a:latin typeface="Courier New" pitchFamily="49" charset="0"/>
                <a:ea typeface="PMingLiU" pitchFamily="18" charset="-120"/>
                <a:cs typeface="Courier New" pitchFamily="49" charset="0"/>
              </a:rPr>
              <a:t>pa/docs/paDocs.chm</a:t>
            </a:r>
          </a:p>
          <a:p>
            <a:pPr lvl="1">
              <a:defRPr/>
            </a:pPr>
            <a:r>
              <a:rPr lang="en-US" altLang="zh-TW" sz="1800" b="1" dirty="0" smtClean="0">
                <a:latin typeface="Courier New" pitchFamily="49" charset="0"/>
                <a:ea typeface="PMingLiU" pitchFamily="18" charset="-120"/>
                <a:cs typeface="Courier New" pitchFamily="49" charset="0"/>
              </a:rPr>
              <a:t>pa/docs/pa_sds.pdf</a:t>
            </a:r>
            <a:endParaRPr lang="en-US" sz="1800" b="1" dirty="0" smtClean="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3076"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3074" name="Object 6"/>
          <p:cNvGraphicFramePr>
            <a:graphicFrameLocks noChangeAspect="1"/>
          </p:cNvGraphicFramePr>
          <p:nvPr/>
        </p:nvGraphicFramePr>
        <p:xfrm>
          <a:off x="4071938" y="1093788"/>
          <a:ext cx="4252912" cy="4886325"/>
        </p:xfrm>
        <a:graphic>
          <a:graphicData uri="http://schemas.openxmlformats.org/presentationml/2006/ole">
            <p:oleObj spid="_x0000_s3074" name="Visio" r:id="rId5" imgW="4609546" imgH="529532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379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Drivers (PA LLD)</a:t>
            </a:r>
          </a:p>
        </p:txBody>
      </p:sp>
      <p:sp>
        <p:nvSpPr>
          <p:cNvPr id="3379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3787"/>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35843"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94325"/>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iHandle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6" action="ppaction://hlinkfile"/>
                        </a:rPr>
                        <a:t>paEthInfo_t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ethInfo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routeInfo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nextRtFail</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uint16_t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cmdSize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*reply, int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cmdDest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35880"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22613"/>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12825"/>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LLD HTML Documentation</a:t>
            </a:r>
          </a:p>
        </p:txBody>
      </p:sp>
      <p:sp>
        <p:nvSpPr>
          <p:cNvPr id="38915" name="Content Placeholder 2"/>
          <p:cNvSpPr>
            <a:spLocks noGrp="1"/>
          </p:cNvSpPr>
          <p:nvPr>
            <p:ph idx="1"/>
          </p:nvPr>
        </p:nvSpPr>
        <p:spPr/>
        <p:txBody>
          <a:bodyPr/>
          <a:lstStyle/>
          <a:p>
            <a:pPr>
              <a:buFont typeface="Arial" charset="0"/>
              <a:buNone/>
            </a:pPr>
            <a:r>
              <a:rPr lang="en-US" smtClean="0"/>
              <a:t>Show example from the HTML file:</a:t>
            </a:r>
          </a:p>
          <a:p>
            <a:r>
              <a:rPr lang="en-US" smtClean="0"/>
              <a:t>Pa_addMac</a:t>
            </a:r>
          </a:p>
          <a:p>
            <a:r>
              <a:rPr lang="en-US" smtClean="0"/>
              <a:t>Pa_configExceptionRoute </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smtClean="0">
                <a:latin typeface="Calibri" pitchFamily="34" charset="0"/>
                <a:ea typeface="PMingLiU" pitchFamily="18" charset="-120"/>
              </a:rPr>
              <a:t>Applications</a:t>
            </a:r>
          </a:p>
          <a:p>
            <a:pPr>
              <a:lnSpc>
                <a:spcPct val="75000"/>
              </a:lnSpc>
            </a:pPr>
            <a:r>
              <a:rPr lang="en-US" sz="3600" smtClean="0">
                <a:latin typeface="Calibri" pitchFamily="34" charset="0"/>
              </a:rPr>
              <a:t>Hardware Modules</a:t>
            </a:r>
          </a:p>
          <a:p>
            <a:pPr>
              <a:lnSpc>
                <a:spcPct val="75000"/>
              </a:lnSpc>
            </a:pPr>
            <a:r>
              <a:rPr lang="en-US" sz="3600" smtClean="0">
                <a:latin typeface="Calibri" pitchFamily="34" charset="0"/>
              </a:rPr>
              <a:t>Firmware</a:t>
            </a:r>
          </a:p>
          <a:p>
            <a:pPr>
              <a:lnSpc>
                <a:spcPct val="75000"/>
              </a:lnSpc>
            </a:pPr>
            <a:r>
              <a:rPr lang="en-US" sz="3600" smtClean="0">
                <a:latin typeface="Calibri" pitchFamily="34" charset="0"/>
              </a:rPr>
              <a:t>PA Low Level Driver (LLD)</a:t>
            </a:r>
          </a:p>
          <a:p>
            <a:pPr>
              <a:lnSpc>
                <a:spcPct val="75000"/>
              </a:lnSpc>
            </a:pPr>
            <a:r>
              <a:rPr lang="en-US" sz="360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31775" y="42863"/>
            <a:ext cx="8458200" cy="814387"/>
          </a:xfrm>
        </p:spPr>
        <p:txBody>
          <a:bodyPr/>
          <a:lstStyle/>
          <a:p>
            <a:r>
              <a:rPr lang="en-US" smtClean="0"/>
              <a:t>Download the Firmware</a:t>
            </a:r>
          </a:p>
        </p:txBody>
      </p:sp>
      <p:sp>
        <p:nvSpPr>
          <p:cNvPr id="6" name="Content Placeholder 3"/>
          <p:cNvSpPr>
            <a:spLocks noGrp="1"/>
          </p:cNvSpPr>
          <p:nvPr>
            <p:ph type="body" sz="half" idx="1"/>
          </p:nvPr>
        </p:nvSpPr>
        <p:spPr>
          <a:xfrm>
            <a:off x="333375" y="1185863"/>
            <a:ext cx="7896225" cy="4692650"/>
          </a:xfrm>
        </p:spPr>
        <p:txBody>
          <a:bodyPr/>
          <a:lstStyle/>
          <a:p>
            <a:pPr>
              <a:buFont typeface="Arial" charset="0"/>
              <a:buNone/>
              <a:defRPr/>
            </a:pPr>
            <a:r>
              <a:rPr lang="en-US" sz="1200" dirty="0" smtClean="0">
                <a:latin typeface="Courier New" pitchFamily="49" charset="0"/>
                <a:cs typeface="Courier New" pitchFamily="49" charset="0"/>
              </a:rPr>
              <a:t>Int </a:t>
            </a:r>
            <a:r>
              <a:rPr lang="en-US" sz="1200" b="1" dirty="0" err="1" smtClean="0">
                <a:latin typeface="Courier New" pitchFamily="49" charset="0"/>
                <a:cs typeface="Courier New" pitchFamily="49" charset="0"/>
              </a:rPr>
              <a:t>paDownloadFirmware</a:t>
            </a:r>
            <a:r>
              <a:rPr lang="en-US" sz="1200" b="1" dirty="0" smtClean="0">
                <a:latin typeface="Courier New" pitchFamily="49" charset="0"/>
                <a:cs typeface="Courier New" pitchFamily="49" charset="0"/>
              </a:rPr>
              <a:t> (void)</a:t>
            </a: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r>
              <a:rPr lang="en-US" sz="1200" dirty="0" smtClean="0">
                <a:latin typeface="Courier New" pitchFamily="49" charset="0"/>
                <a:cs typeface="Courier New" pitchFamily="49" charset="0"/>
              </a:rPr>
              <a:t>  Int i;</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pa_STATE_RESET</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PDPSs 0-2 use image c1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0; i &lt; 3;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)c1, c1Size);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fr-FR" sz="1200" dirty="0" smtClean="0">
                <a:latin typeface="Courier New" pitchFamily="49" charset="0"/>
                <a:cs typeface="Courier New" pitchFamily="49" charset="0"/>
              </a:rPr>
              <a:t>  /* PDSP 3 uses image c2 */</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3,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)c2, c2Size);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PDSPs 4-5 use image m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4; i &lt; 6;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)m, </a:t>
            </a:r>
            <a:r>
              <a:rPr lang="en-US" sz="1200" b="1" dirty="0" err="1" smtClean="0">
                <a:latin typeface="Courier New" pitchFamily="49" charset="0"/>
                <a:cs typeface="Courier New" pitchFamily="49" charset="0"/>
              </a:rPr>
              <a:t>mSize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pa_STATE_ENABLE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smtClean="0">
                <a:latin typeface="Courier New" pitchFamily="49" charset="0"/>
                <a:cs typeface="Courier New" pitchFamily="49" charset="0"/>
              </a:rPr>
              <a:t>return (0);</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endParaRPr lang="en-US" sz="105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437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4096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4096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7"/>
          <p:cNvSpPr txBox="1">
            <a:spLocks noChangeArrowheads="1"/>
          </p:cNvSpPr>
          <p:nvPr/>
        </p:nvSpPr>
        <p:spPr bwMode="auto">
          <a:xfrm>
            <a:off x="187325" y="64008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98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1988"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89"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199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3"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94"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1995"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41999"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42002"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3011" name="Rectangle 2"/>
          <p:cNvSpPr>
            <a:spLocks noGrp="1" noChangeArrowheads="1"/>
          </p:cNvSpPr>
          <p:nvPr>
            <p:ph type="title"/>
          </p:nvPr>
        </p:nvSpPr>
        <p:spPr>
          <a:xfrm>
            <a:off x="231775" y="69850"/>
            <a:ext cx="8458200" cy="814388"/>
          </a:xfrm>
        </p:spPr>
        <p:txBody>
          <a:bodyPr/>
          <a:lstStyle/>
          <a:p>
            <a:r>
              <a:rPr lang="en-US" smtClean="0">
                <a:latin typeface="Calibri" pitchFamily="34" charset="0"/>
              </a:rPr>
              <a:t>PA LLD: PA Routing</a:t>
            </a:r>
          </a:p>
        </p:txBody>
      </p:sp>
      <p:sp>
        <p:nvSpPr>
          <p:cNvPr id="43012" name="Rectangle 3"/>
          <p:cNvSpPr>
            <a:spLocks noGrp="1" noChangeArrowheads="1"/>
          </p:cNvSpPr>
          <p:nvPr>
            <p:ph type="body" sz="half" idx="1"/>
          </p:nvPr>
        </p:nvSpPr>
        <p:spPr>
          <a:xfrm>
            <a:off x="333375" y="877888"/>
            <a:ext cx="4157663" cy="4692650"/>
          </a:xfrm>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43013" name="Text Box 4"/>
          <p:cNvSpPr txBox="1">
            <a:spLocks noChangeArrowheads="1"/>
          </p:cNvSpPr>
          <p:nvPr/>
        </p:nvSpPr>
        <p:spPr bwMode="auto">
          <a:xfrm>
            <a:off x="4613275" y="877888"/>
            <a:ext cx="4206875" cy="2770187"/>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200" b="1">
                <a:latin typeface="Courier New" pitchFamily="49" charset="0"/>
              </a:rPr>
              <a:t>paRouteInfo_t macRoute;</a:t>
            </a:r>
          </a:p>
          <a:p>
            <a:pPr algn="l">
              <a:spcBef>
                <a:spcPct val="50000"/>
              </a:spcBef>
            </a:pPr>
            <a:r>
              <a:rPr lang="en-US" sz="1200" b="1">
                <a:solidFill>
                  <a:srgbClr val="008000"/>
                </a:solidFill>
                <a:latin typeface="Courier New" pitchFamily="49" charset="0"/>
              </a:rPr>
              <a:t>/* Continue parsing -- try to match IP handle*/</a:t>
            </a:r>
            <a:endParaRPr lang="en-US" sz="1200" b="1">
              <a:latin typeface="Courier New" pitchFamily="49" charset="0"/>
            </a:endParaRPr>
          </a:p>
          <a:p>
            <a:pPr algn="l">
              <a:spcBef>
                <a:spcPct val="50000"/>
              </a:spcBef>
            </a:pPr>
            <a:r>
              <a:rPr lang="en-US" sz="1200" b="1">
                <a:latin typeface="Courier New" pitchFamily="49" charset="0"/>
              </a:rPr>
              <a:t>macRoute.dest = pa_DEST_CONTINUE_PARSE; </a:t>
            </a:r>
          </a:p>
          <a:p>
            <a:pPr algn="l">
              <a:spcBef>
                <a:spcPct val="50000"/>
              </a:spcBef>
            </a:pPr>
            <a:r>
              <a:rPr lang="en-US" sz="1200" b="1">
                <a:latin typeface="Courier New" pitchFamily="49" charset="0"/>
              </a:rPr>
              <a:t>macRoute.flowId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macRoute.queue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macRoute.swInfo1 = 0;      </a:t>
            </a:r>
            <a:r>
              <a:rPr lang="en-US" sz="1200" b="1">
                <a:solidFill>
                  <a:srgbClr val="008000"/>
                </a:solidFill>
                <a:latin typeface="Courier New" pitchFamily="49" charset="0"/>
              </a:rPr>
              <a:t>/* Don’t Care */</a:t>
            </a:r>
          </a:p>
        </p:txBody>
      </p:sp>
      <p:sp>
        <p:nvSpPr>
          <p:cNvPr id="43014" name="Text Box 5"/>
          <p:cNvSpPr txBox="1">
            <a:spLocks noChangeArrowheads="1"/>
          </p:cNvSpPr>
          <p:nvPr/>
        </p:nvSpPr>
        <p:spPr bwMode="auto">
          <a:xfrm>
            <a:off x="4614863" y="3702050"/>
            <a:ext cx="4206875" cy="3140075"/>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200" b="1">
                <a:latin typeface="Courier New" pitchFamily="49" charset="0"/>
              </a:rPr>
              <a:t>paRouteInfo_t portRoute;</a:t>
            </a:r>
          </a:p>
          <a:p>
            <a:pPr algn="l">
              <a:spcBef>
                <a:spcPct val="50000"/>
              </a:spcBef>
            </a:pPr>
            <a:r>
              <a:rPr lang="en-US" sz="1200" b="1">
                <a:solidFill>
                  <a:srgbClr val="008000"/>
                </a:solidFill>
                <a:latin typeface="Courier New" pitchFamily="49" charset="0"/>
              </a:rPr>
              <a:t>/* Send all matches to the queue specified */</a:t>
            </a:r>
            <a:endParaRPr lang="en-US" sz="1200" b="1">
              <a:latin typeface="Courier New" pitchFamily="49" charset="0"/>
            </a:endParaRPr>
          </a:p>
          <a:p>
            <a:pPr algn="l">
              <a:spcBef>
                <a:spcPct val="50000"/>
              </a:spcBef>
            </a:pPr>
            <a:r>
              <a:rPr lang="en-US" sz="1200" b="1">
                <a:latin typeface="Courier New" pitchFamily="49" charset="0"/>
              </a:rPr>
              <a:t>portRoute.dest = pa_DEST_HOST;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portRoute.flowId = 5;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portRoute.queue = 900;      </a:t>
            </a:r>
          </a:p>
          <a:p>
            <a:pPr algn="l">
              <a:spcBef>
                <a:spcPct val="50000"/>
              </a:spcBef>
            </a:pPr>
            <a:r>
              <a:rPr lang="en-US" sz="1200" b="1">
                <a:latin typeface="Courier New" pitchFamily="49" charset="0"/>
              </a:rPr>
              <a:t>portRoute.mRouteHandle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portRoute.swInfo1 = 0;      </a:t>
            </a:r>
            <a:r>
              <a:rPr lang="en-US" sz="12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4035"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4036"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37"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4038"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39"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0"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1"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42"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4043"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4044"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44053"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00"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4101"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p:spPr>
        <p:txBody>
          <a:bodyPr wrap="none" anchor="ctr"/>
          <a:lstStyle/>
          <a:p>
            <a:endParaRPr lang="en-US"/>
          </a:p>
        </p:txBody>
      </p:sp>
      <p:sp>
        <p:nvSpPr>
          <p:cNvPr id="4103"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4104"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4105"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4106"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4107"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4108"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4109"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4110"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4111"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4112"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4098" name="Object 39"/>
          <p:cNvGraphicFramePr>
            <a:graphicFrameLocks noChangeAspect="1"/>
          </p:cNvGraphicFramePr>
          <p:nvPr/>
        </p:nvGraphicFramePr>
        <p:xfrm>
          <a:off x="3490913" y="646113"/>
          <a:ext cx="4737100" cy="6211887"/>
        </p:xfrm>
        <a:graphic>
          <a:graphicData uri="http://schemas.openxmlformats.org/presentationml/2006/ole">
            <p:oleObj spid="_x0000_s4098"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5124"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5125"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5126"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5127"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5128"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5129"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5130"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5131"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5132"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5133"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5134"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5135"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5122" name="Object 28"/>
          <p:cNvGraphicFramePr>
            <a:graphicFrameLocks noChangeAspect="1"/>
          </p:cNvGraphicFramePr>
          <p:nvPr/>
        </p:nvGraphicFramePr>
        <p:xfrm>
          <a:off x="3490913" y="646113"/>
          <a:ext cx="4737100" cy="6211887"/>
        </p:xfrm>
        <a:graphic>
          <a:graphicData uri="http://schemas.openxmlformats.org/presentationml/2006/ole">
            <p:oleObj spid="_x0000_s512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5059"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5060"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1"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5062"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3"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4"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5"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6"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5067"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5068"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45075"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6148"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6149"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6150"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6151"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6152"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6153"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6154"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6155"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6156"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6157"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6158"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6159"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6146" name="Object 27"/>
          <p:cNvGraphicFramePr>
            <a:graphicFrameLocks noChangeAspect="1"/>
          </p:cNvGraphicFramePr>
          <p:nvPr/>
        </p:nvGraphicFramePr>
        <p:xfrm>
          <a:off x="3490913" y="646113"/>
          <a:ext cx="4737100" cy="6211887"/>
        </p:xfrm>
        <a:graphic>
          <a:graphicData uri="http://schemas.openxmlformats.org/presentationml/2006/ole">
            <p:oleObj spid="_x0000_s6146"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717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7173"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7170" name="Object 28"/>
          <p:cNvGraphicFramePr>
            <a:graphicFrameLocks noChangeAspect="1"/>
          </p:cNvGraphicFramePr>
          <p:nvPr/>
        </p:nvGraphicFramePr>
        <p:xfrm>
          <a:off x="3490913" y="646113"/>
          <a:ext cx="4737100" cy="6211887"/>
        </p:xfrm>
        <a:graphic>
          <a:graphicData uri="http://schemas.openxmlformats.org/presentationml/2006/ole">
            <p:oleObj spid="_x0000_s7170"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7175"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7176"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7177"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7178"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7179"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7180"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7181"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7182"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7183"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7184"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220788"/>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560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560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8196"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8194" name="Object 28"/>
          <p:cNvGraphicFramePr>
            <a:graphicFrameLocks noChangeAspect="1"/>
          </p:cNvGraphicFramePr>
          <p:nvPr/>
        </p:nvGraphicFramePr>
        <p:xfrm>
          <a:off x="3490913" y="646113"/>
          <a:ext cx="4737100" cy="6211887"/>
        </p:xfrm>
        <a:graphic>
          <a:graphicData uri="http://schemas.openxmlformats.org/presentationml/2006/ole">
            <p:oleObj spid="_x0000_s8194" name="Visio" r:id="rId5" imgW="7083552" imgH="9183672" progId="Visio.Drawing.11">
              <p:embed/>
            </p:oleObj>
          </a:graphicData>
        </a:graphic>
      </p:graphicFrame>
      <p:sp>
        <p:nvSpPr>
          <p:cNvPr id="8197"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8199"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8200"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8201"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8202"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8203"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8204"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8205"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8206"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8207"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8208"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9220"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9221"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9218" name="Object 29"/>
          <p:cNvGraphicFramePr>
            <a:graphicFrameLocks noChangeAspect="1"/>
          </p:cNvGraphicFramePr>
          <p:nvPr/>
        </p:nvGraphicFramePr>
        <p:xfrm>
          <a:off x="3490913" y="646113"/>
          <a:ext cx="4737100" cy="6211887"/>
        </p:xfrm>
        <a:graphic>
          <a:graphicData uri="http://schemas.openxmlformats.org/presentationml/2006/ole">
            <p:oleObj spid="_x0000_s9218"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9223"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9224"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9225"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9226"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9227"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9228"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9229"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9230"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9231"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9232"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10255"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0242"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608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608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8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608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9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609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609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46097"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710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7108"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09"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711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3"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14"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7115"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7116"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712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7127"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1268"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1126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127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127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127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127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127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127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127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127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127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1266" name="Object 13"/>
          <p:cNvGraphicFramePr>
            <a:graphicFrameLocks noChangeAspect="1"/>
          </p:cNvGraphicFramePr>
          <p:nvPr/>
        </p:nvGraphicFramePr>
        <p:xfrm>
          <a:off x="3490913" y="646113"/>
          <a:ext cx="4737100" cy="6211887"/>
        </p:xfrm>
        <a:graphic>
          <a:graphicData uri="http://schemas.openxmlformats.org/presentationml/2006/ole">
            <p:oleObj spid="_x0000_s11266" name="Visio" r:id="rId5" imgW="7083552" imgH="9183672" progId="Visio.Drawing.11">
              <p:embed/>
            </p:oleObj>
          </a:graphicData>
        </a:graphic>
      </p:graphicFrame>
      <p:sp>
        <p:nvSpPr>
          <p:cNvPr id="11279"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2"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2293"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2294"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2295"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2296"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2297"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2298"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2299"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2300"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2301"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2290" name="Object 18"/>
          <p:cNvGraphicFramePr>
            <a:graphicFrameLocks noChangeAspect="1"/>
          </p:cNvGraphicFramePr>
          <p:nvPr/>
        </p:nvGraphicFramePr>
        <p:xfrm>
          <a:off x="3490913" y="646113"/>
          <a:ext cx="4737100" cy="6211887"/>
        </p:xfrm>
        <a:graphic>
          <a:graphicData uri="http://schemas.openxmlformats.org/presentationml/2006/ole">
            <p:oleObj spid="_x0000_s12290" name="Visio" r:id="rId5" imgW="7083552" imgH="9183672" progId="Visio.Drawing.11">
              <p:embed/>
            </p:oleObj>
          </a:graphicData>
        </a:graphic>
      </p:graphicFrame>
      <p:sp>
        <p:nvSpPr>
          <p:cNvPr id="12302"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2303"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3316"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3317"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3318"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3319"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3320"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3321"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3322"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3323"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3324"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3325"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3326"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3327"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p:spPr>
        <p:txBody>
          <a:bodyPr wrap="none" anchor="ctr"/>
          <a:lstStyle/>
          <a:p>
            <a:endParaRPr lang="en-US"/>
          </a:p>
        </p:txBody>
      </p:sp>
      <p:graphicFrame>
        <p:nvGraphicFramePr>
          <p:cNvPr id="13314" name="Object 20"/>
          <p:cNvGraphicFramePr>
            <a:graphicFrameLocks noChangeAspect="1"/>
          </p:cNvGraphicFramePr>
          <p:nvPr/>
        </p:nvGraphicFramePr>
        <p:xfrm>
          <a:off x="3490913" y="646113"/>
          <a:ext cx="4737100" cy="6211887"/>
        </p:xfrm>
        <a:graphic>
          <a:graphicData uri="http://schemas.openxmlformats.org/presentationml/2006/ole">
            <p:oleObj spid="_x0000_s13314"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For More Information</a:t>
            </a:r>
          </a:p>
        </p:txBody>
      </p:sp>
      <p:sp>
        <p:nvSpPr>
          <p:cNvPr id="48131"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http://www.ti.com/lit/SPRUGZ6</a:t>
            </a:r>
            <a:endParaRPr lang="en-US" smtClean="0"/>
          </a:p>
          <a:p>
            <a:pPr marL="742950" lvl="1" eaLnBrk="1" hangingPunct="1">
              <a:lnSpc>
                <a:spcPct val="90000"/>
              </a:lnSpc>
            </a:pPr>
            <a:r>
              <a:rPr lang="en-US" smtClean="0"/>
              <a:t>Packet Accelerator (PA) User Guide</a:t>
            </a:r>
            <a:br>
              <a:rPr lang="en-US" smtClean="0"/>
            </a:br>
            <a:r>
              <a:rPr lang="en-US" smtClean="0">
                <a:hlinkClick r:id="rId5"/>
              </a:rPr>
              <a:t>http://www.ti.com/lit/SPRUGS4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Back-Up</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914400"/>
          </a:xfrm>
        </p:spPr>
        <p:txBody>
          <a:bodyPr/>
          <a:lstStyle/>
          <a:p>
            <a:r>
              <a:rPr lang="sv-SE" sz="4000" smtClean="0">
                <a:latin typeface="Calibri" pitchFamily="34" charset="0"/>
              </a:rPr>
              <a:t>Packet Accelerator Applications</a:t>
            </a:r>
            <a:endParaRPr lang="en-US" sz="4000" smtClean="0">
              <a:latin typeface="Calibri" pitchFamily="34" charset="0"/>
            </a:endParaRPr>
          </a:p>
        </p:txBody>
      </p:sp>
      <p:sp>
        <p:nvSpPr>
          <p:cNvPr id="26627" name="Rectangle 3"/>
          <p:cNvSpPr>
            <a:spLocks noGrp="1" noChangeArrowheads="1"/>
          </p:cNvSpPr>
          <p:nvPr>
            <p:ph idx="1"/>
          </p:nvPr>
        </p:nvSpPr>
        <p:spPr>
          <a:xfrm>
            <a:off x="304800" y="1047750"/>
            <a:ext cx="8467725" cy="5375275"/>
          </a:xfrm>
        </p:spPr>
        <p:txBody>
          <a:bodyPr/>
          <a:lstStyle/>
          <a:p>
            <a:pPr>
              <a:lnSpc>
                <a:spcPct val="80000"/>
              </a:lnSpc>
            </a:pPr>
            <a:r>
              <a:rPr lang="sv-SE" sz="1600" smtClean="0">
                <a:latin typeface="Calibri" pitchFamily="34" charset="0"/>
              </a:rPr>
              <a:t>Packet</a:t>
            </a:r>
            <a:r>
              <a:rPr lang="sv-SE" sz="1600" smtClean="0">
                <a:solidFill>
                  <a:srgbClr val="7F787F"/>
                </a:solidFill>
                <a:latin typeface="Calibri" pitchFamily="34" charset="0"/>
              </a:rPr>
              <a:t> </a:t>
            </a:r>
            <a:r>
              <a:rPr lang="sv-SE" sz="1600" smtClean="0">
                <a:latin typeface="Calibri" pitchFamily="34" charset="0"/>
              </a:rPr>
              <a:t>accelerator</a:t>
            </a:r>
            <a:r>
              <a:rPr lang="sv-SE" sz="1600" smtClean="0">
                <a:solidFill>
                  <a:srgbClr val="7F787F"/>
                </a:solidFill>
                <a:latin typeface="Calibri" pitchFamily="34" charset="0"/>
              </a:rPr>
              <a:t> </a:t>
            </a:r>
            <a:r>
              <a:rPr lang="sv-SE" sz="1600" smtClean="0">
                <a:latin typeface="Calibri" pitchFamily="34" charset="0"/>
              </a:rPr>
              <a:t>saves</a:t>
            </a:r>
            <a:r>
              <a:rPr lang="sv-SE" sz="1600" smtClean="0">
                <a:solidFill>
                  <a:srgbClr val="7F787F"/>
                </a:solidFill>
                <a:latin typeface="Calibri" pitchFamily="34" charset="0"/>
              </a:rPr>
              <a:t> </a:t>
            </a:r>
            <a:r>
              <a:rPr lang="sv-SE" sz="1600" smtClean="0">
                <a:latin typeface="Calibri" pitchFamily="34" charset="0"/>
              </a:rPr>
              <a:t>cycles</a:t>
            </a:r>
            <a:r>
              <a:rPr lang="sv-SE" sz="1600" smtClean="0">
                <a:solidFill>
                  <a:srgbClr val="7F787F"/>
                </a:solidFill>
                <a:latin typeface="Calibri" pitchFamily="34" charset="0"/>
              </a:rPr>
              <a:t> </a:t>
            </a:r>
            <a:r>
              <a:rPr lang="sv-SE" sz="1600" smtClean="0">
                <a:latin typeface="Calibri" pitchFamily="34" charset="0"/>
              </a:rPr>
              <a:t>from</a:t>
            </a:r>
            <a:r>
              <a:rPr lang="sv-SE" sz="1600" smtClean="0">
                <a:solidFill>
                  <a:srgbClr val="7F787F"/>
                </a:solidFill>
                <a:latin typeface="Calibri" pitchFamily="34" charset="0"/>
              </a:rPr>
              <a:t> </a:t>
            </a:r>
            <a:r>
              <a:rPr lang="sv-SE" sz="1600" smtClean="0">
                <a:latin typeface="Calibri" pitchFamily="34" charset="0"/>
              </a:rPr>
              <a:t>host</a:t>
            </a:r>
            <a:r>
              <a:rPr lang="sv-SE" sz="1600" smtClean="0">
                <a:solidFill>
                  <a:srgbClr val="7F787F"/>
                </a:solidFill>
                <a:latin typeface="Calibri" pitchFamily="34" charset="0"/>
              </a:rPr>
              <a:t> </a:t>
            </a:r>
            <a:r>
              <a:rPr lang="sv-SE" sz="1600" smtClean="0">
                <a:latin typeface="Calibri" pitchFamily="34" charset="0"/>
              </a:rPr>
              <a:t>DSP</a:t>
            </a:r>
            <a:r>
              <a:rPr lang="sv-SE" sz="1600" smtClean="0">
                <a:solidFill>
                  <a:srgbClr val="7F787F"/>
                </a:solidFill>
                <a:latin typeface="Calibri" pitchFamily="34" charset="0"/>
              </a:rPr>
              <a:t> </a:t>
            </a:r>
            <a:r>
              <a:rPr lang="sv-SE" sz="1600" smtClean="0">
                <a:latin typeface="Calibri" pitchFamily="34" charset="0"/>
              </a:rPr>
              <a:t>cores.</a:t>
            </a:r>
          </a:p>
          <a:p>
            <a:pPr>
              <a:lnSpc>
                <a:spcPct val="80000"/>
              </a:lnSpc>
            </a:pPr>
            <a:r>
              <a:rPr lang="sv-SE" sz="1600" smtClean="0">
                <a:latin typeface="Calibri" pitchFamily="34" charset="0"/>
              </a:rPr>
              <a:t>Option</a:t>
            </a:r>
            <a:r>
              <a:rPr lang="sv-SE" sz="1600" smtClean="0">
                <a:solidFill>
                  <a:srgbClr val="7F787F"/>
                </a:solidFill>
                <a:latin typeface="Calibri" pitchFamily="34" charset="0"/>
              </a:rPr>
              <a:t> </a:t>
            </a:r>
            <a:r>
              <a:rPr lang="sv-SE" sz="1600" smtClean="0">
                <a:latin typeface="Calibri" pitchFamily="34" charset="0"/>
              </a:rPr>
              <a:t>of</a:t>
            </a:r>
            <a:r>
              <a:rPr lang="sv-SE" sz="1600" smtClean="0">
                <a:solidFill>
                  <a:srgbClr val="7F787F"/>
                </a:solidFill>
                <a:latin typeface="Calibri" pitchFamily="34" charset="0"/>
              </a:rPr>
              <a:t> </a:t>
            </a:r>
            <a:r>
              <a:rPr lang="sv-SE" sz="1600" smtClean="0">
                <a:latin typeface="Calibri" pitchFamily="34" charset="0"/>
              </a:rPr>
              <a:t>single</a:t>
            </a:r>
            <a:r>
              <a:rPr lang="sv-SE" sz="1600" smtClean="0">
                <a:solidFill>
                  <a:srgbClr val="7F787F"/>
                </a:solidFill>
                <a:latin typeface="Calibri" pitchFamily="34" charset="0"/>
              </a:rPr>
              <a:t> </a:t>
            </a:r>
            <a:r>
              <a:rPr lang="sv-SE" sz="1600" smtClean="0">
                <a:latin typeface="Calibri" pitchFamily="34" charset="0"/>
              </a:rPr>
              <a:t>IP</a:t>
            </a:r>
            <a:r>
              <a:rPr lang="sv-SE" sz="1600" smtClean="0">
                <a:solidFill>
                  <a:srgbClr val="7F787F"/>
                </a:solidFill>
                <a:latin typeface="Calibri" pitchFamily="34" charset="0"/>
              </a:rPr>
              <a:t> </a:t>
            </a:r>
            <a:r>
              <a:rPr lang="sv-SE" sz="1600" smtClean="0">
                <a:latin typeface="Calibri" pitchFamily="34" charset="0"/>
              </a:rPr>
              <a:t>address</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p>
          <a:p>
            <a:pPr lvl="1">
              <a:lnSpc>
                <a:spcPct val="80000"/>
              </a:lnSpc>
            </a:pP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r>
              <a:rPr lang="sv-SE" sz="1600" smtClean="0">
                <a:solidFill>
                  <a:srgbClr val="7F787F"/>
                </a:solidFill>
                <a:latin typeface="Calibri" pitchFamily="34" charset="0"/>
              </a:rPr>
              <a:t> </a:t>
            </a:r>
            <a:r>
              <a:rPr lang="sv-SE" sz="1600" smtClean="0">
                <a:latin typeface="Calibri" pitchFamily="34" charset="0"/>
              </a:rPr>
              <a:t>internal</a:t>
            </a:r>
            <a:r>
              <a:rPr lang="sv-SE" sz="1600" smtClean="0">
                <a:solidFill>
                  <a:srgbClr val="7F787F"/>
                </a:solidFill>
                <a:latin typeface="Calibri" pitchFamily="34" charset="0"/>
              </a:rPr>
              <a:t> </a:t>
            </a:r>
            <a:r>
              <a:rPr lang="sv-SE" sz="1600" smtClean="0">
                <a:latin typeface="Calibri" pitchFamily="34" charset="0"/>
              </a:rPr>
              <a:t>architecture</a:t>
            </a:r>
            <a:r>
              <a:rPr lang="sv-SE" sz="1600" smtClean="0">
                <a:solidFill>
                  <a:srgbClr val="7F787F"/>
                </a:solidFill>
                <a:latin typeface="Calibri" pitchFamily="34" charset="0"/>
              </a:rPr>
              <a:t> </a:t>
            </a:r>
            <a:r>
              <a:rPr lang="sv-SE" sz="1600" smtClean="0">
                <a:latin typeface="Calibri" pitchFamily="34" charset="0"/>
              </a:rPr>
              <a:t>is</a:t>
            </a:r>
            <a:r>
              <a:rPr lang="sv-SE" sz="1600" smtClean="0">
                <a:solidFill>
                  <a:srgbClr val="7F787F"/>
                </a:solidFill>
                <a:latin typeface="Calibri" pitchFamily="34" charset="0"/>
              </a:rPr>
              <a:t> </a:t>
            </a:r>
            <a:r>
              <a:rPr lang="sv-SE" sz="1600" smtClean="0">
                <a:latin typeface="Calibri" pitchFamily="34" charset="0"/>
              </a:rPr>
              <a:t>abstracted</a:t>
            </a:r>
          </a:p>
          <a:p>
            <a:pPr>
              <a:lnSpc>
                <a:spcPct val="80000"/>
              </a:lnSpc>
            </a:pPr>
            <a:r>
              <a:rPr lang="sv-SE" sz="1600" smtClean="0">
                <a:latin typeface="Calibri" pitchFamily="34" charset="0"/>
              </a:rPr>
              <a:t>8192</a:t>
            </a:r>
            <a:r>
              <a:rPr lang="sv-SE" sz="1600" smtClean="0">
                <a:solidFill>
                  <a:srgbClr val="7F787F"/>
                </a:solidFill>
                <a:latin typeface="Calibri" pitchFamily="34" charset="0"/>
              </a:rPr>
              <a:t> </a:t>
            </a:r>
            <a:r>
              <a:rPr lang="sv-SE" sz="1600" smtClean="0">
                <a:latin typeface="Calibri" pitchFamily="34" charset="0"/>
              </a:rPr>
              <a:t>multiple-in,</a:t>
            </a:r>
            <a:r>
              <a:rPr lang="sv-SE" sz="1600" smtClean="0">
                <a:solidFill>
                  <a:srgbClr val="7F787F"/>
                </a:solidFill>
                <a:latin typeface="Calibri" pitchFamily="34" charset="0"/>
              </a:rPr>
              <a:t> </a:t>
            </a:r>
            <a:r>
              <a:rPr lang="sv-SE" sz="1600" smtClean="0">
                <a:latin typeface="Calibri" pitchFamily="34" charset="0"/>
              </a:rPr>
              <a:t>multiple-out</a:t>
            </a:r>
            <a:r>
              <a:rPr lang="sv-SE" sz="1600" smtClean="0">
                <a:solidFill>
                  <a:srgbClr val="7F787F"/>
                </a:solidFill>
                <a:latin typeface="Calibri" pitchFamily="34" charset="0"/>
              </a:rPr>
              <a:t> </a:t>
            </a:r>
            <a:r>
              <a:rPr lang="sv-SE" sz="1600" smtClean="0">
                <a:latin typeface="Calibri" pitchFamily="34" charset="0"/>
              </a:rPr>
              <a:t>HW</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TCP)</a:t>
            </a:r>
            <a:r>
              <a:rPr lang="sv-SE" sz="1600" smtClean="0">
                <a:solidFill>
                  <a:srgbClr val="7F787F"/>
                </a:solidFill>
                <a:latin typeface="Calibri" pitchFamily="34" charset="0"/>
              </a:rPr>
              <a:t> </a:t>
            </a:r>
            <a:r>
              <a:rPr lang="sv-SE" sz="1600" smtClean="0">
                <a:latin typeface="Calibri" pitchFamily="34" charset="0"/>
              </a:rPr>
              <a:t>Checksum</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selected</a:t>
            </a:r>
            <a:r>
              <a:rPr lang="sv-SE" sz="1600" smtClean="0">
                <a:solidFill>
                  <a:srgbClr val="7F787F"/>
                </a:solidFill>
                <a:latin typeface="Calibri" pitchFamily="34" charset="0"/>
              </a:rPr>
              <a:t> </a:t>
            </a:r>
            <a:r>
              <a:rPr lang="sv-SE" sz="1600" smtClean="0">
                <a:latin typeface="Calibri" pitchFamily="34" charset="0"/>
              </a:rPr>
              <a:t>CRCs</a:t>
            </a:r>
            <a:r>
              <a:rPr lang="sv-SE" sz="1600" smtClean="0">
                <a:solidFill>
                  <a:srgbClr val="7F787F"/>
                </a:solidFill>
                <a:latin typeface="Calibri" pitchFamily="34" charset="0"/>
              </a:rPr>
              <a:t> </a:t>
            </a:r>
            <a:r>
              <a:rPr lang="sv-SE" sz="1600" smtClean="0">
                <a:latin typeface="Calibri" pitchFamily="34" charset="0"/>
              </a:rPr>
              <a:t>also</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header</a:t>
            </a:r>
            <a:r>
              <a:rPr lang="sv-SE" sz="1600" smtClean="0">
                <a:solidFill>
                  <a:srgbClr val="7F787F"/>
                </a:solidFill>
                <a:latin typeface="Calibri" pitchFamily="34" charset="0"/>
              </a:rPr>
              <a:t> </a:t>
            </a:r>
            <a:r>
              <a:rPr lang="sv-SE" sz="1600" smtClean="0">
                <a:latin typeface="Calibri" pitchFamily="34" charset="0"/>
              </a:rPr>
              <a:t>formats</a:t>
            </a:r>
          </a:p>
          <a:p>
            <a:pPr lvl="1">
              <a:lnSpc>
                <a:spcPct val="80000"/>
              </a:lnSpc>
            </a:pPr>
            <a:r>
              <a:rPr lang="sv-SE" sz="1600" smtClean="0">
                <a:latin typeface="Calibri" pitchFamily="34" charset="0"/>
              </a:rPr>
              <a:t>Verification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ingress</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generation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egress</a:t>
            </a:r>
            <a:endParaRPr lang="en-US" sz="1600" smtClean="0">
              <a:latin typeface="Calibri" pitchFamily="34" charset="0"/>
            </a:endParaRPr>
          </a:p>
          <a:p>
            <a:pPr>
              <a:lnSpc>
                <a:spcPct val="80000"/>
              </a:lnSpc>
            </a:pPr>
            <a:r>
              <a:rPr lang="en-US" sz="1600" smtClean="0">
                <a:latin typeface="Calibri" pitchFamily="34" charset="0"/>
              </a:rPr>
              <a:t>L2</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Ethernet</a:t>
            </a:r>
            <a:r>
              <a:rPr lang="en-US" altLang="zh-TW" sz="1600" smtClean="0">
                <a:latin typeface="Calibri" pitchFamily="34" charset="0"/>
                <a:ea typeface="PMingLiU" pitchFamily="18" charset="-120"/>
              </a:rPr>
              <a:t>:</a:t>
            </a:r>
            <a:r>
              <a:rPr lang="en-US" altLang="zh-TW" sz="1600" smtClean="0">
                <a:solidFill>
                  <a:srgbClr val="7F787F"/>
                </a:solidFill>
                <a:latin typeface="Calibri" pitchFamily="34" charset="0"/>
                <a:ea typeface="PMingLiU" pitchFamily="18" charset="-120"/>
              </a:rPr>
              <a:t> </a:t>
            </a:r>
            <a:r>
              <a:rPr lang="en-US" altLang="zh-TW" sz="1600" smtClean="0">
                <a:latin typeface="Calibri" pitchFamily="34" charset="0"/>
                <a:ea typeface="PMingLiU" pitchFamily="18" charset="-120"/>
              </a:rPr>
              <a:t>E</a:t>
            </a:r>
            <a:r>
              <a:rPr lang="en-US" sz="1600" smtClean="0">
                <a:latin typeface="Calibri" pitchFamily="34" charset="0"/>
              </a:rPr>
              <a:t>thertype</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VLAN</a:t>
            </a:r>
          </a:p>
          <a:p>
            <a:pPr lvl="1">
              <a:lnSpc>
                <a:spcPct val="80000"/>
              </a:lnSpc>
            </a:pPr>
            <a:r>
              <a:rPr lang="en-US" sz="1600" smtClean="0">
                <a:latin typeface="Calibri" pitchFamily="34" charset="0"/>
              </a:rPr>
              <a:t>MPLS</a:t>
            </a:r>
          </a:p>
          <a:p>
            <a:pPr>
              <a:lnSpc>
                <a:spcPct val="80000"/>
              </a:lnSpc>
            </a:pPr>
            <a:r>
              <a:rPr lang="en-US" sz="1600" smtClean="0">
                <a:latin typeface="Calibri" pitchFamily="34" charset="0"/>
              </a:rPr>
              <a:t>L3/L4</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IPv4/6</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UDP</a:t>
            </a:r>
            <a:r>
              <a:rPr lang="en-US" sz="1600" smtClean="0">
                <a:solidFill>
                  <a:srgbClr val="7F787F"/>
                </a:solidFill>
                <a:latin typeface="Calibri" pitchFamily="34" charset="0"/>
              </a:rPr>
              <a:t> </a:t>
            </a:r>
            <a:r>
              <a:rPr lang="en-US" sz="1600" smtClean="0">
                <a:latin typeface="Calibri" pitchFamily="34" charset="0"/>
              </a:rPr>
              <a:t>port</a:t>
            </a:r>
            <a:r>
              <a:rPr lang="en-US" sz="1600" smtClean="0">
                <a:solidFill>
                  <a:srgbClr val="7F787F"/>
                </a:solidFill>
                <a:latin typeface="Calibri" pitchFamily="34" charset="0"/>
              </a:rPr>
              <a:t> </a:t>
            </a:r>
            <a:r>
              <a:rPr lang="en-US" sz="1600" smtClean="0">
                <a:latin typeface="Calibri" pitchFamily="34" charset="0"/>
              </a:rPr>
              <a:t>based</a:t>
            </a:r>
            <a:r>
              <a:rPr lang="en-US" sz="1600" smtClean="0">
                <a:solidFill>
                  <a:srgbClr val="7F787F"/>
                </a:solidFill>
                <a:latin typeface="Calibri" pitchFamily="34" charset="0"/>
              </a:rPr>
              <a:t> </a:t>
            </a:r>
            <a:r>
              <a:rPr lang="en-US" sz="1600" smtClean="0">
                <a:latin typeface="Calibri" pitchFamily="34" charset="0"/>
              </a:rPr>
              <a:t>routing</a:t>
            </a:r>
          </a:p>
          <a:p>
            <a:pPr lvl="1">
              <a:lnSpc>
                <a:spcPct val="80000"/>
              </a:lnSpc>
            </a:pPr>
            <a:r>
              <a:rPr lang="sv-SE" sz="1600" smtClean="0">
                <a:latin typeface="Calibri" pitchFamily="34" charset="0"/>
              </a:rPr>
              <a:t>Raw</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or</a:t>
            </a:r>
            <a:r>
              <a:rPr lang="sv-SE" sz="1600" smtClean="0">
                <a:solidFill>
                  <a:srgbClr val="7F787F"/>
                </a:solidFill>
                <a:latin typeface="Calibri" pitchFamily="34" charset="0"/>
              </a:rPr>
              <a:t> </a:t>
            </a:r>
            <a:r>
              <a:rPr lang="sv-SE" sz="1600" smtClean="0">
                <a:latin typeface="Calibri" pitchFamily="34" charset="0"/>
              </a:rPr>
              <a:t>IPv4/6</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like</a:t>
            </a:r>
            <a:r>
              <a:rPr lang="sv-SE" sz="1600" smtClean="0">
                <a:solidFill>
                  <a:srgbClr val="7F787F"/>
                </a:solidFill>
                <a:latin typeface="Calibri" pitchFamily="34" charset="0"/>
              </a:rPr>
              <a:t> </a:t>
            </a:r>
            <a:r>
              <a:rPr lang="sv-SE" sz="1600" smtClean="0">
                <a:latin typeface="Calibri" pitchFamily="34" charset="0"/>
              </a:rPr>
              <a:t>protocol</a:t>
            </a:r>
            <a:r>
              <a:rPr lang="sv-SE" sz="1600" smtClean="0">
                <a:solidFill>
                  <a:srgbClr val="7F787F"/>
                </a:solidFill>
                <a:latin typeface="Calibri" pitchFamily="34" charset="0"/>
              </a:rPr>
              <a:t> </a:t>
            </a:r>
            <a:r>
              <a:rPr lang="sv-SE" sz="1600" smtClean="0">
                <a:latin typeface="Calibri" pitchFamily="34" charset="0"/>
              </a:rPr>
              <a:t>support</a:t>
            </a:r>
          </a:p>
          <a:p>
            <a:pPr lvl="1">
              <a:lnSpc>
                <a:spcPct val="80000"/>
              </a:lnSpc>
            </a:pPr>
            <a:r>
              <a:rPr lang="sv-SE" sz="1600" smtClean="0">
                <a:latin typeface="Calibri" pitchFamily="34" charset="0"/>
              </a:rPr>
              <a:t>GRE</a:t>
            </a:r>
          </a:p>
          <a:p>
            <a:pPr>
              <a:lnSpc>
                <a:spcPct val="80000"/>
              </a:lnSpc>
            </a:pPr>
            <a:r>
              <a:rPr lang="en-US" sz="1600" smtClean="0">
                <a:latin typeface="Calibri" pitchFamily="34" charset="0"/>
              </a:rPr>
              <a:t>QOS</a:t>
            </a:r>
          </a:p>
          <a:p>
            <a:pPr lvl="1">
              <a:lnSpc>
                <a:spcPct val="80000"/>
              </a:lnSpc>
            </a:pPr>
            <a:r>
              <a:rPr lang="en-US" sz="1600" smtClean="0">
                <a:latin typeface="Calibri" pitchFamily="34" charset="0"/>
              </a:rPr>
              <a:t>Per</a:t>
            </a:r>
            <a:r>
              <a:rPr lang="en-US" sz="1600" smtClean="0">
                <a:solidFill>
                  <a:srgbClr val="7F787F"/>
                </a:solidFill>
                <a:latin typeface="Calibri" pitchFamily="34" charset="0"/>
              </a:rPr>
              <a:t> </a:t>
            </a:r>
            <a:r>
              <a:rPr lang="en-US" sz="1600" smtClean="0">
                <a:latin typeface="Calibri" pitchFamily="34" charset="0"/>
              </a:rPr>
              <a:t>channel</a:t>
            </a:r>
            <a:r>
              <a:rPr lang="en-US" sz="1600" smtClean="0">
                <a:solidFill>
                  <a:srgbClr val="7F787F"/>
                </a:solidFill>
                <a:latin typeface="Calibri" pitchFamily="34" charset="0"/>
              </a:rPr>
              <a:t> </a:t>
            </a:r>
            <a:r>
              <a:rPr lang="en-US" sz="1600" smtClean="0">
                <a:latin typeface="Calibri" pitchFamily="34" charset="0"/>
              </a:rPr>
              <a:t>/</a:t>
            </a:r>
            <a:r>
              <a:rPr lang="en-US" sz="1600" smtClean="0">
                <a:solidFill>
                  <a:srgbClr val="7F787F"/>
                </a:solidFill>
                <a:latin typeface="Calibri" pitchFamily="34" charset="0"/>
              </a:rPr>
              <a:t> </a:t>
            </a:r>
            <a:r>
              <a:rPr lang="en-US" sz="1600" smtClean="0">
                <a:latin typeface="Calibri" pitchFamily="34" charset="0"/>
              </a:rPr>
              <a:t>flow</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individual</a:t>
            </a:r>
            <a:r>
              <a:rPr lang="en-US" sz="1600" smtClean="0">
                <a:solidFill>
                  <a:srgbClr val="7F787F"/>
                </a:solidFill>
                <a:latin typeface="Calibri" pitchFamily="34" charset="0"/>
              </a:rPr>
              <a:t> </a:t>
            </a:r>
            <a:r>
              <a:rPr lang="en-US" sz="1600" smtClean="0">
                <a:latin typeface="Calibri" pitchFamily="34" charset="0"/>
              </a:rPr>
              <a:t>queue</a:t>
            </a:r>
            <a:r>
              <a:rPr lang="en-US" sz="1600" smtClean="0">
                <a:solidFill>
                  <a:srgbClr val="7F787F"/>
                </a:solidFill>
                <a:latin typeface="Calibri" pitchFamily="34" charset="0"/>
              </a:rPr>
              <a:t> </a:t>
            </a:r>
            <a:r>
              <a:rPr lang="en-US" sz="1600" smtClean="0">
                <a:latin typeface="Calibri" pitchFamily="34" charset="0"/>
              </a:rPr>
              <a:t>towards</a:t>
            </a:r>
            <a:r>
              <a:rPr lang="en-US" sz="1600" smtClean="0">
                <a:solidFill>
                  <a:srgbClr val="7F787F"/>
                </a:solidFill>
                <a:latin typeface="Calibri" pitchFamily="34" charset="0"/>
              </a:rPr>
              <a:t> </a:t>
            </a:r>
            <a:r>
              <a:rPr lang="en-US" sz="1600" smtClean="0">
                <a:latin typeface="Calibri" pitchFamily="34" charset="0"/>
              </a:rPr>
              <a:t>host</a:t>
            </a:r>
            <a:r>
              <a:rPr lang="en-US" sz="1600" smtClean="0">
                <a:solidFill>
                  <a:srgbClr val="7F787F"/>
                </a:solidFill>
                <a:latin typeface="Calibri" pitchFamily="34" charset="0"/>
              </a:rPr>
              <a:t> </a:t>
            </a:r>
            <a:r>
              <a:rPr lang="en-US" sz="1600" smtClean="0">
                <a:latin typeface="Calibri" pitchFamily="34" charset="0"/>
              </a:rPr>
              <a:t>DSPs</a:t>
            </a:r>
          </a:p>
          <a:p>
            <a:pPr lvl="1">
              <a:lnSpc>
                <a:spcPct val="80000"/>
              </a:lnSpc>
            </a:pPr>
            <a:r>
              <a:rPr lang="en-US" sz="1600" smtClean="0">
                <a:latin typeface="Calibri" pitchFamily="34" charset="0"/>
              </a:rPr>
              <a:t>TX</a:t>
            </a:r>
            <a:r>
              <a:rPr lang="en-US" sz="1600" smtClean="0">
                <a:solidFill>
                  <a:srgbClr val="7F787F"/>
                </a:solidFill>
                <a:latin typeface="Calibri" pitchFamily="34" charset="0"/>
              </a:rPr>
              <a:t> </a:t>
            </a:r>
            <a:r>
              <a:rPr lang="en-US" sz="1600" smtClean="0">
                <a:latin typeface="Calibri" pitchFamily="34" charset="0"/>
              </a:rPr>
              <a:t>traffic</a:t>
            </a:r>
            <a:r>
              <a:rPr lang="en-US" sz="1600" smtClean="0">
                <a:solidFill>
                  <a:srgbClr val="7F787F"/>
                </a:solidFill>
                <a:latin typeface="Calibri" pitchFamily="34" charset="0"/>
              </a:rPr>
              <a:t> </a:t>
            </a:r>
            <a:r>
              <a:rPr lang="en-US" sz="1600" smtClean="0">
                <a:latin typeface="Calibri" pitchFamily="34" charset="0"/>
              </a:rPr>
              <a:t>shaping</a:t>
            </a:r>
          </a:p>
          <a:p>
            <a:pPr>
              <a:lnSpc>
                <a:spcPct val="80000"/>
              </a:lnSpc>
            </a:pPr>
            <a:r>
              <a:rPr lang="en-US" sz="1600" smtClean="0">
                <a:latin typeface="Calibri" pitchFamily="34" charset="0"/>
              </a:rPr>
              <a:t>Access</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the</a:t>
            </a:r>
            <a:r>
              <a:rPr lang="en-US" sz="1600" smtClean="0">
                <a:solidFill>
                  <a:srgbClr val="7F787F"/>
                </a:solidFill>
                <a:latin typeface="Calibri" pitchFamily="34" charset="0"/>
              </a:rPr>
              <a:t> </a:t>
            </a:r>
            <a:r>
              <a:rPr lang="en-US" sz="1600" smtClean="0">
                <a:latin typeface="Calibri" pitchFamily="34" charset="0"/>
              </a:rPr>
              <a:t>Security</a:t>
            </a:r>
            <a:r>
              <a:rPr lang="en-US" sz="1600" smtClean="0">
                <a:solidFill>
                  <a:srgbClr val="7F787F"/>
                </a:solidFill>
                <a:latin typeface="Calibri" pitchFamily="34" charset="0"/>
              </a:rPr>
              <a:t> </a:t>
            </a:r>
            <a:r>
              <a:rPr lang="en-US" sz="1600" smtClean="0">
                <a:latin typeface="Calibri" pitchFamily="34" charset="0"/>
              </a:rPr>
              <a:t>Accelerator</a:t>
            </a:r>
          </a:p>
          <a:p>
            <a:pPr lvl="1">
              <a:lnSpc>
                <a:spcPct val="80000"/>
              </a:lnSpc>
            </a:pPr>
            <a:r>
              <a:rPr lang="en-US" sz="1600" smtClean="0">
                <a:latin typeface="Calibri" pitchFamily="34" charset="0"/>
              </a:rPr>
              <a:t>IPSec</a:t>
            </a:r>
            <a:r>
              <a:rPr lang="en-US" sz="1600" smtClean="0">
                <a:solidFill>
                  <a:srgbClr val="7F787F"/>
                </a:solidFill>
                <a:latin typeface="Calibri" pitchFamily="34" charset="0"/>
              </a:rPr>
              <a:t> </a:t>
            </a:r>
            <a:r>
              <a:rPr lang="en-US" sz="1600" smtClean="0">
                <a:latin typeface="Calibri" pitchFamily="34" charset="0"/>
              </a:rPr>
              <a:t>ESP</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AH</a:t>
            </a:r>
            <a:r>
              <a:rPr lang="en-US" sz="1600" smtClean="0">
                <a:solidFill>
                  <a:srgbClr val="7F787F"/>
                </a:solidFill>
                <a:latin typeface="Calibri" pitchFamily="34" charset="0"/>
              </a:rPr>
              <a:t> </a:t>
            </a:r>
            <a:r>
              <a:rPr lang="en-US" sz="1600" smtClean="0">
                <a:latin typeface="Calibri" pitchFamily="34" charset="0"/>
              </a:rPr>
              <a:t>tunnel,</a:t>
            </a:r>
            <a:r>
              <a:rPr lang="en-US" sz="1600" smtClean="0">
                <a:solidFill>
                  <a:srgbClr val="7F787F"/>
                </a:solidFill>
                <a:latin typeface="Calibri" pitchFamily="34" charset="0"/>
              </a:rPr>
              <a:t> </a:t>
            </a:r>
            <a:r>
              <a:rPr lang="en-US" sz="1600" smtClean="0">
                <a:latin typeface="Calibri" pitchFamily="34" charset="0"/>
              </a:rPr>
              <a:t>SRTP</a:t>
            </a:r>
          </a:p>
          <a:p>
            <a:pPr>
              <a:lnSpc>
                <a:spcPct val="80000"/>
              </a:lnSpc>
            </a:pPr>
            <a:r>
              <a:rPr lang="sv-SE" sz="1600" smtClean="0">
                <a:latin typeface="Calibri" pitchFamily="34" charset="0"/>
              </a:rPr>
              <a:t>Multicast</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multiple</a:t>
            </a:r>
            <a:r>
              <a:rPr lang="sv-SE" sz="1600" smtClean="0">
                <a:solidFill>
                  <a:srgbClr val="7F787F"/>
                </a:solidFill>
                <a:latin typeface="Calibri" pitchFamily="34" charset="0"/>
              </a:rPr>
              <a:t> </a:t>
            </a:r>
            <a:r>
              <a:rPr lang="sv-SE" sz="1600" smtClean="0">
                <a:latin typeface="Calibri" pitchFamily="34" charset="0"/>
              </a:rPr>
              <a:t>queues</a:t>
            </a:r>
          </a:p>
          <a:p>
            <a:pPr lvl="1">
              <a:lnSpc>
                <a:spcPct val="80000"/>
              </a:lnSpc>
            </a:pP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example,</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broadcast</a:t>
            </a:r>
            <a:r>
              <a:rPr lang="sv-SE" sz="1600" smtClean="0">
                <a:solidFill>
                  <a:srgbClr val="7F787F"/>
                </a:solidFill>
                <a:latin typeface="Calibri" pitchFamily="34" charset="0"/>
              </a:rPr>
              <a:t> </a:t>
            </a:r>
            <a:r>
              <a:rPr lang="sv-SE" sz="1600" smtClean="0">
                <a:latin typeface="Calibri" pitchFamily="34" charset="0"/>
              </a:rPr>
              <a:t>copied</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pushed</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1-8</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en-US" sz="1600" smtClean="0">
                <a:latin typeface="Calibri" pitchFamily="34" charset="0"/>
              </a:rPr>
              <a:t>Timestamps</a:t>
            </a:r>
          </a:p>
          <a:p>
            <a:pPr lvl="1">
              <a:lnSpc>
                <a:spcPct val="80000"/>
              </a:lnSpc>
            </a:pPr>
            <a:r>
              <a:rPr lang="en-US" sz="1600" smtClean="0">
                <a:latin typeface="Calibri" pitchFamily="34" charset="0"/>
              </a:rPr>
              <a:t>IEEE</a:t>
            </a:r>
            <a:r>
              <a:rPr lang="en-US" sz="1600" smtClean="0">
                <a:solidFill>
                  <a:srgbClr val="7F787F"/>
                </a:solidFill>
                <a:latin typeface="Calibri" pitchFamily="34" charset="0"/>
              </a:rPr>
              <a:t> </a:t>
            </a:r>
            <a:r>
              <a:rPr lang="en-US" sz="1600" smtClean="0">
                <a:latin typeface="Calibri" pitchFamily="34" charset="0"/>
              </a:rPr>
              <a:t>1588</a:t>
            </a:r>
            <a:r>
              <a:rPr lang="en-US" sz="1600" smtClean="0">
                <a:solidFill>
                  <a:srgbClr val="7F787F"/>
                </a:solidFill>
                <a:latin typeface="Calibri" pitchFamily="34" charset="0"/>
              </a:rPr>
              <a:t> </a:t>
            </a:r>
            <a:r>
              <a:rPr lang="en-US" sz="1600" smtClean="0">
                <a:latin typeface="Calibri" pitchFamily="34" charset="0"/>
              </a:rPr>
              <a:t>timestamps</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configurable</a:t>
            </a:r>
            <a:r>
              <a:rPr lang="en-US" sz="1600" smtClean="0">
                <a:solidFill>
                  <a:srgbClr val="7F787F"/>
                </a:solidFill>
                <a:latin typeface="Calibri" pitchFamily="34" charset="0"/>
              </a:rPr>
              <a:t> </a:t>
            </a:r>
            <a:r>
              <a:rPr lang="en-US" sz="1600" smtClean="0">
                <a:latin typeface="Calibri" pitchFamily="34" charset="0"/>
              </a:rPr>
              <a:t>generic</a:t>
            </a:r>
            <a:r>
              <a:rPr lang="en-US" sz="1600" smtClean="0">
                <a:solidFill>
                  <a:srgbClr val="7F787F"/>
                </a:solidFill>
                <a:latin typeface="Calibri" pitchFamily="34" charset="0"/>
              </a:rPr>
              <a:t> </a:t>
            </a:r>
            <a:r>
              <a:rPr lang="en-US" sz="1600" smtClean="0">
                <a:latin typeface="Calibri" pitchFamily="34" charset="0"/>
              </a:rPr>
              <a:t>timestamps</a:t>
            </a:r>
          </a:p>
        </p:txBody>
      </p:sp>
    </p:spTree>
    <p:custDataLst>
      <p:tags r:id="rId1"/>
    </p:custData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Management Data IO</a:t>
            </a:r>
          </a:p>
        </p:txBody>
      </p:sp>
      <p:sp>
        <p:nvSpPr>
          <p:cNvPr id="3" name="Content Placeholder 2"/>
          <p:cNvSpPr>
            <a:spLocks noGrp="1"/>
          </p:cNvSpPr>
          <p:nvPr>
            <p:ph idx="1"/>
          </p:nvPr>
        </p:nvSpPr>
        <p:spPr/>
        <p:txBody>
          <a:bodyPr>
            <a:normAutofit fontScale="47500" lnSpcReduction="20000"/>
          </a:bodyPr>
          <a:lstStyle/>
          <a:p>
            <a:pPr>
              <a:defRPr/>
            </a:pPr>
            <a:r>
              <a:rPr lang="en-US" dirty="0">
                <a:latin typeface="+mn-lt"/>
              </a:rPr>
              <a:t>The MDIO module manages up to 32 physical layer (PHY) devices connected</a:t>
            </a:r>
          </a:p>
          <a:p>
            <a:pPr>
              <a:defRPr/>
            </a:pPr>
            <a:r>
              <a:rPr lang="en-US" dirty="0">
                <a:latin typeface="+mn-lt"/>
              </a:rPr>
              <a:t>to the Ethernet Media Access Controller (EMAC). The MDIO module allows almost</a:t>
            </a:r>
          </a:p>
          <a:p>
            <a:pPr>
              <a:defRPr/>
            </a:pPr>
            <a:r>
              <a:rPr lang="en-US" dirty="0">
                <a:latin typeface="+mn-lt"/>
              </a:rPr>
              <a:t>transparent operation of the MDIO interface with little maintenance from the DSP.</a:t>
            </a:r>
          </a:p>
          <a:p>
            <a:pPr>
              <a:defRPr/>
            </a:pPr>
            <a:r>
              <a:rPr lang="en-US" dirty="0">
                <a:latin typeface="+mn-lt"/>
              </a:rPr>
              <a:t>The MDIO module enumerates all PHY devices in the system by continuously polling</a:t>
            </a:r>
          </a:p>
          <a:p>
            <a:pPr>
              <a:defRPr/>
            </a:pPr>
            <a:r>
              <a:rPr lang="en-US" dirty="0">
                <a:latin typeface="+mn-lt"/>
              </a:rPr>
              <a:t>32 MDIO addresses. Once it detects a PHY device, the MDIO module reads the PHY</a:t>
            </a:r>
          </a:p>
          <a:p>
            <a:pPr>
              <a:defRPr/>
            </a:pPr>
            <a:r>
              <a:rPr lang="en-US" dirty="0">
                <a:latin typeface="+mn-lt"/>
              </a:rPr>
              <a:t>status register to monitor the PHY link state. The MDIO module stores link change</a:t>
            </a:r>
          </a:p>
          <a:p>
            <a:pPr>
              <a:defRPr/>
            </a:pPr>
            <a:r>
              <a:rPr lang="en-US" dirty="0">
                <a:latin typeface="+mn-lt"/>
              </a:rPr>
              <a:t>events that can interrupt the CPU. The event storage allows the DSP to poll the link</a:t>
            </a:r>
          </a:p>
          <a:p>
            <a:pPr>
              <a:defRPr/>
            </a:pPr>
            <a:r>
              <a:rPr lang="en-US" dirty="0">
                <a:latin typeface="+mn-lt"/>
              </a:rPr>
              <a:t>status of the PHY device without continuously performing MDIO module accesses.</a:t>
            </a:r>
          </a:p>
          <a:p>
            <a:pPr>
              <a:defRPr/>
            </a:pPr>
            <a:r>
              <a:rPr lang="en-US" dirty="0">
                <a:latin typeface="+mn-lt"/>
              </a:rPr>
              <a:t>When the system must access the MDIO module for configuration and negotiation, the</a:t>
            </a:r>
          </a:p>
          <a:p>
            <a:pPr>
              <a:defRPr/>
            </a:pPr>
            <a:r>
              <a:rPr lang="en-US" dirty="0">
                <a:latin typeface="+mn-lt"/>
              </a:rPr>
              <a:t>MDIO module performs the MDIO read or write operation independent of the DSP.</a:t>
            </a:r>
          </a:p>
          <a:p>
            <a:pPr>
              <a:defRPr/>
            </a:pPr>
            <a:r>
              <a:rPr lang="en-US" dirty="0">
                <a:latin typeface="+mn-lt"/>
              </a:rPr>
              <a:t>This independent operation allows the DSP to poll for completion or interrupt the CPU</a:t>
            </a:r>
          </a:p>
          <a:p>
            <a:pPr>
              <a:defRPr/>
            </a:pPr>
            <a:r>
              <a:rPr lang="en-US" dirty="0">
                <a:latin typeface="+mn-lt"/>
              </a:rPr>
              <a:t>once the operation has completed.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Network Layers</a:t>
            </a:r>
          </a:p>
        </p:txBody>
      </p:sp>
      <p:sp>
        <p:nvSpPr>
          <p:cNvPr id="3" name="Content Placeholder 2"/>
          <p:cNvSpPr>
            <a:spLocks noGrp="1"/>
          </p:cNvSpPr>
          <p:nvPr>
            <p:ph idx="1"/>
          </p:nvPr>
        </p:nvSpPr>
        <p:spPr/>
        <p:txBody>
          <a:bodyPr>
            <a:normAutofit fontScale="47500" lnSpcReduction="20000"/>
          </a:bodyPr>
          <a:lstStyle/>
          <a:p>
            <a:pPr>
              <a:defRPr/>
            </a:pPr>
            <a:r>
              <a:rPr lang="en-US" dirty="0" smtClean="0">
                <a:latin typeface="+mn-lt"/>
              </a:rPr>
              <a:t>Network layers define a hierarchy of services delineated by functionality. Each layer can use the functionality of the next layer below, and offers services to the next layer above. The packet accelerator sub-system examines and routes packets based on fields in up to three layers of the Ethernet packets or L0-L2 header of the SRIO packets. In layer 2, the MAC (Media Access Control) layer, the sub-system classifies IEEE 802.3 packets based on (optionally) the destination MAC, source MAC, </a:t>
            </a:r>
            <a:r>
              <a:rPr lang="en-US" dirty="0" err="1" smtClean="0">
                <a:latin typeface="+mn-lt"/>
              </a:rPr>
              <a:t>Ethertype</a:t>
            </a:r>
            <a:r>
              <a:rPr lang="en-US" dirty="0" smtClean="0">
                <a:latin typeface="+mn-lt"/>
              </a:rPr>
              <a:t>, and VLAN tags. </a:t>
            </a:r>
          </a:p>
          <a:p>
            <a:pPr>
              <a:defRPr/>
            </a:pPr>
            <a:r>
              <a:rPr lang="en-US" dirty="0" smtClean="0">
                <a:latin typeface="+mn-lt"/>
              </a:rPr>
              <a:t>In Layer 3, the network layer, IPv4 (Internet Protocol Version 4) and IPv6 (Internet Protocol Version 6) packets are routed based (optionally) on source IP address, destination IP address, IPv4 protocol, IPv6 next header, IPv4 Type of Service (recently changed to IPv4 differentiated service in RFC 2474), IPv6 traffic class, and IPv6 flow label. For IP packets with security services the SPI (Security Parameters Index) is also included in the classification information. For IP packets with SCTP (Stream Control Transmission Protocol) the SCTP destination port is also included in the classification information. </a:t>
            </a:r>
          </a:p>
          <a:p>
            <a:pPr>
              <a:defRPr/>
            </a:pPr>
            <a:r>
              <a:rPr lang="en-US" dirty="0" smtClean="0">
                <a:latin typeface="+mn-lt"/>
              </a:rPr>
              <a:t>In layer 4, the transport layer, UDP (User Datagram Protocol) and TCP (Transmission Control Protocol) packets are routed based on the destination port. However, the GTP-U (GPRS </a:t>
            </a:r>
            <a:r>
              <a:rPr lang="en-US" dirty="0" err="1" smtClean="0">
                <a:latin typeface="+mn-lt"/>
              </a:rPr>
              <a:t>Tunnelling</a:t>
            </a:r>
            <a:r>
              <a:rPr lang="en-US" dirty="0" smtClean="0">
                <a:latin typeface="+mn-lt"/>
              </a:rPr>
              <a:t> Protocol User Plane) over UDP packets are routed based on its 32-bit TEID (Tunnel ID). </a:t>
            </a:r>
          </a:p>
          <a:p>
            <a:pPr>
              <a:defRPr/>
            </a:pPr>
            <a:r>
              <a:rPr lang="en-US" dirty="0" smtClean="0">
                <a:latin typeface="+mn-lt"/>
              </a:rPr>
              <a:t>For SRIO (Serial RapidIO), L0-L2 header information the sub-system classifies SRIO packets based on (optional) the source ID, destination ID, transport type, priority, message type, SRIO type 11 mailbox and letter, SRIO type 9 stream ID and class of service. </a:t>
            </a:r>
          </a:p>
          <a:p>
            <a:pPr>
              <a:defRPr/>
            </a:pPr>
            <a:endParaRPr lang="en-US" dirty="0">
              <a:latin typeface="+mn-lt"/>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Receive Path</a:t>
            </a:r>
          </a:p>
        </p:txBody>
      </p:sp>
      <p:sp>
        <p:nvSpPr>
          <p:cNvPr id="3" name="Content Placeholder 2"/>
          <p:cNvSpPr>
            <a:spLocks noGrp="1"/>
          </p:cNvSpPr>
          <p:nvPr>
            <p:ph idx="1"/>
          </p:nvPr>
        </p:nvSpPr>
        <p:spPr/>
        <p:txBody>
          <a:bodyPr>
            <a:normAutofit fontScale="77500" lnSpcReduction="20000"/>
          </a:bodyPr>
          <a:lstStyle/>
          <a:p>
            <a:pPr>
              <a:defRPr/>
            </a:pPr>
            <a:r>
              <a:rPr lang="en-US" dirty="0" smtClean="0">
                <a:latin typeface="+mn-lt"/>
              </a:rPr>
              <a:t>All received packets from Ethernet and/or SRIO are routed to PDSP0 </a:t>
            </a:r>
          </a:p>
          <a:p>
            <a:pPr>
              <a:defRPr/>
            </a:pPr>
            <a:r>
              <a:rPr lang="en-US" dirty="0" smtClean="0">
                <a:latin typeface="+mn-lt"/>
              </a:rPr>
              <a:t>PDSP0 does L0-L2 (MAC/SRIO) lookup using LUT1-0. If the packet is IP, it is forwarded to PDSP1 </a:t>
            </a:r>
          </a:p>
          <a:p>
            <a:pPr>
              <a:defRPr/>
            </a:pPr>
            <a:r>
              <a:rPr lang="en-US" dirty="0" smtClean="0">
                <a:latin typeface="+mn-lt"/>
              </a:rPr>
              <a:t>PDSP1 does the outer IP or Custom LUT1 lookup using LUT1-1 </a:t>
            </a:r>
          </a:p>
          <a:p>
            <a:pPr>
              <a:defRPr/>
            </a:pPr>
            <a:r>
              <a:rPr lang="en-US" dirty="0" smtClean="0">
                <a:latin typeface="+mn-lt"/>
              </a:rPr>
              <a:t>PDSP2 does any subsequent IP or Custom LUT1 lookup using LUT1-2 </a:t>
            </a:r>
          </a:p>
          <a:p>
            <a:pPr>
              <a:defRPr/>
            </a:pPr>
            <a:r>
              <a:rPr lang="en-US" dirty="0" smtClean="0">
                <a:latin typeface="+mn-lt"/>
              </a:rPr>
              <a:t>PDSP3 does all TCP/UDP and Custom LUT2 lookup using LUT2 </a:t>
            </a:r>
          </a:p>
          <a:p>
            <a:pPr>
              <a:defRPr/>
            </a:pPr>
            <a:r>
              <a:rPr lang="en-US" dirty="0" smtClean="0">
                <a:latin typeface="+mn-lt"/>
              </a:rPr>
              <a:t>PDSP4 is used for post-lookup processes such as checksum/CRC result verification. </a:t>
            </a:r>
          </a:p>
          <a:p>
            <a:pPr>
              <a:defRPr/>
            </a:pPr>
            <a:r>
              <a:rPr lang="en-US" dirty="0" smtClean="0">
                <a:latin typeface="+mn-lt"/>
              </a:rPr>
              <a:t>PDSP4/5 can be used for pre-transmission operation such as transmit checksum generation.</a:t>
            </a:r>
          </a:p>
          <a:p>
            <a:pPr>
              <a:defRPr/>
            </a:pPr>
            <a:endParaRPr lang="en-US" dirty="0">
              <a:latin typeface="+mn-lt"/>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Receive path - Continue</a:t>
            </a:r>
          </a:p>
        </p:txBody>
      </p:sp>
      <p:sp>
        <p:nvSpPr>
          <p:cNvPr id="3" name="Content Placeholder 2"/>
          <p:cNvSpPr>
            <a:spLocks noGrp="1"/>
          </p:cNvSpPr>
          <p:nvPr>
            <p:ph idx="1"/>
          </p:nvPr>
        </p:nvSpPr>
        <p:spPr/>
        <p:txBody>
          <a:bodyPr>
            <a:normAutofit fontScale="92500" lnSpcReduction="10000"/>
          </a:bodyPr>
          <a:lstStyle/>
          <a:p>
            <a:pPr>
              <a:defRPr/>
            </a:pPr>
            <a:r>
              <a:rPr lang="en-US" dirty="0" smtClean="0">
                <a:latin typeface="+mn-lt"/>
              </a:rPr>
              <a:t>With the exception of some initial setup functions, the module does not communicate directly with the sub-system. The output of the module is a formatted data block along with a destination address. The module user must send the formatted data to the sub-system. This is typically done by linking the created data block to a host packet descriptor, and then using the addressing information to send the created packet to the sub-system through the queue manager and PKTDMA.</a:t>
            </a:r>
          </a:p>
          <a:p>
            <a:pPr>
              <a:defRPr/>
            </a:pPr>
            <a:endParaRPr lang="en-US" dirty="0">
              <a:latin typeface="+mn-l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Tx path</a:t>
            </a:r>
          </a:p>
        </p:txBody>
      </p:sp>
      <p:sp>
        <p:nvSpPr>
          <p:cNvPr id="54275" name="Content Placeholder 2"/>
          <p:cNvSpPr>
            <a:spLocks noGrp="1"/>
          </p:cNvSpPr>
          <p:nvPr>
            <p:ph idx="1"/>
          </p:nvPr>
        </p:nvSpPr>
        <p:spPr/>
        <p:txBody>
          <a:bodyPr/>
          <a:lstStyle/>
          <a:p>
            <a:r>
              <a:rPr lang="en-US" smtClean="0"/>
              <a:t>For packets to the network, the sub-system provides ones complement checksum or CRC generation over a range provided by the module user. The range is not determined by sub-system by parsing the to-network packet, since it is assumed that the creator of the packet already has the start offset, length, initial checksum value and etc.</a:t>
            </a:r>
          </a:p>
          <a:p>
            <a:endParaRPr lang="en-US"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Tables look-up</a:t>
            </a:r>
          </a:p>
        </p:txBody>
      </p:sp>
      <p:sp>
        <p:nvSpPr>
          <p:cNvPr id="3" name="Content Placeholder 2"/>
          <p:cNvSpPr>
            <a:spLocks noGrp="1"/>
          </p:cNvSpPr>
          <p:nvPr>
            <p:ph idx="1"/>
          </p:nvPr>
        </p:nvSpPr>
        <p:spPr/>
        <p:txBody>
          <a:bodyPr>
            <a:normAutofit fontScale="62500" lnSpcReduction="20000"/>
          </a:bodyPr>
          <a:lstStyle/>
          <a:p>
            <a:pPr>
              <a:defRPr/>
            </a:pPr>
            <a:r>
              <a:rPr lang="en-US" dirty="0" smtClean="0">
                <a:latin typeface="+mn-lt"/>
              </a:rPr>
              <a:t>The low level driver maintains two tables of layer 2 and layer 3 configuration information. The memory for these tables is provided by the module user at run time. The module maintains ownership of these tables and the module user must not write to the memory once provided to the module. </a:t>
            </a:r>
          </a:p>
          <a:p>
            <a:pPr>
              <a:defRPr/>
            </a:pPr>
            <a:r>
              <a:rPr lang="en-US" dirty="0" smtClean="0">
                <a:latin typeface="+mn-lt"/>
              </a:rPr>
              <a:t>In multi-core devices the module can be used in two different configurations. In independent core mode each core in a device has a unique set of tables. Although it is legal for any core to reference handles from other cores, this is not typically done. In this case cache coherency and cross core semaphores are not implemented by the module user. In common core mode there is only one set of tables and they are shared by all cores. Each core that uses the module must initialize it, but each core will provide the exact same buffers to the module. The module user will have the first core to initialize the module also initialize the table. Other cores will initialize their internal state but not </a:t>
            </a:r>
            <a:r>
              <a:rPr lang="en-US" dirty="0" err="1" smtClean="0">
                <a:latin typeface="+mn-lt"/>
              </a:rPr>
              <a:t>initalize</a:t>
            </a:r>
            <a:r>
              <a:rPr lang="en-US" dirty="0" smtClean="0">
                <a:latin typeface="+mn-lt"/>
              </a:rPr>
              <a:t> the table. In this mode </a:t>
            </a:r>
            <a:r>
              <a:rPr lang="en-US" dirty="0" smtClean="0">
                <a:latin typeface="+mn-lt"/>
                <a:hlinkClick r:id="rId3"/>
              </a:rPr>
              <a:t>cache</a:t>
            </a:r>
            <a:r>
              <a:rPr lang="en-US" dirty="0" smtClean="0">
                <a:latin typeface="+mn-lt"/>
              </a:rPr>
              <a:t> coherency and cross core </a:t>
            </a:r>
            <a:r>
              <a:rPr lang="en-US" dirty="0" smtClean="0">
                <a:latin typeface="+mn-lt"/>
                <a:hlinkClick r:id="rId4"/>
              </a:rPr>
              <a:t>semaphores</a:t>
            </a:r>
            <a:r>
              <a:rPr lang="en-US" dirty="0" smtClean="0">
                <a:latin typeface="+mn-lt"/>
              </a:rPr>
              <a:t> must be implemented by the module user to insure the integrity of the tables. </a:t>
            </a:r>
          </a:p>
          <a:p>
            <a:pPr>
              <a:defRPr/>
            </a:pPr>
            <a:endParaRPr lang="en-US" dirty="0">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69862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7651"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7652"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28675" name="Picture 2"/>
          <p:cNvPicPr>
            <a:picLocks noChangeAspect="1" noChangeArrowheads="1"/>
          </p:cNvPicPr>
          <p:nvPr/>
        </p:nvPicPr>
        <p:blipFill>
          <a:blip r:embed="rId4" cstate="print"/>
          <a:srcRect/>
          <a:stretch>
            <a:fillRect/>
          </a:stretch>
        </p:blipFill>
        <p:spPr bwMode="auto">
          <a:xfrm>
            <a:off x="2000250" y="-31750"/>
            <a:ext cx="7148513" cy="6889750"/>
          </a:xfrm>
          <a:prstGeom prst="rect">
            <a:avLst/>
          </a:prstGeom>
          <a:noFill/>
          <a:ln w="9525" algn="ctr">
            <a:noFill/>
            <a:miter lim="800000"/>
            <a:headEnd/>
            <a:tailEnd/>
          </a:ln>
        </p:spPr>
      </p:pic>
      <p:sp>
        <p:nvSpPr>
          <p:cNvPr id="54274" name="Rectangle 59"/>
          <p:cNvSpPr>
            <a:spLocks noGrp="1" noChangeArrowheads="1"/>
          </p:cNvSpPr>
          <p:nvPr>
            <p:ph type="title" idx="4294967295"/>
          </p:nvPr>
        </p:nvSpPr>
        <p:spPr>
          <a:xfrm>
            <a:off x="14288" y="26988"/>
            <a:ext cx="4276725" cy="1838325"/>
          </a:xfrm>
        </p:spPr>
        <p:txBody>
          <a:bodyPr>
            <a:normAutofit fontScale="90000"/>
          </a:bodyPr>
          <a:lstStyle/>
          <a:p>
            <a:pPr algn="l" eaLnBrk="1" hangingPunct="1">
              <a:defRPr/>
            </a:pPr>
            <a:r>
              <a:rPr lang="en-US" dirty="0" smtClean="0">
                <a:latin typeface="+mj-lt"/>
              </a:rPr>
              <a:t>Network Coprocessor (NETCP)</a:t>
            </a:r>
          </a:p>
        </p:txBody>
      </p:sp>
      <p:sp>
        <p:nvSpPr>
          <p:cNvPr id="28677" name="Rectangle 63"/>
          <p:cNvSpPr>
            <a:spLocks noChangeArrowheads="1"/>
          </p:cNvSpPr>
          <p:nvPr/>
        </p:nvSpPr>
        <p:spPr bwMode="auto">
          <a:xfrm>
            <a:off x="30163" y="2236788"/>
            <a:ext cx="3505200" cy="4129087"/>
          </a:xfrm>
          <a:prstGeom prst="rect">
            <a:avLst/>
          </a:prstGeom>
          <a:noFill/>
          <a:ln w="9525">
            <a:noFill/>
            <a:miter lim="800000"/>
            <a:headEnd/>
            <a:tailEnd/>
          </a:ln>
        </p:spPr>
        <p:txBody>
          <a:bodyPr>
            <a:spAutoFit/>
          </a:bodyPr>
          <a:lstStyle/>
          <a:p>
            <a:pPr marL="342900" lvl="1" indent="-342900" algn="l" eaLnBrk="0" hangingPunct="0">
              <a:lnSpc>
                <a:spcPct val="80000"/>
              </a:lnSpc>
              <a:spcBef>
                <a:spcPct val="20000"/>
              </a:spcBef>
            </a:pPr>
            <a:r>
              <a:rPr lang="en-US">
                <a:solidFill>
                  <a:srgbClr val="000000"/>
                </a:solidFill>
                <a:latin typeface="Calibri" pitchFamily="34" charset="0"/>
              </a:rPr>
              <a:t>Packet Accelerator (PA)</a:t>
            </a:r>
            <a:endParaRPr lang="en-US">
              <a:latin typeface="Calibri" pitchFamily="34" charset="0"/>
            </a:endParaRPr>
          </a:p>
          <a:p>
            <a:pPr marL="342900" lvl="1" indent="-342900" algn="l" eaLnBrk="0" hangingPunct="0">
              <a:lnSpc>
                <a:spcPct val="80000"/>
              </a:lnSpc>
              <a:spcBef>
                <a:spcPct val="20000"/>
              </a:spcBef>
              <a:buFont typeface="Arial" charset="0"/>
              <a:buChar char="•"/>
            </a:pPr>
            <a:r>
              <a:rPr lang="en-US" sz="1600">
                <a:latin typeface="Calibri" pitchFamily="34" charset="0"/>
              </a:rPr>
              <a:t>Support for single or multiple IP addresses</a:t>
            </a:r>
          </a:p>
          <a:p>
            <a:pPr marL="342900" lvl="1" indent="-342900" algn="l" eaLnBrk="0" hangingPunct="0">
              <a:lnSpc>
                <a:spcPct val="80000"/>
              </a:lnSpc>
              <a:spcBef>
                <a:spcPct val="20000"/>
              </a:spcBef>
              <a:buFont typeface="Arial" charset="0"/>
              <a:buChar char="•"/>
            </a:pPr>
            <a:r>
              <a:rPr lang="en-US" sz="1600">
                <a:latin typeface="Calibri" pitchFamily="34" charset="0"/>
              </a:rPr>
              <a:t>1 Gbps wire-speed throughput at 1.5 Mpps</a:t>
            </a:r>
          </a:p>
          <a:p>
            <a:pPr marL="342900" lvl="1" indent="-342900" algn="l" eaLnBrk="0" hangingPunct="0">
              <a:lnSpc>
                <a:spcPct val="80000"/>
              </a:lnSpc>
              <a:spcBef>
                <a:spcPct val="20000"/>
              </a:spcBef>
              <a:buFont typeface="Arial" charset="0"/>
              <a:buChar char="•"/>
            </a:pPr>
            <a:r>
              <a:rPr lang="en-US" sz="1600">
                <a:latin typeface="Calibri" pitchFamily="34" charset="0"/>
              </a:rPr>
              <a:t>UDP Checksum processing</a:t>
            </a:r>
          </a:p>
          <a:p>
            <a:pPr marL="342900" lvl="1" indent="-342900" algn="l" eaLnBrk="0" hangingPunct="0">
              <a:lnSpc>
                <a:spcPct val="80000"/>
              </a:lnSpc>
              <a:spcBef>
                <a:spcPct val="20000"/>
              </a:spcBef>
              <a:buFont typeface="Arial" charset="0"/>
              <a:buChar char="•"/>
            </a:pPr>
            <a:r>
              <a:rPr lang="en-US" sz="1600">
                <a:latin typeface="Calibri" pitchFamily="34" charset="0"/>
              </a:rPr>
              <a:t>IPSec ESP and AH tunnels with fast path fully offloaded</a:t>
            </a:r>
          </a:p>
          <a:p>
            <a:pPr marL="342900" lvl="1" indent="-342900" algn="l" eaLnBrk="0" hangingPunct="0">
              <a:lnSpc>
                <a:spcPct val="80000"/>
              </a:lnSpc>
              <a:spcBef>
                <a:spcPct val="20000"/>
              </a:spcBef>
              <a:buFont typeface="Arial" charset="0"/>
              <a:buChar char="•"/>
            </a:pPr>
            <a:r>
              <a:rPr lang="en-US" sz="1600">
                <a:latin typeface="Calibri" pitchFamily="34" charset="0"/>
              </a:rPr>
              <a:t>L2 support: Ethernet, Ethertype, and VLAN</a:t>
            </a:r>
          </a:p>
          <a:p>
            <a:pPr marL="342900" lvl="1" indent="-342900" algn="l" eaLnBrk="0" hangingPunct="0">
              <a:lnSpc>
                <a:spcPct val="80000"/>
              </a:lnSpc>
              <a:spcBef>
                <a:spcPct val="20000"/>
              </a:spcBef>
              <a:buFont typeface="Arial" charset="0"/>
              <a:buChar char="•"/>
            </a:pPr>
            <a:r>
              <a:rPr lang="en-US" sz="1600">
                <a:latin typeface="Calibri" pitchFamily="34" charset="0"/>
              </a:rPr>
              <a:t>L3/L4 Support: IPv4/IPv6 and UDP port-based raw Ethernet or IPv4/6 and SCTP port-based routing</a:t>
            </a:r>
          </a:p>
          <a:p>
            <a:pPr marL="342900" lvl="1" indent="-342900" algn="l" eaLnBrk="0" hangingPunct="0">
              <a:lnSpc>
                <a:spcPct val="80000"/>
              </a:lnSpc>
              <a:spcBef>
                <a:spcPct val="20000"/>
              </a:spcBef>
              <a:buFont typeface="Arial" charset="0"/>
              <a:buChar char="•"/>
            </a:pPr>
            <a:r>
              <a:rPr lang="en-US" sz="1600">
                <a:latin typeface="Calibri" pitchFamily="34" charset="0"/>
              </a:rPr>
              <a:t>Multicast to multiple queues</a:t>
            </a:r>
          </a:p>
          <a:p>
            <a:pPr marL="342900" lvl="1" indent="-342900" algn="l" eaLnBrk="0" hangingPunct="0">
              <a:lnSpc>
                <a:spcPct val="80000"/>
              </a:lnSpc>
              <a:spcBef>
                <a:spcPct val="20000"/>
              </a:spcBef>
              <a:buFont typeface="Arial" charset="0"/>
              <a:buChar char="•"/>
            </a:pPr>
            <a:r>
              <a:rPr lang="en-US" sz="1600">
                <a:latin typeface="Calibri" pitchFamily="34" charset="0"/>
              </a:rPr>
              <a:t>QoS capability:  Per channel/flow to individual queue towards DSP cores and support for TX traffic shaping per device</a:t>
            </a:r>
          </a:p>
        </p:txBody>
      </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SGMII and Ethernet Switch</a:t>
            </a:r>
          </a:p>
        </p:txBody>
      </p:sp>
      <p:pic>
        <p:nvPicPr>
          <p:cNvPr id="29699" name="Picture 2"/>
          <p:cNvPicPr>
            <a:picLocks noGrp="1" noChangeAspect="1" noChangeArrowheads="1"/>
          </p:cNvPicPr>
          <p:nvPr>
            <p:ph idx="1"/>
          </p:nvPr>
        </p:nvPicPr>
        <p:blipFill>
          <a:blip r:embed="rId3" cstate="print"/>
          <a:srcRect l="8344" r="1390"/>
          <a:stretch>
            <a:fillRect/>
          </a:stretch>
        </p:blipFill>
        <p:spPr>
          <a:xfrm>
            <a:off x="77788" y="1258888"/>
            <a:ext cx="8999537" cy="4910137"/>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8" name="Rectangle 2"/>
          <p:cNvSpPr>
            <a:spLocks noGrp="1" noChangeArrowheads="1"/>
          </p:cNvSpPr>
          <p:nvPr>
            <p:ph type="title" idx="4294967295"/>
          </p:nvPr>
        </p:nvSpPr>
        <p:spPr>
          <a:xfrm>
            <a:off x="276225" y="53975"/>
            <a:ext cx="6048375" cy="814388"/>
          </a:xfrm>
        </p:spPr>
        <p:txBody>
          <a:bodyPr/>
          <a:lstStyle/>
          <a:p>
            <a:r>
              <a:rPr lang="en-US" smtClean="0">
                <a:latin typeface="Calibri" pitchFamily="34" charset="0"/>
              </a:rPr>
              <a:t>PA: High-Level Overview</a:t>
            </a:r>
          </a:p>
        </p:txBody>
      </p:sp>
      <p:sp>
        <p:nvSpPr>
          <p:cNvPr id="1029"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1026" name="Object 4"/>
          <p:cNvGraphicFramePr>
            <a:graphicFrameLocks noChangeAspect="1"/>
          </p:cNvGraphicFramePr>
          <p:nvPr/>
        </p:nvGraphicFramePr>
        <p:xfrm>
          <a:off x="5707063" y="88900"/>
          <a:ext cx="3295650" cy="6673850"/>
        </p:xfrm>
        <a:graphic>
          <a:graphicData uri="http://schemas.openxmlformats.org/presentationml/2006/ole">
            <p:oleObj spid="_x0000_s1026"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25425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7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7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19.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3.473"/>
  <p:tag name="ARTICULATE_SLIDE_GUID" val="c824f1aa-f4c2-466d-9a67-5b43e7cda3ca"/>
  <p:tag name="ARTICULATE_SLIDE_PAUSE" val="0"/>
  <p:tag name="ARTICULATE_NAV_LEVEL" val="1"/>
  <p:tag name="ARTICULATE_PLAYLIST_ID" val="-1"/>
  <p:tag name="ARTICULATE_LOCK_SLIDE" val="0"/>
  <p:tag name="ARTICULATE_SLIDE_NAV" val="3"/>
</p:tagLst>
</file>

<file path=ppt/tags/tag21.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ELAPSEDTIME" val="6.895"/>
  <p:tag name="ARTICULATE_SLIDE_GUID" val="95dfa166-a73a-4e00-8797-282979ce01ab"/>
  <p:tag name="ARTICULATE_SLIDE_PAUSE" val="0"/>
  <p:tag name="ARTICULATE_NAV_LEVEL" val="1"/>
  <p:tag name="ARTICULATE_PLAYLIST_ID" val="-1"/>
  <p:tag name="ARTICULATE_LOCK_SLIDE" val="0"/>
  <p:tag name="ARTICULATE_SLIDE_NAV" val="5"/>
</p:tagLst>
</file>

<file path=ppt/tags/tag2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24.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5.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26.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29.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6cf063f0-5ae8-4279-a946-413956803367"/>
  <p:tag name="ARTICULATE_SLIDE_PAUSE" val="0"/>
  <p:tag name="ARTICULATE_NAV_LEVEL" val="1"/>
  <p:tag name="ARTICULATE_PLAYLIST_ID" val="-1"/>
  <p:tag name="ARTICULATE_LOCK_SLIDE" val="0"/>
  <p:tag name="ELAPSEDTIME" val="18.229"/>
  <p:tag name="ARTICULATE_SLIDE_NAV" val="1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39.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1.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4.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47.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48.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1.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2.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36489</TotalTime>
  <Words>7723</Words>
  <Application>Microsoft Office PowerPoint</Application>
  <PresentationFormat>On-screen Show (4:3)</PresentationFormat>
  <Paragraphs>1003</Paragraphs>
  <Slides>45</Slides>
  <Notes>45</Notes>
  <HiddenSlides>7</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Courier New</vt:lpstr>
      <vt:lpstr>PMingLiU</vt:lpstr>
      <vt:lpstr>宋体</vt:lpstr>
      <vt:lpstr>3_KeyStoneOLT</vt:lpstr>
      <vt:lpstr>10_KeyStoneOLT</vt:lpstr>
      <vt:lpstr>Microsoft Office Visio Drawing</vt:lpstr>
      <vt:lpstr>Slide 1</vt:lpstr>
      <vt:lpstr>Agenda</vt:lpstr>
      <vt:lpstr>Packet Accelerator: Applications</vt:lpstr>
      <vt:lpstr>Packet Accelerator Applications</vt:lpstr>
      <vt:lpstr>Packet Accelerator: Applications</vt:lpstr>
      <vt:lpstr>Network Coprocessor (NETCP)</vt:lpstr>
      <vt:lpstr>SGMII and Ethernet Switch</vt:lpstr>
      <vt:lpstr>PA: High-Level Overview</vt:lpstr>
      <vt:lpstr>Packet Accelerator: Firmware</vt:lpstr>
      <vt:lpstr>PA: Hardware and Firmware</vt:lpstr>
      <vt:lpstr>PA Low Level Driver Overview</vt:lpstr>
      <vt:lpstr>PA LLD Overview</vt:lpstr>
      <vt:lpstr>PA LLD Functional Diagram</vt:lpstr>
      <vt:lpstr>PA Low Level Drivers (PA LLD)</vt:lpstr>
      <vt:lpstr>PA LLD API: System</vt:lpstr>
      <vt:lpstr>PA LLD API: Configuration</vt:lpstr>
      <vt:lpstr>PA LLD API: Custom Configuration</vt:lpstr>
      <vt:lpstr>PA LLD API: Utility Functions</vt:lpstr>
      <vt:lpstr>LLD HTML Documentation</vt:lpstr>
      <vt:lpstr>Download the Firmware</vt:lpstr>
      <vt:lpstr>PA LLD: Programming Example</vt:lpstr>
      <vt:lpstr>PA LLD: Basic Configuration</vt:lpstr>
      <vt:lpstr>PA LLD: PA Routing</vt:lpstr>
      <vt:lpstr>PA LLD: Rx Configuration</vt:lpstr>
      <vt:lpstr>Slide 25</vt:lpstr>
      <vt:lpstr>Slide 26</vt:lpstr>
      <vt:lpstr>PA LLD: Rx Configuration</vt:lpstr>
      <vt:lpstr>Slide 28</vt:lpstr>
      <vt:lpstr>Slide 29</vt:lpstr>
      <vt:lpstr>Slide 30</vt:lpstr>
      <vt:lpstr>Slide 31</vt:lpstr>
      <vt:lpstr>Slide 32</vt:lpstr>
      <vt:lpstr>Slide 33</vt:lpstr>
      <vt:lpstr>PA LLD: Send Transmit Packet</vt:lpstr>
      <vt:lpstr>Slide 35</vt:lpstr>
      <vt:lpstr>Slide 36</vt:lpstr>
      <vt:lpstr>Slide 37</vt:lpstr>
      <vt:lpstr>For More Information</vt:lpstr>
      <vt:lpstr>Back-Up</vt:lpstr>
      <vt:lpstr>Management Data IO</vt:lpstr>
      <vt:lpstr>Network Layers</vt:lpstr>
      <vt:lpstr>Receive Path</vt:lpstr>
      <vt:lpstr>Receive path - Continue</vt:lpstr>
      <vt:lpstr>Tx path</vt:lpstr>
      <vt:lpstr>Tables look-up</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1356</cp:revision>
  <dcterms:created xsi:type="dcterms:W3CDTF">2007-12-19T20:51:45Z</dcterms:created>
  <dcterms:modified xsi:type="dcterms:W3CDTF">2012-03-07T14:51:21Z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7523C2D8-59FC-4B9B-BA88-4451F4EFD87D</vt:lpwstr>
  </property>
  <property fmtid="{D5CDD505-2E9C-101B-9397-08002B2CF9AE}" pid="11" name="ArticulateProjectFull">
    <vt:lpwstr>C:\Data\KeyStone NEW\PPT\FINAL\08 KeyStone NETCP PA.ppta</vt:lpwstr>
  </property>
</Properties>
</file>