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65" r:id="rId2"/>
    <p:sldId id="271" r:id="rId3"/>
    <p:sldId id="296" r:id="rId4"/>
    <p:sldId id="272" r:id="rId5"/>
    <p:sldId id="273" r:id="rId6"/>
    <p:sldId id="297" r:id="rId7"/>
    <p:sldId id="275" r:id="rId8"/>
    <p:sldId id="276" r:id="rId9"/>
    <p:sldId id="277" r:id="rId10"/>
    <p:sldId id="278" r:id="rId11"/>
    <p:sldId id="279" r:id="rId12"/>
    <p:sldId id="280" r:id="rId13"/>
    <p:sldId id="281" r:id="rId14"/>
    <p:sldId id="282" r:id="rId15"/>
    <p:sldId id="283" r:id="rId16"/>
    <p:sldId id="298" r:id="rId17"/>
    <p:sldId id="285" r:id="rId18"/>
    <p:sldId id="286" r:id="rId19"/>
    <p:sldId id="287" r:id="rId20"/>
    <p:sldId id="288" r:id="rId21"/>
    <p:sldId id="289" r:id="rId22"/>
    <p:sldId id="290" r:id="rId23"/>
    <p:sldId id="291" r:id="rId24"/>
    <p:sldId id="292" r:id="rId25"/>
    <p:sldId id="293" r:id="rId26"/>
    <p:sldId id="294" r:id="rId27"/>
    <p:sldId id="295" r:id="rId28"/>
  </p:sldIdLst>
  <p:sldSz cx="9144000" cy="6858000" type="screen4x3"/>
  <p:notesSz cx="7010400" cy="9296400"/>
  <p:custDataLst>
    <p:tags r:id="rId31"/>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DE00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79" autoAdjust="0"/>
    <p:restoredTop sz="94718" autoAdjust="0"/>
  </p:normalViewPr>
  <p:slideViewPr>
    <p:cSldViewPr snapToGrid="0">
      <p:cViewPr varScale="1">
        <p:scale>
          <a:sx n="133" d="100"/>
          <a:sy n="133" d="100"/>
        </p:scale>
        <p:origin x="-546" y="-90"/>
      </p:cViewPr>
      <p:guideLst>
        <p:guide orient="horz" pos="2160"/>
        <p:guide pos="287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2850" y="-96"/>
      </p:cViewPr>
      <p:guideLst>
        <p:guide orient="horz" pos="2928"/>
        <p:guide pos="2207"/>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3037466" cy="464180"/>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lvl1pPr>
              <a:defRPr sz="1200"/>
            </a:lvl1pPr>
          </a:lstStyle>
          <a:p>
            <a:endParaRPr lang="en-US"/>
          </a:p>
        </p:txBody>
      </p:sp>
      <p:sp>
        <p:nvSpPr>
          <p:cNvPr id="122883" name="Rectangle 3"/>
          <p:cNvSpPr>
            <a:spLocks noGrp="1" noChangeArrowheads="1"/>
          </p:cNvSpPr>
          <p:nvPr>
            <p:ph type="dt" sz="quarter" idx="1"/>
          </p:nvPr>
        </p:nvSpPr>
        <p:spPr bwMode="auto">
          <a:xfrm>
            <a:off x="3971330" y="0"/>
            <a:ext cx="3037465" cy="464180"/>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lvl1pPr algn="r">
              <a:defRPr sz="1200"/>
            </a:lvl1pPr>
          </a:lstStyle>
          <a:p>
            <a:endParaRPr lang="en-US"/>
          </a:p>
        </p:txBody>
      </p:sp>
      <p:sp>
        <p:nvSpPr>
          <p:cNvPr id="122884" name="Rectangle 4"/>
          <p:cNvSpPr>
            <a:spLocks noGrp="1" noChangeArrowheads="1"/>
          </p:cNvSpPr>
          <p:nvPr>
            <p:ph type="ftr" sz="quarter" idx="2"/>
          </p:nvPr>
        </p:nvSpPr>
        <p:spPr bwMode="auto">
          <a:xfrm>
            <a:off x="0" y="8830621"/>
            <a:ext cx="3037466" cy="464180"/>
          </a:xfrm>
          <a:prstGeom prst="rect">
            <a:avLst/>
          </a:prstGeom>
          <a:noFill/>
          <a:ln w="9525">
            <a:noFill/>
            <a:miter lim="800000"/>
            <a:headEnd/>
            <a:tailEnd/>
          </a:ln>
          <a:effectLst/>
        </p:spPr>
        <p:txBody>
          <a:bodyPr vert="horz" wrap="square" lIns="92290" tIns="46145" rIns="92290" bIns="46145" numCol="1" anchor="b" anchorCtr="0" compatLnSpc="1">
            <a:prstTxWarp prst="textNoShape">
              <a:avLst/>
            </a:prstTxWarp>
          </a:bodyPr>
          <a:lstStyle>
            <a:lvl1pPr>
              <a:defRPr sz="1200"/>
            </a:lvl1pPr>
          </a:lstStyle>
          <a:p>
            <a:endParaRPr lang="en-US"/>
          </a:p>
        </p:txBody>
      </p:sp>
      <p:sp>
        <p:nvSpPr>
          <p:cNvPr id="122885" name="Rectangle 5"/>
          <p:cNvSpPr>
            <a:spLocks noGrp="1" noChangeArrowheads="1"/>
          </p:cNvSpPr>
          <p:nvPr>
            <p:ph type="sldNum" sz="quarter" idx="3"/>
          </p:nvPr>
        </p:nvSpPr>
        <p:spPr bwMode="auto">
          <a:xfrm>
            <a:off x="3971330" y="8830621"/>
            <a:ext cx="3037465" cy="464180"/>
          </a:xfrm>
          <a:prstGeom prst="rect">
            <a:avLst/>
          </a:prstGeom>
          <a:noFill/>
          <a:ln w="9525">
            <a:noFill/>
            <a:miter lim="800000"/>
            <a:headEnd/>
            <a:tailEnd/>
          </a:ln>
          <a:effectLst/>
        </p:spPr>
        <p:txBody>
          <a:bodyPr vert="horz" wrap="square" lIns="92290" tIns="46145" rIns="92290" bIns="46145" numCol="1" anchor="b" anchorCtr="0" compatLnSpc="1">
            <a:prstTxWarp prst="textNoShape">
              <a:avLst/>
            </a:prstTxWarp>
          </a:bodyPr>
          <a:lstStyle>
            <a:lvl1pPr algn="r">
              <a:defRPr sz="1200"/>
            </a:lvl1pPr>
          </a:lstStyle>
          <a:p>
            <a:fld id="{103C7419-61D9-46C1-97E9-76E9D8F8C3E9}"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3037466" cy="464180"/>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lvl1pPr>
              <a:defRPr sz="1200"/>
            </a:lvl1pPr>
          </a:lstStyle>
          <a:p>
            <a:endParaRPr lang="en-US"/>
          </a:p>
        </p:txBody>
      </p:sp>
      <p:sp>
        <p:nvSpPr>
          <p:cNvPr id="121859" name="Rectangle 3"/>
          <p:cNvSpPr>
            <a:spLocks noGrp="1" noChangeArrowheads="1"/>
          </p:cNvSpPr>
          <p:nvPr>
            <p:ph type="dt" idx="1"/>
          </p:nvPr>
        </p:nvSpPr>
        <p:spPr bwMode="auto">
          <a:xfrm>
            <a:off x="3971330" y="0"/>
            <a:ext cx="3037465" cy="464180"/>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lvl1pPr algn="r">
              <a:defRPr sz="1200"/>
            </a:lvl1pPr>
          </a:lstStyle>
          <a:p>
            <a:endParaRPr lang="en-US"/>
          </a:p>
        </p:txBody>
      </p:sp>
      <p:sp>
        <p:nvSpPr>
          <p:cNvPr id="12292"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701201" y="4416111"/>
            <a:ext cx="5607998" cy="4182419"/>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1862" name="Rectangle 6"/>
          <p:cNvSpPr>
            <a:spLocks noGrp="1" noChangeArrowheads="1"/>
          </p:cNvSpPr>
          <p:nvPr>
            <p:ph type="ftr" sz="quarter" idx="4"/>
          </p:nvPr>
        </p:nvSpPr>
        <p:spPr bwMode="auto">
          <a:xfrm>
            <a:off x="0" y="8830621"/>
            <a:ext cx="3037466" cy="464180"/>
          </a:xfrm>
          <a:prstGeom prst="rect">
            <a:avLst/>
          </a:prstGeom>
          <a:noFill/>
          <a:ln w="9525">
            <a:noFill/>
            <a:miter lim="800000"/>
            <a:headEnd/>
            <a:tailEnd/>
          </a:ln>
          <a:effectLst/>
        </p:spPr>
        <p:txBody>
          <a:bodyPr vert="horz" wrap="square" lIns="92290" tIns="46145" rIns="92290" bIns="46145" numCol="1" anchor="b" anchorCtr="0" compatLnSpc="1">
            <a:prstTxWarp prst="textNoShape">
              <a:avLst/>
            </a:prstTxWarp>
          </a:bodyPr>
          <a:lstStyle>
            <a:lvl1pPr>
              <a:defRPr sz="1200"/>
            </a:lvl1pPr>
          </a:lstStyle>
          <a:p>
            <a:endParaRPr lang="en-US"/>
          </a:p>
        </p:txBody>
      </p:sp>
      <p:sp>
        <p:nvSpPr>
          <p:cNvPr id="121863" name="Rectangle 7"/>
          <p:cNvSpPr>
            <a:spLocks noGrp="1" noChangeArrowheads="1"/>
          </p:cNvSpPr>
          <p:nvPr>
            <p:ph type="sldNum" sz="quarter" idx="5"/>
          </p:nvPr>
        </p:nvSpPr>
        <p:spPr bwMode="auto">
          <a:xfrm>
            <a:off x="3971330" y="8830621"/>
            <a:ext cx="3037465" cy="464180"/>
          </a:xfrm>
          <a:prstGeom prst="rect">
            <a:avLst/>
          </a:prstGeom>
          <a:noFill/>
          <a:ln w="9525">
            <a:noFill/>
            <a:miter lim="800000"/>
            <a:headEnd/>
            <a:tailEnd/>
          </a:ln>
          <a:effectLst/>
        </p:spPr>
        <p:txBody>
          <a:bodyPr vert="horz" wrap="square" lIns="92290" tIns="46145" rIns="92290" bIns="46145" numCol="1" anchor="b" anchorCtr="0" compatLnSpc="1">
            <a:prstTxWarp prst="textNoShape">
              <a:avLst/>
            </a:prstTxWarp>
          </a:bodyPr>
          <a:lstStyle>
            <a:lvl1pPr algn="r">
              <a:defRPr sz="1200"/>
            </a:lvl1pPr>
          </a:lstStyle>
          <a:p>
            <a:fld id="{F603C3B5-9CFC-4B60-AD1F-942309290D4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p:cNvSpPr>
            <a:spLocks noGrp="1" noChangeArrowheads="1"/>
          </p:cNvSpPr>
          <p:nvPr>
            <p:ph type="sldNum" sz="quarter" idx="5"/>
          </p:nvPr>
        </p:nvSpPr>
        <p:spPr/>
        <p:txBody>
          <a:bodyPr/>
          <a:lstStyle/>
          <a:p>
            <a:pPr>
              <a:defRPr/>
            </a:pPr>
            <a:fld id="{23B30211-FEEF-4885-AC60-8AA952B87C13}" type="slidenum">
              <a:rPr lang="en-US" smtClean="0">
                <a:solidFill>
                  <a:srgbClr val="000000"/>
                </a:solidFill>
              </a:rPr>
              <a:pPr>
                <a:defRPr/>
              </a:pPr>
              <a:t>4</a:t>
            </a:fld>
            <a:endParaRPr lang="en-US" dirty="0" smtClean="0">
              <a:solidFill>
                <a:srgbClr val="000000"/>
              </a:solidFill>
            </a:endParaRPr>
          </a:p>
        </p:txBody>
      </p:sp>
      <p:sp>
        <p:nvSpPr>
          <p:cNvPr id="109571" name="Rectangle 2"/>
          <p:cNvSpPr>
            <a:spLocks noGrp="1" noRot="1" noChangeAspect="1" noChangeArrowheads="1" noTextEdit="1"/>
          </p:cNvSpPr>
          <p:nvPr>
            <p:ph type="sldImg"/>
          </p:nvPr>
        </p:nvSpPr>
        <p:spPr>
          <a:xfrm>
            <a:off x="1192213" y="703263"/>
            <a:ext cx="4630737" cy="3475037"/>
          </a:xfrm>
          <a:ln/>
        </p:spPr>
      </p:sp>
      <p:sp>
        <p:nvSpPr>
          <p:cNvPr id="109572" name="Rectangle 3"/>
          <p:cNvSpPr>
            <a:spLocks noGrp="1" noChangeArrowheads="1"/>
          </p:cNvSpPr>
          <p:nvPr>
            <p:ph type="body" idx="1"/>
          </p:nvPr>
        </p:nvSpPr>
        <p:spPr>
          <a:xfrm>
            <a:off x="701345" y="4414561"/>
            <a:ext cx="5762889" cy="4262387"/>
          </a:xfrm>
          <a:noFill/>
          <a:ln/>
        </p:spPr>
        <p:txBody>
          <a:bodyPr lIns="93157" tIns="46578" rIns="93157" bIns="46578"/>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endParaRPr lang="en-US" dirty="0" smtClean="0"/>
          </a:p>
        </p:txBody>
      </p:sp>
      <p:sp>
        <p:nvSpPr>
          <p:cNvPr id="110596" name="Slide Number Placeholder 3"/>
          <p:cNvSpPr>
            <a:spLocks noGrp="1"/>
          </p:cNvSpPr>
          <p:nvPr>
            <p:ph type="sldNum" sz="quarter" idx="5"/>
          </p:nvPr>
        </p:nvSpPr>
        <p:spPr/>
        <p:txBody>
          <a:bodyPr/>
          <a:lstStyle/>
          <a:p>
            <a:pPr>
              <a:defRPr/>
            </a:pPr>
            <a:fld id="{323C9E6B-FCED-49D7-B72D-47C4925C4B60}" type="slidenum">
              <a:rPr lang="en-US" smtClean="0"/>
              <a:pPr>
                <a:defRPr/>
              </a:pPr>
              <a:t>5</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4" name="Rectangle 24"/>
          <p:cNvSpPr>
            <a:spLocks noGrp="1" noChangeArrowheads="1"/>
          </p:cNvSpPr>
          <p:nvPr>
            <p:ph type="sldNum" sz="quarter" idx="10"/>
          </p:nvPr>
        </p:nvSpPr>
        <p:spPr>
          <a:xfrm>
            <a:off x="6642100" y="6038850"/>
            <a:ext cx="2133600" cy="206375"/>
          </a:xfrm>
        </p:spPr>
        <p:txBody>
          <a:bodyPr/>
          <a:lstStyle>
            <a:lvl1pPr>
              <a:defRPr/>
            </a:lvl1pPr>
          </a:lstStyle>
          <a:p>
            <a:fld id="{B1006088-BF21-4FD5-870B-675EAADE47B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4BD60626-1ACC-48B1-8201-AA7BD5684B5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3200" b="1">
                <a:solidFill>
                  <a:schemeClr val="tx2"/>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B1F5D59E-3020-483D-90FC-392986F41C50}"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800" b="1">
                <a:solidFill>
                  <a:schemeClr val="tx2"/>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cs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20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E2DB302-961D-41B7-BD2E-EA757E550C4C}"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89852D4D-CA63-4F5E-A04D-C043C1229BE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142875"/>
            <a:ext cx="2141537" cy="5735638"/>
          </a:xfrm>
        </p:spPr>
        <p:txBody>
          <a:bodyPr vert="eaVert"/>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31775" y="142875"/>
            <a:ext cx="6275388" cy="5735638"/>
          </a:xfrm>
        </p:spPr>
        <p:txBody>
          <a:bodyPr vert="eaVert"/>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1C0706DD-24B8-4851-91EA-2616D1811F3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4" name="Picture 6" descr="selected_powerpoint_bg_2.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B09843C0-6DAC-490D-A4BA-BCECDC8ED96F}"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F2394529-A9B3-4A54-83EC-E61379E8334E}"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4"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78205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91A5AC0A-F4BD-4464-80DC-A88E0D9F781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375" y="1048468"/>
            <a:ext cx="8467725" cy="4945932"/>
          </a:xfrm>
        </p:spPr>
        <p:txBody>
          <a:bodyPr/>
          <a:lstStyle>
            <a:lvl1pPr>
              <a:spcBef>
                <a:spcPts val="800"/>
              </a:spcBef>
              <a:defRPr>
                <a:latin typeface="Calibri" pitchFamily="34" charset="0"/>
                <a:cs typeface="Calibri" pitchFamily="34" charset="0"/>
              </a:defRPr>
            </a:lvl1pPr>
            <a:lvl2pPr>
              <a:defRPr>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ln/>
        </p:spPr>
        <p:txBody>
          <a:bodyPr/>
          <a:lstStyle>
            <a:lvl1pPr>
              <a:defRPr/>
            </a:lvl1pPr>
          </a:lstStyle>
          <a:p>
            <a:fld id="{3B20521C-F793-4067-BB07-C7AF74E21EF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cs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6"/>
          <p:cNvSpPr>
            <a:spLocks noGrp="1" noChangeArrowheads="1"/>
          </p:cNvSpPr>
          <p:nvPr>
            <p:ph type="sldNum" sz="quarter" idx="10"/>
          </p:nvPr>
        </p:nvSpPr>
        <p:spPr>
          <a:xfrm>
            <a:off x="6638925" y="6049963"/>
            <a:ext cx="2133600" cy="206375"/>
          </a:xfrm>
        </p:spPr>
        <p:txBody>
          <a:bodyPr/>
          <a:lstStyle>
            <a:lvl1pPr>
              <a:defRPr/>
            </a:lvl1pPr>
          </a:lstStyle>
          <a:p>
            <a:fld id="{156AB8A3-9FE4-4612-8857-687BFF70DD9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33375" y="1185863"/>
            <a:ext cx="4157663" cy="4692650"/>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3438" y="1185863"/>
            <a:ext cx="4157662" cy="4692650"/>
          </a:xfr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Aft>
                <a:spcPct val="0"/>
              </a:spcAft>
              <a:defRPr lang="en-US" sz="2000" smtClean="0">
                <a:solidFill>
                  <a:schemeClr val="tx1"/>
                </a:solidFill>
                <a:latin typeface="Calibri" pitchFamily="34" charset="0"/>
                <a:ea typeface="+mn-ea"/>
                <a:cs typeface="Calibri" pitchFamily="34" charset="0"/>
              </a:defRPr>
            </a:lvl1pPr>
            <a:lvl2pPr algn="l" rtl="0" eaLnBrk="0" fontAlgn="base" hangingPunct="0">
              <a:spcAft>
                <a:spcPct val="0"/>
              </a:spcAft>
              <a:defRPr lang="en-US" sz="1800" smtClean="0">
                <a:solidFill>
                  <a:schemeClr val="tx1"/>
                </a:solidFill>
                <a:latin typeface="Calibri" pitchFamily="34" charset="0"/>
                <a:ea typeface="+mn-ea"/>
                <a:cs typeface="Calibri" pitchFamily="34" charset="0"/>
              </a:defRPr>
            </a:lvl2pPr>
            <a:lvl3pPr algn="l" rtl="0" eaLnBrk="0" fontAlgn="base" hangingPunct="0">
              <a:spcAft>
                <a:spcPct val="0"/>
              </a:spcAft>
              <a:defRPr lang="en-US" sz="1800" smtClean="0">
                <a:solidFill>
                  <a:schemeClr val="tx1"/>
                </a:solidFill>
                <a:latin typeface="Calibri" pitchFamily="34" charset="0"/>
                <a:ea typeface="+mn-ea"/>
                <a:cs typeface="Calibri" pitchFamily="34" charset="0"/>
              </a:defRPr>
            </a:lvl3pPr>
            <a:lvl4pPr algn="l" rtl="0" eaLnBrk="0" fontAlgn="base" hangingPunct="0">
              <a:spcAft>
                <a:spcPct val="0"/>
              </a:spcAft>
              <a:defRPr lang="en-US" sz="1800" smtClean="0">
                <a:solidFill>
                  <a:schemeClr val="tx1"/>
                </a:solidFill>
                <a:latin typeface="Calibri" pitchFamily="34" charset="0"/>
                <a:ea typeface="+mn-ea"/>
                <a:cs typeface="Calibri" pitchFamily="34" charset="0"/>
              </a:defRPr>
            </a:lvl4pPr>
            <a:lvl5pPr algn="l" rtl="0" eaLnBrk="0" fontAlgn="base" hangingPunct="0">
              <a:spcAft>
                <a:spcPct val="0"/>
              </a:spcAft>
              <a:defRPr lang="en-US" sz="1800">
                <a:solidFill>
                  <a:schemeClr val="tx1"/>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fld id="{93A6A834-CC4A-4943-952A-D55BFAADAD5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cs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cs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a:spLocks noGrp="1" noChangeArrowheads="1"/>
          </p:cNvSpPr>
          <p:nvPr>
            <p:ph type="sldNum" sz="quarter" idx="10"/>
          </p:nvPr>
        </p:nvSpPr>
        <p:spPr>
          <a:ln/>
        </p:spPr>
        <p:txBody>
          <a:bodyPr/>
          <a:lstStyle>
            <a:lvl1pPr>
              <a:defRPr/>
            </a:lvl1pPr>
          </a:lstStyle>
          <a:p>
            <a:fld id="{2B3D8EEF-7576-4AB0-8518-088FB58AB73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fld id="{803D9FE4-F784-4A94-8F3E-54A098F0E8C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9" name="Rectangle 18"/>
          <p:cNvSpPr/>
          <p:nvPr userDrawn="1"/>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22" name="Rectangle 21"/>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8" descr="ti_logo_powerpoint_1_line.png"/>
          <p:cNvPicPr>
            <a:picLocks noChangeAspect="1"/>
          </p:cNvPicPr>
          <p:nvPr userDrawn="1"/>
        </p:nvPicPr>
        <p:blipFill>
          <a:blip r:embed="rId16" cstate="print"/>
          <a:srcRect/>
          <a:stretch>
            <a:fillRect/>
          </a:stretch>
        </p:blipFill>
        <p:spPr bwMode="auto">
          <a:xfrm>
            <a:off x="6675438" y="6440488"/>
            <a:ext cx="1874837" cy="231775"/>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333375" y="1058863"/>
            <a:ext cx="8467725" cy="493553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28" r:id="rId5"/>
    <p:sldLayoutId id="2147483741"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Lst>
  <p:timing>
    <p:tnLst>
      <p:par>
        <p:cTn id="1" dur="indefinite" restart="never" nodeType="tmRoot"/>
      </p:par>
    </p:tnLst>
  </p:timing>
  <p:hf hdr="0" ftr="0" dt="0"/>
  <p:txStyles>
    <p:titleStyle>
      <a:lvl1pPr algn="ctr" rtl="0" eaLnBrk="0" fontAlgn="base" hangingPunct="0">
        <a:lnSpc>
          <a:spcPct val="85000"/>
        </a:lnSpc>
        <a:spcBef>
          <a:spcPct val="0"/>
        </a:spcBef>
        <a:spcAft>
          <a:spcPct val="0"/>
        </a:spcAft>
        <a:defRPr sz="4000" b="1">
          <a:solidFill>
            <a:schemeClr val="tx2"/>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9.xml"/><Relationship Id="rId1" Type="http://schemas.openxmlformats.org/officeDocument/2006/relationships/vmlDrawing" Target="../drawings/vmlDrawing3.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processors.wiki.ti.com/index.php/Configuring_Interrupts_on_Keystone_Devices" TargetMode="Externa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9.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algn="l" eaLnBrk="1" hangingPunct="1"/>
            <a:r>
              <a:rPr lang="en-US" dirty="0" smtClean="0"/>
              <a:t>KeyStone Interrupts</a:t>
            </a:r>
            <a:endParaRPr lang="en-US" dirty="0" smtClean="0"/>
          </a:p>
        </p:txBody>
      </p:sp>
      <p:sp>
        <p:nvSpPr>
          <p:cNvPr id="9219" name="Rectangle 3"/>
          <p:cNvSpPr>
            <a:spLocks noGrp="1" noChangeArrowheads="1"/>
          </p:cNvSpPr>
          <p:nvPr>
            <p:ph type="subTitle" idx="1"/>
          </p:nvPr>
        </p:nvSpPr>
        <p:spPr/>
        <p:txBody>
          <a:bodyPr/>
          <a:lstStyle/>
          <a:p>
            <a:r>
              <a:rPr lang="en-US" dirty="0" smtClean="0"/>
              <a:t>KeyStone Training</a:t>
            </a:r>
          </a:p>
          <a:p>
            <a:r>
              <a:rPr lang="en-US" dirty="0" smtClean="0"/>
              <a:t>Multicore Applications</a:t>
            </a:r>
          </a:p>
          <a:p>
            <a:r>
              <a:rPr lang="en-US" dirty="0" smtClean="0"/>
              <a:t>Literature Number: SPRPXXX</a:t>
            </a:r>
            <a:endParaRPr lang="en-US" dirty="0"/>
          </a:p>
        </p:txBody>
      </p:sp>
      <p:sp>
        <p:nvSpPr>
          <p:cNvPr id="9220" name="Slide Number Placeholder 3"/>
          <p:cNvSpPr>
            <a:spLocks noGrp="1"/>
          </p:cNvSpPr>
          <p:nvPr>
            <p:ph type="sldNum" sz="quarter" idx="10"/>
          </p:nvPr>
        </p:nvSpPr>
        <p:spPr>
          <a:noFill/>
        </p:spPr>
        <p:txBody>
          <a:bodyPr/>
          <a:lstStyle/>
          <a:p>
            <a:fld id="{824F433E-C10F-4552-9AE4-5D3BF20D1F80}" type="slidenum">
              <a:rPr lang="en-US"/>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3188"/>
            <a:ext cx="8229600" cy="411162"/>
          </a:xfrm>
        </p:spPr>
        <p:txBody>
          <a:bodyPr>
            <a:normAutofit fontScale="90000"/>
          </a:bodyPr>
          <a:lstStyle/>
          <a:p>
            <a:r>
              <a:rPr lang="en-US" sz="3600" dirty="0" smtClean="0"/>
              <a:t>KeyStone II Interrupt </a:t>
            </a:r>
            <a:r>
              <a:rPr lang="en-US" sz="3600" dirty="0" smtClean="0"/>
              <a:t>Topology</a:t>
            </a:r>
            <a:endParaRPr lang="en-US" sz="3600" dirty="0"/>
          </a:p>
        </p:txBody>
      </p:sp>
      <p:sp>
        <p:nvSpPr>
          <p:cNvPr id="6" name="TextBox 5"/>
          <p:cNvSpPr txBox="1"/>
          <p:nvPr/>
        </p:nvSpPr>
        <p:spPr>
          <a:xfrm>
            <a:off x="5943600" y="600056"/>
            <a:ext cx="2971800" cy="2862322"/>
          </a:xfrm>
          <a:prstGeom prst="rect">
            <a:avLst/>
          </a:prstGeom>
          <a:noFill/>
        </p:spPr>
        <p:txBody>
          <a:bodyPr wrap="square" rtlCol="0">
            <a:spAutoFit/>
          </a:bodyPr>
          <a:lstStyle/>
          <a:p>
            <a:pPr marL="342900" indent="-342900">
              <a:buFont typeface="Arial" pitchFamily="34" charset="0"/>
              <a:buChar char="•"/>
            </a:pPr>
            <a:r>
              <a:rPr lang="en-US" dirty="0" smtClean="0"/>
              <a:t>All </a:t>
            </a:r>
            <a:r>
              <a:rPr lang="en-US" dirty="0" smtClean="0"/>
              <a:t>events from all IP come to the interrupt </a:t>
            </a:r>
            <a:r>
              <a:rPr lang="en-US" dirty="0" smtClean="0"/>
              <a:t>controllers.</a:t>
            </a:r>
            <a:endParaRPr lang="en-US" dirty="0" smtClean="0"/>
          </a:p>
          <a:p>
            <a:pPr marL="342900" indent="-342900">
              <a:buFont typeface="Arial" pitchFamily="34" charset="0"/>
              <a:buChar char="•"/>
            </a:pPr>
            <a:r>
              <a:rPr lang="en-US" dirty="0" smtClean="0"/>
              <a:t>Some are connected directly to </a:t>
            </a:r>
            <a:r>
              <a:rPr lang="en-US" dirty="0" smtClean="0"/>
              <a:t>C66x </a:t>
            </a:r>
            <a:r>
              <a:rPr lang="en-US" dirty="0" smtClean="0"/>
              <a:t>or other masters (EDMA, ARM, Hyperlink</a:t>
            </a:r>
            <a:r>
              <a:rPr lang="en-US" dirty="0" smtClean="0"/>
              <a:t>)</a:t>
            </a:r>
          </a:p>
          <a:p>
            <a:pPr marL="342900" indent="-342900">
              <a:buFont typeface="Arial" pitchFamily="34" charset="0"/>
              <a:buChar char="•"/>
            </a:pPr>
            <a:r>
              <a:rPr lang="en-US" dirty="0" smtClean="0"/>
              <a:t>S</a:t>
            </a:r>
            <a:r>
              <a:rPr lang="en-US" dirty="0" smtClean="0"/>
              <a:t>ome </a:t>
            </a:r>
            <a:r>
              <a:rPr lang="en-US" dirty="0" smtClean="0"/>
              <a:t>are mapped by the interrupt controllers </a:t>
            </a:r>
          </a:p>
          <a:p>
            <a:endParaRPr lang="en-US" dirty="0"/>
          </a:p>
        </p:txBody>
      </p:sp>
      <p:grpSp>
        <p:nvGrpSpPr>
          <p:cNvPr id="5" name="Group 151"/>
          <p:cNvGrpSpPr/>
          <p:nvPr>
            <p:custDataLst>
              <p:tags r:id="rId1"/>
            </p:custDataLst>
          </p:nvPr>
        </p:nvGrpSpPr>
        <p:grpSpPr>
          <a:xfrm>
            <a:off x="85284" y="512468"/>
            <a:ext cx="5829522" cy="5729025"/>
            <a:chOff x="1521179" y="962526"/>
            <a:chExt cx="5829522" cy="5729025"/>
          </a:xfrm>
        </p:grpSpPr>
        <p:grpSp>
          <p:nvGrpSpPr>
            <p:cNvPr id="7" name="Group 148"/>
            <p:cNvGrpSpPr/>
            <p:nvPr/>
          </p:nvGrpSpPr>
          <p:grpSpPr>
            <a:xfrm>
              <a:off x="6982372" y="4774131"/>
              <a:ext cx="368329" cy="1676940"/>
              <a:chOff x="6982372" y="4774131"/>
              <a:chExt cx="368329" cy="1676940"/>
            </a:xfrm>
          </p:grpSpPr>
          <p:cxnSp>
            <p:nvCxnSpPr>
              <p:cNvPr id="67" name="Straight Arrow Connector 66"/>
              <p:cNvCxnSpPr/>
              <p:nvPr/>
            </p:nvCxnSpPr>
            <p:spPr bwMode="auto">
              <a:xfrm>
                <a:off x="6982372" y="4782697"/>
                <a:ext cx="347472" cy="1588"/>
              </a:xfrm>
              <a:prstGeom prst="straightConnector1">
                <a:avLst/>
              </a:prstGeom>
              <a:solidFill>
                <a:schemeClr val="accent1"/>
              </a:solidFill>
              <a:ln w="25400" cap="flat" cmpd="sng" algn="ctr">
                <a:solidFill>
                  <a:schemeClr val="tx1"/>
                </a:solidFill>
                <a:prstDash val="solid"/>
                <a:round/>
                <a:headEnd type="none" w="lg" len="med"/>
                <a:tailEnd type="none"/>
              </a:ln>
              <a:effectLst/>
            </p:spPr>
          </p:cxnSp>
          <p:cxnSp>
            <p:nvCxnSpPr>
              <p:cNvPr id="68" name="Straight Arrow Connector 67"/>
              <p:cNvCxnSpPr/>
              <p:nvPr/>
            </p:nvCxnSpPr>
            <p:spPr bwMode="auto">
              <a:xfrm>
                <a:off x="6990393" y="5079479"/>
                <a:ext cx="347472" cy="1588"/>
              </a:xfrm>
              <a:prstGeom prst="straightConnector1">
                <a:avLst/>
              </a:prstGeom>
              <a:solidFill>
                <a:schemeClr val="accent1"/>
              </a:solidFill>
              <a:ln w="25400" cap="flat" cmpd="sng" algn="ctr">
                <a:solidFill>
                  <a:schemeClr val="tx1"/>
                </a:solidFill>
                <a:prstDash val="solid"/>
                <a:round/>
                <a:headEnd type="none" w="lg" len="med"/>
                <a:tailEnd type="none"/>
              </a:ln>
              <a:effectLst/>
            </p:spPr>
          </p:cxnSp>
          <p:cxnSp>
            <p:nvCxnSpPr>
              <p:cNvPr id="69" name="Straight Arrow Connector 68"/>
              <p:cNvCxnSpPr/>
              <p:nvPr/>
            </p:nvCxnSpPr>
            <p:spPr bwMode="auto">
              <a:xfrm>
                <a:off x="6988789" y="5357011"/>
                <a:ext cx="347472" cy="1588"/>
              </a:xfrm>
              <a:prstGeom prst="straightConnector1">
                <a:avLst/>
              </a:prstGeom>
              <a:solidFill>
                <a:schemeClr val="accent1"/>
              </a:solidFill>
              <a:ln w="25400" cap="flat" cmpd="sng" algn="ctr">
                <a:solidFill>
                  <a:schemeClr val="tx1"/>
                </a:solidFill>
                <a:prstDash val="solid"/>
                <a:round/>
                <a:headEnd type="none" w="lg" len="med"/>
                <a:tailEnd type="none"/>
              </a:ln>
              <a:effectLst/>
            </p:spPr>
          </p:cxnSp>
          <p:cxnSp>
            <p:nvCxnSpPr>
              <p:cNvPr id="70" name="Straight Arrow Connector 69"/>
              <p:cNvCxnSpPr/>
              <p:nvPr/>
            </p:nvCxnSpPr>
            <p:spPr bwMode="auto">
              <a:xfrm>
                <a:off x="6987185" y="5634544"/>
                <a:ext cx="347472" cy="1588"/>
              </a:xfrm>
              <a:prstGeom prst="straightConnector1">
                <a:avLst/>
              </a:prstGeom>
              <a:solidFill>
                <a:schemeClr val="accent1"/>
              </a:solidFill>
              <a:ln w="25400" cap="flat" cmpd="sng" algn="ctr">
                <a:solidFill>
                  <a:schemeClr val="tx1"/>
                </a:solidFill>
                <a:prstDash val="solid"/>
                <a:round/>
                <a:headEnd type="none" w="lg" len="med"/>
                <a:tailEnd type="none"/>
              </a:ln>
              <a:effectLst/>
            </p:spPr>
          </p:cxnSp>
          <p:cxnSp>
            <p:nvCxnSpPr>
              <p:cNvPr id="71" name="Straight Arrow Connector 70"/>
              <p:cNvCxnSpPr/>
              <p:nvPr/>
            </p:nvCxnSpPr>
            <p:spPr bwMode="auto">
              <a:xfrm>
                <a:off x="6987186" y="5865546"/>
                <a:ext cx="347472" cy="1588"/>
              </a:xfrm>
              <a:prstGeom prst="straightConnector1">
                <a:avLst/>
              </a:prstGeom>
              <a:solidFill>
                <a:schemeClr val="accent1"/>
              </a:solidFill>
              <a:ln w="25400" cap="flat" cmpd="sng" algn="ctr">
                <a:solidFill>
                  <a:schemeClr val="tx1"/>
                </a:solidFill>
                <a:prstDash val="solid"/>
                <a:round/>
                <a:headEnd type="none" w="lg" len="med"/>
                <a:tailEnd type="none"/>
              </a:ln>
              <a:effectLst/>
            </p:spPr>
          </p:cxnSp>
          <p:cxnSp>
            <p:nvCxnSpPr>
              <p:cNvPr id="72" name="Straight Arrow Connector 71"/>
              <p:cNvCxnSpPr/>
              <p:nvPr/>
            </p:nvCxnSpPr>
            <p:spPr bwMode="auto">
              <a:xfrm>
                <a:off x="6985582" y="6143079"/>
                <a:ext cx="347472" cy="1588"/>
              </a:xfrm>
              <a:prstGeom prst="straightConnector1">
                <a:avLst/>
              </a:prstGeom>
              <a:solidFill>
                <a:schemeClr val="accent1"/>
              </a:solidFill>
              <a:ln w="25400" cap="flat" cmpd="sng" algn="ctr">
                <a:solidFill>
                  <a:schemeClr val="tx1"/>
                </a:solidFill>
                <a:prstDash val="solid"/>
                <a:round/>
                <a:headEnd type="none" w="lg" len="med"/>
                <a:tailEnd type="none"/>
              </a:ln>
              <a:effectLst/>
            </p:spPr>
          </p:cxnSp>
          <p:cxnSp>
            <p:nvCxnSpPr>
              <p:cNvPr id="73" name="Straight Arrow Connector 72"/>
              <p:cNvCxnSpPr/>
              <p:nvPr/>
            </p:nvCxnSpPr>
            <p:spPr bwMode="auto">
              <a:xfrm>
                <a:off x="7003229" y="6449483"/>
                <a:ext cx="347472" cy="1588"/>
              </a:xfrm>
              <a:prstGeom prst="straightConnector1">
                <a:avLst/>
              </a:prstGeom>
              <a:solidFill>
                <a:schemeClr val="accent1"/>
              </a:solidFill>
              <a:ln w="25400" cap="flat" cmpd="sng" algn="ctr">
                <a:solidFill>
                  <a:schemeClr val="tx1"/>
                </a:solidFill>
                <a:prstDash val="solid"/>
                <a:round/>
                <a:headEnd type="triangle" w="lg" len="med"/>
                <a:tailEnd type="none"/>
              </a:ln>
              <a:effectLst/>
            </p:spPr>
          </p:cxnSp>
          <p:cxnSp>
            <p:nvCxnSpPr>
              <p:cNvPr id="74" name="Straight Connector 73"/>
              <p:cNvCxnSpPr/>
              <p:nvPr/>
            </p:nvCxnSpPr>
            <p:spPr bwMode="auto">
              <a:xfrm>
                <a:off x="7324824" y="4774131"/>
                <a:ext cx="19251" cy="1673352"/>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sp>
          <p:nvSpPr>
            <p:cNvPr id="8" name="Rectangle 7"/>
            <p:cNvSpPr/>
            <p:nvPr/>
          </p:nvSpPr>
          <p:spPr bwMode="auto">
            <a:xfrm>
              <a:off x="3478171" y="1145137"/>
              <a:ext cx="846034" cy="1692067"/>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2200" dirty="0" smtClean="0"/>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CIC0</a:t>
              </a:r>
            </a:p>
          </p:txBody>
        </p:sp>
        <p:sp>
          <p:nvSpPr>
            <p:cNvPr id="9" name="Rectangle 8"/>
            <p:cNvSpPr/>
            <p:nvPr/>
          </p:nvSpPr>
          <p:spPr bwMode="auto">
            <a:xfrm>
              <a:off x="3478171" y="2948300"/>
              <a:ext cx="846034" cy="1692067"/>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2200" dirty="0" smtClean="0"/>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CIC1</a:t>
              </a:r>
            </a:p>
          </p:txBody>
        </p:sp>
        <p:sp>
          <p:nvSpPr>
            <p:cNvPr id="10" name="Rectangle 9"/>
            <p:cNvSpPr/>
            <p:nvPr/>
          </p:nvSpPr>
          <p:spPr bwMode="auto">
            <a:xfrm>
              <a:off x="3478170" y="4742916"/>
              <a:ext cx="846034" cy="1692067"/>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2200" dirty="0" smtClean="0"/>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CIC2</a:t>
              </a:r>
            </a:p>
          </p:txBody>
        </p:sp>
        <p:grpSp>
          <p:nvGrpSpPr>
            <p:cNvPr id="11" name="Group 126"/>
            <p:cNvGrpSpPr/>
            <p:nvPr/>
          </p:nvGrpSpPr>
          <p:grpSpPr>
            <a:xfrm>
              <a:off x="1521179" y="962526"/>
              <a:ext cx="1914890" cy="4660605"/>
              <a:chOff x="1521179" y="962526"/>
              <a:chExt cx="1914890" cy="4660605"/>
            </a:xfrm>
          </p:grpSpPr>
          <p:sp>
            <p:nvSpPr>
              <p:cNvPr id="61" name="TextBox 9"/>
              <p:cNvSpPr txBox="1"/>
              <p:nvPr/>
            </p:nvSpPr>
            <p:spPr>
              <a:xfrm>
                <a:off x="1521179" y="3586247"/>
                <a:ext cx="1128045" cy="461665"/>
              </a:xfrm>
              <a:prstGeom prst="rect">
                <a:avLst/>
              </a:prstGeom>
              <a:noFill/>
            </p:spPr>
            <p:txBody>
              <a:bodyPr wrap="square" rtlCol="0">
                <a:spAutoFit/>
              </a:bodyPr>
              <a:lstStyle/>
              <a:p>
                <a:r>
                  <a:rPr lang="en-US" dirty="0" smtClean="0"/>
                  <a:t>Events</a:t>
                </a:r>
                <a:endParaRPr lang="en-US" dirty="0"/>
              </a:p>
            </p:txBody>
          </p:sp>
          <p:cxnSp>
            <p:nvCxnSpPr>
              <p:cNvPr id="62" name="Straight Connector 13"/>
              <p:cNvCxnSpPr/>
              <p:nvPr/>
            </p:nvCxnSpPr>
            <p:spPr bwMode="auto">
              <a:xfrm>
                <a:off x="3108960" y="962526"/>
                <a:ext cx="35920" cy="4660605"/>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3" name="Straight Connector 16"/>
              <p:cNvCxnSpPr/>
              <p:nvPr/>
            </p:nvCxnSpPr>
            <p:spPr bwMode="auto">
              <a:xfrm>
                <a:off x="2649224" y="3837061"/>
                <a:ext cx="487111"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4" name="Straight Arrow Connector 63"/>
              <p:cNvCxnSpPr/>
              <p:nvPr/>
            </p:nvCxnSpPr>
            <p:spPr bwMode="auto">
              <a:xfrm>
                <a:off x="3136339" y="3837061"/>
                <a:ext cx="273466" cy="1588"/>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65" name="Straight Arrow Connector 64"/>
              <p:cNvCxnSpPr/>
              <p:nvPr/>
            </p:nvCxnSpPr>
            <p:spPr bwMode="auto">
              <a:xfrm>
                <a:off x="3127448" y="1938470"/>
                <a:ext cx="273466" cy="1588"/>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66" name="Straight Arrow Connector 65"/>
              <p:cNvCxnSpPr/>
              <p:nvPr/>
            </p:nvCxnSpPr>
            <p:spPr bwMode="auto">
              <a:xfrm>
                <a:off x="3143461" y="5612082"/>
                <a:ext cx="292608" cy="1588"/>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grpSp>
        <p:sp>
          <p:nvSpPr>
            <p:cNvPr id="12" name="Rectangle 11"/>
            <p:cNvSpPr/>
            <p:nvPr/>
          </p:nvSpPr>
          <p:spPr bwMode="auto">
            <a:xfrm>
              <a:off x="5930815" y="1136589"/>
              <a:ext cx="1059679" cy="358924"/>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C66x</a:t>
              </a:r>
              <a:br>
                <a:rPr lang="en-US" sz="1200" dirty="0" smtClean="0"/>
              </a:br>
              <a:r>
                <a:rPr lang="en-US" sz="1200" dirty="0" smtClean="0"/>
                <a:t>CorePac0</a:t>
              </a:r>
              <a:endParaRPr kumimoji="0" lang="en-US" sz="1200" b="0" i="0" u="none" strike="noStrike" cap="none" normalizeH="0" baseline="0" dirty="0" smtClean="0">
                <a:ln>
                  <a:noFill/>
                </a:ln>
                <a:solidFill>
                  <a:schemeClr val="tx1"/>
                </a:solidFill>
                <a:effectLst/>
                <a:latin typeface="Arial" pitchFamily="34" charset="0"/>
              </a:endParaRPr>
            </a:p>
          </p:txBody>
        </p:sp>
        <p:sp>
          <p:nvSpPr>
            <p:cNvPr id="13" name="Rectangle 12"/>
            <p:cNvSpPr/>
            <p:nvPr/>
          </p:nvSpPr>
          <p:spPr bwMode="auto">
            <a:xfrm>
              <a:off x="5929391" y="1588093"/>
              <a:ext cx="1059679" cy="358924"/>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C66x</a:t>
              </a:r>
              <a:br>
                <a:rPr lang="en-US" sz="1200" dirty="0" smtClean="0"/>
              </a:br>
              <a:r>
                <a:rPr lang="en-US" sz="1200" dirty="0" smtClean="0"/>
                <a:t>CorePac1</a:t>
              </a:r>
              <a:endParaRPr kumimoji="0" lang="en-US" sz="1200" b="0" i="0" u="none" strike="noStrike" cap="none" normalizeH="0" baseline="0" dirty="0" smtClean="0">
                <a:ln>
                  <a:noFill/>
                </a:ln>
                <a:solidFill>
                  <a:schemeClr val="tx1"/>
                </a:solidFill>
                <a:effectLst/>
                <a:latin typeface="Arial" pitchFamily="34" charset="0"/>
              </a:endParaRPr>
            </a:p>
          </p:txBody>
        </p:sp>
        <p:sp>
          <p:nvSpPr>
            <p:cNvPr id="14" name="Rectangle 13"/>
            <p:cNvSpPr/>
            <p:nvPr/>
          </p:nvSpPr>
          <p:spPr bwMode="auto">
            <a:xfrm>
              <a:off x="5927967" y="2022506"/>
              <a:ext cx="1059679" cy="358924"/>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C66x</a:t>
              </a:r>
              <a:br>
                <a:rPr lang="en-US" sz="1200" dirty="0" smtClean="0"/>
              </a:br>
              <a:r>
                <a:rPr lang="en-US" sz="1200" dirty="0" smtClean="0"/>
                <a:t>CorePac2</a:t>
              </a:r>
              <a:endParaRPr kumimoji="0" lang="en-US" sz="1200" b="0" i="0" u="none" strike="noStrike" cap="none" normalizeH="0" baseline="0" dirty="0" smtClean="0">
                <a:ln>
                  <a:noFill/>
                </a:ln>
                <a:solidFill>
                  <a:schemeClr val="tx1"/>
                </a:solidFill>
                <a:effectLst/>
                <a:latin typeface="Arial" pitchFamily="34" charset="0"/>
              </a:endParaRPr>
            </a:p>
          </p:txBody>
        </p:sp>
        <p:sp>
          <p:nvSpPr>
            <p:cNvPr id="15" name="Rectangle 14"/>
            <p:cNvSpPr/>
            <p:nvPr/>
          </p:nvSpPr>
          <p:spPr bwMode="auto">
            <a:xfrm>
              <a:off x="5926542" y="2456917"/>
              <a:ext cx="1059679" cy="358924"/>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C66x</a:t>
              </a:r>
              <a:br>
                <a:rPr lang="en-US" sz="1200" dirty="0" smtClean="0"/>
              </a:br>
              <a:r>
                <a:rPr lang="en-US" sz="1200" dirty="0" smtClean="0"/>
                <a:t>CorePac3</a:t>
              </a:r>
              <a:endParaRPr kumimoji="0" lang="en-US" sz="1200" b="0" i="0" u="none" strike="noStrike" cap="none" normalizeH="0" baseline="0" dirty="0" smtClean="0">
                <a:ln>
                  <a:noFill/>
                </a:ln>
                <a:solidFill>
                  <a:schemeClr val="tx1"/>
                </a:solidFill>
                <a:effectLst/>
                <a:latin typeface="Arial" pitchFamily="34" charset="0"/>
              </a:endParaRPr>
            </a:p>
          </p:txBody>
        </p:sp>
        <p:grpSp>
          <p:nvGrpSpPr>
            <p:cNvPr id="16" name="Group 67"/>
            <p:cNvGrpSpPr/>
            <p:nvPr/>
          </p:nvGrpSpPr>
          <p:grpSpPr>
            <a:xfrm>
              <a:off x="5929390" y="2925507"/>
              <a:ext cx="1063952" cy="1670706"/>
              <a:chOff x="4570576" y="2814409"/>
              <a:chExt cx="1063952" cy="1670706"/>
            </a:xfrm>
          </p:grpSpPr>
          <p:sp>
            <p:nvSpPr>
              <p:cNvPr id="57" name="Rectangle 56"/>
              <p:cNvSpPr/>
              <p:nvPr/>
            </p:nvSpPr>
            <p:spPr bwMode="auto">
              <a:xfrm>
                <a:off x="4574849" y="2814409"/>
                <a:ext cx="1059679" cy="358924"/>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C66x</a:t>
                </a:r>
                <a:br>
                  <a:rPr lang="en-US" sz="1200" dirty="0" smtClean="0"/>
                </a:br>
                <a:r>
                  <a:rPr lang="en-US" sz="1200" dirty="0" smtClean="0"/>
                  <a:t>CorePac4</a:t>
                </a:r>
                <a:endParaRPr kumimoji="0" lang="en-US" sz="1200" b="0" i="0" u="none" strike="noStrike" cap="none" normalizeH="0" baseline="0" dirty="0" smtClean="0">
                  <a:ln>
                    <a:noFill/>
                  </a:ln>
                  <a:solidFill>
                    <a:schemeClr val="tx1"/>
                  </a:solidFill>
                  <a:effectLst/>
                  <a:latin typeface="Arial" pitchFamily="34" charset="0"/>
                </a:endParaRPr>
              </a:p>
            </p:txBody>
          </p:sp>
          <p:sp>
            <p:nvSpPr>
              <p:cNvPr id="58" name="Rectangle 57"/>
              <p:cNvSpPr/>
              <p:nvPr/>
            </p:nvSpPr>
            <p:spPr bwMode="auto">
              <a:xfrm>
                <a:off x="4573426" y="3248821"/>
                <a:ext cx="1059679" cy="358924"/>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C66x</a:t>
                </a:r>
                <a:br>
                  <a:rPr lang="en-US" sz="1200" dirty="0" smtClean="0"/>
                </a:br>
                <a:r>
                  <a:rPr lang="en-US" sz="1200" dirty="0" smtClean="0"/>
                  <a:t>CorePac5</a:t>
                </a:r>
                <a:endParaRPr kumimoji="0" lang="en-US" sz="1200" b="0" i="0" u="none" strike="noStrike" cap="none" normalizeH="0" baseline="0" dirty="0" smtClean="0">
                  <a:ln>
                    <a:noFill/>
                  </a:ln>
                  <a:solidFill>
                    <a:schemeClr val="tx1"/>
                  </a:solidFill>
                  <a:effectLst/>
                  <a:latin typeface="Arial" pitchFamily="34" charset="0"/>
                </a:endParaRPr>
              </a:p>
            </p:txBody>
          </p:sp>
          <p:sp>
            <p:nvSpPr>
              <p:cNvPr id="59" name="Rectangle 58"/>
              <p:cNvSpPr/>
              <p:nvPr/>
            </p:nvSpPr>
            <p:spPr bwMode="auto">
              <a:xfrm>
                <a:off x="4572001" y="3683233"/>
                <a:ext cx="1059679" cy="358924"/>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C66x</a:t>
                </a:r>
                <a:br>
                  <a:rPr lang="en-US" sz="1200" dirty="0" smtClean="0"/>
                </a:br>
                <a:r>
                  <a:rPr lang="en-US" sz="1200" dirty="0" smtClean="0"/>
                  <a:t>CorePac6</a:t>
                </a:r>
                <a:endParaRPr kumimoji="0" lang="en-US" sz="1200" b="0" i="0" u="none" strike="noStrike" cap="none" normalizeH="0" baseline="0" dirty="0" smtClean="0">
                  <a:ln>
                    <a:noFill/>
                  </a:ln>
                  <a:solidFill>
                    <a:schemeClr val="tx1"/>
                  </a:solidFill>
                  <a:effectLst/>
                  <a:latin typeface="Arial" pitchFamily="34" charset="0"/>
                </a:endParaRPr>
              </a:p>
            </p:txBody>
          </p:sp>
          <p:sp>
            <p:nvSpPr>
              <p:cNvPr id="60" name="Rectangle 59"/>
              <p:cNvSpPr/>
              <p:nvPr/>
            </p:nvSpPr>
            <p:spPr bwMode="auto">
              <a:xfrm>
                <a:off x="4570576" y="4126191"/>
                <a:ext cx="1059679" cy="358924"/>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C66x</a:t>
                </a:r>
                <a:br>
                  <a:rPr lang="en-US" sz="1200" dirty="0" smtClean="0"/>
                </a:br>
                <a:r>
                  <a:rPr lang="en-US" sz="1200" dirty="0" smtClean="0"/>
                  <a:t>CorePac7</a:t>
                </a:r>
                <a:endParaRPr kumimoji="0" lang="en-US" sz="1200" b="0" i="0" u="none" strike="noStrike" cap="none" normalizeH="0" baseline="0" dirty="0" smtClean="0">
                  <a:ln>
                    <a:noFill/>
                  </a:ln>
                  <a:solidFill>
                    <a:schemeClr val="tx1"/>
                  </a:solidFill>
                  <a:effectLst/>
                  <a:latin typeface="Arial" pitchFamily="34" charset="0"/>
                </a:endParaRPr>
              </a:p>
            </p:txBody>
          </p:sp>
        </p:grpSp>
        <p:grpSp>
          <p:nvGrpSpPr>
            <p:cNvPr id="17" name="Group 66"/>
            <p:cNvGrpSpPr/>
            <p:nvPr/>
          </p:nvGrpSpPr>
          <p:grpSpPr>
            <a:xfrm>
              <a:off x="5925114" y="4697406"/>
              <a:ext cx="1066802" cy="1991102"/>
              <a:chOff x="4566300" y="4611946"/>
              <a:chExt cx="1066802" cy="1991102"/>
            </a:xfrm>
          </p:grpSpPr>
          <p:sp>
            <p:nvSpPr>
              <p:cNvPr id="50" name="Rectangle 49"/>
              <p:cNvSpPr/>
              <p:nvPr/>
            </p:nvSpPr>
            <p:spPr bwMode="auto">
              <a:xfrm>
                <a:off x="4569149" y="4611946"/>
                <a:ext cx="1059679" cy="224990"/>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HyperLink</a:t>
                </a:r>
                <a:endParaRPr kumimoji="0" lang="en-US" sz="1200" b="0" i="0" u="none" strike="noStrike" cap="none" normalizeH="0" baseline="0" dirty="0" smtClean="0">
                  <a:ln>
                    <a:noFill/>
                  </a:ln>
                  <a:solidFill>
                    <a:schemeClr val="tx1"/>
                  </a:solidFill>
                  <a:effectLst/>
                  <a:latin typeface="Arial" pitchFamily="34" charset="0"/>
                </a:endParaRPr>
              </a:p>
            </p:txBody>
          </p:sp>
          <p:sp>
            <p:nvSpPr>
              <p:cNvPr id="51" name="Rectangle 50"/>
              <p:cNvSpPr/>
              <p:nvPr/>
            </p:nvSpPr>
            <p:spPr bwMode="auto">
              <a:xfrm>
                <a:off x="4567725" y="4892519"/>
                <a:ext cx="1059679" cy="217866"/>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EDMA CC0</a:t>
                </a:r>
                <a:endParaRPr kumimoji="0" lang="en-US" sz="1200" b="0" i="0" u="none" strike="noStrike" cap="none" normalizeH="0" baseline="0" dirty="0" smtClean="0">
                  <a:ln>
                    <a:noFill/>
                  </a:ln>
                  <a:solidFill>
                    <a:schemeClr val="tx1"/>
                  </a:solidFill>
                  <a:effectLst/>
                  <a:latin typeface="Arial" pitchFamily="34" charset="0"/>
                </a:endParaRPr>
              </a:p>
            </p:txBody>
          </p:sp>
          <p:sp>
            <p:nvSpPr>
              <p:cNvPr id="52" name="Rectangle 51"/>
              <p:cNvSpPr/>
              <p:nvPr/>
            </p:nvSpPr>
            <p:spPr bwMode="auto">
              <a:xfrm>
                <a:off x="4566300" y="5164561"/>
                <a:ext cx="1059679" cy="217866"/>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EDMA CC1</a:t>
                </a:r>
                <a:endParaRPr kumimoji="0" lang="en-US" sz="1200" b="0" i="0" u="none" strike="noStrike" cap="none" normalizeH="0" baseline="0" dirty="0" smtClean="0">
                  <a:ln>
                    <a:noFill/>
                  </a:ln>
                  <a:solidFill>
                    <a:schemeClr val="tx1"/>
                  </a:solidFill>
                  <a:effectLst/>
                  <a:latin typeface="Arial" pitchFamily="34" charset="0"/>
                </a:endParaRPr>
              </a:p>
            </p:txBody>
          </p:sp>
          <p:sp>
            <p:nvSpPr>
              <p:cNvPr id="53" name="Rectangle 52"/>
              <p:cNvSpPr/>
              <p:nvPr/>
            </p:nvSpPr>
            <p:spPr bwMode="auto">
              <a:xfrm>
                <a:off x="4573423" y="5436604"/>
                <a:ext cx="1059679" cy="217866"/>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EDMA CC2</a:t>
                </a:r>
                <a:endParaRPr kumimoji="0" lang="en-US" sz="1200" b="0" i="0" u="none" strike="noStrike" cap="none" normalizeH="0" baseline="0" dirty="0" smtClean="0">
                  <a:ln>
                    <a:noFill/>
                  </a:ln>
                  <a:solidFill>
                    <a:schemeClr val="tx1"/>
                  </a:solidFill>
                  <a:effectLst/>
                  <a:latin typeface="Arial" pitchFamily="34" charset="0"/>
                </a:endParaRPr>
              </a:p>
            </p:txBody>
          </p:sp>
          <p:sp>
            <p:nvSpPr>
              <p:cNvPr id="54" name="Rectangle 53"/>
              <p:cNvSpPr/>
              <p:nvPr/>
            </p:nvSpPr>
            <p:spPr bwMode="auto">
              <a:xfrm>
                <a:off x="4571999" y="5717191"/>
                <a:ext cx="1059679" cy="217866"/>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EDMA CC3</a:t>
                </a:r>
                <a:endParaRPr kumimoji="0" lang="en-US" sz="1200" b="0" i="0" u="none" strike="noStrike" cap="none" normalizeH="0" baseline="0" dirty="0" smtClean="0">
                  <a:ln>
                    <a:noFill/>
                  </a:ln>
                  <a:solidFill>
                    <a:schemeClr val="tx1"/>
                  </a:solidFill>
                  <a:effectLst/>
                  <a:latin typeface="Arial" pitchFamily="34" charset="0"/>
                </a:endParaRPr>
              </a:p>
            </p:txBody>
          </p:sp>
          <p:sp>
            <p:nvSpPr>
              <p:cNvPr id="55" name="Rectangle 54"/>
              <p:cNvSpPr/>
              <p:nvPr/>
            </p:nvSpPr>
            <p:spPr bwMode="auto">
              <a:xfrm>
                <a:off x="4570574" y="5980687"/>
                <a:ext cx="1059679" cy="217866"/>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EDMA CC4</a:t>
                </a:r>
                <a:endParaRPr kumimoji="0" lang="en-US" sz="1200" b="0" i="0" u="none" strike="noStrike" cap="none" normalizeH="0" baseline="0" dirty="0" smtClean="0">
                  <a:ln>
                    <a:noFill/>
                  </a:ln>
                  <a:solidFill>
                    <a:schemeClr val="tx1"/>
                  </a:solidFill>
                  <a:effectLst/>
                  <a:latin typeface="Arial" pitchFamily="34" charset="0"/>
                </a:endParaRPr>
              </a:p>
            </p:txBody>
          </p:sp>
          <p:sp>
            <p:nvSpPr>
              <p:cNvPr id="56" name="Rectangle 55"/>
              <p:cNvSpPr/>
              <p:nvPr/>
            </p:nvSpPr>
            <p:spPr bwMode="auto">
              <a:xfrm>
                <a:off x="4569152" y="6244124"/>
                <a:ext cx="1059679" cy="358924"/>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ARM A15</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CorePac</a:t>
                </a:r>
              </a:p>
            </p:txBody>
          </p:sp>
        </p:grpSp>
        <p:grpSp>
          <p:nvGrpSpPr>
            <p:cNvPr id="18" name="Group 125"/>
            <p:cNvGrpSpPr/>
            <p:nvPr/>
          </p:nvGrpSpPr>
          <p:grpSpPr>
            <a:xfrm>
              <a:off x="3109633" y="976755"/>
              <a:ext cx="4205567" cy="3421990"/>
              <a:chOff x="3109633" y="976755"/>
              <a:chExt cx="4205567" cy="3421990"/>
            </a:xfrm>
          </p:grpSpPr>
          <p:cxnSp>
            <p:nvCxnSpPr>
              <p:cNvPr id="40" name="Straight Connector 39"/>
              <p:cNvCxnSpPr/>
              <p:nvPr/>
            </p:nvCxnSpPr>
            <p:spPr bwMode="auto">
              <a:xfrm>
                <a:off x="3109633" y="976755"/>
                <a:ext cx="4187952" cy="5022"/>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1" name="Straight Arrow Connector 40"/>
              <p:cNvCxnSpPr/>
              <p:nvPr/>
            </p:nvCxnSpPr>
            <p:spPr bwMode="auto">
              <a:xfrm>
                <a:off x="7004826" y="1359356"/>
                <a:ext cx="273466" cy="1588"/>
              </a:xfrm>
              <a:prstGeom prst="straightConnector1">
                <a:avLst/>
              </a:prstGeom>
              <a:solidFill>
                <a:schemeClr val="accent1"/>
              </a:solidFill>
              <a:ln w="25400" cap="flat" cmpd="sng" algn="ctr">
                <a:solidFill>
                  <a:schemeClr val="tx1"/>
                </a:solidFill>
                <a:prstDash val="solid"/>
                <a:round/>
                <a:headEnd type="triangle" w="lg" len="med"/>
                <a:tailEnd type="none"/>
              </a:ln>
              <a:effectLst/>
            </p:spPr>
          </p:cxnSp>
          <p:cxnSp>
            <p:nvCxnSpPr>
              <p:cNvPr id="42" name="Straight Connector 41"/>
              <p:cNvCxnSpPr/>
              <p:nvPr/>
            </p:nvCxnSpPr>
            <p:spPr bwMode="auto">
              <a:xfrm>
                <a:off x="7284720" y="980171"/>
                <a:ext cx="30480" cy="3418574"/>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3" name="Straight Arrow Connector 42"/>
              <p:cNvCxnSpPr/>
              <p:nvPr/>
            </p:nvCxnSpPr>
            <p:spPr bwMode="auto">
              <a:xfrm>
                <a:off x="7012847" y="1771638"/>
                <a:ext cx="273466" cy="1588"/>
              </a:xfrm>
              <a:prstGeom prst="straightConnector1">
                <a:avLst/>
              </a:prstGeom>
              <a:solidFill>
                <a:schemeClr val="accent1"/>
              </a:solidFill>
              <a:ln w="25400" cap="flat" cmpd="sng" algn="ctr">
                <a:solidFill>
                  <a:schemeClr val="tx1"/>
                </a:solidFill>
                <a:prstDash val="solid"/>
                <a:round/>
                <a:headEnd type="triangle" w="lg" len="med"/>
                <a:tailEnd type="none"/>
              </a:ln>
              <a:effectLst/>
            </p:spPr>
          </p:cxnSp>
          <p:cxnSp>
            <p:nvCxnSpPr>
              <p:cNvPr id="44" name="Straight Arrow Connector 43"/>
              <p:cNvCxnSpPr/>
              <p:nvPr/>
            </p:nvCxnSpPr>
            <p:spPr bwMode="auto">
              <a:xfrm>
                <a:off x="7020868" y="2183920"/>
                <a:ext cx="273466" cy="1588"/>
              </a:xfrm>
              <a:prstGeom prst="straightConnector1">
                <a:avLst/>
              </a:prstGeom>
              <a:solidFill>
                <a:schemeClr val="accent1"/>
              </a:solidFill>
              <a:ln w="25400" cap="flat" cmpd="sng" algn="ctr">
                <a:solidFill>
                  <a:schemeClr val="tx1"/>
                </a:solidFill>
                <a:prstDash val="solid"/>
                <a:round/>
                <a:headEnd type="triangle" w="lg" len="med"/>
                <a:tailEnd type="none"/>
              </a:ln>
              <a:effectLst/>
            </p:spPr>
          </p:cxnSp>
          <p:cxnSp>
            <p:nvCxnSpPr>
              <p:cNvPr id="45" name="Straight Arrow Connector 44"/>
              <p:cNvCxnSpPr/>
              <p:nvPr/>
            </p:nvCxnSpPr>
            <p:spPr bwMode="auto">
              <a:xfrm>
                <a:off x="7009639" y="2625078"/>
                <a:ext cx="273466" cy="1588"/>
              </a:xfrm>
              <a:prstGeom prst="straightConnector1">
                <a:avLst/>
              </a:prstGeom>
              <a:solidFill>
                <a:schemeClr val="accent1"/>
              </a:solidFill>
              <a:ln w="25400" cap="flat" cmpd="sng" algn="ctr">
                <a:solidFill>
                  <a:schemeClr val="tx1"/>
                </a:solidFill>
                <a:prstDash val="solid"/>
                <a:round/>
                <a:headEnd type="triangle" w="lg" len="med"/>
                <a:tailEnd type="none"/>
              </a:ln>
              <a:effectLst/>
            </p:spPr>
          </p:cxnSp>
          <p:cxnSp>
            <p:nvCxnSpPr>
              <p:cNvPr id="46" name="Straight Arrow Connector 45"/>
              <p:cNvCxnSpPr/>
              <p:nvPr/>
            </p:nvCxnSpPr>
            <p:spPr bwMode="auto">
              <a:xfrm>
                <a:off x="7012851" y="3119131"/>
                <a:ext cx="273466" cy="1588"/>
              </a:xfrm>
              <a:prstGeom prst="straightConnector1">
                <a:avLst/>
              </a:prstGeom>
              <a:solidFill>
                <a:schemeClr val="accent1"/>
              </a:solidFill>
              <a:ln w="25400" cap="flat" cmpd="sng" algn="ctr">
                <a:solidFill>
                  <a:schemeClr val="tx1"/>
                </a:solidFill>
                <a:prstDash val="solid"/>
                <a:round/>
                <a:headEnd type="triangle" w="lg" len="med"/>
                <a:tailEnd type="none"/>
              </a:ln>
              <a:effectLst/>
            </p:spPr>
          </p:cxnSp>
          <p:cxnSp>
            <p:nvCxnSpPr>
              <p:cNvPr id="47" name="Straight Arrow Connector 46"/>
              <p:cNvCxnSpPr/>
              <p:nvPr/>
            </p:nvCxnSpPr>
            <p:spPr bwMode="auto">
              <a:xfrm>
                <a:off x="7020872" y="3531413"/>
                <a:ext cx="273466" cy="1588"/>
              </a:xfrm>
              <a:prstGeom prst="straightConnector1">
                <a:avLst/>
              </a:prstGeom>
              <a:solidFill>
                <a:schemeClr val="accent1"/>
              </a:solidFill>
              <a:ln w="25400" cap="flat" cmpd="sng" algn="ctr">
                <a:solidFill>
                  <a:schemeClr val="tx1"/>
                </a:solidFill>
                <a:prstDash val="solid"/>
                <a:round/>
                <a:headEnd type="triangle" w="lg" len="med"/>
                <a:tailEnd type="none"/>
              </a:ln>
              <a:effectLst/>
            </p:spPr>
          </p:cxnSp>
          <p:cxnSp>
            <p:nvCxnSpPr>
              <p:cNvPr id="48" name="Straight Arrow Connector 47"/>
              <p:cNvCxnSpPr/>
              <p:nvPr/>
            </p:nvCxnSpPr>
            <p:spPr bwMode="auto">
              <a:xfrm>
                <a:off x="7028893" y="3943695"/>
                <a:ext cx="273466" cy="1588"/>
              </a:xfrm>
              <a:prstGeom prst="straightConnector1">
                <a:avLst/>
              </a:prstGeom>
              <a:solidFill>
                <a:schemeClr val="accent1"/>
              </a:solidFill>
              <a:ln w="25400" cap="flat" cmpd="sng" algn="ctr">
                <a:solidFill>
                  <a:schemeClr val="tx1"/>
                </a:solidFill>
                <a:prstDash val="solid"/>
                <a:round/>
                <a:headEnd type="triangle" w="lg" len="med"/>
                <a:tailEnd type="none"/>
              </a:ln>
              <a:effectLst/>
            </p:spPr>
          </p:cxnSp>
          <p:cxnSp>
            <p:nvCxnSpPr>
              <p:cNvPr id="49" name="Straight Arrow Connector 48"/>
              <p:cNvCxnSpPr/>
              <p:nvPr/>
            </p:nvCxnSpPr>
            <p:spPr bwMode="auto">
              <a:xfrm>
                <a:off x="7036914" y="4384853"/>
                <a:ext cx="273466" cy="1588"/>
              </a:xfrm>
              <a:prstGeom prst="straightConnector1">
                <a:avLst/>
              </a:prstGeom>
              <a:solidFill>
                <a:schemeClr val="accent1"/>
              </a:solidFill>
              <a:ln w="25400" cap="flat" cmpd="sng" algn="ctr">
                <a:solidFill>
                  <a:schemeClr val="tx1"/>
                </a:solidFill>
                <a:prstDash val="solid"/>
                <a:round/>
                <a:headEnd type="triangle" w="lg" len="med"/>
                <a:tailEnd type="none"/>
              </a:ln>
              <a:effectLst/>
            </p:spPr>
          </p:cxnSp>
        </p:grpSp>
        <p:grpSp>
          <p:nvGrpSpPr>
            <p:cNvPr id="19" name="Group 127"/>
            <p:cNvGrpSpPr/>
            <p:nvPr/>
          </p:nvGrpSpPr>
          <p:grpSpPr>
            <a:xfrm>
              <a:off x="4403571" y="1323522"/>
              <a:ext cx="1486128" cy="1323425"/>
              <a:chOff x="4403571" y="1323522"/>
              <a:chExt cx="1486128" cy="1323425"/>
            </a:xfrm>
          </p:grpSpPr>
          <p:cxnSp>
            <p:nvCxnSpPr>
              <p:cNvPr id="36" name="Straight Arrow Connector 35"/>
              <p:cNvCxnSpPr/>
              <p:nvPr/>
            </p:nvCxnSpPr>
            <p:spPr bwMode="auto">
              <a:xfrm>
                <a:off x="4408371" y="2646947"/>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37" name="Straight Arrow Connector 36"/>
              <p:cNvCxnSpPr/>
              <p:nvPr/>
            </p:nvCxnSpPr>
            <p:spPr bwMode="auto">
              <a:xfrm>
                <a:off x="4406771" y="2212222"/>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38" name="Straight Arrow Connector 37"/>
              <p:cNvCxnSpPr/>
              <p:nvPr/>
            </p:nvCxnSpPr>
            <p:spPr bwMode="auto">
              <a:xfrm>
                <a:off x="4405171" y="1767872"/>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39" name="Straight Arrow Connector 38"/>
              <p:cNvCxnSpPr/>
              <p:nvPr/>
            </p:nvCxnSpPr>
            <p:spPr bwMode="auto">
              <a:xfrm>
                <a:off x="4403571" y="1323522"/>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grpSp>
        <p:grpSp>
          <p:nvGrpSpPr>
            <p:cNvPr id="20" name="Group 128"/>
            <p:cNvGrpSpPr/>
            <p:nvPr/>
          </p:nvGrpSpPr>
          <p:grpSpPr>
            <a:xfrm>
              <a:off x="4401967" y="3092922"/>
              <a:ext cx="1486128" cy="1323425"/>
              <a:chOff x="4403571" y="1323522"/>
              <a:chExt cx="1486128" cy="1323425"/>
            </a:xfrm>
          </p:grpSpPr>
          <p:cxnSp>
            <p:nvCxnSpPr>
              <p:cNvPr id="32" name="Straight Arrow Connector 31"/>
              <p:cNvCxnSpPr/>
              <p:nvPr/>
            </p:nvCxnSpPr>
            <p:spPr bwMode="auto">
              <a:xfrm>
                <a:off x="4408371" y="2646947"/>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33" name="Straight Arrow Connector 32"/>
              <p:cNvCxnSpPr/>
              <p:nvPr/>
            </p:nvCxnSpPr>
            <p:spPr bwMode="auto">
              <a:xfrm>
                <a:off x="4406771" y="2212222"/>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34" name="Straight Arrow Connector 33"/>
              <p:cNvCxnSpPr/>
              <p:nvPr/>
            </p:nvCxnSpPr>
            <p:spPr bwMode="auto">
              <a:xfrm>
                <a:off x="4405171" y="1767872"/>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35" name="Straight Arrow Connector 34"/>
              <p:cNvCxnSpPr/>
              <p:nvPr/>
            </p:nvCxnSpPr>
            <p:spPr bwMode="auto">
              <a:xfrm>
                <a:off x="4403571" y="1323522"/>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grpSp>
        <p:grpSp>
          <p:nvGrpSpPr>
            <p:cNvPr id="21" name="Group 149"/>
            <p:cNvGrpSpPr/>
            <p:nvPr/>
          </p:nvGrpSpPr>
          <p:grpSpPr>
            <a:xfrm>
              <a:off x="1674939" y="4814217"/>
              <a:ext cx="4233749" cy="1877334"/>
              <a:chOff x="1674939" y="4814217"/>
              <a:chExt cx="4233749" cy="1877334"/>
            </a:xfrm>
          </p:grpSpPr>
          <p:sp>
            <p:nvSpPr>
              <p:cNvPr id="22" name="Rectangle 21"/>
              <p:cNvSpPr/>
              <p:nvPr/>
            </p:nvSpPr>
            <p:spPr bwMode="auto">
              <a:xfrm>
                <a:off x="1674939" y="6332627"/>
                <a:ext cx="1059679" cy="358924"/>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600" dirty="0" smtClean="0"/>
              </a:p>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Peripherals</a:t>
                </a:r>
                <a:endParaRPr kumimoji="0" lang="en-US" sz="1200" b="0" i="0" u="none" strike="noStrike" cap="none" normalizeH="0" baseline="0" dirty="0" smtClean="0">
                  <a:ln>
                    <a:noFill/>
                  </a:ln>
                  <a:solidFill>
                    <a:schemeClr val="tx1"/>
                  </a:solidFill>
                  <a:effectLst/>
                  <a:latin typeface="Arial" pitchFamily="34" charset="0"/>
                </a:endParaRPr>
              </a:p>
            </p:txBody>
          </p:sp>
          <p:cxnSp>
            <p:nvCxnSpPr>
              <p:cNvPr id="23" name="Straight Arrow Connector 22"/>
              <p:cNvCxnSpPr/>
              <p:nvPr/>
            </p:nvCxnSpPr>
            <p:spPr bwMode="auto">
              <a:xfrm>
                <a:off x="4414789" y="6176142"/>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24" name="Straight Arrow Connector 23"/>
              <p:cNvCxnSpPr/>
              <p:nvPr/>
            </p:nvCxnSpPr>
            <p:spPr bwMode="auto">
              <a:xfrm>
                <a:off x="4413189" y="5635542"/>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25" name="Straight Arrow Connector 24"/>
              <p:cNvCxnSpPr/>
              <p:nvPr/>
            </p:nvCxnSpPr>
            <p:spPr bwMode="auto">
              <a:xfrm>
                <a:off x="4411589" y="5354817"/>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26" name="Straight Arrow Connector 25"/>
              <p:cNvCxnSpPr/>
              <p:nvPr/>
            </p:nvCxnSpPr>
            <p:spPr bwMode="auto">
              <a:xfrm>
                <a:off x="4409989" y="4814217"/>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27" name="Straight Arrow Connector 26"/>
              <p:cNvCxnSpPr/>
              <p:nvPr/>
            </p:nvCxnSpPr>
            <p:spPr bwMode="auto">
              <a:xfrm>
                <a:off x="4409989" y="5093342"/>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28" name="Straight Arrow Connector 27"/>
              <p:cNvCxnSpPr/>
              <p:nvPr/>
            </p:nvCxnSpPr>
            <p:spPr bwMode="auto">
              <a:xfrm>
                <a:off x="4421214" y="5913067"/>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29" name="Straight Arrow Connector 28"/>
              <p:cNvCxnSpPr/>
              <p:nvPr/>
            </p:nvCxnSpPr>
            <p:spPr bwMode="auto">
              <a:xfrm>
                <a:off x="2744864" y="6546717"/>
                <a:ext cx="3163824"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30" name="Straight Arrow Connector 29"/>
              <p:cNvCxnSpPr/>
              <p:nvPr/>
            </p:nvCxnSpPr>
            <p:spPr bwMode="auto">
              <a:xfrm>
                <a:off x="4421214" y="6365442"/>
                <a:ext cx="731520" cy="0"/>
              </a:xfrm>
              <a:prstGeom prst="straightConnector1">
                <a:avLst/>
              </a:prstGeom>
              <a:solidFill>
                <a:schemeClr val="accent1"/>
              </a:solidFill>
              <a:ln w="25400" cap="flat" cmpd="sng" algn="ctr">
                <a:solidFill>
                  <a:schemeClr val="tx1"/>
                </a:solidFill>
                <a:prstDash val="solid"/>
                <a:round/>
                <a:headEnd type="none" w="med" len="med"/>
                <a:tailEnd type="none" w="lg" len="med"/>
              </a:ln>
              <a:effectLst/>
            </p:spPr>
          </p:cxnSp>
          <p:cxnSp>
            <p:nvCxnSpPr>
              <p:cNvPr id="31" name="Straight Connector 30"/>
              <p:cNvCxnSpPr/>
              <p:nvPr/>
            </p:nvCxnSpPr>
            <p:spPr bwMode="auto">
              <a:xfrm>
                <a:off x="5139890" y="6352672"/>
                <a:ext cx="0" cy="182880"/>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grpSp>
      <p:sp>
        <p:nvSpPr>
          <p:cNvPr id="75" name="Slide Number Placeholder 74"/>
          <p:cNvSpPr>
            <a:spLocks noGrp="1"/>
          </p:cNvSpPr>
          <p:nvPr>
            <p:ph type="sldNum" sz="quarter" idx="10"/>
          </p:nvPr>
        </p:nvSpPr>
        <p:spPr/>
        <p:txBody>
          <a:bodyPr/>
          <a:lstStyle/>
          <a:p>
            <a:fld id="{803D9FE4-F784-4A94-8F3E-54A098F0E8C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381000" y="228600"/>
            <a:ext cx="7648575" cy="6372225"/>
          </a:xfrm>
          <a:prstGeom prst="rect">
            <a:avLst/>
          </a:prstGeom>
          <a:noFill/>
          <a:ln w="9525">
            <a:noFill/>
            <a:miter lim="800000"/>
            <a:headEnd/>
            <a:tailEnd/>
          </a:ln>
        </p:spPr>
      </p:pic>
      <p:sp>
        <p:nvSpPr>
          <p:cNvPr id="3" name="Rectangle 2"/>
          <p:cNvSpPr/>
          <p:nvPr/>
        </p:nvSpPr>
        <p:spPr>
          <a:xfrm>
            <a:off x="472314" y="3916428"/>
            <a:ext cx="7315200" cy="160020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803D9FE4-F784-4A94-8F3E-54A098F0E8CC}"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Where is SPIXEVT?</a:t>
            </a:r>
            <a:endParaRPr lang="en-US" sz="3600" dirty="0"/>
          </a:p>
        </p:txBody>
      </p:sp>
      <p:sp>
        <p:nvSpPr>
          <p:cNvPr id="3" name="Content Placeholder 2"/>
          <p:cNvSpPr>
            <a:spLocks noGrp="1"/>
          </p:cNvSpPr>
          <p:nvPr>
            <p:ph idx="1"/>
          </p:nvPr>
        </p:nvSpPr>
        <p:spPr/>
        <p:txBody>
          <a:bodyPr>
            <a:normAutofit fontScale="92500"/>
          </a:bodyPr>
          <a:lstStyle/>
          <a:p>
            <a:r>
              <a:rPr lang="en-US" sz="2800" dirty="0" smtClean="0"/>
              <a:t>Not on the above page</a:t>
            </a:r>
          </a:p>
          <a:p>
            <a:r>
              <a:rPr lang="en-US" sz="2800" dirty="0" smtClean="0"/>
              <a:t>Not on any of the other two pages in the table</a:t>
            </a:r>
          </a:p>
          <a:p>
            <a:r>
              <a:rPr lang="en-US" sz="2800" dirty="0" smtClean="0"/>
              <a:t>But we see that there are eight events (56 to 63) that come out of the interrupt controller. We can connect SPIXEVT through the interrupt controller to one of these events (broadcast events). We will connect to broadcast event 63</a:t>
            </a:r>
          </a:p>
          <a:p>
            <a:r>
              <a:rPr lang="en-US" sz="2800" dirty="0" smtClean="0"/>
              <a:t>They are other events from the interrupt controller that could be considered (Both, broadcast and single core)</a:t>
            </a:r>
          </a:p>
          <a:p>
            <a:r>
              <a:rPr lang="en-US" sz="2800" dirty="0" smtClean="0"/>
              <a:t>The ARM GIC has 480 input events and 12 of them are connected to SPI</a:t>
            </a:r>
          </a:p>
        </p:txBody>
      </p:sp>
      <p:sp>
        <p:nvSpPr>
          <p:cNvPr id="4" name="Slide Number Placeholder 3"/>
          <p:cNvSpPr>
            <a:spLocks noGrp="1"/>
          </p:cNvSpPr>
          <p:nvPr>
            <p:ph type="sldNum" sz="quarter" idx="10"/>
          </p:nvPr>
        </p:nvSpPr>
        <p:spPr/>
        <p:txBody>
          <a:bodyPr/>
          <a:lstStyle/>
          <a:p>
            <a:fld id="{3B20521C-F793-4067-BB07-C7AF74E21EF3}"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Connecting SPIXEVT to Core 3</a:t>
            </a:r>
            <a:endParaRPr lang="en-US" sz="3600" dirty="0"/>
          </a:p>
        </p:txBody>
      </p:sp>
      <p:sp>
        <p:nvSpPr>
          <p:cNvPr id="3" name="Content Placeholder 2"/>
          <p:cNvSpPr>
            <a:spLocks noGrp="1"/>
          </p:cNvSpPr>
          <p:nvPr>
            <p:ph idx="1"/>
          </p:nvPr>
        </p:nvSpPr>
        <p:spPr/>
        <p:txBody>
          <a:bodyPr>
            <a:normAutofit/>
          </a:bodyPr>
          <a:lstStyle/>
          <a:p>
            <a:r>
              <a:rPr lang="en-US" sz="2800" dirty="0" smtClean="0"/>
              <a:t>66AK2H12 has multiple instances of </a:t>
            </a:r>
            <a:r>
              <a:rPr lang="en-US" sz="2800" dirty="0" smtClean="0"/>
              <a:t>SPI; We </a:t>
            </a:r>
            <a:r>
              <a:rPr lang="en-US" sz="2800" dirty="0" smtClean="0"/>
              <a:t>will look at SPI 0</a:t>
            </a:r>
          </a:p>
          <a:p>
            <a:r>
              <a:rPr lang="en-US" sz="2800" dirty="0" smtClean="0"/>
              <a:t>The next slide </a:t>
            </a:r>
            <a:r>
              <a:rPr lang="en-US" sz="2800" dirty="0" smtClean="0"/>
              <a:t>shows </a:t>
            </a:r>
            <a:r>
              <a:rPr lang="en-US" sz="2800" dirty="0" smtClean="0"/>
              <a:t>one page from the input table for CIC0. </a:t>
            </a:r>
            <a:r>
              <a:rPr lang="en-US" sz="2800" dirty="0" smtClean="0"/>
              <a:t>T</a:t>
            </a:r>
            <a:r>
              <a:rPr lang="en-US" sz="2800" dirty="0" smtClean="0"/>
              <a:t>he same </a:t>
            </a:r>
            <a:r>
              <a:rPr lang="en-US" sz="2800" dirty="0" smtClean="0"/>
              <a:t>events are connected to CIC1 as </a:t>
            </a:r>
            <a:r>
              <a:rPr lang="en-US" sz="2800" dirty="0" smtClean="0"/>
              <a:t>well.</a:t>
            </a:r>
            <a:endParaRPr lang="en-US" sz="2800" dirty="0" smtClean="0"/>
          </a:p>
          <a:p>
            <a:endParaRPr lang="en-US" sz="2800" dirty="0" smtClean="0"/>
          </a:p>
        </p:txBody>
      </p:sp>
      <p:sp>
        <p:nvSpPr>
          <p:cNvPr id="4" name="Slide Number Placeholder 3"/>
          <p:cNvSpPr>
            <a:spLocks noGrp="1"/>
          </p:cNvSpPr>
          <p:nvPr>
            <p:ph type="sldNum" sz="quarter" idx="10"/>
          </p:nvPr>
        </p:nvSpPr>
        <p:spPr/>
        <p:txBody>
          <a:bodyPr/>
          <a:lstStyle/>
          <a:p>
            <a:fld id="{3B20521C-F793-4067-BB07-C7AF74E21EF3}"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l="6146" t="7649"/>
          <a:stretch>
            <a:fillRect/>
          </a:stretch>
        </p:blipFill>
        <p:spPr bwMode="auto">
          <a:xfrm>
            <a:off x="1280360" y="229969"/>
            <a:ext cx="6351546" cy="6025839"/>
          </a:xfrm>
          <a:prstGeom prst="rect">
            <a:avLst/>
          </a:prstGeom>
          <a:noFill/>
          <a:ln w="9525">
            <a:noFill/>
            <a:miter lim="800000"/>
            <a:headEnd/>
            <a:tailEnd/>
          </a:ln>
        </p:spPr>
      </p:pic>
      <p:sp>
        <p:nvSpPr>
          <p:cNvPr id="3" name="Rectangle 2"/>
          <p:cNvSpPr/>
          <p:nvPr/>
        </p:nvSpPr>
        <p:spPr>
          <a:xfrm>
            <a:off x="1357297" y="4557699"/>
            <a:ext cx="6250781" cy="192882"/>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803D9FE4-F784-4A94-8F3E-54A098F0E8CC}"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3190"/>
            <a:ext cx="8229600" cy="944562"/>
          </a:xfrm>
        </p:spPr>
        <p:txBody>
          <a:bodyPr>
            <a:normAutofit fontScale="90000"/>
          </a:bodyPr>
          <a:lstStyle/>
          <a:p>
            <a:r>
              <a:rPr lang="en-US" sz="3600" dirty="0" smtClean="0"/>
              <a:t>Connecting SPI 0 Transmit event to core 3 ISR</a:t>
            </a:r>
            <a:endParaRPr lang="en-US" sz="3600" dirty="0"/>
          </a:p>
        </p:txBody>
      </p:sp>
      <p:graphicFrame>
        <p:nvGraphicFramePr>
          <p:cNvPr id="6" name="Object 5"/>
          <p:cNvGraphicFramePr>
            <a:graphicFrameLocks noChangeAspect="1"/>
          </p:cNvGraphicFramePr>
          <p:nvPr/>
        </p:nvGraphicFramePr>
        <p:xfrm>
          <a:off x="1021568" y="993866"/>
          <a:ext cx="6477000" cy="5242820"/>
        </p:xfrm>
        <a:graphic>
          <a:graphicData uri="http://schemas.openxmlformats.org/presentationml/2006/ole">
            <p:oleObj spid="_x0000_s3074" name="Visio" r:id="rId3" imgW="8397082" imgH="6796932" progId="Visio.Drawing.11">
              <p:embed/>
            </p:oleObj>
          </a:graphicData>
        </a:graphic>
      </p:graphicFrame>
      <p:sp>
        <p:nvSpPr>
          <p:cNvPr id="5" name="Slide Number Placeholder 4"/>
          <p:cNvSpPr>
            <a:spLocks noGrp="1"/>
          </p:cNvSpPr>
          <p:nvPr>
            <p:ph type="sldNum" sz="quarter" idx="10"/>
          </p:nvPr>
        </p:nvSpPr>
        <p:spPr/>
        <p:txBody>
          <a:bodyPr/>
          <a:lstStyle/>
          <a:p>
            <a:fld id="{803D9FE4-F784-4A94-8F3E-54A098F0E8CC}"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p:txBody>
          <a:bodyPr/>
          <a:lstStyle/>
          <a:p>
            <a:pPr algn="l" eaLnBrk="1" hangingPunct="1"/>
            <a:r>
              <a:rPr lang="en-US" dirty="0" smtClean="0">
                <a:solidFill>
                  <a:srgbClr val="DE0000"/>
                </a:solidFill>
              </a:rPr>
              <a:t>Configuring Interrupts</a:t>
            </a:r>
            <a:endParaRPr lang="en-US" dirty="0" smtClean="0"/>
          </a:p>
        </p:txBody>
      </p:sp>
      <p:sp>
        <p:nvSpPr>
          <p:cNvPr id="10243" name="Rectangle 3"/>
          <p:cNvSpPr>
            <a:spLocks noGrp="1" noChangeArrowheads="1"/>
          </p:cNvSpPr>
          <p:nvPr>
            <p:ph type="subTitle" idx="1"/>
          </p:nvPr>
        </p:nvSpPr>
        <p:spPr/>
        <p:txBody>
          <a:bodyPr/>
          <a:lstStyle/>
          <a:p>
            <a:pPr eaLnBrk="1" hangingPunct="1"/>
            <a:r>
              <a:rPr lang="en-US" dirty="0" smtClean="0"/>
              <a:t>KeyStone </a:t>
            </a:r>
            <a:r>
              <a:rPr lang="en-US" dirty="0" smtClean="0"/>
              <a:t>Interrupts</a:t>
            </a:r>
            <a:endParaRPr lang="en-US" dirty="0" smtClean="0"/>
          </a:p>
        </p:txBody>
      </p:sp>
      <p:sp>
        <p:nvSpPr>
          <p:cNvPr id="10244" name="Slide Number Placeholder 3"/>
          <p:cNvSpPr>
            <a:spLocks noGrp="1"/>
          </p:cNvSpPr>
          <p:nvPr>
            <p:ph type="sldNum" sz="quarter" idx="10"/>
          </p:nvPr>
        </p:nvSpPr>
        <p:spPr>
          <a:noFill/>
        </p:spPr>
        <p:txBody>
          <a:bodyPr/>
          <a:lstStyle/>
          <a:p>
            <a:fld id="{47D32EE0-5F6C-48D8-BBE6-18ABEB0052A3}" type="slidenum">
              <a:rPr lang="en-US"/>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Configuration API</a:t>
            </a:r>
            <a:endParaRPr lang="en-US" sz="3600" dirty="0"/>
          </a:p>
        </p:txBody>
      </p:sp>
      <p:sp>
        <p:nvSpPr>
          <p:cNvPr id="3" name="Content Placeholder 2"/>
          <p:cNvSpPr>
            <a:spLocks noGrp="1"/>
          </p:cNvSpPr>
          <p:nvPr>
            <p:ph idx="1"/>
          </p:nvPr>
        </p:nvSpPr>
        <p:spPr/>
        <p:txBody>
          <a:bodyPr>
            <a:normAutofit/>
          </a:bodyPr>
          <a:lstStyle/>
          <a:p>
            <a:r>
              <a:rPr lang="en-US" sz="2800" dirty="0" smtClean="0"/>
              <a:t>Read the following Wiki: </a:t>
            </a:r>
            <a:r>
              <a:rPr lang="en-US" sz="1600" i="1" dirty="0" smtClean="0">
                <a:hlinkClick r:id="rId2"/>
              </a:rPr>
              <a:t>http://processors.wiki.ti.com/index.php/Configuring_Interrupts_on_Keystone_Devices</a:t>
            </a:r>
            <a:endParaRPr lang="en-US" sz="1600" i="1" dirty="0" smtClean="0"/>
          </a:p>
          <a:p>
            <a:r>
              <a:rPr lang="en-US" sz="2800" dirty="0" smtClean="0"/>
              <a:t>For KeyStone II (MCSDK </a:t>
            </a:r>
            <a:r>
              <a:rPr lang="en-US" sz="2800" dirty="0" smtClean="0"/>
              <a:t>3.x), </a:t>
            </a:r>
            <a:r>
              <a:rPr lang="en-US" sz="2800" dirty="0" smtClean="0"/>
              <a:t>look at the two include </a:t>
            </a:r>
            <a:r>
              <a:rPr lang="en-US" sz="2800" dirty="0" smtClean="0"/>
              <a:t>files to see all the API that are </a:t>
            </a:r>
            <a:r>
              <a:rPr lang="en-US" sz="2800" dirty="0" smtClean="0"/>
              <a:t>needed:</a:t>
            </a:r>
            <a:endParaRPr lang="en-US" sz="2800" dirty="0" smtClean="0"/>
          </a:p>
          <a:p>
            <a:pPr lvl="1"/>
            <a:r>
              <a:rPr lang="en-US" sz="2600" dirty="0" err="1" smtClean="0"/>
              <a:t>csl_cpIntc.h</a:t>
            </a:r>
            <a:endParaRPr lang="en-US" sz="2600" dirty="0" smtClean="0"/>
          </a:p>
          <a:p>
            <a:pPr lvl="1"/>
            <a:r>
              <a:rPr lang="en-US" sz="2600" dirty="0" err="1" smtClean="0"/>
              <a:t>csl_cpIntCAux.h</a:t>
            </a:r>
            <a:endParaRPr lang="en-US" sz="2600" dirty="0" smtClean="0"/>
          </a:p>
        </p:txBody>
      </p:sp>
      <p:sp>
        <p:nvSpPr>
          <p:cNvPr id="4" name="Slide Number Placeholder 3"/>
          <p:cNvSpPr>
            <a:spLocks noGrp="1"/>
          </p:cNvSpPr>
          <p:nvPr>
            <p:ph type="sldNum" sz="quarter" idx="10"/>
          </p:nvPr>
        </p:nvSpPr>
        <p:spPr/>
        <p:txBody>
          <a:bodyPr/>
          <a:lstStyle/>
          <a:p>
            <a:fld id="{3B20521C-F793-4067-BB07-C7AF74E21EF3}"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97632" y="639234"/>
            <a:ext cx="5353050" cy="5402097"/>
          </a:xfrm>
          <a:prstGeom prst="rect">
            <a:avLst/>
          </a:prstGeom>
          <a:noFill/>
          <a:ln w="9525">
            <a:noFill/>
            <a:miter lim="800000"/>
            <a:headEnd/>
            <a:tailEnd/>
          </a:ln>
        </p:spPr>
      </p:pic>
      <p:sp>
        <p:nvSpPr>
          <p:cNvPr id="3" name="Content Placeholder 2"/>
          <p:cNvSpPr>
            <a:spLocks noGrp="1"/>
          </p:cNvSpPr>
          <p:nvPr>
            <p:ph idx="1"/>
          </p:nvPr>
        </p:nvSpPr>
        <p:spPr>
          <a:xfrm>
            <a:off x="5664994" y="777006"/>
            <a:ext cx="3314700" cy="4623669"/>
          </a:xfrm>
        </p:spPr>
        <p:txBody>
          <a:bodyPr>
            <a:normAutofit fontScale="92500"/>
          </a:bodyPr>
          <a:lstStyle/>
          <a:p>
            <a:pPr marL="227013" lvl="1" indent="-227013">
              <a:spcBef>
                <a:spcPts val="800"/>
              </a:spcBef>
              <a:buFontTx/>
              <a:buChar char="•"/>
            </a:pPr>
            <a:r>
              <a:rPr lang="en-US" sz="2600" dirty="0" err="1" smtClean="0"/>
              <a:t>csl_cpIntCAux.h</a:t>
            </a:r>
            <a:r>
              <a:rPr lang="en-US" sz="2600" dirty="0" smtClean="0"/>
              <a:t> </a:t>
            </a:r>
            <a:r>
              <a:rPr lang="en-US" sz="2800" dirty="0" smtClean="0"/>
              <a:t>shows the APIs that connect system events to channels (e.g., the output of the CIC). </a:t>
            </a:r>
          </a:p>
          <a:p>
            <a:r>
              <a:rPr lang="en-US" sz="2800" dirty="0" smtClean="0"/>
              <a:t>Connecting channel events to interrupt </a:t>
            </a:r>
            <a:r>
              <a:rPr lang="en-US" sz="2800" dirty="0" smtClean="0"/>
              <a:t>queues</a:t>
            </a:r>
            <a:r>
              <a:rPr lang="en-US" sz="2800" dirty="0" smtClean="0"/>
              <a:t> is done using CSL or SYSBIOS, as described previously.</a:t>
            </a:r>
            <a:endParaRPr lang="en-US" sz="2800" dirty="0" smtClean="0"/>
          </a:p>
        </p:txBody>
      </p:sp>
      <p:sp>
        <p:nvSpPr>
          <p:cNvPr id="4" name="Slide Number Placeholder 3"/>
          <p:cNvSpPr>
            <a:spLocks noGrp="1"/>
          </p:cNvSpPr>
          <p:nvPr>
            <p:ph type="sldNum" sz="quarter" idx="10"/>
          </p:nvPr>
        </p:nvSpPr>
        <p:spPr/>
        <p:txBody>
          <a:bodyPr/>
          <a:lstStyle/>
          <a:p>
            <a:fld id="{3B20521C-F793-4067-BB07-C7AF74E21EF3}"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Code </a:t>
            </a:r>
            <a:r>
              <a:rPr lang="en-US" sz="3600" dirty="0" smtClean="0"/>
              <a:t>Examples</a:t>
            </a:r>
            <a:endParaRPr lang="en-US" sz="3600" dirty="0"/>
          </a:p>
        </p:txBody>
      </p:sp>
      <p:sp>
        <p:nvSpPr>
          <p:cNvPr id="3" name="Content Placeholder 2"/>
          <p:cNvSpPr>
            <a:spLocks noGrp="1"/>
          </p:cNvSpPr>
          <p:nvPr>
            <p:ph idx="1"/>
          </p:nvPr>
        </p:nvSpPr>
        <p:spPr/>
        <p:txBody>
          <a:bodyPr>
            <a:normAutofit/>
          </a:bodyPr>
          <a:lstStyle/>
          <a:p>
            <a:r>
              <a:rPr lang="en-US" sz="2800" dirty="0" smtClean="0"/>
              <a:t>MCSDK </a:t>
            </a:r>
            <a:r>
              <a:rPr lang="en-US" sz="2800" dirty="0" smtClean="0"/>
              <a:t>includes examples </a:t>
            </a:r>
            <a:r>
              <a:rPr lang="en-US" sz="2800" dirty="0" smtClean="0"/>
              <a:t>of interrupts originating from peripherals: </a:t>
            </a:r>
            <a:r>
              <a:rPr lang="en-US" sz="1800" b="1" dirty="0" smtClean="0">
                <a:latin typeface="Courier New" pitchFamily="49" charset="0"/>
                <a:cs typeface="Courier New" pitchFamily="49" charset="0"/>
              </a:rPr>
              <a:t>MCSDK_3_01_12\pdk_keystone2_3_00_01_12\packages\</a:t>
            </a:r>
            <a:r>
              <a:rPr lang="en-US" sz="1800" b="1" dirty="0" err="1" smtClean="0">
                <a:latin typeface="Courier New" pitchFamily="49" charset="0"/>
                <a:cs typeface="Courier New" pitchFamily="49" charset="0"/>
              </a:rPr>
              <a:t>ti</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drv</a:t>
            </a:r>
            <a:r>
              <a:rPr lang="en-US" sz="1800" b="1" dirty="0" smtClean="0">
                <a:latin typeface="Courier New" pitchFamily="49" charset="0"/>
                <a:cs typeface="Courier New" pitchFamily="49" charset="0"/>
              </a:rPr>
              <a:t/>
            </a:r>
            <a:br>
              <a:rPr lang="en-US" sz="1800" b="1" dirty="0" smtClean="0">
                <a:latin typeface="Courier New" pitchFamily="49" charset="0"/>
                <a:cs typeface="Courier New" pitchFamily="49" charset="0"/>
              </a:rPr>
            </a:br>
            <a:endParaRPr lang="en-US" sz="1800" b="1" dirty="0" smtClean="0">
              <a:latin typeface="Courier New" pitchFamily="49" charset="0"/>
              <a:cs typeface="Courier New" pitchFamily="49" charset="0"/>
            </a:endParaRPr>
          </a:p>
          <a:p>
            <a:r>
              <a:rPr lang="en-US" sz="2800" dirty="0" smtClean="0"/>
              <a:t>Consider an example using HyperLink, where an interrupt is sent from Hyperlink </a:t>
            </a:r>
            <a:r>
              <a:rPr lang="en-US" sz="2800" dirty="0" smtClean="0"/>
              <a:t>0 to a </a:t>
            </a:r>
            <a:r>
              <a:rPr lang="en-US" sz="2800" dirty="0" smtClean="0"/>
              <a:t>DSP core.</a:t>
            </a:r>
            <a:endParaRPr lang="en-US" sz="2800" dirty="0" smtClean="0"/>
          </a:p>
        </p:txBody>
      </p:sp>
      <p:sp>
        <p:nvSpPr>
          <p:cNvPr id="4" name="Slide Number Placeholder 3"/>
          <p:cNvSpPr>
            <a:spLocks noGrp="1"/>
          </p:cNvSpPr>
          <p:nvPr>
            <p:ph type="sldNum" sz="quarter" idx="10"/>
          </p:nvPr>
        </p:nvSpPr>
        <p:spPr/>
        <p:txBody>
          <a:bodyPr/>
          <a:lstStyle/>
          <a:p>
            <a:fld id="{3B20521C-F793-4067-BB07-C7AF74E21EF3}"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sz="2800" dirty="0" smtClean="0"/>
              <a:t>Motivation</a:t>
            </a:r>
            <a:endParaRPr lang="en-US" sz="2800" dirty="0" smtClean="0"/>
          </a:p>
          <a:p>
            <a:r>
              <a:rPr lang="en-US" sz="2800" dirty="0" smtClean="0"/>
              <a:t>Interrupt </a:t>
            </a:r>
            <a:r>
              <a:rPr lang="en-US" sz="2800" dirty="0" smtClean="0"/>
              <a:t>Scheme </a:t>
            </a:r>
            <a:r>
              <a:rPr lang="en-US" sz="2800" dirty="0" smtClean="0"/>
              <a:t>(SPI </a:t>
            </a:r>
            <a:r>
              <a:rPr lang="en-US" sz="2800" dirty="0" smtClean="0"/>
              <a:t>0 </a:t>
            </a:r>
            <a:r>
              <a:rPr lang="en-US" sz="2800" dirty="0" smtClean="0"/>
              <a:t>E</a:t>
            </a:r>
            <a:r>
              <a:rPr lang="en-US" sz="2800" dirty="0" smtClean="0"/>
              <a:t>xample)</a:t>
            </a:r>
            <a:endParaRPr lang="en-US" sz="2800" dirty="0" smtClean="0"/>
          </a:p>
          <a:p>
            <a:r>
              <a:rPr lang="en-US" sz="2800" dirty="0" smtClean="0"/>
              <a:t>Configuring Interrupts (Hyperlink Example)</a:t>
            </a:r>
            <a:endParaRPr lang="en-US" sz="2800" dirty="0" smtClean="0"/>
          </a:p>
        </p:txBody>
      </p:sp>
      <p:sp>
        <p:nvSpPr>
          <p:cNvPr id="4" name="Slide Number Placeholder 3"/>
          <p:cNvSpPr>
            <a:spLocks noGrp="1"/>
          </p:cNvSpPr>
          <p:nvPr>
            <p:ph type="sldNum" sz="quarter" idx="10"/>
          </p:nvPr>
        </p:nvSpPr>
        <p:spPr/>
        <p:txBody>
          <a:bodyPr/>
          <a:lstStyle/>
          <a:p>
            <a:fld id="{3B20521C-F793-4067-BB07-C7AF74E21EF3}"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Grp="1" noChangeAspect="1" noChangeArrowheads="1"/>
          </p:cNvPicPr>
          <p:nvPr>
            <p:ph idx="1"/>
          </p:nvPr>
        </p:nvPicPr>
        <p:blipFill>
          <a:blip r:embed="rId2" cstate="print"/>
          <a:srcRect/>
          <a:stretch>
            <a:fillRect/>
          </a:stretch>
        </p:blipFill>
        <p:spPr bwMode="auto">
          <a:xfrm>
            <a:off x="1066800" y="1371600"/>
            <a:ext cx="6684991" cy="4525963"/>
          </a:xfrm>
          <a:prstGeom prst="rect">
            <a:avLst/>
          </a:prstGeom>
          <a:noFill/>
          <a:ln w="9525">
            <a:noFill/>
            <a:miter lim="800000"/>
            <a:headEnd/>
            <a:tailEnd/>
          </a:ln>
        </p:spPr>
      </p:pic>
      <p:sp>
        <p:nvSpPr>
          <p:cNvPr id="2" name="Title 1"/>
          <p:cNvSpPr>
            <a:spLocks noGrp="1"/>
          </p:cNvSpPr>
          <p:nvPr>
            <p:ph type="title"/>
          </p:nvPr>
        </p:nvSpPr>
        <p:spPr>
          <a:xfrm>
            <a:off x="457200" y="274638"/>
            <a:ext cx="8229600" cy="715962"/>
          </a:xfrm>
        </p:spPr>
        <p:txBody>
          <a:bodyPr>
            <a:normAutofit/>
          </a:bodyPr>
          <a:lstStyle/>
          <a:p>
            <a:r>
              <a:rPr lang="en-US" sz="3600" dirty="0" smtClean="0"/>
              <a:t>Hyperlink Interrupt</a:t>
            </a:r>
            <a:endParaRPr lang="en-US" sz="3600" dirty="0"/>
          </a:p>
        </p:txBody>
      </p:sp>
      <p:sp>
        <p:nvSpPr>
          <p:cNvPr id="4" name="Slide Number Placeholder 3"/>
          <p:cNvSpPr>
            <a:spLocks noGrp="1"/>
          </p:cNvSpPr>
          <p:nvPr>
            <p:ph type="sldNum" sz="quarter" idx="10"/>
          </p:nvPr>
        </p:nvSpPr>
        <p:spPr/>
        <p:txBody>
          <a:bodyPr/>
          <a:lstStyle/>
          <a:p>
            <a:fld id="{3B20521C-F793-4067-BB07-C7AF74E21EF3}"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cstate="print"/>
          <a:srcRect l="6244" t="4776" b="2388"/>
          <a:stretch>
            <a:fillRect/>
          </a:stretch>
        </p:blipFill>
        <p:spPr bwMode="auto">
          <a:xfrm>
            <a:off x="2867825" y="520903"/>
            <a:ext cx="5947570" cy="5774227"/>
          </a:xfrm>
          <a:prstGeom prst="rect">
            <a:avLst/>
          </a:prstGeom>
          <a:noFill/>
          <a:ln w="9525">
            <a:noFill/>
            <a:miter lim="800000"/>
            <a:headEnd/>
            <a:tailEnd/>
          </a:ln>
        </p:spPr>
      </p:pic>
      <p:sp>
        <p:nvSpPr>
          <p:cNvPr id="3" name="Title 1"/>
          <p:cNvSpPr txBox="1">
            <a:spLocks/>
          </p:cNvSpPr>
          <p:nvPr/>
        </p:nvSpPr>
        <p:spPr>
          <a:xfrm>
            <a:off x="114301" y="-1"/>
            <a:ext cx="3271838" cy="1507331"/>
          </a:xfrm>
          <a:prstGeom prst="rect">
            <a:avLst/>
          </a:prstGeom>
        </p:spPr>
        <p:txBody>
          <a:bodyPr>
            <a:normAutofit/>
          </a:body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chemeClr val="tx2"/>
                </a:solidFill>
                <a:effectLst/>
                <a:uLnTx/>
                <a:uFillTx/>
                <a:latin typeface="Calibri" pitchFamily="34" charset="0"/>
                <a:ea typeface="+mj-ea"/>
                <a:cs typeface="Calibri" pitchFamily="34" charset="0"/>
              </a:rPr>
              <a:t>Hyperlink Interrupt</a:t>
            </a:r>
          </a:p>
          <a:p>
            <a:pPr marL="0" marR="0" lvl="0" indent="0" algn="ctr" defTabSz="914400" rtl="0" eaLnBrk="0" fontAlgn="base" latinLnBrk="0" hangingPunct="0">
              <a:lnSpc>
                <a:spcPct val="85000"/>
              </a:lnSpc>
              <a:spcBef>
                <a:spcPct val="0"/>
              </a:spcBef>
              <a:spcAft>
                <a:spcPct val="0"/>
              </a:spcAft>
              <a:buClrTx/>
              <a:buSzTx/>
              <a:buFontTx/>
              <a:buNone/>
              <a:tabLst/>
              <a:defRPr/>
            </a:pPr>
            <a:r>
              <a:rPr lang="en-US" sz="3600" b="1" kern="0" dirty="0" smtClean="0">
                <a:solidFill>
                  <a:schemeClr val="tx2"/>
                </a:solidFill>
                <a:latin typeface="Calibri" pitchFamily="34" charset="0"/>
                <a:ea typeface="+mj-ea"/>
                <a:cs typeface="Calibri" pitchFamily="34" charset="0"/>
              </a:rPr>
              <a:t>Overview</a:t>
            </a:r>
            <a:endParaRPr kumimoji="0" lang="en-US" sz="3600" b="1" i="0" u="none" strike="noStrike" kern="0" cap="none" spc="0" normalizeH="0" baseline="0" noProof="0" dirty="0">
              <a:ln>
                <a:noFill/>
              </a:ln>
              <a:solidFill>
                <a:schemeClr val="tx2"/>
              </a:solidFill>
              <a:effectLst/>
              <a:uLnTx/>
              <a:uFillTx/>
              <a:latin typeface="Calibri" pitchFamily="34" charset="0"/>
              <a:ea typeface="+mj-ea"/>
              <a:cs typeface="Calibri" pitchFamily="34" charset="0"/>
            </a:endParaRPr>
          </a:p>
        </p:txBody>
      </p:sp>
      <p:sp>
        <p:nvSpPr>
          <p:cNvPr id="4" name="Slide Number Placeholder 3"/>
          <p:cNvSpPr>
            <a:spLocks noGrp="1"/>
          </p:cNvSpPr>
          <p:nvPr>
            <p:ph type="sldNum" sz="quarter" idx="10"/>
          </p:nvPr>
        </p:nvSpPr>
        <p:spPr/>
        <p:txBody>
          <a:bodyPr/>
          <a:lstStyle/>
          <a:p>
            <a:fld id="{4BD60626-1ACC-48B1-8201-AA7BD5684B54}"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3600" dirty="0" smtClean="0"/>
              <a:t>Following Hyperlink Interrupt 0 </a:t>
            </a:r>
            <a:br>
              <a:rPr lang="en-US" sz="3600" dirty="0" smtClean="0"/>
            </a:br>
            <a:r>
              <a:rPr lang="en-US" sz="2700" dirty="0" smtClean="0"/>
              <a:t>From </a:t>
            </a:r>
            <a:r>
              <a:rPr lang="en-US" sz="2700" dirty="0" smtClean="0"/>
              <a:t>Table </a:t>
            </a:r>
            <a:r>
              <a:rPr lang="en-US" sz="2700" dirty="0" smtClean="0"/>
              <a:t>5-24 of 66AK2H12- CIC0 input events</a:t>
            </a:r>
            <a:endParaRPr lang="en-US" sz="2700" dirty="0"/>
          </a:p>
        </p:txBody>
      </p:sp>
      <p:pic>
        <p:nvPicPr>
          <p:cNvPr id="32770" name="Picture 2"/>
          <p:cNvPicPr>
            <a:picLocks noChangeAspect="1" noChangeArrowheads="1"/>
          </p:cNvPicPr>
          <p:nvPr/>
        </p:nvPicPr>
        <p:blipFill>
          <a:blip r:embed="rId2" cstate="print"/>
          <a:srcRect/>
          <a:stretch>
            <a:fillRect/>
          </a:stretch>
        </p:blipFill>
        <p:spPr bwMode="auto">
          <a:xfrm>
            <a:off x="1066800" y="1371600"/>
            <a:ext cx="7010400" cy="3343275"/>
          </a:xfrm>
          <a:prstGeom prst="rect">
            <a:avLst/>
          </a:prstGeom>
          <a:noFill/>
          <a:ln w="9525">
            <a:noFill/>
            <a:miter lim="800000"/>
            <a:headEnd/>
            <a:tailEnd/>
          </a:ln>
        </p:spPr>
      </p:pic>
      <p:sp>
        <p:nvSpPr>
          <p:cNvPr id="5" name="TextBox 4"/>
          <p:cNvSpPr txBox="1"/>
          <p:nvPr/>
        </p:nvSpPr>
        <p:spPr>
          <a:xfrm>
            <a:off x="1371600" y="5410200"/>
            <a:ext cx="6400800" cy="646331"/>
          </a:xfrm>
          <a:prstGeom prst="rect">
            <a:avLst/>
          </a:prstGeom>
          <a:noFill/>
        </p:spPr>
        <p:txBody>
          <a:bodyPr wrap="square" rtlCol="0">
            <a:spAutoFit/>
          </a:bodyPr>
          <a:lstStyle/>
          <a:p>
            <a:r>
              <a:rPr lang="en-US" dirty="0" smtClean="0"/>
              <a:t>Event number 111 </a:t>
            </a:r>
            <a:r>
              <a:rPr lang="en-US" dirty="0" smtClean="0"/>
              <a:t>(ox6F</a:t>
            </a:r>
            <a:r>
              <a:rPr lang="en-US" dirty="0" smtClean="0"/>
              <a:t>) is HyperLink 0 </a:t>
            </a:r>
            <a:r>
              <a:rPr lang="en-US" dirty="0" smtClean="0"/>
              <a:t>interrupt.</a:t>
            </a:r>
            <a:endParaRPr lang="en-US" dirty="0" smtClean="0"/>
          </a:p>
          <a:p>
            <a:r>
              <a:rPr lang="en-US" dirty="0" smtClean="0"/>
              <a:t>Next, this interrupt is connected </a:t>
            </a:r>
            <a:r>
              <a:rPr lang="en-US" dirty="0" smtClean="0"/>
              <a:t>to a </a:t>
            </a:r>
            <a:r>
              <a:rPr lang="en-US" dirty="0" smtClean="0"/>
              <a:t>core …</a:t>
            </a:r>
            <a:endParaRPr lang="en-US" dirty="0" smtClean="0"/>
          </a:p>
        </p:txBody>
      </p:sp>
      <p:sp>
        <p:nvSpPr>
          <p:cNvPr id="6" name="Rectangle 5"/>
          <p:cNvSpPr/>
          <p:nvPr/>
        </p:nvSpPr>
        <p:spPr>
          <a:xfrm>
            <a:off x="1714487" y="3864755"/>
            <a:ext cx="6393669" cy="192882"/>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0"/>
          </p:nvPr>
        </p:nvSpPr>
        <p:spPr/>
        <p:txBody>
          <a:bodyPr/>
          <a:lstStyle/>
          <a:p>
            <a:fld id="{3B20521C-F793-4067-BB07-C7AF74E21EF3}"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381000"/>
            <a:ext cx="8153400" cy="4708981"/>
          </a:xfrm>
          <a:prstGeom prst="rect">
            <a:avLst/>
          </a:prstGeom>
        </p:spPr>
        <p:txBody>
          <a:bodyPr wrap="square">
            <a:spAutoFit/>
          </a:bodyPr>
          <a:lstStyle/>
          <a:p>
            <a:r>
              <a:rPr lang="en-US" sz="2000" b="1" dirty="0" smtClean="0"/>
              <a:t>static int </a:t>
            </a:r>
            <a:r>
              <a:rPr lang="en-US" sz="2000" b="1" dirty="0" err="1" smtClean="0"/>
              <a:t>hyplnkExampleInitChipIntc</a:t>
            </a:r>
            <a:r>
              <a:rPr lang="en-US" sz="2000" b="1" dirty="0" smtClean="0"/>
              <a:t> (void)</a:t>
            </a:r>
          </a:p>
          <a:p>
            <a:r>
              <a:rPr lang="en-US" sz="2000" dirty="0" smtClean="0"/>
              <a:t>{</a:t>
            </a:r>
          </a:p>
          <a:p>
            <a:r>
              <a:rPr lang="en-US" sz="2000" dirty="0" smtClean="0"/>
              <a:t>  </a:t>
            </a:r>
            <a:r>
              <a:rPr lang="en-US" sz="2000" dirty="0" err="1" smtClean="0"/>
              <a:t>CSL_CPINTC_Handle</a:t>
            </a:r>
            <a:r>
              <a:rPr lang="en-US" sz="2000" dirty="0" smtClean="0"/>
              <a:t> hnd;</a:t>
            </a:r>
          </a:p>
          <a:p>
            <a:endParaRPr lang="en-US" sz="2000" dirty="0" smtClean="0"/>
          </a:p>
          <a:p>
            <a:r>
              <a:rPr lang="en-US" sz="2000" dirty="0" smtClean="0"/>
              <a:t>//  I drop some of the functions here (enable/disable interrupts etc.</a:t>
            </a:r>
          </a:p>
          <a:p>
            <a:endParaRPr lang="en-US" sz="2000" b="1" dirty="0" smtClean="0"/>
          </a:p>
          <a:p>
            <a:endParaRPr lang="en-US" sz="2000" b="1" dirty="0" smtClean="0"/>
          </a:p>
          <a:p>
            <a:r>
              <a:rPr lang="en-US" sz="2000" dirty="0" err="1" smtClean="0"/>
              <a:t>CSL_CPINTC_mapSystemIntrToChannel</a:t>
            </a:r>
            <a:r>
              <a:rPr lang="en-US" sz="2000" dirty="0" smtClean="0"/>
              <a:t> (hnd, </a:t>
            </a:r>
            <a:r>
              <a:rPr lang="en-US" sz="2000" b="1" dirty="0" smtClean="0">
                <a:solidFill>
                  <a:srgbClr val="FF0000"/>
                </a:solidFill>
              </a:rPr>
              <a:t>CSL_CIC0_HYPERLINK_0_INT</a:t>
            </a:r>
            <a:r>
              <a:rPr lang="en-US" sz="2000" b="1" dirty="0" smtClean="0"/>
              <a:t>, </a:t>
            </a:r>
            <a:r>
              <a:rPr lang="en-US" sz="2000" b="1" dirty="0" err="1" smtClean="0"/>
              <a:t>hyplnk_EXAMPLE_INTC_OUTPUT</a:t>
            </a:r>
            <a:r>
              <a:rPr lang="en-US" sz="2000" b="1" dirty="0" smtClean="0"/>
              <a:t>);</a:t>
            </a:r>
          </a:p>
          <a:p>
            <a:endParaRPr lang="en-US" sz="2000" dirty="0" smtClean="0"/>
          </a:p>
          <a:p>
            <a:endParaRPr lang="en-US" sz="2000" dirty="0" smtClean="0"/>
          </a:p>
          <a:p>
            <a:r>
              <a:rPr lang="en-US" sz="2000" dirty="0" smtClean="0"/>
              <a:t>//  I drop some of the functions here (enable/disable interrupts etc.</a:t>
            </a:r>
          </a:p>
          <a:p>
            <a:endParaRPr lang="en-US" sz="2000" dirty="0" smtClean="0"/>
          </a:p>
          <a:p>
            <a:r>
              <a:rPr lang="en-US" sz="2000" dirty="0" smtClean="0"/>
              <a:t>  return 0;</a:t>
            </a:r>
          </a:p>
          <a:p>
            <a:r>
              <a:rPr lang="en-US" sz="2000" dirty="0" smtClean="0"/>
              <a:t>}</a:t>
            </a:r>
            <a:endParaRPr lang="en-US" sz="2000" dirty="0"/>
          </a:p>
        </p:txBody>
      </p:sp>
      <p:sp>
        <p:nvSpPr>
          <p:cNvPr id="6" name="TextBox 5"/>
          <p:cNvSpPr txBox="1"/>
          <p:nvPr/>
        </p:nvSpPr>
        <p:spPr>
          <a:xfrm>
            <a:off x="1676400" y="5334000"/>
            <a:ext cx="5943600" cy="646331"/>
          </a:xfrm>
          <a:prstGeom prst="rect">
            <a:avLst/>
          </a:prstGeom>
          <a:noFill/>
        </p:spPr>
        <p:txBody>
          <a:bodyPr wrap="square" rtlCol="0">
            <a:spAutoFit/>
          </a:bodyPr>
          <a:lstStyle/>
          <a:p>
            <a:r>
              <a:rPr lang="en-US" b="1" dirty="0" smtClean="0">
                <a:solidFill>
                  <a:srgbClr val="FF0000"/>
                </a:solidFill>
              </a:rPr>
              <a:t>CSL_CIC0_HYPERLINK_0_INT  = 111</a:t>
            </a:r>
          </a:p>
          <a:p>
            <a:r>
              <a:rPr lang="en-US" b="1" dirty="0" smtClean="0"/>
              <a:t>What about </a:t>
            </a:r>
            <a:r>
              <a:rPr lang="en-US" b="1" dirty="0" err="1" smtClean="0"/>
              <a:t>hyplnk_EXAMPLE_INTC_OUTPUT</a:t>
            </a:r>
            <a:r>
              <a:rPr lang="en-US" b="1" dirty="0" smtClean="0"/>
              <a:t>?</a:t>
            </a:r>
            <a:endParaRPr lang="en-US" dirty="0"/>
          </a:p>
        </p:txBody>
      </p:sp>
      <p:sp>
        <p:nvSpPr>
          <p:cNvPr id="4" name="Slide Number Placeholder 3"/>
          <p:cNvSpPr>
            <a:spLocks noGrp="1"/>
          </p:cNvSpPr>
          <p:nvPr>
            <p:ph type="sldNum" sz="quarter" idx="10"/>
          </p:nvPr>
        </p:nvSpPr>
        <p:spPr/>
        <p:txBody>
          <a:bodyPr/>
          <a:lstStyle/>
          <a:p>
            <a:fld id="{803D9FE4-F784-4A94-8F3E-54A098F0E8CC}"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cstate="print"/>
          <a:srcRect/>
          <a:stretch>
            <a:fillRect/>
          </a:stretch>
        </p:blipFill>
        <p:spPr bwMode="auto">
          <a:xfrm>
            <a:off x="533400" y="304800"/>
            <a:ext cx="7796119" cy="5500688"/>
          </a:xfrm>
          <a:prstGeom prst="rect">
            <a:avLst/>
          </a:prstGeom>
          <a:noFill/>
          <a:ln w="9525">
            <a:noFill/>
            <a:miter lim="800000"/>
            <a:headEnd/>
            <a:tailEnd/>
          </a:ln>
        </p:spPr>
      </p:pic>
      <p:sp>
        <p:nvSpPr>
          <p:cNvPr id="7" name="TextBox 6"/>
          <p:cNvSpPr txBox="1"/>
          <p:nvPr/>
        </p:nvSpPr>
        <p:spPr>
          <a:xfrm>
            <a:off x="1524000" y="5867400"/>
            <a:ext cx="5410200" cy="923330"/>
          </a:xfrm>
          <a:prstGeom prst="rect">
            <a:avLst/>
          </a:prstGeom>
          <a:noFill/>
        </p:spPr>
        <p:txBody>
          <a:bodyPr wrap="square" rtlCol="0">
            <a:spAutoFit/>
          </a:bodyPr>
          <a:lstStyle/>
          <a:p>
            <a:r>
              <a:rPr lang="en-US" dirty="0" smtClean="0"/>
              <a:t>Choose to use event 45 of the core</a:t>
            </a:r>
          </a:p>
          <a:p>
            <a:r>
              <a:rPr lang="en-US" dirty="0" smtClean="0"/>
              <a:t>It could be any one of other CIC_OUT lines (look at the complete table for even more)</a:t>
            </a:r>
            <a:endParaRPr lang="en-US" dirty="0"/>
          </a:p>
        </p:txBody>
      </p:sp>
      <p:sp>
        <p:nvSpPr>
          <p:cNvPr id="4" name="Rectangle 3"/>
          <p:cNvSpPr/>
          <p:nvPr/>
        </p:nvSpPr>
        <p:spPr>
          <a:xfrm>
            <a:off x="1143000" y="1981200"/>
            <a:ext cx="7315200" cy="304800"/>
          </a:xfrm>
          <a:prstGeom prst="rect">
            <a:avLst/>
          </a:prstGeom>
          <a:solidFill>
            <a:srgbClr val="FFFF0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0"/>
          </p:nvPr>
        </p:nvSpPr>
        <p:spPr/>
        <p:txBody>
          <a:bodyPr/>
          <a:lstStyle/>
          <a:p>
            <a:fld id="{3B20521C-F793-4067-BB07-C7AF74E21EF3}"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Following Hyperlink Interrupt 0 - Continue</a:t>
            </a:r>
            <a:endParaRPr lang="en-US" sz="3600" dirty="0"/>
          </a:p>
        </p:txBody>
      </p:sp>
      <p:sp>
        <p:nvSpPr>
          <p:cNvPr id="3" name="Content Placeholder 2"/>
          <p:cNvSpPr>
            <a:spLocks noGrp="1"/>
          </p:cNvSpPr>
          <p:nvPr>
            <p:ph idx="1"/>
          </p:nvPr>
        </p:nvSpPr>
        <p:spPr/>
        <p:txBody>
          <a:bodyPr>
            <a:normAutofit/>
          </a:bodyPr>
          <a:lstStyle/>
          <a:p>
            <a:r>
              <a:rPr lang="en-US" sz="2800" dirty="0" smtClean="0"/>
              <a:t>Event 45 on the C66 core is connected to CIC out 64 + 10 x N, that is</a:t>
            </a:r>
          </a:p>
          <a:p>
            <a:pPr lvl="1"/>
            <a:r>
              <a:rPr lang="en-US" sz="2400" dirty="0" smtClean="0"/>
              <a:t>Core 0 event 45 is connected to CIC output event 64</a:t>
            </a:r>
          </a:p>
          <a:p>
            <a:pPr lvl="1"/>
            <a:r>
              <a:rPr lang="en-US" sz="2400" dirty="0" smtClean="0"/>
              <a:t>Core 1 event 45 is connected to CIC output event 74</a:t>
            </a:r>
          </a:p>
          <a:p>
            <a:pPr lvl="1"/>
            <a:r>
              <a:rPr lang="en-US" sz="2400" dirty="0" smtClean="0"/>
              <a:t>Core 2 event 45 is connected to CIC output event 84</a:t>
            </a:r>
          </a:p>
          <a:p>
            <a:pPr lvl="1"/>
            <a:endParaRPr lang="en-US" sz="2400" dirty="0" smtClean="0"/>
          </a:p>
          <a:p>
            <a:pPr lvl="1"/>
            <a:r>
              <a:rPr lang="en-US" sz="2400" dirty="0" smtClean="0"/>
              <a:t>You got the point</a:t>
            </a:r>
          </a:p>
          <a:p>
            <a:r>
              <a:rPr lang="en-US" sz="2800" dirty="0" smtClean="0"/>
              <a:t>CIC0 should map input event 111 to output event 64 (or 74, or 84 or … depends on what core is used)</a:t>
            </a:r>
          </a:p>
        </p:txBody>
      </p:sp>
      <p:sp>
        <p:nvSpPr>
          <p:cNvPr id="4" name="Slide Number Placeholder 3"/>
          <p:cNvSpPr>
            <a:spLocks noGrp="1"/>
          </p:cNvSpPr>
          <p:nvPr>
            <p:ph type="sldNum" sz="quarter" idx="10"/>
          </p:nvPr>
        </p:nvSpPr>
        <p:spPr/>
        <p:txBody>
          <a:bodyPr/>
          <a:lstStyle/>
          <a:p>
            <a:fld id="{3B20521C-F793-4067-BB07-C7AF74E21EF3}"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Screen Shot </a:t>
            </a:r>
            <a:r>
              <a:rPr lang="en-US" sz="3600" dirty="0" smtClean="0"/>
              <a:t>from</a:t>
            </a:r>
            <a:r>
              <a:rPr lang="en-US" sz="3600" dirty="0" smtClean="0"/>
              <a:t> </a:t>
            </a:r>
            <a:r>
              <a:rPr lang="en-US" sz="3600" dirty="0" smtClean="0"/>
              <a:t>CCS </a:t>
            </a:r>
            <a:endParaRPr lang="en-US" sz="3600" dirty="0"/>
          </a:p>
        </p:txBody>
      </p:sp>
      <p:pic>
        <p:nvPicPr>
          <p:cNvPr id="34818" name="Picture 2"/>
          <p:cNvPicPr>
            <a:picLocks noChangeAspect="1" noChangeArrowheads="1"/>
          </p:cNvPicPr>
          <p:nvPr/>
        </p:nvPicPr>
        <p:blipFill>
          <a:blip r:embed="rId2" cstate="print"/>
          <a:srcRect/>
          <a:stretch>
            <a:fillRect/>
          </a:stretch>
        </p:blipFill>
        <p:spPr bwMode="auto">
          <a:xfrm>
            <a:off x="287021" y="2895600"/>
            <a:ext cx="7728268" cy="962025"/>
          </a:xfrm>
          <a:prstGeom prst="rect">
            <a:avLst/>
          </a:prstGeom>
          <a:noFill/>
          <a:ln w="9525">
            <a:noFill/>
            <a:miter lim="800000"/>
            <a:headEnd/>
            <a:tailEnd/>
          </a:ln>
        </p:spPr>
      </p:pic>
      <p:sp>
        <p:nvSpPr>
          <p:cNvPr id="6" name="TextBox 5"/>
          <p:cNvSpPr txBox="1"/>
          <p:nvPr/>
        </p:nvSpPr>
        <p:spPr>
          <a:xfrm>
            <a:off x="990600" y="5257800"/>
            <a:ext cx="7543800" cy="1200329"/>
          </a:xfrm>
          <a:prstGeom prst="rect">
            <a:avLst/>
          </a:prstGeom>
          <a:noFill/>
        </p:spPr>
        <p:txBody>
          <a:bodyPr wrap="square" rtlCol="0">
            <a:spAutoFit/>
          </a:bodyPr>
          <a:lstStyle/>
          <a:p>
            <a:r>
              <a:rPr lang="en-US" dirty="0" smtClean="0"/>
              <a:t>The value of </a:t>
            </a:r>
            <a:r>
              <a:rPr lang="en-US" dirty="0" err="1" smtClean="0"/>
              <a:t>hyplnk_EXAMPLE_INTC_OUTPUT</a:t>
            </a:r>
            <a:r>
              <a:rPr lang="en-US" dirty="0" smtClean="0"/>
              <a:t> is (64 + 10 * DNUM)</a:t>
            </a:r>
          </a:p>
          <a:p>
            <a:endParaRPr lang="en-US" dirty="0" smtClean="0"/>
          </a:p>
          <a:p>
            <a:endParaRPr lang="en-US" dirty="0" smtClean="0"/>
          </a:p>
          <a:p>
            <a:r>
              <a:rPr lang="en-US" dirty="0" smtClean="0"/>
              <a:t> </a:t>
            </a:r>
            <a:endParaRPr lang="en-US" dirty="0"/>
          </a:p>
        </p:txBody>
      </p:sp>
      <p:cxnSp>
        <p:nvCxnSpPr>
          <p:cNvPr id="8" name="Straight Arrow Connector 7"/>
          <p:cNvCxnSpPr/>
          <p:nvPr/>
        </p:nvCxnSpPr>
        <p:spPr>
          <a:xfrm flipV="1">
            <a:off x="4953000" y="3962400"/>
            <a:ext cx="685800" cy="1295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0"/>
          </p:nvPr>
        </p:nvSpPr>
        <p:spPr/>
        <p:txBody>
          <a:bodyPr/>
          <a:lstStyle/>
          <a:p>
            <a:fld id="{803D9FE4-F784-4A94-8F3E-54A098F0E8CC}"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0"/>
            <a:ext cx="8229600" cy="2362200"/>
          </a:xfrm>
        </p:spPr>
        <p:txBody>
          <a:bodyPr>
            <a:normAutofit/>
          </a:bodyPr>
          <a:lstStyle/>
          <a:p>
            <a:r>
              <a:rPr lang="en-US" sz="5400" dirty="0" smtClean="0">
                <a:solidFill>
                  <a:srgbClr val="FF0000"/>
                </a:solidFill>
              </a:rPr>
              <a:t>Questions?</a:t>
            </a:r>
            <a:endParaRPr lang="en-US" sz="5400" dirty="0">
              <a:solidFill>
                <a:srgbClr val="FF0000"/>
              </a:solidFill>
            </a:endParaRPr>
          </a:p>
        </p:txBody>
      </p:sp>
      <p:sp>
        <p:nvSpPr>
          <p:cNvPr id="3" name="Slide Number Placeholder 2"/>
          <p:cNvSpPr>
            <a:spLocks noGrp="1"/>
          </p:cNvSpPr>
          <p:nvPr>
            <p:ph type="sldNum" sz="quarter" idx="10"/>
          </p:nvPr>
        </p:nvSpPr>
        <p:spPr/>
        <p:txBody>
          <a:bodyPr/>
          <a:lstStyle/>
          <a:p>
            <a:fld id="{803D9FE4-F784-4A94-8F3E-54A098F0E8CC}" type="slidenum">
              <a:rPr lang="en-US" smtClean="0"/>
              <a:pPr/>
              <a:t>27</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p:txBody>
          <a:bodyPr/>
          <a:lstStyle/>
          <a:p>
            <a:pPr algn="l" eaLnBrk="1" hangingPunct="1"/>
            <a:r>
              <a:rPr lang="en-US" dirty="0" smtClean="0">
                <a:solidFill>
                  <a:srgbClr val="DE0000"/>
                </a:solidFill>
              </a:rPr>
              <a:t>Motivation</a:t>
            </a:r>
            <a:endParaRPr lang="en-US" dirty="0" smtClean="0"/>
          </a:p>
        </p:txBody>
      </p:sp>
      <p:sp>
        <p:nvSpPr>
          <p:cNvPr id="10243" name="Rectangle 3"/>
          <p:cNvSpPr>
            <a:spLocks noGrp="1" noChangeArrowheads="1"/>
          </p:cNvSpPr>
          <p:nvPr>
            <p:ph type="subTitle" idx="1"/>
          </p:nvPr>
        </p:nvSpPr>
        <p:spPr/>
        <p:txBody>
          <a:bodyPr/>
          <a:lstStyle/>
          <a:p>
            <a:pPr eaLnBrk="1" hangingPunct="1"/>
            <a:r>
              <a:rPr lang="en-US" dirty="0" smtClean="0"/>
              <a:t>KeyStone </a:t>
            </a:r>
            <a:r>
              <a:rPr lang="en-US" dirty="0" smtClean="0"/>
              <a:t>Interrupts</a:t>
            </a:r>
            <a:endParaRPr lang="en-US" dirty="0" smtClean="0"/>
          </a:p>
        </p:txBody>
      </p:sp>
      <p:sp>
        <p:nvSpPr>
          <p:cNvPr id="10244" name="Slide Number Placeholder 3"/>
          <p:cNvSpPr>
            <a:spLocks noGrp="1"/>
          </p:cNvSpPr>
          <p:nvPr>
            <p:ph type="sldNum" sz="quarter" idx="10"/>
          </p:nvPr>
        </p:nvSpPr>
        <p:spPr>
          <a:noFill/>
        </p:spPr>
        <p:txBody>
          <a:bodyPr/>
          <a:lstStyle/>
          <a:p>
            <a:fld id="{47D32EE0-5F6C-48D8-BBE6-18ABEB0052A3}" type="slidenum">
              <a:rPr lang="en-US"/>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1750"/>
            <a:ext cx="9144000" cy="742950"/>
          </a:xfrm>
        </p:spPr>
        <p:txBody>
          <a:bodyPr>
            <a:normAutofit/>
          </a:bodyPr>
          <a:lstStyle/>
          <a:p>
            <a:pPr eaLnBrk="1" hangingPunct="1"/>
            <a:r>
              <a:rPr lang="en-US" dirty="0" smtClean="0"/>
              <a:t>Configuring an Hwi: Statically via GUI</a:t>
            </a:r>
          </a:p>
        </p:txBody>
      </p:sp>
      <p:sp>
        <p:nvSpPr>
          <p:cNvPr id="368651" name="Oval 11"/>
          <p:cNvSpPr>
            <a:spLocks noChangeArrowheads="1"/>
          </p:cNvSpPr>
          <p:nvPr/>
        </p:nvSpPr>
        <p:spPr bwMode="auto">
          <a:xfrm>
            <a:off x="228600" y="1219200"/>
            <a:ext cx="381000" cy="381000"/>
          </a:xfrm>
          <a:prstGeom prst="ellipse">
            <a:avLst/>
          </a:prstGeom>
          <a:solidFill>
            <a:schemeClr val="accent3"/>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dirty="0">
              <a:solidFill>
                <a:srgbClr val="000000"/>
              </a:solidFill>
              <a:effectLst>
                <a:outerShdw blurRad="38100" dist="38100" dir="2700000" algn="tl">
                  <a:srgbClr val="000000">
                    <a:alpha val="43137"/>
                  </a:srgbClr>
                </a:outerShdw>
              </a:effectLst>
              <a:cs typeface="+mn-cs"/>
            </a:endParaRPr>
          </a:p>
        </p:txBody>
      </p:sp>
      <p:sp>
        <p:nvSpPr>
          <p:cNvPr id="45060" name="Text Box 12"/>
          <p:cNvSpPr txBox="1">
            <a:spLocks noChangeArrowheads="1"/>
          </p:cNvSpPr>
          <p:nvPr/>
        </p:nvSpPr>
        <p:spPr bwMode="auto">
          <a:xfrm>
            <a:off x="247650" y="1225550"/>
            <a:ext cx="354013" cy="38417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dirty="0">
                <a:solidFill>
                  <a:srgbClr val="000000"/>
                </a:solidFill>
              </a:rPr>
              <a:t>1</a:t>
            </a:r>
          </a:p>
        </p:txBody>
      </p:sp>
      <p:sp>
        <p:nvSpPr>
          <p:cNvPr id="45061" name="Text Box 13"/>
          <p:cNvSpPr txBox="1">
            <a:spLocks noChangeArrowheads="1"/>
          </p:cNvSpPr>
          <p:nvPr/>
        </p:nvSpPr>
        <p:spPr bwMode="auto">
          <a:xfrm>
            <a:off x="641350" y="1263650"/>
            <a:ext cx="7180263" cy="3381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rgbClr val="000000"/>
                </a:solidFill>
                <a:latin typeface="Calibri" pitchFamily="34" charset="0"/>
                <a:cs typeface="Calibri" pitchFamily="34" charset="0"/>
              </a:rPr>
              <a:t>Use Hwi module </a:t>
            </a:r>
            <a:r>
              <a:rPr lang="en-US" sz="1800" b="0" i="1" dirty="0">
                <a:solidFill>
                  <a:srgbClr val="000000"/>
                </a:solidFill>
                <a:latin typeface="Calibri" pitchFamily="34" charset="0"/>
                <a:cs typeface="Calibri" pitchFamily="34" charset="0"/>
              </a:rPr>
              <a:t>(Available Products</a:t>
            </a:r>
            <a:r>
              <a:rPr lang="en-US" sz="1800" b="0" i="1" dirty="0" smtClean="0">
                <a:solidFill>
                  <a:srgbClr val="000000"/>
                </a:solidFill>
                <a:latin typeface="Calibri" pitchFamily="34" charset="0"/>
                <a:cs typeface="Calibri" pitchFamily="34" charset="0"/>
              </a:rPr>
              <a:t>)</a:t>
            </a:r>
            <a:r>
              <a:rPr lang="en-US" sz="2000" dirty="0" smtClean="0">
                <a:solidFill>
                  <a:srgbClr val="000000"/>
                </a:solidFill>
                <a:latin typeface="Calibri" pitchFamily="34" charset="0"/>
                <a:cs typeface="Calibri" pitchFamily="34" charset="0"/>
              </a:rPr>
              <a:t>, </a:t>
            </a:r>
            <a:r>
              <a:rPr lang="en-US" sz="2000" dirty="0">
                <a:solidFill>
                  <a:srgbClr val="000000"/>
                </a:solidFill>
                <a:latin typeface="Calibri" pitchFamily="34" charset="0"/>
                <a:cs typeface="Calibri" pitchFamily="34" charset="0"/>
              </a:rPr>
              <a:t>insert new Hwi </a:t>
            </a:r>
            <a:r>
              <a:rPr lang="en-US" sz="1800" b="0" i="1" dirty="0">
                <a:solidFill>
                  <a:srgbClr val="000000"/>
                </a:solidFill>
                <a:latin typeface="Calibri" pitchFamily="34" charset="0"/>
                <a:cs typeface="Calibri" pitchFamily="34" charset="0"/>
              </a:rPr>
              <a:t>(Outline View)</a:t>
            </a:r>
          </a:p>
        </p:txBody>
      </p:sp>
      <p:grpSp>
        <p:nvGrpSpPr>
          <p:cNvPr id="2" name="Group 48"/>
          <p:cNvGrpSpPr>
            <a:grpSpLocks/>
          </p:cNvGrpSpPr>
          <p:nvPr/>
        </p:nvGrpSpPr>
        <p:grpSpPr bwMode="auto">
          <a:xfrm>
            <a:off x="1447800" y="619125"/>
            <a:ext cx="5181600" cy="412750"/>
            <a:chOff x="480" y="390"/>
            <a:chExt cx="3264" cy="260"/>
          </a:xfrm>
        </p:grpSpPr>
        <p:sp>
          <p:nvSpPr>
            <p:cNvPr id="368655" name="Rectangle 15"/>
            <p:cNvSpPr>
              <a:spLocks noChangeArrowheads="1"/>
            </p:cNvSpPr>
            <p:nvPr/>
          </p:nvSpPr>
          <p:spPr bwMode="auto">
            <a:xfrm>
              <a:off x="480" y="406"/>
              <a:ext cx="3264" cy="244"/>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dirty="0">
                <a:solidFill>
                  <a:srgbClr val="000000"/>
                </a:solidFill>
                <a:effectLst>
                  <a:outerShdw blurRad="38100" dist="38100" dir="2700000" algn="tl">
                    <a:srgbClr val="000000">
                      <a:alpha val="43137"/>
                    </a:srgbClr>
                  </a:outerShdw>
                </a:effectLst>
                <a:latin typeface="Calibri" pitchFamily="34" charset="0"/>
                <a:cs typeface="Calibri" pitchFamily="34" charset="0"/>
              </a:endParaRPr>
            </a:p>
          </p:txBody>
        </p:sp>
        <p:sp>
          <p:nvSpPr>
            <p:cNvPr id="45075" name="Text Box 16"/>
            <p:cNvSpPr txBox="1">
              <a:spLocks noChangeArrowheads="1"/>
            </p:cNvSpPr>
            <p:nvPr/>
          </p:nvSpPr>
          <p:spPr bwMode="auto">
            <a:xfrm>
              <a:off x="528" y="390"/>
              <a:ext cx="864" cy="260"/>
            </a:xfrm>
            <a:prstGeom prst="rect">
              <a:avLst/>
            </a:prstGeom>
            <a:noFill/>
            <a:ln w="12700">
              <a:noFill/>
              <a:miter lim="800000"/>
              <a:headEnd/>
              <a:tailEnd/>
            </a:ln>
          </p:spPr>
          <p:txBody>
            <a:bodyPr wrap="none" anchor="ctr" anchorCtr="1"/>
            <a:lstStyle/>
            <a:p>
              <a:pPr eaLnBrk="0" hangingPunct="0">
                <a:lnSpc>
                  <a:spcPct val="80000"/>
                </a:lnSpc>
                <a:spcBef>
                  <a:spcPct val="50000"/>
                </a:spcBef>
              </a:pPr>
              <a:r>
                <a:rPr lang="en-US" sz="2000" u="sng" dirty="0">
                  <a:solidFill>
                    <a:srgbClr val="000000"/>
                  </a:solidFill>
                  <a:latin typeface="Calibri" pitchFamily="34" charset="0"/>
                  <a:cs typeface="Calibri" pitchFamily="34" charset="0"/>
                </a:rPr>
                <a:t>Example</a:t>
              </a:r>
              <a:r>
                <a:rPr lang="en-US" sz="2000" dirty="0">
                  <a:solidFill>
                    <a:srgbClr val="000000"/>
                  </a:solidFill>
                  <a:latin typeface="Calibri" pitchFamily="34" charset="0"/>
                  <a:cs typeface="Calibri" pitchFamily="34" charset="0"/>
                </a:rPr>
                <a:t>:</a:t>
              </a:r>
            </a:p>
          </p:txBody>
        </p:sp>
        <p:sp>
          <p:nvSpPr>
            <p:cNvPr id="45076" name="Text Box 17"/>
            <p:cNvSpPr txBox="1">
              <a:spLocks noChangeArrowheads="1"/>
            </p:cNvSpPr>
            <p:nvPr/>
          </p:nvSpPr>
          <p:spPr bwMode="auto">
            <a:xfrm>
              <a:off x="1344" y="438"/>
              <a:ext cx="2400" cy="192"/>
            </a:xfrm>
            <a:prstGeom prst="rect">
              <a:avLst/>
            </a:prstGeom>
            <a:noFill/>
            <a:ln w="12700">
              <a:noFill/>
              <a:miter lim="800000"/>
              <a:headEnd/>
              <a:tailEnd/>
            </a:ln>
          </p:spPr>
          <p:txBody>
            <a:bodyPr wrap="none" anchor="ctr"/>
            <a:lstStyle/>
            <a:p>
              <a:pPr eaLnBrk="0" hangingPunct="0">
                <a:lnSpc>
                  <a:spcPct val="70000"/>
                </a:lnSpc>
                <a:spcBef>
                  <a:spcPct val="50000"/>
                </a:spcBef>
              </a:pPr>
              <a:r>
                <a:rPr lang="en-US" sz="2000" dirty="0">
                  <a:solidFill>
                    <a:srgbClr val="000000"/>
                  </a:solidFill>
                  <a:latin typeface="Calibri" pitchFamily="34" charset="0"/>
                  <a:cs typeface="Calibri" pitchFamily="34" charset="0"/>
                </a:rPr>
                <a:t> Tie </a:t>
              </a:r>
              <a:r>
                <a:rPr lang="en-US" sz="2000" dirty="0" smtClean="0">
                  <a:solidFill>
                    <a:srgbClr val="000000"/>
                  </a:solidFill>
                  <a:latin typeface="Calibri" pitchFamily="34" charset="0"/>
                  <a:cs typeface="Calibri" pitchFamily="34" charset="0"/>
                </a:rPr>
                <a:t>SPI_INT </a:t>
              </a:r>
              <a:r>
                <a:rPr lang="en-US" sz="2000" dirty="0">
                  <a:solidFill>
                    <a:srgbClr val="000000"/>
                  </a:solidFill>
                  <a:latin typeface="Calibri" pitchFamily="34" charset="0"/>
                  <a:cs typeface="Calibri" pitchFamily="34" charset="0"/>
                </a:rPr>
                <a:t>to the </a:t>
              </a:r>
              <a:r>
                <a:rPr lang="en-US" sz="2000" dirty="0" smtClean="0">
                  <a:solidFill>
                    <a:srgbClr val="000000"/>
                  </a:solidFill>
                  <a:latin typeface="Calibri" pitchFamily="34" charset="0"/>
                  <a:cs typeface="Calibri" pitchFamily="34" charset="0"/>
                </a:rPr>
                <a:t>CPU </a:t>
              </a:r>
              <a:r>
                <a:rPr lang="en-US" sz="2000" dirty="0">
                  <a:solidFill>
                    <a:srgbClr val="000000"/>
                  </a:solidFill>
                  <a:latin typeface="Calibri" pitchFamily="34" charset="0"/>
                  <a:cs typeface="Calibri" pitchFamily="34" charset="0"/>
                </a:rPr>
                <a:t>HWI</a:t>
              </a:r>
              <a:r>
                <a:rPr lang="en-US" sz="2000" baseline="-25000" dirty="0">
                  <a:solidFill>
                    <a:srgbClr val="000000"/>
                  </a:solidFill>
                  <a:latin typeface="Calibri" pitchFamily="34" charset="0"/>
                  <a:cs typeface="Calibri" pitchFamily="34" charset="0"/>
                </a:rPr>
                <a:t>5</a:t>
              </a:r>
              <a:endParaRPr lang="en-US" sz="2000" dirty="0">
                <a:solidFill>
                  <a:srgbClr val="000000"/>
                </a:solidFill>
                <a:latin typeface="Calibri" pitchFamily="34" charset="0"/>
                <a:cs typeface="Calibri" pitchFamily="34" charset="0"/>
              </a:endParaRPr>
            </a:p>
          </p:txBody>
        </p:sp>
      </p:grpSp>
      <p:pic>
        <p:nvPicPr>
          <p:cNvPr id="72707" name="Picture 3" descr="C:\Documents and Settings\a0159877\Desktop\hwi_config.png"/>
          <p:cNvPicPr>
            <a:picLocks noChangeAspect="1" noChangeArrowheads="1"/>
          </p:cNvPicPr>
          <p:nvPr/>
        </p:nvPicPr>
        <p:blipFill>
          <a:blip r:embed="rId4" cstate="print"/>
          <a:srcRect/>
          <a:stretch>
            <a:fillRect/>
          </a:stretch>
        </p:blipFill>
        <p:spPr bwMode="auto">
          <a:xfrm>
            <a:off x="838200" y="3792532"/>
            <a:ext cx="7239000" cy="2162175"/>
          </a:xfrm>
          <a:prstGeom prst="rect">
            <a:avLst/>
          </a:prstGeom>
          <a:noFill/>
          <a:ln>
            <a:solidFill>
              <a:schemeClr val="tx1"/>
            </a:solidFill>
          </a:ln>
          <a:effectLst>
            <a:outerShdw blurRad="50800" dist="76200" dir="2700000" algn="tl" rotWithShape="0">
              <a:prstClr val="black">
                <a:alpha val="40000"/>
              </a:prstClr>
            </a:outerShdw>
          </a:effectLst>
        </p:spPr>
      </p:pic>
      <p:pic>
        <p:nvPicPr>
          <p:cNvPr id="72708" name="Picture 4" descr="C:\Documents and Settings\a0159877\Desktop\hwi_use_mod.png"/>
          <p:cNvPicPr>
            <a:picLocks noChangeAspect="1" noChangeArrowheads="1"/>
          </p:cNvPicPr>
          <p:nvPr/>
        </p:nvPicPr>
        <p:blipFill>
          <a:blip r:embed="rId5" cstate="print"/>
          <a:srcRect/>
          <a:stretch>
            <a:fillRect/>
          </a:stretch>
        </p:blipFill>
        <p:spPr bwMode="auto">
          <a:xfrm>
            <a:off x="1295400" y="1665288"/>
            <a:ext cx="1219200" cy="1543050"/>
          </a:xfrm>
          <a:prstGeom prst="rect">
            <a:avLst/>
          </a:prstGeom>
          <a:noFill/>
          <a:ln>
            <a:solidFill>
              <a:schemeClr val="tx1"/>
            </a:solidFill>
          </a:ln>
          <a:effectLst>
            <a:outerShdw blurRad="50800" dist="76200" dir="2700000" algn="tl" rotWithShape="0">
              <a:prstClr val="black">
                <a:alpha val="40000"/>
              </a:prstClr>
            </a:outerShdw>
          </a:effectLst>
        </p:spPr>
      </p:pic>
      <p:pic>
        <p:nvPicPr>
          <p:cNvPr id="72709" name="Picture 5" descr="C:\Documents and Settings\a0159877\Desktop\hwi_outline.png"/>
          <p:cNvPicPr>
            <a:picLocks noChangeAspect="1" noChangeArrowheads="1"/>
          </p:cNvPicPr>
          <p:nvPr/>
        </p:nvPicPr>
        <p:blipFill>
          <a:blip r:embed="rId6" cstate="print"/>
          <a:srcRect/>
          <a:stretch>
            <a:fillRect/>
          </a:stretch>
        </p:blipFill>
        <p:spPr bwMode="auto">
          <a:xfrm>
            <a:off x="3429000" y="1666875"/>
            <a:ext cx="1600200" cy="1549400"/>
          </a:xfrm>
          <a:prstGeom prst="rect">
            <a:avLst/>
          </a:prstGeom>
          <a:noFill/>
          <a:ln>
            <a:solidFill>
              <a:schemeClr val="tx1"/>
            </a:solidFill>
          </a:ln>
          <a:effectLst>
            <a:outerShdw blurRad="50800" dist="76200" dir="2700000" algn="tl" rotWithShape="0">
              <a:prstClr val="black">
                <a:alpha val="40000"/>
              </a:prstClr>
            </a:outerShdw>
          </a:effectLst>
        </p:spPr>
      </p:pic>
      <p:sp>
        <p:nvSpPr>
          <p:cNvPr id="39" name="Oval 11"/>
          <p:cNvSpPr>
            <a:spLocks noChangeArrowheads="1"/>
          </p:cNvSpPr>
          <p:nvPr/>
        </p:nvSpPr>
        <p:spPr bwMode="auto">
          <a:xfrm>
            <a:off x="228600" y="3335332"/>
            <a:ext cx="381000" cy="381000"/>
          </a:xfrm>
          <a:prstGeom prst="ellipse">
            <a:avLst/>
          </a:prstGeom>
          <a:solidFill>
            <a:schemeClr val="accent3"/>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dirty="0">
              <a:solidFill>
                <a:srgbClr val="000000"/>
              </a:solidFill>
              <a:effectLst>
                <a:outerShdw blurRad="38100" dist="38100" dir="2700000" algn="tl">
                  <a:srgbClr val="000000">
                    <a:alpha val="43137"/>
                  </a:srgbClr>
                </a:outerShdw>
              </a:effectLst>
              <a:cs typeface="+mn-cs"/>
            </a:endParaRPr>
          </a:p>
        </p:txBody>
      </p:sp>
      <p:sp>
        <p:nvSpPr>
          <p:cNvPr id="45067" name="Text Box 12"/>
          <p:cNvSpPr txBox="1">
            <a:spLocks noChangeArrowheads="1"/>
          </p:cNvSpPr>
          <p:nvPr/>
        </p:nvSpPr>
        <p:spPr bwMode="auto">
          <a:xfrm>
            <a:off x="247650" y="3341682"/>
            <a:ext cx="354013" cy="38417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dirty="0">
                <a:solidFill>
                  <a:srgbClr val="000000"/>
                </a:solidFill>
              </a:rPr>
              <a:t>2</a:t>
            </a:r>
          </a:p>
        </p:txBody>
      </p:sp>
      <p:sp>
        <p:nvSpPr>
          <p:cNvPr id="45068" name="Text Box 13"/>
          <p:cNvSpPr txBox="1">
            <a:spLocks noChangeArrowheads="1"/>
          </p:cNvSpPr>
          <p:nvPr/>
        </p:nvSpPr>
        <p:spPr bwMode="auto">
          <a:xfrm>
            <a:off x="641350" y="3379782"/>
            <a:ext cx="5050100" cy="338554"/>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rgbClr val="000000"/>
                </a:solidFill>
                <a:latin typeface="Calibri" pitchFamily="34" charset="0"/>
                <a:cs typeface="Calibri" pitchFamily="34" charset="0"/>
              </a:rPr>
              <a:t>Configure </a:t>
            </a:r>
            <a:r>
              <a:rPr lang="en-US" sz="2000" dirty="0" smtClean="0">
                <a:solidFill>
                  <a:srgbClr val="000000"/>
                </a:solidFill>
                <a:latin typeface="Calibri" pitchFamily="34" charset="0"/>
                <a:cs typeface="Calibri" pitchFamily="34" charset="0"/>
              </a:rPr>
              <a:t>Hwi</a:t>
            </a:r>
            <a:r>
              <a:rPr lang="en-US" sz="2000" dirty="0">
                <a:solidFill>
                  <a:srgbClr val="000000"/>
                </a:solidFill>
                <a:latin typeface="Calibri" pitchFamily="34" charset="0"/>
                <a:cs typeface="Calibri" pitchFamily="34" charset="0"/>
              </a:rPr>
              <a:t>:</a:t>
            </a:r>
            <a:r>
              <a:rPr lang="en-US" sz="2000" dirty="0" smtClean="0">
                <a:solidFill>
                  <a:srgbClr val="000000"/>
                </a:solidFill>
                <a:latin typeface="Calibri" pitchFamily="34" charset="0"/>
                <a:cs typeface="Calibri" pitchFamily="34" charset="0"/>
              </a:rPr>
              <a:t> </a:t>
            </a:r>
            <a:r>
              <a:rPr lang="en-US" sz="2000" dirty="0">
                <a:solidFill>
                  <a:srgbClr val="000000"/>
                </a:solidFill>
                <a:latin typeface="Calibri" pitchFamily="34" charset="0"/>
                <a:cs typeface="Calibri" pitchFamily="34" charset="0"/>
              </a:rPr>
              <a:t>Event ID, CPU Int #, ISR vector:</a:t>
            </a:r>
          </a:p>
        </p:txBody>
      </p:sp>
      <p:sp>
        <p:nvSpPr>
          <p:cNvPr id="45" name="Right Arrow 44"/>
          <p:cNvSpPr/>
          <p:nvPr/>
        </p:nvSpPr>
        <p:spPr bwMode="auto">
          <a:xfrm>
            <a:off x="2743200" y="2149475"/>
            <a:ext cx="533400" cy="4572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a:lstStyle/>
          <a:p>
            <a:pPr eaLnBrk="0" hangingPunct="0">
              <a:lnSpc>
                <a:spcPct val="80000"/>
              </a:lnSpc>
              <a:spcBef>
                <a:spcPct val="50000"/>
              </a:spcBef>
              <a:defRPr/>
            </a:pPr>
            <a:endParaRPr lang="en-US" dirty="0">
              <a:effectLst>
                <a:outerShdw blurRad="38100" dist="38100" dir="2700000" algn="tl">
                  <a:srgbClr val="000000">
                    <a:alpha val="43137"/>
                  </a:srgbClr>
                </a:outerShdw>
              </a:effectLst>
              <a:latin typeface="Calibri" pitchFamily="34" charset="0"/>
              <a:cs typeface="Calibri" pitchFamily="34" charset="0"/>
            </a:endParaRPr>
          </a:p>
        </p:txBody>
      </p:sp>
      <p:sp>
        <p:nvSpPr>
          <p:cNvPr id="46" name="TextBox 45"/>
          <p:cNvSpPr txBox="1"/>
          <p:nvPr/>
        </p:nvSpPr>
        <p:spPr>
          <a:xfrm>
            <a:off x="1425575" y="5745157"/>
            <a:ext cx="3831049" cy="313932"/>
          </a:xfrm>
          <a:prstGeom prst="rect">
            <a:avLst/>
          </a:prstGeom>
          <a:solidFill>
            <a:schemeClr val="accent1">
              <a:lumMod val="90000"/>
            </a:schemeClr>
          </a:solidFill>
          <a:ln>
            <a:solidFill>
              <a:schemeClr val="tx1"/>
            </a:solidFill>
          </a:ln>
          <a:effectLst>
            <a:outerShdw blurRad="50800" dist="63500" dir="2700000" algn="tl" rotWithShape="0">
              <a:prstClr val="black">
                <a:alpha val="40000"/>
              </a:prstClr>
            </a:outerShdw>
          </a:effectLst>
        </p:spPr>
        <p:txBody>
          <a:bodyPr wrap="none">
            <a:spAutoFit/>
          </a:bodyPr>
          <a:lstStyle/>
          <a:p>
            <a:pPr eaLnBrk="0" hangingPunct="0">
              <a:lnSpc>
                <a:spcPct val="80000"/>
              </a:lnSpc>
              <a:spcBef>
                <a:spcPct val="50000"/>
              </a:spcBef>
              <a:defRPr/>
            </a:pPr>
            <a:r>
              <a:rPr lang="en-US" sz="1800" b="0" dirty="0">
                <a:latin typeface="Calibri" pitchFamily="34" charset="0"/>
                <a:cs typeface="Calibri" pitchFamily="34" charset="0"/>
              </a:rPr>
              <a:t>To enable INT at startup, check the box</a:t>
            </a:r>
          </a:p>
        </p:txBody>
      </p:sp>
      <p:cxnSp>
        <p:nvCxnSpPr>
          <p:cNvPr id="45071" name="Straight Arrow Connector 47"/>
          <p:cNvCxnSpPr>
            <a:cxnSpLocks noChangeShapeType="1"/>
            <a:stCxn id="46" idx="3"/>
          </p:cNvCxnSpPr>
          <p:nvPr/>
        </p:nvCxnSpPr>
        <p:spPr bwMode="auto">
          <a:xfrm flipV="1">
            <a:off x="5256624" y="5773733"/>
            <a:ext cx="77376" cy="128390"/>
          </a:xfrm>
          <a:prstGeom prst="straightConnector1">
            <a:avLst/>
          </a:prstGeom>
          <a:noFill/>
          <a:ln w="28575" algn="ctr">
            <a:solidFill>
              <a:schemeClr val="tx1"/>
            </a:solidFill>
            <a:round/>
            <a:headEnd type="none" w="sm" len="sm"/>
            <a:tailEnd type="arrow" w="med" len="med"/>
          </a:ln>
        </p:spPr>
      </p:cxnSp>
      <p:sp>
        <p:nvSpPr>
          <p:cNvPr id="49" name="Leading Question"/>
          <p:cNvSpPr txBox="1">
            <a:spLocks noChangeArrowheads="1"/>
          </p:cNvSpPr>
          <p:nvPr/>
        </p:nvSpPr>
        <p:spPr bwMode="auto">
          <a:xfrm>
            <a:off x="4662846" y="6076786"/>
            <a:ext cx="3541354" cy="246221"/>
          </a:xfrm>
          <a:prstGeom prst="rect">
            <a:avLst/>
          </a:prstGeom>
          <a:noFill/>
          <a:ln w="9525">
            <a:noFill/>
            <a:miter lim="800000"/>
            <a:headEnd/>
            <a:tailEnd/>
          </a:ln>
        </p:spPr>
        <p:txBody>
          <a:bodyPr wrap="none" lIns="0" tIns="0" rIns="0" bIns="0" anchor="b">
            <a:spAutoFit/>
          </a:bodyPr>
          <a:lstStyle/>
          <a:p>
            <a:pPr algn="r" eaLnBrk="0" hangingPunct="0">
              <a:lnSpc>
                <a:spcPct val="80000"/>
              </a:lnSpc>
            </a:pPr>
            <a:r>
              <a:rPr lang="en-US" sz="2000" b="0" dirty="0">
                <a:solidFill>
                  <a:schemeClr val="tx2"/>
                </a:solidFill>
                <a:latin typeface="Calibri" pitchFamily="34" charset="0"/>
                <a:cs typeface="Calibri" pitchFamily="34" charset="0"/>
              </a:rPr>
              <a:t>Where do you find the Event Id #?</a:t>
            </a:r>
          </a:p>
        </p:txBody>
      </p:sp>
      <p:sp>
        <p:nvSpPr>
          <p:cNvPr id="22" name="TextBox 21"/>
          <p:cNvSpPr txBox="1"/>
          <p:nvPr/>
        </p:nvSpPr>
        <p:spPr>
          <a:xfrm>
            <a:off x="5811063" y="2055317"/>
            <a:ext cx="3252750" cy="923330"/>
          </a:xfrm>
          <a:prstGeom prst="rect">
            <a:avLst/>
          </a:prstGeom>
          <a:solidFill>
            <a:schemeClr val="accent1"/>
          </a:solidFill>
          <a:ln w="12700">
            <a:solidFill>
              <a:schemeClr val="tx1"/>
            </a:solidFill>
          </a:ln>
          <a:effectLst>
            <a:outerShdw blurRad="50800" dist="76200" dir="2700000" algn="tl" rotWithShape="0">
              <a:prstClr val="black">
                <a:alpha val="40000"/>
              </a:prstClr>
            </a:outerShdw>
          </a:effectLst>
        </p:spPr>
        <p:txBody>
          <a:bodyPr wrap="none" anchor="ctr">
            <a:spAutoFit/>
          </a:bodyPr>
          <a:lstStyle/>
          <a:p>
            <a:pPr algn="ctr" eaLnBrk="0" hangingPunct="0">
              <a:spcBef>
                <a:spcPts val="1200"/>
              </a:spcBef>
              <a:defRPr/>
            </a:pPr>
            <a:r>
              <a:rPr lang="en-US" sz="1800" b="0" dirty="0" smtClean="0">
                <a:solidFill>
                  <a:schemeClr val="dk1"/>
                </a:solidFill>
                <a:latin typeface="Calibri" pitchFamily="34" charset="0"/>
                <a:cs typeface="Calibri" pitchFamily="34" charset="0"/>
              </a:rPr>
              <a:t>NOTE: </a:t>
            </a:r>
            <a:r>
              <a:rPr lang="en-US" sz="1800" b="0" dirty="0">
                <a:solidFill>
                  <a:schemeClr val="dk1"/>
                </a:solidFill>
                <a:latin typeface="Calibri" pitchFamily="34" charset="0"/>
                <a:cs typeface="Calibri" pitchFamily="34" charset="0"/>
              </a:rPr>
              <a:t>BIOS objects</a:t>
            </a:r>
            <a:br>
              <a:rPr lang="en-US" sz="1800" b="0" dirty="0">
                <a:solidFill>
                  <a:schemeClr val="dk1"/>
                </a:solidFill>
                <a:latin typeface="Calibri" pitchFamily="34" charset="0"/>
                <a:cs typeface="Calibri" pitchFamily="34" charset="0"/>
              </a:rPr>
            </a:br>
            <a:r>
              <a:rPr lang="en-US" sz="1800" b="0" dirty="0">
                <a:solidFill>
                  <a:schemeClr val="dk1"/>
                </a:solidFill>
                <a:latin typeface="Calibri" pitchFamily="34" charset="0"/>
                <a:cs typeface="Calibri" pitchFamily="34" charset="0"/>
              </a:rPr>
              <a:t>can be created via the GUI,</a:t>
            </a:r>
            <a:br>
              <a:rPr lang="en-US" sz="1800" b="0" dirty="0">
                <a:solidFill>
                  <a:schemeClr val="dk1"/>
                </a:solidFill>
                <a:latin typeface="Calibri" pitchFamily="34" charset="0"/>
                <a:cs typeface="Calibri" pitchFamily="34" charset="0"/>
              </a:rPr>
            </a:br>
            <a:r>
              <a:rPr lang="en-US" sz="1800" b="0" dirty="0">
                <a:solidFill>
                  <a:schemeClr val="dk1"/>
                </a:solidFill>
                <a:latin typeface="Calibri" pitchFamily="34" charset="0"/>
                <a:cs typeface="Calibri" pitchFamily="34" charset="0"/>
              </a:rPr>
              <a:t>script </a:t>
            </a:r>
            <a:r>
              <a:rPr lang="en-US" sz="1800" b="0" dirty="0" smtClean="0">
                <a:solidFill>
                  <a:schemeClr val="dk1"/>
                </a:solidFill>
                <a:latin typeface="Calibri" pitchFamily="34" charset="0"/>
                <a:cs typeface="Calibri" pitchFamily="34" charset="0"/>
              </a:rPr>
              <a:t>code, </a:t>
            </a:r>
            <a:r>
              <a:rPr lang="en-US" sz="1800" b="0" dirty="0">
                <a:solidFill>
                  <a:schemeClr val="dk1"/>
                </a:solidFill>
                <a:latin typeface="Calibri" pitchFamily="34" charset="0"/>
                <a:cs typeface="Calibri" pitchFamily="34" charset="0"/>
              </a:rPr>
              <a:t>or C code (dynamic</a:t>
            </a:r>
            <a:r>
              <a:rPr lang="en-US" sz="1800" b="0" dirty="0" smtClean="0">
                <a:solidFill>
                  <a:schemeClr val="dk1"/>
                </a:solidFill>
                <a:latin typeface="Calibri" pitchFamily="34" charset="0"/>
                <a:cs typeface="Calibri" pitchFamily="34" charset="0"/>
              </a:rPr>
              <a:t>).</a:t>
            </a:r>
            <a:endParaRPr lang="en-US" sz="1800" b="0" dirty="0">
              <a:solidFill>
                <a:schemeClr val="dk1"/>
              </a:solidFill>
              <a:latin typeface="Calibri" pitchFamily="34" charset="0"/>
              <a:cs typeface="Calibri" pitchFamily="34" charset="0"/>
            </a:endParaRPr>
          </a:p>
        </p:txBody>
      </p:sp>
      <p:sp>
        <p:nvSpPr>
          <p:cNvPr id="21" name="Slide Number Placeholder 20"/>
          <p:cNvSpPr>
            <a:spLocks noGrp="1"/>
          </p:cNvSpPr>
          <p:nvPr>
            <p:ph type="sldNum" sz="quarter" idx="10"/>
          </p:nvPr>
        </p:nvSpPr>
        <p:spPr/>
        <p:txBody>
          <a:bodyPr/>
          <a:lstStyle/>
          <a:p>
            <a:fld id="{803D9FE4-F784-4A94-8F3E-54A098F0E8CC}" type="slidenum">
              <a:rPr lang="en-US" smtClean="0"/>
              <a:pPr/>
              <a:t>4</a:t>
            </a:fld>
            <a:endParaRPr 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152400"/>
            <a:ext cx="8229600" cy="609600"/>
          </a:xfrm>
        </p:spPr>
        <p:txBody>
          <a:bodyPr>
            <a:normAutofit/>
          </a:bodyPr>
          <a:lstStyle/>
          <a:p>
            <a:pPr eaLnBrk="1" hangingPunct="1"/>
            <a:r>
              <a:rPr lang="en-US" dirty="0" smtClean="0"/>
              <a:t>Hardware Event IDs</a:t>
            </a:r>
          </a:p>
        </p:txBody>
      </p:sp>
      <p:sp>
        <p:nvSpPr>
          <p:cNvPr id="46083" name="Text Box 11"/>
          <p:cNvSpPr txBox="1">
            <a:spLocks noChangeArrowheads="1"/>
          </p:cNvSpPr>
          <p:nvPr/>
        </p:nvSpPr>
        <p:spPr bwMode="auto">
          <a:xfrm>
            <a:off x="304800" y="685800"/>
            <a:ext cx="7058214" cy="757130"/>
          </a:xfrm>
          <a:prstGeom prst="rect">
            <a:avLst/>
          </a:prstGeom>
          <a:noFill/>
          <a:ln w="12700">
            <a:noFill/>
            <a:miter lim="800000"/>
            <a:headEnd/>
            <a:tailEnd/>
          </a:ln>
        </p:spPr>
        <p:txBody>
          <a:bodyPr wrap="none">
            <a:spAutoFit/>
          </a:bodyPr>
          <a:lstStyle/>
          <a:p>
            <a:pPr marL="342900" indent="-342900" eaLnBrk="0" hangingPunct="0">
              <a:lnSpc>
                <a:spcPct val="90000"/>
              </a:lnSpc>
              <a:spcBef>
                <a:spcPct val="50000"/>
              </a:spcBef>
              <a:buClr>
                <a:schemeClr val="tx2"/>
              </a:buClr>
              <a:buSzPct val="75000"/>
              <a:buFont typeface="Wingdings" pitchFamily="2" charset="2"/>
              <a:buChar char=""/>
            </a:pPr>
            <a:r>
              <a:rPr lang="en-US" b="0" dirty="0" smtClean="0">
                <a:solidFill>
                  <a:srgbClr val="000000"/>
                </a:solidFill>
                <a:latin typeface="Calibri" pitchFamily="34" charset="0"/>
                <a:cs typeface="Calibri" pitchFamily="34" charset="0"/>
              </a:rPr>
              <a:t>How </a:t>
            </a:r>
            <a:r>
              <a:rPr lang="en-US" b="0" dirty="0">
                <a:solidFill>
                  <a:srgbClr val="000000"/>
                </a:solidFill>
                <a:latin typeface="Calibri" pitchFamily="34" charset="0"/>
                <a:cs typeface="Calibri" pitchFamily="34" charset="0"/>
              </a:rPr>
              <a:t>do you know the names of the interrupt events</a:t>
            </a:r>
            <a:br>
              <a:rPr lang="en-US" b="0" dirty="0">
                <a:solidFill>
                  <a:srgbClr val="000000"/>
                </a:solidFill>
                <a:latin typeface="Calibri" pitchFamily="34" charset="0"/>
                <a:cs typeface="Calibri" pitchFamily="34" charset="0"/>
              </a:rPr>
            </a:br>
            <a:r>
              <a:rPr lang="en-US" b="0" dirty="0">
                <a:solidFill>
                  <a:srgbClr val="000000"/>
                </a:solidFill>
                <a:latin typeface="Calibri" pitchFamily="34" charset="0"/>
                <a:cs typeface="Calibri" pitchFamily="34" charset="0"/>
              </a:rPr>
              <a:t>and their corresponding event numbers?</a:t>
            </a:r>
          </a:p>
        </p:txBody>
      </p:sp>
      <p:sp>
        <p:nvSpPr>
          <p:cNvPr id="46084" name="Text Box 12"/>
          <p:cNvSpPr txBox="1">
            <a:spLocks noChangeArrowheads="1"/>
          </p:cNvSpPr>
          <p:nvPr/>
        </p:nvSpPr>
        <p:spPr bwMode="auto">
          <a:xfrm>
            <a:off x="652463" y="1339850"/>
            <a:ext cx="3590727" cy="3877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b="0" dirty="0">
                <a:solidFill>
                  <a:srgbClr val="0066FF"/>
                </a:solidFill>
                <a:latin typeface="Calibri" pitchFamily="34" charset="0"/>
                <a:cs typeface="Calibri" pitchFamily="34" charset="0"/>
              </a:rPr>
              <a:t>Look it </a:t>
            </a:r>
            <a:r>
              <a:rPr lang="en-US" b="0" dirty="0" smtClean="0">
                <a:solidFill>
                  <a:srgbClr val="0066FF"/>
                </a:solidFill>
                <a:latin typeface="Calibri" pitchFamily="34" charset="0"/>
                <a:cs typeface="Calibri" pitchFamily="34" charset="0"/>
              </a:rPr>
              <a:t>up in </a:t>
            </a:r>
            <a:r>
              <a:rPr lang="en-US" b="0" dirty="0">
                <a:solidFill>
                  <a:srgbClr val="0066FF"/>
                </a:solidFill>
                <a:latin typeface="Calibri" pitchFamily="34" charset="0"/>
                <a:cs typeface="Calibri" pitchFamily="34" charset="0"/>
              </a:rPr>
              <a:t>the </a:t>
            </a:r>
            <a:r>
              <a:rPr lang="en-US" b="0" dirty="0" smtClean="0">
                <a:solidFill>
                  <a:srgbClr val="0066FF"/>
                </a:solidFill>
                <a:latin typeface="Calibri" pitchFamily="34" charset="0"/>
                <a:cs typeface="Calibri" pitchFamily="34" charset="0"/>
              </a:rPr>
              <a:t>datasheet.</a:t>
            </a:r>
            <a:endParaRPr lang="en-US" b="0" dirty="0">
              <a:solidFill>
                <a:srgbClr val="0066FF"/>
              </a:solidFill>
              <a:latin typeface="Calibri" pitchFamily="34" charset="0"/>
              <a:cs typeface="Calibri" pitchFamily="34" charset="0"/>
            </a:endParaRPr>
          </a:p>
        </p:txBody>
      </p:sp>
      <p:sp>
        <p:nvSpPr>
          <p:cNvPr id="46085" name="Text Box 13"/>
          <p:cNvSpPr txBox="1">
            <a:spLocks noChangeArrowheads="1"/>
          </p:cNvSpPr>
          <p:nvPr/>
        </p:nvSpPr>
        <p:spPr bwMode="auto">
          <a:xfrm>
            <a:off x="4572000" y="1382233"/>
            <a:ext cx="3603807" cy="338554"/>
          </a:xfrm>
          <a:prstGeom prst="rect">
            <a:avLst/>
          </a:prstGeom>
          <a:noFill/>
          <a:ln w="12700">
            <a:solidFill>
              <a:schemeClr val="tx1"/>
            </a:solidFill>
            <a:miter lim="800000"/>
            <a:headEnd/>
            <a:tailEnd/>
          </a:ln>
        </p:spPr>
        <p:txBody>
          <a:bodyPr wrap="none">
            <a:spAutoFit/>
          </a:bodyPr>
          <a:lstStyle/>
          <a:p>
            <a:pPr eaLnBrk="0" hangingPunct="0">
              <a:lnSpc>
                <a:spcPct val="80000"/>
              </a:lnSpc>
              <a:spcBef>
                <a:spcPct val="50000"/>
              </a:spcBef>
            </a:pPr>
            <a:r>
              <a:rPr lang="en-US" sz="2000" b="0" i="1" dirty="0" smtClean="0">
                <a:solidFill>
                  <a:srgbClr val="000000"/>
                </a:solidFill>
                <a:latin typeface="Calibri" pitchFamily="34" charset="0"/>
                <a:cs typeface="Calibri" pitchFamily="34" charset="0"/>
              </a:rPr>
              <a:t>Source: TMS320C6678 datasheet</a:t>
            </a:r>
            <a:endParaRPr lang="en-US" sz="2000" b="0" i="1" dirty="0">
              <a:solidFill>
                <a:srgbClr val="000000"/>
              </a:solidFill>
              <a:latin typeface="Calibri" pitchFamily="34" charset="0"/>
              <a:cs typeface="Calibri" pitchFamily="34" charset="0"/>
            </a:endParaRPr>
          </a:p>
        </p:txBody>
      </p:sp>
      <p:sp>
        <p:nvSpPr>
          <p:cNvPr id="46087" name="Text Box 11"/>
          <p:cNvSpPr txBox="1">
            <a:spLocks noChangeArrowheads="1"/>
          </p:cNvSpPr>
          <p:nvPr/>
        </p:nvSpPr>
        <p:spPr bwMode="auto">
          <a:xfrm>
            <a:off x="171775" y="5986701"/>
            <a:ext cx="8355492" cy="424732"/>
          </a:xfrm>
          <a:prstGeom prst="rect">
            <a:avLst/>
          </a:prstGeom>
          <a:noFill/>
          <a:ln w="12700">
            <a:noFill/>
            <a:miter lim="800000"/>
            <a:headEnd/>
            <a:tailEnd/>
          </a:ln>
        </p:spPr>
        <p:txBody>
          <a:bodyPr wrap="none">
            <a:spAutoFit/>
          </a:bodyPr>
          <a:lstStyle/>
          <a:p>
            <a:pPr marL="342900" indent="-342900" eaLnBrk="0" hangingPunct="0">
              <a:lnSpc>
                <a:spcPct val="90000"/>
              </a:lnSpc>
              <a:spcBef>
                <a:spcPct val="50000"/>
              </a:spcBef>
              <a:buClr>
                <a:schemeClr val="tx2"/>
              </a:buClr>
              <a:buSzPct val="75000"/>
              <a:buFont typeface="Wingdings" pitchFamily="2" charset="2"/>
              <a:buChar char=""/>
            </a:pPr>
            <a:r>
              <a:rPr lang="en-US" b="0" dirty="0" smtClean="0">
                <a:solidFill>
                  <a:srgbClr val="000000"/>
                </a:solidFill>
                <a:latin typeface="Calibri" pitchFamily="34" charset="0"/>
                <a:cs typeface="Calibri" pitchFamily="34" charset="0"/>
              </a:rPr>
              <a:t>As appropriate, refer to the datasheet for your target platform.</a:t>
            </a:r>
            <a:endParaRPr lang="en-US" b="0" dirty="0">
              <a:solidFill>
                <a:srgbClr val="000000"/>
              </a:solidFill>
              <a:latin typeface="Calibri" pitchFamily="34" charset="0"/>
              <a:cs typeface="Calibri" pitchFamily="34" charset="0"/>
            </a:endParaRPr>
          </a:p>
        </p:txBody>
      </p:sp>
      <p:pic>
        <p:nvPicPr>
          <p:cNvPr id="1026" name="Picture 2"/>
          <p:cNvPicPr>
            <a:picLocks noChangeAspect="1" noChangeArrowheads="1"/>
          </p:cNvPicPr>
          <p:nvPr/>
        </p:nvPicPr>
        <p:blipFill>
          <a:blip r:embed="rId4" cstate="print"/>
          <a:srcRect/>
          <a:stretch>
            <a:fillRect/>
          </a:stretch>
        </p:blipFill>
        <p:spPr bwMode="auto">
          <a:xfrm>
            <a:off x="152400" y="1752600"/>
            <a:ext cx="8915400" cy="1940289"/>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2209800" y="3157536"/>
            <a:ext cx="4976107" cy="2874334"/>
          </a:xfrm>
          <a:prstGeom prst="rect">
            <a:avLst/>
          </a:prstGeom>
          <a:noFill/>
          <a:ln w="9525">
            <a:noFill/>
            <a:miter lim="800000"/>
            <a:headEnd/>
            <a:tailEnd/>
          </a:ln>
        </p:spPr>
      </p:pic>
      <p:cxnSp>
        <p:nvCxnSpPr>
          <p:cNvPr id="46090" name="Straight Arrow Connector 14"/>
          <p:cNvCxnSpPr>
            <a:cxnSpLocks noChangeShapeType="1"/>
          </p:cNvCxnSpPr>
          <p:nvPr/>
        </p:nvCxnSpPr>
        <p:spPr bwMode="auto">
          <a:xfrm>
            <a:off x="457200" y="3005136"/>
            <a:ext cx="3145466" cy="2021963"/>
          </a:xfrm>
          <a:prstGeom prst="straightConnector1">
            <a:avLst/>
          </a:prstGeom>
          <a:noFill/>
          <a:ln w="28575" algn="ctr">
            <a:solidFill>
              <a:schemeClr val="tx2"/>
            </a:solidFill>
            <a:round/>
            <a:headEnd type="none" w="sm" len="sm"/>
            <a:tailEnd type="arrow" w="med" len="med"/>
          </a:ln>
        </p:spPr>
      </p:cxnSp>
      <p:sp>
        <p:nvSpPr>
          <p:cNvPr id="11" name="Slide Number Placeholder 10"/>
          <p:cNvSpPr>
            <a:spLocks noGrp="1"/>
          </p:cNvSpPr>
          <p:nvPr>
            <p:ph type="sldNum" sz="quarter" idx="10"/>
          </p:nvPr>
        </p:nvSpPr>
        <p:spPr/>
        <p:txBody>
          <a:bodyPr/>
          <a:lstStyle/>
          <a:p>
            <a:fld id="{3B20521C-F793-4067-BB07-C7AF74E21EF3}" type="slidenum">
              <a:rPr lang="en-US" smtClean="0"/>
              <a:pPr/>
              <a:t>5</a:t>
            </a:fld>
            <a:endParaRPr lang="en-US"/>
          </a:p>
        </p:txBody>
      </p:sp>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p:txBody>
          <a:bodyPr/>
          <a:lstStyle/>
          <a:p>
            <a:pPr algn="l" eaLnBrk="1" hangingPunct="1"/>
            <a:r>
              <a:rPr lang="en-US" dirty="0" smtClean="0">
                <a:solidFill>
                  <a:srgbClr val="DE0000"/>
                </a:solidFill>
              </a:rPr>
              <a:t>Interrupt Scheme</a:t>
            </a:r>
            <a:endParaRPr lang="en-US" dirty="0" smtClean="0"/>
          </a:p>
        </p:txBody>
      </p:sp>
      <p:sp>
        <p:nvSpPr>
          <p:cNvPr id="10243" name="Rectangle 3"/>
          <p:cNvSpPr>
            <a:spLocks noGrp="1" noChangeArrowheads="1"/>
          </p:cNvSpPr>
          <p:nvPr>
            <p:ph type="subTitle" idx="1"/>
          </p:nvPr>
        </p:nvSpPr>
        <p:spPr/>
        <p:txBody>
          <a:bodyPr/>
          <a:lstStyle/>
          <a:p>
            <a:pPr eaLnBrk="1" hangingPunct="1"/>
            <a:r>
              <a:rPr lang="en-US" dirty="0" smtClean="0"/>
              <a:t>KeyStone </a:t>
            </a:r>
            <a:r>
              <a:rPr lang="en-US" dirty="0" smtClean="0"/>
              <a:t>Interrupts</a:t>
            </a:r>
            <a:endParaRPr lang="en-US" dirty="0" smtClean="0"/>
          </a:p>
        </p:txBody>
      </p:sp>
      <p:sp>
        <p:nvSpPr>
          <p:cNvPr id="10244" name="Slide Number Placeholder 3"/>
          <p:cNvSpPr>
            <a:spLocks noGrp="1"/>
          </p:cNvSpPr>
          <p:nvPr>
            <p:ph type="sldNum" sz="quarter" idx="10"/>
          </p:nvPr>
        </p:nvSpPr>
        <p:spPr>
          <a:noFill/>
        </p:spPr>
        <p:txBody>
          <a:bodyPr/>
          <a:lstStyle/>
          <a:p>
            <a:fld id="{47D32EE0-5F6C-48D8-BBE6-18ABEB0052A3}" type="slidenum">
              <a:rPr lang="en-US"/>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a:bodyPr>
          <a:lstStyle/>
          <a:p>
            <a:r>
              <a:rPr lang="en-US" sz="3600" dirty="0" smtClean="0"/>
              <a:t>System Events</a:t>
            </a:r>
            <a:endParaRPr lang="en-US" sz="3600" dirty="0"/>
          </a:p>
        </p:txBody>
      </p:sp>
      <p:graphicFrame>
        <p:nvGraphicFramePr>
          <p:cNvPr id="6" name="Object 5"/>
          <p:cNvGraphicFramePr>
            <a:graphicFrameLocks noChangeAspect="1"/>
          </p:cNvGraphicFramePr>
          <p:nvPr/>
        </p:nvGraphicFramePr>
        <p:xfrm>
          <a:off x="838200" y="1600200"/>
          <a:ext cx="7540625" cy="4283075"/>
        </p:xfrm>
        <a:graphic>
          <a:graphicData uri="http://schemas.openxmlformats.org/presentationml/2006/ole">
            <p:oleObj spid="_x0000_s1026" name="Visio" r:id="rId3" imgW="7539951" imgH="4282332" progId="Visio.Drawing.11">
              <p:embed/>
            </p:oleObj>
          </a:graphicData>
        </a:graphic>
      </p:graphicFrame>
      <p:sp>
        <p:nvSpPr>
          <p:cNvPr id="5" name="Rectangle 4"/>
          <p:cNvSpPr/>
          <p:nvPr/>
        </p:nvSpPr>
        <p:spPr>
          <a:xfrm>
            <a:off x="364331" y="5910575"/>
            <a:ext cx="7893844" cy="369332"/>
          </a:xfrm>
          <a:prstGeom prst="rect">
            <a:avLst/>
          </a:prstGeom>
        </p:spPr>
        <p:txBody>
          <a:bodyPr wrap="square">
            <a:spAutoFit/>
          </a:bodyPr>
          <a:lstStyle/>
          <a:p>
            <a:r>
              <a:rPr lang="en-US" dirty="0" smtClean="0"/>
              <a:t>Some events are connected directly </a:t>
            </a:r>
            <a:r>
              <a:rPr lang="en-US" dirty="0" smtClean="0"/>
              <a:t>to the cores; But </a:t>
            </a:r>
            <a:r>
              <a:rPr lang="en-US" dirty="0" smtClean="0"/>
              <a:t>not </a:t>
            </a:r>
            <a:r>
              <a:rPr lang="en-US" dirty="0" smtClean="0"/>
              <a:t>SPI.</a:t>
            </a:r>
            <a:endParaRPr lang="en-US" dirty="0"/>
          </a:p>
        </p:txBody>
      </p:sp>
      <p:sp>
        <p:nvSpPr>
          <p:cNvPr id="7" name="Slide Number Placeholder 6"/>
          <p:cNvSpPr>
            <a:spLocks noGrp="1"/>
          </p:cNvSpPr>
          <p:nvPr>
            <p:ph type="sldNum" sz="quarter" idx="10"/>
          </p:nvPr>
        </p:nvSpPr>
        <p:spPr/>
        <p:txBody>
          <a:bodyPr/>
          <a:lstStyle/>
          <a:p>
            <a:fld id="{803D9FE4-F784-4A94-8F3E-54A098F0E8CC}"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290"/>
            <a:ext cx="8229600" cy="1138230"/>
          </a:xfrm>
        </p:spPr>
        <p:txBody>
          <a:bodyPr>
            <a:normAutofit/>
          </a:bodyPr>
          <a:lstStyle/>
          <a:p>
            <a:r>
              <a:rPr lang="en-US" sz="3600" dirty="0" smtClean="0"/>
              <a:t>System </a:t>
            </a:r>
            <a:r>
              <a:rPr lang="en-US" sz="3600" dirty="0" smtClean="0"/>
              <a:t>Events</a:t>
            </a:r>
            <a:endParaRPr lang="en-US" sz="3600" dirty="0"/>
          </a:p>
        </p:txBody>
      </p:sp>
      <p:graphicFrame>
        <p:nvGraphicFramePr>
          <p:cNvPr id="5" name="Object 4"/>
          <p:cNvGraphicFramePr>
            <a:graphicFrameLocks noChangeAspect="1"/>
          </p:cNvGraphicFramePr>
          <p:nvPr/>
        </p:nvGraphicFramePr>
        <p:xfrm>
          <a:off x="838200" y="1531136"/>
          <a:ext cx="7540625" cy="4356100"/>
        </p:xfrm>
        <a:graphic>
          <a:graphicData uri="http://schemas.openxmlformats.org/presentationml/2006/ole">
            <p:oleObj spid="_x0000_s2050" name="Visio" r:id="rId3" imgW="7539951" imgH="4356370" progId="Visio.Drawing.11">
              <p:embed/>
            </p:oleObj>
          </a:graphicData>
        </a:graphic>
      </p:graphicFrame>
      <p:sp>
        <p:nvSpPr>
          <p:cNvPr id="6" name="Slide Number Placeholder 5"/>
          <p:cNvSpPr>
            <a:spLocks noGrp="1"/>
          </p:cNvSpPr>
          <p:nvPr>
            <p:ph type="sldNum" sz="quarter" idx="10"/>
          </p:nvPr>
        </p:nvSpPr>
        <p:spPr/>
        <p:txBody>
          <a:bodyPr/>
          <a:lstStyle/>
          <a:p>
            <a:fld id="{803D9FE4-F784-4A94-8F3E-54A098F0E8CC}"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6243642"/>
            <a:ext cx="8886825" cy="550068"/>
          </a:xfrm>
          <a:prstGeom prst="rect">
            <a:avLst/>
          </a:prstGeom>
          <a:solidFill>
            <a:schemeClr val="bg1"/>
          </a:solidFill>
        </p:spPr>
        <p:txBody>
          <a:bodyPr wrap="square" rtlCol="0">
            <a:noAutofit/>
          </a:bodyPr>
          <a:lstStyle/>
          <a:p>
            <a:endParaRPr lang="en-US" dirty="0"/>
          </a:p>
        </p:txBody>
      </p:sp>
      <p:sp>
        <p:nvSpPr>
          <p:cNvPr id="4" name="Title 3"/>
          <p:cNvSpPr>
            <a:spLocks noGrp="1"/>
          </p:cNvSpPr>
          <p:nvPr>
            <p:ph type="title"/>
          </p:nvPr>
        </p:nvSpPr>
        <p:spPr>
          <a:xfrm>
            <a:off x="428625" y="153195"/>
            <a:ext cx="8229600" cy="411162"/>
          </a:xfrm>
        </p:spPr>
        <p:txBody>
          <a:bodyPr>
            <a:normAutofit fontScale="90000"/>
          </a:bodyPr>
          <a:lstStyle/>
          <a:p>
            <a:r>
              <a:rPr lang="en-US" sz="3600" dirty="0" smtClean="0"/>
              <a:t>C66x Event Mapping  </a:t>
            </a:r>
            <a:endParaRPr lang="en-US" sz="3600" dirty="0"/>
          </a:p>
        </p:txBody>
      </p:sp>
      <p:pic>
        <p:nvPicPr>
          <p:cNvPr id="3075" name="Picture 3"/>
          <p:cNvPicPr>
            <a:picLocks noChangeAspect="1" noChangeArrowheads="1"/>
          </p:cNvPicPr>
          <p:nvPr/>
        </p:nvPicPr>
        <p:blipFill>
          <a:blip r:embed="rId2" cstate="print"/>
          <a:srcRect l="3504" r="18686"/>
          <a:stretch>
            <a:fillRect/>
          </a:stretch>
        </p:blipFill>
        <p:spPr bwMode="auto">
          <a:xfrm>
            <a:off x="214475" y="715845"/>
            <a:ext cx="4763648" cy="6085003"/>
          </a:xfrm>
          <a:prstGeom prst="rect">
            <a:avLst/>
          </a:prstGeom>
          <a:noFill/>
          <a:ln w="9525">
            <a:noFill/>
            <a:miter lim="800000"/>
            <a:headEnd/>
            <a:tailEnd/>
          </a:ln>
        </p:spPr>
      </p:pic>
      <p:sp>
        <p:nvSpPr>
          <p:cNvPr id="6" name="TextBox 5"/>
          <p:cNvSpPr txBox="1"/>
          <p:nvPr/>
        </p:nvSpPr>
        <p:spPr>
          <a:xfrm>
            <a:off x="5150644" y="1143000"/>
            <a:ext cx="3764756" cy="3693319"/>
          </a:xfrm>
          <a:prstGeom prst="rect">
            <a:avLst/>
          </a:prstGeom>
          <a:noFill/>
        </p:spPr>
        <p:txBody>
          <a:bodyPr wrap="square" rtlCol="0">
            <a:spAutoFit/>
          </a:bodyPr>
          <a:lstStyle/>
          <a:p>
            <a:r>
              <a:rPr lang="en-US" dirty="0" smtClean="0"/>
              <a:t>From the C66x User’s Guide:</a:t>
            </a:r>
          </a:p>
          <a:p>
            <a:pPr marL="342900" indent="-342900">
              <a:buFont typeface="Arial" pitchFamily="34" charset="0"/>
              <a:buChar char="•"/>
            </a:pPr>
            <a:r>
              <a:rPr lang="en-US" dirty="0" smtClean="0"/>
              <a:t>22 assigned events</a:t>
            </a:r>
          </a:p>
          <a:p>
            <a:pPr marL="800100" lvl="1" indent="-342900">
              <a:buFont typeface="Arial" pitchFamily="34" charset="0"/>
              <a:buChar char="•"/>
            </a:pPr>
            <a:r>
              <a:rPr lang="en-US" dirty="0" smtClean="0"/>
              <a:t>5 reserve primary events</a:t>
            </a:r>
          </a:p>
          <a:p>
            <a:pPr marL="800100" lvl="1" indent="-342900">
              <a:buFont typeface="Arial" pitchFamily="34" charset="0"/>
              <a:buChar char="•"/>
            </a:pPr>
            <a:r>
              <a:rPr lang="en-US" dirty="0" smtClean="0"/>
              <a:t>17 secondary events</a:t>
            </a:r>
          </a:p>
          <a:p>
            <a:pPr marL="342900" indent="-342900">
              <a:buFont typeface="Arial" pitchFamily="34" charset="0"/>
              <a:buChar char="•"/>
            </a:pPr>
            <a:r>
              <a:rPr lang="en-US" dirty="0" smtClean="0"/>
              <a:t>7 reserved events</a:t>
            </a:r>
          </a:p>
          <a:p>
            <a:pPr marL="342900" indent="-342900">
              <a:buFont typeface="Arial" pitchFamily="34" charset="0"/>
              <a:buChar char="•"/>
            </a:pPr>
            <a:r>
              <a:rPr lang="en-US" dirty="0" smtClean="0"/>
              <a:t>99 Available events</a:t>
            </a:r>
          </a:p>
          <a:p>
            <a:pPr marL="342900" indent="-342900">
              <a:buFont typeface="Arial" pitchFamily="34" charset="0"/>
              <a:buChar char="•"/>
            </a:pPr>
            <a:r>
              <a:rPr lang="en-US" dirty="0" smtClean="0"/>
              <a:t>The available events are connected to the device.</a:t>
            </a:r>
            <a:br>
              <a:rPr lang="en-US" dirty="0" smtClean="0"/>
            </a:br>
            <a:endParaRPr lang="en-US" dirty="0" smtClean="0"/>
          </a:p>
          <a:p>
            <a:pPr indent="-342900"/>
            <a:r>
              <a:rPr lang="en-US" dirty="0" smtClean="0"/>
              <a:t>The next slides show how and what is connected to the available events within the C6638 device. </a:t>
            </a:r>
          </a:p>
          <a:p>
            <a:endParaRPr lang="en-US" dirty="0"/>
          </a:p>
        </p:txBody>
      </p:sp>
      <p:sp>
        <p:nvSpPr>
          <p:cNvPr id="7" name="Slide Number Placeholder 6"/>
          <p:cNvSpPr>
            <a:spLocks noGrp="1"/>
          </p:cNvSpPr>
          <p:nvPr>
            <p:ph type="sldNum" sz="quarter" idx="10"/>
          </p:nvPr>
        </p:nvSpPr>
        <p:spPr/>
        <p:txBody>
          <a:bodyPr/>
          <a:lstStyle/>
          <a:p>
            <a:fld id="{803D9FE4-F784-4A94-8F3E-54A098F0E8CC}" type="slidenum">
              <a:rPr lang="en-US" smtClean="0"/>
              <a:pPr/>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COLORSCHEMEINDEX" val="4"/>
</p:tagLst>
</file>

<file path=ppt/tags/tag3.xml><?xml version="1.0" encoding="utf-8"?>
<p:tagLst xmlns:a="http://schemas.openxmlformats.org/drawingml/2006/main" xmlns:r="http://schemas.openxmlformats.org/officeDocument/2006/relationships" xmlns:p="http://schemas.openxmlformats.org/presentationml/2006/main">
  <p:tag name="NO LOGOS" val="true"/>
  <p:tag name="COLORSCHEMEINDEX" val="4"/>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Lst>
</file>

<file path=ppt/theme/theme1.xml><?xml version="1.0" encoding="utf-8"?>
<a:theme xmlns:a="http://schemas.openxmlformats.org/drawingml/2006/main" name="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2100</TotalTime>
  <Words>734</Words>
  <Application>Microsoft Office PowerPoint</Application>
  <PresentationFormat>On-screen Show (4:3)</PresentationFormat>
  <Paragraphs>160</Paragraphs>
  <Slides>27</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FinalPowerpoint</vt:lpstr>
      <vt:lpstr>Microsoft Visio Drawing</vt:lpstr>
      <vt:lpstr>KeyStone Interrupts</vt:lpstr>
      <vt:lpstr>Agenda</vt:lpstr>
      <vt:lpstr>Motivation</vt:lpstr>
      <vt:lpstr>Configuring an Hwi: Statically via GUI</vt:lpstr>
      <vt:lpstr>Hardware Event IDs</vt:lpstr>
      <vt:lpstr>Interrupt Scheme</vt:lpstr>
      <vt:lpstr>System Events</vt:lpstr>
      <vt:lpstr>System Events</vt:lpstr>
      <vt:lpstr>C66x Event Mapping  </vt:lpstr>
      <vt:lpstr>KeyStone II Interrupt Topology</vt:lpstr>
      <vt:lpstr>Slide 11</vt:lpstr>
      <vt:lpstr>Where is SPIXEVT?</vt:lpstr>
      <vt:lpstr>Connecting SPIXEVT to Core 3</vt:lpstr>
      <vt:lpstr>Slide 14</vt:lpstr>
      <vt:lpstr>Connecting SPI 0 Transmit event to core 3 ISR</vt:lpstr>
      <vt:lpstr>Configuring Interrupts</vt:lpstr>
      <vt:lpstr>Configuration API</vt:lpstr>
      <vt:lpstr>Slide 18</vt:lpstr>
      <vt:lpstr>Code Examples</vt:lpstr>
      <vt:lpstr>Hyperlink Interrupt</vt:lpstr>
      <vt:lpstr>Slide 21</vt:lpstr>
      <vt:lpstr>Following Hyperlink Interrupt 0  From Table 5-24 of 66AK2H12- CIC0 input events</vt:lpstr>
      <vt:lpstr>Slide 23</vt:lpstr>
      <vt:lpstr>Slide 24</vt:lpstr>
      <vt:lpstr>Following Hyperlink Interrupt 0 - Continue</vt:lpstr>
      <vt:lpstr>Screen Shot from CCS </vt:lpstr>
      <vt:lpstr>Questions?</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Greene, Matt</dc:creator>
  <cp:lastModifiedBy>Robert J. Hillard</cp:lastModifiedBy>
  <cp:revision>129</cp:revision>
  <dcterms:created xsi:type="dcterms:W3CDTF">2007-12-19T20:51:45Z</dcterms:created>
  <dcterms:modified xsi:type="dcterms:W3CDTF">2013-09-27T03:06:48Z</dcterms:modified>
</cp:coreProperties>
</file>