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7"/>
  </p:notesMasterIdLst>
  <p:handoutMasterIdLst>
    <p:handoutMasterId r:id="rId58"/>
  </p:handoutMasterIdLst>
  <p:sldIdLst>
    <p:sldId id="830" r:id="rId6"/>
    <p:sldId id="934" r:id="rId7"/>
    <p:sldId id="833" r:id="rId8"/>
    <p:sldId id="835" r:id="rId9"/>
    <p:sldId id="918" r:id="rId10"/>
    <p:sldId id="932" r:id="rId11"/>
    <p:sldId id="939" r:id="rId12"/>
    <p:sldId id="919" r:id="rId13"/>
    <p:sldId id="933" r:id="rId14"/>
    <p:sldId id="836" r:id="rId15"/>
    <p:sldId id="838" r:id="rId16"/>
    <p:sldId id="881" r:id="rId17"/>
    <p:sldId id="886" r:id="rId18"/>
    <p:sldId id="882" r:id="rId19"/>
    <p:sldId id="883" r:id="rId20"/>
    <p:sldId id="884" r:id="rId21"/>
    <p:sldId id="917" r:id="rId22"/>
    <p:sldId id="894" r:id="rId23"/>
    <p:sldId id="887" r:id="rId24"/>
    <p:sldId id="889" r:id="rId25"/>
    <p:sldId id="890" r:id="rId26"/>
    <p:sldId id="891" r:id="rId27"/>
    <p:sldId id="893" r:id="rId28"/>
    <p:sldId id="842" r:id="rId29"/>
    <p:sldId id="844" r:id="rId30"/>
    <p:sldId id="898" r:id="rId31"/>
    <p:sldId id="845" r:id="rId32"/>
    <p:sldId id="846" r:id="rId33"/>
    <p:sldId id="920" r:id="rId34"/>
    <p:sldId id="901" r:id="rId35"/>
    <p:sldId id="907" r:id="rId36"/>
    <p:sldId id="915" r:id="rId37"/>
    <p:sldId id="902" r:id="rId38"/>
    <p:sldId id="936" r:id="rId39"/>
    <p:sldId id="921" r:id="rId40"/>
    <p:sldId id="922" r:id="rId41"/>
    <p:sldId id="923" r:id="rId42"/>
    <p:sldId id="924" r:id="rId43"/>
    <p:sldId id="925" r:id="rId44"/>
    <p:sldId id="926" r:id="rId45"/>
    <p:sldId id="927" r:id="rId46"/>
    <p:sldId id="928" r:id="rId47"/>
    <p:sldId id="929" r:id="rId48"/>
    <p:sldId id="930" r:id="rId49"/>
    <p:sldId id="938" r:id="rId50"/>
    <p:sldId id="937" r:id="rId51"/>
    <p:sldId id="940" r:id="rId52"/>
    <p:sldId id="941" r:id="rId53"/>
    <p:sldId id="942" r:id="rId54"/>
    <p:sldId id="943" r:id="rId55"/>
    <p:sldId id="866" r:id="rId56"/>
  </p:sldIdLst>
  <p:sldSz cx="9144000" cy="6858000" type="screen4x3"/>
  <p:notesSz cx="7010400" cy="9296400"/>
  <p:custDataLst>
    <p:tags r:id="rId59"/>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8" y="-102"/>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7/23/2013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19</a:t>
            </a:fld>
            <a:endParaRPr lang="en-US" dirty="0" smtClean="0">
              <a:solidFill>
                <a:srgbClr val="000000"/>
              </a:solidFill>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29</a:t>
            </a:fld>
            <a:endParaRPr lang="en-US" dirty="0" smtClean="0">
              <a:solidFill>
                <a:srgbClr val="000000"/>
              </a:solidFill>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34</a:t>
            </a:fld>
            <a:endParaRPr lang="en-US" dirty="0" smtClean="0">
              <a:solidFill>
                <a:srgbClr val="000000"/>
              </a:solidFill>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45</a:t>
            </a:fld>
            <a:endParaRPr lang="en-US" dirty="0" smtClean="0">
              <a:solidFill>
                <a:srgbClr val="000000"/>
              </a:solidFill>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46</a:t>
            </a:fld>
            <a:endParaRPr lang="en-US" dirty="0" smtClean="0">
              <a:solidFill>
                <a:srgbClr val="000000"/>
              </a:solidFill>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48</a:t>
            </a:fld>
            <a:endParaRPr lang="en-US" dirty="0" smtClean="0">
              <a:solidFill>
                <a:srgbClr val="000000"/>
              </a:solidFill>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49</a:t>
            </a:fld>
            <a:endParaRPr lang="en-US" dirty="0" smtClean="0">
              <a:solidFill>
                <a:srgbClr val="000000"/>
              </a:solidFill>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51</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9</a:t>
            </a:fld>
            <a:endParaRPr lang="en-US" dirty="0" smtClean="0">
              <a:solidFill>
                <a:srgbClr val="000000"/>
              </a:solidFill>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7/23/2013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7/23/2013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hyperlink" Target="http://processors.wiki.ti.com/index.php/TransportNetLib_UsersGuide"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16758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816" imgH="3482232" progId="Visio.Drawing.11">
              <p:embed/>
            </p:oleObj>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Multicore Navigator</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MessageQ – Miscellaneous Notes</a:t>
            </a:r>
          </a:p>
        </p:txBody>
      </p:sp>
      <p:sp>
        <p:nvSpPr>
          <p:cNvPr id="6" name="TextBox 5"/>
          <p:cNvSpPr txBox="1"/>
          <p:nvPr/>
        </p:nvSpPr>
        <p:spPr>
          <a:xfrm>
            <a:off x="653045" y="1030732"/>
            <a:ext cx="7698005" cy="4979825"/>
          </a:xfrm>
          <a:prstGeom prst="rect">
            <a:avLst/>
          </a:prstGeom>
          <a:noFill/>
        </p:spPr>
        <p:txBody>
          <a:bodyPr wrap="none" rtlCol="0" anchor="ctr" anchorCtr="0">
            <a:sp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O/S independent:</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If one CorePac is running LINUX and using SysLink,</a:t>
            </a:r>
            <a:br>
              <a:rPr lang="en-US" dirty="0" smtClean="0">
                <a:solidFill>
                  <a:srgbClr val="000000"/>
                </a:solidFill>
                <a:latin typeface="Calibri" pitchFamily="34" charset="0"/>
              </a:rPr>
            </a:br>
            <a:r>
              <a:rPr lang="en-US" dirty="0" smtClean="0">
                <a:solidFill>
                  <a:srgbClr val="000000"/>
                </a:solidFill>
                <a:latin typeface="Calibri" pitchFamily="34" charset="0"/>
              </a:rPr>
              <a:t>the API calls do not change.</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SysLink is runtime software that provides connectivity</a:t>
            </a:r>
            <a:br>
              <a:rPr lang="en-US" dirty="0" smtClean="0">
                <a:solidFill>
                  <a:srgbClr val="000000"/>
                </a:solidFill>
                <a:latin typeface="Calibri" pitchFamily="34" charset="0"/>
              </a:rPr>
            </a:br>
            <a:r>
              <a:rPr lang="en-US" dirty="0" smtClean="0">
                <a:solidFill>
                  <a:srgbClr val="000000"/>
                </a:solidFill>
                <a:latin typeface="Calibri" pitchFamily="34" charset="0"/>
              </a:rPr>
              <a:t>between processors (running Linux, SYSBIOS, etc.)</a:t>
            </a:r>
            <a:endParaRPr lang="en-US" b="0" dirty="0" smtClean="0">
              <a:solidFill>
                <a:srgbClr val="000000"/>
              </a:solidFill>
              <a:latin typeface="Calibri" pitchFamily="34" charset="0"/>
            </a:endParaRP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Messages can be allocated statically or dynamically.</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Timeouts are allowed when a task receives a message.</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User can specify three priority levels:</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Normal</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High</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Urgent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All </a:t>
            </a:r>
            <a:r>
              <a:rPr lang="en-US" sz="2400" kern="1200" dirty="0" smtClean="0">
                <a:solidFill>
                  <a:srgbClr val="000000"/>
                </a:solidFill>
                <a:latin typeface="Calibri" pitchFamily="34" charset="0"/>
              </a:rPr>
              <a:t>structures and function descriptions </a:t>
            </a:r>
            <a:r>
              <a:rPr lang="en-US" sz="2400" kern="1200" dirty="0" smtClean="0">
                <a:solidFill>
                  <a:srgbClr val="000000"/>
                </a:solidFill>
                <a:latin typeface="Calibri" pitchFamily="34" charset="0"/>
              </a:rPr>
              <a:t>are exposed to the user and can </a:t>
            </a:r>
            <a:r>
              <a:rPr lang="en-US" sz="2400" kern="1200" dirty="0" smtClean="0">
                <a:solidFill>
                  <a:srgbClr val="000000"/>
                </a:solidFill>
                <a:latin typeface="Calibri" pitchFamily="34" charset="0"/>
              </a:rPr>
              <a:t>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a:t>
            </a:r>
            <a:r>
              <a:rPr lang="en-US" sz="1800" b="1" dirty="0" smtClean="0">
                <a:latin typeface="Courier New" pitchFamily="49" charset="0"/>
                <a:cs typeface="Courier New" pitchFamily="49" charset="0"/>
              </a:rPr>
              <a:t>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a:t>
            </a:r>
            <a:r>
              <a:rPr lang="en-US" sz="2400" kern="1200" dirty="0" smtClean="0">
                <a:solidFill>
                  <a:srgbClr val="000000"/>
                </a:solidFill>
                <a:latin typeface="Calibri" pitchFamily="34" charset="0"/>
              </a:rPr>
              <a:t>(for DSP and </a:t>
            </a:r>
            <a:r>
              <a:rPr lang="en-US" sz="2400" kern="1200" dirty="0" smtClean="0">
                <a:solidFill>
                  <a:srgbClr val="000000"/>
                </a:solidFill>
                <a:latin typeface="Calibri" pitchFamily="34" charset="0"/>
              </a:rPr>
              <a:t>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endParaRPr lang="en-US" dirty="0" smtClean="0"/>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endParaRPr lang="en-US" sz="2800" kern="1200" dirty="0" smtClean="0"/>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2050"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2804361"/>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The Shared Region module provides a translation look-up table that resolves the logical/physical address </a:t>
            </a:r>
            <a:r>
              <a:rPr lang="en-US" dirty="0" smtClean="0">
                <a:latin typeface="Calibri" pitchFamily="34" charset="0"/>
              </a:rPr>
              <a:t>issue</a:t>
            </a:r>
          </a:p>
        </p:txBody>
      </p:sp>
      <p:pic>
        <p:nvPicPr>
          <p:cNvPr id="51202" name="Picture 2"/>
          <p:cNvPicPr>
            <a:picLocks noChangeAspect="1" noChangeArrowheads="1"/>
          </p:cNvPicPr>
          <p:nvPr/>
        </p:nvPicPr>
        <p:blipFill>
          <a:blip r:embed="rId3" cstate="print"/>
          <a:srcRect/>
          <a:stretch>
            <a:fillRect/>
          </a:stretch>
        </p:blipFill>
        <p:spPr bwMode="auto">
          <a:xfrm>
            <a:off x="548638" y="3527312"/>
            <a:ext cx="7041081" cy="307842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To protect the above utilities from race conditions (e.g., multiple cores try to create messages at the same time):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GateMP provides hardware semaphore protection.</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GateMP can also be used by non-IPC applications to assign hardware semaphores.</a:t>
            </a: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607596"/>
          </a:xfrm>
        </p:spPr>
        <p:txBody>
          <a:bodyPr/>
          <a:lstStyle/>
          <a:p>
            <a:pPr eaLnBrk="1" hangingPunct="1"/>
            <a:r>
              <a:rPr lang="en-US" dirty="0" smtClean="0"/>
              <a:t>IPC Device to Device Using SRIO</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4" y="0"/>
            <a:ext cx="8229600" cy="762000"/>
          </a:xfrm>
        </p:spPr>
        <p:txBody>
          <a:bodyPr wrap="none" anchorCtr="1"/>
          <a:lstStyle/>
          <a:p>
            <a:r>
              <a:rPr lang="en-US" dirty="0" smtClean="0"/>
              <a:t>IPC – Definition</a:t>
            </a:r>
          </a:p>
        </p:txBody>
      </p:sp>
      <p:sp>
        <p:nvSpPr>
          <p:cNvPr id="7" name="TextBox 6"/>
          <p:cNvSpPr txBox="1"/>
          <p:nvPr/>
        </p:nvSpPr>
        <p:spPr>
          <a:xfrm>
            <a:off x="152400" y="652891"/>
            <a:ext cx="8449108" cy="1040285"/>
          </a:xfrm>
          <a:prstGeom prst="rect">
            <a:avLst/>
          </a:prstGeom>
          <a:noFill/>
        </p:spPr>
        <p:txBody>
          <a:bodyPr wrap="none" rtlCol="0" anchor="ctr" anchorCtr="0">
            <a:spAutoFit/>
          </a:bodyPr>
          <a:lstStyle/>
          <a:p>
            <a:pPr marL="342900" indent="-342900" algn="l">
              <a:lnSpc>
                <a:spcPct val="120000"/>
              </a:lnSpc>
              <a:buClr>
                <a:schemeClr val="tx2"/>
              </a:buClr>
              <a:buSzPct val="75000"/>
              <a:buFont typeface="Wingdings"/>
              <a:buChar char=""/>
            </a:pPr>
            <a:r>
              <a:rPr lang="en-US" sz="2800" b="0" dirty="0" smtClean="0">
                <a:solidFill>
                  <a:schemeClr val="dk1"/>
                </a:solidFill>
                <a:effectLst/>
                <a:latin typeface="Calibri" pitchFamily="34" charset="0"/>
              </a:rPr>
              <a:t>IPC  =  </a:t>
            </a:r>
            <a:r>
              <a:rPr lang="en-US" sz="2800" b="0" dirty="0" smtClean="0">
                <a:solidFill>
                  <a:schemeClr val="tx2"/>
                </a:solidFill>
                <a:effectLst/>
                <a:latin typeface="Calibri" pitchFamily="34" charset="0"/>
              </a:rPr>
              <a:t>Inter-Processor Communication</a:t>
            </a:r>
          </a:p>
          <a:p>
            <a:pPr marL="342900" indent="-342900" algn="l">
              <a:buClr>
                <a:schemeClr val="tx2"/>
              </a:buClr>
              <a:buSzPct val="75000"/>
              <a:buFont typeface="Wingdings"/>
              <a:buChar char=""/>
            </a:pPr>
            <a:r>
              <a:rPr lang="en-US" sz="2800" b="0" dirty="0" smtClean="0">
                <a:solidFill>
                  <a:schemeClr val="dk1"/>
                </a:solidFill>
                <a:latin typeface="Calibri" pitchFamily="34" charset="0"/>
              </a:rPr>
              <a:t>While this definition is rather generic, it really means:</a:t>
            </a:r>
            <a:endParaRPr lang="en-US" sz="2800" b="0" dirty="0" smtClean="0">
              <a:solidFill>
                <a:schemeClr val="dk1"/>
              </a:solidFill>
              <a:effectLst/>
              <a:latin typeface="Calibri" pitchFamily="34" charset="0"/>
            </a:endParaRPr>
          </a:p>
        </p:txBody>
      </p:sp>
      <p:sp>
        <p:nvSpPr>
          <p:cNvPr id="8" name="TextBox 7"/>
          <p:cNvSpPr txBox="1"/>
          <p:nvPr/>
        </p:nvSpPr>
        <p:spPr>
          <a:xfrm>
            <a:off x="715017" y="1698982"/>
            <a:ext cx="7438383" cy="400110"/>
          </a:xfrm>
          <a:prstGeom prst="rect">
            <a:avLst/>
          </a:prstGeom>
          <a:solidFill>
            <a:schemeClr val="bg1">
              <a:lumMod val="85000"/>
            </a:schemeClr>
          </a:solidFill>
        </p:spPr>
        <p:txBody>
          <a:bodyPr wrap="none" rtlCol="0" anchor="ctr" anchorCtr="0">
            <a:spAutoFit/>
          </a:bodyPr>
          <a:lstStyle/>
          <a:p>
            <a:r>
              <a:rPr lang="en-US" sz="2000" b="0" i="1" dirty="0" smtClean="0">
                <a:solidFill>
                  <a:schemeClr val="dk1"/>
                </a:solidFill>
              </a:rPr>
              <a:t>“</a:t>
            </a:r>
            <a:r>
              <a:rPr lang="en-US" sz="2000" b="0" i="1" dirty="0" smtClean="0">
                <a:solidFill>
                  <a:schemeClr val="tx2"/>
                </a:solidFill>
              </a:rPr>
              <a:t>Transporting data and/or signals between threads of execution</a:t>
            </a:r>
            <a:r>
              <a:rPr lang="en-US" sz="2000" b="0" i="1" dirty="0" smtClean="0">
                <a:solidFill>
                  <a:schemeClr val="dk1"/>
                </a:solidFill>
              </a:rPr>
              <a:t>”</a:t>
            </a:r>
            <a:endParaRPr lang="en-US" sz="2000" b="0" i="1" dirty="0" smtClean="0">
              <a:solidFill>
                <a:schemeClr val="dk1"/>
              </a:solidFill>
              <a:effectLst/>
            </a:endParaRPr>
          </a:p>
        </p:txBody>
      </p:sp>
      <p:sp>
        <p:nvSpPr>
          <p:cNvPr id="9" name="TextBox 8"/>
          <p:cNvSpPr txBox="1"/>
          <p:nvPr/>
        </p:nvSpPr>
        <p:spPr>
          <a:xfrm>
            <a:off x="152400" y="2296180"/>
            <a:ext cx="6833346" cy="523220"/>
          </a:xfrm>
          <a:prstGeom prst="rect">
            <a:avLst/>
          </a:prstGeom>
          <a:noFill/>
        </p:spPr>
        <p:txBody>
          <a:bodyPr wrap="none" rtlCol="0" anchor="ctr" anchorCtr="0">
            <a:spAutoFit/>
          </a:bodyPr>
          <a:lstStyle/>
          <a:p>
            <a:pPr marL="342900" indent="-342900" algn="l">
              <a:buClr>
                <a:schemeClr val="tx2"/>
              </a:buClr>
              <a:buSzPct val="75000"/>
              <a:buFont typeface="Wingdings"/>
              <a:buChar char=""/>
            </a:pPr>
            <a:r>
              <a:rPr lang="en-US" sz="2800" b="0" dirty="0" smtClean="0">
                <a:solidFill>
                  <a:schemeClr val="dk1"/>
                </a:solidFill>
                <a:effectLst/>
                <a:latin typeface="Calibri" pitchFamily="34" charset="0"/>
              </a:rPr>
              <a:t>These threads could be located </a:t>
            </a:r>
            <a:r>
              <a:rPr lang="en-US" sz="2800" b="0" dirty="0" smtClean="0">
                <a:solidFill>
                  <a:schemeClr val="dk1"/>
                </a:solidFill>
                <a:latin typeface="Calibri" pitchFamily="34" charset="0"/>
              </a:rPr>
              <a:t>anywhere:</a:t>
            </a:r>
            <a:endParaRPr lang="en-US" sz="2800" b="0" dirty="0" smtClean="0">
              <a:solidFill>
                <a:schemeClr val="dk1"/>
              </a:solidFill>
              <a:effectLst/>
              <a:latin typeface="Calibri" pitchFamily="34" charset="0"/>
            </a:endParaRPr>
          </a:p>
        </p:txBody>
      </p:sp>
      <p:grpSp>
        <p:nvGrpSpPr>
          <p:cNvPr id="2" name="Group 27"/>
          <p:cNvGrpSpPr/>
          <p:nvPr/>
        </p:nvGrpSpPr>
        <p:grpSpPr>
          <a:xfrm>
            <a:off x="609600" y="3395368"/>
            <a:ext cx="5562600" cy="2700632"/>
            <a:chOff x="1143000" y="3048000"/>
            <a:chExt cx="5562600" cy="2700632"/>
          </a:xfrm>
        </p:grpSpPr>
        <p:sp>
          <p:nvSpPr>
            <p:cNvPr id="10" name="Rounded Rectangle 9"/>
            <p:cNvSpPr/>
            <p:nvPr/>
          </p:nvSpPr>
          <p:spPr bwMode="auto">
            <a:xfrm>
              <a:off x="1143000" y="3048000"/>
              <a:ext cx="1828800" cy="1143000"/>
            </a:xfrm>
            <a:prstGeom prst="roundRec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1</a:t>
              </a:r>
            </a:p>
          </p:txBody>
        </p:sp>
        <p:sp>
          <p:nvSpPr>
            <p:cNvPr id="11" name="Rounded Rectangle 10"/>
            <p:cNvSpPr/>
            <p:nvPr/>
          </p:nvSpPr>
          <p:spPr bwMode="auto">
            <a:xfrm>
              <a:off x="4876800" y="3048000"/>
              <a:ext cx="1828800" cy="11430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2</a:t>
              </a:r>
            </a:p>
          </p:txBody>
        </p:sp>
        <p:cxnSp>
          <p:nvCxnSpPr>
            <p:cNvPr id="16" name="Straight Arrow Connector 15"/>
            <p:cNvCxnSpPr/>
            <p:nvPr/>
          </p:nvCxnSpPr>
          <p:spPr bwMode="auto">
            <a:xfrm>
              <a:off x="2971800" y="33528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cxnSp>
          <p:nvCxnSpPr>
            <p:cNvPr id="17" name="Straight Arrow Connector 16"/>
            <p:cNvCxnSpPr/>
            <p:nvPr/>
          </p:nvCxnSpPr>
          <p:spPr bwMode="auto">
            <a:xfrm>
              <a:off x="2971800" y="39624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12" name="Rectangle 11"/>
            <p:cNvSpPr/>
            <p:nvPr/>
          </p:nvSpPr>
          <p:spPr bwMode="auto">
            <a:xfrm>
              <a:off x="3429000" y="3124200"/>
              <a:ext cx="914400" cy="381000"/>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Data</a:t>
              </a:r>
            </a:p>
          </p:txBody>
        </p:sp>
        <p:sp>
          <p:nvSpPr>
            <p:cNvPr id="14" name="Lightning Bolt 13"/>
            <p:cNvSpPr/>
            <p:nvPr/>
          </p:nvSpPr>
          <p:spPr bwMode="auto">
            <a:xfrm>
              <a:off x="3581400" y="3765699"/>
              <a:ext cx="609600" cy="381000"/>
            </a:xfrm>
            <a:prstGeom prst="lightningBol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TextBox 17"/>
            <p:cNvSpPr txBox="1"/>
            <p:nvPr/>
          </p:nvSpPr>
          <p:spPr>
            <a:xfrm>
              <a:off x="1575821" y="4215905"/>
              <a:ext cx="1421158" cy="1532727"/>
            </a:xfrm>
            <a:prstGeom prst="rect">
              <a:avLst/>
            </a:prstGeom>
            <a:noFill/>
          </p:spPr>
          <p:txBody>
            <a:bodyPr wrap="none" rtlCol="0" anchor="ctr" anchorCtr="0">
              <a:spAutoFit/>
            </a:bodyPr>
            <a:lstStyle/>
            <a:p>
              <a:pPr algn="r">
                <a:lnSpc>
                  <a:spcPct val="130000"/>
                </a:lnSpc>
              </a:pPr>
              <a:r>
                <a:rPr lang="en-US" b="0" dirty="0" smtClean="0">
                  <a:solidFill>
                    <a:schemeClr val="dk1"/>
                  </a:solidFill>
                  <a:effectLst/>
                  <a:latin typeface="Calibri" pitchFamily="34" charset="0"/>
                </a:rPr>
                <a:t>CorePac 0</a:t>
              </a:r>
            </a:p>
            <a:p>
              <a:pPr algn="r">
                <a:lnSpc>
                  <a:spcPct val="130000"/>
                </a:lnSpc>
              </a:pPr>
              <a:r>
                <a:rPr lang="en-US" b="0" dirty="0" smtClean="0">
                  <a:solidFill>
                    <a:schemeClr val="dk1"/>
                  </a:solidFill>
                  <a:latin typeface="Calibri" pitchFamily="34" charset="0"/>
                </a:rPr>
                <a:t>CorePac 0</a:t>
              </a:r>
            </a:p>
            <a:p>
              <a:pPr algn="r">
                <a:lnSpc>
                  <a:spcPct val="130000"/>
                </a:lnSpc>
              </a:pPr>
              <a:r>
                <a:rPr lang="en-US" b="0" dirty="0" smtClean="0">
                  <a:solidFill>
                    <a:schemeClr val="dk1"/>
                  </a:solidFill>
                  <a:effectLst/>
                  <a:latin typeface="Calibri" pitchFamily="34" charset="0"/>
                </a:rPr>
                <a:t>Device 0</a:t>
              </a:r>
            </a:p>
          </p:txBody>
        </p:sp>
        <p:sp>
          <p:nvSpPr>
            <p:cNvPr id="21" name="TextBox 20"/>
            <p:cNvSpPr txBox="1"/>
            <p:nvPr/>
          </p:nvSpPr>
          <p:spPr>
            <a:xfrm>
              <a:off x="4800600" y="4215905"/>
              <a:ext cx="1421158" cy="1532727"/>
            </a:xfrm>
            <a:prstGeom prst="rect">
              <a:avLst/>
            </a:prstGeom>
            <a:noFill/>
          </p:spPr>
          <p:txBody>
            <a:bodyPr wrap="none" rtlCol="0" anchor="ctr" anchorCtr="0">
              <a:spAutoFit/>
            </a:bodyPr>
            <a:lstStyle/>
            <a:p>
              <a:pPr algn="l">
                <a:lnSpc>
                  <a:spcPct val="130000"/>
                </a:lnSpc>
              </a:pPr>
              <a:r>
                <a:rPr lang="en-US" b="0" dirty="0" smtClean="0">
                  <a:solidFill>
                    <a:schemeClr val="dk1"/>
                  </a:solidFill>
                  <a:effectLst/>
                  <a:latin typeface="Calibri" pitchFamily="34" charset="0"/>
                </a:rPr>
                <a:t>CorePac 0</a:t>
              </a:r>
            </a:p>
            <a:p>
              <a:pPr algn="l">
                <a:lnSpc>
                  <a:spcPct val="130000"/>
                </a:lnSpc>
              </a:pPr>
              <a:r>
                <a:rPr lang="en-US" b="0" dirty="0" smtClean="0">
                  <a:solidFill>
                    <a:schemeClr val="dk1"/>
                  </a:solidFill>
                  <a:latin typeface="Calibri" pitchFamily="34" charset="0"/>
                </a:rPr>
                <a:t>CorePac 1</a:t>
              </a:r>
            </a:p>
            <a:p>
              <a:pPr algn="l">
                <a:lnSpc>
                  <a:spcPct val="130000"/>
                </a:lnSpc>
              </a:pPr>
              <a:r>
                <a:rPr lang="en-US" b="0" dirty="0" smtClean="0">
                  <a:solidFill>
                    <a:schemeClr val="dk1"/>
                  </a:solidFill>
                  <a:effectLst/>
                  <a:latin typeface="Calibri" pitchFamily="34" charset="0"/>
                </a:rPr>
                <a:t>Device 1</a:t>
              </a:r>
            </a:p>
          </p:txBody>
        </p:sp>
        <p:cxnSp>
          <p:nvCxnSpPr>
            <p:cNvPr id="23" name="Straight Arrow Connector 22"/>
            <p:cNvCxnSpPr/>
            <p:nvPr/>
          </p:nvCxnSpPr>
          <p:spPr bwMode="auto">
            <a:xfrm>
              <a:off x="3124200" y="4538332"/>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p:nvPr/>
          </p:nvCxnSpPr>
          <p:spPr bwMode="auto">
            <a:xfrm>
              <a:off x="3124200" y="5018567"/>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p:cNvCxnSpPr/>
            <p:nvPr/>
          </p:nvCxnSpPr>
          <p:spPr bwMode="auto">
            <a:xfrm>
              <a:off x="3124200" y="5486400"/>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endParaRPr lang="en-US" dirty="0" smtClean="0"/>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endParaRPr lang="en-US" sz="2800" kern="1200" dirty="0" smtClean="0"/>
          </a:p>
          <a:p>
            <a:pPr eaLnBrk="1" hangingPunct="1">
              <a:lnSpc>
                <a:spcPct val="80000"/>
              </a:lnSpc>
              <a:spcBef>
                <a:spcPts val="1200"/>
              </a:spcBef>
              <a:spcAft>
                <a:spcPts val="0"/>
              </a:spcAft>
              <a:buClr>
                <a:schemeClr val="tx2"/>
              </a:buClr>
              <a:buSzPct val="75000"/>
              <a:buFont typeface="Wingdings"/>
              <a:buChar char=""/>
            </a:pPr>
            <a:r>
              <a:rPr lang="en-US" sz="2800" b="1"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50"/>
            <a:ext cx="8467725" cy="4946650"/>
          </a:xfrm>
        </p:spPr>
        <p:txBody>
          <a:bodyPr/>
          <a:lstStyle/>
          <a:p>
            <a:r>
              <a:rPr lang="en-US" dirty="0"/>
              <a:t>Purpose: To exchange messages 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 xmlns:p14="http://schemas.microsoft.com/office/powerpoint/2010/main" val="29499415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800" dirty="0"/>
              <a:t>Simple Queue Channels: Messages are placed directly into a destination hardware queue that is associated with a reader. </a:t>
            </a:r>
          </a:p>
          <a:p>
            <a:r>
              <a:rPr lang="en-US" sz="2800" dirty="0"/>
              <a:t>Virtual Channels: Multiple virtual channels are associated with the same hardware queue.</a:t>
            </a:r>
          </a:p>
          <a:p>
            <a:r>
              <a:rPr lang="en-US" sz="2800" dirty="0"/>
              <a:t>Queue DMA Channels: Messages are copied using infrastructure PKTDMA between the writer and the reader.</a:t>
            </a:r>
          </a:p>
          <a:p>
            <a:r>
              <a:rPr lang="en-US" sz="2800" dirty="0"/>
              <a:t>Proxy Queue </a:t>
            </a:r>
            <a:r>
              <a:rPr lang="en-US" sz="2800" dirty="0" smtClean="0"/>
              <a:t>Channels: </a:t>
            </a:r>
            <a:r>
              <a:rPr lang="en-US" sz="2800" dirty="0"/>
              <a:t>Indirect channels work over BSD sockets; Enable communications between </a:t>
            </a:r>
            <a:r>
              <a:rPr lang="en-US" sz="2800" dirty="0" smtClean="0"/>
              <a:t>Writer </a:t>
            </a:r>
            <a:r>
              <a:rPr lang="en-US" sz="2800" dirty="0"/>
              <a:t>and </a:t>
            </a:r>
            <a:r>
              <a:rPr lang="en-US" sz="2800" dirty="0" smtClean="0"/>
              <a:t>Reader </a:t>
            </a:r>
            <a:r>
              <a:rPr lang="en-US" sz="2800" dirty="0"/>
              <a:t>that are not connected to the same </a:t>
            </a:r>
            <a:r>
              <a:rPr lang="en-US" sz="2800" dirty="0" smtClean="0"/>
              <a:t>instance of Multicore Navigator</a:t>
            </a:r>
            <a:r>
              <a:rPr lang="en-US" sz="2800" dirty="0"/>
              <a:t>.</a:t>
            </a:r>
          </a:p>
        </p:txBody>
      </p:sp>
    </p:spTree>
    <p:extLst>
      <p:ext uri="{BB962C8B-B14F-4D97-AF65-F5344CB8AC3E}">
        <p14:creationId xmlns="" xmlns:p14="http://schemas.microsoft.com/office/powerpoint/2010/main" val="35704603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20281899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0"/>
            <a:ext cx="8229600" cy="762000"/>
          </a:xfrm>
        </p:spPr>
        <p:txBody>
          <a:bodyPr wrap="none" anchorCtr="1"/>
          <a:lstStyle/>
          <a:p>
            <a:r>
              <a:rPr lang="en-US" dirty="0" smtClean="0"/>
              <a:t>IPC – RTOS/Framework Solutions</a:t>
            </a:r>
          </a:p>
        </p:txBody>
      </p:sp>
      <p:sp>
        <p:nvSpPr>
          <p:cNvPr id="22" name="TextBox 21"/>
          <p:cNvSpPr txBox="1"/>
          <p:nvPr/>
        </p:nvSpPr>
        <p:spPr>
          <a:xfrm>
            <a:off x="152400" y="726914"/>
            <a:ext cx="9042412" cy="2622256"/>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SAME CorePac</a:t>
            </a:r>
            <a:r>
              <a:rPr lang="en-US" b="0" dirty="0" smtClean="0">
                <a:solidFill>
                  <a:schemeClr val="dk1"/>
                </a:solidFill>
                <a:latin typeface="Calibri" pitchFamily="34" charset="0"/>
              </a:rPr>
              <a:t>:  TI’s RTOS (SYS/BIOS) supports several services for</a:t>
            </a:r>
            <a:br>
              <a:rPr lang="en-US" b="0" dirty="0" smtClean="0">
                <a:solidFill>
                  <a:schemeClr val="dk1"/>
                </a:solidFill>
                <a:latin typeface="Calibri" pitchFamily="34" charset="0"/>
              </a:rPr>
            </a:br>
            <a:r>
              <a:rPr lang="en-US" b="0" dirty="0" smtClean="0">
                <a:solidFill>
                  <a:schemeClr val="dk1"/>
                </a:solidFill>
                <a:latin typeface="Calibri" pitchFamily="34" charset="0"/>
              </a:rPr>
              <a:t>inter-thread communication </a:t>
            </a:r>
            <a:r>
              <a:rPr lang="en-US" sz="2000" b="0" i="1" dirty="0" smtClean="0">
                <a:solidFill>
                  <a:schemeClr val="dk1"/>
                </a:solidFill>
                <a:latin typeface="Calibri" pitchFamily="34" charset="0"/>
              </a:rPr>
              <a:t>(e.g. semaphores, queues, mailboxes, etc.).</a:t>
            </a: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effectLst/>
                <a:latin typeface="Calibri" pitchFamily="34" charset="0"/>
              </a:rPr>
              <a:t>DIFFERENT CorePac</a:t>
            </a:r>
            <a:r>
              <a:rPr lang="en-US" b="0" dirty="0" smtClean="0">
                <a:effectLst/>
                <a:latin typeface="Calibri" pitchFamily="34" charset="0"/>
              </a:rPr>
              <a:t>:  The IPC framework supports communications</a:t>
            </a:r>
            <a:br>
              <a:rPr lang="en-US" b="0" dirty="0" smtClean="0">
                <a:effectLst/>
                <a:latin typeface="Calibri" pitchFamily="34" charset="0"/>
              </a:rPr>
            </a:br>
            <a:r>
              <a:rPr lang="en-US" b="0" dirty="0" smtClean="0">
                <a:effectLst/>
                <a:latin typeface="Calibri" pitchFamily="34" charset="0"/>
              </a:rPr>
              <a:t>between </a:t>
            </a:r>
            <a:r>
              <a:rPr lang="en-US" b="0" dirty="0" smtClean="0">
                <a:latin typeface="Calibri" pitchFamily="34" charset="0"/>
              </a:rPr>
              <a:t>CorePac</a:t>
            </a:r>
            <a:r>
              <a:rPr lang="en-US" b="0" dirty="0" smtClean="0">
                <a:effectLst/>
                <a:latin typeface="Calibri" pitchFamily="34" charset="0"/>
              </a:rPr>
              <a:t>s.</a:t>
            </a:r>
            <a:endParaRPr lang="en-US" b="0" dirty="0" smtClean="0">
              <a:effectLst/>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DIFFERENT DEVICE</a:t>
            </a:r>
            <a:r>
              <a:rPr lang="en-US" b="0" dirty="0" smtClean="0">
                <a:latin typeface="Calibri" pitchFamily="34" charset="0"/>
              </a:rPr>
              <a:t>: IPC transports can also be implemented</a:t>
            </a:r>
            <a:br>
              <a:rPr lang="en-US" b="0" dirty="0" smtClean="0">
                <a:latin typeface="Calibri" pitchFamily="34" charset="0"/>
              </a:rPr>
            </a:br>
            <a:r>
              <a:rPr lang="en-US" b="0" dirty="0" smtClean="0">
                <a:latin typeface="Calibri" pitchFamily="34" charset="0"/>
              </a:rPr>
              <a:t>between devices.</a:t>
            </a:r>
          </a:p>
          <a:p>
            <a:pPr marL="342900" indent="-342900" algn="l">
              <a:lnSpc>
                <a:spcPct val="80000"/>
              </a:lnSpc>
              <a:spcBef>
                <a:spcPts val="1200"/>
              </a:spcBef>
              <a:spcAft>
                <a:spcPts val="0"/>
              </a:spcAft>
              <a:buClr>
                <a:schemeClr val="tx2"/>
              </a:buClr>
              <a:buSzPct val="75000"/>
              <a:buFont typeface="Wingdings"/>
              <a:buChar char=""/>
            </a:pPr>
            <a:r>
              <a:rPr lang="en-US" b="0" dirty="0" smtClean="0">
                <a:solidFill>
                  <a:schemeClr val="tx2"/>
                </a:solidFill>
                <a:latin typeface="Calibri" pitchFamily="34" charset="0"/>
              </a:rPr>
              <a:t>KEY</a:t>
            </a:r>
            <a:r>
              <a:rPr lang="en-US" b="0" dirty="0" smtClean="0">
                <a:latin typeface="Calibri" pitchFamily="34" charset="0"/>
              </a:rPr>
              <a:t>: Same IPC APIs can be used for local or remote communications.</a:t>
            </a:r>
          </a:p>
        </p:txBody>
      </p:sp>
      <p:sp>
        <p:nvSpPr>
          <p:cNvPr id="20" name="TextBox 19"/>
          <p:cNvSpPr txBox="1"/>
          <p:nvPr/>
        </p:nvSpPr>
        <p:spPr>
          <a:xfrm>
            <a:off x="6068358" y="4613149"/>
            <a:ext cx="2547044" cy="1493935"/>
          </a:xfrm>
          <a:prstGeom prst="rect">
            <a:avLst/>
          </a:prstGeom>
          <a:noFill/>
        </p:spPr>
        <p:txBody>
          <a:bodyPr wrap="none" rtlCol="0" anchor="ctr" anchorCtr="0">
            <a:spAutoFit/>
          </a:bodyPr>
          <a:lstStyle/>
          <a:p>
            <a:pPr marL="233363" indent="-233363" algn="l">
              <a:lnSpc>
                <a:spcPct val="130000"/>
              </a:lnSpc>
              <a:buFont typeface="Wingdings" pitchFamily="2" charset="2"/>
              <a:buChar char="Ø"/>
            </a:pPr>
            <a:r>
              <a:rPr lang="en-US" b="0" dirty="0" smtClean="0">
                <a:solidFill>
                  <a:schemeClr val="dk1"/>
                </a:solidFill>
                <a:effectLst/>
                <a:latin typeface="Calibri" pitchFamily="34" charset="0"/>
              </a:rPr>
              <a:t>SYS/BIOS (or IPC)</a:t>
            </a:r>
          </a:p>
          <a:p>
            <a:pPr marL="233363" indent="-233363" algn="l">
              <a:lnSpc>
                <a:spcPct val="130000"/>
              </a:lnSpc>
              <a:buFont typeface="Wingdings" pitchFamily="2" charset="2"/>
              <a:buChar char="Ø"/>
            </a:pPr>
            <a:r>
              <a:rPr lang="en-US" b="0" dirty="0" smtClean="0">
                <a:solidFill>
                  <a:schemeClr val="dk1"/>
                </a:solidFill>
                <a:latin typeface="Calibri" pitchFamily="34" charset="0"/>
              </a:rPr>
              <a:t>IPC + transport</a:t>
            </a:r>
          </a:p>
          <a:p>
            <a:pPr marL="233363" indent="-233363" algn="l">
              <a:lnSpc>
                <a:spcPct val="130000"/>
              </a:lnSpc>
              <a:buFont typeface="Wingdings" pitchFamily="2" charset="2"/>
              <a:buChar char="Ø"/>
            </a:pPr>
            <a:r>
              <a:rPr lang="en-US" b="0" dirty="0" smtClean="0">
                <a:solidFill>
                  <a:schemeClr val="dk1"/>
                </a:solidFill>
                <a:effectLst/>
                <a:latin typeface="Calibri" pitchFamily="34" charset="0"/>
              </a:rPr>
              <a:t>IPC + transport</a:t>
            </a:r>
          </a:p>
        </p:txBody>
      </p:sp>
      <p:sp>
        <p:nvSpPr>
          <p:cNvPr id="43" name="TextBox 42"/>
          <p:cNvSpPr txBox="1"/>
          <p:nvPr/>
        </p:nvSpPr>
        <p:spPr>
          <a:xfrm>
            <a:off x="6445973" y="4166647"/>
            <a:ext cx="1584088" cy="461665"/>
          </a:xfrm>
          <a:prstGeom prst="rect">
            <a:avLst/>
          </a:prstGeom>
          <a:noFill/>
        </p:spPr>
        <p:txBody>
          <a:bodyPr wrap="none" rtlCol="0" anchor="ctr" anchorCtr="0">
            <a:spAutoFit/>
          </a:bodyPr>
          <a:lstStyle/>
          <a:p>
            <a:r>
              <a:rPr lang="en-US" u="sng" dirty="0" smtClean="0">
                <a:solidFill>
                  <a:schemeClr val="tx2"/>
                </a:solidFill>
                <a:effectLst/>
              </a:rPr>
              <a:t>Solutions</a:t>
            </a:r>
          </a:p>
        </p:txBody>
      </p:sp>
      <p:grpSp>
        <p:nvGrpSpPr>
          <p:cNvPr id="2" name="Group 20"/>
          <p:cNvGrpSpPr/>
          <p:nvPr/>
        </p:nvGrpSpPr>
        <p:grpSpPr>
          <a:xfrm>
            <a:off x="587140" y="3724976"/>
            <a:ext cx="5132672" cy="2342147"/>
            <a:chOff x="1143000" y="3048000"/>
            <a:chExt cx="5562600" cy="2700632"/>
          </a:xfrm>
        </p:grpSpPr>
        <p:sp>
          <p:nvSpPr>
            <p:cNvPr id="24" name="Rounded Rectangle 23"/>
            <p:cNvSpPr/>
            <p:nvPr/>
          </p:nvSpPr>
          <p:spPr bwMode="auto">
            <a:xfrm>
              <a:off x="1143000" y="3048000"/>
              <a:ext cx="1828800" cy="1143000"/>
            </a:xfrm>
            <a:prstGeom prst="roundRec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1</a:t>
              </a:r>
            </a:p>
          </p:txBody>
        </p:sp>
        <p:sp>
          <p:nvSpPr>
            <p:cNvPr id="26" name="Rounded Rectangle 25"/>
            <p:cNvSpPr/>
            <p:nvPr/>
          </p:nvSpPr>
          <p:spPr bwMode="auto">
            <a:xfrm>
              <a:off x="4876800" y="3048000"/>
              <a:ext cx="1828800" cy="11430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Thread 2</a:t>
              </a:r>
            </a:p>
          </p:txBody>
        </p:sp>
        <p:cxnSp>
          <p:nvCxnSpPr>
            <p:cNvPr id="28" name="Straight Arrow Connector 27"/>
            <p:cNvCxnSpPr/>
            <p:nvPr/>
          </p:nvCxnSpPr>
          <p:spPr bwMode="auto">
            <a:xfrm>
              <a:off x="2971800" y="33528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cxnSp>
          <p:nvCxnSpPr>
            <p:cNvPr id="29" name="Straight Arrow Connector 28"/>
            <p:cNvCxnSpPr/>
            <p:nvPr/>
          </p:nvCxnSpPr>
          <p:spPr bwMode="auto">
            <a:xfrm>
              <a:off x="2971800" y="3962400"/>
              <a:ext cx="1905000" cy="0"/>
            </a:xfrm>
            <a:prstGeom prst="straightConnector1">
              <a:avLst/>
            </a:prstGeom>
            <a:solidFill>
              <a:schemeClr val="accent1"/>
            </a:solidFill>
            <a:ln w="28575" cap="flat" cmpd="sng" algn="ctr">
              <a:solidFill>
                <a:schemeClr val="tx1"/>
              </a:solidFill>
              <a:prstDash val="solid"/>
              <a:round/>
              <a:headEnd type="none" w="sm" len="sm"/>
              <a:tailEnd type="arrow"/>
            </a:ln>
            <a:effectLst/>
          </p:spPr>
        </p:cxnSp>
        <p:sp>
          <p:nvSpPr>
            <p:cNvPr id="30" name="Rectangle 29"/>
            <p:cNvSpPr/>
            <p:nvPr/>
          </p:nvSpPr>
          <p:spPr bwMode="auto">
            <a:xfrm>
              <a:off x="3429000" y="3124200"/>
              <a:ext cx="914400" cy="381000"/>
            </a:xfrm>
            <a:prstGeom prst="rect">
              <a:avLst/>
            </a:prstGeom>
            <a:solidFill>
              <a:schemeClr val="bg1">
                <a:lumMod val="8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Data</a:t>
              </a:r>
            </a:p>
          </p:txBody>
        </p:sp>
        <p:sp>
          <p:nvSpPr>
            <p:cNvPr id="31" name="Lightning Bolt 30"/>
            <p:cNvSpPr/>
            <p:nvPr/>
          </p:nvSpPr>
          <p:spPr bwMode="auto">
            <a:xfrm>
              <a:off x="3581400" y="3765699"/>
              <a:ext cx="609600" cy="381000"/>
            </a:xfrm>
            <a:prstGeom prst="lightningBolt">
              <a:avLst/>
            </a:prstGeom>
            <a:solidFill>
              <a:schemeClr val="accent1"/>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TextBox 31"/>
            <p:cNvSpPr txBox="1"/>
            <p:nvPr/>
          </p:nvSpPr>
          <p:spPr>
            <a:xfrm>
              <a:off x="1575821" y="4215905"/>
              <a:ext cx="1421158" cy="1532727"/>
            </a:xfrm>
            <a:prstGeom prst="rect">
              <a:avLst/>
            </a:prstGeom>
            <a:noFill/>
          </p:spPr>
          <p:txBody>
            <a:bodyPr wrap="none" rtlCol="0" anchor="ctr" anchorCtr="0">
              <a:spAutoFit/>
            </a:bodyPr>
            <a:lstStyle/>
            <a:p>
              <a:pPr algn="r">
                <a:lnSpc>
                  <a:spcPct val="130000"/>
                </a:lnSpc>
              </a:pPr>
              <a:r>
                <a:rPr lang="en-US" b="0" dirty="0" smtClean="0">
                  <a:solidFill>
                    <a:schemeClr val="dk1"/>
                  </a:solidFill>
                  <a:effectLst/>
                  <a:latin typeface="Calibri" pitchFamily="34" charset="0"/>
                </a:rPr>
                <a:t>CorePac 0</a:t>
              </a:r>
            </a:p>
            <a:p>
              <a:pPr algn="r">
                <a:lnSpc>
                  <a:spcPct val="130000"/>
                </a:lnSpc>
              </a:pPr>
              <a:r>
                <a:rPr lang="en-US" b="0" dirty="0" smtClean="0">
                  <a:solidFill>
                    <a:schemeClr val="dk1"/>
                  </a:solidFill>
                  <a:latin typeface="Calibri" pitchFamily="34" charset="0"/>
                </a:rPr>
                <a:t>CorePac 0</a:t>
              </a:r>
            </a:p>
            <a:p>
              <a:pPr algn="r">
                <a:lnSpc>
                  <a:spcPct val="130000"/>
                </a:lnSpc>
              </a:pPr>
              <a:r>
                <a:rPr lang="en-US" b="0" dirty="0" smtClean="0">
                  <a:solidFill>
                    <a:schemeClr val="dk1"/>
                  </a:solidFill>
                  <a:effectLst/>
                  <a:latin typeface="Calibri" pitchFamily="34" charset="0"/>
                </a:rPr>
                <a:t>Device 0</a:t>
              </a:r>
            </a:p>
          </p:txBody>
        </p:sp>
        <p:sp>
          <p:nvSpPr>
            <p:cNvPr id="33" name="TextBox 32"/>
            <p:cNvSpPr txBox="1"/>
            <p:nvPr/>
          </p:nvSpPr>
          <p:spPr>
            <a:xfrm>
              <a:off x="4800600" y="4215905"/>
              <a:ext cx="1421158" cy="1532727"/>
            </a:xfrm>
            <a:prstGeom prst="rect">
              <a:avLst/>
            </a:prstGeom>
            <a:noFill/>
          </p:spPr>
          <p:txBody>
            <a:bodyPr wrap="none" rtlCol="0" anchor="ctr" anchorCtr="0">
              <a:spAutoFit/>
            </a:bodyPr>
            <a:lstStyle/>
            <a:p>
              <a:pPr algn="l">
                <a:lnSpc>
                  <a:spcPct val="130000"/>
                </a:lnSpc>
              </a:pPr>
              <a:r>
                <a:rPr lang="en-US" b="0" dirty="0" smtClean="0">
                  <a:solidFill>
                    <a:schemeClr val="dk1"/>
                  </a:solidFill>
                  <a:effectLst/>
                  <a:latin typeface="Calibri" pitchFamily="34" charset="0"/>
                </a:rPr>
                <a:t>CorePac 0</a:t>
              </a:r>
            </a:p>
            <a:p>
              <a:pPr algn="l">
                <a:lnSpc>
                  <a:spcPct val="130000"/>
                </a:lnSpc>
              </a:pPr>
              <a:r>
                <a:rPr lang="en-US" b="0" dirty="0" smtClean="0">
                  <a:solidFill>
                    <a:schemeClr val="dk1"/>
                  </a:solidFill>
                  <a:latin typeface="Calibri" pitchFamily="34" charset="0"/>
                </a:rPr>
                <a:t>CorePac 1</a:t>
              </a:r>
            </a:p>
            <a:p>
              <a:pPr algn="l">
                <a:lnSpc>
                  <a:spcPct val="130000"/>
                </a:lnSpc>
              </a:pPr>
              <a:r>
                <a:rPr lang="en-US" b="0" dirty="0" smtClean="0">
                  <a:solidFill>
                    <a:schemeClr val="dk1"/>
                  </a:solidFill>
                  <a:effectLst/>
                  <a:latin typeface="Calibri" pitchFamily="34" charset="0"/>
                </a:rPr>
                <a:t>Device 1</a:t>
              </a:r>
            </a:p>
          </p:txBody>
        </p:sp>
        <p:cxnSp>
          <p:nvCxnSpPr>
            <p:cNvPr id="34" name="Straight Arrow Connector 33"/>
            <p:cNvCxnSpPr/>
            <p:nvPr/>
          </p:nvCxnSpPr>
          <p:spPr bwMode="auto">
            <a:xfrm>
              <a:off x="3124200" y="4538332"/>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 name="Straight Arrow Connector 34"/>
            <p:cNvCxnSpPr/>
            <p:nvPr/>
          </p:nvCxnSpPr>
          <p:spPr bwMode="auto">
            <a:xfrm>
              <a:off x="3124200" y="5018567"/>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 name="Straight Arrow Connector 35"/>
            <p:cNvCxnSpPr/>
            <p:nvPr/>
          </p:nvCxnSpPr>
          <p:spPr bwMode="auto">
            <a:xfrm>
              <a:off x="3124200" y="5486400"/>
              <a:ext cx="1676400" cy="0"/>
            </a:xfrm>
            <a:prstGeom prst="straightConnector1">
              <a:avLst/>
            </a:prstGeom>
            <a:solidFill>
              <a:schemeClr val="accent1"/>
            </a:solidFill>
            <a:ln w="12700" cap="flat" cmpd="sng" algn="ctr">
              <a:solidFill>
                <a:schemeClr val="tx1"/>
              </a:solidFill>
              <a:prstDash val="solid"/>
              <a:round/>
              <a:headEnd type="none" w="sm" len="sm"/>
              <a:tailEnd type="arrow"/>
            </a:ln>
            <a:effectLst/>
          </p:spPr>
        </p:cxn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31938239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347199050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401361862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7588426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106730347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t>
            </a:r>
            <a:r>
              <a:rPr lang="en-US" dirty="0" smtClean="0"/>
              <a:t>on msgCom</a:t>
            </a:r>
            <a:endParaRPr lang="en-US" dirty="0" smtClean="0"/>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msgCom  is part of the SysLib module in the release. User Guide </a:t>
            </a:r>
            <a:r>
              <a:rPr lang="en-US" sz="2400" kern="1200" dirty="0" smtClean="0">
                <a:solidFill>
                  <a:srgbClr val="000000"/>
                </a:solidFill>
                <a:latin typeface="Calibri" pitchFamily="34" charset="0"/>
              </a:rPr>
              <a:t>(for DSP and </a:t>
            </a:r>
            <a:r>
              <a:rPr lang="en-US" sz="2400" kern="1200" dirty="0" smtClean="0">
                <a:solidFill>
                  <a:srgbClr val="000000"/>
                </a:solidFill>
                <a:latin typeface="Calibri" pitchFamily="34" charset="0"/>
              </a:rPr>
              <a:t>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a:t>
            </a:r>
            <a:r>
              <a:rPr lang="en-US" sz="1800" b="1" dirty="0" smtClean="0">
                <a:latin typeface="Courier New" pitchFamily="49" charset="0"/>
                <a:cs typeface="Courier New" pitchFamily="49" charset="0"/>
              </a:rPr>
              <a:t>MCSDK_3_00_XX\syslib_3_XX_XX_XX\docs\docs\Syslib_User_Guide.pdf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endParaRPr lang="en-US" dirty="0" smtClean="0"/>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endParaRPr lang="en-US" sz="2800" kern="1200" dirty="0" smtClean="0"/>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062038" y="823913"/>
            <a:ext cx="7019925" cy="5210175"/>
          </a:xfrm>
          <a:prstGeom prst="rect">
            <a:avLst/>
          </a:prstGeom>
          <a:noFill/>
          <a:ln w="9525">
            <a:noFill/>
            <a:miter lim="800000"/>
            <a:headEnd/>
            <a:tailEnd/>
          </a:ln>
        </p:spPr>
      </p:pic>
      <p:sp>
        <p:nvSpPr>
          <p:cNvPr id="5" name="Title 4"/>
          <p:cNvSpPr>
            <a:spLocks noGrp="1"/>
          </p:cNvSpPr>
          <p:nvPr>
            <p:ph type="title"/>
          </p:nvPr>
        </p:nvSpPr>
        <p:spPr/>
        <p:txBody>
          <a:bodyPr/>
          <a:lstStyle/>
          <a:p>
            <a:r>
              <a:rPr lang="en-US" dirty="0" smtClean="0"/>
              <a:t>PKTIO Library</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t>
            </a:r>
            <a:r>
              <a:rPr lang="en-US" dirty="0" smtClean="0"/>
              <a:t>on Pktio</a:t>
            </a:r>
            <a:endParaRPr lang="en-US" dirty="0" smtClean="0"/>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PKTIO is part of  Linux library </a:t>
            </a:r>
            <a:r>
              <a:rPr lang="en-US" sz="2400" kern="1200" dirty="0" smtClean="0">
                <a:solidFill>
                  <a:srgbClr val="000000"/>
                </a:solidFill>
                <a:latin typeface="Calibri" pitchFamily="34" charset="0"/>
              </a:rPr>
              <a:t>T</a:t>
            </a:r>
            <a:r>
              <a:rPr lang="en-US" sz="2400" kern="1200" dirty="0" smtClean="0">
                <a:solidFill>
                  <a:srgbClr val="000000"/>
                </a:solidFill>
                <a:latin typeface="Calibri" pitchFamily="34" charset="0"/>
              </a:rPr>
              <a:t>ransportNetLib library that supports multiple connectivity methods, within and outside of the device    </a:t>
            </a:r>
          </a:p>
          <a:p>
            <a:pPr eaLnBrk="1" hangingPunct="1">
              <a:lnSpc>
                <a:spcPct val="90000"/>
              </a:lnSpc>
              <a:spcBef>
                <a:spcPts val="1200"/>
              </a:spcBef>
              <a:buClr>
                <a:srgbClr val="1F497D"/>
              </a:buClr>
              <a:buSzPct val="75000"/>
              <a:buFont typeface="Wingdings"/>
              <a:buChar char=""/>
            </a:pPr>
            <a:r>
              <a:rPr lang="en-US" sz="2400" b="1" kern="1200" dirty="0" smtClean="0">
                <a:solidFill>
                  <a:srgbClr val="000000"/>
                </a:solidFill>
                <a:latin typeface="Calibri" pitchFamily="34" charset="0"/>
                <a:cs typeface="Courier New" pitchFamily="49" charset="0"/>
              </a:rPr>
              <a:t>User guide can be found at </a:t>
            </a:r>
            <a:r>
              <a:rPr lang="en-US" sz="2000" dirty="0" smtClean="0">
                <a:hlinkClick r:id="rId4"/>
              </a:rPr>
              <a:t>http</a:t>
            </a:r>
            <a:r>
              <a:rPr lang="en-US" sz="2000" dirty="0" smtClean="0">
                <a:hlinkClick r:id="rId4"/>
              </a:rPr>
              <a:t>://</a:t>
            </a:r>
            <a:r>
              <a:rPr lang="en-US" sz="2000" dirty="0" smtClean="0">
                <a:hlinkClick r:id="rId4"/>
              </a:rPr>
              <a:t>processors.wiki.ti.com/index.php/TransportNetLib_UsersGuide</a:t>
            </a:r>
            <a:endParaRPr lang="en-US" sz="2000" dirty="0" smtClean="0"/>
          </a:p>
          <a:p>
            <a:pPr eaLnBrk="1" hangingPunct="1">
              <a:lnSpc>
                <a:spcPct val="90000"/>
              </a:lnSpc>
              <a:spcBef>
                <a:spcPts val="1200"/>
              </a:spcBef>
              <a:buClr>
                <a:srgbClr val="1F497D"/>
              </a:buClr>
              <a:buSzPct val="75000"/>
              <a:buFont typeface="Wingdings"/>
              <a:buChar char=""/>
            </a:pPr>
            <a:r>
              <a:rPr lang="en-US" sz="2800" dirty="0" smtClean="0"/>
              <a:t>DSP support for the PKTIO is part of the QMSS LLD, information of the QMSS LLD can </a:t>
            </a:r>
            <a:r>
              <a:rPr lang="en-US" sz="2800" dirty="0" smtClean="0"/>
              <a:t>be found at </a:t>
            </a:r>
            <a:r>
              <a:rPr lang="en-US" sz="2000" dirty="0" smtClean="0"/>
              <a:t>MCSDK_3_00_xx\pdk_keystone2_x_xx_xx_xx\packages\ti\drv\qmss\docs\doxygen\html</a:t>
            </a:r>
          </a:p>
          <a:p>
            <a:pPr eaLnBrk="1" hangingPunct="1">
              <a:lnSpc>
                <a:spcPct val="90000"/>
              </a:lnSpc>
              <a:spcBef>
                <a:spcPts val="1200"/>
              </a:spcBef>
              <a:buClr>
                <a:srgbClr val="1F497D"/>
              </a:buClr>
              <a:buSzPct val="75000"/>
              <a:buFont typeface="Wingdings"/>
              <a:buChar char=""/>
            </a:pPr>
            <a:endParaRPr lang="en-US" sz="200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endParaRPr lang="en-US" dirty="0" smtClean="0"/>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endParaRPr lang="en-US" sz="2800" kern="1200" dirty="0" smtClean="0"/>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and examples</a:t>
            </a:r>
            <a:endParaRPr lang="en-US" sz="2800" b="1" kern="1200" dirty="0"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a:t>
            </a:r>
            <a:r>
              <a:rPr lang="en-US" dirty="0" smtClean="0"/>
              <a:t> </a:t>
            </a:r>
            <a:r>
              <a:rPr lang="en-US" dirty="0" smtClean="0"/>
              <a:t>Transports</a:t>
            </a:r>
            <a:endParaRPr lang="en-US" dirty="0" smtClean="0"/>
          </a:p>
        </p:txBody>
      </p:sp>
      <p:sp>
        <p:nvSpPr>
          <p:cNvPr id="22" name="TextBox 21"/>
          <p:cNvSpPr txBox="1"/>
          <p:nvPr/>
        </p:nvSpPr>
        <p:spPr>
          <a:xfrm>
            <a:off x="152400" y="2567591"/>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a:t>
            </a:r>
            <a:r>
              <a:rPr lang="en-US" dirty="0" smtClean="0">
                <a:latin typeface="Calibri" pitchFamily="34" charset="0"/>
              </a:rPr>
              <a:t>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endParaRPr lang="en-US" dirty="0" smtClean="0"/>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a:t>
            </a:r>
            <a:r>
              <a:rPr lang="en-US" dirty="0" smtClean="0"/>
              <a:t>the MCSDK 2 release at </a:t>
            </a:r>
            <a:r>
              <a:rPr lang="en-US" sz="2000" dirty="0" smtClean="0"/>
              <a:t>mcsdk_2_X_X_X\pdk_C6678_1_1_2_5\packages\ti\transport\ipc\examples</a:t>
            </a:r>
          </a:p>
          <a:p>
            <a:r>
              <a:rPr lang="en-US" sz="3000" dirty="0" smtClean="0"/>
              <a:t>msgCom project (on ARM and DSP) is part of KeyStone II Lab Book </a:t>
            </a:r>
            <a:endParaRPr lang="en-US" sz="3000" dirty="0"/>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p:cNvPicPr>
            <a:picLocks noChangeAspect="1" noChangeArrowheads="1"/>
          </p:cNvPicPr>
          <p:nvPr/>
        </p:nvPicPr>
        <p:blipFill>
          <a:blip r:embed="rId2" cstate="print"/>
          <a:srcRect/>
          <a:stretch>
            <a:fillRect/>
          </a:stretch>
        </p:blipFill>
        <p:spPr bwMode="auto">
          <a:xfrm>
            <a:off x="430418" y="548641"/>
            <a:ext cx="7613446" cy="529494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Linux Libraries</a:t>
            </a:r>
            <a:endParaRPr lang="en-US" dirty="0"/>
          </a:p>
        </p:txBody>
      </p:sp>
      <p:pic>
        <p:nvPicPr>
          <p:cNvPr id="55298" name="Picture 2"/>
          <p:cNvPicPr>
            <a:picLocks noChangeAspect="1" noChangeArrowheads="1"/>
          </p:cNvPicPr>
          <p:nvPr/>
        </p:nvPicPr>
        <p:blipFill>
          <a:blip r:embed="rId2" cstate="print"/>
          <a:srcRect/>
          <a:stretch>
            <a:fillRect/>
          </a:stretch>
        </p:blipFill>
        <p:spPr bwMode="auto">
          <a:xfrm>
            <a:off x="1042888" y="1084096"/>
            <a:ext cx="7038975" cy="52673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a:t>
            </a:r>
            <a:r>
              <a:rPr lang="en-US" dirty="0" smtClean="0"/>
              <a:t>DSP Libraries</a:t>
            </a:r>
            <a:endParaRPr lang="en-US" dirty="0" smtClean="0"/>
          </a:p>
        </p:txBody>
      </p:sp>
      <p:sp>
        <p:nvSpPr>
          <p:cNvPr id="22" name="TextBox 21"/>
          <p:cNvSpPr txBox="1"/>
          <p:nvPr/>
        </p:nvSpPr>
        <p:spPr>
          <a:xfrm>
            <a:off x="152400" y="1745827"/>
            <a:ext cx="8790291" cy="3379387"/>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IPC </a:t>
            </a:r>
            <a:r>
              <a:rPr lang="en-US" dirty="0" smtClean="0">
                <a:solidFill>
                  <a:schemeClr val="tx2"/>
                </a:solidFill>
                <a:latin typeface="Calibri" pitchFamily="34" charset="0"/>
              </a:rPr>
              <a:t>V3 </a:t>
            </a:r>
            <a:r>
              <a:rPr lang="en-US" dirty="0" smtClean="0">
                <a:solidFill>
                  <a:schemeClr val="tx2"/>
                </a:solidFill>
                <a:latin typeface="Calibri" pitchFamily="34" charset="0"/>
              </a:rPr>
              <a:t>– uses shared memory transport layer</a:t>
            </a:r>
            <a:endParaRPr lang="en-US" sz="2000" b="0" i="1" dirty="0" smtClean="0">
              <a:solidFill>
                <a:schemeClr val="dk1"/>
              </a:solidFill>
              <a:latin typeface="Calibri" pitchFamily="34" charset="0"/>
            </a:endParaRP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Direct usage of the QMSS LLD to send messages between cores – complementary of PKTIO library on Linux</a:t>
            </a:r>
          </a:p>
          <a:p>
            <a:pPr marL="342900" indent="-342900" algn="l">
              <a:lnSpc>
                <a:spcPct val="80000"/>
              </a:lnSpc>
              <a:spcBef>
                <a:spcPts val="1200"/>
              </a:spcBef>
              <a:spcAft>
                <a:spcPts val="0"/>
              </a:spcAft>
              <a:buClr>
                <a:schemeClr val="tx2"/>
              </a:buClr>
              <a:buSzPct val="75000"/>
              <a:buFont typeface="Wingdings"/>
              <a:buChar char=""/>
            </a:pPr>
            <a:r>
              <a:rPr lang="en-US" dirty="0" smtClean="0">
                <a:solidFill>
                  <a:schemeClr val="tx2"/>
                </a:solidFill>
                <a:latin typeface="Calibri" pitchFamily="34" charset="0"/>
              </a:rPr>
              <a:t>msgCom </a:t>
            </a:r>
            <a:r>
              <a:rPr lang="en-US" dirty="0" smtClean="0">
                <a:solidFill>
                  <a:schemeClr val="tx2"/>
                </a:solidFill>
                <a:latin typeface="Calibri" pitchFamily="34" charset="0"/>
              </a:rPr>
              <a:t>library – enhanced functionality uses </a:t>
            </a:r>
          </a:p>
          <a:p>
            <a:pPr marL="342900" indent="-342900" algn="l">
              <a:lnSpc>
                <a:spcPct val="80000"/>
              </a:lnSpc>
              <a:spcBef>
                <a:spcPts val="1200"/>
              </a:spcBef>
              <a:spcAft>
                <a:spcPts val="0"/>
              </a:spcAft>
              <a:buClr>
                <a:schemeClr val="tx2"/>
              </a:buClr>
              <a:buSzPct val="75000"/>
            </a:pPr>
            <a:r>
              <a:rPr lang="en-US" dirty="0" smtClean="0">
                <a:solidFill>
                  <a:schemeClr val="tx2"/>
                </a:solidFill>
                <a:latin typeface="Calibri" pitchFamily="34" charset="0"/>
              </a:rPr>
              <a:t>	 multicore navigator transport </a:t>
            </a:r>
            <a:r>
              <a:rPr lang="en-US" dirty="0" smtClean="0">
                <a:solidFill>
                  <a:schemeClr val="tx2"/>
                </a:solidFill>
                <a:latin typeface="Calibri" pitchFamily="34" charset="0"/>
              </a:rPr>
              <a:t>layer</a:t>
            </a:r>
          </a:p>
          <a:p>
            <a:pPr marL="342900" indent="-342900" algn="l">
              <a:lnSpc>
                <a:spcPct val="80000"/>
              </a:lnSpc>
              <a:spcBef>
                <a:spcPts val="1200"/>
              </a:spcBef>
              <a:spcAft>
                <a:spcPts val="0"/>
              </a:spcAft>
              <a:buClr>
                <a:schemeClr val="tx2"/>
              </a:buClr>
              <a:buSzPct val="75000"/>
            </a:pPr>
            <a:endParaRPr lang="en-US" b="0" dirty="0" smtClean="0">
              <a:effectLst/>
              <a:latin typeface="Calibri" pitchFamily="34" charset="0"/>
            </a:endParaRPr>
          </a:p>
          <a:p>
            <a:pPr marL="800100" lvl="1" indent="-342900" algn="l">
              <a:lnSpc>
                <a:spcPct val="80000"/>
              </a:lnSpc>
              <a:spcBef>
                <a:spcPts val="1200"/>
              </a:spcBef>
              <a:spcAft>
                <a:spcPts val="0"/>
              </a:spcAft>
              <a:buClr>
                <a:schemeClr val="tx2"/>
              </a:buClr>
              <a:buSzPct val="75000"/>
            </a:pPr>
            <a:r>
              <a:rPr lang="en-US" dirty="0" smtClean="0">
                <a:solidFill>
                  <a:schemeClr val="tx2"/>
                </a:solidFill>
                <a:latin typeface="Calibri" pitchFamily="34" charset="0"/>
              </a:rPr>
              <a:t>All </a:t>
            </a:r>
            <a:r>
              <a:rPr lang="en-US" dirty="0" smtClean="0">
                <a:solidFill>
                  <a:schemeClr val="tx2"/>
                </a:solidFill>
                <a:latin typeface="Calibri" pitchFamily="34" charset="0"/>
              </a:rPr>
              <a:t>these libraries are part of TI MCSDK release</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solidFill>
                <a:schemeClr val="tx2"/>
              </a:solidFill>
              <a:latin typeface="Calibri"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endParaRPr lang="en-US" dirty="0" smtClean="0"/>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a:t>
            </a:r>
            <a:endParaRPr lang="en-US" sz="2800" b="1" kern="1200" dirty="0" smtClean="0"/>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Pktio</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endParaRPr lang="en-US" sz="2800" kern="1200"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2.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4.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44502</TotalTime>
  <Words>3396</Words>
  <Application>Microsoft Office PowerPoint</Application>
  <PresentationFormat>On-screen Show (4:3)</PresentationFormat>
  <Paragraphs>637</Paragraphs>
  <Slides>51</Slides>
  <Notes>43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3" baseType="lpstr">
      <vt:lpstr>13_KeyStoneOLT</vt:lpstr>
      <vt:lpstr>Visio</vt:lpstr>
      <vt:lpstr>Intro to:    Inter-Processor Communications (IPC)</vt:lpstr>
      <vt:lpstr>Agenda</vt:lpstr>
      <vt:lpstr>IPC – Definition</vt:lpstr>
      <vt:lpstr>IPC – RTOS/Framework Solutions</vt:lpstr>
      <vt:lpstr>IPC  Transports</vt:lpstr>
      <vt:lpstr>Slide 6</vt:lpstr>
      <vt:lpstr>IPC Linux Libraries</vt:lpstr>
      <vt:lpstr>IPC DSP Libraries</vt:lpstr>
      <vt:lpstr>Agenda</vt:lpstr>
      <vt:lpstr>IPC Library – Transports</vt:lpstr>
      <vt:lpstr>IPC Services</vt:lpstr>
      <vt:lpstr>MessageQ – Highest Layer API</vt:lpstr>
      <vt:lpstr>MessageQ and Messages</vt:lpstr>
      <vt:lpstr>Using MessageQ (1/3)</vt:lpstr>
      <vt:lpstr>Using MessageQ (2/3)</vt:lpstr>
      <vt:lpstr>Using MessageQ (3/3)</vt:lpstr>
      <vt:lpstr>MessageQ – Configuration</vt:lpstr>
      <vt:lpstr>MessageQ – Miscellaneous Notes</vt:lpstr>
      <vt:lpstr>More Information About MessageQ</vt:lpstr>
      <vt:lpstr>Using Notify – Concepts</vt:lpstr>
      <vt:lpstr>Notify Model</vt:lpstr>
      <vt:lpstr>Notify Model</vt:lpstr>
      <vt:lpstr>Notify Implementation</vt:lpstr>
      <vt:lpstr>Example Callback Function</vt:lpstr>
      <vt:lpstr>Data Passing Using Shared Memory (1/2)</vt:lpstr>
      <vt:lpstr>Slide 26</vt:lpstr>
      <vt:lpstr>Data Passing – Static</vt:lpstr>
      <vt:lpstr>Data Passing – Dynamic</vt:lpstr>
      <vt:lpstr>IPC Device to Device Using SRIO</vt:lpstr>
      <vt:lpstr>IPC Transports – SRIO (1/3)</vt:lpstr>
      <vt:lpstr>IPC Transports – SRIO (2/3)</vt:lpstr>
      <vt:lpstr>IPC Transports – SRIO (3/3)</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More Information on msgCom</vt:lpstr>
      <vt:lpstr>Agenda</vt:lpstr>
      <vt:lpstr>PKTIO Library</vt:lpstr>
      <vt:lpstr>More Information on Pktio</vt:lpstr>
      <vt:lpstr>Agenda</vt:lpstr>
      <vt:lpstr>Examples and Demos</vt:lpstr>
      <vt:lpstr>Slide 51</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1846</cp:revision>
  <dcterms:created xsi:type="dcterms:W3CDTF">2007-12-19T20:51:45Z</dcterms:created>
  <dcterms:modified xsi:type="dcterms:W3CDTF">2013-07-24T12:45:43Z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