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docx" ContentType="application/vnd.openxmlformats-officedocument.wordprocessingml.document"/>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81" r:id="rId2"/>
    <p:sldId id="324" r:id="rId3"/>
    <p:sldId id="325" r:id="rId4"/>
    <p:sldId id="286" r:id="rId5"/>
    <p:sldId id="290" r:id="rId6"/>
    <p:sldId id="343" r:id="rId7"/>
    <p:sldId id="326" r:id="rId8"/>
    <p:sldId id="285" r:id="rId9"/>
    <p:sldId id="287" r:id="rId10"/>
    <p:sldId id="288" r:id="rId11"/>
    <p:sldId id="289" r:id="rId12"/>
    <p:sldId id="282" r:id="rId13"/>
    <p:sldId id="257" r:id="rId14"/>
    <p:sldId id="258" r:id="rId15"/>
    <p:sldId id="264" r:id="rId16"/>
    <p:sldId id="259" r:id="rId17"/>
    <p:sldId id="261" r:id="rId18"/>
    <p:sldId id="262" r:id="rId19"/>
    <p:sldId id="260" r:id="rId20"/>
    <p:sldId id="263" r:id="rId21"/>
    <p:sldId id="265" r:id="rId22"/>
    <p:sldId id="266" r:id="rId23"/>
    <p:sldId id="267" r:id="rId24"/>
    <p:sldId id="268" r:id="rId25"/>
    <p:sldId id="269" r:id="rId26"/>
    <p:sldId id="270" r:id="rId27"/>
    <p:sldId id="307" r:id="rId28"/>
    <p:sldId id="308" r:id="rId29"/>
    <p:sldId id="309" r:id="rId30"/>
    <p:sldId id="310" r:id="rId31"/>
    <p:sldId id="311" r:id="rId32"/>
    <p:sldId id="312" r:id="rId33"/>
    <p:sldId id="313" r:id="rId34"/>
    <p:sldId id="314" r:id="rId35"/>
    <p:sldId id="327" r:id="rId36"/>
    <p:sldId id="303" r:id="rId37"/>
    <p:sldId id="306" r:id="rId38"/>
    <p:sldId id="299" r:id="rId39"/>
    <p:sldId id="320" r:id="rId40"/>
    <p:sldId id="322" r:id="rId41"/>
    <p:sldId id="323" r:id="rId42"/>
    <p:sldId id="321" r:id="rId43"/>
    <p:sldId id="302" r:id="rId44"/>
    <p:sldId id="328" r:id="rId45"/>
    <p:sldId id="329" r:id="rId46"/>
    <p:sldId id="344" r:id="rId47"/>
    <p:sldId id="345" r:id="rId48"/>
    <p:sldId id="352" r:id="rId49"/>
    <p:sldId id="346" r:id="rId50"/>
    <p:sldId id="350" r:id="rId51"/>
    <p:sldId id="351" r:id="rId52"/>
    <p:sldId id="356" r:id="rId53"/>
    <p:sldId id="353" r:id="rId54"/>
    <p:sldId id="354" r:id="rId55"/>
    <p:sldId id="355" r:id="rId56"/>
    <p:sldId id="333" r:id="rId57"/>
    <p:sldId id="335" r:id="rId58"/>
    <p:sldId id="357" r:id="rId59"/>
  </p:sldIdLst>
  <p:sldSz cx="9144000" cy="6858000" type="screen4x3"/>
  <p:notesSz cx="7010400" cy="9296400"/>
  <p:custDataLst>
    <p:tags r:id="rId61"/>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BD22B806-06B2-4EB1-B268-99C68F09902F}" type="datetimeFigureOut">
              <a:rPr lang="en-US" smtClean="0"/>
              <a:pPr/>
              <a:t>4/27/2012</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D408219A-3760-40B6-82A9-DF755C78E48A}"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lIns="91939" tIns="45969" rIns="91939" bIns="45969"/>
          <a:lstStyle/>
          <a:p>
            <a:pPr eaLnBrk="1" hangingPunct="1"/>
            <a:r>
              <a:rPr lang="en-US" dirty="0" smtClean="0">
                <a:latin typeface="Arial" pitchFamily="34" charset="0"/>
              </a:rPr>
              <a:t>CPT see physical addresses.  In MSMC, one CPT per bank.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lIns="91939" tIns="45969" rIns="91939" bIns="45969"/>
          <a:lstStyle/>
          <a:p>
            <a:pPr eaLnBrk="1" hangingPunct="1"/>
            <a:r>
              <a:rPr lang="en-US" dirty="0" smtClean="0">
                <a:latin typeface="Arial" pitchFamily="34" charset="0"/>
              </a:rPr>
              <a:t>CPT see physical addresses.  In MSMC, one CPT per bank.</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322" indent="-220322"/>
            <a:r>
              <a:rPr lang="en-US" dirty="0" smtClean="0"/>
              <a:t>Notes:</a:t>
            </a:r>
          </a:p>
          <a:p>
            <a:pPr marL="220322" indent="-220322">
              <a:buFontTx/>
              <a:buChar char="-"/>
            </a:pPr>
            <a:r>
              <a:rPr lang="en-US" dirty="0" smtClean="0"/>
              <a:t>All naming is illustrative.</a:t>
            </a:r>
          </a:p>
          <a:p>
            <a:pPr marL="220322" indent="-220322"/>
            <a:endParaRPr lang="en-US" dirty="0" smtClean="0"/>
          </a:p>
          <a:p>
            <a:pPr marL="220322" indent="-220322"/>
            <a:r>
              <a:rPr lang="en-US" dirty="0" smtClean="0"/>
              <a:t>Open Items: </a:t>
            </a:r>
          </a:p>
          <a:p>
            <a:pPr marL="220322" indent="-220322">
              <a:buFontTx/>
              <a:buChar char="-"/>
            </a:pPr>
            <a:r>
              <a:rPr lang="en-US" dirty="0" smtClean="0"/>
              <a:t>Recycling policies on Tx Completion queues</a:t>
            </a:r>
          </a:p>
          <a:p>
            <a:pPr marL="220322" indent="-220322">
              <a:buFontTx/>
              <a:buChar char="-"/>
            </a:pPr>
            <a:r>
              <a:rPr lang="en-US" dirty="0" smtClean="0"/>
              <a:t>API Naming convention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322" indent="-220322"/>
            <a:r>
              <a:rPr lang="en-US" dirty="0" smtClean="0"/>
              <a:t>Notes:</a:t>
            </a:r>
          </a:p>
          <a:p>
            <a:pPr marL="220322" indent="-220322">
              <a:buFontTx/>
              <a:buChar char="-"/>
            </a:pPr>
            <a:r>
              <a:rPr lang="en-US" dirty="0" smtClean="0"/>
              <a:t>All naming is illustrative.</a:t>
            </a:r>
          </a:p>
          <a:p>
            <a:pPr marL="220322" indent="-220322"/>
            <a:endParaRPr lang="en-US" dirty="0" smtClean="0"/>
          </a:p>
          <a:p>
            <a:pPr marL="220322" indent="-220322"/>
            <a:r>
              <a:rPr lang="en-US" dirty="0" smtClean="0"/>
              <a:t>Open Items: </a:t>
            </a:r>
          </a:p>
          <a:p>
            <a:pPr marL="220322" indent="-220322">
              <a:buFontTx/>
              <a:buChar char="-"/>
            </a:pPr>
            <a:r>
              <a:rPr lang="en-US" dirty="0" smtClean="0"/>
              <a:t>Recycling policies on Tx Completion queues</a:t>
            </a:r>
          </a:p>
          <a:p>
            <a:pPr marL="220322" indent="-220322">
              <a:buFontTx/>
              <a:buChar char="-"/>
            </a:pPr>
            <a:r>
              <a:rPr lang="en-US" dirty="0" smtClean="0"/>
              <a:t>API Naming convention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322" indent="-220322"/>
            <a:r>
              <a:rPr lang="en-US" dirty="0" smtClean="0"/>
              <a:t>Notes:</a:t>
            </a:r>
          </a:p>
          <a:p>
            <a:pPr marL="220322" indent="-220322">
              <a:buFontTx/>
              <a:buChar char="-"/>
            </a:pPr>
            <a:r>
              <a:rPr lang="en-US" dirty="0" smtClean="0"/>
              <a:t>All naming is illustrative.</a:t>
            </a:r>
          </a:p>
          <a:p>
            <a:pPr marL="220322" indent="-220322"/>
            <a:endParaRPr lang="en-US" dirty="0" smtClean="0"/>
          </a:p>
          <a:p>
            <a:pPr marL="220322" indent="-220322"/>
            <a:r>
              <a:rPr lang="en-US" dirty="0" smtClean="0"/>
              <a:t>Open Items: </a:t>
            </a:r>
          </a:p>
          <a:p>
            <a:pPr marL="220322" indent="-220322">
              <a:buFontTx/>
              <a:buChar char="-"/>
            </a:pPr>
            <a:r>
              <a:rPr lang="en-US" dirty="0" smtClean="0"/>
              <a:t>Recycling policies on Tx Completion queues</a:t>
            </a:r>
          </a:p>
          <a:p>
            <a:pPr marL="220322" indent="-220322">
              <a:buFontTx/>
              <a:buChar char="-"/>
            </a:pPr>
            <a:r>
              <a:rPr lang="en-US" dirty="0" smtClean="0"/>
              <a:t>API Naming convention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322" indent="-220322"/>
            <a:r>
              <a:rPr lang="en-US" dirty="0" smtClean="0"/>
              <a:t>Notes:</a:t>
            </a:r>
          </a:p>
          <a:p>
            <a:pPr marL="220322" indent="-220322">
              <a:buFontTx/>
              <a:buChar char="-"/>
            </a:pPr>
            <a:r>
              <a:rPr lang="en-US" dirty="0" smtClean="0"/>
              <a:t>All naming is illustrative.</a:t>
            </a:r>
          </a:p>
          <a:p>
            <a:pPr marL="220322" indent="-220322"/>
            <a:endParaRPr lang="en-US" dirty="0" smtClean="0"/>
          </a:p>
          <a:p>
            <a:pPr marL="220322" indent="-220322"/>
            <a:r>
              <a:rPr lang="en-US" dirty="0" smtClean="0"/>
              <a:t>Open Items: </a:t>
            </a:r>
          </a:p>
          <a:p>
            <a:pPr marL="220322" indent="-220322">
              <a:buFontTx/>
              <a:buChar char="-"/>
            </a:pPr>
            <a:r>
              <a:rPr lang="en-US" dirty="0" smtClean="0"/>
              <a:t>Recycling policies on Tx Completion queues</a:t>
            </a:r>
          </a:p>
          <a:p>
            <a:pPr marL="220322" indent="-220322">
              <a:buFontTx/>
              <a:buChar char="-"/>
            </a:pPr>
            <a:r>
              <a:rPr lang="en-US" dirty="0" smtClean="0"/>
              <a:t>API Naming convention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322" indent="-220322"/>
            <a:r>
              <a:rPr lang="en-US" dirty="0" smtClean="0"/>
              <a:t>Notes:</a:t>
            </a:r>
          </a:p>
          <a:p>
            <a:pPr marL="220322" indent="-220322">
              <a:buFontTx/>
              <a:buChar char="-"/>
            </a:pPr>
            <a:r>
              <a:rPr lang="en-US" dirty="0" smtClean="0"/>
              <a:t>All naming is illustrative.</a:t>
            </a:r>
          </a:p>
          <a:p>
            <a:pPr marL="220322" indent="-220322"/>
            <a:endParaRPr lang="en-US" dirty="0" smtClean="0"/>
          </a:p>
          <a:p>
            <a:pPr marL="220322" indent="-220322"/>
            <a:r>
              <a:rPr lang="en-US" dirty="0" smtClean="0"/>
              <a:t>Open Items: </a:t>
            </a:r>
          </a:p>
          <a:p>
            <a:pPr marL="220322" indent="-220322">
              <a:buFontTx/>
              <a:buChar char="-"/>
            </a:pPr>
            <a:r>
              <a:rPr lang="en-US" dirty="0" smtClean="0"/>
              <a:t>Recycling policies on Tx Completion queues</a:t>
            </a:r>
          </a:p>
          <a:p>
            <a:pPr marL="220322" indent="-220322">
              <a:buFontTx/>
              <a:buChar char="-"/>
            </a:pPr>
            <a:r>
              <a:rPr lang="en-US" dirty="0" smtClean="0"/>
              <a:t>API Naming convention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322" indent="-220322"/>
            <a:r>
              <a:rPr lang="en-US" dirty="0" smtClean="0"/>
              <a:t>Notes:</a:t>
            </a:r>
          </a:p>
          <a:p>
            <a:pPr marL="220322" indent="-220322">
              <a:buFontTx/>
              <a:buChar char="-"/>
            </a:pPr>
            <a:r>
              <a:rPr lang="en-US" dirty="0" smtClean="0"/>
              <a:t>All naming is illustrative.</a:t>
            </a:r>
          </a:p>
          <a:p>
            <a:pPr marL="220322" indent="-220322"/>
            <a:endParaRPr lang="en-US" dirty="0" smtClean="0"/>
          </a:p>
          <a:p>
            <a:pPr marL="220322" indent="-220322"/>
            <a:r>
              <a:rPr lang="en-US" dirty="0" smtClean="0"/>
              <a:t>Open Items: </a:t>
            </a:r>
          </a:p>
          <a:p>
            <a:pPr marL="220322" indent="-220322">
              <a:buFontTx/>
              <a:buChar char="-"/>
            </a:pPr>
            <a:r>
              <a:rPr lang="en-US" dirty="0" smtClean="0"/>
              <a:t>Recycling policies on Tx Completion queues</a:t>
            </a:r>
          </a:p>
          <a:p>
            <a:pPr marL="220322" indent="-220322">
              <a:buFontTx/>
              <a:buChar char="-"/>
            </a:pPr>
            <a:r>
              <a:rPr lang="en-US" dirty="0" smtClean="0"/>
              <a:t>API Naming convention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D17A3155-C947-466D-B9A7-4949A07B341C}" type="datetimeFigureOut">
              <a:rPr lang="en-US"/>
              <a:pPr>
                <a:defRPr/>
              </a:pPr>
              <a:t>4/27/2012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977AD8D-4FD5-4254-85EC-94E240A7FA74}"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871DB201-C1ED-455E-87E7-3B09A293C007}" type="datetimeFigureOut">
              <a:rPr lang="en-US"/>
              <a:pPr>
                <a:defRPr/>
              </a:pPr>
              <a:t>4/27/2012</a:t>
            </a:fld>
            <a:endParaRPr lang="en-US" dirty="0"/>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4"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C3F3E1F-1DD0-47E5-8B4F-C9663B2E6E8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userDrawn="1"/>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dirty="0">
              <a:solidFill>
                <a:prstClr val="black"/>
              </a:solidFill>
              <a:latin typeface="Calibri"/>
              <a:cs typeface="Arial" charset="0"/>
            </a:endParaRPr>
          </a:p>
        </p:txBody>
      </p:sp>
      <p:pic>
        <p:nvPicPr>
          <p:cNvPr id="1029" name="Picture 8" descr="ti_hz_1c_pos_rgb_jpg.jpg"/>
          <p:cNvPicPr>
            <a:picLocks noChangeAspect="1"/>
          </p:cNvPicPr>
          <p:nvPr userDrawn="1">
            <p:custDataLst>
              <p:tags r:id="rId5"/>
            </p:custDataLst>
          </p:nvPr>
        </p:nvPicPr>
        <p:blipFill>
          <a:blip r:embed="rId7"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6"/>
            </p:custDataLst>
          </p:nvPr>
        </p:nvSpPr>
        <p:spPr>
          <a:xfrm>
            <a:off x="7425072"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cs typeface="Arial" charset="0"/>
              </a:rPr>
              <a:t>Multicore Training</a:t>
            </a:r>
          </a:p>
        </p:txBody>
      </p:sp>
    </p:spTree>
  </p:cSld>
  <p:clrMap bg1="lt1" tx1="dk1" bg2="lt2" tx2="dk2" accent1="accent1" accent2="accent2" accent3="accent3" accent4="accent4" accent5="accent5" accent6="accent6" hlink="hlink" folHlink="folHlink"/>
  <p:sldLayoutIdLst>
    <p:sldLayoutId id="2147483661" r:id="rId1"/>
    <p:sldLayoutId id="2147483666" r:id="rId2"/>
    <p:sldLayoutId id="2147483667"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9144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18745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1462088" indent="-228600" algn="l" rtl="0" eaLnBrk="0" fontAlgn="base" hangingPunct="0">
        <a:spcBef>
          <a:spcPct val="20000"/>
        </a:spcBef>
        <a:spcAft>
          <a:spcPct val="0"/>
        </a:spcAft>
        <a:buFont typeface="Courier New" pitchFamily="49" charset="0"/>
        <a:buChar char="o"/>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457200" y="274638"/>
            <a:ext cx="8229600" cy="2468562"/>
          </a:xfrm>
        </p:spPr>
        <p:txBody>
          <a:bodyPr/>
          <a:lstStyle/>
          <a:p>
            <a:pPr eaLnBrk="1" hangingPunct="1"/>
            <a:r>
              <a:rPr lang="en-US" dirty="0" smtClean="0"/>
              <a:t/>
            </a:r>
            <a:br>
              <a:rPr lang="en-US" dirty="0" smtClean="0"/>
            </a:br>
            <a:r>
              <a:rPr lang="en-US" dirty="0" smtClean="0"/>
              <a:t>KeyStone 1 + ARM</a:t>
            </a:r>
            <a:br>
              <a:rPr lang="en-US" dirty="0" smtClean="0"/>
            </a:br>
            <a:r>
              <a:rPr lang="en-US" dirty="0" smtClean="0"/>
              <a:t> device memory System</a:t>
            </a:r>
          </a:p>
        </p:txBody>
      </p:sp>
      <p:sp>
        <p:nvSpPr>
          <p:cNvPr id="2051" name="Content Placeholder 2"/>
          <p:cNvSpPr>
            <a:spLocks noGrp="1"/>
          </p:cNvSpPr>
          <p:nvPr>
            <p:ph idx="1"/>
          </p:nvPr>
        </p:nvSpPr>
        <p:spPr>
          <a:xfrm>
            <a:off x="457200" y="4267200"/>
            <a:ext cx="8229600" cy="1858963"/>
          </a:xfrm>
        </p:spPr>
        <p:txBody>
          <a:bodyPr/>
          <a:lstStyle/>
          <a:p>
            <a:pPr algn="ctr" eaLnBrk="1" hangingPunct="1">
              <a:buFont typeface="Arial" charset="0"/>
              <a:buNone/>
            </a:pPr>
            <a:r>
              <a:rPr lang="en-US" dirty="0" smtClean="0"/>
              <a:t>MPBU Application team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100"/>
          <p:cNvSpPr>
            <a:spLocks noChangeArrowheads="1"/>
          </p:cNvSpPr>
          <p:nvPr/>
        </p:nvSpPr>
        <p:spPr bwMode="auto">
          <a:xfrm>
            <a:off x="4892675" y="4411663"/>
            <a:ext cx="266700" cy="114300"/>
          </a:xfrm>
          <a:prstGeom prst="rect">
            <a:avLst/>
          </a:prstGeom>
          <a:solidFill>
            <a:srgbClr val="FFCCFF"/>
          </a:solidFill>
          <a:ln w="9525" algn="ctr">
            <a:solidFill>
              <a:schemeClr val="tx1"/>
            </a:solidFill>
            <a:miter lim="800000"/>
            <a:headEnd/>
            <a:tailEnd/>
          </a:ln>
        </p:spPr>
        <p:txBody>
          <a:bodyPr wrap="none" anchor="ctr"/>
          <a:lstStyle/>
          <a:p>
            <a:pPr algn="ctr"/>
            <a:endParaRPr lang="en-US" sz="2000" dirty="0">
              <a:latin typeface="+mj-lt"/>
            </a:endParaRPr>
          </a:p>
        </p:txBody>
      </p:sp>
      <p:sp>
        <p:nvSpPr>
          <p:cNvPr id="63491" name="Rectangle 101"/>
          <p:cNvSpPr>
            <a:spLocks noChangeArrowheads="1"/>
          </p:cNvSpPr>
          <p:nvPr/>
        </p:nvSpPr>
        <p:spPr bwMode="auto">
          <a:xfrm>
            <a:off x="4892675" y="4275138"/>
            <a:ext cx="266700" cy="106362"/>
          </a:xfrm>
          <a:prstGeom prst="rect">
            <a:avLst/>
          </a:prstGeom>
          <a:solidFill>
            <a:srgbClr val="FFCCFF"/>
          </a:solidFill>
          <a:ln w="9525" algn="ctr">
            <a:solidFill>
              <a:schemeClr val="tx1"/>
            </a:solidFill>
            <a:miter lim="800000"/>
            <a:headEnd/>
            <a:tailEnd/>
          </a:ln>
        </p:spPr>
        <p:txBody>
          <a:bodyPr wrap="none" anchor="ctr"/>
          <a:lstStyle/>
          <a:p>
            <a:pPr algn="ctr"/>
            <a:endParaRPr lang="en-US" sz="2000" dirty="0">
              <a:latin typeface="+mj-lt"/>
            </a:endParaRPr>
          </a:p>
        </p:txBody>
      </p:sp>
      <p:sp>
        <p:nvSpPr>
          <p:cNvPr id="63492" name="Rectangle 102"/>
          <p:cNvSpPr>
            <a:spLocks noChangeArrowheads="1"/>
          </p:cNvSpPr>
          <p:nvPr/>
        </p:nvSpPr>
        <p:spPr bwMode="auto">
          <a:xfrm>
            <a:off x="4892675" y="4557713"/>
            <a:ext cx="266700" cy="106362"/>
          </a:xfrm>
          <a:prstGeom prst="rect">
            <a:avLst/>
          </a:prstGeom>
          <a:solidFill>
            <a:srgbClr val="FFCCFF"/>
          </a:solidFill>
          <a:ln w="9525" algn="ctr">
            <a:solidFill>
              <a:schemeClr val="tx1"/>
            </a:solidFill>
            <a:miter lim="800000"/>
            <a:headEnd/>
            <a:tailEnd/>
          </a:ln>
        </p:spPr>
        <p:txBody>
          <a:bodyPr wrap="none" anchor="ctr"/>
          <a:lstStyle/>
          <a:p>
            <a:pPr algn="ctr"/>
            <a:endParaRPr lang="en-US" sz="2000" dirty="0">
              <a:latin typeface="+mj-lt"/>
            </a:endParaRPr>
          </a:p>
        </p:txBody>
      </p:sp>
      <p:sp>
        <p:nvSpPr>
          <p:cNvPr id="63493" name="Rectangle 2"/>
          <p:cNvSpPr>
            <a:spLocks noGrp="1" noChangeArrowheads="1"/>
          </p:cNvSpPr>
          <p:nvPr>
            <p:ph type="title" idx="4294967295"/>
          </p:nvPr>
        </p:nvSpPr>
        <p:spPr>
          <a:xfrm>
            <a:off x="0" y="0"/>
            <a:ext cx="8458200" cy="1062038"/>
          </a:xfrm>
        </p:spPr>
        <p:txBody>
          <a:bodyPr/>
          <a:lstStyle/>
          <a:p>
            <a:pPr eaLnBrk="1" hangingPunct="1"/>
            <a:r>
              <a:rPr lang="en-US" b="0" dirty="0" smtClean="0"/>
              <a:t>KeyStone Memory Topology</a:t>
            </a:r>
          </a:p>
        </p:txBody>
      </p:sp>
      <p:sp>
        <p:nvSpPr>
          <p:cNvPr id="63494" name="Text Box 3"/>
          <p:cNvSpPr txBox="1">
            <a:spLocks noChangeArrowheads="1"/>
          </p:cNvSpPr>
          <p:nvPr/>
        </p:nvSpPr>
        <p:spPr bwMode="auto">
          <a:xfrm>
            <a:off x="6235700" y="1022350"/>
            <a:ext cx="2908300" cy="1446550"/>
          </a:xfrm>
          <a:prstGeom prst="rect">
            <a:avLst/>
          </a:prstGeom>
          <a:noFill/>
          <a:ln w="9525">
            <a:noFill/>
            <a:miter lim="800000"/>
            <a:headEnd/>
            <a:tailEnd/>
          </a:ln>
        </p:spPr>
        <p:txBody>
          <a:bodyPr>
            <a:spAutoFit/>
          </a:bodyPr>
          <a:lstStyle/>
          <a:p>
            <a:pPr algn="l">
              <a:buFont typeface="Arial" pitchFamily="34" charset="0"/>
              <a:buChar char="•"/>
            </a:pPr>
            <a:r>
              <a:rPr lang="en-US" dirty="0"/>
              <a:t> </a:t>
            </a:r>
            <a:r>
              <a:rPr lang="en-US" sz="1600" dirty="0"/>
              <a:t>L1D – 32KB Cache/SRAM</a:t>
            </a:r>
          </a:p>
          <a:p>
            <a:pPr algn="l">
              <a:buSzPct val="100000"/>
              <a:buFont typeface="Arial" pitchFamily="34" charset="0"/>
              <a:buChar char="•"/>
            </a:pPr>
            <a:r>
              <a:rPr lang="en-US" sz="1600" dirty="0"/>
              <a:t> L1P – 32KB Cache/SRAM</a:t>
            </a:r>
          </a:p>
          <a:p>
            <a:pPr algn="l">
              <a:buSzPct val="100000"/>
              <a:buFont typeface="Arial" pitchFamily="34" charset="0"/>
              <a:buChar char="•"/>
            </a:pPr>
            <a:r>
              <a:rPr lang="en-US" sz="1600" dirty="0"/>
              <a:t> L2 - Cache/SRAM – 0.5MB</a:t>
            </a:r>
          </a:p>
          <a:p>
            <a:pPr algn="l">
              <a:buSzPct val="100000"/>
              <a:buFont typeface="Arial" pitchFamily="34" charset="0"/>
              <a:buChar char="•"/>
            </a:pPr>
            <a:r>
              <a:rPr lang="en-US" sz="1600" dirty="0"/>
              <a:t> MSM – Shared SRAM 4MB</a:t>
            </a:r>
          </a:p>
          <a:p>
            <a:pPr algn="l">
              <a:buSzPct val="100000"/>
              <a:buFont typeface="Arial" pitchFamily="34" charset="0"/>
              <a:buChar char="•"/>
            </a:pPr>
            <a:r>
              <a:rPr lang="en-US" sz="1600" dirty="0"/>
              <a:t> DDR3 – Up to 8GB</a:t>
            </a:r>
          </a:p>
        </p:txBody>
      </p:sp>
      <p:sp>
        <p:nvSpPr>
          <p:cNvPr id="63495" name="Text Box 4"/>
          <p:cNvSpPr txBox="1">
            <a:spLocks noChangeArrowheads="1"/>
          </p:cNvSpPr>
          <p:nvPr/>
        </p:nvSpPr>
        <p:spPr bwMode="auto">
          <a:xfrm>
            <a:off x="6286500" y="5324475"/>
            <a:ext cx="2695575" cy="707886"/>
          </a:xfrm>
          <a:prstGeom prst="rect">
            <a:avLst/>
          </a:prstGeom>
          <a:noFill/>
          <a:ln w="9525">
            <a:noFill/>
            <a:miter lim="800000"/>
            <a:headEnd/>
            <a:tailEnd/>
          </a:ln>
        </p:spPr>
        <p:txBody>
          <a:bodyPr>
            <a:spAutoFit/>
          </a:bodyPr>
          <a:lstStyle/>
          <a:p>
            <a:pPr algn="l"/>
            <a:r>
              <a:rPr lang="en-US" sz="1000" dirty="0"/>
              <a:t>L1D &amp; L1P Cache Options – 0KB, 4KB, 8KB, 16K or 32KB</a:t>
            </a:r>
          </a:p>
          <a:p>
            <a:pPr algn="l"/>
            <a:r>
              <a:rPr lang="en-US" sz="1000" dirty="0"/>
              <a:t>L2 Cache Options – 0KB, 32KB, 64KB, 128KB, 256KB, 512KB</a:t>
            </a:r>
          </a:p>
        </p:txBody>
      </p:sp>
      <p:sp>
        <p:nvSpPr>
          <p:cNvPr id="20488" name="AutoShape 5"/>
          <p:cNvSpPr>
            <a:spLocks noChangeArrowheads="1"/>
          </p:cNvSpPr>
          <p:nvPr/>
        </p:nvSpPr>
        <p:spPr bwMode="auto">
          <a:xfrm>
            <a:off x="401638" y="1003300"/>
            <a:ext cx="5861050" cy="45593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bIns="182880" anchor="b"/>
          <a:lstStyle/>
          <a:p>
            <a:pPr>
              <a:defRPr/>
            </a:pPr>
            <a:endParaRPr lang="en-US" u="sng" dirty="0"/>
          </a:p>
        </p:txBody>
      </p:sp>
      <p:sp>
        <p:nvSpPr>
          <p:cNvPr id="63497" name="AutoShape 6"/>
          <p:cNvSpPr>
            <a:spLocks noChangeArrowheads="1"/>
          </p:cNvSpPr>
          <p:nvPr/>
        </p:nvSpPr>
        <p:spPr bwMode="auto">
          <a:xfrm>
            <a:off x="1009650" y="1292225"/>
            <a:ext cx="4602163" cy="414338"/>
          </a:xfrm>
          <a:prstGeom prst="flowChartAlternateProcess">
            <a:avLst/>
          </a:prstGeom>
          <a:solidFill>
            <a:srgbClr val="CCFFCC"/>
          </a:solidFill>
          <a:ln w="9525">
            <a:solidFill>
              <a:schemeClr val="tx1"/>
            </a:solidFill>
            <a:miter lim="800000"/>
            <a:headEnd/>
            <a:tailEnd/>
          </a:ln>
        </p:spPr>
        <p:txBody>
          <a:bodyPr wrap="none" anchor="ctr"/>
          <a:lstStyle/>
          <a:p>
            <a:pPr algn="ctr"/>
            <a:r>
              <a:rPr lang="en-US" dirty="0">
                <a:latin typeface="+mj-lt"/>
              </a:rPr>
              <a:t>DDR3 (1x64b)</a:t>
            </a:r>
          </a:p>
        </p:txBody>
      </p:sp>
      <p:sp>
        <p:nvSpPr>
          <p:cNvPr id="20490" name="AutoShape 7"/>
          <p:cNvSpPr>
            <a:spLocks noChangeArrowheads="1"/>
          </p:cNvSpPr>
          <p:nvPr/>
        </p:nvSpPr>
        <p:spPr bwMode="auto">
          <a:xfrm>
            <a:off x="665163" y="2074863"/>
            <a:ext cx="5295900" cy="414337"/>
          </a:xfrm>
          <a:prstGeom prst="flowChartAlternateProcess">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latin typeface="+mj-lt"/>
              </a:rPr>
              <a:t>MSMC</a:t>
            </a:r>
          </a:p>
        </p:txBody>
      </p:sp>
      <p:sp>
        <p:nvSpPr>
          <p:cNvPr id="20491" name="AutoShape 8"/>
          <p:cNvSpPr>
            <a:spLocks noChangeArrowheads="1"/>
          </p:cNvSpPr>
          <p:nvPr/>
        </p:nvSpPr>
        <p:spPr bwMode="auto">
          <a:xfrm>
            <a:off x="4879975" y="2754313"/>
            <a:ext cx="423863" cy="257333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defRPr/>
            </a:pPr>
            <a:endParaRPr lang="en-US" dirty="0">
              <a:latin typeface="+mj-lt"/>
            </a:endParaRPr>
          </a:p>
        </p:txBody>
      </p:sp>
      <p:sp>
        <p:nvSpPr>
          <p:cNvPr id="63500" name="AutoShape 9"/>
          <p:cNvSpPr>
            <a:spLocks noChangeArrowheads="1"/>
          </p:cNvSpPr>
          <p:nvPr/>
        </p:nvSpPr>
        <p:spPr bwMode="auto">
          <a:xfrm>
            <a:off x="546100" y="2784475"/>
            <a:ext cx="981075" cy="1439863"/>
          </a:xfrm>
          <a:prstGeom prst="roundRect">
            <a:avLst>
              <a:gd name="adj" fmla="val 16667"/>
            </a:avLst>
          </a:prstGeom>
          <a:solidFill>
            <a:srgbClr val="FFFF99"/>
          </a:solidFill>
          <a:ln w="9525">
            <a:solidFill>
              <a:schemeClr val="tx1"/>
            </a:solidFill>
            <a:round/>
            <a:headEnd/>
            <a:tailEnd/>
          </a:ln>
        </p:spPr>
        <p:txBody>
          <a:bodyPr wrap="none" anchor="ctr"/>
          <a:lstStyle/>
          <a:p>
            <a:endParaRPr lang="en-US" dirty="0">
              <a:latin typeface="+mj-lt"/>
            </a:endParaRPr>
          </a:p>
        </p:txBody>
      </p:sp>
      <p:sp>
        <p:nvSpPr>
          <p:cNvPr id="63501" name="AutoShape 10"/>
          <p:cNvSpPr>
            <a:spLocks noChangeArrowheads="1"/>
          </p:cNvSpPr>
          <p:nvPr/>
        </p:nvSpPr>
        <p:spPr bwMode="auto">
          <a:xfrm>
            <a:off x="588963" y="2924175"/>
            <a:ext cx="422275" cy="344488"/>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02" name="AutoShape 11"/>
          <p:cNvSpPr>
            <a:spLocks noChangeArrowheads="1"/>
          </p:cNvSpPr>
          <p:nvPr/>
        </p:nvSpPr>
        <p:spPr bwMode="auto">
          <a:xfrm>
            <a:off x="1060450" y="2928938"/>
            <a:ext cx="422275" cy="339725"/>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03" name="AutoShape 12"/>
          <p:cNvSpPr>
            <a:spLocks noChangeArrowheads="1"/>
          </p:cNvSpPr>
          <p:nvPr/>
        </p:nvSpPr>
        <p:spPr bwMode="auto">
          <a:xfrm>
            <a:off x="1065213" y="3386138"/>
            <a:ext cx="422275" cy="692150"/>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04" name="AutoShape 13"/>
          <p:cNvSpPr>
            <a:spLocks noChangeArrowheads="1"/>
          </p:cNvSpPr>
          <p:nvPr/>
        </p:nvSpPr>
        <p:spPr bwMode="auto">
          <a:xfrm>
            <a:off x="3636963" y="2765425"/>
            <a:ext cx="981075" cy="1439863"/>
          </a:xfrm>
          <a:prstGeom prst="roundRect">
            <a:avLst>
              <a:gd name="adj" fmla="val 16667"/>
            </a:avLst>
          </a:prstGeom>
          <a:solidFill>
            <a:srgbClr val="FFFF99"/>
          </a:solidFill>
          <a:ln w="9525">
            <a:solidFill>
              <a:schemeClr val="tx1"/>
            </a:solidFill>
            <a:round/>
            <a:headEnd/>
            <a:tailEnd/>
          </a:ln>
        </p:spPr>
        <p:txBody>
          <a:bodyPr wrap="none" anchor="ctr"/>
          <a:lstStyle/>
          <a:p>
            <a:endParaRPr lang="en-US" dirty="0">
              <a:latin typeface="+mj-lt"/>
            </a:endParaRPr>
          </a:p>
        </p:txBody>
      </p:sp>
      <p:sp>
        <p:nvSpPr>
          <p:cNvPr id="63505" name="AutoShape 14"/>
          <p:cNvSpPr>
            <a:spLocks noChangeArrowheads="1"/>
          </p:cNvSpPr>
          <p:nvPr/>
        </p:nvSpPr>
        <p:spPr bwMode="auto">
          <a:xfrm>
            <a:off x="3679825" y="2905125"/>
            <a:ext cx="422275" cy="344488"/>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06" name="AutoShape 15"/>
          <p:cNvSpPr>
            <a:spLocks noChangeArrowheads="1"/>
          </p:cNvSpPr>
          <p:nvPr/>
        </p:nvSpPr>
        <p:spPr bwMode="auto">
          <a:xfrm>
            <a:off x="4151313" y="2909888"/>
            <a:ext cx="422275" cy="339725"/>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07" name="AutoShape 16"/>
          <p:cNvSpPr>
            <a:spLocks noChangeArrowheads="1"/>
          </p:cNvSpPr>
          <p:nvPr/>
        </p:nvSpPr>
        <p:spPr bwMode="auto">
          <a:xfrm>
            <a:off x="4156075" y="3367088"/>
            <a:ext cx="422275" cy="692150"/>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cxnSp>
        <p:nvCxnSpPr>
          <p:cNvPr id="63508" name="AutoShape 21"/>
          <p:cNvCxnSpPr>
            <a:cxnSpLocks noChangeShapeType="1"/>
          </p:cNvCxnSpPr>
          <p:nvPr/>
        </p:nvCxnSpPr>
        <p:spPr bwMode="auto">
          <a:xfrm flipV="1">
            <a:off x="1036638" y="2501900"/>
            <a:ext cx="0" cy="276225"/>
          </a:xfrm>
          <a:prstGeom prst="straightConnector1">
            <a:avLst/>
          </a:prstGeom>
          <a:noFill/>
          <a:ln w="9525">
            <a:solidFill>
              <a:schemeClr val="tx1"/>
            </a:solidFill>
            <a:round/>
            <a:headEnd type="triangle" w="med" len="med"/>
            <a:tailEnd type="triangle" w="med" len="med"/>
          </a:ln>
        </p:spPr>
      </p:cxnSp>
      <p:cxnSp>
        <p:nvCxnSpPr>
          <p:cNvPr id="63509" name="AutoShape 22"/>
          <p:cNvCxnSpPr>
            <a:cxnSpLocks noChangeShapeType="1"/>
          </p:cNvCxnSpPr>
          <p:nvPr/>
        </p:nvCxnSpPr>
        <p:spPr bwMode="auto">
          <a:xfrm flipV="1">
            <a:off x="4135438" y="2481263"/>
            <a:ext cx="0" cy="276225"/>
          </a:xfrm>
          <a:prstGeom prst="straightConnector1">
            <a:avLst/>
          </a:prstGeom>
          <a:noFill/>
          <a:ln w="9525">
            <a:solidFill>
              <a:schemeClr val="tx1"/>
            </a:solidFill>
            <a:round/>
            <a:headEnd type="triangle" w="med" len="med"/>
            <a:tailEnd type="triangle" w="med" len="med"/>
          </a:ln>
        </p:spPr>
      </p:cxnSp>
      <p:cxnSp>
        <p:nvCxnSpPr>
          <p:cNvPr id="63510" name="AutoShape 23"/>
          <p:cNvCxnSpPr>
            <a:cxnSpLocks noChangeShapeType="1"/>
          </p:cNvCxnSpPr>
          <p:nvPr/>
        </p:nvCxnSpPr>
        <p:spPr bwMode="auto">
          <a:xfrm flipV="1">
            <a:off x="5089525" y="2498725"/>
            <a:ext cx="1588" cy="249238"/>
          </a:xfrm>
          <a:prstGeom prst="straightConnector1">
            <a:avLst/>
          </a:prstGeom>
          <a:noFill/>
          <a:ln w="9525">
            <a:solidFill>
              <a:schemeClr val="tx1"/>
            </a:solidFill>
            <a:round/>
            <a:headEnd type="triangle" w="med" len="med"/>
            <a:tailEnd type="triangle" w="med" len="med"/>
          </a:ln>
        </p:spPr>
      </p:cxnSp>
      <p:cxnSp>
        <p:nvCxnSpPr>
          <p:cNvPr id="63511" name="AutoShape 24"/>
          <p:cNvCxnSpPr>
            <a:cxnSpLocks noChangeShapeType="1"/>
          </p:cNvCxnSpPr>
          <p:nvPr/>
        </p:nvCxnSpPr>
        <p:spPr bwMode="auto">
          <a:xfrm>
            <a:off x="4587875" y="3478213"/>
            <a:ext cx="276225" cy="1587"/>
          </a:xfrm>
          <a:prstGeom prst="straightConnector1">
            <a:avLst/>
          </a:prstGeom>
          <a:noFill/>
          <a:ln w="9525">
            <a:solidFill>
              <a:schemeClr val="tx1"/>
            </a:solidFill>
            <a:round/>
            <a:headEnd type="triangle" w="med" len="med"/>
            <a:tailEnd type="triangle" w="med" len="med"/>
          </a:ln>
        </p:spPr>
      </p:cxnSp>
      <p:sp>
        <p:nvSpPr>
          <p:cNvPr id="63512" name="AutoShape 26"/>
          <p:cNvSpPr>
            <a:spLocks noChangeArrowheads="1"/>
          </p:cNvSpPr>
          <p:nvPr/>
        </p:nvSpPr>
        <p:spPr bwMode="auto">
          <a:xfrm>
            <a:off x="5646738" y="2762250"/>
            <a:ext cx="476250" cy="3810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dirty="0">
                <a:latin typeface="+mj-lt"/>
              </a:rPr>
              <a:t>IP1</a:t>
            </a:r>
          </a:p>
        </p:txBody>
      </p:sp>
      <p:sp>
        <p:nvSpPr>
          <p:cNvPr id="63513" name="AutoShape 27"/>
          <p:cNvSpPr>
            <a:spLocks noChangeArrowheads="1"/>
          </p:cNvSpPr>
          <p:nvPr/>
        </p:nvSpPr>
        <p:spPr bwMode="auto">
          <a:xfrm>
            <a:off x="5646738" y="3295650"/>
            <a:ext cx="476250" cy="3810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dirty="0">
                <a:latin typeface="+mj-lt"/>
              </a:rPr>
              <a:t>IP2</a:t>
            </a:r>
          </a:p>
        </p:txBody>
      </p:sp>
      <p:sp>
        <p:nvSpPr>
          <p:cNvPr id="63514" name="AutoShape 28"/>
          <p:cNvSpPr>
            <a:spLocks noChangeArrowheads="1"/>
          </p:cNvSpPr>
          <p:nvPr/>
        </p:nvSpPr>
        <p:spPr bwMode="auto">
          <a:xfrm>
            <a:off x="5665788" y="4791075"/>
            <a:ext cx="476250" cy="3810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dirty="0">
                <a:latin typeface="+mj-lt"/>
              </a:rPr>
              <a:t>IPn</a:t>
            </a:r>
          </a:p>
        </p:txBody>
      </p:sp>
      <p:sp>
        <p:nvSpPr>
          <p:cNvPr id="63515" name="Text Box 30"/>
          <p:cNvSpPr txBox="1">
            <a:spLocks noChangeArrowheads="1"/>
          </p:cNvSpPr>
          <p:nvPr/>
        </p:nvSpPr>
        <p:spPr bwMode="auto">
          <a:xfrm>
            <a:off x="582590" y="2944813"/>
            <a:ext cx="461985" cy="307777"/>
          </a:xfrm>
          <a:prstGeom prst="rect">
            <a:avLst/>
          </a:prstGeom>
          <a:noFill/>
          <a:ln w="9525">
            <a:noFill/>
            <a:miter lim="800000"/>
            <a:headEnd/>
            <a:tailEnd/>
          </a:ln>
        </p:spPr>
        <p:txBody>
          <a:bodyPr wrap="none">
            <a:spAutoFit/>
          </a:bodyPr>
          <a:lstStyle/>
          <a:p>
            <a:r>
              <a:rPr lang="en-US" sz="1400" dirty="0">
                <a:latin typeface="+mj-lt"/>
              </a:rPr>
              <a:t>L1D</a:t>
            </a:r>
          </a:p>
        </p:txBody>
      </p:sp>
      <p:sp>
        <p:nvSpPr>
          <p:cNvPr id="63516" name="Text Box 31"/>
          <p:cNvSpPr txBox="1">
            <a:spLocks noChangeArrowheads="1"/>
          </p:cNvSpPr>
          <p:nvPr/>
        </p:nvSpPr>
        <p:spPr bwMode="auto">
          <a:xfrm>
            <a:off x="3668690" y="2930525"/>
            <a:ext cx="461985" cy="307777"/>
          </a:xfrm>
          <a:prstGeom prst="rect">
            <a:avLst/>
          </a:prstGeom>
          <a:noFill/>
          <a:ln w="9525">
            <a:noFill/>
            <a:miter lim="800000"/>
            <a:headEnd/>
            <a:tailEnd/>
          </a:ln>
        </p:spPr>
        <p:txBody>
          <a:bodyPr wrap="none">
            <a:spAutoFit/>
          </a:bodyPr>
          <a:lstStyle/>
          <a:p>
            <a:r>
              <a:rPr lang="en-US" sz="1400" dirty="0">
                <a:latin typeface="+mj-lt"/>
              </a:rPr>
              <a:t>L1D</a:t>
            </a:r>
          </a:p>
        </p:txBody>
      </p:sp>
      <p:sp>
        <p:nvSpPr>
          <p:cNvPr id="63517" name="Text Box 32"/>
          <p:cNvSpPr txBox="1">
            <a:spLocks noChangeArrowheads="1"/>
          </p:cNvSpPr>
          <p:nvPr/>
        </p:nvSpPr>
        <p:spPr bwMode="auto">
          <a:xfrm>
            <a:off x="1066948" y="2944813"/>
            <a:ext cx="444352" cy="307777"/>
          </a:xfrm>
          <a:prstGeom prst="rect">
            <a:avLst/>
          </a:prstGeom>
          <a:noFill/>
          <a:ln w="9525">
            <a:noFill/>
            <a:miter lim="800000"/>
            <a:headEnd/>
            <a:tailEnd/>
          </a:ln>
        </p:spPr>
        <p:txBody>
          <a:bodyPr wrap="none">
            <a:spAutoFit/>
          </a:bodyPr>
          <a:lstStyle/>
          <a:p>
            <a:r>
              <a:rPr lang="en-US" sz="1400" dirty="0">
                <a:latin typeface="+mj-lt"/>
              </a:rPr>
              <a:t>L1P</a:t>
            </a:r>
          </a:p>
        </p:txBody>
      </p:sp>
      <p:sp>
        <p:nvSpPr>
          <p:cNvPr id="63518" name="Text Box 33"/>
          <p:cNvSpPr txBox="1">
            <a:spLocks noChangeArrowheads="1"/>
          </p:cNvSpPr>
          <p:nvPr/>
        </p:nvSpPr>
        <p:spPr bwMode="auto">
          <a:xfrm>
            <a:off x="4162573" y="2930525"/>
            <a:ext cx="444352" cy="307777"/>
          </a:xfrm>
          <a:prstGeom prst="rect">
            <a:avLst/>
          </a:prstGeom>
          <a:noFill/>
          <a:ln w="9525">
            <a:noFill/>
            <a:miter lim="800000"/>
            <a:headEnd/>
            <a:tailEnd/>
          </a:ln>
        </p:spPr>
        <p:txBody>
          <a:bodyPr wrap="none">
            <a:spAutoFit/>
          </a:bodyPr>
          <a:lstStyle/>
          <a:p>
            <a:r>
              <a:rPr lang="en-US" sz="1400" dirty="0">
                <a:latin typeface="+mj-lt"/>
              </a:rPr>
              <a:t>L1P</a:t>
            </a:r>
          </a:p>
        </p:txBody>
      </p:sp>
      <p:sp>
        <p:nvSpPr>
          <p:cNvPr id="63519" name="Text Box 34"/>
          <p:cNvSpPr txBox="1">
            <a:spLocks noChangeArrowheads="1"/>
          </p:cNvSpPr>
          <p:nvPr/>
        </p:nvSpPr>
        <p:spPr bwMode="auto">
          <a:xfrm>
            <a:off x="1107535" y="3602038"/>
            <a:ext cx="351378" cy="307777"/>
          </a:xfrm>
          <a:prstGeom prst="rect">
            <a:avLst/>
          </a:prstGeom>
          <a:noFill/>
          <a:ln w="9525">
            <a:noFill/>
            <a:miter lim="800000"/>
            <a:headEnd/>
            <a:tailEnd/>
          </a:ln>
        </p:spPr>
        <p:txBody>
          <a:bodyPr wrap="none">
            <a:spAutoFit/>
          </a:bodyPr>
          <a:lstStyle/>
          <a:p>
            <a:r>
              <a:rPr lang="en-US" sz="1400" dirty="0">
                <a:latin typeface="+mj-lt"/>
              </a:rPr>
              <a:t>L2</a:t>
            </a:r>
          </a:p>
        </p:txBody>
      </p:sp>
      <p:sp>
        <p:nvSpPr>
          <p:cNvPr id="63520" name="Text Box 35"/>
          <p:cNvSpPr txBox="1">
            <a:spLocks noChangeArrowheads="1"/>
          </p:cNvSpPr>
          <p:nvPr/>
        </p:nvSpPr>
        <p:spPr bwMode="auto">
          <a:xfrm>
            <a:off x="4193635" y="3568700"/>
            <a:ext cx="351378" cy="307777"/>
          </a:xfrm>
          <a:prstGeom prst="rect">
            <a:avLst/>
          </a:prstGeom>
          <a:noFill/>
          <a:ln w="9525">
            <a:noFill/>
            <a:miter lim="800000"/>
            <a:headEnd/>
            <a:tailEnd/>
          </a:ln>
        </p:spPr>
        <p:txBody>
          <a:bodyPr wrap="none">
            <a:spAutoFit/>
          </a:bodyPr>
          <a:lstStyle/>
          <a:p>
            <a:r>
              <a:rPr lang="en-US" sz="1400" dirty="0">
                <a:latin typeface="+mj-lt"/>
              </a:rPr>
              <a:t>L2</a:t>
            </a:r>
          </a:p>
        </p:txBody>
      </p:sp>
      <p:sp>
        <p:nvSpPr>
          <p:cNvPr id="63521" name="Text Box 36"/>
          <p:cNvSpPr txBox="1">
            <a:spLocks noChangeArrowheads="1"/>
          </p:cNvSpPr>
          <p:nvPr/>
        </p:nvSpPr>
        <p:spPr bwMode="auto">
          <a:xfrm rot="-5400000">
            <a:off x="4702990" y="3680719"/>
            <a:ext cx="757194" cy="307777"/>
          </a:xfrm>
          <a:prstGeom prst="rect">
            <a:avLst/>
          </a:prstGeom>
          <a:noFill/>
          <a:ln w="9525">
            <a:noFill/>
            <a:miter lim="800000"/>
            <a:headEnd/>
            <a:tailEnd/>
          </a:ln>
        </p:spPr>
        <p:txBody>
          <a:bodyPr wrap="none">
            <a:spAutoFit/>
          </a:bodyPr>
          <a:lstStyle/>
          <a:p>
            <a:r>
              <a:rPr lang="en-US" sz="1400" dirty="0">
                <a:latin typeface="+mj-lt"/>
              </a:rPr>
              <a:t>TeraNet</a:t>
            </a:r>
          </a:p>
        </p:txBody>
      </p:sp>
      <p:sp>
        <p:nvSpPr>
          <p:cNvPr id="63522" name="Text Box 37"/>
          <p:cNvSpPr txBox="1">
            <a:spLocks noChangeArrowheads="1"/>
          </p:cNvSpPr>
          <p:nvPr/>
        </p:nvSpPr>
        <p:spPr bwMode="auto">
          <a:xfrm rot="-5400000">
            <a:off x="240507" y="3445997"/>
            <a:ext cx="1081087" cy="523220"/>
          </a:xfrm>
          <a:prstGeom prst="rect">
            <a:avLst/>
          </a:prstGeom>
          <a:noFill/>
          <a:ln w="9525">
            <a:noFill/>
            <a:miter lim="800000"/>
            <a:headEnd/>
            <a:tailEnd/>
          </a:ln>
        </p:spPr>
        <p:txBody>
          <a:bodyPr>
            <a:spAutoFit/>
          </a:bodyPr>
          <a:lstStyle/>
          <a:p>
            <a:pPr algn="l"/>
            <a:r>
              <a:rPr lang="en-US" sz="1400" dirty="0">
                <a:latin typeface="+mj-lt"/>
              </a:rPr>
              <a:t>New C66x CorePac</a:t>
            </a:r>
          </a:p>
        </p:txBody>
      </p:sp>
      <p:sp>
        <p:nvSpPr>
          <p:cNvPr id="63523" name="Text Box 39"/>
          <p:cNvSpPr txBox="1">
            <a:spLocks noChangeArrowheads="1"/>
          </p:cNvSpPr>
          <p:nvPr/>
        </p:nvSpPr>
        <p:spPr bwMode="auto">
          <a:xfrm>
            <a:off x="1037809" y="2541588"/>
            <a:ext cx="338554" cy="215444"/>
          </a:xfrm>
          <a:prstGeom prst="rect">
            <a:avLst/>
          </a:prstGeom>
          <a:noFill/>
          <a:ln w="9525">
            <a:noFill/>
            <a:miter lim="800000"/>
            <a:headEnd/>
            <a:tailEnd/>
          </a:ln>
        </p:spPr>
        <p:txBody>
          <a:bodyPr wrap="none">
            <a:spAutoFit/>
          </a:bodyPr>
          <a:lstStyle/>
          <a:p>
            <a:r>
              <a:rPr lang="en-US" sz="800" dirty="0">
                <a:latin typeface="+mj-lt"/>
              </a:rPr>
              <a:t>256</a:t>
            </a:r>
          </a:p>
        </p:txBody>
      </p:sp>
      <p:sp>
        <p:nvSpPr>
          <p:cNvPr id="63524" name="Text Box 40"/>
          <p:cNvSpPr txBox="1">
            <a:spLocks noChangeArrowheads="1"/>
          </p:cNvSpPr>
          <p:nvPr/>
        </p:nvSpPr>
        <p:spPr bwMode="auto">
          <a:xfrm>
            <a:off x="4133434" y="2517775"/>
            <a:ext cx="338554" cy="215444"/>
          </a:xfrm>
          <a:prstGeom prst="rect">
            <a:avLst/>
          </a:prstGeom>
          <a:noFill/>
          <a:ln w="9525">
            <a:noFill/>
            <a:miter lim="800000"/>
            <a:headEnd/>
            <a:tailEnd/>
          </a:ln>
        </p:spPr>
        <p:txBody>
          <a:bodyPr wrap="none">
            <a:spAutoFit/>
          </a:bodyPr>
          <a:lstStyle/>
          <a:p>
            <a:r>
              <a:rPr lang="en-US" sz="800" dirty="0">
                <a:latin typeface="+mj-lt"/>
              </a:rPr>
              <a:t>256</a:t>
            </a:r>
          </a:p>
        </p:txBody>
      </p:sp>
      <p:sp>
        <p:nvSpPr>
          <p:cNvPr id="63525" name="Text Box 41"/>
          <p:cNvSpPr txBox="1">
            <a:spLocks noChangeArrowheads="1"/>
          </p:cNvSpPr>
          <p:nvPr/>
        </p:nvSpPr>
        <p:spPr bwMode="auto">
          <a:xfrm>
            <a:off x="5119271" y="2522538"/>
            <a:ext cx="338554" cy="215444"/>
          </a:xfrm>
          <a:prstGeom prst="rect">
            <a:avLst/>
          </a:prstGeom>
          <a:noFill/>
          <a:ln w="9525">
            <a:noFill/>
            <a:miter lim="800000"/>
            <a:headEnd/>
            <a:tailEnd/>
          </a:ln>
        </p:spPr>
        <p:txBody>
          <a:bodyPr wrap="none">
            <a:spAutoFit/>
          </a:bodyPr>
          <a:lstStyle/>
          <a:p>
            <a:r>
              <a:rPr lang="en-US" sz="800" dirty="0">
                <a:latin typeface="+mj-lt"/>
              </a:rPr>
              <a:t>256</a:t>
            </a:r>
          </a:p>
        </p:txBody>
      </p:sp>
      <p:sp>
        <p:nvSpPr>
          <p:cNvPr id="63526" name="Text Box 42"/>
          <p:cNvSpPr txBox="1">
            <a:spLocks noChangeArrowheads="1"/>
          </p:cNvSpPr>
          <p:nvPr/>
        </p:nvSpPr>
        <p:spPr bwMode="auto">
          <a:xfrm>
            <a:off x="4582696" y="3508375"/>
            <a:ext cx="338554" cy="215444"/>
          </a:xfrm>
          <a:prstGeom prst="rect">
            <a:avLst/>
          </a:prstGeom>
          <a:noFill/>
          <a:ln w="9525">
            <a:noFill/>
            <a:miter lim="800000"/>
            <a:headEnd/>
            <a:tailEnd/>
          </a:ln>
        </p:spPr>
        <p:txBody>
          <a:bodyPr wrap="none">
            <a:spAutoFit/>
          </a:bodyPr>
          <a:lstStyle/>
          <a:p>
            <a:r>
              <a:rPr lang="en-US" sz="800" dirty="0">
                <a:latin typeface="+mj-lt"/>
              </a:rPr>
              <a:t>256</a:t>
            </a:r>
          </a:p>
        </p:txBody>
      </p:sp>
      <p:sp>
        <p:nvSpPr>
          <p:cNvPr id="63527" name="Text Box 43"/>
          <p:cNvSpPr txBox="1">
            <a:spLocks noChangeArrowheads="1"/>
          </p:cNvSpPr>
          <p:nvPr/>
        </p:nvSpPr>
        <p:spPr bwMode="auto">
          <a:xfrm>
            <a:off x="1060034" y="4322763"/>
            <a:ext cx="338554" cy="215444"/>
          </a:xfrm>
          <a:prstGeom prst="rect">
            <a:avLst/>
          </a:prstGeom>
          <a:noFill/>
          <a:ln w="9525">
            <a:noFill/>
            <a:miter lim="800000"/>
            <a:headEnd/>
            <a:tailEnd/>
          </a:ln>
        </p:spPr>
        <p:txBody>
          <a:bodyPr wrap="none">
            <a:spAutoFit/>
          </a:bodyPr>
          <a:lstStyle/>
          <a:p>
            <a:r>
              <a:rPr lang="en-US" sz="800" dirty="0">
                <a:latin typeface="+mj-lt"/>
              </a:rPr>
              <a:t>256</a:t>
            </a:r>
          </a:p>
        </p:txBody>
      </p:sp>
      <p:cxnSp>
        <p:nvCxnSpPr>
          <p:cNvPr id="63528" name="AutoShape 44"/>
          <p:cNvCxnSpPr>
            <a:cxnSpLocks noChangeShapeType="1"/>
            <a:stCxn id="20490" idx="0"/>
            <a:endCxn id="63497" idx="2"/>
          </p:cNvCxnSpPr>
          <p:nvPr/>
        </p:nvCxnSpPr>
        <p:spPr bwMode="auto">
          <a:xfrm rot="16200000" flipV="1">
            <a:off x="3128169" y="1889919"/>
            <a:ext cx="368300" cy="1588"/>
          </a:xfrm>
          <a:prstGeom prst="straightConnector1">
            <a:avLst/>
          </a:prstGeom>
          <a:noFill/>
          <a:ln w="9525">
            <a:solidFill>
              <a:schemeClr val="tx1"/>
            </a:solidFill>
            <a:round/>
            <a:headEnd type="triangle" w="med" len="med"/>
            <a:tailEnd type="triangle" w="med" len="med"/>
          </a:ln>
        </p:spPr>
      </p:cxnSp>
      <p:grpSp>
        <p:nvGrpSpPr>
          <p:cNvPr id="2" name="Group 45"/>
          <p:cNvGrpSpPr>
            <a:grpSpLocks/>
          </p:cNvGrpSpPr>
          <p:nvPr/>
        </p:nvGrpSpPr>
        <p:grpSpPr bwMode="auto">
          <a:xfrm rot="5400000">
            <a:off x="5492750" y="4221163"/>
            <a:ext cx="620713" cy="90487"/>
            <a:chOff x="1367" y="2005"/>
            <a:chExt cx="391" cy="57"/>
          </a:xfrm>
        </p:grpSpPr>
        <p:sp>
          <p:nvSpPr>
            <p:cNvPr id="63560" name="AutoShape 46"/>
            <p:cNvSpPr>
              <a:spLocks noChangeArrowheads="1"/>
            </p:cNvSpPr>
            <p:nvPr/>
          </p:nvSpPr>
          <p:spPr bwMode="auto">
            <a:xfrm>
              <a:off x="1367" y="2006"/>
              <a:ext cx="57" cy="56"/>
            </a:xfrm>
            <a:prstGeom prst="octagon">
              <a:avLst>
                <a:gd name="adj" fmla="val 29287"/>
              </a:avLst>
            </a:prstGeom>
            <a:solidFill>
              <a:schemeClr val="tx1"/>
            </a:solidFill>
            <a:ln w="9525">
              <a:solidFill>
                <a:schemeClr val="tx1"/>
              </a:solidFill>
              <a:miter lim="800000"/>
              <a:headEnd/>
              <a:tailEnd/>
            </a:ln>
          </p:spPr>
          <p:txBody>
            <a:bodyPr rot="10800000" vert="eaVert" wrap="none" anchor="ctr"/>
            <a:lstStyle/>
            <a:p>
              <a:endParaRPr lang="en-US" dirty="0">
                <a:latin typeface="+mj-lt"/>
              </a:endParaRPr>
            </a:p>
          </p:txBody>
        </p:sp>
        <p:sp>
          <p:nvSpPr>
            <p:cNvPr id="63561" name="AutoShape 47"/>
            <p:cNvSpPr>
              <a:spLocks noChangeArrowheads="1"/>
            </p:cNvSpPr>
            <p:nvPr/>
          </p:nvSpPr>
          <p:spPr bwMode="auto">
            <a:xfrm>
              <a:off x="1535" y="2005"/>
              <a:ext cx="57" cy="56"/>
            </a:xfrm>
            <a:prstGeom prst="octagon">
              <a:avLst>
                <a:gd name="adj" fmla="val 29287"/>
              </a:avLst>
            </a:prstGeom>
            <a:solidFill>
              <a:schemeClr val="tx1"/>
            </a:solidFill>
            <a:ln w="9525">
              <a:solidFill>
                <a:schemeClr val="tx1"/>
              </a:solidFill>
              <a:miter lim="800000"/>
              <a:headEnd/>
              <a:tailEnd/>
            </a:ln>
          </p:spPr>
          <p:txBody>
            <a:bodyPr rot="10800000" vert="eaVert" wrap="none" anchor="ctr"/>
            <a:lstStyle/>
            <a:p>
              <a:endParaRPr lang="en-US" dirty="0">
                <a:latin typeface="+mj-lt"/>
              </a:endParaRPr>
            </a:p>
          </p:txBody>
        </p:sp>
        <p:sp>
          <p:nvSpPr>
            <p:cNvPr id="63562" name="AutoShape 48"/>
            <p:cNvSpPr>
              <a:spLocks noChangeArrowheads="1"/>
            </p:cNvSpPr>
            <p:nvPr/>
          </p:nvSpPr>
          <p:spPr bwMode="auto">
            <a:xfrm>
              <a:off x="1701" y="2006"/>
              <a:ext cx="57" cy="56"/>
            </a:xfrm>
            <a:prstGeom prst="octagon">
              <a:avLst>
                <a:gd name="adj" fmla="val 29287"/>
              </a:avLst>
            </a:prstGeom>
            <a:solidFill>
              <a:schemeClr val="tx1"/>
            </a:solidFill>
            <a:ln w="9525">
              <a:solidFill>
                <a:schemeClr val="tx1"/>
              </a:solidFill>
              <a:miter lim="800000"/>
              <a:headEnd/>
              <a:tailEnd/>
            </a:ln>
          </p:spPr>
          <p:txBody>
            <a:bodyPr rot="10800000" vert="eaVert" wrap="none" anchor="ctr"/>
            <a:lstStyle/>
            <a:p>
              <a:endParaRPr lang="en-US" dirty="0">
                <a:latin typeface="+mj-lt"/>
              </a:endParaRPr>
            </a:p>
          </p:txBody>
        </p:sp>
      </p:grpSp>
      <p:cxnSp>
        <p:nvCxnSpPr>
          <p:cNvPr id="63530" name="AutoShape 49"/>
          <p:cNvCxnSpPr>
            <a:cxnSpLocks noChangeShapeType="1"/>
          </p:cNvCxnSpPr>
          <p:nvPr/>
        </p:nvCxnSpPr>
        <p:spPr bwMode="auto">
          <a:xfrm>
            <a:off x="5319713" y="3497263"/>
            <a:ext cx="309562" cy="3175"/>
          </a:xfrm>
          <a:prstGeom prst="straightConnector1">
            <a:avLst/>
          </a:prstGeom>
          <a:noFill/>
          <a:ln w="9525">
            <a:solidFill>
              <a:schemeClr val="tx1"/>
            </a:solidFill>
            <a:round/>
            <a:headEnd type="triangle" w="med" len="med"/>
            <a:tailEnd type="triangle" w="med" len="med"/>
          </a:ln>
        </p:spPr>
      </p:cxnSp>
      <p:cxnSp>
        <p:nvCxnSpPr>
          <p:cNvPr id="63531" name="AutoShape 50"/>
          <p:cNvCxnSpPr>
            <a:cxnSpLocks noChangeShapeType="1"/>
          </p:cNvCxnSpPr>
          <p:nvPr/>
        </p:nvCxnSpPr>
        <p:spPr bwMode="auto">
          <a:xfrm>
            <a:off x="5334000" y="4992688"/>
            <a:ext cx="309563" cy="3175"/>
          </a:xfrm>
          <a:prstGeom prst="straightConnector1">
            <a:avLst/>
          </a:prstGeom>
          <a:noFill/>
          <a:ln w="9525">
            <a:solidFill>
              <a:schemeClr val="tx1"/>
            </a:solidFill>
            <a:round/>
            <a:headEnd type="triangle" w="med" len="med"/>
            <a:tailEnd type="triangle" w="med" len="med"/>
          </a:ln>
        </p:spPr>
      </p:cxnSp>
      <p:cxnSp>
        <p:nvCxnSpPr>
          <p:cNvPr id="63532" name="AutoShape 51"/>
          <p:cNvCxnSpPr>
            <a:cxnSpLocks noChangeShapeType="1"/>
          </p:cNvCxnSpPr>
          <p:nvPr/>
        </p:nvCxnSpPr>
        <p:spPr bwMode="auto">
          <a:xfrm>
            <a:off x="5319713" y="2954338"/>
            <a:ext cx="309562" cy="3175"/>
          </a:xfrm>
          <a:prstGeom prst="straightConnector1">
            <a:avLst/>
          </a:prstGeom>
          <a:noFill/>
          <a:ln w="9525">
            <a:solidFill>
              <a:schemeClr val="tx1"/>
            </a:solidFill>
            <a:round/>
            <a:headEnd type="triangle" w="med" len="med"/>
            <a:tailEnd type="triangle" w="med" len="med"/>
          </a:ln>
        </p:spPr>
      </p:cxnSp>
      <p:sp>
        <p:nvSpPr>
          <p:cNvPr id="63533" name="AutoShape 53"/>
          <p:cNvSpPr>
            <a:spLocks noChangeArrowheads="1"/>
          </p:cNvSpPr>
          <p:nvPr/>
        </p:nvSpPr>
        <p:spPr bwMode="auto">
          <a:xfrm>
            <a:off x="4127500" y="2143125"/>
            <a:ext cx="1762125" cy="285750"/>
          </a:xfrm>
          <a:prstGeom prst="roundRect">
            <a:avLst>
              <a:gd name="adj" fmla="val 16667"/>
            </a:avLst>
          </a:prstGeom>
          <a:solidFill>
            <a:srgbClr val="CCFFCC"/>
          </a:solidFill>
          <a:ln w="9525">
            <a:solidFill>
              <a:schemeClr val="tx1"/>
            </a:solidFill>
            <a:round/>
            <a:headEnd/>
            <a:tailEnd/>
          </a:ln>
        </p:spPr>
        <p:txBody>
          <a:bodyPr wrap="none" anchor="ctr"/>
          <a:lstStyle/>
          <a:p>
            <a:pPr algn="ctr"/>
            <a:r>
              <a:rPr lang="en-US" dirty="0">
                <a:latin typeface="+mj-lt"/>
              </a:rPr>
              <a:t>MSMC SRAM</a:t>
            </a:r>
          </a:p>
        </p:txBody>
      </p:sp>
      <p:sp>
        <p:nvSpPr>
          <p:cNvPr id="63534" name="Text Box 54"/>
          <p:cNvSpPr txBox="1">
            <a:spLocks noChangeArrowheads="1"/>
          </p:cNvSpPr>
          <p:nvPr/>
        </p:nvSpPr>
        <p:spPr bwMode="auto">
          <a:xfrm rot="-5400000">
            <a:off x="3372644" y="3423772"/>
            <a:ext cx="1052513" cy="523220"/>
          </a:xfrm>
          <a:prstGeom prst="rect">
            <a:avLst/>
          </a:prstGeom>
          <a:noFill/>
          <a:ln w="9525">
            <a:noFill/>
            <a:miter lim="800000"/>
            <a:headEnd/>
            <a:tailEnd/>
          </a:ln>
        </p:spPr>
        <p:txBody>
          <a:bodyPr>
            <a:spAutoFit/>
          </a:bodyPr>
          <a:lstStyle/>
          <a:p>
            <a:pPr algn="l"/>
            <a:r>
              <a:rPr lang="en-US" sz="1400" dirty="0">
                <a:latin typeface="+mj-lt"/>
              </a:rPr>
              <a:t>New C66x CorePac</a:t>
            </a:r>
          </a:p>
        </p:txBody>
      </p:sp>
      <p:sp>
        <p:nvSpPr>
          <p:cNvPr id="63535" name="AutoShape 9"/>
          <p:cNvSpPr>
            <a:spLocks noChangeArrowheads="1"/>
          </p:cNvSpPr>
          <p:nvPr/>
        </p:nvSpPr>
        <p:spPr bwMode="auto">
          <a:xfrm>
            <a:off x="1571625" y="2778125"/>
            <a:ext cx="981075" cy="1439863"/>
          </a:xfrm>
          <a:prstGeom prst="roundRect">
            <a:avLst>
              <a:gd name="adj" fmla="val 16667"/>
            </a:avLst>
          </a:prstGeom>
          <a:solidFill>
            <a:srgbClr val="FFFF99"/>
          </a:solidFill>
          <a:ln w="9525">
            <a:solidFill>
              <a:schemeClr val="tx1"/>
            </a:solidFill>
            <a:round/>
            <a:headEnd/>
            <a:tailEnd/>
          </a:ln>
        </p:spPr>
        <p:txBody>
          <a:bodyPr wrap="none" anchor="ctr"/>
          <a:lstStyle/>
          <a:p>
            <a:endParaRPr lang="en-US" dirty="0">
              <a:latin typeface="+mj-lt"/>
            </a:endParaRPr>
          </a:p>
        </p:txBody>
      </p:sp>
      <p:sp>
        <p:nvSpPr>
          <p:cNvPr id="63536" name="AutoShape 10"/>
          <p:cNvSpPr>
            <a:spLocks noChangeArrowheads="1"/>
          </p:cNvSpPr>
          <p:nvPr/>
        </p:nvSpPr>
        <p:spPr bwMode="auto">
          <a:xfrm>
            <a:off x="1614488" y="2917825"/>
            <a:ext cx="422275" cy="344488"/>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37" name="AutoShape 11"/>
          <p:cNvSpPr>
            <a:spLocks noChangeArrowheads="1"/>
          </p:cNvSpPr>
          <p:nvPr/>
        </p:nvSpPr>
        <p:spPr bwMode="auto">
          <a:xfrm>
            <a:off x="2085975" y="2922588"/>
            <a:ext cx="422275" cy="339725"/>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38" name="AutoShape 12"/>
          <p:cNvSpPr>
            <a:spLocks noChangeArrowheads="1"/>
          </p:cNvSpPr>
          <p:nvPr/>
        </p:nvSpPr>
        <p:spPr bwMode="auto">
          <a:xfrm>
            <a:off x="2090738" y="3379788"/>
            <a:ext cx="422275" cy="692150"/>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cxnSp>
        <p:nvCxnSpPr>
          <p:cNvPr id="63539" name="AutoShape 21"/>
          <p:cNvCxnSpPr>
            <a:cxnSpLocks noChangeShapeType="1"/>
          </p:cNvCxnSpPr>
          <p:nvPr/>
        </p:nvCxnSpPr>
        <p:spPr bwMode="auto">
          <a:xfrm flipV="1">
            <a:off x="2062163" y="2495550"/>
            <a:ext cx="0" cy="276225"/>
          </a:xfrm>
          <a:prstGeom prst="straightConnector1">
            <a:avLst/>
          </a:prstGeom>
          <a:noFill/>
          <a:ln w="9525">
            <a:solidFill>
              <a:schemeClr val="tx1"/>
            </a:solidFill>
            <a:round/>
            <a:headEnd type="triangle" w="med" len="med"/>
            <a:tailEnd type="triangle" w="med" len="med"/>
          </a:ln>
        </p:spPr>
      </p:cxnSp>
      <p:sp>
        <p:nvSpPr>
          <p:cNvPr id="63540" name="Text Box 30"/>
          <p:cNvSpPr txBox="1">
            <a:spLocks noChangeArrowheads="1"/>
          </p:cNvSpPr>
          <p:nvPr/>
        </p:nvSpPr>
        <p:spPr bwMode="auto">
          <a:xfrm>
            <a:off x="1608115" y="2938463"/>
            <a:ext cx="461985" cy="307777"/>
          </a:xfrm>
          <a:prstGeom prst="rect">
            <a:avLst/>
          </a:prstGeom>
          <a:noFill/>
          <a:ln w="9525">
            <a:noFill/>
            <a:miter lim="800000"/>
            <a:headEnd/>
            <a:tailEnd/>
          </a:ln>
        </p:spPr>
        <p:txBody>
          <a:bodyPr wrap="none">
            <a:spAutoFit/>
          </a:bodyPr>
          <a:lstStyle/>
          <a:p>
            <a:r>
              <a:rPr lang="en-US" sz="1400" dirty="0">
                <a:latin typeface="+mj-lt"/>
              </a:rPr>
              <a:t>L1D</a:t>
            </a:r>
          </a:p>
        </p:txBody>
      </p:sp>
      <p:sp>
        <p:nvSpPr>
          <p:cNvPr id="63541" name="Text Box 32"/>
          <p:cNvSpPr txBox="1">
            <a:spLocks noChangeArrowheads="1"/>
          </p:cNvSpPr>
          <p:nvPr/>
        </p:nvSpPr>
        <p:spPr bwMode="auto">
          <a:xfrm>
            <a:off x="2092473" y="2938463"/>
            <a:ext cx="444352" cy="307777"/>
          </a:xfrm>
          <a:prstGeom prst="rect">
            <a:avLst/>
          </a:prstGeom>
          <a:noFill/>
          <a:ln w="9525">
            <a:noFill/>
            <a:miter lim="800000"/>
            <a:headEnd/>
            <a:tailEnd/>
          </a:ln>
        </p:spPr>
        <p:txBody>
          <a:bodyPr wrap="none">
            <a:spAutoFit/>
          </a:bodyPr>
          <a:lstStyle/>
          <a:p>
            <a:r>
              <a:rPr lang="en-US" sz="1400" dirty="0">
                <a:latin typeface="+mj-lt"/>
              </a:rPr>
              <a:t>L1P</a:t>
            </a:r>
          </a:p>
        </p:txBody>
      </p:sp>
      <p:sp>
        <p:nvSpPr>
          <p:cNvPr id="63542" name="Text Box 34"/>
          <p:cNvSpPr txBox="1">
            <a:spLocks noChangeArrowheads="1"/>
          </p:cNvSpPr>
          <p:nvPr/>
        </p:nvSpPr>
        <p:spPr bwMode="auto">
          <a:xfrm>
            <a:off x="2133060" y="3595688"/>
            <a:ext cx="351378" cy="307777"/>
          </a:xfrm>
          <a:prstGeom prst="rect">
            <a:avLst/>
          </a:prstGeom>
          <a:noFill/>
          <a:ln w="9525">
            <a:noFill/>
            <a:miter lim="800000"/>
            <a:headEnd/>
            <a:tailEnd/>
          </a:ln>
        </p:spPr>
        <p:txBody>
          <a:bodyPr wrap="none">
            <a:spAutoFit/>
          </a:bodyPr>
          <a:lstStyle/>
          <a:p>
            <a:r>
              <a:rPr lang="en-US" sz="1400" dirty="0">
                <a:latin typeface="+mj-lt"/>
              </a:rPr>
              <a:t>L2</a:t>
            </a:r>
          </a:p>
        </p:txBody>
      </p:sp>
      <p:sp>
        <p:nvSpPr>
          <p:cNvPr id="63543" name="Text Box 37"/>
          <p:cNvSpPr txBox="1">
            <a:spLocks noChangeArrowheads="1"/>
          </p:cNvSpPr>
          <p:nvPr/>
        </p:nvSpPr>
        <p:spPr bwMode="auto">
          <a:xfrm rot="-5400000">
            <a:off x="1266032" y="3439647"/>
            <a:ext cx="1081087" cy="523220"/>
          </a:xfrm>
          <a:prstGeom prst="rect">
            <a:avLst/>
          </a:prstGeom>
          <a:noFill/>
          <a:ln w="9525">
            <a:noFill/>
            <a:miter lim="800000"/>
            <a:headEnd/>
            <a:tailEnd/>
          </a:ln>
        </p:spPr>
        <p:txBody>
          <a:bodyPr>
            <a:spAutoFit/>
          </a:bodyPr>
          <a:lstStyle/>
          <a:p>
            <a:pPr algn="l"/>
            <a:r>
              <a:rPr lang="en-US" sz="1400" dirty="0">
                <a:latin typeface="+mj-lt"/>
              </a:rPr>
              <a:t>New C66x CorePac</a:t>
            </a:r>
          </a:p>
        </p:txBody>
      </p:sp>
      <p:sp>
        <p:nvSpPr>
          <p:cNvPr id="63544" name="Text Box 39"/>
          <p:cNvSpPr txBox="1">
            <a:spLocks noChangeArrowheads="1"/>
          </p:cNvSpPr>
          <p:nvPr/>
        </p:nvSpPr>
        <p:spPr bwMode="auto">
          <a:xfrm>
            <a:off x="2063334" y="2535238"/>
            <a:ext cx="338554" cy="215444"/>
          </a:xfrm>
          <a:prstGeom prst="rect">
            <a:avLst/>
          </a:prstGeom>
          <a:noFill/>
          <a:ln w="9525">
            <a:noFill/>
            <a:miter lim="800000"/>
            <a:headEnd/>
            <a:tailEnd/>
          </a:ln>
        </p:spPr>
        <p:txBody>
          <a:bodyPr wrap="none">
            <a:spAutoFit/>
          </a:bodyPr>
          <a:lstStyle/>
          <a:p>
            <a:r>
              <a:rPr lang="en-US" sz="800" dirty="0">
                <a:latin typeface="+mj-lt"/>
              </a:rPr>
              <a:t>256</a:t>
            </a:r>
          </a:p>
        </p:txBody>
      </p:sp>
      <p:sp>
        <p:nvSpPr>
          <p:cNvPr id="63545" name="AutoShape 9"/>
          <p:cNvSpPr>
            <a:spLocks noChangeArrowheads="1"/>
          </p:cNvSpPr>
          <p:nvPr/>
        </p:nvSpPr>
        <p:spPr bwMode="auto">
          <a:xfrm>
            <a:off x="2605088" y="2747963"/>
            <a:ext cx="981075" cy="1439862"/>
          </a:xfrm>
          <a:prstGeom prst="roundRect">
            <a:avLst>
              <a:gd name="adj" fmla="val 16667"/>
            </a:avLst>
          </a:prstGeom>
          <a:solidFill>
            <a:srgbClr val="FFFF99"/>
          </a:solidFill>
          <a:ln w="9525">
            <a:solidFill>
              <a:schemeClr val="tx1"/>
            </a:solidFill>
            <a:round/>
            <a:headEnd/>
            <a:tailEnd/>
          </a:ln>
        </p:spPr>
        <p:txBody>
          <a:bodyPr wrap="none" anchor="ctr"/>
          <a:lstStyle/>
          <a:p>
            <a:endParaRPr lang="en-US" dirty="0">
              <a:latin typeface="+mj-lt"/>
            </a:endParaRPr>
          </a:p>
        </p:txBody>
      </p:sp>
      <p:sp>
        <p:nvSpPr>
          <p:cNvPr id="63546" name="AutoShape 10"/>
          <p:cNvSpPr>
            <a:spLocks noChangeArrowheads="1"/>
          </p:cNvSpPr>
          <p:nvPr/>
        </p:nvSpPr>
        <p:spPr bwMode="auto">
          <a:xfrm>
            <a:off x="2647950" y="2887663"/>
            <a:ext cx="422275" cy="344487"/>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47" name="AutoShape 11"/>
          <p:cNvSpPr>
            <a:spLocks noChangeArrowheads="1"/>
          </p:cNvSpPr>
          <p:nvPr/>
        </p:nvSpPr>
        <p:spPr bwMode="auto">
          <a:xfrm>
            <a:off x="3119438" y="2892425"/>
            <a:ext cx="422275" cy="339725"/>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48" name="AutoShape 12"/>
          <p:cNvSpPr>
            <a:spLocks noChangeArrowheads="1"/>
          </p:cNvSpPr>
          <p:nvPr/>
        </p:nvSpPr>
        <p:spPr bwMode="auto">
          <a:xfrm>
            <a:off x="3124200" y="3349625"/>
            <a:ext cx="422275" cy="692150"/>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cxnSp>
        <p:nvCxnSpPr>
          <p:cNvPr id="63549" name="AutoShape 21"/>
          <p:cNvCxnSpPr>
            <a:cxnSpLocks noChangeShapeType="1"/>
          </p:cNvCxnSpPr>
          <p:nvPr/>
        </p:nvCxnSpPr>
        <p:spPr bwMode="auto">
          <a:xfrm flipV="1">
            <a:off x="3095625" y="2465388"/>
            <a:ext cx="0" cy="276225"/>
          </a:xfrm>
          <a:prstGeom prst="straightConnector1">
            <a:avLst/>
          </a:prstGeom>
          <a:noFill/>
          <a:ln w="9525">
            <a:solidFill>
              <a:schemeClr val="tx1"/>
            </a:solidFill>
            <a:round/>
            <a:headEnd type="triangle" w="med" len="med"/>
            <a:tailEnd type="triangle" w="med" len="med"/>
          </a:ln>
        </p:spPr>
      </p:cxnSp>
      <p:sp>
        <p:nvSpPr>
          <p:cNvPr id="63550" name="Text Box 30"/>
          <p:cNvSpPr txBox="1">
            <a:spLocks noChangeArrowheads="1"/>
          </p:cNvSpPr>
          <p:nvPr/>
        </p:nvSpPr>
        <p:spPr bwMode="auto">
          <a:xfrm>
            <a:off x="2641578" y="2908300"/>
            <a:ext cx="461985" cy="307777"/>
          </a:xfrm>
          <a:prstGeom prst="rect">
            <a:avLst/>
          </a:prstGeom>
          <a:noFill/>
          <a:ln w="9525">
            <a:noFill/>
            <a:miter lim="800000"/>
            <a:headEnd/>
            <a:tailEnd/>
          </a:ln>
        </p:spPr>
        <p:txBody>
          <a:bodyPr wrap="none">
            <a:spAutoFit/>
          </a:bodyPr>
          <a:lstStyle/>
          <a:p>
            <a:r>
              <a:rPr lang="en-US" sz="1400" dirty="0">
                <a:latin typeface="+mj-lt"/>
              </a:rPr>
              <a:t>L1D</a:t>
            </a:r>
          </a:p>
        </p:txBody>
      </p:sp>
      <p:sp>
        <p:nvSpPr>
          <p:cNvPr id="63551" name="Text Box 32"/>
          <p:cNvSpPr txBox="1">
            <a:spLocks noChangeArrowheads="1"/>
          </p:cNvSpPr>
          <p:nvPr/>
        </p:nvSpPr>
        <p:spPr bwMode="auto">
          <a:xfrm>
            <a:off x="3125936" y="2908300"/>
            <a:ext cx="444352" cy="307777"/>
          </a:xfrm>
          <a:prstGeom prst="rect">
            <a:avLst/>
          </a:prstGeom>
          <a:noFill/>
          <a:ln w="9525">
            <a:noFill/>
            <a:miter lim="800000"/>
            <a:headEnd/>
            <a:tailEnd/>
          </a:ln>
        </p:spPr>
        <p:txBody>
          <a:bodyPr wrap="none">
            <a:spAutoFit/>
          </a:bodyPr>
          <a:lstStyle/>
          <a:p>
            <a:r>
              <a:rPr lang="en-US" sz="1400" dirty="0">
                <a:latin typeface="+mj-lt"/>
              </a:rPr>
              <a:t>L1P</a:t>
            </a:r>
          </a:p>
        </p:txBody>
      </p:sp>
      <p:sp>
        <p:nvSpPr>
          <p:cNvPr id="63552" name="Text Box 34"/>
          <p:cNvSpPr txBox="1">
            <a:spLocks noChangeArrowheads="1"/>
          </p:cNvSpPr>
          <p:nvPr/>
        </p:nvSpPr>
        <p:spPr bwMode="auto">
          <a:xfrm>
            <a:off x="3166522" y="3565525"/>
            <a:ext cx="351378" cy="307777"/>
          </a:xfrm>
          <a:prstGeom prst="rect">
            <a:avLst/>
          </a:prstGeom>
          <a:noFill/>
          <a:ln w="9525">
            <a:noFill/>
            <a:miter lim="800000"/>
            <a:headEnd/>
            <a:tailEnd/>
          </a:ln>
        </p:spPr>
        <p:txBody>
          <a:bodyPr wrap="none">
            <a:spAutoFit/>
          </a:bodyPr>
          <a:lstStyle/>
          <a:p>
            <a:r>
              <a:rPr lang="en-US" sz="1400" dirty="0">
                <a:latin typeface="+mj-lt"/>
              </a:rPr>
              <a:t>L2</a:t>
            </a:r>
          </a:p>
        </p:txBody>
      </p:sp>
      <p:sp>
        <p:nvSpPr>
          <p:cNvPr id="63553" name="Text Box 37"/>
          <p:cNvSpPr txBox="1">
            <a:spLocks noChangeArrowheads="1"/>
          </p:cNvSpPr>
          <p:nvPr/>
        </p:nvSpPr>
        <p:spPr bwMode="auto">
          <a:xfrm rot="-5400000">
            <a:off x="2299494" y="3409484"/>
            <a:ext cx="1081088" cy="523220"/>
          </a:xfrm>
          <a:prstGeom prst="rect">
            <a:avLst/>
          </a:prstGeom>
          <a:noFill/>
          <a:ln w="9525">
            <a:noFill/>
            <a:miter lim="800000"/>
            <a:headEnd/>
            <a:tailEnd/>
          </a:ln>
        </p:spPr>
        <p:txBody>
          <a:bodyPr>
            <a:spAutoFit/>
          </a:bodyPr>
          <a:lstStyle/>
          <a:p>
            <a:pPr algn="l"/>
            <a:r>
              <a:rPr lang="en-US" sz="1400" dirty="0">
                <a:latin typeface="+mj-lt"/>
              </a:rPr>
              <a:t>New C66x CorePac</a:t>
            </a:r>
          </a:p>
        </p:txBody>
      </p:sp>
      <p:sp>
        <p:nvSpPr>
          <p:cNvPr id="63554" name="Text Box 39"/>
          <p:cNvSpPr txBox="1">
            <a:spLocks noChangeArrowheads="1"/>
          </p:cNvSpPr>
          <p:nvPr/>
        </p:nvSpPr>
        <p:spPr bwMode="auto">
          <a:xfrm>
            <a:off x="3096796" y="2505075"/>
            <a:ext cx="338554" cy="215444"/>
          </a:xfrm>
          <a:prstGeom prst="rect">
            <a:avLst/>
          </a:prstGeom>
          <a:noFill/>
          <a:ln w="9525">
            <a:noFill/>
            <a:miter lim="800000"/>
            <a:headEnd/>
            <a:tailEnd/>
          </a:ln>
        </p:spPr>
        <p:txBody>
          <a:bodyPr wrap="none">
            <a:spAutoFit/>
          </a:bodyPr>
          <a:lstStyle/>
          <a:p>
            <a:r>
              <a:rPr lang="en-US" sz="800" dirty="0">
                <a:latin typeface="+mj-lt"/>
              </a:rPr>
              <a:t>256</a:t>
            </a:r>
          </a:p>
        </p:txBody>
      </p:sp>
      <p:cxnSp>
        <p:nvCxnSpPr>
          <p:cNvPr id="63555" name="AutoShape 96"/>
          <p:cNvCxnSpPr>
            <a:cxnSpLocks noChangeShapeType="1"/>
            <a:stCxn id="63500" idx="2"/>
            <a:endCxn id="63492" idx="1"/>
          </p:cNvCxnSpPr>
          <p:nvPr/>
        </p:nvCxnSpPr>
        <p:spPr bwMode="auto">
          <a:xfrm rot="16200000" flipH="1">
            <a:off x="2770982" y="2489994"/>
            <a:ext cx="387350" cy="3856037"/>
          </a:xfrm>
          <a:prstGeom prst="bentConnector2">
            <a:avLst/>
          </a:prstGeom>
          <a:noFill/>
          <a:ln w="9525">
            <a:solidFill>
              <a:schemeClr val="tx1"/>
            </a:solidFill>
            <a:miter lim="800000"/>
            <a:headEnd/>
            <a:tailEnd type="triangle" w="med" len="med"/>
          </a:ln>
        </p:spPr>
      </p:cxnSp>
      <p:cxnSp>
        <p:nvCxnSpPr>
          <p:cNvPr id="63556" name="AutoShape 97"/>
          <p:cNvCxnSpPr>
            <a:cxnSpLocks noChangeShapeType="1"/>
            <a:stCxn id="63535" idx="2"/>
            <a:endCxn id="63490" idx="1"/>
          </p:cNvCxnSpPr>
          <p:nvPr/>
        </p:nvCxnSpPr>
        <p:spPr bwMode="auto">
          <a:xfrm rot="16200000" flipH="1">
            <a:off x="3352006" y="2928145"/>
            <a:ext cx="250825" cy="2830512"/>
          </a:xfrm>
          <a:prstGeom prst="bentConnector2">
            <a:avLst/>
          </a:prstGeom>
          <a:noFill/>
          <a:ln w="9525">
            <a:solidFill>
              <a:schemeClr val="tx1"/>
            </a:solidFill>
            <a:miter lim="800000"/>
            <a:headEnd/>
            <a:tailEnd type="triangle" w="med" len="med"/>
          </a:ln>
        </p:spPr>
      </p:cxnSp>
      <p:cxnSp>
        <p:nvCxnSpPr>
          <p:cNvPr id="63557" name="AutoShape 98"/>
          <p:cNvCxnSpPr>
            <a:cxnSpLocks noChangeShapeType="1"/>
            <a:stCxn id="63545" idx="2"/>
            <a:endCxn id="63491" idx="1"/>
          </p:cNvCxnSpPr>
          <p:nvPr/>
        </p:nvCxnSpPr>
        <p:spPr bwMode="auto">
          <a:xfrm rot="16200000" flipH="1">
            <a:off x="3923506" y="3359944"/>
            <a:ext cx="141288" cy="1797050"/>
          </a:xfrm>
          <a:prstGeom prst="bentConnector2">
            <a:avLst/>
          </a:prstGeom>
          <a:noFill/>
          <a:ln w="9525">
            <a:solidFill>
              <a:schemeClr val="tx1"/>
            </a:solidFill>
            <a:miter lim="800000"/>
            <a:headEnd/>
            <a:tailEnd type="triangle" w="med" len="med"/>
          </a:ln>
        </p:spPr>
      </p:cxnSp>
      <p:sp>
        <p:nvSpPr>
          <p:cNvPr id="63558" name="Text Box 43"/>
          <p:cNvSpPr txBox="1">
            <a:spLocks noChangeArrowheads="1"/>
          </p:cNvSpPr>
          <p:nvPr/>
        </p:nvSpPr>
        <p:spPr bwMode="auto">
          <a:xfrm>
            <a:off x="2022059" y="4216400"/>
            <a:ext cx="338554" cy="215444"/>
          </a:xfrm>
          <a:prstGeom prst="rect">
            <a:avLst/>
          </a:prstGeom>
          <a:noFill/>
          <a:ln w="9525">
            <a:noFill/>
            <a:miter lim="800000"/>
            <a:headEnd/>
            <a:tailEnd/>
          </a:ln>
        </p:spPr>
        <p:txBody>
          <a:bodyPr wrap="none">
            <a:spAutoFit/>
          </a:bodyPr>
          <a:lstStyle/>
          <a:p>
            <a:r>
              <a:rPr lang="en-US" sz="800" dirty="0">
                <a:latin typeface="+mj-lt"/>
              </a:rPr>
              <a:t>256</a:t>
            </a:r>
          </a:p>
        </p:txBody>
      </p:sp>
      <p:sp>
        <p:nvSpPr>
          <p:cNvPr id="63559" name="Text Box 43"/>
          <p:cNvSpPr txBox="1">
            <a:spLocks noChangeArrowheads="1"/>
          </p:cNvSpPr>
          <p:nvPr/>
        </p:nvSpPr>
        <p:spPr bwMode="auto">
          <a:xfrm>
            <a:off x="3057109" y="4151313"/>
            <a:ext cx="338554" cy="215444"/>
          </a:xfrm>
          <a:prstGeom prst="rect">
            <a:avLst/>
          </a:prstGeom>
          <a:noFill/>
          <a:ln w="9525">
            <a:noFill/>
            <a:miter lim="800000"/>
            <a:headEnd/>
            <a:tailEnd/>
          </a:ln>
        </p:spPr>
        <p:txBody>
          <a:bodyPr wrap="none">
            <a:spAutoFit/>
          </a:bodyPr>
          <a:lstStyle/>
          <a:p>
            <a:r>
              <a:rPr lang="en-US" sz="800" dirty="0">
                <a:latin typeface="+mj-lt"/>
              </a:rPr>
              <a:t>256</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84188" y="250825"/>
            <a:ext cx="8229600" cy="715963"/>
          </a:xfrm>
        </p:spPr>
        <p:txBody>
          <a:bodyPr/>
          <a:lstStyle/>
          <a:p>
            <a:pPr eaLnBrk="1" hangingPunct="1"/>
            <a:r>
              <a:rPr lang="en-US" b="0" dirty="0" smtClean="0"/>
              <a:t>MSMC Block Diagram</a:t>
            </a:r>
          </a:p>
        </p:txBody>
      </p:sp>
      <p:grpSp>
        <p:nvGrpSpPr>
          <p:cNvPr id="2" name="Group 3"/>
          <p:cNvGrpSpPr>
            <a:grpSpLocks/>
          </p:cNvGrpSpPr>
          <p:nvPr/>
        </p:nvGrpSpPr>
        <p:grpSpPr bwMode="auto">
          <a:xfrm>
            <a:off x="560388" y="788988"/>
            <a:ext cx="8277225" cy="5645150"/>
            <a:chOff x="225" y="409"/>
            <a:chExt cx="5214" cy="3556"/>
          </a:xfrm>
        </p:grpSpPr>
        <p:sp>
          <p:nvSpPr>
            <p:cNvPr id="64516" name="AutoShape 4"/>
            <p:cNvSpPr>
              <a:spLocks noChangeAspect="1" noChangeArrowheads="1" noTextEdit="1"/>
            </p:cNvSpPr>
            <p:nvPr/>
          </p:nvSpPr>
          <p:spPr bwMode="auto">
            <a:xfrm>
              <a:off x="225" y="409"/>
              <a:ext cx="5214" cy="3556"/>
            </a:xfrm>
            <a:prstGeom prst="rect">
              <a:avLst/>
            </a:prstGeom>
            <a:noFill/>
            <a:ln w="9525">
              <a:noFill/>
              <a:miter lim="800000"/>
              <a:headEnd/>
              <a:tailEnd/>
            </a:ln>
          </p:spPr>
          <p:txBody>
            <a:bodyPr/>
            <a:lstStyle/>
            <a:p>
              <a:endParaRPr lang="en-US" dirty="0"/>
            </a:p>
          </p:txBody>
        </p:sp>
        <p:grpSp>
          <p:nvGrpSpPr>
            <p:cNvPr id="3" name="Group 5"/>
            <p:cNvGrpSpPr>
              <a:grpSpLocks/>
            </p:cNvGrpSpPr>
            <p:nvPr/>
          </p:nvGrpSpPr>
          <p:grpSpPr bwMode="auto">
            <a:xfrm>
              <a:off x="244" y="614"/>
              <a:ext cx="5110" cy="3345"/>
              <a:chOff x="244" y="614"/>
              <a:chExt cx="5110" cy="3345"/>
            </a:xfrm>
          </p:grpSpPr>
          <p:sp>
            <p:nvSpPr>
              <p:cNvPr id="64523" name="Rectangle 6"/>
              <p:cNvSpPr>
                <a:spLocks noChangeArrowheads="1"/>
              </p:cNvSpPr>
              <p:nvPr/>
            </p:nvSpPr>
            <p:spPr bwMode="auto">
              <a:xfrm>
                <a:off x="3009" y="614"/>
                <a:ext cx="636" cy="418"/>
              </a:xfrm>
              <a:prstGeom prst="rect">
                <a:avLst/>
              </a:prstGeom>
              <a:solidFill>
                <a:srgbClr val="EBF1DE"/>
              </a:solidFill>
              <a:ln w="9525">
                <a:noFill/>
                <a:miter lim="800000"/>
                <a:headEnd/>
                <a:tailEnd/>
              </a:ln>
            </p:spPr>
            <p:txBody>
              <a:bodyPr/>
              <a:lstStyle/>
              <a:p>
                <a:endParaRPr lang="en-US" dirty="0"/>
              </a:p>
            </p:txBody>
          </p:sp>
          <p:sp>
            <p:nvSpPr>
              <p:cNvPr id="109580" name="Rectangle 7"/>
              <p:cNvSpPr>
                <a:spLocks noChangeArrowheads="1"/>
              </p:cNvSpPr>
              <p:nvPr/>
            </p:nvSpPr>
            <p:spPr bwMode="auto">
              <a:xfrm>
                <a:off x="3009"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25" name="Rectangle 8"/>
              <p:cNvSpPr>
                <a:spLocks noChangeArrowheads="1"/>
              </p:cNvSpPr>
              <p:nvPr/>
            </p:nvSpPr>
            <p:spPr bwMode="auto">
              <a:xfrm>
                <a:off x="3103" y="652"/>
                <a:ext cx="372" cy="92"/>
              </a:xfrm>
              <a:prstGeom prst="rect">
                <a:avLst/>
              </a:prstGeom>
              <a:noFill/>
              <a:ln w="9525">
                <a:noFill/>
                <a:miter lim="800000"/>
                <a:headEnd/>
                <a:tailEnd/>
              </a:ln>
            </p:spPr>
            <p:txBody>
              <a:bodyPr wrap="none" lIns="0" tIns="0" rIns="0" bIns="0">
                <a:spAutoFit/>
              </a:bodyPr>
              <a:lstStyle/>
              <a:p>
                <a:r>
                  <a:rPr lang="en-US" sz="1200" dirty="0">
                    <a:solidFill>
                      <a:srgbClr val="000000"/>
                    </a:solidFill>
                  </a:rPr>
                  <a:t>CorePac</a:t>
                </a:r>
                <a:endParaRPr lang="en-US" dirty="0"/>
              </a:p>
            </p:txBody>
          </p:sp>
          <p:sp>
            <p:nvSpPr>
              <p:cNvPr id="64526" name="Rectangle 9"/>
              <p:cNvSpPr>
                <a:spLocks noChangeArrowheads="1"/>
              </p:cNvSpPr>
              <p:nvPr/>
            </p:nvSpPr>
            <p:spPr bwMode="auto">
              <a:xfrm>
                <a:off x="3495" y="652"/>
                <a:ext cx="53" cy="92"/>
              </a:xfrm>
              <a:prstGeom prst="rect">
                <a:avLst/>
              </a:prstGeom>
              <a:noFill/>
              <a:ln w="9525">
                <a:noFill/>
                <a:miter lim="800000"/>
                <a:headEnd/>
                <a:tailEnd/>
              </a:ln>
            </p:spPr>
            <p:txBody>
              <a:bodyPr wrap="none" lIns="0" tIns="0" rIns="0" bIns="0">
                <a:spAutoFit/>
              </a:bodyPr>
              <a:lstStyle/>
              <a:p>
                <a:r>
                  <a:rPr lang="en-US" sz="1200" dirty="0">
                    <a:solidFill>
                      <a:srgbClr val="000000"/>
                    </a:solidFill>
                  </a:rPr>
                  <a:t>2</a:t>
                </a:r>
                <a:endParaRPr lang="en-US" dirty="0"/>
              </a:p>
            </p:txBody>
          </p:sp>
          <p:sp>
            <p:nvSpPr>
              <p:cNvPr id="109583" name="Rectangle 10"/>
              <p:cNvSpPr>
                <a:spLocks noChangeArrowheads="1"/>
              </p:cNvSpPr>
              <p:nvPr/>
            </p:nvSpPr>
            <p:spPr bwMode="auto">
              <a:xfrm>
                <a:off x="1062" y="1282"/>
                <a:ext cx="3454" cy="192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28" name="Rectangle 11"/>
              <p:cNvSpPr>
                <a:spLocks noChangeArrowheads="1"/>
              </p:cNvSpPr>
              <p:nvPr/>
            </p:nvSpPr>
            <p:spPr bwMode="auto">
              <a:xfrm>
                <a:off x="1062" y="1282"/>
                <a:ext cx="3454" cy="1923"/>
              </a:xfrm>
              <a:prstGeom prst="rect">
                <a:avLst/>
              </a:prstGeom>
              <a:noFill/>
              <a:ln w="3175">
                <a:solidFill>
                  <a:srgbClr val="000000"/>
                </a:solidFill>
                <a:miter lim="800000"/>
                <a:headEnd/>
                <a:tailEnd/>
              </a:ln>
            </p:spPr>
            <p:txBody>
              <a:bodyPr/>
              <a:lstStyle/>
              <a:p>
                <a:endParaRPr lang="en-US" dirty="0"/>
              </a:p>
            </p:txBody>
          </p:sp>
          <p:sp>
            <p:nvSpPr>
              <p:cNvPr id="64529" name="Rectangle 12"/>
              <p:cNvSpPr>
                <a:spLocks noChangeArrowheads="1"/>
              </p:cNvSpPr>
              <p:nvPr/>
            </p:nvSpPr>
            <p:spPr bwMode="auto">
              <a:xfrm>
                <a:off x="4633" y="1918"/>
                <a:ext cx="721" cy="638"/>
              </a:xfrm>
              <a:prstGeom prst="rect">
                <a:avLst/>
              </a:prstGeom>
              <a:solidFill>
                <a:schemeClr val="accent1"/>
              </a:solidFill>
              <a:ln w="9525">
                <a:noFill/>
                <a:miter lim="800000"/>
                <a:headEnd/>
                <a:tailEnd/>
              </a:ln>
            </p:spPr>
            <p:txBody>
              <a:bodyPr/>
              <a:lstStyle/>
              <a:p>
                <a:endParaRPr lang="en-US" dirty="0"/>
              </a:p>
            </p:txBody>
          </p:sp>
          <p:sp>
            <p:nvSpPr>
              <p:cNvPr id="109586" name="Rectangle 13"/>
              <p:cNvSpPr>
                <a:spLocks noChangeArrowheads="1"/>
              </p:cNvSpPr>
              <p:nvPr/>
            </p:nvSpPr>
            <p:spPr bwMode="auto">
              <a:xfrm>
                <a:off x="4633" y="1918"/>
                <a:ext cx="721" cy="6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31" name="Rectangle 14"/>
              <p:cNvSpPr>
                <a:spLocks noChangeArrowheads="1"/>
              </p:cNvSpPr>
              <p:nvPr/>
            </p:nvSpPr>
            <p:spPr bwMode="auto">
              <a:xfrm>
                <a:off x="4750" y="2148"/>
                <a:ext cx="412" cy="69"/>
              </a:xfrm>
              <a:prstGeom prst="rect">
                <a:avLst/>
              </a:prstGeom>
              <a:noFill/>
              <a:ln w="9525">
                <a:noFill/>
                <a:miter lim="800000"/>
                <a:headEnd/>
                <a:tailEnd/>
              </a:ln>
            </p:spPr>
            <p:txBody>
              <a:bodyPr wrap="none" lIns="0" tIns="0" rIns="0" bIns="0">
                <a:spAutoFit/>
              </a:bodyPr>
              <a:lstStyle/>
              <a:p>
                <a:r>
                  <a:rPr lang="en-US" sz="900" dirty="0">
                    <a:solidFill>
                      <a:srgbClr val="000000"/>
                    </a:solidFill>
                  </a:rPr>
                  <a:t>Shared RAM</a:t>
                </a:r>
                <a:endParaRPr lang="en-US" dirty="0"/>
              </a:p>
            </p:txBody>
          </p:sp>
          <p:sp>
            <p:nvSpPr>
              <p:cNvPr id="64532" name="Rectangle 15"/>
              <p:cNvSpPr>
                <a:spLocks noChangeArrowheads="1"/>
              </p:cNvSpPr>
              <p:nvPr/>
            </p:nvSpPr>
            <p:spPr bwMode="auto">
              <a:xfrm>
                <a:off x="5213" y="2148"/>
                <a:ext cx="20" cy="69"/>
              </a:xfrm>
              <a:prstGeom prst="rect">
                <a:avLst/>
              </a:prstGeom>
              <a:noFill/>
              <a:ln w="9525">
                <a:noFill/>
                <a:miter lim="800000"/>
                <a:headEnd/>
                <a:tailEnd/>
              </a:ln>
            </p:spPr>
            <p:txBody>
              <a:bodyPr wrap="none" lIns="0" tIns="0" rIns="0" bIns="0">
                <a:spAutoFit/>
              </a:bodyPr>
              <a:lstStyle/>
              <a:p>
                <a:r>
                  <a:rPr lang="en-US" sz="900" dirty="0">
                    <a:solidFill>
                      <a:srgbClr val="000000"/>
                    </a:solidFill>
                  </a:rPr>
                  <a:t>,</a:t>
                </a:r>
                <a:endParaRPr lang="en-US" dirty="0"/>
              </a:p>
            </p:txBody>
          </p:sp>
          <p:sp>
            <p:nvSpPr>
              <p:cNvPr id="64533" name="Rectangle 16"/>
              <p:cNvSpPr>
                <a:spLocks noChangeArrowheads="1"/>
              </p:cNvSpPr>
              <p:nvPr/>
            </p:nvSpPr>
            <p:spPr bwMode="auto">
              <a:xfrm>
                <a:off x="4850" y="2237"/>
                <a:ext cx="160" cy="69"/>
              </a:xfrm>
              <a:prstGeom prst="rect">
                <a:avLst/>
              </a:prstGeom>
              <a:noFill/>
              <a:ln w="9525">
                <a:noFill/>
                <a:miter lim="800000"/>
                <a:headEnd/>
                <a:tailEnd/>
              </a:ln>
            </p:spPr>
            <p:txBody>
              <a:bodyPr wrap="none" lIns="0" tIns="0" rIns="0" bIns="0">
                <a:spAutoFit/>
              </a:bodyPr>
              <a:lstStyle/>
              <a:p>
                <a:r>
                  <a:rPr lang="en-US" sz="900" dirty="0">
                    <a:solidFill>
                      <a:srgbClr val="000000"/>
                    </a:solidFill>
                  </a:rPr>
                  <a:t>2048</a:t>
                </a:r>
                <a:endParaRPr lang="en-US" dirty="0"/>
              </a:p>
            </p:txBody>
          </p:sp>
          <p:sp>
            <p:nvSpPr>
              <p:cNvPr id="64534" name="Rectangle 17"/>
              <p:cNvSpPr>
                <a:spLocks noChangeArrowheads="1"/>
              </p:cNvSpPr>
              <p:nvPr/>
            </p:nvSpPr>
            <p:spPr bwMode="auto">
              <a:xfrm>
                <a:off x="5029" y="2237"/>
                <a:ext cx="96" cy="69"/>
              </a:xfrm>
              <a:prstGeom prst="rect">
                <a:avLst/>
              </a:prstGeom>
              <a:noFill/>
              <a:ln w="9525">
                <a:noFill/>
                <a:miter lim="800000"/>
                <a:headEnd/>
                <a:tailEnd/>
              </a:ln>
            </p:spPr>
            <p:txBody>
              <a:bodyPr wrap="none" lIns="0" tIns="0" rIns="0" bIns="0">
                <a:spAutoFit/>
              </a:bodyPr>
              <a:lstStyle/>
              <a:p>
                <a:r>
                  <a:rPr lang="en-US" sz="900" dirty="0">
                    <a:solidFill>
                      <a:srgbClr val="000000"/>
                    </a:solidFill>
                  </a:rPr>
                  <a:t>KB</a:t>
                </a:r>
                <a:endParaRPr lang="en-US" dirty="0"/>
              </a:p>
            </p:txBody>
          </p:sp>
          <p:sp>
            <p:nvSpPr>
              <p:cNvPr id="109591" name="Rectangle 18"/>
              <p:cNvSpPr>
                <a:spLocks noChangeArrowheads="1"/>
              </p:cNvSpPr>
              <p:nvPr/>
            </p:nvSpPr>
            <p:spPr bwMode="auto">
              <a:xfrm>
                <a:off x="1645" y="1282"/>
                <a:ext cx="546"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36" name="Rectangle 19"/>
              <p:cNvSpPr>
                <a:spLocks noChangeArrowheads="1"/>
              </p:cNvSpPr>
              <p:nvPr/>
            </p:nvSpPr>
            <p:spPr bwMode="auto">
              <a:xfrm>
                <a:off x="1645" y="1282"/>
                <a:ext cx="546" cy="251"/>
              </a:xfrm>
              <a:prstGeom prst="rect">
                <a:avLst/>
              </a:prstGeom>
              <a:noFill/>
              <a:ln w="3175">
                <a:solidFill>
                  <a:srgbClr val="000000"/>
                </a:solidFill>
                <a:miter lim="800000"/>
                <a:headEnd/>
                <a:tailEnd/>
              </a:ln>
            </p:spPr>
            <p:txBody>
              <a:bodyPr/>
              <a:lstStyle/>
              <a:p>
                <a:endParaRPr lang="en-US" dirty="0"/>
              </a:p>
            </p:txBody>
          </p:sp>
          <p:sp>
            <p:nvSpPr>
              <p:cNvPr id="64537" name="Rectangle 20"/>
              <p:cNvSpPr>
                <a:spLocks noChangeArrowheads="1"/>
              </p:cNvSpPr>
              <p:nvPr/>
            </p:nvSpPr>
            <p:spPr bwMode="auto">
              <a:xfrm>
                <a:off x="1761" y="1318"/>
                <a:ext cx="300" cy="69"/>
              </a:xfrm>
              <a:prstGeom prst="rect">
                <a:avLst/>
              </a:prstGeom>
              <a:noFill/>
              <a:ln w="9525">
                <a:noFill/>
                <a:miter lim="800000"/>
                <a:headEnd/>
                <a:tailEnd/>
              </a:ln>
            </p:spPr>
            <p:txBody>
              <a:bodyPr wrap="none" lIns="0" tIns="0" rIns="0" bIns="0">
                <a:spAutoFit/>
              </a:bodyPr>
              <a:lstStyle/>
              <a:p>
                <a:r>
                  <a:rPr lang="en-US" sz="900" dirty="0">
                    <a:solidFill>
                      <a:srgbClr val="000000"/>
                    </a:solidFill>
                  </a:rPr>
                  <a:t>CorePac </a:t>
                </a:r>
                <a:endParaRPr lang="en-US" dirty="0"/>
              </a:p>
            </p:txBody>
          </p:sp>
          <p:sp>
            <p:nvSpPr>
              <p:cNvPr id="64538" name="Rectangle 21"/>
              <p:cNvSpPr>
                <a:spLocks noChangeArrowheads="1"/>
              </p:cNvSpPr>
              <p:nvPr/>
            </p:nvSpPr>
            <p:spPr bwMode="auto">
              <a:xfrm>
                <a:off x="1732" y="1407"/>
                <a:ext cx="332" cy="69"/>
              </a:xfrm>
              <a:prstGeom prst="rect">
                <a:avLst/>
              </a:prstGeom>
              <a:noFill/>
              <a:ln w="9525">
                <a:noFill/>
                <a:miter lim="800000"/>
                <a:headEnd/>
                <a:tailEnd/>
              </a:ln>
            </p:spPr>
            <p:txBody>
              <a:bodyPr wrap="none" lIns="0" tIns="0" rIns="0" bIns="0">
                <a:spAutoFit/>
              </a:bodyPr>
              <a:lstStyle/>
              <a:p>
                <a:r>
                  <a:rPr lang="en-US" sz="900" dirty="0">
                    <a:solidFill>
                      <a:srgbClr val="000000"/>
                    </a:solidFill>
                  </a:rPr>
                  <a:t>Slave Port</a:t>
                </a:r>
                <a:endParaRPr lang="en-US" dirty="0"/>
              </a:p>
            </p:txBody>
          </p:sp>
          <p:sp>
            <p:nvSpPr>
              <p:cNvPr id="64539" name="Rectangle 22"/>
              <p:cNvSpPr>
                <a:spLocks noChangeArrowheads="1"/>
              </p:cNvSpPr>
              <p:nvPr/>
            </p:nvSpPr>
            <p:spPr bwMode="auto">
              <a:xfrm>
                <a:off x="3782" y="1282"/>
                <a:ext cx="545" cy="251"/>
              </a:xfrm>
              <a:prstGeom prst="rect">
                <a:avLst/>
              </a:prstGeom>
              <a:solidFill>
                <a:srgbClr val="CADAA9"/>
              </a:solidFill>
              <a:ln w="9525">
                <a:noFill/>
                <a:miter lim="800000"/>
                <a:headEnd/>
                <a:tailEnd/>
              </a:ln>
            </p:spPr>
            <p:txBody>
              <a:bodyPr/>
              <a:lstStyle/>
              <a:p>
                <a:endParaRPr lang="en-US" dirty="0"/>
              </a:p>
            </p:txBody>
          </p:sp>
          <p:sp>
            <p:nvSpPr>
              <p:cNvPr id="109596" name="Rectangle 23"/>
              <p:cNvSpPr>
                <a:spLocks noChangeArrowheads="1"/>
              </p:cNvSpPr>
              <p:nvPr/>
            </p:nvSpPr>
            <p:spPr bwMode="auto">
              <a:xfrm>
                <a:off x="3782" y="1282"/>
                <a:ext cx="545"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41" name="Rectangle 24"/>
              <p:cNvSpPr>
                <a:spLocks noChangeArrowheads="1"/>
              </p:cNvSpPr>
              <p:nvPr/>
            </p:nvSpPr>
            <p:spPr bwMode="auto">
              <a:xfrm>
                <a:off x="3897" y="1318"/>
                <a:ext cx="300" cy="69"/>
              </a:xfrm>
              <a:prstGeom prst="rect">
                <a:avLst/>
              </a:prstGeom>
              <a:noFill/>
              <a:ln w="9525">
                <a:noFill/>
                <a:miter lim="800000"/>
                <a:headEnd/>
                <a:tailEnd/>
              </a:ln>
            </p:spPr>
            <p:txBody>
              <a:bodyPr wrap="none" lIns="0" tIns="0" rIns="0" bIns="0">
                <a:spAutoFit/>
              </a:bodyPr>
              <a:lstStyle/>
              <a:p>
                <a:r>
                  <a:rPr lang="en-US" sz="900" dirty="0">
                    <a:solidFill>
                      <a:srgbClr val="000000"/>
                    </a:solidFill>
                  </a:rPr>
                  <a:t>CorePac </a:t>
                </a:r>
                <a:endParaRPr lang="en-US" dirty="0"/>
              </a:p>
            </p:txBody>
          </p:sp>
          <p:sp>
            <p:nvSpPr>
              <p:cNvPr id="64542" name="Rectangle 25"/>
              <p:cNvSpPr>
                <a:spLocks noChangeArrowheads="1"/>
              </p:cNvSpPr>
              <p:nvPr/>
            </p:nvSpPr>
            <p:spPr bwMode="auto">
              <a:xfrm>
                <a:off x="3868" y="1407"/>
                <a:ext cx="332" cy="69"/>
              </a:xfrm>
              <a:prstGeom prst="rect">
                <a:avLst/>
              </a:prstGeom>
              <a:noFill/>
              <a:ln w="9525">
                <a:noFill/>
                <a:miter lim="800000"/>
                <a:headEnd/>
                <a:tailEnd/>
              </a:ln>
            </p:spPr>
            <p:txBody>
              <a:bodyPr wrap="none" lIns="0" tIns="0" rIns="0" bIns="0">
                <a:spAutoFit/>
              </a:bodyPr>
              <a:lstStyle/>
              <a:p>
                <a:r>
                  <a:rPr lang="en-US" sz="900" dirty="0">
                    <a:solidFill>
                      <a:srgbClr val="000000"/>
                    </a:solidFill>
                  </a:rPr>
                  <a:t>Slave Port</a:t>
                </a:r>
                <a:endParaRPr lang="en-US" dirty="0"/>
              </a:p>
            </p:txBody>
          </p:sp>
          <p:sp>
            <p:nvSpPr>
              <p:cNvPr id="64543" name="Rectangle 26"/>
              <p:cNvSpPr>
                <a:spLocks noChangeArrowheads="1"/>
              </p:cNvSpPr>
              <p:nvPr/>
            </p:nvSpPr>
            <p:spPr bwMode="auto">
              <a:xfrm>
                <a:off x="1062" y="1783"/>
                <a:ext cx="455" cy="439"/>
              </a:xfrm>
              <a:prstGeom prst="rect">
                <a:avLst/>
              </a:prstGeom>
              <a:solidFill>
                <a:srgbClr val="CADAA9"/>
              </a:solidFill>
              <a:ln w="9525">
                <a:noFill/>
                <a:miter lim="800000"/>
                <a:headEnd/>
                <a:tailEnd/>
              </a:ln>
            </p:spPr>
            <p:txBody>
              <a:bodyPr/>
              <a:lstStyle/>
              <a:p>
                <a:endParaRPr lang="en-US" dirty="0"/>
              </a:p>
            </p:txBody>
          </p:sp>
          <p:sp>
            <p:nvSpPr>
              <p:cNvPr id="109600" name="Rectangle 27"/>
              <p:cNvSpPr>
                <a:spLocks noChangeArrowheads="1"/>
              </p:cNvSpPr>
              <p:nvPr/>
            </p:nvSpPr>
            <p:spPr bwMode="auto">
              <a:xfrm>
                <a:off x="1062" y="1783"/>
                <a:ext cx="455" cy="43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45" name="Rectangle 28"/>
              <p:cNvSpPr>
                <a:spLocks noChangeArrowheads="1"/>
              </p:cNvSpPr>
              <p:nvPr/>
            </p:nvSpPr>
            <p:spPr bwMode="auto">
              <a:xfrm>
                <a:off x="1154" y="1779"/>
                <a:ext cx="260" cy="69"/>
              </a:xfrm>
              <a:prstGeom prst="rect">
                <a:avLst/>
              </a:prstGeom>
              <a:noFill/>
              <a:ln w="9525">
                <a:noFill/>
                <a:miter lim="800000"/>
                <a:headEnd/>
                <a:tailEnd/>
              </a:ln>
            </p:spPr>
            <p:txBody>
              <a:bodyPr wrap="none" lIns="0" tIns="0" rIns="0" bIns="0">
                <a:spAutoFit/>
              </a:bodyPr>
              <a:lstStyle/>
              <a:p>
                <a:r>
                  <a:rPr lang="en-US" sz="900" dirty="0">
                    <a:solidFill>
                      <a:srgbClr val="000000"/>
                    </a:solidFill>
                  </a:rPr>
                  <a:t>System </a:t>
                </a:r>
                <a:endParaRPr lang="en-US" dirty="0"/>
              </a:p>
            </p:txBody>
          </p:sp>
          <p:sp>
            <p:nvSpPr>
              <p:cNvPr id="64546" name="Rectangle 29"/>
              <p:cNvSpPr>
                <a:spLocks noChangeArrowheads="1"/>
              </p:cNvSpPr>
              <p:nvPr/>
            </p:nvSpPr>
            <p:spPr bwMode="auto">
              <a:xfrm>
                <a:off x="1103" y="1868"/>
                <a:ext cx="352" cy="69"/>
              </a:xfrm>
              <a:prstGeom prst="rect">
                <a:avLst/>
              </a:prstGeom>
              <a:noFill/>
              <a:ln w="9525">
                <a:noFill/>
                <a:miter lim="800000"/>
                <a:headEnd/>
                <a:tailEnd/>
              </a:ln>
            </p:spPr>
            <p:txBody>
              <a:bodyPr wrap="none" lIns="0" tIns="0" rIns="0" bIns="0">
                <a:spAutoFit/>
              </a:bodyPr>
              <a:lstStyle/>
              <a:p>
                <a:r>
                  <a:rPr lang="en-US" sz="900" dirty="0">
                    <a:solidFill>
                      <a:srgbClr val="000000"/>
                    </a:solidFill>
                  </a:rPr>
                  <a:t>Slave Port </a:t>
                </a:r>
                <a:endParaRPr lang="en-US" dirty="0"/>
              </a:p>
            </p:txBody>
          </p:sp>
          <p:sp>
            <p:nvSpPr>
              <p:cNvPr id="64547" name="Rectangle 30"/>
              <p:cNvSpPr>
                <a:spLocks noChangeArrowheads="1"/>
              </p:cNvSpPr>
              <p:nvPr/>
            </p:nvSpPr>
            <p:spPr bwMode="auto">
              <a:xfrm>
                <a:off x="1107" y="1957"/>
                <a:ext cx="344" cy="69"/>
              </a:xfrm>
              <a:prstGeom prst="rect">
                <a:avLst/>
              </a:prstGeom>
              <a:noFill/>
              <a:ln w="9525">
                <a:noFill/>
                <a:miter lim="800000"/>
                <a:headEnd/>
                <a:tailEnd/>
              </a:ln>
            </p:spPr>
            <p:txBody>
              <a:bodyPr wrap="none" lIns="0" tIns="0" rIns="0" bIns="0">
                <a:spAutoFit/>
              </a:bodyPr>
              <a:lstStyle/>
              <a:p>
                <a:r>
                  <a:rPr lang="en-US" sz="900" dirty="0">
                    <a:solidFill>
                      <a:srgbClr val="000000"/>
                    </a:solidFill>
                  </a:rPr>
                  <a:t>for shared </a:t>
                </a:r>
                <a:endParaRPr lang="en-US" dirty="0"/>
              </a:p>
            </p:txBody>
          </p:sp>
          <p:sp>
            <p:nvSpPr>
              <p:cNvPr id="64548" name="Rectangle 31"/>
              <p:cNvSpPr>
                <a:spLocks noChangeArrowheads="1"/>
              </p:cNvSpPr>
              <p:nvPr/>
            </p:nvSpPr>
            <p:spPr bwMode="auto">
              <a:xfrm>
                <a:off x="1173" y="2046"/>
                <a:ext cx="228" cy="69"/>
              </a:xfrm>
              <a:prstGeom prst="rect">
                <a:avLst/>
              </a:prstGeom>
              <a:noFill/>
              <a:ln w="9525">
                <a:noFill/>
                <a:miter lim="800000"/>
                <a:headEnd/>
                <a:tailEnd/>
              </a:ln>
            </p:spPr>
            <p:txBody>
              <a:bodyPr wrap="none" lIns="0" tIns="0" rIns="0" bIns="0">
                <a:spAutoFit/>
              </a:bodyPr>
              <a:lstStyle/>
              <a:p>
                <a:r>
                  <a:rPr lang="en-US" sz="900" dirty="0">
                    <a:solidFill>
                      <a:srgbClr val="000000"/>
                    </a:solidFill>
                  </a:rPr>
                  <a:t>SRAM </a:t>
                </a:r>
                <a:endParaRPr lang="en-US" dirty="0"/>
              </a:p>
            </p:txBody>
          </p:sp>
          <p:sp>
            <p:nvSpPr>
              <p:cNvPr id="64549" name="Rectangle 32"/>
              <p:cNvSpPr>
                <a:spLocks noChangeArrowheads="1"/>
              </p:cNvSpPr>
              <p:nvPr/>
            </p:nvSpPr>
            <p:spPr bwMode="auto">
              <a:xfrm>
                <a:off x="1175" y="2135"/>
                <a:ext cx="24" cy="69"/>
              </a:xfrm>
              <a:prstGeom prst="rect">
                <a:avLst/>
              </a:prstGeom>
              <a:noFill/>
              <a:ln w="9525">
                <a:noFill/>
                <a:miter lim="800000"/>
                <a:headEnd/>
                <a:tailEnd/>
              </a:ln>
            </p:spPr>
            <p:txBody>
              <a:bodyPr wrap="none" lIns="0" tIns="0" rIns="0" bIns="0">
                <a:spAutoFit/>
              </a:bodyPr>
              <a:lstStyle/>
              <a:p>
                <a:r>
                  <a:rPr lang="en-US" sz="900" dirty="0">
                    <a:solidFill>
                      <a:srgbClr val="000000"/>
                    </a:solidFill>
                  </a:rPr>
                  <a:t>(</a:t>
                </a:r>
                <a:endParaRPr lang="en-US" dirty="0"/>
              </a:p>
            </p:txBody>
          </p:sp>
          <p:sp>
            <p:nvSpPr>
              <p:cNvPr id="64550" name="Rectangle 33"/>
              <p:cNvSpPr>
                <a:spLocks noChangeArrowheads="1"/>
              </p:cNvSpPr>
              <p:nvPr/>
            </p:nvSpPr>
            <p:spPr bwMode="auto">
              <a:xfrm>
                <a:off x="1201" y="2135"/>
                <a:ext cx="156" cy="69"/>
              </a:xfrm>
              <a:prstGeom prst="rect">
                <a:avLst/>
              </a:prstGeom>
              <a:noFill/>
              <a:ln w="9525">
                <a:noFill/>
                <a:miter lim="800000"/>
                <a:headEnd/>
                <a:tailEnd/>
              </a:ln>
            </p:spPr>
            <p:txBody>
              <a:bodyPr wrap="none" lIns="0" tIns="0" rIns="0" bIns="0">
                <a:spAutoFit/>
              </a:bodyPr>
              <a:lstStyle/>
              <a:p>
                <a:r>
                  <a:rPr lang="en-US" sz="900" dirty="0">
                    <a:solidFill>
                      <a:srgbClr val="000000"/>
                    </a:solidFill>
                  </a:rPr>
                  <a:t>SMS</a:t>
                </a:r>
                <a:endParaRPr lang="en-US" dirty="0"/>
              </a:p>
            </p:txBody>
          </p:sp>
          <p:sp>
            <p:nvSpPr>
              <p:cNvPr id="64551" name="Rectangle 34"/>
              <p:cNvSpPr>
                <a:spLocks noChangeArrowheads="1"/>
              </p:cNvSpPr>
              <p:nvPr/>
            </p:nvSpPr>
            <p:spPr bwMode="auto">
              <a:xfrm>
                <a:off x="1376" y="2135"/>
                <a:ext cx="24" cy="69"/>
              </a:xfrm>
              <a:prstGeom prst="rect">
                <a:avLst/>
              </a:prstGeom>
              <a:noFill/>
              <a:ln w="9525">
                <a:noFill/>
                <a:miter lim="800000"/>
                <a:headEnd/>
                <a:tailEnd/>
              </a:ln>
            </p:spPr>
            <p:txBody>
              <a:bodyPr wrap="none" lIns="0" tIns="0" rIns="0" bIns="0">
                <a:spAutoFit/>
              </a:bodyPr>
              <a:lstStyle/>
              <a:p>
                <a:r>
                  <a:rPr lang="en-US" sz="900" dirty="0">
                    <a:solidFill>
                      <a:srgbClr val="000000"/>
                    </a:solidFill>
                  </a:rPr>
                  <a:t>)</a:t>
                </a:r>
                <a:endParaRPr lang="en-US" dirty="0"/>
              </a:p>
            </p:txBody>
          </p:sp>
          <p:sp>
            <p:nvSpPr>
              <p:cNvPr id="64552" name="Rectangle 35"/>
              <p:cNvSpPr>
                <a:spLocks noChangeArrowheads="1"/>
              </p:cNvSpPr>
              <p:nvPr/>
            </p:nvSpPr>
            <p:spPr bwMode="auto">
              <a:xfrm>
                <a:off x="1062" y="2261"/>
                <a:ext cx="455" cy="504"/>
              </a:xfrm>
              <a:prstGeom prst="rect">
                <a:avLst/>
              </a:prstGeom>
              <a:solidFill>
                <a:srgbClr val="CADAA9"/>
              </a:solidFill>
              <a:ln w="9525">
                <a:noFill/>
                <a:miter lim="800000"/>
                <a:headEnd/>
                <a:tailEnd/>
              </a:ln>
            </p:spPr>
            <p:txBody>
              <a:bodyPr/>
              <a:lstStyle/>
              <a:p>
                <a:endParaRPr lang="en-US" dirty="0"/>
              </a:p>
            </p:txBody>
          </p:sp>
          <p:sp>
            <p:nvSpPr>
              <p:cNvPr id="109609" name="Rectangle 36"/>
              <p:cNvSpPr>
                <a:spLocks noChangeArrowheads="1"/>
              </p:cNvSpPr>
              <p:nvPr/>
            </p:nvSpPr>
            <p:spPr bwMode="auto">
              <a:xfrm>
                <a:off x="1062" y="2261"/>
                <a:ext cx="455" cy="5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54" name="Rectangle 39"/>
              <p:cNvSpPr>
                <a:spLocks noChangeArrowheads="1"/>
              </p:cNvSpPr>
              <p:nvPr/>
            </p:nvSpPr>
            <p:spPr bwMode="auto">
              <a:xfrm>
                <a:off x="1109" y="2300"/>
                <a:ext cx="365" cy="349"/>
              </a:xfrm>
              <a:prstGeom prst="rect">
                <a:avLst/>
              </a:prstGeom>
              <a:noFill/>
              <a:ln w="9525">
                <a:noFill/>
                <a:miter lim="800000"/>
                <a:headEnd/>
                <a:tailEnd/>
              </a:ln>
            </p:spPr>
            <p:txBody>
              <a:bodyPr lIns="0" tIns="0" rIns="0" bIns="0">
                <a:spAutoFit/>
              </a:bodyPr>
              <a:lstStyle/>
              <a:p>
                <a:pPr algn="ctr"/>
                <a:r>
                  <a:rPr lang="en-US" sz="900" dirty="0">
                    <a:solidFill>
                      <a:srgbClr val="000000"/>
                    </a:solidFill>
                  </a:rPr>
                  <a:t>System Slave Port for external memory </a:t>
                </a:r>
                <a:endParaRPr lang="en-US" dirty="0"/>
              </a:p>
            </p:txBody>
          </p:sp>
          <p:sp>
            <p:nvSpPr>
              <p:cNvPr id="64555" name="Rectangle 41"/>
              <p:cNvSpPr>
                <a:spLocks noChangeArrowheads="1"/>
              </p:cNvSpPr>
              <p:nvPr/>
            </p:nvSpPr>
            <p:spPr bwMode="auto">
              <a:xfrm>
                <a:off x="1181" y="2646"/>
                <a:ext cx="24" cy="69"/>
              </a:xfrm>
              <a:prstGeom prst="rect">
                <a:avLst/>
              </a:prstGeom>
              <a:noFill/>
              <a:ln w="9525">
                <a:noFill/>
                <a:miter lim="800000"/>
                <a:headEnd/>
                <a:tailEnd/>
              </a:ln>
            </p:spPr>
            <p:txBody>
              <a:bodyPr wrap="none" lIns="0" tIns="0" rIns="0" bIns="0">
                <a:spAutoFit/>
              </a:bodyPr>
              <a:lstStyle/>
              <a:p>
                <a:r>
                  <a:rPr lang="en-US" sz="900" dirty="0">
                    <a:solidFill>
                      <a:srgbClr val="000000"/>
                    </a:solidFill>
                  </a:rPr>
                  <a:t>(</a:t>
                </a:r>
                <a:endParaRPr lang="en-US" dirty="0"/>
              </a:p>
            </p:txBody>
          </p:sp>
          <p:sp>
            <p:nvSpPr>
              <p:cNvPr id="64556" name="Rectangle 42"/>
              <p:cNvSpPr>
                <a:spLocks noChangeArrowheads="1"/>
              </p:cNvSpPr>
              <p:nvPr/>
            </p:nvSpPr>
            <p:spPr bwMode="auto">
              <a:xfrm>
                <a:off x="1208" y="2646"/>
                <a:ext cx="144" cy="69"/>
              </a:xfrm>
              <a:prstGeom prst="rect">
                <a:avLst/>
              </a:prstGeom>
              <a:noFill/>
              <a:ln w="9525">
                <a:noFill/>
                <a:miter lim="800000"/>
                <a:headEnd/>
                <a:tailEnd/>
              </a:ln>
            </p:spPr>
            <p:txBody>
              <a:bodyPr wrap="none" lIns="0" tIns="0" rIns="0" bIns="0">
                <a:spAutoFit/>
              </a:bodyPr>
              <a:lstStyle/>
              <a:p>
                <a:r>
                  <a:rPr lang="en-US" sz="900" dirty="0">
                    <a:solidFill>
                      <a:srgbClr val="000000"/>
                    </a:solidFill>
                  </a:rPr>
                  <a:t>SES</a:t>
                </a:r>
                <a:endParaRPr lang="en-US" dirty="0"/>
              </a:p>
            </p:txBody>
          </p:sp>
          <p:sp>
            <p:nvSpPr>
              <p:cNvPr id="64557" name="Rectangle 43"/>
              <p:cNvSpPr>
                <a:spLocks noChangeArrowheads="1"/>
              </p:cNvSpPr>
              <p:nvPr/>
            </p:nvSpPr>
            <p:spPr bwMode="auto">
              <a:xfrm>
                <a:off x="1370" y="2646"/>
                <a:ext cx="24" cy="69"/>
              </a:xfrm>
              <a:prstGeom prst="rect">
                <a:avLst/>
              </a:prstGeom>
              <a:noFill/>
              <a:ln w="9525">
                <a:noFill/>
                <a:miter lim="800000"/>
                <a:headEnd/>
                <a:tailEnd/>
              </a:ln>
            </p:spPr>
            <p:txBody>
              <a:bodyPr wrap="none" lIns="0" tIns="0" rIns="0" bIns="0">
                <a:spAutoFit/>
              </a:bodyPr>
              <a:lstStyle/>
              <a:p>
                <a:r>
                  <a:rPr lang="en-US" sz="900" dirty="0">
                    <a:solidFill>
                      <a:srgbClr val="000000"/>
                    </a:solidFill>
                  </a:rPr>
                  <a:t>)</a:t>
                </a:r>
                <a:endParaRPr lang="en-US" dirty="0"/>
              </a:p>
            </p:txBody>
          </p:sp>
          <p:sp>
            <p:nvSpPr>
              <p:cNvPr id="64558" name="Rectangle 44"/>
              <p:cNvSpPr>
                <a:spLocks noChangeArrowheads="1"/>
              </p:cNvSpPr>
              <p:nvPr/>
            </p:nvSpPr>
            <p:spPr bwMode="auto">
              <a:xfrm>
                <a:off x="1426" y="2950"/>
                <a:ext cx="727" cy="251"/>
              </a:xfrm>
              <a:prstGeom prst="rect">
                <a:avLst/>
              </a:prstGeom>
              <a:solidFill>
                <a:schemeClr val="folHlink"/>
              </a:solidFill>
              <a:ln w="9525">
                <a:noFill/>
                <a:miter lim="800000"/>
                <a:headEnd/>
                <a:tailEnd/>
              </a:ln>
            </p:spPr>
            <p:txBody>
              <a:bodyPr/>
              <a:lstStyle/>
              <a:p>
                <a:endParaRPr lang="en-US" dirty="0"/>
              </a:p>
            </p:txBody>
          </p:sp>
          <p:sp>
            <p:nvSpPr>
              <p:cNvPr id="109618" name="Rectangle 45"/>
              <p:cNvSpPr>
                <a:spLocks noChangeArrowheads="1"/>
              </p:cNvSpPr>
              <p:nvPr/>
            </p:nvSpPr>
            <p:spPr bwMode="auto">
              <a:xfrm>
                <a:off x="1426" y="2950"/>
                <a:ext cx="727"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60" name="Rectangle 46"/>
              <p:cNvSpPr>
                <a:spLocks noChangeArrowheads="1"/>
              </p:cNvSpPr>
              <p:nvPr/>
            </p:nvSpPr>
            <p:spPr bwMode="auto">
              <a:xfrm>
                <a:off x="1520" y="2990"/>
                <a:ext cx="500" cy="69"/>
              </a:xfrm>
              <a:prstGeom prst="rect">
                <a:avLst/>
              </a:prstGeom>
              <a:noFill/>
              <a:ln w="9525">
                <a:noFill/>
                <a:miter lim="800000"/>
                <a:headEnd/>
                <a:tailEnd/>
              </a:ln>
            </p:spPr>
            <p:txBody>
              <a:bodyPr wrap="none" lIns="0" tIns="0" rIns="0" bIns="0">
                <a:spAutoFit/>
              </a:bodyPr>
              <a:lstStyle/>
              <a:p>
                <a:r>
                  <a:rPr lang="en-US" sz="900" dirty="0">
                    <a:solidFill>
                      <a:srgbClr val="000000"/>
                    </a:solidFill>
                  </a:rPr>
                  <a:t>MSMC System </a:t>
                </a:r>
                <a:endParaRPr lang="en-US" dirty="0"/>
              </a:p>
            </p:txBody>
          </p:sp>
          <p:sp>
            <p:nvSpPr>
              <p:cNvPr id="64561" name="Rectangle 47"/>
              <p:cNvSpPr>
                <a:spLocks noChangeArrowheads="1"/>
              </p:cNvSpPr>
              <p:nvPr/>
            </p:nvSpPr>
            <p:spPr bwMode="auto">
              <a:xfrm>
                <a:off x="1580" y="3079"/>
                <a:ext cx="372" cy="69"/>
              </a:xfrm>
              <a:prstGeom prst="rect">
                <a:avLst/>
              </a:prstGeom>
              <a:noFill/>
              <a:ln w="9525">
                <a:noFill/>
                <a:miter lim="800000"/>
                <a:headEnd/>
                <a:tailEnd/>
              </a:ln>
            </p:spPr>
            <p:txBody>
              <a:bodyPr wrap="none" lIns="0" tIns="0" rIns="0" bIns="0">
                <a:spAutoFit/>
              </a:bodyPr>
              <a:lstStyle/>
              <a:p>
                <a:r>
                  <a:rPr lang="en-US" sz="900" dirty="0">
                    <a:solidFill>
                      <a:srgbClr val="000000"/>
                    </a:solidFill>
                  </a:rPr>
                  <a:t>Master Port</a:t>
                </a:r>
                <a:endParaRPr lang="en-US" dirty="0"/>
              </a:p>
            </p:txBody>
          </p:sp>
          <p:sp>
            <p:nvSpPr>
              <p:cNvPr id="109621" name="Rectangle 48"/>
              <p:cNvSpPr>
                <a:spLocks noChangeArrowheads="1"/>
              </p:cNvSpPr>
              <p:nvPr/>
            </p:nvSpPr>
            <p:spPr bwMode="auto">
              <a:xfrm>
                <a:off x="3698" y="2950"/>
                <a:ext cx="727"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63" name="Rectangle 49"/>
              <p:cNvSpPr>
                <a:spLocks noChangeArrowheads="1"/>
              </p:cNvSpPr>
              <p:nvPr/>
            </p:nvSpPr>
            <p:spPr bwMode="auto">
              <a:xfrm>
                <a:off x="3698" y="2950"/>
                <a:ext cx="727" cy="251"/>
              </a:xfrm>
              <a:prstGeom prst="rect">
                <a:avLst/>
              </a:prstGeom>
              <a:noFill/>
              <a:ln w="3175">
                <a:solidFill>
                  <a:srgbClr val="000000"/>
                </a:solidFill>
                <a:miter lim="800000"/>
                <a:headEnd/>
                <a:tailEnd/>
              </a:ln>
            </p:spPr>
            <p:txBody>
              <a:bodyPr/>
              <a:lstStyle/>
              <a:p>
                <a:endParaRPr lang="en-US" dirty="0"/>
              </a:p>
            </p:txBody>
          </p:sp>
          <p:sp>
            <p:nvSpPr>
              <p:cNvPr id="64564" name="Rectangle 50"/>
              <p:cNvSpPr>
                <a:spLocks noChangeArrowheads="1"/>
              </p:cNvSpPr>
              <p:nvPr/>
            </p:nvSpPr>
            <p:spPr bwMode="auto">
              <a:xfrm>
                <a:off x="3830" y="2986"/>
                <a:ext cx="432" cy="69"/>
              </a:xfrm>
              <a:prstGeom prst="rect">
                <a:avLst/>
              </a:prstGeom>
              <a:noFill/>
              <a:ln w="9525">
                <a:noFill/>
                <a:miter lim="800000"/>
                <a:headEnd/>
                <a:tailEnd/>
              </a:ln>
            </p:spPr>
            <p:txBody>
              <a:bodyPr wrap="none" lIns="0" tIns="0" rIns="0" bIns="0">
                <a:spAutoFit/>
              </a:bodyPr>
              <a:lstStyle/>
              <a:p>
                <a:r>
                  <a:rPr lang="en-US" sz="900" dirty="0">
                    <a:solidFill>
                      <a:srgbClr val="000000"/>
                    </a:solidFill>
                  </a:rPr>
                  <a:t>MSMC EMIF </a:t>
                </a:r>
                <a:endParaRPr lang="en-US" dirty="0"/>
              </a:p>
            </p:txBody>
          </p:sp>
          <p:sp>
            <p:nvSpPr>
              <p:cNvPr id="64565" name="Rectangle 51"/>
              <p:cNvSpPr>
                <a:spLocks noChangeArrowheads="1"/>
              </p:cNvSpPr>
              <p:nvPr/>
            </p:nvSpPr>
            <p:spPr bwMode="auto">
              <a:xfrm>
                <a:off x="3853" y="3075"/>
                <a:ext cx="372" cy="69"/>
              </a:xfrm>
              <a:prstGeom prst="rect">
                <a:avLst/>
              </a:prstGeom>
              <a:noFill/>
              <a:ln w="9525">
                <a:noFill/>
                <a:miter lim="800000"/>
                <a:headEnd/>
                <a:tailEnd/>
              </a:ln>
            </p:spPr>
            <p:txBody>
              <a:bodyPr wrap="none" lIns="0" tIns="0" rIns="0" bIns="0">
                <a:spAutoFit/>
              </a:bodyPr>
              <a:lstStyle/>
              <a:p>
                <a:r>
                  <a:rPr lang="en-US" sz="900" dirty="0">
                    <a:solidFill>
                      <a:srgbClr val="000000"/>
                    </a:solidFill>
                  </a:rPr>
                  <a:t>Master Port</a:t>
                </a:r>
                <a:endParaRPr lang="en-US" dirty="0"/>
              </a:p>
            </p:txBody>
          </p:sp>
          <p:sp>
            <p:nvSpPr>
              <p:cNvPr id="64566" name="Rectangle 52"/>
              <p:cNvSpPr>
                <a:spLocks noChangeArrowheads="1"/>
              </p:cNvSpPr>
              <p:nvPr/>
            </p:nvSpPr>
            <p:spPr bwMode="auto">
              <a:xfrm>
                <a:off x="1971" y="1720"/>
                <a:ext cx="2136" cy="1046"/>
              </a:xfrm>
              <a:prstGeom prst="rect">
                <a:avLst/>
              </a:prstGeom>
              <a:solidFill>
                <a:srgbClr val="CADAA9"/>
              </a:solidFill>
              <a:ln w="9525">
                <a:noFill/>
                <a:miter lim="800000"/>
                <a:headEnd/>
                <a:tailEnd/>
              </a:ln>
            </p:spPr>
            <p:txBody>
              <a:bodyPr/>
              <a:lstStyle/>
              <a:p>
                <a:endParaRPr lang="en-US" dirty="0"/>
              </a:p>
            </p:txBody>
          </p:sp>
          <p:sp>
            <p:nvSpPr>
              <p:cNvPr id="109626" name="Rectangle 53"/>
              <p:cNvSpPr>
                <a:spLocks noChangeArrowheads="1"/>
              </p:cNvSpPr>
              <p:nvPr/>
            </p:nvSpPr>
            <p:spPr bwMode="auto">
              <a:xfrm>
                <a:off x="1971" y="1720"/>
                <a:ext cx="2136" cy="104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68" name="Rectangle 54"/>
              <p:cNvSpPr>
                <a:spLocks noChangeArrowheads="1"/>
              </p:cNvSpPr>
              <p:nvPr/>
            </p:nvSpPr>
            <p:spPr bwMode="auto">
              <a:xfrm>
                <a:off x="2740" y="1757"/>
                <a:ext cx="532" cy="69"/>
              </a:xfrm>
              <a:prstGeom prst="rect">
                <a:avLst/>
              </a:prstGeom>
              <a:noFill/>
              <a:ln w="9525">
                <a:noFill/>
                <a:miter lim="800000"/>
                <a:headEnd/>
                <a:tailEnd/>
              </a:ln>
            </p:spPr>
            <p:txBody>
              <a:bodyPr wrap="none" lIns="0" tIns="0" rIns="0" bIns="0">
                <a:spAutoFit/>
              </a:bodyPr>
              <a:lstStyle/>
              <a:p>
                <a:r>
                  <a:rPr lang="en-US" sz="900" i="1" dirty="0">
                    <a:solidFill>
                      <a:srgbClr val="000000"/>
                    </a:solidFill>
                  </a:rPr>
                  <a:t>MSMC Datapath</a:t>
                </a:r>
                <a:endParaRPr lang="en-US" dirty="0"/>
              </a:p>
            </p:txBody>
          </p:sp>
          <p:sp>
            <p:nvSpPr>
              <p:cNvPr id="64569" name="Freeform 55"/>
              <p:cNvSpPr>
                <a:spLocks/>
              </p:cNvSpPr>
              <p:nvPr/>
            </p:nvSpPr>
            <p:spPr bwMode="auto">
              <a:xfrm>
                <a:off x="2262" y="2766"/>
                <a:ext cx="0" cy="83"/>
              </a:xfrm>
              <a:custGeom>
                <a:avLst/>
                <a:gdLst>
                  <a:gd name="T0" fmla="*/ 0 h 167"/>
                  <a:gd name="T1" fmla="*/ 0 h 167"/>
                  <a:gd name="T2" fmla="*/ 0 h 167"/>
                  <a:gd name="T3" fmla="*/ 0 60000 65536"/>
                  <a:gd name="T4" fmla="*/ 0 60000 65536"/>
                  <a:gd name="T5" fmla="*/ 0 60000 65536"/>
                  <a:gd name="T6" fmla="*/ 0 h 167"/>
                  <a:gd name="T7" fmla="*/ 167 h 167"/>
                </a:gdLst>
                <a:ahLst/>
                <a:cxnLst>
                  <a:cxn ang="T3">
                    <a:pos x="0" y="T0"/>
                  </a:cxn>
                  <a:cxn ang="T4">
                    <a:pos x="0" y="T1"/>
                  </a:cxn>
                  <a:cxn ang="T5">
                    <a:pos x="0" y="T2"/>
                  </a:cxn>
                </a:cxnLst>
                <a:rect l="0" t="T6" r="0" b="T7"/>
                <a:pathLst>
                  <a:path h="167">
                    <a:moveTo>
                      <a:pt x="0" y="0"/>
                    </a:moveTo>
                    <a:lnTo>
                      <a:pt x="0" y="167"/>
                    </a:lnTo>
                    <a:lnTo>
                      <a:pt x="0" y="0"/>
                    </a:lnTo>
                    <a:close/>
                  </a:path>
                </a:pathLst>
              </a:custGeom>
              <a:noFill/>
              <a:ln w="3175">
                <a:solidFill>
                  <a:srgbClr val="000000"/>
                </a:solidFill>
                <a:prstDash val="solid"/>
                <a:round/>
                <a:headEnd/>
                <a:tailEnd/>
              </a:ln>
            </p:spPr>
            <p:txBody>
              <a:bodyPr/>
              <a:lstStyle/>
              <a:p>
                <a:endParaRPr lang="en-US" dirty="0"/>
              </a:p>
            </p:txBody>
          </p:sp>
          <p:sp>
            <p:nvSpPr>
              <p:cNvPr id="64570" name="Freeform 56"/>
              <p:cNvSpPr>
                <a:spLocks/>
              </p:cNvSpPr>
              <p:nvPr/>
            </p:nvSpPr>
            <p:spPr bwMode="auto">
              <a:xfrm>
                <a:off x="4184" y="2237"/>
                <a:ext cx="372" cy="6"/>
              </a:xfrm>
              <a:custGeom>
                <a:avLst/>
                <a:gdLst>
                  <a:gd name="T0" fmla="*/ 0 w 745"/>
                  <a:gd name="T1" fmla="*/ 1 h 11"/>
                  <a:gd name="T2" fmla="*/ 1 w 745"/>
                  <a:gd name="T3" fmla="*/ 1 h 11"/>
                  <a:gd name="T4" fmla="*/ 1 w 745"/>
                  <a:gd name="T5" fmla="*/ 0 h 11"/>
                  <a:gd name="T6" fmla="*/ 2 w 745"/>
                  <a:gd name="T7" fmla="*/ 0 h 11"/>
                  <a:gd name="T8" fmla="*/ 0 60000 65536"/>
                  <a:gd name="T9" fmla="*/ 0 60000 65536"/>
                  <a:gd name="T10" fmla="*/ 0 60000 65536"/>
                  <a:gd name="T11" fmla="*/ 0 60000 65536"/>
                  <a:gd name="T12" fmla="*/ 0 w 745"/>
                  <a:gd name="T13" fmla="*/ 0 h 11"/>
                  <a:gd name="T14" fmla="*/ 745 w 745"/>
                  <a:gd name="T15" fmla="*/ 11 h 11"/>
                </a:gdLst>
                <a:ahLst/>
                <a:cxnLst>
                  <a:cxn ang="T8">
                    <a:pos x="T0" y="T1"/>
                  </a:cxn>
                  <a:cxn ang="T9">
                    <a:pos x="T2" y="T3"/>
                  </a:cxn>
                  <a:cxn ang="T10">
                    <a:pos x="T4" y="T5"/>
                  </a:cxn>
                  <a:cxn ang="T11">
                    <a:pos x="T6" y="T7"/>
                  </a:cxn>
                </a:cxnLst>
                <a:rect l="T12" t="T13" r="T14" b="T15"/>
                <a:pathLst>
                  <a:path w="745" h="11">
                    <a:moveTo>
                      <a:pt x="0" y="11"/>
                    </a:moveTo>
                    <a:lnTo>
                      <a:pt x="372" y="11"/>
                    </a:lnTo>
                    <a:lnTo>
                      <a:pt x="372" y="0"/>
                    </a:lnTo>
                    <a:lnTo>
                      <a:pt x="745" y="0"/>
                    </a:lnTo>
                  </a:path>
                </a:pathLst>
              </a:custGeom>
              <a:noFill/>
              <a:ln w="3175">
                <a:solidFill>
                  <a:srgbClr val="000000"/>
                </a:solidFill>
                <a:prstDash val="solid"/>
                <a:round/>
                <a:headEnd/>
                <a:tailEnd/>
              </a:ln>
            </p:spPr>
            <p:txBody>
              <a:bodyPr/>
              <a:lstStyle/>
              <a:p>
                <a:endParaRPr lang="en-US" dirty="0"/>
              </a:p>
            </p:txBody>
          </p:sp>
          <p:sp>
            <p:nvSpPr>
              <p:cNvPr id="64571" name="Freeform 57"/>
              <p:cNvSpPr>
                <a:spLocks/>
              </p:cNvSpPr>
              <p:nvPr/>
            </p:nvSpPr>
            <p:spPr bwMode="auto">
              <a:xfrm>
                <a:off x="4107" y="2217"/>
                <a:ext cx="84" cy="51"/>
              </a:xfrm>
              <a:custGeom>
                <a:avLst/>
                <a:gdLst>
                  <a:gd name="T0" fmla="*/ 1 w 166"/>
                  <a:gd name="T1" fmla="*/ 0 h 103"/>
                  <a:gd name="T2" fmla="*/ 0 w 166"/>
                  <a:gd name="T3" fmla="*/ 0 h 103"/>
                  <a:gd name="T4" fmla="*/ 1 w 166"/>
                  <a:gd name="T5" fmla="*/ 0 h 103"/>
                  <a:gd name="T6" fmla="*/ 1 w 166"/>
                  <a:gd name="T7" fmla="*/ 0 h 103"/>
                  <a:gd name="T8" fmla="*/ 0 60000 65536"/>
                  <a:gd name="T9" fmla="*/ 0 60000 65536"/>
                  <a:gd name="T10" fmla="*/ 0 60000 65536"/>
                  <a:gd name="T11" fmla="*/ 0 60000 65536"/>
                  <a:gd name="T12" fmla="*/ 0 w 166"/>
                  <a:gd name="T13" fmla="*/ 0 h 103"/>
                  <a:gd name="T14" fmla="*/ 166 w 166"/>
                  <a:gd name="T15" fmla="*/ 103 h 103"/>
                </a:gdLst>
                <a:ahLst/>
                <a:cxnLst>
                  <a:cxn ang="T8">
                    <a:pos x="T0" y="T1"/>
                  </a:cxn>
                  <a:cxn ang="T9">
                    <a:pos x="T2" y="T3"/>
                  </a:cxn>
                  <a:cxn ang="T10">
                    <a:pos x="T4" y="T5"/>
                  </a:cxn>
                  <a:cxn ang="T11">
                    <a:pos x="T6" y="T7"/>
                  </a:cxn>
                </a:cxnLst>
                <a:rect l="T12" t="T13" r="T14" b="T15"/>
                <a:pathLst>
                  <a:path w="166" h="103">
                    <a:moveTo>
                      <a:pt x="166" y="103"/>
                    </a:moveTo>
                    <a:lnTo>
                      <a:pt x="0" y="51"/>
                    </a:lnTo>
                    <a:lnTo>
                      <a:pt x="166" y="0"/>
                    </a:lnTo>
                    <a:lnTo>
                      <a:pt x="166" y="103"/>
                    </a:lnTo>
                    <a:close/>
                  </a:path>
                </a:pathLst>
              </a:custGeom>
              <a:solidFill>
                <a:srgbClr val="000000"/>
              </a:solidFill>
              <a:ln w="9525">
                <a:noFill/>
                <a:round/>
                <a:headEnd/>
                <a:tailEnd/>
              </a:ln>
            </p:spPr>
            <p:txBody>
              <a:bodyPr/>
              <a:lstStyle/>
              <a:p>
                <a:endParaRPr lang="en-US" dirty="0"/>
              </a:p>
            </p:txBody>
          </p:sp>
          <p:sp>
            <p:nvSpPr>
              <p:cNvPr id="64572" name="Freeform 58"/>
              <p:cNvSpPr>
                <a:spLocks/>
              </p:cNvSpPr>
              <p:nvPr/>
            </p:nvSpPr>
            <p:spPr bwMode="auto">
              <a:xfrm>
                <a:off x="4550" y="2212"/>
                <a:ext cx="83" cy="51"/>
              </a:xfrm>
              <a:custGeom>
                <a:avLst/>
                <a:gdLst>
                  <a:gd name="T0" fmla="*/ 0 w 167"/>
                  <a:gd name="T1" fmla="*/ 0 h 102"/>
                  <a:gd name="T2" fmla="*/ 0 w 167"/>
                  <a:gd name="T3" fmla="*/ 1 h 102"/>
                  <a:gd name="T4" fmla="*/ 0 w 167"/>
                  <a:gd name="T5" fmla="*/ 1 h 102"/>
                  <a:gd name="T6" fmla="*/ 0 w 167"/>
                  <a:gd name="T7" fmla="*/ 0 h 102"/>
                  <a:gd name="T8" fmla="*/ 0 60000 65536"/>
                  <a:gd name="T9" fmla="*/ 0 60000 65536"/>
                  <a:gd name="T10" fmla="*/ 0 60000 65536"/>
                  <a:gd name="T11" fmla="*/ 0 60000 65536"/>
                  <a:gd name="T12" fmla="*/ 0 w 167"/>
                  <a:gd name="T13" fmla="*/ 0 h 102"/>
                  <a:gd name="T14" fmla="*/ 167 w 167"/>
                  <a:gd name="T15" fmla="*/ 102 h 102"/>
                </a:gdLst>
                <a:ahLst/>
                <a:cxnLst>
                  <a:cxn ang="T8">
                    <a:pos x="T0" y="T1"/>
                  </a:cxn>
                  <a:cxn ang="T9">
                    <a:pos x="T2" y="T3"/>
                  </a:cxn>
                  <a:cxn ang="T10">
                    <a:pos x="T4" y="T5"/>
                  </a:cxn>
                  <a:cxn ang="T11">
                    <a:pos x="T6" y="T7"/>
                  </a:cxn>
                </a:cxnLst>
                <a:rect l="T12" t="T13" r="T14" b="T15"/>
                <a:pathLst>
                  <a:path w="167" h="102">
                    <a:moveTo>
                      <a:pt x="0" y="0"/>
                    </a:moveTo>
                    <a:lnTo>
                      <a:pt x="167" y="50"/>
                    </a:lnTo>
                    <a:lnTo>
                      <a:pt x="0" y="102"/>
                    </a:lnTo>
                    <a:lnTo>
                      <a:pt x="0" y="0"/>
                    </a:lnTo>
                    <a:close/>
                  </a:path>
                </a:pathLst>
              </a:custGeom>
              <a:solidFill>
                <a:srgbClr val="000000"/>
              </a:solidFill>
              <a:ln w="9525">
                <a:noFill/>
                <a:round/>
                <a:headEnd/>
                <a:tailEnd/>
              </a:ln>
            </p:spPr>
            <p:txBody>
              <a:bodyPr/>
              <a:lstStyle/>
              <a:p>
                <a:endParaRPr lang="en-US" dirty="0"/>
              </a:p>
            </p:txBody>
          </p:sp>
          <p:sp>
            <p:nvSpPr>
              <p:cNvPr id="109632" name="Rectangle 59"/>
              <p:cNvSpPr>
                <a:spLocks noChangeArrowheads="1"/>
              </p:cNvSpPr>
              <p:nvPr/>
            </p:nvSpPr>
            <p:spPr bwMode="auto">
              <a:xfrm>
                <a:off x="2562" y="1863"/>
                <a:ext cx="1363" cy="25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74" name="Rectangle 60"/>
              <p:cNvSpPr>
                <a:spLocks noChangeArrowheads="1"/>
              </p:cNvSpPr>
              <p:nvPr/>
            </p:nvSpPr>
            <p:spPr bwMode="auto">
              <a:xfrm>
                <a:off x="2562" y="1863"/>
                <a:ext cx="1363" cy="251"/>
              </a:xfrm>
              <a:prstGeom prst="rect">
                <a:avLst/>
              </a:prstGeom>
              <a:noFill/>
              <a:ln w="12700">
                <a:solidFill>
                  <a:srgbClr val="000000"/>
                </a:solidFill>
                <a:miter lim="800000"/>
                <a:headEnd/>
                <a:tailEnd/>
              </a:ln>
            </p:spPr>
            <p:txBody>
              <a:bodyPr/>
              <a:lstStyle/>
              <a:p>
                <a:endParaRPr lang="en-US" dirty="0"/>
              </a:p>
            </p:txBody>
          </p:sp>
          <p:sp>
            <p:nvSpPr>
              <p:cNvPr id="64575" name="Rectangle 61"/>
              <p:cNvSpPr>
                <a:spLocks noChangeArrowheads="1"/>
              </p:cNvSpPr>
              <p:nvPr/>
            </p:nvSpPr>
            <p:spPr bwMode="auto">
              <a:xfrm>
                <a:off x="3060" y="1944"/>
                <a:ext cx="328" cy="69"/>
              </a:xfrm>
              <a:prstGeom prst="rect">
                <a:avLst/>
              </a:prstGeom>
              <a:noFill/>
              <a:ln w="9525">
                <a:noFill/>
                <a:miter lim="800000"/>
                <a:headEnd/>
                <a:tailEnd/>
              </a:ln>
            </p:spPr>
            <p:txBody>
              <a:bodyPr wrap="none" lIns="0" tIns="0" rIns="0" bIns="0">
                <a:spAutoFit/>
              </a:bodyPr>
              <a:lstStyle/>
              <a:p>
                <a:r>
                  <a:rPr lang="en-US" sz="900" dirty="0">
                    <a:solidFill>
                      <a:srgbClr val="000000"/>
                    </a:solidFill>
                  </a:rPr>
                  <a:t>Arbitration</a:t>
                </a:r>
                <a:endParaRPr lang="en-US" dirty="0"/>
              </a:p>
            </p:txBody>
          </p:sp>
          <p:sp>
            <p:nvSpPr>
              <p:cNvPr id="64576" name="Line 62"/>
              <p:cNvSpPr>
                <a:spLocks noChangeShapeType="1"/>
              </p:cNvSpPr>
              <p:nvPr/>
            </p:nvSpPr>
            <p:spPr bwMode="auto">
              <a:xfrm>
                <a:off x="1593" y="2003"/>
                <a:ext cx="302" cy="2"/>
              </a:xfrm>
              <a:prstGeom prst="line">
                <a:avLst/>
              </a:prstGeom>
              <a:noFill/>
              <a:ln w="3175">
                <a:solidFill>
                  <a:srgbClr val="000000"/>
                </a:solidFill>
                <a:round/>
                <a:headEnd/>
                <a:tailEnd/>
              </a:ln>
            </p:spPr>
            <p:txBody>
              <a:bodyPr/>
              <a:lstStyle/>
              <a:p>
                <a:endParaRPr lang="en-US" dirty="0"/>
              </a:p>
            </p:txBody>
          </p:sp>
          <p:sp>
            <p:nvSpPr>
              <p:cNvPr id="64577" name="Freeform 63"/>
              <p:cNvSpPr>
                <a:spLocks/>
              </p:cNvSpPr>
              <p:nvPr/>
            </p:nvSpPr>
            <p:spPr bwMode="auto">
              <a:xfrm>
                <a:off x="1517" y="1978"/>
                <a:ext cx="83" cy="50"/>
              </a:xfrm>
              <a:custGeom>
                <a:avLst/>
                <a:gdLst>
                  <a:gd name="T0" fmla="*/ 0 w 167"/>
                  <a:gd name="T1" fmla="*/ 0 h 102"/>
                  <a:gd name="T2" fmla="*/ 0 w 167"/>
                  <a:gd name="T3" fmla="*/ 0 h 102"/>
                  <a:gd name="T4" fmla="*/ 0 w 167"/>
                  <a:gd name="T5" fmla="*/ 0 h 102"/>
                  <a:gd name="T6" fmla="*/ 0 w 167"/>
                  <a:gd name="T7" fmla="*/ 0 h 102"/>
                  <a:gd name="T8" fmla="*/ 0 60000 65536"/>
                  <a:gd name="T9" fmla="*/ 0 60000 65536"/>
                  <a:gd name="T10" fmla="*/ 0 60000 65536"/>
                  <a:gd name="T11" fmla="*/ 0 60000 65536"/>
                  <a:gd name="T12" fmla="*/ 0 w 167"/>
                  <a:gd name="T13" fmla="*/ 0 h 102"/>
                  <a:gd name="T14" fmla="*/ 167 w 167"/>
                  <a:gd name="T15" fmla="*/ 102 h 102"/>
                </a:gdLst>
                <a:ahLst/>
                <a:cxnLst>
                  <a:cxn ang="T8">
                    <a:pos x="T0" y="T1"/>
                  </a:cxn>
                  <a:cxn ang="T9">
                    <a:pos x="T2" y="T3"/>
                  </a:cxn>
                  <a:cxn ang="T10">
                    <a:pos x="T4" y="T5"/>
                  </a:cxn>
                  <a:cxn ang="T11">
                    <a:pos x="T6" y="T7"/>
                  </a:cxn>
                </a:cxnLst>
                <a:rect l="T12" t="T13" r="T14" b="T15"/>
                <a:pathLst>
                  <a:path w="167" h="102">
                    <a:moveTo>
                      <a:pt x="167" y="102"/>
                    </a:moveTo>
                    <a:lnTo>
                      <a:pt x="0" y="49"/>
                    </a:lnTo>
                    <a:lnTo>
                      <a:pt x="167" y="0"/>
                    </a:lnTo>
                    <a:lnTo>
                      <a:pt x="167" y="102"/>
                    </a:lnTo>
                    <a:close/>
                  </a:path>
                </a:pathLst>
              </a:custGeom>
              <a:solidFill>
                <a:srgbClr val="000000"/>
              </a:solidFill>
              <a:ln w="9525">
                <a:noFill/>
                <a:round/>
                <a:headEnd/>
                <a:tailEnd/>
              </a:ln>
            </p:spPr>
            <p:txBody>
              <a:bodyPr/>
              <a:lstStyle/>
              <a:p>
                <a:endParaRPr lang="en-US" dirty="0"/>
              </a:p>
            </p:txBody>
          </p:sp>
          <p:sp>
            <p:nvSpPr>
              <p:cNvPr id="64578" name="Freeform 64"/>
              <p:cNvSpPr>
                <a:spLocks/>
              </p:cNvSpPr>
              <p:nvPr/>
            </p:nvSpPr>
            <p:spPr bwMode="auto">
              <a:xfrm>
                <a:off x="1887" y="1980"/>
                <a:ext cx="84" cy="50"/>
              </a:xfrm>
              <a:custGeom>
                <a:avLst/>
                <a:gdLst>
                  <a:gd name="T0" fmla="*/ 1 w 168"/>
                  <a:gd name="T1" fmla="*/ 0 h 102"/>
                  <a:gd name="T2" fmla="*/ 1 w 168"/>
                  <a:gd name="T3" fmla="*/ 0 h 102"/>
                  <a:gd name="T4" fmla="*/ 0 w 168"/>
                  <a:gd name="T5" fmla="*/ 0 h 102"/>
                  <a:gd name="T6" fmla="*/ 1 w 168"/>
                  <a:gd name="T7" fmla="*/ 0 h 102"/>
                  <a:gd name="T8" fmla="*/ 0 60000 65536"/>
                  <a:gd name="T9" fmla="*/ 0 60000 65536"/>
                  <a:gd name="T10" fmla="*/ 0 60000 65536"/>
                  <a:gd name="T11" fmla="*/ 0 60000 65536"/>
                  <a:gd name="T12" fmla="*/ 0 w 168"/>
                  <a:gd name="T13" fmla="*/ 0 h 102"/>
                  <a:gd name="T14" fmla="*/ 168 w 168"/>
                  <a:gd name="T15" fmla="*/ 102 h 102"/>
                </a:gdLst>
                <a:ahLst/>
                <a:cxnLst>
                  <a:cxn ang="T8">
                    <a:pos x="T0" y="T1"/>
                  </a:cxn>
                  <a:cxn ang="T9">
                    <a:pos x="T2" y="T3"/>
                  </a:cxn>
                  <a:cxn ang="T10">
                    <a:pos x="T4" y="T5"/>
                  </a:cxn>
                  <a:cxn ang="T11">
                    <a:pos x="T6" y="T7"/>
                  </a:cxn>
                </a:cxnLst>
                <a:rect l="T12" t="T13" r="T14" b="T15"/>
                <a:pathLst>
                  <a:path w="168" h="102">
                    <a:moveTo>
                      <a:pt x="2" y="0"/>
                    </a:moveTo>
                    <a:lnTo>
                      <a:pt x="168" y="52"/>
                    </a:lnTo>
                    <a:lnTo>
                      <a:pt x="0" y="102"/>
                    </a:lnTo>
                    <a:lnTo>
                      <a:pt x="2" y="0"/>
                    </a:lnTo>
                    <a:close/>
                  </a:path>
                </a:pathLst>
              </a:custGeom>
              <a:solidFill>
                <a:srgbClr val="000000"/>
              </a:solidFill>
              <a:ln w="9525">
                <a:noFill/>
                <a:round/>
                <a:headEnd/>
                <a:tailEnd/>
              </a:ln>
            </p:spPr>
            <p:txBody>
              <a:bodyPr/>
              <a:lstStyle/>
              <a:p>
                <a:endParaRPr lang="en-US" dirty="0"/>
              </a:p>
            </p:txBody>
          </p:sp>
          <p:sp>
            <p:nvSpPr>
              <p:cNvPr id="64579" name="Line 65"/>
              <p:cNvSpPr>
                <a:spLocks noChangeShapeType="1"/>
              </p:cNvSpPr>
              <p:nvPr/>
            </p:nvSpPr>
            <p:spPr bwMode="auto">
              <a:xfrm flipV="1">
                <a:off x="1593" y="2509"/>
                <a:ext cx="302" cy="4"/>
              </a:xfrm>
              <a:prstGeom prst="line">
                <a:avLst/>
              </a:prstGeom>
              <a:noFill/>
              <a:ln w="3175">
                <a:solidFill>
                  <a:srgbClr val="000000"/>
                </a:solidFill>
                <a:round/>
                <a:headEnd/>
                <a:tailEnd/>
              </a:ln>
            </p:spPr>
            <p:txBody>
              <a:bodyPr/>
              <a:lstStyle/>
              <a:p>
                <a:endParaRPr lang="en-US" dirty="0"/>
              </a:p>
            </p:txBody>
          </p:sp>
          <p:sp>
            <p:nvSpPr>
              <p:cNvPr id="64580" name="Freeform 66"/>
              <p:cNvSpPr>
                <a:spLocks/>
              </p:cNvSpPr>
              <p:nvPr/>
            </p:nvSpPr>
            <p:spPr bwMode="auto">
              <a:xfrm>
                <a:off x="1517" y="2487"/>
                <a:ext cx="84" cy="51"/>
              </a:xfrm>
              <a:custGeom>
                <a:avLst/>
                <a:gdLst>
                  <a:gd name="T0" fmla="*/ 1 w 168"/>
                  <a:gd name="T1" fmla="*/ 1 h 101"/>
                  <a:gd name="T2" fmla="*/ 0 w 168"/>
                  <a:gd name="T3" fmla="*/ 1 h 101"/>
                  <a:gd name="T4" fmla="*/ 1 w 168"/>
                  <a:gd name="T5" fmla="*/ 0 h 101"/>
                  <a:gd name="T6" fmla="*/ 1 w 168"/>
                  <a:gd name="T7" fmla="*/ 1 h 101"/>
                  <a:gd name="T8" fmla="*/ 0 60000 65536"/>
                  <a:gd name="T9" fmla="*/ 0 60000 65536"/>
                  <a:gd name="T10" fmla="*/ 0 60000 65536"/>
                  <a:gd name="T11" fmla="*/ 0 60000 65536"/>
                  <a:gd name="T12" fmla="*/ 0 w 168"/>
                  <a:gd name="T13" fmla="*/ 0 h 101"/>
                  <a:gd name="T14" fmla="*/ 168 w 168"/>
                  <a:gd name="T15" fmla="*/ 101 h 101"/>
                </a:gdLst>
                <a:ahLst/>
                <a:cxnLst>
                  <a:cxn ang="T8">
                    <a:pos x="T0" y="T1"/>
                  </a:cxn>
                  <a:cxn ang="T9">
                    <a:pos x="T2" y="T3"/>
                  </a:cxn>
                  <a:cxn ang="T10">
                    <a:pos x="T4" y="T5"/>
                  </a:cxn>
                  <a:cxn ang="T11">
                    <a:pos x="T6" y="T7"/>
                  </a:cxn>
                </a:cxnLst>
                <a:rect l="T12" t="T13" r="T14" b="T15"/>
                <a:pathLst>
                  <a:path w="168" h="101">
                    <a:moveTo>
                      <a:pt x="168" y="101"/>
                    </a:moveTo>
                    <a:lnTo>
                      <a:pt x="0" y="53"/>
                    </a:lnTo>
                    <a:lnTo>
                      <a:pt x="167" y="0"/>
                    </a:lnTo>
                    <a:lnTo>
                      <a:pt x="168" y="101"/>
                    </a:lnTo>
                    <a:close/>
                  </a:path>
                </a:pathLst>
              </a:custGeom>
              <a:solidFill>
                <a:srgbClr val="000000"/>
              </a:solidFill>
              <a:ln w="9525">
                <a:noFill/>
                <a:round/>
                <a:headEnd/>
                <a:tailEnd/>
              </a:ln>
            </p:spPr>
            <p:txBody>
              <a:bodyPr/>
              <a:lstStyle/>
              <a:p>
                <a:endParaRPr lang="en-US" dirty="0"/>
              </a:p>
            </p:txBody>
          </p:sp>
          <p:sp>
            <p:nvSpPr>
              <p:cNvPr id="64581" name="Freeform 67"/>
              <p:cNvSpPr>
                <a:spLocks/>
              </p:cNvSpPr>
              <p:nvPr/>
            </p:nvSpPr>
            <p:spPr bwMode="auto">
              <a:xfrm>
                <a:off x="1887" y="2483"/>
                <a:ext cx="84" cy="52"/>
              </a:xfrm>
              <a:custGeom>
                <a:avLst/>
                <a:gdLst>
                  <a:gd name="T0" fmla="*/ 0 w 168"/>
                  <a:gd name="T1" fmla="*/ 0 h 103"/>
                  <a:gd name="T2" fmla="*/ 1 w 168"/>
                  <a:gd name="T3" fmla="*/ 1 h 103"/>
                  <a:gd name="T4" fmla="*/ 1 w 168"/>
                  <a:gd name="T5" fmla="*/ 1 h 103"/>
                  <a:gd name="T6" fmla="*/ 0 w 168"/>
                  <a:gd name="T7" fmla="*/ 0 h 103"/>
                  <a:gd name="T8" fmla="*/ 0 60000 65536"/>
                  <a:gd name="T9" fmla="*/ 0 60000 65536"/>
                  <a:gd name="T10" fmla="*/ 0 60000 65536"/>
                  <a:gd name="T11" fmla="*/ 0 60000 65536"/>
                  <a:gd name="T12" fmla="*/ 0 w 168"/>
                  <a:gd name="T13" fmla="*/ 0 h 103"/>
                  <a:gd name="T14" fmla="*/ 168 w 168"/>
                  <a:gd name="T15" fmla="*/ 103 h 103"/>
                </a:gdLst>
                <a:ahLst/>
                <a:cxnLst>
                  <a:cxn ang="T8">
                    <a:pos x="T0" y="T1"/>
                  </a:cxn>
                  <a:cxn ang="T9">
                    <a:pos x="T2" y="T3"/>
                  </a:cxn>
                  <a:cxn ang="T10">
                    <a:pos x="T4" y="T5"/>
                  </a:cxn>
                  <a:cxn ang="T11">
                    <a:pos x="T6" y="T7"/>
                  </a:cxn>
                </a:cxnLst>
                <a:rect l="T12" t="T13" r="T14" b="T15"/>
                <a:pathLst>
                  <a:path w="168" h="103">
                    <a:moveTo>
                      <a:pt x="0" y="0"/>
                    </a:moveTo>
                    <a:lnTo>
                      <a:pt x="168" y="50"/>
                    </a:lnTo>
                    <a:lnTo>
                      <a:pt x="2" y="103"/>
                    </a:lnTo>
                    <a:lnTo>
                      <a:pt x="0" y="0"/>
                    </a:lnTo>
                    <a:close/>
                  </a:path>
                </a:pathLst>
              </a:custGeom>
              <a:solidFill>
                <a:srgbClr val="000000"/>
              </a:solidFill>
              <a:ln w="9525">
                <a:noFill/>
                <a:round/>
                <a:headEnd/>
                <a:tailEnd/>
              </a:ln>
            </p:spPr>
            <p:txBody>
              <a:bodyPr/>
              <a:lstStyle/>
              <a:p>
                <a:endParaRPr lang="en-US" dirty="0"/>
              </a:p>
            </p:txBody>
          </p:sp>
          <p:sp>
            <p:nvSpPr>
              <p:cNvPr id="64582" name="Freeform 68"/>
              <p:cNvSpPr>
                <a:spLocks/>
              </p:cNvSpPr>
              <p:nvPr/>
            </p:nvSpPr>
            <p:spPr bwMode="auto">
              <a:xfrm>
                <a:off x="1918" y="1603"/>
                <a:ext cx="441" cy="46"/>
              </a:xfrm>
              <a:custGeom>
                <a:avLst/>
                <a:gdLst>
                  <a:gd name="T0" fmla="*/ 0 w 882"/>
                  <a:gd name="T1" fmla="*/ 0 h 92"/>
                  <a:gd name="T2" fmla="*/ 0 w 882"/>
                  <a:gd name="T3" fmla="*/ 1 h 92"/>
                  <a:gd name="T4" fmla="*/ 3 w 882"/>
                  <a:gd name="T5" fmla="*/ 1 h 92"/>
                  <a:gd name="T6" fmla="*/ 3 w 882"/>
                  <a:gd name="T7" fmla="*/ 1 h 92"/>
                  <a:gd name="T8" fmla="*/ 0 60000 65536"/>
                  <a:gd name="T9" fmla="*/ 0 60000 65536"/>
                  <a:gd name="T10" fmla="*/ 0 60000 65536"/>
                  <a:gd name="T11" fmla="*/ 0 60000 65536"/>
                  <a:gd name="T12" fmla="*/ 0 w 882"/>
                  <a:gd name="T13" fmla="*/ 0 h 92"/>
                  <a:gd name="T14" fmla="*/ 882 w 882"/>
                  <a:gd name="T15" fmla="*/ 92 h 92"/>
                </a:gdLst>
                <a:ahLst/>
                <a:cxnLst>
                  <a:cxn ang="T8">
                    <a:pos x="T0" y="T1"/>
                  </a:cxn>
                  <a:cxn ang="T9">
                    <a:pos x="T2" y="T3"/>
                  </a:cxn>
                  <a:cxn ang="T10">
                    <a:pos x="T4" y="T5"/>
                  </a:cxn>
                  <a:cxn ang="T11">
                    <a:pos x="T6" y="T7"/>
                  </a:cxn>
                </a:cxnLst>
                <a:rect l="T12" t="T13" r="T14" b="T15"/>
                <a:pathLst>
                  <a:path w="882" h="92">
                    <a:moveTo>
                      <a:pt x="0" y="0"/>
                    </a:moveTo>
                    <a:lnTo>
                      <a:pt x="0" y="34"/>
                    </a:lnTo>
                    <a:lnTo>
                      <a:pt x="882" y="34"/>
                    </a:lnTo>
                    <a:lnTo>
                      <a:pt x="882" y="92"/>
                    </a:lnTo>
                  </a:path>
                </a:pathLst>
              </a:custGeom>
              <a:noFill/>
              <a:ln w="3175">
                <a:solidFill>
                  <a:srgbClr val="000000"/>
                </a:solidFill>
                <a:prstDash val="solid"/>
                <a:round/>
                <a:headEnd/>
                <a:tailEnd/>
              </a:ln>
            </p:spPr>
            <p:txBody>
              <a:bodyPr/>
              <a:lstStyle/>
              <a:p>
                <a:endParaRPr lang="en-US" dirty="0"/>
              </a:p>
            </p:txBody>
          </p:sp>
          <p:sp>
            <p:nvSpPr>
              <p:cNvPr id="64583" name="Freeform 69"/>
              <p:cNvSpPr>
                <a:spLocks/>
              </p:cNvSpPr>
              <p:nvPr/>
            </p:nvSpPr>
            <p:spPr bwMode="auto">
              <a:xfrm>
                <a:off x="1890"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dirty="0"/>
              </a:p>
            </p:txBody>
          </p:sp>
          <p:sp>
            <p:nvSpPr>
              <p:cNvPr id="64584" name="Freeform 70"/>
              <p:cNvSpPr>
                <a:spLocks/>
              </p:cNvSpPr>
              <p:nvPr/>
            </p:nvSpPr>
            <p:spPr bwMode="auto">
              <a:xfrm>
                <a:off x="2332" y="1643"/>
                <a:ext cx="55" cy="77"/>
              </a:xfrm>
              <a:custGeom>
                <a:avLst/>
                <a:gdLst>
                  <a:gd name="T0" fmla="*/ 0 w 111"/>
                  <a:gd name="T1" fmla="*/ 0 h 154"/>
                  <a:gd name="T2" fmla="*/ 0 w 111"/>
                  <a:gd name="T3" fmla="*/ 1 h 154"/>
                  <a:gd name="T4" fmla="*/ 0 w 111"/>
                  <a:gd name="T5" fmla="*/ 0 h 154"/>
                  <a:gd name="T6" fmla="*/ 0 w 111"/>
                  <a:gd name="T7" fmla="*/ 0 h 154"/>
                  <a:gd name="T8" fmla="*/ 0 60000 65536"/>
                  <a:gd name="T9" fmla="*/ 0 60000 65536"/>
                  <a:gd name="T10" fmla="*/ 0 60000 65536"/>
                  <a:gd name="T11" fmla="*/ 0 60000 65536"/>
                  <a:gd name="T12" fmla="*/ 0 w 111"/>
                  <a:gd name="T13" fmla="*/ 0 h 154"/>
                  <a:gd name="T14" fmla="*/ 111 w 111"/>
                  <a:gd name="T15" fmla="*/ 154 h 154"/>
                </a:gdLst>
                <a:ahLst/>
                <a:cxnLst>
                  <a:cxn ang="T8">
                    <a:pos x="T0" y="T1"/>
                  </a:cxn>
                  <a:cxn ang="T9">
                    <a:pos x="T2" y="T3"/>
                  </a:cxn>
                  <a:cxn ang="T10">
                    <a:pos x="T4" y="T5"/>
                  </a:cxn>
                  <a:cxn ang="T11">
                    <a:pos x="T6" y="T7"/>
                  </a:cxn>
                </a:cxnLst>
                <a:rect l="T12" t="T13" r="T14" b="T15"/>
                <a:pathLst>
                  <a:path w="111" h="154">
                    <a:moveTo>
                      <a:pt x="111" y="0"/>
                    </a:moveTo>
                    <a:lnTo>
                      <a:pt x="55" y="154"/>
                    </a:lnTo>
                    <a:lnTo>
                      <a:pt x="0" y="0"/>
                    </a:lnTo>
                    <a:lnTo>
                      <a:pt x="111" y="0"/>
                    </a:lnTo>
                    <a:close/>
                  </a:path>
                </a:pathLst>
              </a:custGeom>
              <a:solidFill>
                <a:srgbClr val="000000"/>
              </a:solidFill>
              <a:ln w="9525">
                <a:noFill/>
                <a:round/>
                <a:headEnd/>
                <a:tailEnd/>
              </a:ln>
            </p:spPr>
            <p:txBody>
              <a:bodyPr/>
              <a:lstStyle/>
              <a:p>
                <a:endParaRPr lang="en-US" dirty="0"/>
              </a:p>
            </p:txBody>
          </p:sp>
          <p:sp>
            <p:nvSpPr>
              <p:cNvPr id="64585" name="Freeform 71"/>
              <p:cNvSpPr>
                <a:spLocks/>
              </p:cNvSpPr>
              <p:nvPr/>
            </p:nvSpPr>
            <p:spPr bwMode="auto">
              <a:xfrm>
                <a:off x="3719" y="1603"/>
                <a:ext cx="335" cy="46"/>
              </a:xfrm>
              <a:custGeom>
                <a:avLst/>
                <a:gdLst>
                  <a:gd name="T0" fmla="*/ 2 w 672"/>
                  <a:gd name="T1" fmla="*/ 0 h 92"/>
                  <a:gd name="T2" fmla="*/ 2 w 672"/>
                  <a:gd name="T3" fmla="*/ 1 h 92"/>
                  <a:gd name="T4" fmla="*/ 0 w 672"/>
                  <a:gd name="T5" fmla="*/ 1 h 92"/>
                  <a:gd name="T6" fmla="*/ 0 w 672"/>
                  <a:gd name="T7" fmla="*/ 1 h 92"/>
                  <a:gd name="T8" fmla="*/ 0 60000 65536"/>
                  <a:gd name="T9" fmla="*/ 0 60000 65536"/>
                  <a:gd name="T10" fmla="*/ 0 60000 65536"/>
                  <a:gd name="T11" fmla="*/ 0 60000 65536"/>
                  <a:gd name="T12" fmla="*/ 0 w 672"/>
                  <a:gd name="T13" fmla="*/ 0 h 92"/>
                  <a:gd name="T14" fmla="*/ 672 w 672"/>
                  <a:gd name="T15" fmla="*/ 92 h 92"/>
                </a:gdLst>
                <a:ahLst/>
                <a:cxnLst>
                  <a:cxn ang="T8">
                    <a:pos x="T0" y="T1"/>
                  </a:cxn>
                  <a:cxn ang="T9">
                    <a:pos x="T2" y="T3"/>
                  </a:cxn>
                  <a:cxn ang="T10">
                    <a:pos x="T4" y="T5"/>
                  </a:cxn>
                  <a:cxn ang="T11">
                    <a:pos x="T6" y="T7"/>
                  </a:cxn>
                </a:cxnLst>
                <a:rect l="T12" t="T13" r="T14" b="T15"/>
                <a:pathLst>
                  <a:path w="672" h="92">
                    <a:moveTo>
                      <a:pt x="672" y="0"/>
                    </a:moveTo>
                    <a:lnTo>
                      <a:pt x="672" y="34"/>
                    </a:lnTo>
                    <a:lnTo>
                      <a:pt x="0" y="34"/>
                    </a:lnTo>
                    <a:lnTo>
                      <a:pt x="0" y="92"/>
                    </a:lnTo>
                  </a:path>
                </a:pathLst>
              </a:custGeom>
              <a:noFill/>
              <a:ln w="3175">
                <a:solidFill>
                  <a:srgbClr val="000000"/>
                </a:solidFill>
                <a:prstDash val="solid"/>
                <a:round/>
                <a:headEnd/>
                <a:tailEnd/>
              </a:ln>
            </p:spPr>
            <p:txBody>
              <a:bodyPr/>
              <a:lstStyle/>
              <a:p>
                <a:endParaRPr lang="en-US" dirty="0"/>
              </a:p>
            </p:txBody>
          </p:sp>
          <p:sp>
            <p:nvSpPr>
              <p:cNvPr id="64586" name="Freeform 72"/>
              <p:cNvSpPr>
                <a:spLocks/>
              </p:cNvSpPr>
              <p:nvPr/>
            </p:nvSpPr>
            <p:spPr bwMode="auto">
              <a:xfrm>
                <a:off x="4026" y="1533"/>
                <a:ext cx="56" cy="77"/>
              </a:xfrm>
              <a:custGeom>
                <a:avLst/>
                <a:gdLst>
                  <a:gd name="T0" fmla="*/ 0 w 113"/>
                  <a:gd name="T1" fmla="*/ 1 h 154"/>
                  <a:gd name="T2" fmla="*/ 0 w 113"/>
                  <a:gd name="T3" fmla="*/ 0 h 154"/>
                  <a:gd name="T4" fmla="*/ 0 w 113"/>
                  <a:gd name="T5" fmla="*/ 1 h 154"/>
                  <a:gd name="T6" fmla="*/ 0 w 113"/>
                  <a:gd name="T7" fmla="*/ 1 h 154"/>
                  <a:gd name="T8" fmla="*/ 0 60000 65536"/>
                  <a:gd name="T9" fmla="*/ 0 60000 65536"/>
                  <a:gd name="T10" fmla="*/ 0 60000 65536"/>
                  <a:gd name="T11" fmla="*/ 0 60000 65536"/>
                  <a:gd name="T12" fmla="*/ 0 w 113"/>
                  <a:gd name="T13" fmla="*/ 0 h 154"/>
                  <a:gd name="T14" fmla="*/ 113 w 113"/>
                  <a:gd name="T15" fmla="*/ 154 h 154"/>
                </a:gdLst>
                <a:ahLst/>
                <a:cxnLst>
                  <a:cxn ang="T8">
                    <a:pos x="T0" y="T1"/>
                  </a:cxn>
                  <a:cxn ang="T9">
                    <a:pos x="T2" y="T3"/>
                  </a:cxn>
                  <a:cxn ang="T10">
                    <a:pos x="T4" y="T5"/>
                  </a:cxn>
                  <a:cxn ang="T11">
                    <a:pos x="T6" y="T7"/>
                  </a:cxn>
                </a:cxnLst>
                <a:rect l="T12" t="T13" r="T14" b="T15"/>
                <a:pathLst>
                  <a:path w="113" h="154">
                    <a:moveTo>
                      <a:pt x="0" y="154"/>
                    </a:moveTo>
                    <a:lnTo>
                      <a:pt x="57" y="0"/>
                    </a:lnTo>
                    <a:lnTo>
                      <a:pt x="113" y="154"/>
                    </a:lnTo>
                    <a:lnTo>
                      <a:pt x="0" y="154"/>
                    </a:lnTo>
                    <a:close/>
                  </a:path>
                </a:pathLst>
              </a:custGeom>
              <a:solidFill>
                <a:srgbClr val="000000"/>
              </a:solidFill>
              <a:ln w="9525">
                <a:noFill/>
                <a:round/>
                <a:headEnd/>
                <a:tailEnd/>
              </a:ln>
            </p:spPr>
            <p:txBody>
              <a:bodyPr/>
              <a:lstStyle/>
              <a:p>
                <a:endParaRPr lang="en-US" dirty="0"/>
              </a:p>
            </p:txBody>
          </p:sp>
          <p:sp>
            <p:nvSpPr>
              <p:cNvPr id="64587" name="Freeform 73"/>
              <p:cNvSpPr>
                <a:spLocks/>
              </p:cNvSpPr>
              <p:nvPr/>
            </p:nvSpPr>
            <p:spPr bwMode="auto">
              <a:xfrm>
                <a:off x="3691" y="1643"/>
                <a:ext cx="56" cy="77"/>
              </a:xfrm>
              <a:custGeom>
                <a:avLst/>
                <a:gdLst>
                  <a:gd name="T0" fmla="*/ 1 w 112"/>
                  <a:gd name="T1" fmla="*/ 0 h 154"/>
                  <a:gd name="T2" fmla="*/ 1 w 112"/>
                  <a:gd name="T3" fmla="*/ 1 h 154"/>
                  <a:gd name="T4" fmla="*/ 0 w 112"/>
                  <a:gd name="T5" fmla="*/ 0 h 154"/>
                  <a:gd name="T6" fmla="*/ 1 w 112"/>
                  <a:gd name="T7" fmla="*/ 0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112" y="0"/>
                    </a:moveTo>
                    <a:lnTo>
                      <a:pt x="56" y="154"/>
                    </a:lnTo>
                    <a:lnTo>
                      <a:pt x="0" y="0"/>
                    </a:lnTo>
                    <a:lnTo>
                      <a:pt x="112" y="0"/>
                    </a:lnTo>
                    <a:close/>
                  </a:path>
                </a:pathLst>
              </a:custGeom>
              <a:solidFill>
                <a:srgbClr val="000000"/>
              </a:solidFill>
              <a:ln w="9525">
                <a:noFill/>
                <a:round/>
                <a:headEnd/>
                <a:tailEnd/>
              </a:ln>
            </p:spPr>
            <p:txBody>
              <a:bodyPr/>
              <a:lstStyle/>
              <a:p>
                <a:endParaRPr lang="en-US" dirty="0"/>
              </a:p>
            </p:txBody>
          </p:sp>
          <p:sp>
            <p:nvSpPr>
              <p:cNvPr id="64588" name="Freeform 74"/>
              <p:cNvSpPr>
                <a:spLocks/>
              </p:cNvSpPr>
              <p:nvPr/>
            </p:nvSpPr>
            <p:spPr bwMode="auto">
              <a:xfrm>
                <a:off x="1789" y="2836"/>
                <a:ext cx="473" cy="114"/>
              </a:xfrm>
              <a:custGeom>
                <a:avLst/>
                <a:gdLst>
                  <a:gd name="T0" fmla="*/ 0 w 945"/>
                  <a:gd name="T1" fmla="*/ 1 h 228"/>
                  <a:gd name="T2" fmla="*/ 0 w 945"/>
                  <a:gd name="T3" fmla="*/ 1 h 228"/>
                  <a:gd name="T4" fmla="*/ 4 w 945"/>
                  <a:gd name="T5" fmla="*/ 1 h 228"/>
                  <a:gd name="T6" fmla="*/ 4 w 945"/>
                  <a:gd name="T7" fmla="*/ 0 h 228"/>
                  <a:gd name="T8" fmla="*/ 0 60000 65536"/>
                  <a:gd name="T9" fmla="*/ 0 60000 65536"/>
                  <a:gd name="T10" fmla="*/ 0 60000 65536"/>
                  <a:gd name="T11" fmla="*/ 0 60000 65536"/>
                  <a:gd name="T12" fmla="*/ 0 w 945"/>
                  <a:gd name="T13" fmla="*/ 0 h 228"/>
                  <a:gd name="T14" fmla="*/ 945 w 945"/>
                  <a:gd name="T15" fmla="*/ 228 h 228"/>
                </a:gdLst>
                <a:ahLst/>
                <a:cxnLst>
                  <a:cxn ang="T8">
                    <a:pos x="T0" y="T1"/>
                  </a:cxn>
                  <a:cxn ang="T9">
                    <a:pos x="T2" y="T3"/>
                  </a:cxn>
                  <a:cxn ang="T10">
                    <a:pos x="T4" y="T5"/>
                  </a:cxn>
                  <a:cxn ang="T11">
                    <a:pos x="T6" y="T7"/>
                  </a:cxn>
                </a:cxnLst>
                <a:rect l="T12" t="T13" r="T14" b="T15"/>
                <a:pathLst>
                  <a:path w="945" h="228">
                    <a:moveTo>
                      <a:pt x="0" y="228"/>
                    </a:moveTo>
                    <a:lnTo>
                      <a:pt x="0" y="109"/>
                    </a:lnTo>
                    <a:lnTo>
                      <a:pt x="945" y="109"/>
                    </a:lnTo>
                    <a:lnTo>
                      <a:pt x="945" y="0"/>
                    </a:lnTo>
                  </a:path>
                </a:pathLst>
              </a:custGeom>
              <a:noFill/>
              <a:ln w="3175">
                <a:solidFill>
                  <a:srgbClr val="000000"/>
                </a:solidFill>
                <a:prstDash val="solid"/>
                <a:round/>
                <a:headEnd/>
                <a:tailEnd/>
              </a:ln>
            </p:spPr>
            <p:txBody>
              <a:bodyPr/>
              <a:lstStyle/>
              <a:p>
                <a:endParaRPr lang="en-US" dirty="0"/>
              </a:p>
            </p:txBody>
          </p:sp>
          <p:sp>
            <p:nvSpPr>
              <p:cNvPr id="64589" name="Freeform 75"/>
              <p:cNvSpPr>
                <a:spLocks/>
              </p:cNvSpPr>
              <p:nvPr/>
            </p:nvSpPr>
            <p:spPr bwMode="auto">
              <a:xfrm>
                <a:off x="1761" y="2874"/>
                <a:ext cx="56" cy="76"/>
              </a:xfrm>
              <a:custGeom>
                <a:avLst/>
                <a:gdLst>
                  <a:gd name="T0" fmla="*/ 0 w 113"/>
                  <a:gd name="T1" fmla="*/ 0 h 153"/>
                  <a:gd name="T2" fmla="*/ 0 w 113"/>
                  <a:gd name="T3" fmla="*/ 0 h 153"/>
                  <a:gd name="T4" fmla="*/ 0 w 113"/>
                  <a:gd name="T5" fmla="*/ 0 h 153"/>
                  <a:gd name="T6" fmla="*/ 0 w 113"/>
                  <a:gd name="T7" fmla="*/ 0 h 153"/>
                  <a:gd name="T8" fmla="*/ 0 60000 65536"/>
                  <a:gd name="T9" fmla="*/ 0 60000 65536"/>
                  <a:gd name="T10" fmla="*/ 0 60000 65536"/>
                  <a:gd name="T11" fmla="*/ 0 60000 65536"/>
                  <a:gd name="T12" fmla="*/ 0 w 113"/>
                  <a:gd name="T13" fmla="*/ 0 h 153"/>
                  <a:gd name="T14" fmla="*/ 113 w 113"/>
                  <a:gd name="T15" fmla="*/ 153 h 153"/>
                </a:gdLst>
                <a:ahLst/>
                <a:cxnLst>
                  <a:cxn ang="T8">
                    <a:pos x="T0" y="T1"/>
                  </a:cxn>
                  <a:cxn ang="T9">
                    <a:pos x="T2" y="T3"/>
                  </a:cxn>
                  <a:cxn ang="T10">
                    <a:pos x="T4" y="T5"/>
                  </a:cxn>
                  <a:cxn ang="T11">
                    <a:pos x="T6" y="T7"/>
                  </a:cxn>
                </a:cxnLst>
                <a:rect l="T12" t="T13" r="T14" b="T15"/>
                <a:pathLst>
                  <a:path w="113" h="153">
                    <a:moveTo>
                      <a:pt x="113" y="0"/>
                    </a:moveTo>
                    <a:lnTo>
                      <a:pt x="57" y="153"/>
                    </a:lnTo>
                    <a:lnTo>
                      <a:pt x="0" y="0"/>
                    </a:lnTo>
                    <a:lnTo>
                      <a:pt x="113" y="0"/>
                    </a:lnTo>
                    <a:close/>
                  </a:path>
                </a:pathLst>
              </a:custGeom>
              <a:solidFill>
                <a:srgbClr val="000000"/>
              </a:solidFill>
              <a:ln w="9525">
                <a:noFill/>
                <a:round/>
                <a:headEnd/>
                <a:tailEnd/>
              </a:ln>
            </p:spPr>
            <p:txBody>
              <a:bodyPr/>
              <a:lstStyle/>
              <a:p>
                <a:endParaRPr lang="en-US" dirty="0"/>
              </a:p>
            </p:txBody>
          </p:sp>
          <p:sp>
            <p:nvSpPr>
              <p:cNvPr id="64590" name="Freeform 76"/>
              <p:cNvSpPr>
                <a:spLocks/>
              </p:cNvSpPr>
              <p:nvPr/>
            </p:nvSpPr>
            <p:spPr bwMode="auto">
              <a:xfrm>
                <a:off x="2234" y="2766"/>
                <a:ext cx="56" cy="77"/>
              </a:xfrm>
              <a:custGeom>
                <a:avLst/>
                <a:gdLst>
                  <a:gd name="T0" fmla="*/ 0 w 112"/>
                  <a:gd name="T1" fmla="*/ 1 h 153"/>
                  <a:gd name="T2" fmla="*/ 1 w 112"/>
                  <a:gd name="T3" fmla="*/ 0 h 153"/>
                  <a:gd name="T4" fmla="*/ 1 w 112"/>
                  <a:gd name="T5" fmla="*/ 1 h 153"/>
                  <a:gd name="T6" fmla="*/ 0 w 112"/>
                  <a:gd name="T7" fmla="*/ 1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0" y="153"/>
                    </a:moveTo>
                    <a:lnTo>
                      <a:pt x="56" y="0"/>
                    </a:lnTo>
                    <a:lnTo>
                      <a:pt x="112" y="153"/>
                    </a:lnTo>
                    <a:lnTo>
                      <a:pt x="0" y="153"/>
                    </a:lnTo>
                    <a:close/>
                  </a:path>
                </a:pathLst>
              </a:custGeom>
              <a:solidFill>
                <a:srgbClr val="000000"/>
              </a:solidFill>
              <a:ln w="9525">
                <a:noFill/>
                <a:round/>
                <a:headEnd/>
                <a:tailEnd/>
              </a:ln>
            </p:spPr>
            <p:txBody>
              <a:bodyPr/>
              <a:lstStyle/>
              <a:p>
                <a:endParaRPr lang="en-US" dirty="0"/>
              </a:p>
            </p:txBody>
          </p:sp>
          <p:sp>
            <p:nvSpPr>
              <p:cNvPr id="64591" name="Line 77"/>
              <p:cNvSpPr>
                <a:spLocks noChangeShapeType="1"/>
              </p:cNvSpPr>
              <p:nvPr/>
            </p:nvSpPr>
            <p:spPr bwMode="auto">
              <a:xfrm flipH="1">
                <a:off x="1668" y="1950"/>
                <a:ext cx="91" cy="126"/>
              </a:xfrm>
              <a:prstGeom prst="line">
                <a:avLst/>
              </a:prstGeom>
              <a:noFill/>
              <a:ln w="3175">
                <a:solidFill>
                  <a:srgbClr val="000000"/>
                </a:solidFill>
                <a:round/>
                <a:headEnd/>
                <a:tailEnd/>
              </a:ln>
            </p:spPr>
            <p:txBody>
              <a:bodyPr/>
              <a:lstStyle/>
              <a:p>
                <a:endParaRPr lang="en-US" dirty="0"/>
              </a:p>
            </p:txBody>
          </p:sp>
          <p:sp>
            <p:nvSpPr>
              <p:cNvPr id="64592" name="Rectangle 78"/>
              <p:cNvSpPr>
                <a:spLocks noChangeArrowheads="1"/>
              </p:cNvSpPr>
              <p:nvPr/>
            </p:nvSpPr>
            <p:spPr bwMode="auto">
              <a:xfrm>
                <a:off x="1754" y="2063"/>
                <a:ext cx="93" cy="54"/>
              </a:xfrm>
              <a:prstGeom prst="rect">
                <a:avLst/>
              </a:prstGeom>
              <a:noFill/>
              <a:ln w="9525">
                <a:noFill/>
                <a:miter lim="800000"/>
                <a:headEnd/>
                <a:tailEnd/>
              </a:ln>
            </p:spPr>
            <p:txBody>
              <a:bodyPr wrap="none" lIns="0" tIns="0" rIns="0" bIns="0">
                <a:spAutoFit/>
              </a:bodyPr>
              <a:lstStyle/>
              <a:p>
                <a:r>
                  <a:rPr lang="en-US" sz="700" dirty="0">
                    <a:solidFill>
                      <a:srgbClr val="000000"/>
                    </a:solidFill>
                  </a:rPr>
                  <a:t>256</a:t>
                </a:r>
                <a:endParaRPr lang="en-US" dirty="0"/>
              </a:p>
            </p:txBody>
          </p:sp>
          <p:sp>
            <p:nvSpPr>
              <p:cNvPr id="64593" name="Line 79"/>
              <p:cNvSpPr>
                <a:spLocks noChangeShapeType="1"/>
              </p:cNvSpPr>
              <p:nvPr/>
            </p:nvSpPr>
            <p:spPr bwMode="auto">
              <a:xfrm flipH="1">
                <a:off x="4327" y="2211"/>
                <a:ext cx="45" cy="63"/>
              </a:xfrm>
              <a:prstGeom prst="line">
                <a:avLst/>
              </a:prstGeom>
              <a:noFill/>
              <a:ln w="3175">
                <a:solidFill>
                  <a:srgbClr val="000000"/>
                </a:solidFill>
                <a:round/>
                <a:headEnd/>
                <a:tailEnd/>
              </a:ln>
            </p:spPr>
            <p:txBody>
              <a:bodyPr/>
              <a:lstStyle/>
              <a:p>
                <a:endParaRPr lang="en-US" dirty="0"/>
              </a:p>
            </p:txBody>
          </p:sp>
          <p:sp>
            <p:nvSpPr>
              <p:cNvPr id="64594" name="Rectangle 80"/>
              <p:cNvSpPr>
                <a:spLocks noChangeArrowheads="1"/>
              </p:cNvSpPr>
              <p:nvPr/>
            </p:nvSpPr>
            <p:spPr bwMode="auto">
              <a:xfrm>
                <a:off x="4276" y="2283"/>
                <a:ext cx="93" cy="54"/>
              </a:xfrm>
              <a:prstGeom prst="rect">
                <a:avLst/>
              </a:prstGeom>
              <a:noFill/>
              <a:ln w="9525">
                <a:noFill/>
                <a:miter lim="800000"/>
                <a:headEnd/>
                <a:tailEnd/>
              </a:ln>
            </p:spPr>
            <p:txBody>
              <a:bodyPr wrap="none" lIns="0" tIns="0" rIns="0" bIns="0">
                <a:spAutoFit/>
              </a:bodyPr>
              <a:lstStyle/>
              <a:p>
                <a:r>
                  <a:rPr lang="en-US" sz="700" dirty="0">
                    <a:solidFill>
                      <a:srgbClr val="000000"/>
                    </a:solidFill>
                  </a:rPr>
                  <a:t>256</a:t>
                </a:r>
                <a:endParaRPr lang="en-US" dirty="0"/>
              </a:p>
            </p:txBody>
          </p:sp>
          <p:sp>
            <p:nvSpPr>
              <p:cNvPr id="64595" name="Line 81"/>
              <p:cNvSpPr>
                <a:spLocks noChangeShapeType="1"/>
              </p:cNvSpPr>
              <p:nvPr/>
            </p:nvSpPr>
            <p:spPr bwMode="auto">
              <a:xfrm flipH="1">
                <a:off x="1653" y="2491"/>
                <a:ext cx="91" cy="125"/>
              </a:xfrm>
              <a:prstGeom prst="line">
                <a:avLst/>
              </a:prstGeom>
              <a:noFill/>
              <a:ln w="3175">
                <a:solidFill>
                  <a:srgbClr val="000000"/>
                </a:solidFill>
                <a:round/>
                <a:headEnd/>
                <a:tailEnd/>
              </a:ln>
            </p:spPr>
            <p:txBody>
              <a:bodyPr/>
              <a:lstStyle/>
              <a:p>
                <a:endParaRPr lang="en-US" dirty="0"/>
              </a:p>
            </p:txBody>
          </p:sp>
          <p:sp>
            <p:nvSpPr>
              <p:cNvPr id="64596" name="Rectangle 82"/>
              <p:cNvSpPr>
                <a:spLocks noChangeArrowheads="1"/>
              </p:cNvSpPr>
              <p:nvPr/>
            </p:nvSpPr>
            <p:spPr bwMode="auto">
              <a:xfrm>
                <a:off x="1698" y="2562"/>
                <a:ext cx="93" cy="54"/>
              </a:xfrm>
              <a:prstGeom prst="rect">
                <a:avLst/>
              </a:prstGeom>
              <a:noFill/>
              <a:ln w="9525">
                <a:noFill/>
                <a:miter lim="800000"/>
                <a:headEnd/>
                <a:tailEnd/>
              </a:ln>
            </p:spPr>
            <p:txBody>
              <a:bodyPr wrap="none" lIns="0" tIns="0" rIns="0" bIns="0">
                <a:spAutoFit/>
              </a:bodyPr>
              <a:lstStyle/>
              <a:p>
                <a:r>
                  <a:rPr lang="en-US" sz="700" dirty="0">
                    <a:solidFill>
                      <a:srgbClr val="000000"/>
                    </a:solidFill>
                  </a:rPr>
                  <a:t>256</a:t>
                </a:r>
                <a:endParaRPr lang="en-US" dirty="0"/>
              </a:p>
            </p:txBody>
          </p:sp>
          <p:sp>
            <p:nvSpPr>
              <p:cNvPr id="64597" name="Rectangle 83"/>
              <p:cNvSpPr>
                <a:spLocks noChangeArrowheads="1"/>
              </p:cNvSpPr>
              <p:nvPr/>
            </p:nvSpPr>
            <p:spPr bwMode="auto">
              <a:xfrm>
                <a:off x="1971" y="1793"/>
                <a:ext cx="364" cy="439"/>
              </a:xfrm>
              <a:prstGeom prst="rect">
                <a:avLst/>
              </a:prstGeom>
              <a:solidFill>
                <a:srgbClr val="FFFFFF"/>
              </a:solidFill>
              <a:ln w="9525">
                <a:noFill/>
                <a:miter lim="800000"/>
                <a:headEnd/>
                <a:tailEnd/>
              </a:ln>
            </p:spPr>
            <p:txBody>
              <a:bodyPr/>
              <a:lstStyle/>
              <a:p>
                <a:endParaRPr lang="en-US" dirty="0"/>
              </a:p>
            </p:txBody>
          </p:sp>
          <p:sp>
            <p:nvSpPr>
              <p:cNvPr id="109657" name="Rectangle 84"/>
              <p:cNvSpPr>
                <a:spLocks noChangeArrowheads="1"/>
              </p:cNvSpPr>
              <p:nvPr/>
            </p:nvSpPr>
            <p:spPr bwMode="auto">
              <a:xfrm>
                <a:off x="1971" y="1793"/>
                <a:ext cx="364" cy="43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99" name="Rectangle 85"/>
              <p:cNvSpPr>
                <a:spLocks noChangeArrowheads="1"/>
              </p:cNvSpPr>
              <p:nvPr/>
            </p:nvSpPr>
            <p:spPr bwMode="auto">
              <a:xfrm>
                <a:off x="2043" y="1811"/>
                <a:ext cx="219" cy="54"/>
              </a:xfrm>
              <a:prstGeom prst="rect">
                <a:avLst/>
              </a:prstGeom>
              <a:noFill/>
              <a:ln w="9525">
                <a:noFill/>
                <a:miter lim="800000"/>
                <a:headEnd/>
                <a:tailEnd/>
              </a:ln>
            </p:spPr>
            <p:txBody>
              <a:bodyPr wrap="none" lIns="0" tIns="0" rIns="0" bIns="0">
                <a:spAutoFit/>
              </a:bodyPr>
              <a:lstStyle/>
              <a:p>
                <a:r>
                  <a:rPr lang="en-US" sz="700" dirty="0">
                    <a:solidFill>
                      <a:srgbClr val="000000"/>
                    </a:solidFill>
                  </a:rPr>
                  <a:t>Memory </a:t>
                </a:r>
                <a:endParaRPr lang="en-US" dirty="0"/>
              </a:p>
            </p:txBody>
          </p:sp>
          <p:sp>
            <p:nvSpPr>
              <p:cNvPr id="64600" name="Rectangle 86"/>
              <p:cNvSpPr>
                <a:spLocks noChangeArrowheads="1"/>
              </p:cNvSpPr>
              <p:nvPr/>
            </p:nvSpPr>
            <p:spPr bwMode="auto">
              <a:xfrm>
                <a:off x="2017" y="1878"/>
                <a:ext cx="268" cy="54"/>
              </a:xfrm>
              <a:prstGeom prst="rect">
                <a:avLst/>
              </a:prstGeom>
              <a:noFill/>
              <a:ln w="9525">
                <a:noFill/>
                <a:miter lim="800000"/>
                <a:headEnd/>
                <a:tailEnd/>
              </a:ln>
            </p:spPr>
            <p:txBody>
              <a:bodyPr wrap="none" lIns="0" tIns="0" rIns="0" bIns="0">
                <a:spAutoFit/>
              </a:bodyPr>
              <a:lstStyle/>
              <a:p>
                <a:r>
                  <a:rPr lang="en-US" sz="700" dirty="0">
                    <a:solidFill>
                      <a:srgbClr val="000000"/>
                    </a:solidFill>
                  </a:rPr>
                  <a:t>Protection </a:t>
                </a:r>
                <a:endParaRPr lang="en-US" dirty="0"/>
              </a:p>
            </p:txBody>
          </p:sp>
          <p:sp>
            <p:nvSpPr>
              <p:cNvPr id="64601" name="Rectangle 87"/>
              <p:cNvSpPr>
                <a:spLocks noChangeArrowheads="1"/>
              </p:cNvSpPr>
              <p:nvPr/>
            </p:nvSpPr>
            <p:spPr bwMode="auto">
              <a:xfrm>
                <a:off x="2102" y="1945"/>
                <a:ext cx="109" cy="54"/>
              </a:xfrm>
              <a:prstGeom prst="rect">
                <a:avLst/>
              </a:prstGeom>
              <a:noFill/>
              <a:ln w="9525">
                <a:noFill/>
                <a:miter lim="800000"/>
                <a:headEnd/>
                <a:tailEnd/>
              </a:ln>
            </p:spPr>
            <p:txBody>
              <a:bodyPr wrap="none" lIns="0" tIns="0" rIns="0" bIns="0">
                <a:spAutoFit/>
              </a:bodyPr>
              <a:lstStyle/>
              <a:p>
                <a:r>
                  <a:rPr lang="en-US" sz="700" dirty="0">
                    <a:solidFill>
                      <a:srgbClr val="000000"/>
                    </a:solidFill>
                  </a:rPr>
                  <a:t>and </a:t>
                </a:r>
                <a:endParaRPr lang="en-US" dirty="0"/>
              </a:p>
            </p:txBody>
          </p:sp>
          <p:sp>
            <p:nvSpPr>
              <p:cNvPr id="64602" name="Rectangle 88"/>
              <p:cNvSpPr>
                <a:spLocks noChangeArrowheads="1"/>
              </p:cNvSpPr>
              <p:nvPr/>
            </p:nvSpPr>
            <p:spPr bwMode="auto">
              <a:xfrm>
                <a:off x="2020" y="2012"/>
                <a:ext cx="261" cy="54"/>
              </a:xfrm>
              <a:prstGeom prst="rect">
                <a:avLst/>
              </a:prstGeom>
              <a:noFill/>
              <a:ln w="9525">
                <a:noFill/>
                <a:miter lim="800000"/>
                <a:headEnd/>
                <a:tailEnd/>
              </a:ln>
            </p:spPr>
            <p:txBody>
              <a:bodyPr wrap="none" lIns="0" tIns="0" rIns="0" bIns="0">
                <a:spAutoFit/>
              </a:bodyPr>
              <a:lstStyle/>
              <a:p>
                <a:r>
                  <a:rPr lang="en-US" sz="700" dirty="0">
                    <a:solidFill>
                      <a:srgbClr val="000000"/>
                    </a:solidFill>
                  </a:rPr>
                  <a:t>Extension </a:t>
                </a:r>
                <a:endParaRPr lang="en-US" dirty="0"/>
              </a:p>
            </p:txBody>
          </p:sp>
          <p:sp>
            <p:nvSpPr>
              <p:cNvPr id="64603" name="Rectangle 89"/>
              <p:cNvSpPr>
                <a:spLocks noChangeArrowheads="1"/>
              </p:cNvSpPr>
              <p:nvPr/>
            </p:nvSpPr>
            <p:spPr bwMode="auto">
              <a:xfrm>
                <a:off x="2098" y="2079"/>
                <a:ext cx="115" cy="54"/>
              </a:xfrm>
              <a:prstGeom prst="rect">
                <a:avLst/>
              </a:prstGeom>
              <a:noFill/>
              <a:ln w="9525">
                <a:noFill/>
                <a:miter lim="800000"/>
                <a:headEnd/>
                <a:tailEnd/>
              </a:ln>
            </p:spPr>
            <p:txBody>
              <a:bodyPr wrap="none" lIns="0" tIns="0" rIns="0" bIns="0">
                <a:spAutoFit/>
              </a:bodyPr>
              <a:lstStyle/>
              <a:p>
                <a:r>
                  <a:rPr lang="en-US" sz="700" dirty="0">
                    <a:solidFill>
                      <a:srgbClr val="000000"/>
                    </a:solidFill>
                  </a:rPr>
                  <a:t>Unit </a:t>
                </a:r>
                <a:endParaRPr lang="en-US" dirty="0"/>
              </a:p>
            </p:txBody>
          </p:sp>
          <p:sp>
            <p:nvSpPr>
              <p:cNvPr id="64604" name="Rectangle 90"/>
              <p:cNvSpPr>
                <a:spLocks noChangeArrowheads="1"/>
              </p:cNvSpPr>
              <p:nvPr/>
            </p:nvSpPr>
            <p:spPr bwMode="auto">
              <a:xfrm>
                <a:off x="2047" y="2145"/>
                <a:ext cx="19" cy="54"/>
              </a:xfrm>
              <a:prstGeom prst="rect">
                <a:avLst/>
              </a:prstGeom>
              <a:noFill/>
              <a:ln w="9525">
                <a:noFill/>
                <a:miter lim="800000"/>
                <a:headEnd/>
                <a:tailEnd/>
              </a:ln>
            </p:spPr>
            <p:txBody>
              <a:bodyPr wrap="none" lIns="0" tIns="0" rIns="0" bIns="0">
                <a:spAutoFit/>
              </a:bodyPr>
              <a:lstStyle/>
              <a:p>
                <a:r>
                  <a:rPr lang="en-US" sz="700" dirty="0">
                    <a:solidFill>
                      <a:srgbClr val="000000"/>
                    </a:solidFill>
                  </a:rPr>
                  <a:t>(</a:t>
                </a:r>
                <a:endParaRPr lang="en-US" dirty="0"/>
              </a:p>
            </p:txBody>
          </p:sp>
          <p:sp>
            <p:nvSpPr>
              <p:cNvPr id="64605" name="Rectangle 91"/>
              <p:cNvSpPr>
                <a:spLocks noChangeArrowheads="1"/>
              </p:cNvSpPr>
              <p:nvPr/>
            </p:nvSpPr>
            <p:spPr bwMode="auto">
              <a:xfrm>
                <a:off x="2067" y="2145"/>
                <a:ext cx="158" cy="54"/>
              </a:xfrm>
              <a:prstGeom prst="rect">
                <a:avLst/>
              </a:prstGeom>
              <a:noFill/>
              <a:ln w="9525">
                <a:noFill/>
                <a:miter lim="800000"/>
                <a:headEnd/>
                <a:tailEnd/>
              </a:ln>
            </p:spPr>
            <p:txBody>
              <a:bodyPr wrap="none" lIns="0" tIns="0" rIns="0" bIns="0">
                <a:spAutoFit/>
              </a:bodyPr>
              <a:lstStyle/>
              <a:p>
                <a:r>
                  <a:rPr lang="en-US" sz="700" dirty="0">
                    <a:solidFill>
                      <a:srgbClr val="000000"/>
                    </a:solidFill>
                  </a:rPr>
                  <a:t>MPAX</a:t>
                </a:r>
                <a:endParaRPr lang="en-US" dirty="0"/>
              </a:p>
            </p:txBody>
          </p:sp>
          <p:sp>
            <p:nvSpPr>
              <p:cNvPr id="64606" name="Rectangle 92"/>
              <p:cNvSpPr>
                <a:spLocks noChangeArrowheads="1"/>
              </p:cNvSpPr>
              <p:nvPr/>
            </p:nvSpPr>
            <p:spPr bwMode="auto">
              <a:xfrm>
                <a:off x="2238" y="2145"/>
                <a:ext cx="19" cy="54"/>
              </a:xfrm>
              <a:prstGeom prst="rect">
                <a:avLst/>
              </a:prstGeom>
              <a:noFill/>
              <a:ln w="9525">
                <a:noFill/>
                <a:miter lim="800000"/>
                <a:headEnd/>
                <a:tailEnd/>
              </a:ln>
            </p:spPr>
            <p:txBody>
              <a:bodyPr wrap="none" lIns="0" tIns="0" rIns="0" bIns="0">
                <a:spAutoFit/>
              </a:bodyPr>
              <a:lstStyle/>
              <a:p>
                <a:r>
                  <a:rPr lang="en-US" sz="700" dirty="0">
                    <a:solidFill>
                      <a:srgbClr val="000000"/>
                    </a:solidFill>
                  </a:rPr>
                  <a:t>)</a:t>
                </a:r>
                <a:endParaRPr lang="en-US" dirty="0"/>
              </a:p>
            </p:txBody>
          </p:sp>
          <p:sp>
            <p:nvSpPr>
              <p:cNvPr id="64607" name="Line 93"/>
              <p:cNvSpPr>
                <a:spLocks noChangeShapeType="1"/>
              </p:cNvSpPr>
              <p:nvPr/>
            </p:nvSpPr>
            <p:spPr bwMode="auto">
              <a:xfrm>
                <a:off x="4054" y="1032"/>
                <a:ext cx="0" cy="156"/>
              </a:xfrm>
              <a:prstGeom prst="line">
                <a:avLst/>
              </a:prstGeom>
              <a:noFill/>
              <a:ln w="19050">
                <a:solidFill>
                  <a:srgbClr val="000000"/>
                </a:solidFill>
                <a:round/>
                <a:headEnd/>
                <a:tailEnd/>
              </a:ln>
            </p:spPr>
            <p:txBody>
              <a:bodyPr/>
              <a:lstStyle/>
              <a:p>
                <a:endParaRPr lang="en-US" dirty="0"/>
              </a:p>
            </p:txBody>
          </p:sp>
          <p:sp>
            <p:nvSpPr>
              <p:cNvPr id="64608" name="Freeform 94"/>
              <p:cNvSpPr>
                <a:spLocks/>
              </p:cNvSpPr>
              <p:nvPr/>
            </p:nvSpPr>
            <p:spPr bwMode="auto">
              <a:xfrm>
                <a:off x="4017" y="1179"/>
                <a:ext cx="75" cy="103"/>
              </a:xfrm>
              <a:custGeom>
                <a:avLst/>
                <a:gdLst>
                  <a:gd name="T0" fmla="*/ 1 w 150"/>
                  <a:gd name="T1" fmla="*/ 0 h 208"/>
                  <a:gd name="T2" fmla="*/ 1 w 150"/>
                  <a:gd name="T3" fmla="*/ 0 h 208"/>
                  <a:gd name="T4" fmla="*/ 0 w 150"/>
                  <a:gd name="T5" fmla="*/ 0 h 208"/>
                  <a:gd name="T6" fmla="*/ 1 w 150"/>
                  <a:gd name="T7" fmla="*/ 0 h 208"/>
                  <a:gd name="T8" fmla="*/ 0 60000 65536"/>
                  <a:gd name="T9" fmla="*/ 0 60000 65536"/>
                  <a:gd name="T10" fmla="*/ 0 60000 65536"/>
                  <a:gd name="T11" fmla="*/ 0 60000 65536"/>
                  <a:gd name="T12" fmla="*/ 0 w 150"/>
                  <a:gd name="T13" fmla="*/ 0 h 208"/>
                  <a:gd name="T14" fmla="*/ 150 w 150"/>
                  <a:gd name="T15" fmla="*/ 208 h 208"/>
                </a:gdLst>
                <a:ahLst/>
                <a:cxnLst>
                  <a:cxn ang="T8">
                    <a:pos x="T0" y="T1"/>
                  </a:cxn>
                  <a:cxn ang="T9">
                    <a:pos x="T2" y="T3"/>
                  </a:cxn>
                  <a:cxn ang="T10">
                    <a:pos x="T4" y="T5"/>
                  </a:cxn>
                  <a:cxn ang="T11">
                    <a:pos x="T6" y="T7"/>
                  </a:cxn>
                </a:cxnLst>
                <a:rect l="T12" t="T13" r="T14" b="T15"/>
                <a:pathLst>
                  <a:path w="150" h="208">
                    <a:moveTo>
                      <a:pt x="150" y="0"/>
                    </a:moveTo>
                    <a:lnTo>
                      <a:pt x="75" y="208"/>
                    </a:lnTo>
                    <a:lnTo>
                      <a:pt x="0" y="0"/>
                    </a:lnTo>
                    <a:lnTo>
                      <a:pt x="150" y="0"/>
                    </a:lnTo>
                    <a:close/>
                  </a:path>
                </a:pathLst>
              </a:custGeom>
              <a:solidFill>
                <a:srgbClr val="000000"/>
              </a:solidFill>
              <a:ln w="9525">
                <a:noFill/>
                <a:round/>
                <a:headEnd/>
                <a:tailEnd/>
              </a:ln>
            </p:spPr>
            <p:txBody>
              <a:bodyPr/>
              <a:lstStyle/>
              <a:p>
                <a:endParaRPr lang="en-US" dirty="0"/>
              </a:p>
            </p:txBody>
          </p:sp>
          <p:sp>
            <p:nvSpPr>
              <p:cNvPr id="64609" name="Line 95"/>
              <p:cNvSpPr>
                <a:spLocks noChangeShapeType="1"/>
              </p:cNvSpPr>
              <p:nvPr/>
            </p:nvSpPr>
            <p:spPr bwMode="auto">
              <a:xfrm flipH="1">
                <a:off x="1921" y="1032"/>
                <a:ext cx="5" cy="156"/>
              </a:xfrm>
              <a:prstGeom prst="line">
                <a:avLst/>
              </a:prstGeom>
              <a:noFill/>
              <a:ln w="19050">
                <a:solidFill>
                  <a:srgbClr val="000000"/>
                </a:solidFill>
                <a:round/>
                <a:headEnd/>
                <a:tailEnd/>
              </a:ln>
            </p:spPr>
            <p:txBody>
              <a:bodyPr/>
              <a:lstStyle/>
              <a:p>
                <a:endParaRPr lang="en-US" dirty="0"/>
              </a:p>
            </p:txBody>
          </p:sp>
          <p:sp>
            <p:nvSpPr>
              <p:cNvPr id="64610" name="Freeform 96"/>
              <p:cNvSpPr>
                <a:spLocks/>
              </p:cNvSpPr>
              <p:nvPr/>
            </p:nvSpPr>
            <p:spPr bwMode="auto">
              <a:xfrm>
                <a:off x="1884" y="1178"/>
                <a:ext cx="75" cy="104"/>
              </a:xfrm>
              <a:custGeom>
                <a:avLst/>
                <a:gdLst>
                  <a:gd name="T0" fmla="*/ 1 w 150"/>
                  <a:gd name="T1" fmla="*/ 0 h 209"/>
                  <a:gd name="T2" fmla="*/ 1 w 150"/>
                  <a:gd name="T3" fmla="*/ 0 h 209"/>
                  <a:gd name="T4" fmla="*/ 0 w 150"/>
                  <a:gd name="T5" fmla="*/ 0 h 209"/>
                  <a:gd name="T6" fmla="*/ 1 w 150"/>
                  <a:gd name="T7" fmla="*/ 0 h 209"/>
                  <a:gd name="T8" fmla="*/ 0 60000 65536"/>
                  <a:gd name="T9" fmla="*/ 0 60000 65536"/>
                  <a:gd name="T10" fmla="*/ 0 60000 65536"/>
                  <a:gd name="T11" fmla="*/ 0 60000 65536"/>
                  <a:gd name="T12" fmla="*/ 0 w 150"/>
                  <a:gd name="T13" fmla="*/ 0 h 209"/>
                  <a:gd name="T14" fmla="*/ 150 w 150"/>
                  <a:gd name="T15" fmla="*/ 209 h 209"/>
                </a:gdLst>
                <a:ahLst/>
                <a:cxnLst>
                  <a:cxn ang="T8">
                    <a:pos x="T0" y="T1"/>
                  </a:cxn>
                  <a:cxn ang="T9">
                    <a:pos x="T2" y="T3"/>
                  </a:cxn>
                  <a:cxn ang="T10">
                    <a:pos x="T4" y="T5"/>
                  </a:cxn>
                  <a:cxn ang="T11">
                    <a:pos x="T6" y="T7"/>
                  </a:cxn>
                </a:cxnLst>
                <a:rect l="T12" t="T13" r="T14" b="T15"/>
                <a:pathLst>
                  <a:path w="150" h="209">
                    <a:moveTo>
                      <a:pt x="150" y="4"/>
                    </a:moveTo>
                    <a:lnTo>
                      <a:pt x="68" y="209"/>
                    </a:lnTo>
                    <a:lnTo>
                      <a:pt x="0" y="0"/>
                    </a:lnTo>
                    <a:lnTo>
                      <a:pt x="150" y="4"/>
                    </a:lnTo>
                    <a:close/>
                  </a:path>
                </a:pathLst>
              </a:custGeom>
              <a:solidFill>
                <a:srgbClr val="000000"/>
              </a:solidFill>
              <a:ln w="9525">
                <a:noFill/>
                <a:round/>
                <a:headEnd/>
                <a:tailEnd/>
              </a:ln>
            </p:spPr>
            <p:txBody>
              <a:bodyPr/>
              <a:lstStyle/>
              <a:p>
                <a:endParaRPr lang="en-US" dirty="0"/>
              </a:p>
            </p:txBody>
          </p:sp>
          <p:sp>
            <p:nvSpPr>
              <p:cNvPr id="64611" name="Line 97"/>
              <p:cNvSpPr>
                <a:spLocks noChangeShapeType="1"/>
              </p:cNvSpPr>
              <p:nvPr/>
            </p:nvSpPr>
            <p:spPr bwMode="auto">
              <a:xfrm flipH="1">
                <a:off x="1910" y="1056"/>
                <a:ext cx="32" cy="44"/>
              </a:xfrm>
              <a:prstGeom prst="line">
                <a:avLst/>
              </a:prstGeom>
              <a:noFill/>
              <a:ln w="3175">
                <a:solidFill>
                  <a:srgbClr val="000000"/>
                </a:solidFill>
                <a:round/>
                <a:headEnd/>
                <a:tailEnd/>
              </a:ln>
            </p:spPr>
            <p:txBody>
              <a:bodyPr/>
              <a:lstStyle/>
              <a:p>
                <a:endParaRPr lang="en-US" dirty="0"/>
              </a:p>
            </p:txBody>
          </p:sp>
          <p:sp>
            <p:nvSpPr>
              <p:cNvPr id="64612" name="Rectangle 98"/>
              <p:cNvSpPr>
                <a:spLocks noChangeArrowheads="1"/>
              </p:cNvSpPr>
              <p:nvPr/>
            </p:nvSpPr>
            <p:spPr bwMode="auto">
              <a:xfrm>
                <a:off x="1814" y="1109"/>
                <a:ext cx="93" cy="54"/>
              </a:xfrm>
              <a:prstGeom prst="rect">
                <a:avLst/>
              </a:prstGeom>
              <a:noFill/>
              <a:ln w="9525">
                <a:noFill/>
                <a:miter lim="800000"/>
                <a:headEnd/>
                <a:tailEnd/>
              </a:ln>
            </p:spPr>
            <p:txBody>
              <a:bodyPr wrap="none" lIns="0" tIns="0" rIns="0" bIns="0">
                <a:spAutoFit/>
              </a:bodyPr>
              <a:lstStyle/>
              <a:p>
                <a:r>
                  <a:rPr lang="en-US" sz="700" dirty="0">
                    <a:solidFill>
                      <a:srgbClr val="000000"/>
                    </a:solidFill>
                  </a:rPr>
                  <a:t>256</a:t>
                </a:r>
                <a:endParaRPr lang="en-US" dirty="0"/>
              </a:p>
            </p:txBody>
          </p:sp>
          <p:sp>
            <p:nvSpPr>
              <p:cNvPr id="64613" name="Line 99"/>
              <p:cNvSpPr>
                <a:spLocks noChangeShapeType="1"/>
              </p:cNvSpPr>
              <p:nvPr/>
            </p:nvSpPr>
            <p:spPr bwMode="auto">
              <a:xfrm flipH="1">
                <a:off x="4046" y="1051"/>
                <a:ext cx="32" cy="44"/>
              </a:xfrm>
              <a:prstGeom prst="line">
                <a:avLst/>
              </a:prstGeom>
              <a:noFill/>
              <a:ln w="3175">
                <a:solidFill>
                  <a:srgbClr val="000000"/>
                </a:solidFill>
                <a:round/>
                <a:headEnd/>
                <a:tailEnd/>
              </a:ln>
            </p:spPr>
            <p:txBody>
              <a:bodyPr/>
              <a:lstStyle/>
              <a:p>
                <a:endParaRPr lang="en-US" dirty="0"/>
              </a:p>
            </p:txBody>
          </p:sp>
          <p:sp>
            <p:nvSpPr>
              <p:cNvPr id="64614" name="Rectangle 100"/>
              <p:cNvSpPr>
                <a:spLocks noChangeArrowheads="1"/>
              </p:cNvSpPr>
              <p:nvPr/>
            </p:nvSpPr>
            <p:spPr bwMode="auto">
              <a:xfrm>
                <a:off x="3931" y="1104"/>
                <a:ext cx="109" cy="54"/>
              </a:xfrm>
              <a:prstGeom prst="rect">
                <a:avLst/>
              </a:prstGeom>
              <a:noFill/>
              <a:ln w="9525">
                <a:noFill/>
                <a:miter lim="800000"/>
                <a:headEnd/>
                <a:tailEnd/>
              </a:ln>
            </p:spPr>
            <p:txBody>
              <a:bodyPr wrap="none" lIns="0" tIns="0" rIns="0" bIns="0">
                <a:spAutoFit/>
              </a:bodyPr>
              <a:lstStyle/>
              <a:p>
                <a:r>
                  <a:rPr lang="en-US" sz="700" dirty="0">
                    <a:solidFill>
                      <a:srgbClr val="000000"/>
                    </a:solidFill>
                  </a:rPr>
                  <a:t> 256</a:t>
                </a:r>
                <a:endParaRPr lang="en-US" dirty="0"/>
              </a:p>
            </p:txBody>
          </p:sp>
          <p:sp>
            <p:nvSpPr>
              <p:cNvPr id="64615" name="Line 101"/>
              <p:cNvSpPr>
                <a:spLocks noChangeShapeType="1"/>
              </p:cNvSpPr>
              <p:nvPr/>
            </p:nvSpPr>
            <p:spPr bwMode="auto">
              <a:xfrm>
                <a:off x="4062" y="3201"/>
                <a:ext cx="0" cy="323"/>
              </a:xfrm>
              <a:prstGeom prst="line">
                <a:avLst/>
              </a:prstGeom>
              <a:noFill/>
              <a:ln w="19050">
                <a:solidFill>
                  <a:srgbClr val="000000"/>
                </a:solidFill>
                <a:round/>
                <a:headEnd/>
                <a:tailEnd/>
              </a:ln>
            </p:spPr>
            <p:txBody>
              <a:bodyPr/>
              <a:lstStyle/>
              <a:p>
                <a:endParaRPr lang="en-US" dirty="0"/>
              </a:p>
            </p:txBody>
          </p:sp>
          <p:sp>
            <p:nvSpPr>
              <p:cNvPr id="64616" name="Freeform 102"/>
              <p:cNvSpPr>
                <a:spLocks/>
              </p:cNvSpPr>
              <p:nvPr/>
            </p:nvSpPr>
            <p:spPr bwMode="auto">
              <a:xfrm>
                <a:off x="4024" y="3515"/>
                <a:ext cx="75" cy="103"/>
              </a:xfrm>
              <a:custGeom>
                <a:avLst/>
                <a:gdLst>
                  <a:gd name="T0" fmla="*/ 1 w 150"/>
                  <a:gd name="T1" fmla="*/ 0 h 207"/>
                  <a:gd name="T2" fmla="*/ 1 w 150"/>
                  <a:gd name="T3" fmla="*/ 0 h 207"/>
                  <a:gd name="T4" fmla="*/ 0 w 150"/>
                  <a:gd name="T5" fmla="*/ 0 h 207"/>
                  <a:gd name="T6" fmla="*/ 1 w 150"/>
                  <a:gd name="T7" fmla="*/ 0 h 207"/>
                  <a:gd name="T8" fmla="*/ 0 60000 65536"/>
                  <a:gd name="T9" fmla="*/ 0 60000 65536"/>
                  <a:gd name="T10" fmla="*/ 0 60000 65536"/>
                  <a:gd name="T11" fmla="*/ 0 60000 65536"/>
                  <a:gd name="T12" fmla="*/ 0 w 150"/>
                  <a:gd name="T13" fmla="*/ 0 h 207"/>
                  <a:gd name="T14" fmla="*/ 150 w 150"/>
                  <a:gd name="T15" fmla="*/ 207 h 207"/>
                </a:gdLst>
                <a:ahLst/>
                <a:cxnLst>
                  <a:cxn ang="T8">
                    <a:pos x="T0" y="T1"/>
                  </a:cxn>
                  <a:cxn ang="T9">
                    <a:pos x="T2" y="T3"/>
                  </a:cxn>
                  <a:cxn ang="T10">
                    <a:pos x="T4" y="T5"/>
                  </a:cxn>
                  <a:cxn ang="T11">
                    <a:pos x="T6" y="T7"/>
                  </a:cxn>
                </a:cxnLst>
                <a:rect l="T12" t="T13" r="T14" b="T15"/>
                <a:pathLst>
                  <a:path w="150" h="207">
                    <a:moveTo>
                      <a:pt x="150" y="0"/>
                    </a:moveTo>
                    <a:lnTo>
                      <a:pt x="76" y="207"/>
                    </a:lnTo>
                    <a:lnTo>
                      <a:pt x="0" y="0"/>
                    </a:lnTo>
                    <a:lnTo>
                      <a:pt x="150" y="0"/>
                    </a:lnTo>
                    <a:close/>
                  </a:path>
                </a:pathLst>
              </a:custGeom>
              <a:solidFill>
                <a:srgbClr val="000000"/>
              </a:solidFill>
              <a:ln w="9525">
                <a:noFill/>
                <a:round/>
                <a:headEnd/>
                <a:tailEnd/>
              </a:ln>
            </p:spPr>
            <p:txBody>
              <a:bodyPr/>
              <a:lstStyle/>
              <a:p>
                <a:endParaRPr lang="en-US" dirty="0"/>
              </a:p>
            </p:txBody>
          </p:sp>
          <p:sp>
            <p:nvSpPr>
              <p:cNvPr id="64617" name="Line 103"/>
              <p:cNvSpPr>
                <a:spLocks noChangeShapeType="1"/>
              </p:cNvSpPr>
              <p:nvPr/>
            </p:nvSpPr>
            <p:spPr bwMode="auto">
              <a:xfrm>
                <a:off x="3039" y="2663"/>
                <a:ext cx="0" cy="873"/>
              </a:xfrm>
              <a:prstGeom prst="line">
                <a:avLst/>
              </a:prstGeom>
              <a:noFill/>
              <a:ln w="12700">
                <a:solidFill>
                  <a:srgbClr val="000000"/>
                </a:solidFill>
                <a:round/>
                <a:headEnd/>
                <a:tailEnd/>
              </a:ln>
            </p:spPr>
            <p:txBody>
              <a:bodyPr/>
              <a:lstStyle/>
              <a:p>
                <a:endParaRPr lang="en-US" dirty="0"/>
              </a:p>
            </p:txBody>
          </p:sp>
          <p:sp>
            <p:nvSpPr>
              <p:cNvPr id="64618" name="Freeform 104"/>
              <p:cNvSpPr>
                <a:spLocks/>
              </p:cNvSpPr>
              <p:nvPr/>
            </p:nvSpPr>
            <p:spPr bwMode="auto">
              <a:xfrm>
                <a:off x="3007" y="3528"/>
                <a:ext cx="65" cy="90"/>
              </a:xfrm>
              <a:custGeom>
                <a:avLst/>
                <a:gdLst>
                  <a:gd name="T0" fmla="*/ 0 w 131"/>
                  <a:gd name="T1" fmla="*/ 0 h 181"/>
                  <a:gd name="T2" fmla="*/ 0 w 131"/>
                  <a:gd name="T3" fmla="*/ 0 h 181"/>
                  <a:gd name="T4" fmla="*/ 0 w 131"/>
                  <a:gd name="T5" fmla="*/ 0 h 181"/>
                  <a:gd name="T6" fmla="*/ 0 w 131"/>
                  <a:gd name="T7" fmla="*/ 0 h 181"/>
                  <a:gd name="T8" fmla="*/ 0 60000 65536"/>
                  <a:gd name="T9" fmla="*/ 0 60000 65536"/>
                  <a:gd name="T10" fmla="*/ 0 60000 65536"/>
                  <a:gd name="T11" fmla="*/ 0 60000 65536"/>
                  <a:gd name="T12" fmla="*/ 0 w 131"/>
                  <a:gd name="T13" fmla="*/ 0 h 181"/>
                  <a:gd name="T14" fmla="*/ 131 w 131"/>
                  <a:gd name="T15" fmla="*/ 181 h 181"/>
                </a:gdLst>
                <a:ahLst/>
                <a:cxnLst>
                  <a:cxn ang="T8">
                    <a:pos x="T0" y="T1"/>
                  </a:cxn>
                  <a:cxn ang="T9">
                    <a:pos x="T2" y="T3"/>
                  </a:cxn>
                  <a:cxn ang="T10">
                    <a:pos x="T4" y="T5"/>
                  </a:cxn>
                  <a:cxn ang="T11">
                    <a:pos x="T6" y="T7"/>
                  </a:cxn>
                </a:cxnLst>
                <a:rect l="T12" t="T13" r="T14" b="T15"/>
                <a:pathLst>
                  <a:path w="131" h="181">
                    <a:moveTo>
                      <a:pt x="131" y="0"/>
                    </a:moveTo>
                    <a:lnTo>
                      <a:pt x="65" y="181"/>
                    </a:lnTo>
                    <a:lnTo>
                      <a:pt x="0" y="0"/>
                    </a:lnTo>
                    <a:lnTo>
                      <a:pt x="131" y="0"/>
                    </a:lnTo>
                    <a:close/>
                  </a:path>
                </a:pathLst>
              </a:custGeom>
              <a:solidFill>
                <a:srgbClr val="000000"/>
              </a:solidFill>
              <a:ln w="9525">
                <a:noFill/>
                <a:round/>
                <a:headEnd/>
                <a:tailEnd/>
              </a:ln>
            </p:spPr>
            <p:txBody>
              <a:bodyPr/>
              <a:lstStyle/>
              <a:p>
                <a:endParaRPr lang="en-US" dirty="0"/>
              </a:p>
            </p:txBody>
          </p:sp>
          <p:sp>
            <p:nvSpPr>
              <p:cNvPr id="64619" name="Rectangle 105"/>
              <p:cNvSpPr>
                <a:spLocks noChangeArrowheads="1"/>
              </p:cNvSpPr>
              <p:nvPr/>
            </p:nvSpPr>
            <p:spPr bwMode="auto">
              <a:xfrm>
                <a:off x="2916" y="3096"/>
                <a:ext cx="238" cy="89"/>
              </a:xfrm>
              <a:prstGeom prst="rect">
                <a:avLst/>
              </a:prstGeom>
              <a:solidFill>
                <a:srgbClr val="FFFFFF"/>
              </a:solidFill>
              <a:ln w="9525">
                <a:noFill/>
                <a:miter lim="800000"/>
                <a:headEnd/>
                <a:tailEnd/>
              </a:ln>
            </p:spPr>
            <p:txBody>
              <a:bodyPr/>
              <a:lstStyle/>
              <a:p>
                <a:endParaRPr lang="en-US" dirty="0"/>
              </a:p>
            </p:txBody>
          </p:sp>
          <p:sp>
            <p:nvSpPr>
              <p:cNvPr id="64620" name="Rectangle 106"/>
              <p:cNvSpPr>
                <a:spLocks noChangeArrowheads="1"/>
              </p:cNvSpPr>
              <p:nvPr/>
            </p:nvSpPr>
            <p:spPr bwMode="auto">
              <a:xfrm>
                <a:off x="2919" y="3096"/>
                <a:ext cx="212" cy="69"/>
              </a:xfrm>
              <a:prstGeom prst="rect">
                <a:avLst/>
              </a:prstGeom>
              <a:noFill/>
              <a:ln w="9525">
                <a:noFill/>
                <a:miter lim="800000"/>
                <a:headEnd/>
                <a:tailEnd/>
              </a:ln>
            </p:spPr>
            <p:txBody>
              <a:bodyPr wrap="none" lIns="0" tIns="0" rIns="0" bIns="0">
                <a:spAutoFit/>
              </a:bodyPr>
              <a:lstStyle/>
              <a:p>
                <a:r>
                  <a:rPr lang="en-US" sz="900" dirty="0">
                    <a:solidFill>
                      <a:srgbClr val="000000"/>
                    </a:solidFill>
                  </a:rPr>
                  <a:t>events</a:t>
                </a:r>
                <a:endParaRPr lang="en-US" dirty="0"/>
              </a:p>
            </p:txBody>
          </p:sp>
          <p:sp>
            <p:nvSpPr>
              <p:cNvPr id="64621" name="Line 107"/>
              <p:cNvSpPr>
                <a:spLocks noChangeShapeType="1"/>
              </p:cNvSpPr>
              <p:nvPr/>
            </p:nvSpPr>
            <p:spPr bwMode="auto">
              <a:xfrm flipH="1">
                <a:off x="608" y="2531"/>
                <a:ext cx="350" cy="0"/>
              </a:xfrm>
              <a:prstGeom prst="line">
                <a:avLst/>
              </a:prstGeom>
              <a:noFill/>
              <a:ln w="19050">
                <a:solidFill>
                  <a:srgbClr val="000000"/>
                </a:solidFill>
                <a:round/>
                <a:headEnd/>
                <a:tailEnd/>
              </a:ln>
            </p:spPr>
            <p:txBody>
              <a:bodyPr/>
              <a:lstStyle/>
              <a:p>
                <a:endParaRPr lang="en-US" dirty="0"/>
              </a:p>
            </p:txBody>
          </p:sp>
          <p:sp>
            <p:nvSpPr>
              <p:cNvPr id="64622" name="Freeform 108"/>
              <p:cNvSpPr>
                <a:spLocks/>
              </p:cNvSpPr>
              <p:nvPr/>
            </p:nvSpPr>
            <p:spPr bwMode="auto">
              <a:xfrm>
                <a:off x="949" y="2497"/>
                <a:ext cx="113" cy="69"/>
              </a:xfrm>
              <a:custGeom>
                <a:avLst/>
                <a:gdLst>
                  <a:gd name="T0" fmla="*/ 0 w 226"/>
                  <a:gd name="T1" fmla="*/ 0 h 138"/>
                  <a:gd name="T2" fmla="*/ 1 w 226"/>
                  <a:gd name="T3" fmla="*/ 1 h 138"/>
                  <a:gd name="T4" fmla="*/ 0 w 226"/>
                  <a:gd name="T5" fmla="*/ 1 h 138"/>
                  <a:gd name="T6" fmla="*/ 0 w 226"/>
                  <a:gd name="T7" fmla="*/ 0 h 138"/>
                  <a:gd name="T8" fmla="*/ 0 60000 65536"/>
                  <a:gd name="T9" fmla="*/ 0 60000 65536"/>
                  <a:gd name="T10" fmla="*/ 0 60000 65536"/>
                  <a:gd name="T11" fmla="*/ 0 60000 65536"/>
                  <a:gd name="T12" fmla="*/ 0 w 226"/>
                  <a:gd name="T13" fmla="*/ 0 h 138"/>
                  <a:gd name="T14" fmla="*/ 226 w 226"/>
                  <a:gd name="T15" fmla="*/ 138 h 138"/>
                </a:gdLst>
                <a:ahLst/>
                <a:cxnLst>
                  <a:cxn ang="T8">
                    <a:pos x="T0" y="T1"/>
                  </a:cxn>
                  <a:cxn ang="T9">
                    <a:pos x="T2" y="T3"/>
                  </a:cxn>
                  <a:cxn ang="T10">
                    <a:pos x="T4" y="T5"/>
                  </a:cxn>
                  <a:cxn ang="T11">
                    <a:pos x="T6" y="T7"/>
                  </a:cxn>
                </a:cxnLst>
                <a:rect l="T12" t="T13" r="T14" b="T15"/>
                <a:pathLst>
                  <a:path w="226" h="138">
                    <a:moveTo>
                      <a:pt x="0" y="0"/>
                    </a:moveTo>
                    <a:lnTo>
                      <a:pt x="226" y="68"/>
                    </a:lnTo>
                    <a:lnTo>
                      <a:pt x="0" y="138"/>
                    </a:lnTo>
                    <a:lnTo>
                      <a:pt x="0" y="0"/>
                    </a:lnTo>
                    <a:close/>
                  </a:path>
                </a:pathLst>
              </a:custGeom>
              <a:solidFill>
                <a:srgbClr val="000000"/>
              </a:solidFill>
              <a:ln w="9525">
                <a:noFill/>
                <a:round/>
                <a:headEnd/>
                <a:tailEnd/>
              </a:ln>
            </p:spPr>
            <p:txBody>
              <a:bodyPr/>
              <a:lstStyle/>
              <a:p>
                <a:endParaRPr lang="en-US" dirty="0"/>
              </a:p>
            </p:txBody>
          </p:sp>
          <p:sp>
            <p:nvSpPr>
              <p:cNvPr id="64623" name="Line 109"/>
              <p:cNvSpPr>
                <a:spLocks noChangeShapeType="1"/>
              </p:cNvSpPr>
              <p:nvPr/>
            </p:nvSpPr>
            <p:spPr bwMode="auto">
              <a:xfrm flipH="1">
                <a:off x="608" y="2002"/>
                <a:ext cx="343" cy="0"/>
              </a:xfrm>
              <a:prstGeom prst="line">
                <a:avLst/>
              </a:prstGeom>
              <a:noFill/>
              <a:ln w="19050">
                <a:solidFill>
                  <a:srgbClr val="000000"/>
                </a:solidFill>
                <a:round/>
                <a:headEnd/>
                <a:tailEnd/>
              </a:ln>
            </p:spPr>
            <p:txBody>
              <a:bodyPr/>
              <a:lstStyle/>
              <a:p>
                <a:endParaRPr lang="en-US" dirty="0"/>
              </a:p>
            </p:txBody>
          </p:sp>
          <p:sp>
            <p:nvSpPr>
              <p:cNvPr id="64624" name="Freeform 110"/>
              <p:cNvSpPr>
                <a:spLocks/>
              </p:cNvSpPr>
              <p:nvPr/>
            </p:nvSpPr>
            <p:spPr bwMode="auto">
              <a:xfrm>
                <a:off x="942" y="1967"/>
                <a:ext cx="112" cy="69"/>
              </a:xfrm>
              <a:custGeom>
                <a:avLst/>
                <a:gdLst>
                  <a:gd name="T0" fmla="*/ 0 w 226"/>
                  <a:gd name="T1" fmla="*/ 0 h 138"/>
                  <a:gd name="T2" fmla="*/ 0 w 226"/>
                  <a:gd name="T3" fmla="*/ 1 h 138"/>
                  <a:gd name="T4" fmla="*/ 0 w 226"/>
                  <a:gd name="T5" fmla="*/ 1 h 138"/>
                  <a:gd name="T6" fmla="*/ 0 w 226"/>
                  <a:gd name="T7" fmla="*/ 0 h 138"/>
                  <a:gd name="T8" fmla="*/ 0 60000 65536"/>
                  <a:gd name="T9" fmla="*/ 0 60000 65536"/>
                  <a:gd name="T10" fmla="*/ 0 60000 65536"/>
                  <a:gd name="T11" fmla="*/ 0 60000 65536"/>
                  <a:gd name="T12" fmla="*/ 0 w 226"/>
                  <a:gd name="T13" fmla="*/ 0 h 138"/>
                  <a:gd name="T14" fmla="*/ 226 w 226"/>
                  <a:gd name="T15" fmla="*/ 138 h 138"/>
                </a:gdLst>
                <a:ahLst/>
                <a:cxnLst>
                  <a:cxn ang="T8">
                    <a:pos x="T0" y="T1"/>
                  </a:cxn>
                  <a:cxn ang="T9">
                    <a:pos x="T2" y="T3"/>
                  </a:cxn>
                  <a:cxn ang="T10">
                    <a:pos x="T4" y="T5"/>
                  </a:cxn>
                  <a:cxn ang="T11">
                    <a:pos x="T6" y="T7"/>
                  </a:cxn>
                </a:cxnLst>
                <a:rect l="T12" t="T13" r="T14" b="T15"/>
                <a:pathLst>
                  <a:path w="226" h="138">
                    <a:moveTo>
                      <a:pt x="0" y="0"/>
                    </a:moveTo>
                    <a:lnTo>
                      <a:pt x="226" y="70"/>
                    </a:lnTo>
                    <a:lnTo>
                      <a:pt x="0" y="138"/>
                    </a:lnTo>
                    <a:lnTo>
                      <a:pt x="0" y="0"/>
                    </a:lnTo>
                    <a:close/>
                  </a:path>
                </a:pathLst>
              </a:custGeom>
              <a:solidFill>
                <a:srgbClr val="000000"/>
              </a:solidFill>
              <a:ln w="9525">
                <a:noFill/>
                <a:round/>
                <a:headEnd/>
                <a:tailEnd/>
              </a:ln>
            </p:spPr>
            <p:txBody>
              <a:bodyPr/>
              <a:lstStyle/>
              <a:p>
                <a:endParaRPr lang="en-US" dirty="0"/>
              </a:p>
            </p:txBody>
          </p:sp>
          <p:sp>
            <p:nvSpPr>
              <p:cNvPr id="64625" name="Freeform 111"/>
              <p:cNvSpPr>
                <a:spLocks/>
              </p:cNvSpPr>
              <p:nvPr/>
            </p:nvSpPr>
            <p:spPr bwMode="auto">
              <a:xfrm>
                <a:off x="3719" y="2836"/>
                <a:ext cx="343" cy="44"/>
              </a:xfrm>
              <a:custGeom>
                <a:avLst/>
                <a:gdLst>
                  <a:gd name="T0" fmla="*/ 0 w 687"/>
                  <a:gd name="T1" fmla="*/ 0 h 87"/>
                  <a:gd name="T2" fmla="*/ 0 w 687"/>
                  <a:gd name="T3" fmla="*/ 1 h 87"/>
                  <a:gd name="T4" fmla="*/ 2 w 687"/>
                  <a:gd name="T5" fmla="*/ 1 h 87"/>
                  <a:gd name="T6" fmla="*/ 2 w 687"/>
                  <a:gd name="T7" fmla="*/ 1 h 87"/>
                  <a:gd name="T8" fmla="*/ 0 60000 65536"/>
                  <a:gd name="T9" fmla="*/ 0 60000 65536"/>
                  <a:gd name="T10" fmla="*/ 0 60000 65536"/>
                  <a:gd name="T11" fmla="*/ 0 60000 65536"/>
                  <a:gd name="T12" fmla="*/ 0 w 687"/>
                  <a:gd name="T13" fmla="*/ 0 h 87"/>
                  <a:gd name="T14" fmla="*/ 687 w 687"/>
                  <a:gd name="T15" fmla="*/ 87 h 87"/>
                </a:gdLst>
                <a:ahLst/>
                <a:cxnLst>
                  <a:cxn ang="T8">
                    <a:pos x="T0" y="T1"/>
                  </a:cxn>
                  <a:cxn ang="T9">
                    <a:pos x="T2" y="T3"/>
                  </a:cxn>
                  <a:cxn ang="T10">
                    <a:pos x="T4" y="T5"/>
                  </a:cxn>
                  <a:cxn ang="T11">
                    <a:pos x="T6" y="T7"/>
                  </a:cxn>
                </a:cxnLst>
                <a:rect l="T12" t="T13" r="T14" b="T15"/>
                <a:pathLst>
                  <a:path w="687" h="87">
                    <a:moveTo>
                      <a:pt x="0" y="0"/>
                    </a:moveTo>
                    <a:lnTo>
                      <a:pt x="0" y="27"/>
                    </a:lnTo>
                    <a:lnTo>
                      <a:pt x="687" y="27"/>
                    </a:lnTo>
                    <a:lnTo>
                      <a:pt x="687" y="87"/>
                    </a:lnTo>
                  </a:path>
                </a:pathLst>
              </a:custGeom>
              <a:noFill/>
              <a:ln w="3175">
                <a:solidFill>
                  <a:srgbClr val="000000"/>
                </a:solidFill>
                <a:prstDash val="solid"/>
                <a:round/>
                <a:headEnd/>
                <a:tailEnd/>
              </a:ln>
            </p:spPr>
            <p:txBody>
              <a:bodyPr/>
              <a:lstStyle/>
              <a:p>
                <a:endParaRPr lang="en-US" dirty="0"/>
              </a:p>
            </p:txBody>
          </p:sp>
          <p:sp>
            <p:nvSpPr>
              <p:cNvPr id="64626" name="Freeform 112"/>
              <p:cNvSpPr>
                <a:spLocks/>
              </p:cNvSpPr>
              <p:nvPr/>
            </p:nvSpPr>
            <p:spPr bwMode="auto">
              <a:xfrm>
                <a:off x="3691" y="2766"/>
                <a:ext cx="56" cy="77"/>
              </a:xfrm>
              <a:custGeom>
                <a:avLst/>
                <a:gdLst>
                  <a:gd name="T0" fmla="*/ 0 w 112"/>
                  <a:gd name="T1" fmla="*/ 1 h 153"/>
                  <a:gd name="T2" fmla="*/ 1 w 112"/>
                  <a:gd name="T3" fmla="*/ 0 h 153"/>
                  <a:gd name="T4" fmla="*/ 1 w 112"/>
                  <a:gd name="T5" fmla="*/ 1 h 153"/>
                  <a:gd name="T6" fmla="*/ 0 w 112"/>
                  <a:gd name="T7" fmla="*/ 1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0" y="153"/>
                    </a:moveTo>
                    <a:lnTo>
                      <a:pt x="56" y="0"/>
                    </a:lnTo>
                    <a:lnTo>
                      <a:pt x="112" y="153"/>
                    </a:lnTo>
                    <a:lnTo>
                      <a:pt x="0" y="153"/>
                    </a:lnTo>
                    <a:close/>
                  </a:path>
                </a:pathLst>
              </a:custGeom>
              <a:solidFill>
                <a:srgbClr val="000000"/>
              </a:solidFill>
              <a:ln w="9525">
                <a:noFill/>
                <a:round/>
                <a:headEnd/>
                <a:tailEnd/>
              </a:ln>
            </p:spPr>
            <p:txBody>
              <a:bodyPr/>
              <a:lstStyle/>
              <a:p>
                <a:endParaRPr lang="en-US" dirty="0"/>
              </a:p>
            </p:txBody>
          </p:sp>
          <p:sp>
            <p:nvSpPr>
              <p:cNvPr id="64627" name="Freeform 113"/>
              <p:cNvSpPr>
                <a:spLocks/>
              </p:cNvSpPr>
              <p:nvPr/>
            </p:nvSpPr>
            <p:spPr bwMode="auto">
              <a:xfrm>
                <a:off x="4034" y="2874"/>
                <a:ext cx="56" cy="76"/>
              </a:xfrm>
              <a:custGeom>
                <a:avLst/>
                <a:gdLst>
                  <a:gd name="T0" fmla="*/ 1 w 112"/>
                  <a:gd name="T1" fmla="*/ 0 h 153"/>
                  <a:gd name="T2" fmla="*/ 1 w 112"/>
                  <a:gd name="T3" fmla="*/ 0 h 153"/>
                  <a:gd name="T4" fmla="*/ 0 w 112"/>
                  <a:gd name="T5" fmla="*/ 0 h 153"/>
                  <a:gd name="T6" fmla="*/ 1 w 112"/>
                  <a:gd name="T7" fmla="*/ 0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112" y="0"/>
                    </a:moveTo>
                    <a:lnTo>
                      <a:pt x="56" y="153"/>
                    </a:lnTo>
                    <a:lnTo>
                      <a:pt x="0" y="0"/>
                    </a:lnTo>
                    <a:lnTo>
                      <a:pt x="112" y="0"/>
                    </a:lnTo>
                    <a:close/>
                  </a:path>
                </a:pathLst>
              </a:custGeom>
              <a:solidFill>
                <a:srgbClr val="000000"/>
              </a:solidFill>
              <a:ln w="9525">
                <a:noFill/>
                <a:round/>
                <a:headEnd/>
                <a:tailEnd/>
              </a:ln>
            </p:spPr>
            <p:txBody>
              <a:bodyPr/>
              <a:lstStyle/>
              <a:p>
                <a:endParaRPr lang="en-US" dirty="0"/>
              </a:p>
            </p:txBody>
          </p:sp>
          <p:sp>
            <p:nvSpPr>
              <p:cNvPr id="64628" name="Rectangle 114"/>
              <p:cNvSpPr>
                <a:spLocks noChangeArrowheads="1"/>
              </p:cNvSpPr>
              <p:nvPr/>
            </p:nvSpPr>
            <p:spPr bwMode="auto">
              <a:xfrm>
                <a:off x="1971" y="2264"/>
                <a:ext cx="364" cy="438"/>
              </a:xfrm>
              <a:prstGeom prst="rect">
                <a:avLst/>
              </a:prstGeom>
              <a:solidFill>
                <a:srgbClr val="FFFFFF"/>
              </a:solidFill>
              <a:ln w="9525">
                <a:noFill/>
                <a:miter lim="800000"/>
                <a:headEnd/>
                <a:tailEnd/>
              </a:ln>
            </p:spPr>
            <p:txBody>
              <a:bodyPr/>
              <a:lstStyle/>
              <a:p>
                <a:endParaRPr lang="en-US" dirty="0"/>
              </a:p>
            </p:txBody>
          </p:sp>
          <p:sp>
            <p:nvSpPr>
              <p:cNvPr id="109688" name="Rectangle 115"/>
              <p:cNvSpPr>
                <a:spLocks noChangeArrowheads="1"/>
              </p:cNvSpPr>
              <p:nvPr/>
            </p:nvSpPr>
            <p:spPr bwMode="auto">
              <a:xfrm>
                <a:off x="1971" y="2264"/>
                <a:ext cx="364" cy="4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30" name="Rectangle 116"/>
              <p:cNvSpPr>
                <a:spLocks noChangeArrowheads="1"/>
              </p:cNvSpPr>
              <p:nvPr/>
            </p:nvSpPr>
            <p:spPr bwMode="auto">
              <a:xfrm>
                <a:off x="2043" y="2282"/>
                <a:ext cx="219" cy="54"/>
              </a:xfrm>
              <a:prstGeom prst="rect">
                <a:avLst/>
              </a:prstGeom>
              <a:noFill/>
              <a:ln w="9525">
                <a:noFill/>
                <a:miter lim="800000"/>
                <a:headEnd/>
                <a:tailEnd/>
              </a:ln>
            </p:spPr>
            <p:txBody>
              <a:bodyPr wrap="none" lIns="0" tIns="0" rIns="0" bIns="0">
                <a:spAutoFit/>
              </a:bodyPr>
              <a:lstStyle/>
              <a:p>
                <a:r>
                  <a:rPr lang="en-US" sz="700" dirty="0">
                    <a:solidFill>
                      <a:srgbClr val="000000"/>
                    </a:solidFill>
                  </a:rPr>
                  <a:t>Memory </a:t>
                </a:r>
                <a:endParaRPr lang="en-US" dirty="0"/>
              </a:p>
            </p:txBody>
          </p:sp>
          <p:sp>
            <p:nvSpPr>
              <p:cNvPr id="64631" name="Rectangle 117"/>
              <p:cNvSpPr>
                <a:spLocks noChangeArrowheads="1"/>
              </p:cNvSpPr>
              <p:nvPr/>
            </p:nvSpPr>
            <p:spPr bwMode="auto">
              <a:xfrm>
                <a:off x="2017" y="2349"/>
                <a:ext cx="268" cy="54"/>
              </a:xfrm>
              <a:prstGeom prst="rect">
                <a:avLst/>
              </a:prstGeom>
              <a:noFill/>
              <a:ln w="9525">
                <a:noFill/>
                <a:miter lim="800000"/>
                <a:headEnd/>
                <a:tailEnd/>
              </a:ln>
            </p:spPr>
            <p:txBody>
              <a:bodyPr wrap="none" lIns="0" tIns="0" rIns="0" bIns="0">
                <a:spAutoFit/>
              </a:bodyPr>
              <a:lstStyle/>
              <a:p>
                <a:r>
                  <a:rPr lang="en-US" sz="700" dirty="0">
                    <a:solidFill>
                      <a:srgbClr val="000000"/>
                    </a:solidFill>
                  </a:rPr>
                  <a:t>Protection </a:t>
                </a:r>
                <a:endParaRPr lang="en-US" dirty="0"/>
              </a:p>
            </p:txBody>
          </p:sp>
          <p:sp>
            <p:nvSpPr>
              <p:cNvPr id="64632" name="Rectangle 118"/>
              <p:cNvSpPr>
                <a:spLocks noChangeArrowheads="1"/>
              </p:cNvSpPr>
              <p:nvPr/>
            </p:nvSpPr>
            <p:spPr bwMode="auto">
              <a:xfrm>
                <a:off x="2102" y="2416"/>
                <a:ext cx="109" cy="54"/>
              </a:xfrm>
              <a:prstGeom prst="rect">
                <a:avLst/>
              </a:prstGeom>
              <a:noFill/>
              <a:ln w="9525">
                <a:noFill/>
                <a:miter lim="800000"/>
                <a:headEnd/>
                <a:tailEnd/>
              </a:ln>
            </p:spPr>
            <p:txBody>
              <a:bodyPr wrap="none" lIns="0" tIns="0" rIns="0" bIns="0">
                <a:spAutoFit/>
              </a:bodyPr>
              <a:lstStyle/>
              <a:p>
                <a:r>
                  <a:rPr lang="en-US" sz="700" dirty="0">
                    <a:solidFill>
                      <a:srgbClr val="000000"/>
                    </a:solidFill>
                  </a:rPr>
                  <a:t>and </a:t>
                </a:r>
                <a:endParaRPr lang="en-US" dirty="0"/>
              </a:p>
            </p:txBody>
          </p:sp>
          <p:sp>
            <p:nvSpPr>
              <p:cNvPr id="64633" name="Rectangle 119"/>
              <p:cNvSpPr>
                <a:spLocks noChangeArrowheads="1"/>
              </p:cNvSpPr>
              <p:nvPr/>
            </p:nvSpPr>
            <p:spPr bwMode="auto">
              <a:xfrm>
                <a:off x="2020" y="2483"/>
                <a:ext cx="261" cy="54"/>
              </a:xfrm>
              <a:prstGeom prst="rect">
                <a:avLst/>
              </a:prstGeom>
              <a:noFill/>
              <a:ln w="9525">
                <a:noFill/>
                <a:miter lim="800000"/>
                <a:headEnd/>
                <a:tailEnd/>
              </a:ln>
            </p:spPr>
            <p:txBody>
              <a:bodyPr wrap="none" lIns="0" tIns="0" rIns="0" bIns="0">
                <a:spAutoFit/>
              </a:bodyPr>
              <a:lstStyle/>
              <a:p>
                <a:r>
                  <a:rPr lang="en-US" sz="700" dirty="0">
                    <a:solidFill>
                      <a:srgbClr val="000000"/>
                    </a:solidFill>
                  </a:rPr>
                  <a:t>Extension </a:t>
                </a:r>
                <a:endParaRPr lang="en-US" dirty="0"/>
              </a:p>
            </p:txBody>
          </p:sp>
          <p:sp>
            <p:nvSpPr>
              <p:cNvPr id="64634" name="Rectangle 120"/>
              <p:cNvSpPr>
                <a:spLocks noChangeArrowheads="1"/>
              </p:cNvSpPr>
              <p:nvPr/>
            </p:nvSpPr>
            <p:spPr bwMode="auto">
              <a:xfrm>
                <a:off x="2098" y="2550"/>
                <a:ext cx="115" cy="54"/>
              </a:xfrm>
              <a:prstGeom prst="rect">
                <a:avLst/>
              </a:prstGeom>
              <a:noFill/>
              <a:ln w="9525">
                <a:noFill/>
                <a:miter lim="800000"/>
                <a:headEnd/>
                <a:tailEnd/>
              </a:ln>
            </p:spPr>
            <p:txBody>
              <a:bodyPr wrap="none" lIns="0" tIns="0" rIns="0" bIns="0">
                <a:spAutoFit/>
              </a:bodyPr>
              <a:lstStyle/>
              <a:p>
                <a:r>
                  <a:rPr lang="en-US" sz="700" dirty="0">
                    <a:solidFill>
                      <a:srgbClr val="000000"/>
                    </a:solidFill>
                  </a:rPr>
                  <a:t>Unit </a:t>
                </a:r>
                <a:endParaRPr lang="en-US" dirty="0"/>
              </a:p>
            </p:txBody>
          </p:sp>
          <p:sp>
            <p:nvSpPr>
              <p:cNvPr id="64635" name="Rectangle 121"/>
              <p:cNvSpPr>
                <a:spLocks noChangeArrowheads="1"/>
              </p:cNvSpPr>
              <p:nvPr/>
            </p:nvSpPr>
            <p:spPr bwMode="auto">
              <a:xfrm>
                <a:off x="2047" y="2616"/>
                <a:ext cx="19" cy="54"/>
              </a:xfrm>
              <a:prstGeom prst="rect">
                <a:avLst/>
              </a:prstGeom>
              <a:noFill/>
              <a:ln w="9525">
                <a:noFill/>
                <a:miter lim="800000"/>
                <a:headEnd/>
                <a:tailEnd/>
              </a:ln>
            </p:spPr>
            <p:txBody>
              <a:bodyPr wrap="none" lIns="0" tIns="0" rIns="0" bIns="0">
                <a:spAutoFit/>
              </a:bodyPr>
              <a:lstStyle/>
              <a:p>
                <a:r>
                  <a:rPr lang="en-US" sz="700" dirty="0">
                    <a:solidFill>
                      <a:srgbClr val="000000"/>
                    </a:solidFill>
                  </a:rPr>
                  <a:t>(</a:t>
                </a:r>
                <a:endParaRPr lang="en-US" dirty="0"/>
              </a:p>
            </p:txBody>
          </p:sp>
          <p:sp>
            <p:nvSpPr>
              <p:cNvPr id="64636" name="Rectangle 122"/>
              <p:cNvSpPr>
                <a:spLocks noChangeArrowheads="1"/>
              </p:cNvSpPr>
              <p:nvPr/>
            </p:nvSpPr>
            <p:spPr bwMode="auto">
              <a:xfrm>
                <a:off x="2067" y="2616"/>
                <a:ext cx="158" cy="54"/>
              </a:xfrm>
              <a:prstGeom prst="rect">
                <a:avLst/>
              </a:prstGeom>
              <a:noFill/>
              <a:ln w="9525">
                <a:noFill/>
                <a:miter lim="800000"/>
                <a:headEnd/>
                <a:tailEnd/>
              </a:ln>
            </p:spPr>
            <p:txBody>
              <a:bodyPr wrap="none" lIns="0" tIns="0" rIns="0" bIns="0">
                <a:spAutoFit/>
              </a:bodyPr>
              <a:lstStyle/>
              <a:p>
                <a:r>
                  <a:rPr lang="en-US" sz="700" dirty="0">
                    <a:solidFill>
                      <a:srgbClr val="000000"/>
                    </a:solidFill>
                  </a:rPr>
                  <a:t>MPAX</a:t>
                </a:r>
                <a:endParaRPr lang="en-US" dirty="0"/>
              </a:p>
            </p:txBody>
          </p:sp>
          <p:sp>
            <p:nvSpPr>
              <p:cNvPr id="64637" name="Rectangle 123"/>
              <p:cNvSpPr>
                <a:spLocks noChangeArrowheads="1"/>
              </p:cNvSpPr>
              <p:nvPr/>
            </p:nvSpPr>
            <p:spPr bwMode="auto">
              <a:xfrm>
                <a:off x="2238" y="2616"/>
                <a:ext cx="19" cy="54"/>
              </a:xfrm>
              <a:prstGeom prst="rect">
                <a:avLst/>
              </a:prstGeom>
              <a:noFill/>
              <a:ln w="9525">
                <a:noFill/>
                <a:miter lim="800000"/>
                <a:headEnd/>
                <a:tailEnd/>
              </a:ln>
            </p:spPr>
            <p:txBody>
              <a:bodyPr wrap="none" lIns="0" tIns="0" rIns="0" bIns="0">
                <a:spAutoFit/>
              </a:bodyPr>
              <a:lstStyle/>
              <a:p>
                <a:r>
                  <a:rPr lang="en-US" sz="700" dirty="0">
                    <a:solidFill>
                      <a:srgbClr val="000000"/>
                    </a:solidFill>
                  </a:rPr>
                  <a:t>)</a:t>
                </a:r>
                <a:endParaRPr lang="en-US" dirty="0"/>
              </a:p>
            </p:txBody>
          </p:sp>
          <p:sp>
            <p:nvSpPr>
              <p:cNvPr id="64638" name="Rectangle 124"/>
              <p:cNvSpPr>
                <a:spLocks noChangeArrowheads="1"/>
              </p:cNvSpPr>
              <p:nvPr/>
            </p:nvSpPr>
            <p:spPr bwMode="auto">
              <a:xfrm>
                <a:off x="2357" y="2877"/>
                <a:ext cx="615" cy="107"/>
              </a:xfrm>
              <a:prstGeom prst="rect">
                <a:avLst/>
              </a:prstGeom>
              <a:noFill/>
              <a:ln w="9525">
                <a:noFill/>
                <a:miter lim="800000"/>
                <a:headEnd/>
                <a:tailEnd/>
              </a:ln>
            </p:spPr>
            <p:txBody>
              <a:bodyPr wrap="none" lIns="0" tIns="0" rIns="0" bIns="0">
                <a:spAutoFit/>
              </a:bodyPr>
              <a:lstStyle/>
              <a:p>
                <a:r>
                  <a:rPr lang="en-US" sz="1400" dirty="0">
                    <a:solidFill>
                      <a:srgbClr val="000000"/>
                    </a:solidFill>
                  </a:rPr>
                  <a:t>MSMC Core</a:t>
                </a:r>
                <a:endParaRPr lang="en-US" dirty="0"/>
              </a:p>
            </p:txBody>
          </p:sp>
          <p:sp>
            <p:nvSpPr>
              <p:cNvPr id="64639" name="Rectangle 125"/>
              <p:cNvSpPr>
                <a:spLocks noChangeArrowheads="1"/>
              </p:cNvSpPr>
              <p:nvPr/>
            </p:nvSpPr>
            <p:spPr bwMode="auto">
              <a:xfrm>
                <a:off x="3701" y="3618"/>
                <a:ext cx="721" cy="334"/>
              </a:xfrm>
              <a:prstGeom prst="rect">
                <a:avLst/>
              </a:prstGeom>
              <a:solidFill>
                <a:schemeClr val="accent1"/>
              </a:solidFill>
              <a:ln w="9525">
                <a:noFill/>
                <a:miter lim="800000"/>
                <a:headEnd/>
                <a:tailEnd/>
              </a:ln>
            </p:spPr>
            <p:txBody>
              <a:bodyPr/>
              <a:lstStyle/>
              <a:p>
                <a:endParaRPr lang="en-US" dirty="0"/>
              </a:p>
            </p:txBody>
          </p:sp>
          <p:sp>
            <p:nvSpPr>
              <p:cNvPr id="109699" name="Rectangle 126"/>
              <p:cNvSpPr>
                <a:spLocks noChangeArrowheads="1"/>
              </p:cNvSpPr>
              <p:nvPr/>
            </p:nvSpPr>
            <p:spPr bwMode="auto">
              <a:xfrm>
                <a:off x="3701" y="3618"/>
                <a:ext cx="721" cy="33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41" name="Rectangle 127"/>
              <p:cNvSpPr>
                <a:spLocks noChangeArrowheads="1"/>
              </p:cNvSpPr>
              <p:nvPr/>
            </p:nvSpPr>
            <p:spPr bwMode="auto">
              <a:xfrm>
                <a:off x="3821" y="3696"/>
                <a:ext cx="469" cy="174"/>
              </a:xfrm>
              <a:prstGeom prst="rect">
                <a:avLst/>
              </a:prstGeom>
              <a:noFill/>
              <a:ln w="9525">
                <a:noFill/>
                <a:miter lim="800000"/>
                <a:headEnd/>
                <a:tailEnd/>
              </a:ln>
            </p:spPr>
            <p:txBody>
              <a:bodyPr wrap="none" lIns="0" tIns="0" rIns="0" bIns="0">
                <a:spAutoFit/>
              </a:bodyPr>
              <a:lstStyle/>
              <a:p>
                <a:r>
                  <a:rPr lang="en-US" sz="900" dirty="0" smtClean="0">
                    <a:solidFill>
                      <a:srgbClr val="000000"/>
                    </a:solidFill>
                  </a:rPr>
                  <a:t>To SCR_2_B</a:t>
                </a:r>
              </a:p>
              <a:p>
                <a:r>
                  <a:rPr lang="en-US" sz="900" dirty="0" smtClean="0">
                    <a:solidFill>
                      <a:srgbClr val="000000"/>
                    </a:solidFill>
                  </a:rPr>
                  <a:t>And the DDR  </a:t>
                </a:r>
                <a:endParaRPr lang="en-US" dirty="0"/>
              </a:p>
            </p:txBody>
          </p:sp>
          <p:sp>
            <p:nvSpPr>
              <p:cNvPr id="64642" name="Rectangle 128"/>
              <p:cNvSpPr>
                <a:spLocks noChangeArrowheads="1"/>
              </p:cNvSpPr>
              <p:nvPr/>
            </p:nvSpPr>
            <p:spPr bwMode="auto">
              <a:xfrm>
                <a:off x="4037" y="3696"/>
                <a:ext cx="40" cy="69"/>
              </a:xfrm>
              <a:prstGeom prst="rect">
                <a:avLst/>
              </a:prstGeom>
              <a:noFill/>
              <a:ln w="9525">
                <a:noFill/>
                <a:miter lim="800000"/>
                <a:headEnd/>
                <a:tailEnd/>
              </a:ln>
            </p:spPr>
            <p:txBody>
              <a:bodyPr wrap="none" lIns="0" tIns="0" rIns="0" bIns="0">
                <a:spAutoFit/>
              </a:bodyPr>
              <a:lstStyle/>
              <a:p>
                <a:r>
                  <a:rPr lang="en-US" sz="900" dirty="0">
                    <a:solidFill>
                      <a:srgbClr val="000000"/>
                    </a:solidFill>
                  </a:rPr>
                  <a:t>–</a:t>
                </a:r>
                <a:endParaRPr lang="en-US" dirty="0"/>
              </a:p>
            </p:txBody>
          </p:sp>
          <p:sp>
            <p:nvSpPr>
              <p:cNvPr id="64643" name="Rectangle 129"/>
              <p:cNvSpPr>
                <a:spLocks noChangeArrowheads="1"/>
              </p:cNvSpPr>
              <p:nvPr/>
            </p:nvSpPr>
            <p:spPr bwMode="auto">
              <a:xfrm>
                <a:off x="4104" y="3696"/>
                <a:ext cx="20" cy="87"/>
              </a:xfrm>
              <a:prstGeom prst="rect">
                <a:avLst/>
              </a:prstGeom>
              <a:noFill/>
              <a:ln w="9525">
                <a:noFill/>
                <a:miter lim="800000"/>
                <a:headEnd/>
                <a:tailEnd/>
              </a:ln>
            </p:spPr>
            <p:txBody>
              <a:bodyPr wrap="none" lIns="0" tIns="0" rIns="0" bIns="0">
                <a:spAutoFit/>
              </a:bodyPr>
              <a:lstStyle/>
              <a:p>
                <a:r>
                  <a:rPr lang="en-US" sz="900" dirty="0" smtClean="0">
                    <a:solidFill>
                      <a:srgbClr val="000000"/>
                    </a:solidFill>
                  </a:rPr>
                  <a:t> </a:t>
                </a:r>
                <a:endParaRPr lang="en-US" dirty="0"/>
              </a:p>
            </p:txBody>
          </p:sp>
          <p:sp>
            <p:nvSpPr>
              <p:cNvPr id="64644" name="Rectangle 130"/>
              <p:cNvSpPr>
                <a:spLocks noChangeArrowheads="1"/>
              </p:cNvSpPr>
              <p:nvPr/>
            </p:nvSpPr>
            <p:spPr bwMode="auto">
              <a:xfrm>
                <a:off x="4216" y="3696"/>
                <a:ext cx="20" cy="87"/>
              </a:xfrm>
              <a:prstGeom prst="rect">
                <a:avLst/>
              </a:prstGeom>
              <a:noFill/>
              <a:ln w="9525">
                <a:noFill/>
                <a:miter lim="800000"/>
                <a:headEnd/>
                <a:tailEnd/>
              </a:ln>
            </p:spPr>
            <p:txBody>
              <a:bodyPr wrap="none" lIns="0" tIns="0" rIns="0" bIns="0">
                <a:spAutoFit/>
              </a:bodyPr>
              <a:lstStyle/>
              <a:p>
                <a:r>
                  <a:rPr lang="en-US" sz="900" dirty="0" smtClean="0">
                    <a:solidFill>
                      <a:srgbClr val="000000"/>
                    </a:solidFill>
                  </a:rPr>
                  <a:t> </a:t>
                </a:r>
                <a:endParaRPr lang="en-US" dirty="0"/>
              </a:p>
            </p:txBody>
          </p:sp>
          <p:sp>
            <p:nvSpPr>
              <p:cNvPr id="64645" name="Rectangle 131"/>
              <p:cNvSpPr>
                <a:spLocks noChangeArrowheads="1"/>
              </p:cNvSpPr>
              <p:nvPr/>
            </p:nvSpPr>
            <p:spPr bwMode="auto">
              <a:xfrm>
                <a:off x="3951" y="3785"/>
                <a:ext cx="0" cy="174"/>
              </a:xfrm>
              <a:prstGeom prst="rect">
                <a:avLst/>
              </a:prstGeom>
              <a:noFill/>
              <a:ln w="9525">
                <a:noFill/>
                <a:miter lim="800000"/>
                <a:headEnd/>
                <a:tailEnd/>
              </a:ln>
            </p:spPr>
            <p:txBody>
              <a:bodyPr wrap="none" lIns="0" tIns="0" rIns="0" bIns="0">
                <a:spAutoFit/>
              </a:bodyPr>
              <a:lstStyle/>
              <a:p>
                <a:endParaRPr lang="en-US" dirty="0"/>
              </a:p>
            </p:txBody>
          </p:sp>
          <p:sp>
            <p:nvSpPr>
              <p:cNvPr id="64646" name="Rectangle 132"/>
              <p:cNvSpPr>
                <a:spLocks noChangeArrowheads="1"/>
              </p:cNvSpPr>
              <p:nvPr/>
            </p:nvSpPr>
            <p:spPr bwMode="auto">
              <a:xfrm>
                <a:off x="4126" y="3785"/>
                <a:ext cx="0" cy="174"/>
              </a:xfrm>
              <a:prstGeom prst="rect">
                <a:avLst/>
              </a:prstGeom>
              <a:noFill/>
              <a:ln w="9525">
                <a:noFill/>
                <a:miter lim="800000"/>
                <a:headEnd/>
                <a:tailEnd/>
              </a:ln>
            </p:spPr>
            <p:txBody>
              <a:bodyPr wrap="none" lIns="0" tIns="0" rIns="0" bIns="0">
                <a:spAutoFit/>
              </a:bodyPr>
              <a:lstStyle/>
              <a:p>
                <a:endParaRPr lang="en-US" dirty="0"/>
              </a:p>
            </p:txBody>
          </p:sp>
          <p:sp>
            <p:nvSpPr>
              <p:cNvPr id="64647" name="Rectangle 133"/>
              <p:cNvSpPr>
                <a:spLocks noChangeArrowheads="1"/>
              </p:cNvSpPr>
              <p:nvPr/>
            </p:nvSpPr>
            <p:spPr bwMode="auto">
              <a:xfrm>
                <a:off x="244" y="1364"/>
                <a:ext cx="364" cy="1586"/>
              </a:xfrm>
              <a:prstGeom prst="rect">
                <a:avLst/>
              </a:prstGeom>
              <a:solidFill>
                <a:schemeClr val="accent1"/>
              </a:solidFill>
              <a:ln w="9525">
                <a:noFill/>
                <a:miter lim="800000"/>
                <a:headEnd/>
                <a:tailEnd/>
              </a:ln>
            </p:spPr>
            <p:txBody>
              <a:bodyPr/>
              <a:lstStyle/>
              <a:p>
                <a:endParaRPr lang="en-US" dirty="0"/>
              </a:p>
            </p:txBody>
          </p:sp>
          <p:sp>
            <p:nvSpPr>
              <p:cNvPr id="109707" name="Rectangle 134"/>
              <p:cNvSpPr>
                <a:spLocks noChangeArrowheads="1"/>
              </p:cNvSpPr>
              <p:nvPr/>
            </p:nvSpPr>
            <p:spPr bwMode="auto">
              <a:xfrm>
                <a:off x="244" y="1364"/>
                <a:ext cx="364" cy="158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49" name="Rectangle 136"/>
              <p:cNvSpPr>
                <a:spLocks noChangeArrowheads="1"/>
              </p:cNvSpPr>
              <p:nvPr/>
            </p:nvSpPr>
            <p:spPr bwMode="auto">
              <a:xfrm>
                <a:off x="274" y="1940"/>
                <a:ext cx="276" cy="87"/>
              </a:xfrm>
              <a:prstGeom prst="rect">
                <a:avLst/>
              </a:prstGeom>
              <a:noFill/>
              <a:ln w="9525">
                <a:noFill/>
                <a:miter lim="800000"/>
                <a:headEnd/>
                <a:tailEnd/>
              </a:ln>
            </p:spPr>
            <p:txBody>
              <a:bodyPr lIns="0" tIns="0" rIns="0" bIns="0">
                <a:spAutoFit/>
              </a:bodyPr>
              <a:lstStyle/>
              <a:p>
                <a:r>
                  <a:rPr lang="en-US" sz="900" dirty="0">
                    <a:solidFill>
                      <a:srgbClr val="000000"/>
                    </a:solidFill>
                  </a:rPr>
                  <a:t>Teranet</a:t>
                </a:r>
                <a:endParaRPr lang="en-US" dirty="0"/>
              </a:p>
            </p:txBody>
          </p:sp>
          <p:sp>
            <p:nvSpPr>
              <p:cNvPr id="109710" name="Rectangle 137"/>
              <p:cNvSpPr>
                <a:spLocks noChangeArrowheads="1"/>
              </p:cNvSpPr>
              <p:nvPr/>
            </p:nvSpPr>
            <p:spPr bwMode="auto">
              <a:xfrm>
                <a:off x="1432" y="3618"/>
                <a:ext cx="721" cy="33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51" name="Rectangle 138"/>
              <p:cNvSpPr>
                <a:spLocks noChangeArrowheads="1"/>
              </p:cNvSpPr>
              <p:nvPr/>
            </p:nvSpPr>
            <p:spPr bwMode="auto">
              <a:xfrm>
                <a:off x="1432" y="3618"/>
                <a:ext cx="721" cy="334"/>
              </a:xfrm>
              <a:prstGeom prst="rect">
                <a:avLst/>
              </a:prstGeom>
              <a:noFill/>
              <a:ln w="3175">
                <a:solidFill>
                  <a:srgbClr val="000000"/>
                </a:solidFill>
                <a:miter lim="800000"/>
                <a:headEnd/>
                <a:tailEnd/>
              </a:ln>
            </p:spPr>
            <p:txBody>
              <a:bodyPr/>
              <a:lstStyle/>
              <a:p>
                <a:endParaRPr lang="en-US" dirty="0"/>
              </a:p>
            </p:txBody>
          </p:sp>
          <p:sp>
            <p:nvSpPr>
              <p:cNvPr id="64652" name="Rectangle 139"/>
              <p:cNvSpPr>
                <a:spLocks noChangeArrowheads="1"/>
              </p:cNvSpPr>
              <p:nvPr/>
            </p:nvSpPr>
            <p:spPr bwMode="auto">
              <a:xfrm>
                <a:off x="1646" y="3741"/>
                <a:ext cx="260" cy="69"/>
              </a:xfrm>
              <a:prstGeom prst="rect">
                <a:avLst/>
              </a:prstGeom>
              <a:noFill/>
              <a:ln w="9525">
                <a:noFill/>
                <a:miter lim="800000"/>
                <a:headEnd/>
                <a:tailEnd/>
              </a:ln>
            </p:spPr>
            <p:txBody>
              <a:bodyPr wrap="none" lIns="0" tIns="0" rIns="0" bIns="0">
                <a:spAutoFit/>
              </a:bodyPr>
              <a:lstStyle/>
              <a:p>
                <a:r>
                  <a:rPr lang="en-US" sz="900" dirty="0">
                    <a:solidFill>
                      <a:srgbClr val="000000"/>
                    </a:solidFill>
                  </a:rPr>
                  <a:t>TeraNet</a:t>
                </a:r>
                <a:endParaRPr lang="en-US" dirty="0"/>
              </a:p>
            </p:txBody>
          </p:sp>
          <p:sp>
            <p:nvSpPr>
              <p:cNvPr id="64653" name="Line 140"/>
              <p:cNvSpPr>
                <a:spLocks noChangeShapeType="1"/>
              </p:cNvSpPr>
              <p:nvPr/>
            </p:nvSpPr>
            <p:spPr bwMode="auto">
              <a:xfrm flipH="1">
                <a:off x="1755" y="3353"/>
                <a:ext cx="68" cy="94"/>
              </a:xfrm>
              <a:prstGeom prst="line">
                <a:avLst/>
              </a:prstGeom>
              <a:noFill/>
              <a:ln w="3175">
                <a:solidFill>
                  <a:srgbClr val="000000"/>
                </a:solidFill>
                <a:round/>
                <a:headEnd/>
                <a:tailEnd/>
              </a:ln>
            </p:spPr>
            <p:txBody>
              <a:bodyPr/>
              <a:lstStyle/>
              <a:p>
                <a:endParaRPr lang="en-US" dirty="0"/>
              </a:p>
            </p:txBody>
          </p:sp>
          <p:sp>
            <p:nvSpPr>
              <p:cNvPr id="64654" name="Rectangle 141"/>
              <p:cNvSpPr>
                <a:spLocks noChangeArrowheads="1"/>
              </p:cNvSpPr>
              <p:nvPr/>
            </p:nvSpPr>
            <p:spPr bwMode="auto">
              <a:xfrm>
                <a:off x="1538" y="3456"/>
                <a:ext cx="93" cy="54"/>
              </a:xfrm>
              <a:prstGeom prst="rect">
                <a:avLst/>
              </a:prstGeom>
              <a:noFill/>
              <a:ln w="9525">
                <a:noFill/>
                <a:miter lim="800000"/>
                <a:headEnd/>
                <a:tailEnd/>
              </a:ln>
            </p:spPr>
            <p:txBody>
              <a:bodyPr wrap="none" lIns="0" tIns="0" rIns="0" bIns="0">
                <a:spAutoFit/>
              </a:bodyPr>
              <a:lstStyle/>
              <a:p>
                <a:r>
                  <a:rPr lang="en-US" sz="700" dirty="0">
                    <a:solidFill>
                      <a:srgbClr val="000000"/>
                    </a:solidFill>
                  </a:rPr>
                  <a:t>256</a:t>
                </a:r>
                <a:endParaRPr lang="en-US" dirty="0"/>
              </a:p>
            </p:txBody>
          </p:sp>
          <p:sp>
            <p:nvSpPr>
              <p:cNvPr id="64655" name="Line 142"/>
              <p:cNvSpPr>
                <a:spLocks noChangeShapeType="1"/>
              </p:cNvSpPr>
              <p:nvPr/>
            </p:nvSpPr>
            <p:spPr bwMode="auto">
              <a:xfrm>
                <a:off x="1789" y="3201"/>
                <a:ext cx="3" cy="323"/>
              </a:xfrm>
              <a:prstGeom prst="line">
                <a:avLst/>
              </a:prstGeom>
              <a:noFill/>
              <a:ln w="19050">
                <a:solidFill>
                  <a:srgbClr val="000000"/>
                </a:solidFill>
                <a:round/>
                <a:headEnd/>
                <a:tailEnd/>
              </a:ln>
            </p:spPr>
            <p:txBody>
              <a:bodyPr/>
              <a:lstStyle/>
              <a:p>
                <a:endParaRPr lang="en-US" dirty="0"/>
              </a:p>
            </p:txBody>
          </p:sp>
          <p:sp>
            <p:nvSpPr>
              <p:cNvPr id="64656" name="Freeform 143"/>
              <p:cNvSpPr>
                <a:spLocks/>
              </p:cNvSpPr>
              <p:nvPr/>
            </p:nvSpPr>
            <p:spPr bwMode="auto">
              <a:xfrm>
                <a:off x="1754" y="3515"/>
                <a:ext cx="75" cy="103"/>
              </a:xfrm>
              <a:custGeom>
                <a:avLst/>
                <a:gdLst>
                  <a:gd name="T0" fmla="*/ 0 w 152"/>
                  <a:gd name="T1" fmla="*/ 0 h 207"/>
                  <a:gd name="T2" fmla="*/ 0 w 152"/>
                  <a:gd name="T3" fmla="*/ 0 h 207"/>
                  <a:gd name="T4" fmla="*/ 0 w 152"/>
                  <a:gd name="T5" fmla="*/ 0 h 207"/>
                  <a:gd name="T6" fmla="*/ 0 w 152"/>
                  <a:gd name="T7" fmla="*/ 0 h 207"/>
                  <a:gd name="T8" fmla="*/ 0 60000 65536"/>
                  <a:gd name="T9" fmla="*/ 0 60000 65536"/>
                  <a:gd name="T10" fmla="*/ 0 60000 65536"/>
                  <a:gd name="T11" fmla="*/ 0 60000 65536"/>
                  <a:gd name="T12" fmla="*/ 0 w 152"/>
                  <a:gd name="T13" fmla="*/ 0 h 207"/>
                  <a:gd name="T14" fmla="*/ 152 w 152"/>
                  <a:gd name="T15" fmla="*/ 207 h 207"/>
                </a:gdLst>
                <a:ahLst/>
                <a:cxnLst>
                  <a:cxn ang="T8">
                    <a:pos x="T0" y="T1"/>
                  </a:cxn>
                  <a:cxn ang="T9">
                    <a:pos x="T2" y="T3"/>
                  </a:cxn>
                  <a:cxn ang="T10">
                    <a:pos x="T4" y="T5"/>
                  </a:cxn>
                  <a:cxn ang="T11">
                    <a:pos x="T6" y="T7"/>
                  </a:cxn>
                </a:cxnLst>
                <a:rect l="T12" t="T13" r="T14" b="T15"/>
                <a:pathLst>
                  <a:path w="152" h="207">
                    <a:moveTo>
                      <a:pt x="152" y="0"/>
                    </a:moveTo>
                    <a:lnTo>
                      <a:pt x="78" y="207"/>
                    </a:lnTo>
                    <a:lnTo>
                      <a:pt x="0" y="1"/>
                    </a:lnTo>
                    <a:lnTo>
                      <a:pt x="152" y="0"/>
                    </a:lnTo>
                    <a:close/>
                  </a:path>
                </a:pathLst>
              </a:custGeom>
              <a:solidFill>
                <a:srgbClr val="000000"/>
              </a:solidFill>
              <a:ln w="9525">
                <a:noFill/>
                <a:round/>
                <a:headEnd/>
                <a:tailEnd/>
              </a:ln>
            </p:spPr>
            <p:txBody>
              <a:bodyPr/>
              <a:lstStyle/>
              <a:p>
                <a:endParaRPr lang="en-US" dirty="0"/>
              </a:p>
            </p:txBody>
          </p:sp>
          <p:sp>
            <p:nvSpPr>
              <p:cNvPr id="109717" name="Rectangle 144"/>
              <p:cNvSpPr>
                <a:spLocks noChangeArrowheads="1"/>
              </p:cNvSpPr>
              <p:nvPr/>
            </p:nvSpPr>
            <p:spPr bwMode="auto">
              <a:xfrm>
                <a:off x="2562" y="2281"/>
                <a:ext cx="1363" cy="2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58" name="Rectangle 145"/>
              <p:cNvSpPr>
                <a:spLocks noChangeArrowheads="1"/>
              </p:cNvSpPr>
              <p:nvPr/>
            </p:nvSpPr>
            <p:spPr bwMode="auto">
              <a:xfrm>
                <a:off x="2562" y="2281"/>
                <a:ext cx="1363" cy="250"/>
              </a:xfrm>
              <a:prstGeom prst="rect">
                <a:avLst/>
              </a:prstGeom>
              <a:noFill/>
              <a:ln w="12700">
                <a:solidFill>
                  <a:srgbClr val="000000"/>
                </a:solidFill>
                <a:miter lim="800000"/>
                <a:headEnd/>
                <a:tailEnd/>
              </a:ln>
            </p:spPr>
            <p:txBody>
              <a:bodyPr/>
              <a:lstStyle/>
              <a:p>
                <a:endParaRPr lang="en-US" dirty="0"/>
              </a:p>
            </p:txBody>
          </p:sp>
          <p:sp>
            <p:nvSpPr>
              <p:cNvPr id="64659" name="Rectangle 146"/>
              <p:cNvSpPr>
                <a:spLocks noChangeArrowheads="1"/>
              </p:cNvSpPr>
              <p:nvPr/>
            </p:nvSpPr>
            <p:spPr bwMode="auto">
              <a:xfrm>
                <a:off x="3158" y="2361"/>
                <a:ext cx="152" cy="69"/>
              </a:xfrm>
              <a:prstGeom prst="rect">
                <a:avLst/>
              </a:prstGeom>
              <a:noFill/>
              <a:ln w="9525">
                <a:noFill/>
                <a:miter lim="800000"/>
                <a:headEnd/>
                <a:tailEnd/>
              </a:ln>
            </p:spPr>
            <p:txBody>
              <a:bodyPr wrap="none" lIns="0" tIns="0" rIns="0" bIns="0">
                <a:spAutoFit/>
              </a:bodyPr>
              <a:lstStyle/>
              <a:p>
                <a:r>
                  <a:rPr lang="en-US" sz="900" dirty="0">
                    <a:solidFill>
                      <a:srgbClr val="000000"/>
                    </a:solidFill>
                  </a:rPr>
                  <a:t>EDC</a:t>
                </a:r>
                <a:endParaRPr lang="en-US" dirty="0"/>
              </a:p>
            </p:txBody>
          </p:sp>
          <p:sp>
            <p:nvSpPr>
              <p:cNvPr id="64660" name="Line 147"/>
              <p:cNvSpPr>
                <a:spLocks noChangeShapeType="1"/>
              </p:cNvSpPr>
              <p:nvPr/>
            </p:nvSpPr>
            <p:spPr bwMode="auto">
              <a:xfrm flipH="1">
                <a:off x="736" y="1950"/>
                <a:ext cx="91" cy="126"/>
              </a:xfrm>
              <a:prstGeom prst="line">
                <a:avLst/>
              </a:prstGeom>
              <a:noFill/>
              <a:ln w="3175">
                <a:solidFill>
                  <a:srgbClr val="000000"/>
                </a:solidFill>
                <a:round/>
                <a:headEnd/>
                <a:tailEnd/>
              </a:ln>
            </p:spPr>
            <p:txBody>
              <a:bodyPr/>
              <a:lstStyle/>
              <a:p>
                <a:endParaRPr lang="en-US" dirty="0"/>
              </a:p>
            </p:txBody>
          </p:sp>
          <p:sp>
            <p:nvSpPr>
              <p:cNvPr id="64661" name="Rectangle 148"/>
              <p:cNvSpPr>
                <a:spLocks noChangeArrowheads="1"/>
              </p:cNvSpPr>
              <p:nvPr/>
            </p:nvSpPr>
            <p:spPr bwMode="auto">
              <a:xfrm>
                <a:off x="822" y="2063"/>
                <a:ext cx="93" cy="54"/>
              </a:xfrm>
              <a:prstGeom prst="rect">
                <a:avLst/>
              </a:prstGeom>
              <a:noFill/>
              <a:ln w="9525">
                <a:noFill/>
                <a:miter lim="800000"/>
                <a:headEnd/>
                <a:tailEnd/>
              </a:ln>
            </p:spPr>
            <p:txBody>
              <a:bodyPr wrap="none" lIns="0" tIns="0" rIns="0" bIns="0">
                <a:spAutoFit/>
              </a:bodyPr>
              <a:lstStyle/>
              <a:p>
                <a:r>
                  <a:rPr lang="en-US" sz="700" dirty="0">
                    <a:solidFill>
                      <a:srgbClr val="000000"/>
                    </a:solidFill>
                  </a:rPr>
                  <a:t>256</a:t>
                </a:r>
                <a:endParaRPr lang="en-US" dirty="0"/>
              </a:p>
            </p:txBody>
          </p:sp>
          <p:sp>
            <p:nvSpPr>
              <p:cNvPr id="64662" name="Line 149"/>
              <p:cNvSpPr>
                <a:spLocks noChangeShapeType="1"/>
              </p:cNvSpPr>
              <p:nvPr/>
            </p:nvSpPr>
            <p:spPr bwMode="auto">
              <a:xfrm flipH="1">
                <a:off x="736" y="2431"/>
                <a:ext cx="91" cy="125"/>
              </a:xfrm>
              <a:prstGeom prst="line">
                <a:avLst/>
              </a:prstGeom>
              <a:noFill/>
              <a:ln w="3175">
                <a:solidFill>
                  <a:srgbClr val="000000"/>
                </a:solidFill>
                <a:round/>
                <a:headEnd/>
                <a:tailEnd/>
              </a:ln>
            </p:spPr>
            <p:txBody>
              <a:bodyPr/>
              <a:lstStyle/>
              <a:p>
                <a:endParaRPr lang="en-US" dirty="0"/>
              </a:p>
            </p:txBody>
          </p:sp>
          <p:sp>
            <p:nvSpPr>
              <p:cNvPr id="64663" name="Rectangle 150"/>
              <p:cNvSpPr>
                <a:spLocks noChangeArrowheads="1"/>
              </p:cNvSpPr>
              <p:nvPr/>
            </p:nvSpPr>
            <p:spPr bwMode="auto">
              <a:xfrm>
                <a:off x="822" y="2543"/>
                <a:ext cx="93" cy="54"/>
              </a:xfrm>
              <a:prstGeom prst="rect">
                <a:avLst/>
              </a:prstGeom>
              <a:noFill/>
              <a:ln w="9525">
                <a:noFill/>
                <a:miter lim="800000"/>
                <a:headEnd/>
                <a:tailEnd/>
              </a:ln>
            </p:spPr>
            <p:txBody>
              <a:bodyPr wrap="none" lIns="0" tIns="0" rIns="0" bIns="0">
                <a:spAutoFit/>
              </a:bodyPr>
              <a:lstStyle/>
              <a:p>
                <a:r>
                  <a:rPr lang="en-US" sz="700" dirty="0">
                    <a:solidFill>
                      <a:srgbClr val="000000"/>
                    </a:solidFill>
                  </a:rPr>
                  <a:t>256</a:t>
                </a:r>
                <a:endParaRPr lang="en-US" dirty="0"/>
              </a:p>
            </p:txBody>
          </p:sp>
          <p:sp>
            <p:nvSpPr>
              <p:cNvPr id="64664" name="Line 151"/>
              <p:cNvSpPr>
                <a:spLocks noChangeShapeType="1"/>
              </p:cNvSpPr>
              <p:nvPr/>
            </p:nvSpPr>
            <p:spPr bwMode="auto">
              <a:xfrm flipH="1">
                <a:off x="4009" y="3349"/>
                <a:ext cx="91" cy="125"/>
              </a:xfrm>
              <a:prstGeom prst="line">
                <a:avLst/>
              </a:prstGeom>
              <a:noFill/>
              <a:ln w="3175">
                <a:solidFill>
                  <a:srgbClr val="000000"/>
                </a:solidFill>
                <a:round/>
                <a:headEnd/>
                <a:tailEnd/>
              </a:ln>
            </p:spPr>
            <p:txBody>
              <a:bodyPr/>
              <a:lstStyle/>
              <a:p>
                <a:endParaRPr lang="en-US" dirty="0"/>
              </a:p>
            </p:txBody>
          </p:sp>
          <p:sp>
            <p:nvSpPr>
              <p:cNvPr id="64665" name="Rectangle 152"/>
              <p:cNvSpPr>
                <a:spLocks noChangeArrowheads="1"/>
              </p:cNvSpPr>
              <p:nvPr/>
            </p:nvSpPr>
            <p:spPr bwMode="auto">
              <a:xfrm>
                <a:off x="4094" y="3462"/>
                <a:ext cx="93" cy="54"/>
              </a:xfrm>
              <a:prstGeom prst="rect">
                <a:avLst/>
              </a:prstGeom>
              <a:noFill/>
              <a:ln w="9525">
                <a:noFill/>
                <a:miter lim="800000"/>
                <a:headEnd/>
                <a:tailEnd/>
              </a:ln>
            </p:spPr>
            <p:txBody>
              <a:bodyPr wrap="none" lIns="0" tIns="0" rIns="0" bIns="0">
                <a:spAutoFit/>
              </a:bodyPr>
              <a:lstStyle/>
              <a:p>
                <a:r>
                  <a:rPr lang="en-US" sz="700" dirty="0">
                    <a:solidFill>
                      <a:srgbClr val="000000"/>
                    </a:solidFill>
                  </a:rPr>
                  <a:t>256</a:t>
                </a:r>
                <a:endParaRPr lang="en-US" dirty="0"/>
              </a:p>
            </p:txBody>
          </p:sp>
          <p:sp>
            <p:nvSpPr>
              <p:cNvPr id="64666" name="Rectangle 153"/>
              <p:cNvSpPr>
                <a:spLocks noChangeArrowheads="1"/>
              </p:cNvSpPr>
              <p:nvPr/>
            </p:nvSpPr>
            <p:spPr bwMode="auto">
              <a:xfrm>
                <a:off x="2380" y="1282"/>
                <a:ext cx="546" cy="251"/>
              </a:xfrm>
              <a:prstGeom prst="rect">
                <a:avLst/>
              </a:prstGeom>
              <a:solidFill>
                <a:srgbClr val="CADAA9"/>
              </a:solidFill>
              <a:ln w="9525">
                <a:noFill/>
                <a:miter lim="800000"/>
                <a:headEnd/>
                <a:tailEnd/>
              </a:ln>
            </p:spPr>
            <p:txBody>
              <a:bodyPr/>
              <a:lstStyle/>
              <a:p>
                <a:endParaRPr lang="en-US" dirty="0"/>
              </a:p>
            </p:txBody>
          </p:sp>
          <p:sp>
            <p:nvSpPr>
              <p:cNvPr id="109727" name="Rectangle 154"/>
              <p:cNvSpPr>
                <a:spLocks noChangeArrowheads="1"/>
              </p:cNvSpPr>
              <p:nvPr/>
            </p:nvSpPr>
            <p:spPr bwMode="auto">
              <a:xfrm>
                <a:off x="2380" y="1282"/>
                <a:ext cx="546"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668" name="Rectangle 155"/>
              <p:cNvSpPr>
                <a:spLocks noChangeArrowheads="1"/>
              </p:cNvSpPr>
              <p:nvPr/>
            </p:nvSpPr>
            <p:spPr bwMode="auto">
              <a:xfrm>
                <a:off x="2496" y="1318"/>
                <a:ext cx="300" cy="69"/>
              </a:xfrm>
              <a:prstGeom prst="rect">
                <a:avLst/>
              </a:prstGeom>
              <a:noFill/>
              <a:ln w="9525">
                <a:noFill/>
                <a:miter lim="800000"/>
                <a:headEnd/>
                <a:tailEnd/>
              </a:ln>
            </p:spPr>
            <p:txBody>
              <a:bodyPr wrap="none" lIns="0" tIns="0" rIns="0" bIns="0">
                <a:spAutoFit/>
              </a:bodyPr>
              <a:lstStyle/>
              <a:p>
                <a:r>
                  <a:rPr lang="en-US" sz="900" dirty="0">
                    <a:solidFill>
                      <a:srgbClr val="000000"/>
                    </a:solidFill>
                  </a:rPr>
                  <a:t>CorePac </a:t>
                </a:r>
                <a:endParaRPr lang="en-US" dirty="0"/>
              </a:p>
            </p:txBody>
          </p:sp>
          <p:sp>
            <p:nvSpPr>
              <p:cNvPr id="64669" name="Rectangle 156"/>
              <p:cNvSpPr>
                <a:spLocks noChangeArrowheads="1"/>
              </p:cNvSpPr>
              <p:nvPr/>
            </p:nvSpPr>
            <p:spPr bwMode="auto">
              <a:xfrm>
                <a:off x="2466" y="1407"/>
                <a:ext cx="332" cy="69"/>
              </a:xfrm>
              <a:prstGeom prst="rect">
                <a:avLst/>
              </a:prstGeom>
              <a:noFill/>
              <a:ln w="9525">
                <a:noFill/>
                <a:miter lim="800000"/>
                <a:headEnd/>
                <a:tailEnd/>
              </a:ln>
            </p:spPr>
            <p:txBody>
              <a:bodyPr wrap="none" lIns="0" tIns="0" rIns="0" bIns="0">
                <a:spAutoFit/>
              </a:bodyPr>
              <a:lstStyle/>
              <a:p>
                <a:r>
                  <a:rPr lang="en-US" sz="900" dirty="0">
                    <a:solidFill>
                      <a:srgbClr val="000000"/>
                    </a:solidFill>
                  </a:rPr>
                  <a:t>Slave Port</a:t>
                </a:r>
                <a:endParaRPr lang="en-US" dirty="0"/>
              </a:p>
            </p:txBody>
          </p:sp>
          <p:sp>
            <p:nvSpPr>
              <p:cNvPr id="64670" name="Rectangle 157"/>
              <p:cNvSpPr>
                <a:spLocks noChangeArrowheads="1"/>
              </p:cNvSpPr>
              <p:nvPr/>
            </p:nvSpPr>
            <p:spPr bwMode="auto">
              <a:xfrm>
                <a:off x="3062" y="1282"/>
                <a:ext cx="545" cy="251"/>
              </a:xfrm>
              <a:prstGeom prst="rect">
                <a:avLst/>
              </a:prstGeom>
              <a:solidFill>
                <a:srgbClr val="CADAA9"/>
              </a:solidFill>
              <a:ln w="9525">
                <a:noFill/>
                <a:miter lim="800000"/>
                <a:headEnd/>
                <a:tailEnd/>
              </a:ln>
            </p:spPr>
            <p:txBody>
              <a:bodyPr/>
              <a:lstStyle/>
              <a:p>
                <a:endParaRPr lang="en-US" dirty="0"/>
              </a:p>
            </p:txBody>
          </p:sp>
          <p:sp>
            <p:nvSpPr>
              <p:cNvPr id="109731" name="Rectangle 158"/>
              <p:cNvSpPr>
                <a:spLocks noChangeArrowheads="1"/>
              </p:cNvSpPr>
              <p:nvPr/>
            </p:nvSpPr>
            <p:spPr bwMode="auto">
              <a:xfrm>
                <a:off x="3062" y="1282"/>
                <a:ext cx="545"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672" name="Rectangle 159"/>
              <p:cNvSpPr>
                <a:spLocks noChangeArrowheads="1"/>
              </p:cNvSpPr>
              <p:nvPr/>
            </p:nvSpPr>
            <p:spPr bwMode="auto">
              <a:xfrm>
                <a:off x="3178" y="1318"/>
                <a:ext cx="300" cy="69"/>
              </a:xfrm>
              <a:prstGeom prst="rect">
                <a:avLst/>
              </a:prstGeom>
              <a:noFill/>
              <a:ln w="9525">
                <a:noFill/>
                <a:miter lim="800000"/>
                <a:headEnd/>
                <a:tailEnd/>
              </a:ln>
            </p:spPr>
            <p:txBody>
              <a:bodyPr wrap="none" lIns="0" tIns="0" rIns="0" bIns="0">
                <a:spAutoFit/>
              </a:bodyPr>
              <a:lstStyle/>
              <a:p>
                <a:r>
                  <a:rPr lang="en-US" sz="900" dirty="0">
                    <a:solidFill>
                      <a:srgbClr val="000000"/>
                    </a:solidFill>
                  </a:rPr>
                  <a:t>CorePac </a:t>
                </a:r>
                <a:endParaRPr lang="en-US" dirty="0"/>
              </a:p>
            </p:txBody>
          </p:sp>
          <p:sp>
            <p:nvSpPr>
              <p:cNvPr id="64673" name="Rectangle 160"/>
              <p:cNvSpPr>
                <a:spLocks noChangeArrowheads="1"/>
              </p:cNvSpPr>
              <p:nvPr/>
            </p:nvSpPr>
            <p:spPr bwMode="auto">
              <a:xfrm>
                <a:off x="3148" y="1407"/>
                <a:ext cx="332" cy="69"/>
              </a:xfrm>
              <a:prstGeom prst="rect">
                <a:avLst/>
              </a:prstGeom>
              <a:noFill/>
              <a:ln w="9525">
                <a:noFill/>
                <a:miter lim="800000"/>
                <a:headEnd/>
                <a:tailEnd/>
              </a:ln>
            </p:spPr>
            <p:txBody>
              <a:bodyPr wrap="none" lIns="0" tIns="0" rIns="0" bIns="0">
                <a:spAutoFit/>
              </a:bodyPr>
              <a:lstStyle/>
              <a:p>
                <a:r>
                  <a:rPr lang="en-US" sz="900" dirty="0">
                    <a:solidFill>
                      <a:srgbClr val="000000"/>
                    </a:solidFill>
                  </a:rPr>
                  <a:t>Slave Port</a:t>
                </a:r>
                <a:endParaRPr lang="en-US" dirty="0"/>
              </a:p>
            </p:txBody>
          </p:sp>
          <p:sp>
            <p:nvSpPr>
              <p:cNvPr id="64674" name="Line 161"/>
              <p:cNvSpPr>
                <a:spLocks noChangeShapeType="1"/>
              </p:cNvSpPr>
              <p:nvPr/>
            </p:nvSpPr>
            <p:spPr bwMode="auto">
              <a:xfrm>
                <a:off x="2653" y="1032"/>
                <a:ext cx="0" cy="156"/>
              </a:xfrm>
              <a:prstGeom prst="line">
                <a:avLst/>
              </a:prstGeom>
              <a:noFill/>
              <a:ln w="19050">
                <a:solidFill>
                  <a:srgbClr val="000000"/>
                </a:solidFill>
                <a:round/>
                <a:headEnd/>
                <a:tailEnd/>
              </a:ln>
            </p:spPr>
            <p:txBody>
              <a:bodyPr/>
              <a:lstStyle/>
              <a:p>
                <a:endParaRPr lang="en-US" dirty="0"/>
              </a:p>
            </p:txBody>
          </p:sp>
          <p:sp>
            <p:nvSpPr>
              <p:cNvPr id="64675" name="Freeform 162"/>
              <p:cNvSpPr>
                <a:spLocks/>
              </p:cNvSpPr>
              <p:nvPr/>
            </p:nvSpPr>
            <p:spPr bwMode="auto">
              <a:xfrm>
                <a:off x="2616" y="1179"/>
                <a:ext cx="75" cy="103"/>
              </a:xfrm>
              <a:custGeom>
                <a:avLst/>
                <a:gdLst>
                  <a:gd name="T0" fmla="*/ 1 w 150"/>
                  <a:gd name="T1" fmla="*/ 0 h 208"/>
                  <a:gd name="T2" fmla="*/ 1 w 150"/>
                  <a:gd name="T3" fmla="*/ 0 h 208"/>
                  <a:gd name="T4" fmla="*/ 0 w 150"/>
                  <a:gd name="T5" fmla="*/ 0 h 208"/>
                  <a:gd name="T6" fmla="*/ 1 w 150"/>
                  <a:gd name="T7" fmla="*/ 0 h 208"/>
                  <a:gd name="T8" fmla="*/ 0 60000 65536"/>
                  <a:gd name="T9" fmla="*/ 0 60000 65536"/>
                  <a:gd name="T10" fmla="*/ 0 60000 65536"/>
                  <a:gd name="T11" fmla="*/ 0 60000 65536"/>
                  <a:gd name="T12" fmla="*/ 0 w 150"/>
                  <a:gd name="T13" fmla="*/ 0 h 208"/>
                  <a:gd name="T14" fmla="*/ 150 w 150"/>
                  <a:gd name="T15" fmla="*/ 208 h 208"/>
                </a:gdLst>
                <a:ahLst/>
                <a:cxnLst>
                  <a:cxn ang="T8">
                    <a:pos x="T0" y="T1"/>
                  </a:cxn>
                  <a:cxn ang="T9">
                    <a:pos x="T2" y="T3"/>
                  </a:cxn>
                  <a:cxn ang="T10">
                    <a:pos x="T4" y="T5"/>
                  </a:cxn>
                  <a:cxn ang="T11">
                    <a:pos x="T6" y="T7"/>
                  </a:cxn>
                </a:cxnLst>
                <a:rect l="T12" t="T13" r="T14" b="T15"/>
                <a:pathLst>
                  <a:path w="150" h="208">
                    <a:moveTo>
                      <a:pt x="150" y="0"/>
                    </a:moveTo>
                    <a:lnTo>
                      <a:pt x="75" y="208"/>
                    </a:lnTo>
                    <a:lnTo>
                      <a:pt x="0" y="0"/>
                    </a:lnTo>
                    <a:lnTo>
                      <a:pt x="150" y="0"/>
                    </a:lnTo>
                    <a:close/>
                  </a:path>
                </a:pathLst>
              </a:custGeom>
              <a:solidFill>
                <a:srgbClr val="000000"/>
              </a:solidFill>
              <a:ln w="9525">
                <a:noFill/>
                <a:round/>
                <a:headEnd/>
                <a:tailEnd/>
              </a:ln>
            </p:spPr>
            <p:txBody>
              <a:bodyPr/>
              <a:lstStyle/>
              <a:p>
                <a:endParaRPr lang="en-US" dirty="0"/>
              </a:p>
            </p:txBody>
          </p:sp>
          <p:sp>
            <p:nvSpPr>
              <p:cNvPr id="64676" name="Line 163"/>
              <p:cNvSpPr>
                <a:spLocks noChangeShapeType="1"/>
              </p:cNvSpPr>
              <p:nvPr/>
            </p:nvSpPr>
            <p:spPr bwMode="auto">
              <a:xfrm>
                <a:off x="3327" y="1032"/>
                <a:ext cx="5" cy="156"/>
              </a:xfrm>
              <a:prstGeom prst="line">
                <a:avLst/>
              </a:prstGeom>
              <a:noFill/>
              <a:ln w="19050">
                <a:solidFill>
                  <a:srgbClr val="000000"/>
                </a:solidFill>
                <a:round/>
                <a:headEnd/>
                <a:tailEnd/>
              </a:ln>
            </p:spPr>
            <p:txBody>
              <a:bodyPr/>
              <a:lstStyle/>
              <a:p>
                <a:endParaRPr lang="en-US" dirty="0"/>
              </a:p>
            </p:txBody>
          </p:sp>
          <p:sp>
            <p:nvSpPr>
              <p:cNvPr id="64677" name="Freeform 164"/>
              <p:cNvSpPr>
                <a:spLocks/>
              </p:cNvSpPr>
              <p:nvPr/>
            </p:nvSpPr>
            <p:spPr bwMode="auto">
              <a:xfrm>
                <a:off x="3294" y="1178"/>
                <a:ext cx="75" cy="104"/>
              </a:xfrm>
              <a:custGeom>
                <a:avLst/>
                <a:gdLst>
                  <a:gd name="T0" fmla="*/ 1 w 150"/>
                  <a:gd name="T1" fmla="*/ 0 h 209"/>
                  <a:gd name="T2" fmla="*/ 1 w 150"/>
                  <a:gd name="T3" fmla="*/ 0 h 209"/>
                  <a:gd name="T4" fmla="*/ 0 w 150"/>
                  <a:gd name="T5" fmla="*/ 0 h 209"/>
                  <a:gd name="T6" fmla="*/ 1 w 150"/>
                  <a:gd name="T7" fmla="*/ 0 h 209"/>
                  <a:gd name="T8" fmla="*/ 0 60000 65536"/>
                  <a:gd name="T9" fmla="*/ 0 60000 65536"/>
                  <a:gd name="T10" fmla="*/ 0 60000 65536"/>
                  <a:gd name="T11" fmla="*/ 0 60000 65536"/>
                  <a:gd name="T12" fmla="*/ 0 w 150"/>
                  <a:gd name="T13" fmla="*/ 0 h 209"/>
                  <a:gd name="T14" fmla="*/ 150 w 150"/>
                  <a:gd name="T15" fmla="*/ 209 h 209"/>
                </a:gdLst>
                <a:ahLst/>
                <a:cxnLst>
                  <a:cxn ang="T8">
                    <a:pos x="T0" y="T1"/>
                  </a:cxn>
                  <a:cxn ang="T9">
                    <a:pos x="T2" y="T3"/>
                  </a:cxn>
                  <a:cxn ang="T10">
                    <a:pos x="T4" y="T5"/>
                  </a:cxn>
                  <a:cxn ang="T11">
                    <a:pos x="T6" y="T7"/>
                  </a:cxn>
                </a:cxnLst>
                <a:rect l="T12" t="T13" r="T14" b="T15"/>
                <a:pathLst>
                  <a:path w="150" h="209">
                    <a:moveTo>
                      <a:pt x="150" y="0"/>
                    </a:moveTo>
                    <a:lnTo>
                      <a:pt x="80" y="209"/>
                    </a:lnTo>
                    <a:lnTo>
                      <a:pt x="0" y="4"/>
                    </a:lnTo>
                    <a:lnTo>
                      <a:pt x="150" y="0"/>
                    </a:lnTo>
                    <a:close/>
                  </a:path>
                </a:pathLst>
              </a:custGeom>
              <a:solidFill>
                <a:srgbClr val="000000"/>
              </a:solidFill>
              <a:ln w="9525">
                <a:noFill/>
                <a:round/>
                <a:headEnd/>
                <a:tailEnd/>
              </a:ln>
            </p:spPr>
            <p:txBody>
              <a:bodyPr/>
              <a:lstStyle/>
              <a:p>
                <a:endParaRPr lang="en-US" dirty="0"/>
              </a:p>
            </p:txBody>
          </p:sp>
          <p:sp>
            <p:nvSpPr>
              <p:cNvPr id="64678" name="Line 165"/>
              <p:cNvSpPr>
                <a:spLocks noChangeShapeType="1"/>
              </p:cNvSpPr>
              <p:nvPr/>
            </p:nvSpPr>
            <p:spPr bwMode="auto">
              <a:xfrm flipH="1">
                <a:off x="2636" y="1052"/>
                <a:ext cx="32" cy="44"/>
              </a:xfrm>
              <a:prstGeom prst="line">
                <a:avLst/>
              </a:prstGeom>
              <a:noFill/>
              <a:ln w="3175">
                <a:solidFill>
                  <a:srgbClr val="000000"/>
                </a:solidFill>
                <a:round/>
                <a:headEnd/>
                <a:tailEnd/>
              </a:ln>
            </p:spPr>
            <p:txBody>
              <a:bodyPr/>
              <a:lstStyle/>
              <a:p>
                <a:endParaRPr lang="en-US" dirty="0"/>
              </a:p>
            </p:txBody>
          </p:sp>
          <p:sp>
            <p:nvSpPr>
              <p:cNvPr id="64679" name="Rectangle 166"/>
              <p:cNvSpPr>
                <a:spLocks noChangeArrowheads="1"/>
              </p:cNvSpPr>
              <p:nvPr/>
            </p:nvSpPr>
            <p:spPr bwMode="auto">
              <a:xfrm>
                <a:off x="2540" y="1105"/>
                <a:ext cx="93" cy="54"/>
              </a:xfrm>
              <a:prstGeom prst="rect">
                <a:avLst/>
              </a:prstGeom>
              <a:noFill/>
              <a:ln w="9525">
                <a:noFill/>
                <a:miter lim="800000"/>
                <a:headEnd/>
                <a:tailEnd/>
              </a:ln>
            </p:spPr>
            <p:txBody>
              <a:bodyPr wrap="none" lIns="0" tIns="0" rIns="0" bIns="0">
                <a:spAutoFit/>
              </a:bodyPr>
              <a:lstStyle/>
              <a:p>
                <a:r>
                  <a:rPr lang="en-US" sz="700" dirty="0">
                    <a:solidFill>
                      <a:srgbClr val="000000"/>
                    </a:solidFill>
                  </a:rPr>
                  <a:t>256</a:t>
                </a:r>
                <a:endParaRPr lang="en-US" dirty="0"/>
              </a:p>
            </p:txBody>
          </p:sp>
          <p:sp>
            <p:nvSpPr>
              <p:cNvPr id="64680" name="Line 167"/>
              <p:cNvSpPr>
                <a:spLocks noChangeShapeType="1"/>
              </p:cNvSpPr>
              <p:nvPr/>
            </p:nvSpPr>
            <p:spPr bwMode="auto">
              <a:xfrm flipH="1">
                <a:off x="3315" y="1051"/>
                <a:ext cx="32" cy="44"/>
              </a:xfrm>
              <a:prstGeom prst="line">
                <a:avLst/>
              </a:prstGeom>
              <a:noFill/>
              <a:ln w="3175">
                <a:solidFill>
                  <a:srgbClr val="000000"/>
                </a:solidFill>
                <a:round/>
                <a:headEnd/>
                <a:tailEnd/>
              </a:ln>
            </p:spPr>
            <p:txBody>
              <a:bodyPr/>
              <a:lstStyle/>
              <a:p>
                <a:endParaRPr lang="en-US" dirty="0"/>
              </a:p>
            </p:txBody>
          </p:sp>
          <p:sp>
            <p:nvSpPr>
              <p:cNvPr id="64681" name="Rectangle 168"/>
              <p:cNvSpPr>
                <a:spLocks noChangeArrowheads="1"/>
              </p:cNvSpPr>
              <p:nvPr/>
            </p:nvSpPr>
            <p:spPr bwMode="auto">
              <a:xfrm>
                <a:off x="3219" y="1104"/>
                <a:ext cx="93" cy="54"/>
              </a:xfrm>
              <a:prstGeom prst="rect">
                <a:avLst/>
              </a:prstGeom>
              <a:noFill/>
              <a:ln w="9525">
                <a:noFill/>
                <a:miter lim="800000"/>
                <a:headEnd/>
                <a:tailEnd/>
              </a:ln>
            </p:spPr>
            <p:txBody>
              <a:bodyPr wrap="none" lIns="0" tIns="0" rIns="0" bIns="0">
                <a:spAutoFit/>
              </a:bodyPr>
              <a:lstStyle/>
              <a:p>
                <a:r>
                  <a:rPr lang="en-US" sz="700" dirty="0">
                    <a:solidFill>
                      <a:srgbClr val="000000"/>
                    </a:solidFill>
                  </a:rPr>
                  <a:t>256</a:t>
                </a:r>
                <a:endParaRPr lang="en-US" dirty="0"/>
              </a:p>
            </p:txBody>
          </p:sp>
          <p:sp>
            <p:nvSpPr>
              <p:cNvPr id="64682" name="Freeform 169"/>
              <p:cNvSpPr>
                <a:spLocks/>
              </p:cNvSpPr>
              <p:nvPr/>
            </p:nvSpPr>
            <p:spPr bwMode="auto">
              <a:xfrm>
                <a:off x="2651" y="1603"/>
                <a:ext cx="2" cy="46"/>
              </a:xfrm>
              <a:custGeom>
                <a:avLst/>
                <a:gdLst>
                  <a:gd name="T0" fmla="*/ 0 w 5"/>
                  <a:gd name="T1" fmla="*/ 0 h 92"/>
                  <a:gd name="T2" fmla="*/ 0 w 5"/>
                  <a:gd name="T3" fmla="*/ 1 h 92"/>
                  <a:gd name="T4" fmla="*/ 0 w 5"/>
                  <a:gd name="T5" fmla="*/ 1 h 92"/>
                  <a:gd name="T6" fmla="*/ 0 w 5"/>
                  <a:gd name="T7" fmla="*/ 1 h 92"/>
                  <a:gd name="T8" fmla="*/ 0 60000 65536"/>
                  <a:gd name="T9" fmla="*/ 0 60000 65536"/>
                  <a:gd name="T10" fmla="*/ 0 60000 65536"/>
                  <a:gd name="T11" fmla="*/ 0 60000 65536"/>
                  <a:gd name="T12" fmla="*/ 0 w 5"/>
                  <a:gd name="T13" fmla="*/ 0 h 92"/>
                  <a:gd name="T14" fmla="*/ 5 w 5"/>
                  <a:gd name="T15" fmla="*/ 92 h 92"/>
                </a:gdLst>
                <a:ahLst/>
                <a:cxnLst>
                  <a:cxn ang="T8">
                    <a:pos x="T0" y="T1"/>
                  </a:cxn>
                  <a:cxn ang="T9">
                    <a:pos x="T2" y="T3"/>
                  </a:cxn>
                  <a:cxn ang="T10">
                    <a:pos x="T4" y="T5"/>
                  </a:cxn>
                  <a:cxn ang="T11">
                    <a:pos x="T6" y="T7"/>
                  </a:cxn>
                </a:cxnLst>
                <a:rect l="T12" t="T13" r="T14" b="T15"/>
                <a:pathLst>
                  <a:path w="5" h="92">
                    <a:moveTo>
                      <a:pt x="5" y="0"/>
                    </a:moveTo>
                    <a:lnTo>
                      <a:pt x="5" y="34"/>
                    </a:lnTo>
                    <a:lnTo>
                      <a:pt x="0" y="34"/>
                    </a:lnTo>
                    <a:lnTo>
                      <a:pt x="0" y="92"/>
                    </a:lnTo>
                  </a:path>
                </a:pathLst>
              </a:custGeom>
              <a:noFill/>
              <a:ln w="3175">
                <a:solidFill>
                  <a:srgbClr val="000000"/>
                </a:solidFill>
                <a:prstDash val="solid"/>
                <a:round/>
                <a:headEnd/>
                <a:tailEnd/>
              </a:ln>
            </p:spPr>
            <p:txBody>
              <a:bodyPr/>
              <a:lstStyle/>
              <a:p>
                <a:endParaRPr lang="en-US" dirty="0"/>
              </a:p>
            </p:txBody>
          </p:sp>
          <p:sp>
            <p:nvSpPr>
              <p:cNvPr id="64683" name="Freeform 170"/>
              <p:cNvSpPr>
                <a:spLocks/>
              </p:cNvSpPr>
              <p:nvPr/>
            </p:nvSpPr>
            <p:spPr bwMode="auto">
              <a:xfrm>
                <a:off x="2625"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dirty="0"/>
              </a:p>
            </p:txBody>
          </p:sp>
          <p:sp>
            <p:nvSpPr>
              <p:cNvPr id="64684" name="Freeform 171"/>
              <p:cNvSpPr>
                <a:spLocks/>
              </p:cNvSpPr>
              <p:nvPr/>
            </p:nvSpPr>
            <p:spPr bwMode="auto">
              <a:xfrm>
                <a:off x="2623" y="1643"/>
                <a:ext cx="56" cy="77"/>
              </a:xfrm>
              <a:custGeom>
                <a:avLst/>
                <a:gdLst>
                  <a:gd name="T0" fmla="*/ 1 w 112"/>
                  <a:gd name="T1" fmla="*/ 0 h 154"/>
                  <a:gd name="T2" fmla="*/ 1 w 112"/>
                  <a:gd name="T3" fmla="*/ 1 h 154"/>
                  <a:gd name="T4" fmla="*/ 0 w 112"/>
                  <a:gd name="T5" fmla="*/ 0 h 154"/>
                  <a:gd name="T6" fmla="*/ 1 w 112"/>
                  <a:gd name="T7" fmla="*/ 0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112" y="0"/>
                    </a:moveTo>
                    <a:lnTo>
                      <a:pt x="56" y="154"/>
                    </a:lnTo>
                    <a:lnTo>
                      <a:pt x="0" y="0"/>
                    </a:lnTo>
                    <a:lnTo>
                      <a:pt x="112" y="0"/>
                    </a:lnTo>
                    <a:close/>
                  </a:path>
                </a:pathLst>
              </a:custGeom>
              <a:solidFill>
                <a:srgbClr val="000000"/>
              </a:solidFill>
              <a:ln w="9525">
                <a:noFill/>
                <a:round/>
                <a:headEnd/>
                <a:tailEnd/>
              </a:ln>
            </p:spPr>
            <p:txBody>
              <a:bodyPr/>
              <a:lstStyle/>
              <a:p>
                <a:endParaRPr lang="en-US" dirty="0"/>
              </a:p>
            </p:txBody>
          </p:sp>
          <p:sp>
            <p:nvSpPr>
              <p:cNvPr id="64685" name="Freeform 172"/>
              <p:cNvSpPr>
                <a:spLocks/>
              </p:cNvSpPr>
              <p:nvPr/>
            </p:nvSpPr>
            <p:spPr bwMode="auto">
              <a:xfrm>
                <a:off x="3330" y="1603"/>
                <a:ext cx="5" cy="46"/>
              </a:xfrm>
              <a:custGeom>
                <a:avLst/>
                <a:gdLst>
                  <a:gd name="T0" fmla="*/ 1 w 9"/>
                  <a:gd name="T1" fmla="*/ 0 h 92"/>
                  <a:gd name="T2" fmla="*/ 1 w 9"/>
                  <a:gd name="T3" fmla="*/ 1 h 92"/>
                  <a:gd name="T4" fmla="*/ 0 w 9"/>
                  <a:gd name="T5" fmla="*/ 1 h 92"/>
                  <a:gd name="T6" fmla="*/ 0 w 9"/>
                  <a:gd name="T7" fmla="*/ 1 h 92"/>
                  <a:gd name="T8" fmla="*/ 0 60000 65536"/>
                  <a:gd name="T9" fmla="*/ 0 60000 65536"/>
                  <a:gd name="T10" fmla="*/ 0 60000 65536"/>
                  <a:gd name="T11" fmla="*/ 0 60000 65536"/>
                  <a:gd name="T12" fmla="*/ 0 w 9"/>
                  <a:gd name="T13" fmla="*/ 0 h 92"/>
                  <a:gd name="T14" fmla="*/ 9 w 9"/>
                  <a:gd name="T15" fmla="*/ 92 h 92"/>
                </a:gdLst>
                <a:ahLst/>
                <a:cxnLst>
                  <a:cxn ang="T8">
                    <a:pos x="T0" y="T1"/>
                  </a:cxn>
                  <a:cxn ang="T9">
                    <a:pos x="T2" y="T3"/>
                  </a:cxn>
                  <a:cxn ang="T10">
                    <a:pos x="T4" y="T5"/>
                  </a:cxn>
                  <a:cxn ang="T11">
                    <a:pos x="T6" y="T7"/>
                  </a:cxn>
                </a:cxnLst>
                <a:rect l="T12" t="T13" r="T14" b="T15"/>
                <a:pathLst>
                  <a:path w="9" h="92">
                    <a:moveTo>
                      <a:pt x="9" y="0"/>
                    </a:moveTo>
                    <a:lnTo>
                      <a:pt x="9" y="34"/>
                    </a:lnTo>
                    <a:lnTo>
                      <a:pt x="0" y="34"/>
                    </a:lnTo>
                    <a:lnTo>
                      <a:pt x="0" y="92"/>
                    </a:lnTo>
                  </a:path>
                </a:pathLst>
              </a:custGeom>
              <a:noFill/>
              <a:ln w="3175">
                <a:solidFill>
                  <a:srgbClr val="000000"/>
                </a:solidFill>
                <a:prstDash val="solid"/>
                <a:round/>
                <a:headEnd/>
                <a:tailEnd/>
              </a:ln>
            </p:spPr>
            <p:txBody>
              <a:bodyPr/>
              <a:lstStyle/>
              <a:p>
                <a:endParaRPr lang="en-US" dirty="0"/>
              </a:p>
            </p:txBody>
          </p:sp>
          <p:sp>
            <p:nvSpPr>
              <p:cNvPr id="64686" name="Freeform 173"/>
              <p:cNvSpPr>
                <a:spLocks/>
              </p:cNvSpPr>
              <p:nvPr/>
            </p:nvSpPr>
            <p:spPr bwMode="auto">
              <a:xfrm>
                <a:off x="3307"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dirty="0"/>
              </a:p>
            </p:txBody>
          </p:sp>
          <p:sp>
            <p:nvSpPr>
              <p:cNvPr id="64687" name="Freeform 174"/>
              <p:cNvSpPr>
                <a:spLocks/>
              </p:cNvSpPr>
              <p:nvPr/>
            </p:nvSpPr>
            <p:spPr bwMode="auto">
              <a:xfrm>
                <a:off x="3303" y="1643"/>
                <a:ext cx="55" cy="77"/>
              </a:xfrm>
              <a:custGeom>
                <a:avLst/>
                <a:gdLst>
                  <a:gd name="T0" fmla="*/ 1 w 110"/>
                  <a:gd name="T1" fmla="*/ 0 h 154"/>
                  <a:gd name="T2" fmla="*/ 1 w 110"/>
                  <a:gd name="T3" fmla="*/ 1 h 154"/>
                  <a:gd name="T4" fmla="*/ 0 w 110"/>
                  <a:gd name="T5" fmla="*/ 0 h 154"/>
                  <a:gd name="T6" fmla="*/ 1 w 110"/>
                  <a:gd name="T7" fmla="*/ 0 h 154"/>
                  <a:gd name="T8" fmla="*/ 0 60000 65536"/>
                  <a:gd name="T9" fmla="*/ 0 60000 65536"/>
                  <a:gd name="T10" fmla="*/ 0 60000 65536"/>
                  <a:gd name="T11" fmla="*/ 0 60000 65536"/>
                  <a:gd name="T12" fmla="*/ 0 w 110"/>
                  <a:gd name="T13" fmla="*/ 0 h 154"/>
                  <a:gd name="T14" fmla="*/ 110 w 110"/>
                  <a:gd name="T15" fmla="*/ 154 h 154"/>
                </a:gdLst>
                <a:ahLst/>
                <a:cxnLst>
                  <a:cxn ang="T8">
                    <a:pos x="T0" y="T1"/>
                  </a:cxn>
                  <a:cxn ang="T9">
                    <a:pos x="T2" y="T3"/>
                  </a:cxn>
                  <a:cxn ang="T10">
                    <a:pos x="T4" y="T5"/>
                  </a:cxn>
                  <a:cxn ang="T11">
                    <a:pos x="T6" y="T7"/>
                  </a:cxn>
                </a:cxnLst>
                <a:rect l="T12" t="T13" r="T14" b="T15"/>
                <a:pathLst>
                  <a:path w="110" h="154">
                    <a:moveTo>
                      <a:pt x="110" y="0"/>
                    </a:moveTo>
                    <a:lnTo>
                      <a:pt x="54" y="154"/>
                    </a:lnTo>
                    <a:lnTo>
                      <a:pt x="0" y="0"/>
                    </a:lnTo>
                    <a:lnTo>
                      <a:pt x="110" y="0"/>
                    </a:lnTo>
                    <a:close/>
                  </a:path>
                </a:pathLst>
              </a:custGeom>
              <a:solidFill>
                <a:srgbClr val="000000"/>
              </a:solidFill>
              <a:ln w="9525">
                <a:noFill/>
                <a:round/>
                <a:headEnd/>
                <a:tailEnd/>
              </a:ln>
            </p:spPr>
            <p:txBody>
              <a:bodyPr/>
              <a:lstStyle/>
              <a:p>
                <a:endParaRPr lang="en-US" dirty="0"/>
              </a:p>
            </p:txBody>
          </p:sp>
          <p:sp>
            <p:nvSpPr>
              <p:cNvPr id="64688" name="Rectangle 175"/>
              <p:cNvSpPr>
                <a:spLocks noChangeArrowheads="1"/>
              </p:cNvSpPr>
              <p:nvPr/>
            </p:nvSpPr>
            <p:spPr bwMode="auto">
              <a:xfrm>
                <a:off x="3054" y="823"/>
                <a:ext cx="546" cy="209"/>
              </a:xfrm>
              <a:prstGeom prst="rect">
                <a:avLst/>
              </a:prstGeom>
              <a:solidFill>
                <a:schemeClr val="folHlink"/>
              </a:solidFill>
              <a:ln w="9525">
                <a:noFill/>
                <a:miter lim="800000"/>
                <a:headEnd/>
                <a:tailEnd/>
              </a:ln>
            </p:spPr>
            <p:txBody>
              <a:bodyPr/>
              <a:lstStyle/>
              <a:p>
                <a:endParaRPr lang="en-US" dirty="0"/>
              </a:p>
            </p:txBody>
          </p:sp>
          <p:sp>
            <p:nvSpPr>
              <p:cNvPr id="109749" name="Rectangle 176"/>
              <p:cNvSpPr>
                <a:spLocks noChangeArrowheads="1"/>
              </p:cNvSpPr>
              <p:nvPr/>
            </p:nvSpPr>
            <p:spPr bwMode="auto">
              <a:xfrm>
                <a:off x="3054" y="823"/>
                <a:ext cx="546"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690" name="Rectangle 177"/>
              <p:cNvSpPr>
                <a:spLocks noChangeArrowheads="1"/>
              </p:cNvSpPr>
              <p:nvPr/>
            </p:nvSpPr>
            <p:spPr bwMode="auto">
              <a:xfrm>
                <a:off x="3237" y="860"/>
                <a:ext cx="160" cy="69"/>
              </a:xfrm>
              <a:prstGeom prst="rect">
                <a:avLst/>
              </a:prstGeom>
              <a:noFill/>
              <a:ln w="9525">
                <a:noFill/>
                <a:miter lim="800000"/>
                <a:headEnd/>
                <a:tailEnd/>
              </a:ln>
            </p:spPr>
            <p:txBody>
              <a:bodyPr wrap="none" lIns="0" tIns="0" rIns="0" bIns="0">
                <a:spAutoFit/>
              </a:bodyPr>
              <a:lstStyle/>
              <a:p>
                <a:r>
                  <a:rPr lang="en-US" sz="900" dirty="0">
                    <a:solidFill>
                      <a:srgbClr val="000000"/>
                    </a:solidFill>
                  </a:rPr>
                  <a:t>XMC</a:t>
                </a:r>
                <a:endParaRPr lang="en-US" dirty="0"/>
              </a:p>
            </p:txBody>
          </p:sp>
          <p:sp>
            <p:nvSpPr>
              <p:cNvPr id="64691" name="Rectangle 178"/>
              <p:cNvSpPr>
                <a:spLocks noChangeArrowheads="1"/>
              </p:cNvSpPr>
              <p:nvPr/>
            </p:nvSpPr>
            <p:spPr bwMode="auto">
              <a:xfrm>
                <a:off x="3145" y="948"/>
                <a:ext cx="364" cy="84"/>
              </a:xfrm>
              <a:prstGeom prst="rect">
                <a:avLst/>
              </a:prstGeom>
              <a:solidFill>
                <a:srgbClr val="FFFFFF"/>
              </a:solidFill>
              <a:ln w="9525">
                <a:noFill/>
                <a:miter lim="800000"/>
                <a:headEnd/>
                <a:tailEnd/>
              </a:ln>
            </p:spPr>
            <p:txBody>
              <a:bodyPr/>
              <a:lstStyle/>
              <a:p>
                <a:endParaRPr lang="en-US" dirty="0"/>
              </a:p>
            </p:txBody>
          </p:sp>
          <p:sp>
            <p:nvSpPr>
              <p:cNvPr id="64692" name="Rectangle 179"/>
              <p:cNvSpPr>
                <a:spLocks noChangeArrowheads="1"/>
              </p:cNvSpPr>
              <p:nvPr/>
            </p:nvSpPr>
            <p:spPr bwMode="auto">
              <a:xfrm>
                <a:off x="3145" y="948"/>
                <a:ext cx="364" cy="84"/>
              </a:xfrm>
              <a:prstGeom prst="rect">
                <a:avLst/>
              </a:prstGeom>
              <a:noFill/>
              <a:ln w="12700">
                <a:solidFill>
                  <a:srgbClr val="000000"/>
                </a:solidFill>
                <a:miter lim="800000"/>
                <a:headEnd/>
                <a:tailEnd/>
              </a:ln>
            </p:spPr>
            <p:txBody>
              <a:bodyPr/>
              <a:lstStyle/>
              <a:p>
                <a:endParaRPr lang="en-US" dirty="0"/>
              </a:p>
            </p:txBody>
          </p:sp>
          <p:sp>
            <p:nvSpPr>
              <p:cNvPr id="64693" name="Rectangle 180"/>
              <p:cNvSpPr>
                <a:spLocks noChangeArrowheads="1"/>
              </p:cNvSpPr>
              <p:nvPr/>
            </p:nvSpPr>
            <p:spPr bwMode="auto">
              <a:xfrm>
                <a:off x="3239" y="955"/>
                <a:ext cx="161" cy="54"/>
              </a:xfrm>
              <a:prstGeom prst="rect">
                <a:avLst/>
              </a:prstGeom>
              <a:noFill/>
              <a:ln w="9525">
                <a:noFill/>
                <a:miter lim="800000"/>
                <a:headEnd/>
                <a:tailEnd/>
              </a:ln>
            </p:spPr>
            <p:txBody>
              <a:bodyPr wrap="none" lIns="0" tIns="0" rIns="0" bIns="0">
                <a:spAutoFit/>
              </a:bodyPr>
              <a:lstStyle/>
              <a:p>
                <a:r>
                  <a:rPr lang="en-US" sz="700" dirty="0">
                    <a:solidFill>
                      <a:srgbClr val="000000"/>
                    </a:solidFill>
                  </a:rPr>
                  <a:t>MPAX</a:t>
                </a:r>
                <a:endParaRPr lang="en-US" dirty="0"/>
              </a:p>
            </p:txBody>
          </p:sp>
          <p:sp>
            <p:nvSpPr>
              <p:cNvPr id="64694" name="Rectangle 181"/>
              <p:cNvSpPr>
                <a:spLocks noChangeArrowheads="1"/>
              </p:cNvSpPr>
              <p:nvPr/>
            </p:nvSpPr>
            <p:spPr bwMode="auto">
              <a:xfrm>
                <a:off x="3736" y="614"/>
                <a:ext cx="636" cy="418"/>
              </a:xfrm>
              <a:prstGeom prst="rect">
                <a:avLst/>
              </a:prstGeom>
              <a:solidFill>
                <a:srgbClr val="EBF1DE"/>
              </a:solidFill>
              <a:ln w="9525">
                <a:noFill/>
                <a:miter lim="800000"/>
                <a:headEnd/>
                <a:tailEnd/>
              </a:ln>
            </p:spPr>
            <p:txBody>
              <a:bodyPr/>
              <a:lstStyle/>
              <a:p>
                <a:endParaRPr lang="en-US" dirty="0"/>
              </a:p>
            </p:txBody>
          </p:sp>
          <p:sp>
            <p:nvSpPr>
              <p:cNvPr id="109755" name="Rectangle 182"/>
              <p:cNvSpPr>
                <a:spLocks noChangeArrowheads="1"/>
              </p:cNvSpPr>
              <p:nvPr/>
            </p:nvSpPr>
            <p:spPr bwMode="auto">
              <a:xfrm>
                <a:off x="3736"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96" name="Rectangle 183"/>
              <p:cNvSpPr>
                <a:spLocks noChangeArrowheads="1"/>
              </p:cNvSpPr>
              <p:nvPr/>
            </p:nvSpPr>
            <p:spPr bwMode="auto">
              <a:xfrm>
                <a:off x="3830" y="652"/>
                <a:ext cx="372" cy="92"/>
              </a:xfrm>
              <a:prstGeom prst="rect">
                <a:avLst/>
              </a:prstGeom>
              <a:noFill/>
              <a:ln w="9525">
                <a:noFill/>
                <a:miter lim="800000"/>
                <a:headEnd/>
                <a:tailEnd/>
              </a:ln>
            </p:spPr>
            <p:txBody>
              <a:bodyPr wrap="none" lIns="0" tIns="0" rIns="0" bIns="0">
                <a:spAutoFit/>
              </a:bodyPr>
              <a:lstStyle/>
              <a:p>
                <a:r>
                  <a:rPr lang="en-US" sz="1200" dirty="0">
                    <a:solidFill>
                      <a:srgbClr val="000000"/>
                    </a:solidFill>
                  </a:rPr>
                  <a:t>CorePac</a:t>
                </a:r>
                <a:endParaRPr lang="en-US" dirty="0"/>
              </a:p>
            </p:txBody>
          </p:sp>
          <p:sp>
            <p:nvSpPr>
              <p:cNvPr id="64697" name="Rectangle 184"/>
              <p:cNvSpPr>
                <a:spLocks noChangeArrowheads="1"/>
              </p:cNvSpPr>
              <p:nvPr/>
            </p:nvSpPr>
            <p:spPr bwMode="auto">
              <a:xfrm>
                <a:off x="4222" y="652"/>
                <a:ext cx="53" cy="92"/>
              </a:xfrm>
              <a:prstGeom prst="rect">
                <a:avLst/>
              </a:prstGeom>
              <a:noFill/>
              <a:ln w="9525">
                <a:noFill/>
                <a:miter lim="800000"/>
                <a:headEnd/>
                <a:tailEnd/>
              </a:ln>
            </p:spPr>
            <p:txBody>
              <a:bodyPr wrap="none" lIns="0" tIns="0" rIns="0" bIns="0">
                <a:spAutoFit/>
              </a:bodyPr>
              <a:lstStyle/>
              <a:p>
                <a:r>
                  <a:rPr lang="en-US" sz="1200" dirty="0">
                    <a:solidFill>
                      <a:srgbClr val="000000"/>
                    </a:solidFill>
                  </a:rPr>
                  <a:t>3</a:t>
                </a:r>
                <a:endParaRPr lang="en-US" dirty="0"/>
              </a:p>
            </p:txBody>
          </p:sp>
          <p:sp>
            <p:nvSpPr>
              <p:cNvPr id="64698" name="Rectangle 185"/>
              <p:cNvSpPr>
                <a:spLocks noChangeArrowheads="1"/>
              </p:cNvSpPr>
              <p:nvPr/>
            </p:nvSpPr>
            <p:spPr bwMode="auto">
              <a:xfrm>
                <a:off x="3782" y="823"/>
                <a:ext cx="545" cy="209"/>
              </a:xfrm>
              <a:prstGeom prst="rect">
                <a:avLst/>
              </a:prstGeom>
              <a:solidFill>
                <a:srgbClr val="CADAA9"/>
              </a:solidFill>
              <a:ln w="9525">
                <a:noFill/>
                <a:miter lim="800000"/>
                <a:headEnd/>
                <a:tailEnd/>
              </a:ln>
            </p:spPr>
            <p:txBody>
              <a:bodyPr/>
              <a:lstStyle/>
              <a:p>
                <a:endParaRPr lang="en-US" dirty="0"/>
              </a:p>
            </p:txBody>
          </p:sp>
          <p:sp>
            <p:nvSpPr>
              <p:cNvPr id="109759" name="Rectangle 186"/>
              <p:cNvSpPr>
                <a:spLocks noChangeArrowheads="1"/>
              </p:cNvSpPr>
              <p:nvPr/>
            </p:nvSpPr>
            <p:spPr bwMode="auto">
              <a:xfrm>
                <a:off x="3782" y="823"/>
                <a:ext cx="545"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700" name="Rectangle 187"/>
              <p:cNvSpPr>
                <a:spLocks noChangeArrowheads="1"/>
              </p:cNvSpPr>
              <p:nvPr/>
            </p:nvSpPr>
            <p:spPr bwMode="auto">
              <a:xfrm>
                <a:off x="3964" y="860"/>
                <a:ext cx="160" cy="69"/>
              </a:xfrm>
              <a:prstGeom prst="rect">
                <a:avLst/>
              </a:prstGeom>
              <a:noFill/>
              <a:ln w="9525">
                <a:noFill/>
                <a:miter lim="800000"/>
                <a:headEnd/>
                <a:tailEnd/>
              </a:ln>
            </p:spPr>
            <p:txBody>
              <a:bodyPr wrap="none" lIns="0" tIns="0" rIns="0" bIns="0">
                <a:spAutoFit/>
              </a:bodyPr>
              <a:lstStyle/>
              <a:p>
                <a:r>
                  <a:rPr lang="en-US" sz="900" dirty="0">
                    <a:solidFill>
                      <a:srgbClr val="000000"/>
                    </a:solidFill>
                  </a:rPr>
                  <a:t>XMC</a:t>
                </a:r>
                <a:endParaRPr lang="en-US" dirty="0"/>
              </a:p>
            </p:txBody>
          </p:sp>
          <p:sp>
            <p:nvSpPr>
              <p:cNvPr id="64701" name="Rectangle 188"/>
              <p:cNvSpPr>
                <a:spLocks noChangeArrowheads="1"/>
              </p:cNvSpPr>
              <p:nvPr/>
            </p:nvSpPr>
            <p:spPr bwMode="auto">
              <a:xfrm>
                <a:off x="3872" y="948"/>
                <a:ext cx="364" cy="84"/>
              </a:xfrm>
              <a:prstGeom prst="rect">
                <a:avLst/>
              </a:prstGeom>
              <a:solidFill>
                <a:srgbClr val="FFFFFF"/>
              </a:solidFill>
              <a:ln w="9525">
                <a:noFill/>
                <a:miter lim="800000"/>
                <a:headEnd/>
                <a:tailEnd/>
              </a:ln>
            </p:spPr>
            <p:txBody>
              <a:bodyPr/>
              <a:lstStyle/>
              <a:p>
                <a:endParaRPr lang="en-US" dirty="0"/>
              </a:p>
            </p:txBody>
          </p:sp>
          <p:sp>
            <p:nvSpPr>
              <p:cNvPr id="64702" name="Rectangle 189"/>
              <p:cNvSpPr>
                <a:spLocks noChangeArrowheads="1"/>
              </p:cNvSpPr>
              <p:nvPr/>
            </p:nvSpPr>
            <p:spPr bwMode="auto">
              <a:xfrm>
                <a:off x="3872" y="948"/>
                <a:ext cx="364" cy="84"/>
              </a:xfrm>
              <a:prstGeom prst="rect">
                <a:avLst/>
              </a:prstGeom>
              <a:noFill/>
              <a:ln w="12700">
                <a:solidFill>
                  <a:srgbClr val="000000"/>
                </a:solidFill>
                <a:miter lim="800000"/>
                <a:headEnd/>
                <a:tailEnd/>
              </a:ln>
            </p:spPr>
            <p:txBody>
              <a:bodyPr/>
              <a:lstStyle/>
              <a:p>
                <a:endParaRPr lang="en-US" dirty="0"/>
              </a:p>
            </p:txBody>
          </p:sp>
          <p:sp>
            <p:nvSpPr>
              <p:cNvPr id="64703" name="Rectangle 190"/>
              <p:cNvSpPr>
                <a:spLocks noChangeArrowheads="1"/>
              </p:cNvSpPr>
              <p:nvPr/>
            </p:nvSpPr>
            <p:spPr bwMode="auto">
              <a:xfrm>
                <a:off x="3966" y="955"/>
                <a:ext cx="161" cy="54"/>
              </a:xfrm>
              <a:prstGeom prst="rect">
                <a:avLst/>
              </a:prstGeom>
              <a:noFill/>
              <a:ln w="9525">
                <a:noFill/>
                <a:miter lim="800000"/>
                <a:headEnd/>
                <a:tailEnd/>
              </a:ln>
            </p:spPr>
            <p:txBody>
              <a:bodyPr wrap="none" lIns="0" tIns="0" rIns="0" bIns="0">
                <a:spAutoFit/>
              </a:bodyPr>
              <a:lstStyle/>
              <a:p>
                <a:r>
                  <a:rPr lang="en-US" sz="700" dirty="0">
                    <a:solidFill>
                      <a:srgbClr val="000000"/>
                    </a:solidFill>
                  </a:rPr>
                  <a:t>MPAX</a:t>
                </a:r>
                <a:endParaRPr lang="en-US" dirty="0"/>
              </a:p>
            </p:txBody>
          </p:sp>
          <p:sp>
            <p:nvSpPr>
              <p:cNvPr id="109764" name="Rectangle 191"/>
              <p:cNvSpPr>
                <a:spLocks noChangeArrowheads="1"/>
              </p:cNvSpPr>
              <p:nvPr/>
            </p:nvSpPr>
            <p:spPr bwMode="auto">
              <a:xfrm>
                <a:off x="1607" y="614"/>
                <a:ext cx="637"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705" name="Rectangle 192"/>
              <p:cNvSpPr>
                <a:spLocks noChangeArrowheads="1"/>
              </p:cNvSpPr>
              <p:nvPr/>
            </p:nvSpPr>
            <p:spPr bwMode="auto">
              <a:xfrm>
                <a:off x="1607" y="614"/>
                <a:ext cx="637" cy="418"/>
              </a:xfrm>
              <a:prstGeom prst="rect">
                <a:avLst/>
              </a:prstGeom>
              <a:noFill/>
              <a:ln w="3175">
                <a:solidFill>
                  <a:srgbClr val="000000"/>
                </a:solidFill>
                <a:miter lim="800000"/>
                <a:headEnd/>
                <a:tailEnd/>
              </a:ln>
            </p:spPr>
            <p:txBody>
              <a:bodyPr/>
              <a:lstStyle/>
              <a:p>
                <a:endParaRPr lang="en-US" dirty="0"/>
              </a:p>
            </p:txBody>
          </p:sp>
          <p:sp>
            <p:nvSpPr>
              <p:cNvPr id="64706" name="Rectangle 193"/>
              <p:cNvSpPr>
                <a:spLocks noChangeArrowheads="1"/>
              </p:cNvSpPr>
              <p:nvPr/>
            </p:nvSpPr>
            <p:spPr bwMode="auto">
              <a:xfrm>
                <a:off x="1701" y="652"/>
                <a:ext cx="372" cy="92"/>
              </a:xfrm>
              <a:prstGeom prst="rect">
                <a:avLst/>
              </a:prstGeom>
              <a:noFill/>
              <a:ln w="9525">
                <a:noFill/>
                <a:miter lim="800000"/>
                <a:headEnd/>
                <a:tailEnd/>
              </a:ln>
            </p:spPr>
            <p:txBody>
              <a:bodyPr wrap="none" lIns="0" tIns="0" rIns="0" bIns="0">
                <a:spAutoFit/>
              </a:bodyPr>
              <a:lstStyle/>
              <a:p>
                <a:r>
                  <a:rPr lang="en-US" sz="1200" dirty="0">
                    <a:solidFill>
                      <a:srgbClr val="000000"/>
                    </a:solidFill>
                  </a:rPr>
                  <a:t>CorePac</a:t>
                </a:r>
                <a:endParaRPr lang="en-US" dirty="0"/>
              </a:p>
            </p:txBody>
          </p:sp>
          <p:sp>
            <p:nvSpPr>
              <p:cNvPr id="64707" name="Rectangle 194"/>
              <p:cNvSpPr>
                <a:spLocks noChangeArrowheads="1"/>
              </p:cNvSpPr>
              <p:nvPr/>
            </p:nvSpPr>
            <p:spPr bwMode="auto">
              <a:xfrm>
                <a:off x="2094" y="652"/>
                <a:ext cx="53" cy="92"/>
              </a:xfrm>
              <a:prstGeom prst="rect">
                <a:avLst/>
              </a:prstGeom>
              <a:noFill/>
              <a:ln w="9525">
                <a:noFill/>
                <a:miter lim="800000"/>
                <a:headEnd/>
                <a:tailEnd/>
              </a:ln>
            </p:spPr>
            <p:txBody>
              <a:bodyPr wrap="none" lIns="0" tIns="0" rIns="0" bIns="0">
                <a:spAutoFit/>
              </a:bodyPr>
              <a:lstStyle/>
              <a:p>
                <a:r>
                  <a:rPr lang="en-US" sz="1200" dirty="0">
                    <a:solidFill>
                      <a:srgbClr val="000000"/>
                    </a:solidFill>
                  </a:rPr>
                  <a:t>0</a:t>
                </a:r>
                <a:endParaRPr lang="en-US" dirty="0"/>
              </a:p>
            </p:txBody>
          </p:sp>
          <p:sp>
            <p:nvSpPr>
              <p:cNvPr id="64708" name="Rectangle 195"/>
              <p:cNvSpPr>
                <a:spLocks noChangeArrowheads="1"/>
              </p:cNvSpPr>
              <p:nvPr/>
            </p:nvSpPr>
            <p:spPr bwMode="auto">
              <a:xfrm>
                <a:off x="1653" y="823"/>
                <a:ext cx="545" cy="209"/>
              </a:xfrm>
              <a:prstGeom prst="rect">
                <a:avLst/>
              </a:prstGeom>
              <a:solidFill>
                <a:schemeClr val="folHlink"/>
              </a:solidFill>
              <a:ln w="9525">
                <a:noFill/>
                <a:miter lim="800000"/>
                <a:headEnd/>
                <a:tailEnd/>
              </a:ln>
            </p:spPr>
            <p:txBody>
              <a:bodyPr/>
              <a:lstStyle/>
              <a:p>
                <a:endParaRPr lang="en-US" dirty="0"/>
              </a:p>
            </p:txBody>
          </p:sp>
          <p:sp>
            <p:nvSpPr>
              <p:cNvPr id="109769" name="Rectangle 196"/>
              <p:cNvSpPr>
                <a:spLocks noChangeArrowheads="1"/>
              </p:cNvSpPr>
              <p:nvPr/>
            </p:nvSpPr>
            <p:spPr bwMode="auto">
              <a:xfrm>
                <a:off x="1653" y="823"/>
                <a:ext cx="545"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710" name="Rectangle 197"/>
              <p:cNvSpPr>
                <a:spLocks noChangeArrowheads="1"/>
              </p:cNvSpPr>
              <p:nvPr/>
            </p:nvSpPr>
            <p:spPr bwMode="auto">
              <a:xfrm>
                <a:off x="1835" y="860"/>
                <a:ext cx="160" cy="69"/>
              </a:xfrm>
              <a:prstGeom prst="rect">
                <a:avLst/>
              </a:prstGeom>
              <a:noFill/>
              <a:ln w="9525">
                <a:noFill/>
                <a:miter lim="800000"/>
                <a:headEnd/>
                <a:tailEnd/>
              </a:ln>
            </p:spPr>
            <p:txBody>
              <a:bodyPr wrap="none" lIns="0" tIns="0" rIns="0" bIns="0">
                <a:spAutoFit/>
              </a:bodyPr>
              <a:lstStyle/>
              <a:p>
                <a:r>
                  <a:rPr lang="en-US" sz="900" dirty="0">
                    <a:solidFill>
                      <a:srgbClr val="000000"/>
                    </a:solidFill>
                  </a:rPr>
                  <a:t>XMC</a:t>
                </a:r>
                <a:endParaRPr lang="en-US" dirty="0"/>
              </a:p>
            </p:txBody>
          </p:sp>
          <p:sp>
            <p:nvSpPr>
              <p:cNvPr id="64711" name="Rectangle 198"/>
              <p:cNvSpPr>
                <a:spLocks noChangeArrowheads="1"/>
              </p:cNvSpPr>
              <p:nvPr/>
            </p:nvSpPr>
            <p:spPr bwMode="auto">
              <a:xfrm>
                <a:off x="1744" y="948"/>
                <a:ext cx="363" cy="84"/>
              </a:xfrm>
              <a:prstGeom prst="rect">
                <a:avLst/>
              </a:prstGeom>
              <a:solidFill>
                <a:srgbClr val="FFFFFF"/>
              </a:solidFill>
              <a:ln w="9525">
                <a:noFill/>
                <a:miter lim="800000"/>
                <a:headEnd/>
                <a:tailEnd/>
              </a:ln>
            </p:spPr>
            <p:txBody>
              <a:bodyPr/>
              <a:lstStyle/>
              <a:p>
                <a:endParaRPr lang="en-US" dirty="0"/>
              </a:p>
            </p:txBody>
          </p:sp>
          <p:sp>
            <p:nvSpPr>
              <p:cNvPr id="64712" name="Rectangle 199"/>
              <p:cNvSpPr>
                <a:spLocks noChangeArrowheads="1"/>
              </p:cNvSpPr>
              <p:nvPr/>
            </p:nvSpPr>
            <p:spPr bwMode="auto">
              <a:xfrm>
                <a:off x="1744" y="948"/>
                <a:ext cx="363" cy="84"/>
              </a:xfrm>
              <a:prstGeom prst="rect">
                <a:avLst/>
              </a:prstGeom>
              <a:noFill/>
              <a:ln w="12700">
                <a:solidFill>
                  <a:srgbClr val="000000"/>
                </a:solidFill>
                <a:miter lim="800000"/>
                <a:headEnd/>
                <a:tailEnd/>
              </a:ln>
            </p:spPr>
            <p:txBody>
              <a:bodyPr/>
              <a:lstStyle/>
              <a:p>
                <a:endParaRPr lang="en-US" dirty="0"/>
              </a:p>
            </p:txBody>
          </p:sp>
          <p:sp>
            <p:nvSpPr>
              <p:cNvPr id="64713" name="Rectangle 200"/>
              <p:cNvSpPr>
                <a:spLocks noChangeArrowheads="1"/>
              </p:cNvSpPr>
              <p:nvPr/>
            </p:nvSpPr>
            <p:spPr bwMode="auto">
              <a:xfrm>
                <a:off x="1838" y="955"/>
                <a:ext cx="161" cy="54"/>
              </a:xfrm>
              <a:prstGeom prst="rect">
                <a:avLst/>
              </a:prstGeom>
              <a:noFill/>
              <a:ln w="9525">
                <a:noFill/>
                <a:miter lim="800000"/>
                <a:headEnd/>
                <a:tailEnd/>
              </a:ln>
            </p:spPr>
            <p:txBody>
              <a:bodyPr wrap="none" lIns="0" tIns="0" rIns="0" bIns="0">
                <a:spAutoFit/>
              </a:bodyPr>
              <a:lstStyle/>
              <a:p>
                <a:r>
                  <a:rPr lang="en-US" sz="700" dirty="0">
                    <a:solidFill>
                      <a:srgbClr val="000000"/>
                    </a:solidFill>
                  </a:rPr>
                  <a:t>MPAX</a:t>
                </a:r>
                <a:endParaRPr lang="en-US" dirty="0"/>
              </a:p>
            </p:txBody>
          </p:sp>
          <p:sp>
            <p:nvSpPr>
              <p:cNvPr id="109774" name="Rectangle 201"/>
              <p:cNvSpPr>
                <a:spLocks noChangeArrowheads="1"/>
              </p:cNvSpPr>
              <p:nvPr/>
            </p:nvSpPr>
            <p:spPr bwMode="auto">
              <a:xfrm>
                <a:off x="2335"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715" name="Rectangle 202"/>
              <p:cNvSpPr>
                <a:spLocks noChangeArrowheads="1"/>
              </p:cNvSpPr>
              <p:nvPr/>
            </p:nvSpPr>
            <p:spPr bwMode="auto">
              <a:xfrm>
                <a:off x="2335" y="614"/>
                <a:ext cx="636" cy="418"/>
              </a:xfrm>
              <a:prstGeom prst="rect">
                <a:avLst/>
              </a:prstGeom>
              <a:noFill/>
              <a:ln w="3175">
                <a:solidFill>
                  <a:srgbClr val="000000"/>
                </a:solidFill>
                <a:miter lim="800000"/>
                <a:headEnd/>
                <a:tailEnd/>
              </a:ln>
            </p:spPr>
            <p:txBody>
              <a:bodyPr/>
              <a:lstStyle/>
              <a:p>
                <a:endParaRPr lang="en-US" dirty="0"/>
              </a:p>
            </p:txBody>
          </p:sp>
          <p:sp>
            <p:nvSpPr>
              <p:cNvPr id="64716" name="Rectangle 203"/>
              <p:cNvSpPr>
                <a:spLocks noChangeArrowheads="1"/>
              </p:cNvSpPr>
              <p:nvPr/>
            </p:nvSpPr>
            <p:spPr bwMode="auto">
              <a:xfrm>
                <a:off x="2429" y="652"/>
                <a:ext cx="372" cy="92"/>
              </a:xfrm>
              <a:prstGeom prst="rect">
                <a:avLst/>
              </a:prstGeom>
              <a:noFill/>
              <a:ln w="9525">
                <a:noFill/>
                <a:miter lim="800000"/>
                <a:headEnd/>
                <a:tailEnd/>
              </a:ln>
            </p:spPr>
            <p:txBody>
              <a:bodyPr wrap="none" lIns="0" tIns="0" rIns="0" bIns="0">
                <a:spAutoFit/>
              </a:bodyPr>
              <a:lstStyle/>
              <a:p>
                <a:r>
                  <a:rPr lang="en-US" sz="1200" dirty="0">
                    <a:solidFill>
                      <a:srgbClr val="000000"/>
                    </a:solidFill>
                  </a:rPr>
                  <a:t>CorePac</a:t>
                </a:r>
                <a:endParaRPr lang="en-US" dirty="0"/>
              </a:p>
            </p:txBody>
          </p:sp>
          <p:sp>
            <p:nvSpPr>
              <p:cNvPr id="64717" name="Rectangle 204"/>
              <p:cNvSpPr>
                <a:spLocks noChangeArrowheads="1"/>
              </p:cNvSpPr>
              <p:nvPr/>
            </p:nvSpPr>
            <p:spPr bwMode="auto">
              <a:xfrm>
                <a:off x="2821" y="652"/>
                <a:ext cx="53" cy="92"/>
              </a:xfrm>
              <a:prstGeom prst="rect">
                <a:avLst/>
              </a:prstGeom>
              <a:noFill/>
              <a:ln w="9525">
                <a:noFill/>
                <a:miter lim="800000"/>
                <a:headEnd/>
                <a:tailEnd/>
              </a:ln>
            </p:spPr>
            <p:txBody>
              <a:bodyPr wrap="none" lIns="0" tIns="0" rIns="0" bIns="0">
                <a:spAutoFit/>
              </a:bodyPr>
              <a:lstStyle/>
              <a:p>
                <a:r>
                  <a:rPr lang="en-US" sz="1200" dirty="0">
                    <a:solidFill>
                      <a:srgbClr val="000000"/>
                    </a:solidFill>
                  </a:rPr>
                  <a:t>1</a:t>
                </a:r>
                <a:endParaRPr lang="en-US" dirty="0"/>
              </a:p>
            </p:txBody>
          </p:sp>
          <p:sp>
            <p:nvSpPr>
              <p:cNvPr id="64718" name="Rectangle 205"/>
              <p:cNvSpPr>
                <a:spLocks noChangeArrowheads="1"/>
              </p:cNvSpPr>
              <p:nvPr/>
            </p:nvSpPr>
            <p:spPr bwMode="auto">
              <a:xfrm>
                <a:off x="2380" y="823"/>
                <a:ext cx="546" cy="209"/>
              </a:xfrm>
              <a:prstGeom prst="rect">
                <a:avLst/>
              </a:prstGeom>
              <a:solidFill>
                <a:schemeClr val="folHlink"/>
              </a:solidFill>
              <a:ln w="9525">
                <a:noFill/>
                <a:miter lim="800000"/>
                <a:headEnd/>
                <a:tailEnd/>
              </a:ln>
            </p:spPr>
            <p:txBody>
              <a:bodyPr/>
              <a:lstStyle/>
              <a:p>
                <a:endParaRPr lang="en-US" dirty="0"/>
              </a:p>
            </p:txBody>
          </p:sp>
        </p:grpSp>
        <p:sp>
          <p:nvSpPr>
            <p:cNvPr id="109574" name="Rectangle 206"/>
            <p:cNvSpPr>
              <a:spLocks noChangeArrowheads="1"/>
            </p:cNvSpPr>
            <p:nvPr/>
          </p:nvSpPr>
          <p:spPr bwMode="auto">
            <a:xfrm>
              <a:off x="2380" y="823"/>
              <a:ext cx="546"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19" name="Rectangle 207"/>
            <p:cNvSpPr>
              <a:spLocks noChangeArrowheads="1"/>
            </p:cNvSpPr>
            <p:nvPr/>
          </p:nvSpPr>
          <p:spPr bwMode="auto">
            <a:xfrm>
              <a:off x="2563" y="860"/>
              <a:ext cx="160" cy="69"/>
            </a:xfrm>
            <a:prstGeom prst="rect">
              <a:avLst/>
            </a:prstGeom>
            <a:noFill/>
            <a:ln w="9525">
              <a:noFill/>
              <a:miter lim="800000"/>
              <a:headEnd/>
              <a:tailEnd/>
            </a:ln>
          </p:spPr>
          <p:txBody>
            <a:bodyPr wrap="none" lIns="0" tIns="0" rIns="0" bIns="0">
              <a:spAutoFit/>
            </a:bodyPr>
            <a:lstStyle/>
            <a:p>
              <a:r>
                <a:rPr lang="en-US" sz="900" dirty="0">
                  <a:solidFill>
                    <a:srgbClr val="000000"/>
                  </a:solidFill>
                </a:rPr>
                <a:t>XMC</a:t>
              </a:r>
              <a:endParaRPr lang="en-US" dirty="0"/>
            </a:p>
          </p:txBody>
        </p:sp>
        <p:sp>
          <p:nvSpPr>
            <p:cNvPr id="64520" name="Rectangle 208"/>
            <p:cNvSpPr>
              <a:spLocks noChangeArrowheads="1"/>
            </p:cNvSpPr>
            <p:nvPr/>
          </p:nvSpPr>
          <p:spPr bwMode="auto">
            <a:xfrm>
              <a:off x="2471" y="948"/>
              <a:ext cx="364" cy="84"/>
            </a:xfrm>
            <a:prstGeom prst="rect">
              <a:avLst/>
            </a:prstGeom>
            <a:solidFill>
              <a:srgbClr val="FFFFFF"/>
            </a:solidFill>
            <a:ln w="9525">
              <a:noFill/>
              <a:miter lim="800000"/>
              <a:headEnd/>
              <a:tailEnd/>
            </a:ln>
          </p:spPr>
          <p:txBody>
            <a:bodyPr/>
            <a:lstStyle/>
            <a:p>
              <a:endParaRPr lang="en-US" dirty="0"/>
            </a:p>
          </p:txBody>
        </p:sp>
        <p:sp>
          <p:nvSpPr>
            <p:cNvPr id="64521" name="Rectangle 209"/>
            <p:cNvSpPr>
              <a:spLocks noChangeArrowheads="1"/>
            </p:cNvSpPr>
            <p:nvPr/>
          </p:nvSpPr>
          <p:spPr bwMode="auto">
            <a:xfrm>
              <a:off x="2471" y="948"/>
              <a:ext cx="364" cy="84"/>
            </a:xfrm>
            <a:prstGeom prst="rect">
              <a:avLst/>
            </a:prstGeom>
            <a:noFill/>
            <a:ln w="12700">
              <a:solidFill>
                <a:srgbClr val="000000"/>
              </a:solidFill>
              <a:miter lim="800000"/>
              <a:headEnd/>
              <a:tailEnd/>
            </a:ln>
          </p:spPr>
          <p:txBody>
            <a:bodyPr/>
            <a:lstStyle/>
            <a:p>
              <a:endParaRPr lang="en-US" dirty="0"/>
            </a:p>
          </p:txBody>
        </p:sp>
        <p:sp>
          <p:nvSpPr>
            <p:cNvPr id="64522" name="Rectangle 210"/>
            <p:cNvSpPr>
              <a:spLocks noChangeArrowheads="1"/>
            </p:cNvSpPr>
            <p:nvPr/>
          </p:nvSpPr>
          <p:spPr bwMode="auto">
            <a:xfrm>
              <a:off x="2565" y="955"/>
              <a:ext cx="161" cy="54"/>
            </a:xfrm>
            <a:prstGeom prst="rect">
              <a:avLst/>
            </a:prstGeom>
            <a:noFill/>
            <a:ln w="9525">
              <a:noFill/>
              <a:miter lim="800000"/>
              <a:headEnd/>
              <a:tailEnd/>
            </a:ln>
          </p:spPr>
          <p:txBody>
            <a:bodyPr wrap="none" lIns="0" tIns="0" rIns="0" bIns="0">
              <a:spAutoFit/>
            </a:bodyPr>
            <a:lstStyle/>
            <a:p>
              <a:r>
                <a:rPr lang="en-US" sz="700" dirty="0">
                  <a:solidFill>
                    <a:srgbClr val="000000"/>
                  </a:solidFill>
                </a:rPr>
                <a:t>MPAX</a:t>
              </a:r>
              <a:endParaRPr lang="en-US" dirty="0"/>
            </a:p>
          </p:txBody>
        </p:sp>
      </p:gr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762000" y="381000"/>
            <a:ext cx="7772400" cy="685800"/>
          </a:xfrm>
        </p:spPr>
        <p:txBody>
          <a:bodyPr/>
          <a:lstStyle/>
          <a:p>
            <a:pPr eaLnBrk="1" hangingPunct="1"/>
            <a:r>
              <a:rPr lang="en-US" sz="3600" dirty="0" smtClean="0"/>
              <a:t>XMC – External Memory Controller </a:t>
            </a:r>
          </a:p>
        </p:txBody>
      </p:sp>
      <p:sp>
        <p:nvSpPr>
          <p:cNvPr id="3" name="Subtitle 2"/>
          <p:cNvSpPr>
            <a:spLocks noGrp="1"/>
          </p:cNvSpPr>
          <p:nvPr>
            <p:ph type="subTitle" idx="1"/>
          </p:nvPr>
        </p:nvSpPr>
        <p:spPr>
          <a:xfrm>
            <a:off x="609600" y="1447800"/>
            <a:ext cx="7315200" cy="3581400"/>
          </a:xfrm>
        </p:spPr>
        <p:txBody>
          <a:bodyPr rtlCol="0">
            <a:normAutofit fontScale="55000" lnSpcReduction="20000"/>
          </a:bodyPr>
          <a:lstStyle/>
          <a:p>
            <a:pPr marL="342900" indent="-342900" algn="l" eaLnBrk="1" fontAlgn="auto" hangingPunct="1">
              <a:spcAft>
                <a:spcPts val="0"/>
              </a:spcAft>
              <a:buFont typeface="Arial" pitchFamily="34" charset="0"/>
              <a:buNone/>
              <a:defRPr/>
            </a:pPr>
            <a:r>
              <a:rPr lang="en-US" sz="2900" dirty="0" smtClean="0">
                <a:solidFill>
                  <a:srgbClr val="FF0000"/>
                </a:solidFill>
              </a:rPr>
              <a:t>The XMC responsible for:</a:t>
            </a:r>
          </a:p>
          <a:p>
            <a:pPr marL="342900" indent="-342900" algn="l" eaLnBrk="1" fontAlgn="auto" hangingPunct="1">
              <a:spcAft>
                <a:spcPts val="0"/>
              </a:spcAft>
              <a:buFont typeface="+mj-lt"/>
              <a:buAutoNum type="arabicPeriod"/>
              <a:defRPr/>
            </a:pPr>
            <a:endParaRPr lang="en-US" sz="2900" dirty="0" smtClean="0">
              <a:solidFill>
                <a:schemeClr val="tx1"/>
              </a:solidFill>
            </a:endParaRPr>
          </a:p>
          <a:p>
            <a:pPr marL="342900" indent="-342900" algn="l" eaLnBrk="1" fontAlgn="auto" hangingPunct="1">
              <a:spcAft>
                <a:spcPts val="0"/>
              </a:spcAft>
              <a:buFont typeface="+mj-lt"/>
              <a:buAutoNum type="arabicPeriod"/>
              <a:defRPr/>
            </a:pPr>
            <a:r>
              <a:rPr lang="en-US" sz="2900" dirty="0" smtClean="0">
                <a:solidFill>
                  <a:schemeClr val="tx1"/>
                </a:solidFill>
              </a:rPr>
              <a:t>Address extension/translation</a:t>
            </a:r>
          </a:p>
          <a:p>
            <a:pPr marL="342900" indent="-342900" algn="l" eaLnBrk="1" fontAlgn="auto" hangingPunct="1">
              <a:spcAft>
                <a:spcPts val="0"/>
              </a:spcAft>
              <a:buFont typeface="+mj-lt"/>
              <a:buAutoNum type="arabicPeriod"/>
              <a:defRPr/>
            </a:pPr>
            <a:r>
              <a:rPr lang="en-US" sz="2900" dirty="0" smtClean="0">
                <a:solidFill>
                  <a:schemeClr val="tx1"/>
                </a:solidFill>
              </a:rPr>
              <a:t>Memory protection for addresses outside C66x</a:t>
            </a:r>
          </a:p>
          <a:p>
            <a:pPr marL="342900" indent="-342900" algn="l" eaLnBrk="1" fontAlgn="auto" hangingPunct="1">
              <a:spcAft>
                <a:spcPts val="0"/>
              </a:spcAft>
              <a:buFont typeface="+mj-lt"/>
              <a:buAutoNum type="arabicPeriod"/>
              <a:defRPr/>
            </a:pPr>
            <a:r>
              <a:rPr lang="en-US" sz="2900" dirty="0" smtClean="0">
                <a:solidFill>
                  <a:schemeClr val="tx1"/>
                </a:solidFill>
              </a:rPr>
              <a:t>Shared memory access path</a:t>
            </a:r>
          </a:p>
          <a:p>
            <a:pPr marL="342900" indent="-342900" algn="l" eaLnBrk="1" fontAlgn="auto" hangingPunct="1">
              <a:spcAft>
                <a:spcPts val="0"/>
              </a:spcAft>
              <a:buFont typeface="+mj-lt"/>
              <a:buAutoNum type="arabicPeriod"/>
              <a:defRPr/>
            </a:pPr>
            <a:r>
              <a:rPr lang="en-US" sz="2900" dirty="0" smtClean="0">
                <a:solidFill>
                  <a:schemeClr val="tx1"/>
                </a:solidFill>
              </a:rPr>
              <a:t>Cache and pre-fetch support</a:t>
            </a:r>
          </a:p>
          <a:p>
            <a:pPr marL="342900" indent="-342900" algn="l" eaLnBrk="1" fontAlgn="auto" hangingPunct="1">
              <a:spcAft>
                <a:spcPts val="0"/>
              </a:spcAft>
              <a:buFont typeface="+mj-lt"/>
              <a:buAutoNum type="arabicPeriod"/>
              <a:defRPr/>
            </a:pPr>
            <a:endParaRPr lang="en-US" sz="2900" dirty="0" smtClean="0">
              <a:solidFill>
                <a:schemeClr val="tx1"/>
              </a:solidFill>
            </a:endParaRPr>
          </a:p>
          <a:p>
            <a:pPr marL="342900" indent="-342900" algn="l" eaLnBrk="1" fontAlgn="auto" hangingPunct="1">
              <a:spcAft>
                <a:spcPts val="0"/>
              </a:spcAft>
              <a:buFont typeface="Arial" pitchFamily="34" charset="0"/>
              <a:buNone/>
              <a:defRPr/>
            </a:pPr>
            <a:r>
              <a:rPr lang="en-US" sz="2900" dirty="0" smtClean="0">
                <a:solidFill>
                  <a:srgbClr val="FF0000"/>
                </a:solidFill>
              </a:rPr>
              <a:t>User Control of XMC:</a:t>
            </a:r>
          </a:p>
          <a:p>
            <a:pPr marL="342900" indent="-342900" algn="l" eaLnBrk="1" fontAlgn="auto" hangingPunct="1">
              <a:spcAft>
                <a:spcPts val="0"/>
              </a:spcAft>
              <a:buFont typeface="+mj-lt"/>
              <a:buAutoNum type="arabicPeriod"/>
              <a:defRPr/>
            </a:pPr>
            <a:endParaRPr lang="en-US" sz="2900" dirty="0" smtClean="0">
              <a:solidFill>
                <a:schemeClr val="tx1"/>
              </a:solidFill>
            </a:endParaRPr>
          </a:p>
          <a:p>
            <a:pPr marL="342900" indent="-342900" algn="l" eaLnBrk="1" fontAlgn="auto" hangingPunct="1">
              <a:spcAft>
                <a:spcPts val="0"/>
              </a:spcAft>
              <a:buFont typeface="+mj-lt"/>
              <a:buAutoNum type="arabicPeriod"/>
              <a:defRPr/>
            </a:pPr>
            <a:r>
              <a:rPr lang="en-US" sz="2900" dirty="0" smtClean="0">
                <a:solidFill>
                  <a:schemeClr val="tx1"/>
                </a:solidFill>
              </a:rPr>
              <a:t>MPAX registers – Memory Protection and Extension Registers</a:t>
            </a:r>
          </a:p>
          <a:p>
            <a:pPr marL="342900" indent="-342900" algn="l" eaLnBrk="1" fontAlgn="auto" hangingPunct="1">
              <a:spcAft>
                <a:spcPts val="0"/>
              </a:spcAft>
              <a:buFont typeface="+mj-lt"/>
              <a:buAutoNum type="arabicPeriod"/>
              <a:defRPr/>
            </a:pPr>
            <a:r>
              <a:rPr lang="en-US" sz="2900" dirty="0" smtClean="0">
                <a:solidFill>
                  <a:schemeClr val="tx1"/>
                </a:solidFill>
              </a:rPr>
              <a:t>MAR registers   – Memory Attributes Registers</a:t>
            </a:r>
          </a:p>
          <a:p>
            <a:pPr marL="342900" indent="-342900" algn="l" eaLnBrk="1" fontAlgn="auto" hangingPunct="1">
              <a:spcAft>
                <a:spcPts val="0"/>
              </a:spcAft>
              <a:buFont typeface="+mj-lt"/>
              <a:buAutoNum type="arabicPeriod"/>
              <a:defRPr/>
            </a:pPr>
            <a:endParaRPr lang="en-US" sz="2900" dirty="0" smtClean="0">
              <a:solidFill>
                <a:schemeClr val="tx1"/>
              </a:solidFill>
            </a:endParaRPr>
          </a:p>
          <a:p>
            <a:pPr marL="342900" indent="-342900" algn="l" eaLnBrk="1" fontAlgn="auto" hangingPunct="1">
              <a:spcAft>
                <a:spcPts val="0"/>
              </a:spcAft>
              <a:buFont typeface="Arial" pitchFamily="34" charset="0"/>
              <a:buNone/>
              <a:defRPr/>
            </a:pPr>
            <a:r>
              <a:rPr lang="en-US" sz="2900" dirty="0" smtClean="0">
                <a:solidFill>
                  <a:srgbClr val="FF0000"/>
                </a:solidFill>
              </a:rPr>
              <a:t>Each core has its own set of MPAX and MAR registers!</a:t>
            </a:r>
          </a:p>
          <a:p>
            <a:pPr marL="342900" indent="-342900" algn="l" eaLnBrk="1" fontAlgn="auto" hangingPunct="1">
              <a:spcAft>
                <a:spcPts val="0"/>
              </a:spcAft>
              <a:buFont typeface="+mj-lt"/>
              <a:buAutoNum type="arabicPeriod"/>
              <a:defRPr/>
            </a:pPr>
            <a:endParaRPr lang="en-US" sz="2400" b="1" dirty="0" smtClean="0">
              <a:solidFill>
                <a:schemeClr val="tx1"/>
              </a:solidFill>
            </a:endParaRPr>
          </a:p>
          <a:p>
            <a:pPr marL="342900" indent="-342900" algn="l" eaLnBrk="1" fontAlgn="auto" hangingPunct="1">
              <a:spcAft>
                <a:spcPts val="0"/>
              </a:spcAft>
              <a:buFont typeface="Arial" pitchFamily="34" charset="0"/>
              <a:buNone/>
              <a:defRPr/>
            </a:pPr>
            <a:endParaRPr lang="en-US" sz="2400" b="1" dirty="0" smtClean="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229600" cy="715962"/>
          </a:xfrm>
        </p:spPr>
        <p:txBody>
          <a:bodyPr/>
          <a:lstStyle/>
          <a:p>
            <a:pPr eaLnBrk="1" hangingPunct="1"/>
            <a:r>
              <a:rPr lang="en-US" sz="3600" dirty="0" smtClean="0"/>
              <a:t>The MPAX Registers</a:t>
            </a:r>
          </a:p>
        </p:txBody>
      </p:sp>
      <p:sp>
        <p:nvSpPr>
          <p:cNvPr id="3" name="Content Placeholder 2"/>
          <p:cNvSpPr>
            <a:spLocks noGrp="1"/>
          </p:cNvSpPr>
          <p:nvPr>
            <p:ph idx="1"/>
          </p:nvPr>
        </p:nvSpPr>
        <p:spPr>
          <a:xfrm>
            <a:off x="381000" y="990600"/>
            <a:ext cx="8305800" cy="5334000"/>
          </a:xfrm>
        </p:spPr>
        <p:txBody>
          <a:bodyPr rtlCol="0">
            <a:normAutofit/>
          </a:bodyPr>
          <a:lstStyle/>
          <a:p>
            <a:pPr eaLnBrk="1" fontAlgn="auto" hangingPunct="1">
              <a:spcAft>
                <a:spcPts val="0"/>
              </a:spcAft>
              <a:buFont typeface="Arial" pitchFamily="34" charset="0"/>
              <a:buChar char="•"/>
              <a:defRPr/>
            </a:pPr>
            <a:r>
              <a:rPr lang="en-US" sz="2400" dirty="0" smtClean="0"/>
              <a:t>Translate between physical and logical address</a:t>
            </a:r>
          </a:p>
          <a:p>
            <a:pPr eaLnBrk="1" fontAlgn="auto" hangingPunct="1">
              <a:spcAft>
                <a:spcPts val="0"/>
              </a:spcAft>
              <a:buFont typeface="Arial" pitchFamily="34" charset="0"/>
              <a:buChar char="•"/>
              <a:defRPr/>
            </a:pPr>
            <a:r>
              <a:rPr lang="en-US" sz="2400" dirty="0" smtClean="0"/>
              <a:t>16 registers (64 bits each) control (up to) 16 memory segments</a:t>
            </a:r>
          </a:p>
          <a:p>
            <a:pPr eaLnBrk="1" fontAlgn="auto" hangingPunct="1">
              <a:spcAft>
                <a:spcPts val="0"/>
              </a:spcAft>
              <a:buFont typeface="Arial" pitchFamily="34" charset="0"/>
              <a:buChar char="•"/>
              <a:defRPr/>
            </a:pPr>
            <a:r>
              <a:rPr lang="en-US" sz="2400" dirty="0" smtClean="0"/>
              <a:t>Each register translates logical memory into physical memory for the segment.</a:t>
            </a:r>
          </a:p>
          <a:p>
            <a:pPr eaLnBrk="1" fontAlgn="auto" hangingPunct="1">
              <a:spcAft>
                <a:spcPts val="0"/>
              </a:spcAft>
              <a:buFont typeface="Arial" pitchFamily="34" charset="0"/>
              <a:buChar char="•"/>
              <a:defRPr/>
            </a:pPr>
            <a:r>
              <a:rPr lang="en-US" sz="2400" dirty="0" smtClean="0"/>
              <a:t>Segment definition in the MPAX registers:</a:t>
            </a:r>
          </a:p>
          <a:p>
            <a:pPr lvl="1" eaLnBrk="1" fontAlgn="auto" hangingPunct="1">
              <a:spcAft>
                <a:spcPts val="0"/>
              </a:spcAft>
              <a:buFont typeface="Arial" pitchFamily="34" charset="0"/>
              <a:buChar char="–"/>
              <a:defRPr/>
            </a:pPr>
            <a:r>
              <a:rPr lang="en-US" sz="2000" dirty="0" smtClean="0"/>
              <a:t>Segment size = 5 bits; power of 2; smallest segment size 4K, up to 4GB</a:t>
            </a:r>
          </a:p>
          <a:p>
            <a:pPr lvl="1" eaLnBrk="1" fontAlgn="auto" hangingPunct="1">
              <a:spcAft>
                <a:spcPts val="0"/>
              </a:spcAft>
              <a:buFont typeface="Arial" pitchFamily="34" charset="0"/>
              <a:buChar char="–"/>
              <a:defRPr/>
            </a:pPr>
            <a:r>
              <a:rPr lang="en-US" sz="2000" dirty="0" smtClean="0"/>
              <a:t>Logical base address (up to 20 bits) is the upper bits of the logical segment base address. The lower N bits are zero where N is determined by the segment size:</a:t>
            </a:r>
          </a:p>
          <a:p>
            <a:pPr lvl="2" eaLnBrk="1" fontAlgn="auto" hangingPunct="1">
              <a:spcAft>
                <a:spcPts val="0"/>
              </a:spcAft>
              <a:buFont typeface="Arial" pitchFamily="34" charset="0"/>
              <a:buChar char="•"/>
              <a:defRPr/>
            </a:pPr>
            <a:r>
              <a:rPr lang="en-US" sz="1600" dirty="0" smtClean="0"/>
              <a:t>For segment size 4K, N = 12 and the base address uses 20 bits.</a:t>
            </a:r>
          </a:p>
          <a:p>
            <a:pPr lvl="2" eaLnBrk="1" fontAlgn="auto" hangingPunct="1">
              <a:spcAft>
                <a:spcPts val="0"/>
              </a:spcAft>
              <a:buFont typeface="Arial" pitchFamily="34" charset="0"/>
              <a:buChar char="•"/>
              <a:defRPr/>
            </a:pPr>
            <a:r>
              <a:rPr lang="en-US" sz="1600" dirty="0" smtClean="0"/>
              <a:t>For segment size 8k, N=13 and the base address uses only 19 bits.</a:t>
            </a:r>
          </a:p>
          <a:p>
            <a:pPr lvl="2" eaLnBrk="1" fontAlgn="auto" hangingPunct="1">
              <a:spcAft>
                <a:spcPts val="0"/>
              </a:spcAft>
              <a:buFont typeface="Arial" pitchFamily="34" charset="0"/>
              <a:buChar char="•"/>
              <a:defRPr/>
            </a:pPr>
            <a:r>
              <a:rPr lang="en-US" sz="1600" dirty="0" smtClean="0"/>
              <a:t>For segment size  1G, N=20 and the base address uses only 2 bits.</a:t>
            </a:r>
          </a:p>
          <a:p>
            <a:pPr lvl="1" eaLnBrk="1" fontAlgn="auto" hangingPunct="1">
              <a:spcAft>
                <a:spcPts val="0"/>
              </a:spcAft>
              <a:buFont typeface="Arial" pitchFamily="34" charset="0"/>
              <a:buChar char="–"/>
              <a:defRPr/>
            </a:pPr>
            <a:endParaRPr lang="en-US" sz="20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229600" cy="715962"/>
          </a:xfrm>
        </p:spPr>
        <p:txBody>
          <a:bodyPr/>
          <a:lstStyle/>
          <a:p>
            <a:pPr eaLnBrk="1" hangingPunct="1"/>
            <a:r>
              <a:rPr lang="en-US" sz="3600" dirty="0" smtClean="0"/>
              <a:t>The MPAX Registers</a:t>
            </a:r>
          </a:p>
        </p:txBody>
      </p:sp>
      <p:sp>
        <p:nvSpPr>
          <p:cNvPr id="6147" name="Content Placeholder 2"/>
          <p:cNvSpPr>
            <a:spLocks noGrp="1"/>
          </p:cNvSpPr>
          <p:nvPr>
            <p:ph idx="1"/>
          </p:nvPr>
        </p:nvSpPr>
        <p:spPr/>
        <p:txBody>
          <a:bodyPr/>
          <a:lstStyle/>
          <a:p>
            <a:pPr eaLnBrk="1" hangingPunct="1"/>
            <a:r>
              <a:rPr lang="en-US" sz="2400" dirty="0" smtClean="0"/>
              <a:t>Segment definition in the MPAX registers (continue):</a:t>
            </a:r>
          </a:p>
          <a:p>
            <a:pPr lvl="1" eaLnBrk="1" hangingPunct="1"/>
            <a:r>
              <a:rPr lang="en-US" sz="2000" dirty="0" smtClean="0"/>
              <a:t>Physical (replacement address) base address (up to 24 bits) is the upper bits of the physical (replacement) segment base address. The lower N bits are zero where N is determined by the segment size: </a:t>
            </a:r>
          </a:p>
          <a:p>
            <a:pPr lvl="2" eaLnBrk="1" hangingPunct="1"/>
            <a:r>
              <a:rPr lang="en-US" sz="1600" dirty="0" smtClean="0"/>
              <a:t>For segment size 4K, N = 12 and the base address uses up to 24 bits.</a:t>
            </a:r>
          </a:p>
          <a:p>
            <a:pPr lvl="2" eaLnBrk="1" hangingPunct="1"/>
            <a:r>
              <a:rPr lang="en-US" sz="1600" dirty="0" smtClean="0"/>
              <a:t>For segment size 8k, N=13 and the base address uses up to 23 bits.</a:t>
            </a:r>
          </a:p>
          <a:p>
            <a:pPr lvl="2" eaLnBrk="1" hangingPunct="1"/>
            <a:r>
              <a:rPr lang="en-US" sz="1600" dirty="0" smtClean="0"/>
              <a:t>For segment size  1G, N=20 and the base address uses up to 6 bits.</a:t>
            </a:r>
          </a:p>
          <a:p>
            <a:pPr lvl="1" eaLnBrk="1" hangingPunct="1"/>
            <a:r>
              <a:rPr lang="en-US" sz="2000" dirty="0" smtClean="0"/>
              <a:t>Permission types allowed in this address range:</a:t>
            </a:r>
          </a:p>
          <a:p>
            <a:pPr lvl="2" eaLnBrk="1" hangingPunct="1"/>
            <a:r>
              <a:rPr lang="en-US" sz="1600" dirty="0" smtClean="0"/>
              <a:t>Three bits are dedicated for supervisor mode (write, read, execute)</a:t>
            </a:r>
          </a:p>
          <a:p>
            <a:pPr lvl="2" eaLnBrk="1" hangingPunct="1"/>
            <a:r>
              <a:rPr lang="en-US" sz="1600" dirty="0" smtClean="0"/>
              <a:t>Three bits are dedicated for user mode (write, read, execute)</a:t>
            </a:r>
          </a:p>
          <a:p>
            <a:pPr lvl="1" eaLnBrk="1" hangingPunct="1"/>
            <a:endParaRPr lang="en-US" sz="20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rtlCol="0">
            <a:normAutofit/>
          </a:bodyPr>
          <a:lstStyle/>
          <a:p>
            <a:pPr eaLnBrk="1" fontAlgn="auto" hangingPunct="1">
              <a:spcAft>
                <a:spcPts val="0"/>
              </a:spcAft>
              <a:defRPr/>
            </a:pPr>
            <a:r>
              <a:rPr lang="en-US" sz="3600" dirty="0" smtClean="0"/>
              <a:t>MPAX Registers Layout</a:t>
            </a:r>
            <a:endParaRPr lang="en-US" sz="2700" dirty="0" smtClean="0"/>
          </a:p>
        </p:txBody>
      </p:sp>
      <p:pic>
        <p:nvPicPr>
          <p:cNvPr id="7171" name="Picture 3"/>
          <p:cNvPicPr>
            <a:picLocks noGrp="1" noChangeAspect="1" noChangeArrowheads="1"/>
          </p:cNvPicPr>
          <p:nvPr>
            <p:ph idx="1"/>
          </p:nvPr>
        </p:nvPicPr>
        <p:blipFill>
          <a:blip r:embed="rId2" cstate="print"/>
          <a:stretch>
            <a:fillRect/>
          </a:stretch>
        </p:blipFill>
        <p:spPr>
          <a:xfrm>
            <a:off x="665892" y="1295400"/>
            <a:ext cx="7639908" cy="4807775"/>
          </a:xfr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6438585"/>
            <a:ext cx="8610600" cy="369332"/>
          </a:xfrm>
          <a:prstGeom prst="rect">
            <a:avLst/>
          </a:prstGeom>
          <a:solidFill>
            <a:schemeClr val="bg1"/>
          </a:solidFill>
        </p:spPr>
        <p:txBody>
          <a:bodyPr wrap="square" rtlCol="0">
            <a:spAutoFit/>
          </a:bodyPr>
          <a:lstStyle/>
          <a:p>
            <a:endParaRPr lang="en-US" dirty="0"/>
          </a:p>
        </p:txBody>
      </p:sp>
      <p:sp>
        <p:nvSpPr>
          <p:cNvPr id="8194" name="Title 1"/>
          <p:cNvSpPr>
            <a:spLocks noGrp="1"/>
          </p:cNvSpPr>
          <p:nvPr>
            <p:ph type="title"/>
          </p:nvPr>
        </p:nvSpPr>
        <p:spPr>
          <a:xfrm>
            <a:off x="457200" y="274638"/>
            <a:ext cx="8229600" cy="715962"/>
          </a:xfrm>
        </p:spPr>
        <p:txBody>
          <a:bodyPr/>
          <a:lstStyle/>
          <a:p>
            <a:pPr eaLnBrk="1" hangingPunct="1"/>
            <a:r>
              <a:rPr lang="en-US" sz="3600" dirty="0" smtClean="0"/>
              <a:t>The MPAX Registers</a:t>
            </a:r>
          </a:p>
        </p:txBody>
      </p:sp>
      <p:sp>
        <p:nvSpPr>
          <p:cNvPr id="8195" name="Content Placeholder 2"/>
          <p:cNvSpPr>
            <a:spLocks noGrp="1"/>
          </p:cNvSpPr>
          <p:nvPr>
            <p:ph idx="1"/>
          </p:nvPr>
        </p:nvSpPr>
        <p:spPr>
          <a:xfrm>
            <a:off x="304800" y="914400"/>
            <a:ext cx="8229600" cy="4525963"/>
          </a:xfrm>
        </p:spPr>
        <p:txBody>
          <a:bodyPr/>
          <a:lstStyle/>
          <a:p>
            <a:pPr eaLnBrk="1" hangingPunct="1">
              <a:buNone/>
            </a:pPr>
            <a:r>
              <a:rPr lang="en-US" sz="1600" dirty="0" smtClean="0"/>
              <a:t>The following table summarizes the names and addresses of the MPAX registers:</a:t>
            </a:r>
          </a:p>
          <a:p>
            <a:pPr eaLnBrk="1" hangingPunct="1"/>
            <a:endParaRPr lang="en-US" sz="1600" dirty="0" smtClean="0"/>
          </a:p>
          <a:p>
            <a:pPr lvl="1" eaLnBrk="1" hangingPunct="1"/>
            <a:endParaRPr lang="en-US" sz="2000" dirty="0" smtClean="0"/>
          </a:p>
        </p:txBody>
      </p:sp>
      <p:graphicFrame>
        <p:nvGraphicFramePr>
          <p:cNvPr id="5" name="Table 4"/>
          <p:cNvGraphicFramePr>
            <a:graphicFrameLocks noGrp="1"/>
          </p:cNvGraphicFramePr>
          <p:nvPr/>
        </p:nvGraphicFramePr>
        <p:xfrm>
          <a:off x="1295400" y="1295400"/>
          <a:ext cx="6096000" cy="54914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sz="1600" dirty="0" smtClean="0"/>
                        <a:t>MPAX description</a:t>
                      </a:r>
                      <a:endParaRPr lang="en-US" sz="1600" dirty="0"/>
                    </a:p>
                  </a:txBody>
                  <a:tcPr/>
                </a:tc>
                <a:tc>
                  <a:txBody>
                    <a:bodyPr/>
                    <a:lstStyle/>
                    <a:p>
                      <a:r>
                        <a:rPr lang="en-US" sz="1600" dirty="0" smtClean="0"/>
                        <a:t>Name</a:t>
                      </a:r>
                      <a:endParaRPr lang="en-US" sz="1600" dirty="0"/>
                    </a:p>
                  </a:txBody>
                  <a:tcPr/>
                </a:tc>
                <a:tc>
                  <a:txBody>
                    <a:bodyPr/>
                    <a:lstStyle/>
                    <a:p>
                      <a:r>
                        <a:rPr lang="en-US" sz="1600" dirty="0" smtClean="0"/>
                        <a:t>Address</a:t>
                      </a:r>
                      <a:endParaRPr lang="en-US" sz="1600" dirty="0"/>
                    </a:p>
                  </a:txBody>
                  <a:tcPr/>
                </a:tc>
              </a:tr>
              <a:tr h="370840">
                <a:tc>
                  <a:txBody>
                    <a:bodyPr/>
                    <a:lstStyle/>
                    <a:p>
                      <a:r>
                        <a:rPr lang="en-US" sz="1600" dirty="0" smtClean="0"/>
                        <a:t>Segment</a:t>
                      </a:r>
                      <a:r>
                        <a:rPr lang="en-US" sz="1600" baseline="0" dirty="0" smtClean="0"/>
                        <a:t> 0 lower 32 bits</a:t>
                      </a:r>
                      <a:endParaRPr lang="en-US" sz="1600" dirty="0"/>
                    </a:p>
                  </a:txBody>
                  <a:tcPr/>
                </a:tc>
                <a:tc>
                  <a:txBody>
                    <a:bodyPr/>
                    <a:lstStyle/>
                    <a:p>
                      <a:r>
                        <a:rPr lang="en-US" sz="1600" kern="1200" baseline="0" dirty="0" smtClean="0">
                          <a:solidFill>
                            <a:schemeClr val="dk1"/>
                          </a:solidFill>
                          <a:latin typeface="+mn-lt"/>
                          <a:ea typeface="+mn-ea"/>
                          <a:cs typeface="+mn-cs"/>
                        </a:rPr>
                        <a:t>XMPAXL0</a:t>
                      </a:r>
                      <a:endParaRPr lang="en-US" sz="1600" dirty="0"/>
                    </a:p>
                  </a:txBody>
                  <a:tcPr/>
                </a:tc>
                <a:tc>
                  <a:txBody>
                    <a:bodyPr/>
                    <a:lstStyle/>
                    <a:p>
                      <a:r>
                        <a:rPr lang="en-US" sz="1600" kern="1200" baseline="0" dirty="0" smtClean="0">
                          <a:solidFill>
                            <a:schemeClr val="dk1"/>
                          </a:solidFill>
                          <a:latin typeface="+mn-lt"/>
                          <a:ea typeface="+mn-ea"/>
                          <a:cs typeface="+mn-cs"/>
                        </a:rPr>
                        <a:t>0800_0000</a:t>
                      </a:r>
                      <a:endParaRPr lang="en-US" sz="1600" dirty="0"/>
                    </a:p>
                  </a:txBody>
                  <a:tcPr/>
                </a:tc>
              </a:tr>
              <a:tr h="370840">
                <a:tc>
                  <a:txBody>
                    <a:bodyPr/>
                    <a:lstStyle/>
                    <a:p>
                      <a:r>
                        <a:rPr lang="en-US" sz="1600" dirty="0" smtClean="0"/>
                        <a:t>Segment</a:t>
                      </a:r>
                      <a:r>
                        <a:rPr lang="en-US" sz="1600" baseline="0" dirty="0" smtClean="0"/>
                        <a:t> 0 upper 32 bits</a:t>
                      </a:r>
                      <a:endParaRPr lang="en-US" sz="1600" dirty="0"/>
                    </a:p>
                  </a:txBody>
                  <a:tcPr/>
                </a:tc>
                <a:tc>
                  <a:txBody>
                    <a:bodyPr/>
                    <a:lstStyle/>
                    <a:p>
                      <a:r>
                        <a:rPr lang="en-US" sz="1600" kern="1200" baseline="0" dirty="0" smtClean="0">
                          <a:solidFill>
                            <a:schemeClr val="dk1"/>
                          </a:solidFill>
                          <a:latin typeface="+mn-lt"/>
                          <a:ea typeface="+mn-ea"/>
                          <a:cs typeface="+mn-cs"/>
                        </a:rPr>
                        <a:t>XMPAXH0</a:t>
                      </a:r>
                      <a:endParaRPr lang="en-US" sz="1600" dirty="0"/>
                    </a:p>
                  </a:txBody>
                  <a:tcPr/>
                </a:tc>
                <a:tc>
                  <a:txBody>
                    <a:bodyPr/>
                    <a:lstStyle/>
                    <a:p>
                      <a:r>
                        <a:rPr lang="en-US" sz="1600" kern="1200" baseline="0" dirty="0" smtClean="0">
                          <a:solidFill>
                            <a:schemeClr val="dk1"/>
                          </a:solidFill>
                          <a:latin typeface="+mn-lt"/>
                          <a:ea typeface="+mn-ea"/>
                          <a:cs typeface="+mn-cs"/>
                        </a:rPr>
                        <a:t>0800_0004</a:t>
                      </a:r>
                      <a:endParaRPr lang="en-US" sz="1600" dirty="0"/>
                    </a:p>
                  </a:txBody>
                  <a:tcPr/>
                </a:tc>
              </a:tr>
              <a:tr h="370840">
                <a:tc>
                  <a:txBody>
                    <a:bodyPr/>
                    <a:lstStyle/>
                    <a:p>
                      <a:r>
                        <a:rPr lang="en-US" sz="1600" dirty="0" smtClean="0"/>
                        <a:t>Segment</a:t>
                      </a:r>
                      <a:r>
                        <a:rPr lang="en-US" sz="1600" baseline="0" dirty="0" smtClean="0"/>
                        <a:t> 1 lower 32 bits</a:t>
                      </a:r>
                      <a:endParaRPr lang="en-US" sz="1600" dirty="0"/>
                    </a:p>
                  </a:txBody>
                  <a:tcPr/>
                </a:tc>
                <a:tc>
                  <a:txBody>
                    <a:bodyPr/>
                    <a:lstStyle/>
                    <a:p>
                      <a:r>
                        <a:rPr lang="en-US" sz="1600" kern="1200" baseline="0" dirty="0" smtClean="0">
                          <a:solidFill>
                            <a:schemeClr val="dk1"/>
                          </a:solidFill>
                          <a:latin typeface="+mn-lt"/>
                          <a:ea typeface="+mn-ea"/>
                          <a:cs typeface="+mn-cs"/>
                        </a:rPr>
                        <a:t>XMPAXL1</a:t>
                      </a:r>
                      <a:endParaRPr lang="en-US" sz="1600" dirty="0"/>
                    </a:p>
                  </a:txBody>
                  <a:tcPr/>
                </a:tc>
                <a:tc>
                  <a:txBody>
                    <a:bodyPr/>
                    <a:lstStyle/>
                    <a:p>
                      <a:r>
                        <a:rPr lang="en-US" sz="1600" kern="1200" baseline="0" dirty="0" smtClean="0">
                          <a:solidFill>
                            <a:schemeClr val="dk1"/>
                          </a:solidFill>
                          <a:latin typeface="+mn-lt"/>
                          <a:ea typeface="+mn-ea"/>
                          <a:cs typeface="+mn-cs"/>
                        </a:rPr>
                        <a:t>0800_0008</a:t>
                      </a:r>
                      <a:endParaRPr lang="en-US" sz="1600" dirty="0"/>
                    </a:p>
                  </a:txBody>
                  <a:tcPr/>
                </a:tc>
              </a:tr>
              <a:tr h="370840">
                <a:tc>
                  <a:txBody>
                    <a:bodyPr/>
                    <a:lstStyle/>
                    <a:p>
                      <a:r>
                        <a:rPr lang="en-US" sz="1600" dirty="0" smtClean="0"/>
                        <a:t>Segment</a:t>
                      </a:r>
                      <a:r>
                        <a:rPr lang="en-US" sz="1600" baseline="0" dirty="0" smtClean="0"/>
                        <a:t> 1 upper 32 bits</a:t>
                      </a:r>
                      <a:endParaRPr lang="en-US" sz="1600" dirty="0"/>
                    </a:p>
                  </a:txBody>
                  <a:tcPr/>
                </a:tc>
                <a:tc>
                  <a:txBody>
                    <a:bodyPr/>
                    <a:lstStyle/>
                    <a:p>
                      <a:r>
                        <a:rPr lang="en-US" sz="1600" kern="1200" baseline="0" dirty="0" smtClean="0">
                          <a:solidFill>
                            <a:schemeClr val="dk1"/>
                          </a:solidFill>
                          <a:latin typeface="+mn-lt"/>
                          <a:ea typeface="+mn-ea"/>
                          <a:cs typeface="+mn-cs"/>
                        </a:rPr>
                        <a:t>XMPAXH1</a:t>
                      </a:r>
                      <a:endParaRPr lang="en-US" sz="1600" dirty="0"/>
                    </a:p>
                  </a:txBody>
                  <a:tcPr/>
                </a:tc>
                <a:tc>
                  <a:txBody>
                    <a:bodyPr/>
                    <a:lstStyle/>
                    <a:p>
                      <a:r>
                        <a:rPr lang="en-US" sz="1600" kern="1200" baseline="0" dirty="0" smtClean="0">
                          <a:solidFill>
                            <a:schemeClr val="dk1"/>
                          </a:solidFill>
                          <a:latin typeface="+mn-lt"/>
                          <a:ea typeface="+mn-ea"/>
                          <a:cs typeface="+mn-cs"/>
                        </a:rPr>
                        <a:t>0800_000c</a:t>
                      </a:r>
                      <a:endParaRPr lang="en-US" sz="1600" dirty="0"/>
                    </a:p>
                  </a:txBody>
                  <a:tcPr/>
                </a:tc>
              </a:tr>
              <a:tr h="370840">
                <a:tc>
                  <a:txBody>
                    <a:bodyPr/>
                    <a:lstStyle/>
                    <a:p>
                      <a:r>
                        <a:rPr lang="en-US" sz="1600" dirty="0" smtClean="0"/>
                        <a:t>Segment</a:t>
                      </a:r>
                      <a:r>
                        <a:rPr lang="en-US" sz="1600" baseline="0" dirty="0" smtClean="0"/>
                        <a:t> N lower 32 bits (N between 0 and 15)</a:t>
                      </a:r>
                      <a:endParaRPr lang="en-US" sz="1600" dirty="0"/>
                    </a:p>
                  </a:txBody>
                  <a:tcPr/>
                </a:tc>
                <a:tc>
                  <a:txBody>
                    <a:bodyPr/>
                    <a:lstStyle/>
                    <a:p>
                      <a:r>
                        <a:rPr lang="en-US" sz="1600" kern="1200" baseline="0" dirty="0" smtClean="0">
                          <a:solidFill>
                            <a:schemeClr val="dk1"/>
                          </a:solidFill>
                          <a:latin typeface="+mn-lt"/>
                          <a:ea typeface="+mn-ea"/>
                          <a:cs typeface="+mn-cs"/>
                        </a:rPr>
                        <a:t>XMPAXLN</a:t>
                      </a:r>
                      <a:endParaRPr lang="en-US" sz="1600" dirty="0"/>
                    </a:p>
                  </a:txBody>
                  <a:tcPr/>
                </a:tc>
                <a:tc>
                  <a:txBody>
                    <a:bodyPr/>
                    <a:lstStyle/>
                    <a:p>
                      <a:r>
                        <a:rPr lang="en-US" sz="1600" kern="1200" baseline="0" dirty="0" smtClean="0">
                          <a:solidFill>
                            <a:schemeClr val="dk1"/>
                          </a:solidFill>
                          <a:latin typeface="+mn-lt"/>
                          <a:ea typeface="+mn-ea"/>
                          <a:cs typeface="+mn-cs"/>
                        </a:rPr>
                        <a:t>0800_0000 + N * 8</a:t>
                      </a:r>
                      <a:endParaRPr lang="en-US" sz="1600" dirty="0"/>
                    </a:p>
                  </a:txBody>
                  <a:tcPr/>
                </a:tc>
              </a:tr>
              <a:tr h="370840">
                <a:tc>
                  <a:txBody>
                    <a:bodyPr/>
                    <a:lstStyle/>
                    <a:p>
                      <a:r>
                        <a:rPr lang="en-US" sz="1600" dirty="0" smtClean="0"/>
                        <a:t>Segment</a:t>
                      </a:r>
                      <a:r>
                        <a:rPr lang="en-US" sz="1600" baseline="0" dirty="0" smtClean="0"/>
                        <a:t> N upper 32 bits(N between 0 and 15)</a:t>
                      </a:r>
                      <a:endParaRPr lang="en-US" sz="1600" dirty="0"/>
                    </a:p>
                  </a:txBody>
                  <a:tcPr/>
                </a:tc>
                <a:tc>
                  <a:txBody>
                    <a:bodyPr/>
                    <a:lstStyle/>
                    <a:p>
                      <a:r>
                        <a:rPr lang="en-US" sz="1600" kern="1200" baseline="0" dirty="0" smtClean="0">
                          <a:solidFill>
                            <a:schemeClr val="dk1"/>
                          </a:solidFill>
                          <a:latin typeface="+mn-lt"/>
                          <a:ea typeface="+mn-ea"/>
                          <a:cs typeface="+mn-cs"/>
                        </a:rPr>
                        <a:t>XMPAXHN</a:t>
                      </a:r>
                      <a:endParaRPr lang="en-US" sz="1600" dirty="0"/>
                    </a:p>
                  </a:txBody>
                  <a:tcPr/>
                </a:tc>
                <a:tc>
                  <a:txBody>
                    <a:bodyPr/>
                    <a:lstStyle/>
                    <a:p>
                      <a:r>
                        <a:rPr lang="en-US" sz="1600" kern="1200" baseline="0" dirty="0" smtClean="0">
                          <a:solidFill>
                            <a:schemeClr val="dk1"/>
                          </a:solidFill>
                          <a:latin typeface="+mn-lt"/>
                          <a:ea typeface="+mn-ea"/>
                          <a:cs typeface="+mn-cs"/>
                        </a:rPr>
                        <a:t>0800_0004 + N * 8</a:t>
                      </a:r>
                      <a:endParaRPr lang="en-US" sz="1600" dirty="0"/>
                    </a:p>
                  </a:txBody>
                  <a:tcPr/>
                </a:tc>
              </a:tr>
              <a:tr h="370840">
                <a:tc>
                  <a:txBody>
                    <a:bodyPr/>
                    <a:lstStyle/>
                    <a:p>
                      <a:r>
                        <a:rPr lang="en-US" sz="1600" dirty="0" smtClean="0"/>
                        <a:t>Segment</a:t>
                      </a:r>
                      <a:r>
                        <a:rPr lang="en-US" sz="1600" baseline="0" dirty="0" smtClean="0"/>
                        <a:t> 15 lower 32 bits</a:t>
                      </a:r>
                      <a:endParaRPr lang="en-US" sz="1600" dirty="0"/>
                    </a:p>
                  </a:txBody>
                  <a:tcPr/>
                </a:tc>
                <a:tc>
                  <a:txBody>
                    <a:bodyPr/>
                    <a:lstStyle/>
                    <a:p>
                      <a:r>
                        <a:rPr lang="en-US" sz="1600" kern="1200" baseline="0" dirty="0" smtClean="0">
                          <a:solidFill>
                            <a:schemeClr val="dk1"/>
                          </a:solidFill>
                          <a:latin typeface="+mn-lt"/>
                          <a:ea typeface="+mn-ea"/>
                          <a:cs typeface="+mn-cs"/>
                        </a:rPr>
                        <a:t>XMPAXL15</a:t>
                      </a:r>
                      <a:endParaRPr lang="en-US" sz="1600" dirty="0"/>
                    </a:p>
                  </a:txBody>
                  <a:tcPr/>
                </a:tc>
                <a:tc>
                  <a:txBody>
                    <a:bodyPr/>
                    <a:lstStyle/>
                    <a:p>
                      <a:r>
                        <a:rPr lang="en-US" sz="1600" kern="1200" baseline="0" dirty="0" smtClean="0">
                          <a:solidFill>
                            <a:schemeClr val="dk1"/>
                          </a:solidFill>
                          <a:latin typeface="+mn-lt"/>
                          <a:ea typeface="+mn-ea"/>
                          <a:cs typeface="+mn-cs"/>
                        </a:rPr>
                        <a:t>0800_0078</a:t>
                      </a:r>
                      <a:endParaRPr lang="en-US" sz="1600" dirty="0"/>
                    </a:p>
                  </a:txBody>
                  <a:tcPr/>
                </a:tc>
              </a:tr>
              <a:tr h="370840">
                <a:tc>
                  <a:txBody>
                    <a:bodyPr/>
                    <a:lstStyle/>
                    <a:p>
                      <a:r>
                        <a:rPr lang="en-US" sz="1600" dirty="0" smtClean="0"/>
                        <a:t>Segment</a:t>
                      </a:r>
                      <a:r>
                        <a:rPr lang="en-US" sz="1600" baseline="0" dirty="0" smtClean="0"/>
                        <a:t> 15 upper 32 bits</a:t>
                      </a:r>
                      <a:endParaRPr lang="en-US" sz="1600" dirty="0"/>
                    </a:p>
                  </a:txBody>
                  <a:tcPr/>
                </a:tc>
                <a:tc>
                  <a:txBody>
                    <a:bodyPr/>
                    <a:lstStyle/>
                    <a:p>
                      <a:r>
                        <a:rPr lang="en-US" sz="1600" kern="1200" baseline="0" dirty="0" smtClean="0">
                          <a:solidFill>
                            <a:schemeClr val="dk1"/>
                          </a:solidFill>
                          <a:latin typeface="+mn-lt"/>
                          <a:ea typeface="+mn-ea"/>
                          <a:cs typeface="+mn-cs"/>
                        </a:rPr>
                        <a:t>XMPAXH15</a:t>
                      </a:r>
                      <a:endParaRPr lang="en-US" sz="1600" dirty="0"/>
                    </a:p>
                  </a:txBody>
                  <a:tcPr/>
                </a:tc>
                <a:tc>
                  <a:txBody>
                    <a:bodyPr/>
                    <a:lstStyle/>
                    <a:p>
                      <a:r>
                        <a:rPr lang="en-US" sz="1600" kern="1200" baseline="0" dirty="0" smtClean="0">
                          <a:solidFill>
                            <a:schemeClr val="dk1"/>
                          </a:solidFill>
                          <a:latin typeface="+mn-lt"/>
                          <a:ea typeface="+mn-ea"/>
                          <a:cs typeface="+mn-cs"/>
                        </a:rPr>
                        <a:t>0800_007c</a:t>
                      </a:r>
                      <a:endParaRPr lang="en-US" sz="1600" dirty="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74638"/>
            <a:ext cx="8229600" cy="715962"/>
          </a:xfrm>
        </p:spPr>
        <p:txBody>
          <a:bodyPr/>
          <a:lstStyle/>
          <a:p>
            <a:pPr eaLnBrk="1" hangingPunct="1"/>
            <a:r>
              <a:rPr lang="en-US" sz="3600" dirty="0" smtClean="0"/>
              <a:t>The MAR Registers</a:t>
            </a:r>
          </a:p>
        </p:txBody>
      </p:sp>
      <p:sp>
        <p:nvSpPr>
          <p:cNvPr id="9219" name="Content Placeholder 2"/>
          <p:cNvSpPr>
            <a:spLocks noGrp="1"/>
          </p:cNvSpPr>
          <p:nvPr>
            <p:ph idx="1"/>
          </p:nvPr>
        </p:nvSpPr>
        <p:spPr/>
        <p:txBody>
          <a:bodyPr/>
          <a:lstStyle/>
          <a:p>
            <a:pPr eaLnBrk="1" hangingPunct="1"/>
            <a:r>
              <a:rPr lang="en-US" sz="2000" dirty="0" smtClean="0"/>
              <a:t>MAR = Memory Attributes Registers</a:t>
            </a:r>
          </a:p>
          <a:p>
            <a:pPr eaLnBrk="1" hangingPunct="1"/>
            <a:r>
              <a:rPr lang="en-US" sz="2000" dirty="0" smtClean="0"/>
              <a:t>256 registers (32 bits each) control 256 memory segment</a:t>
            </a:r>
          </a:p>
          <a:p>
            <a:pPr lvl="1" eaLnBrk="1" hangingPunct="1"/>
            <a:r>
              <a:rPr lang="en-US" sz="2000" dirty="0" smtClean="0"/>
              <a:t>Each segment size is 4MBytes, from logical address 0x00000000 to address 0xffffffff</a:t>
            </a:r>
          </a:p>
          <a:p>
            <a:pPr lvl="1" eaLnBrk="1" hangingPunct="1"/>
            <a:r>
              <a:rPr lang="en-US" sz="2000" dirty="0" smtClean="0"/>
              <a:t>The first 16 registers are read only. They control the core’s internal memories.</a:t>
            </a:r>
          </a:p>
          <a:p>
            <a:pPr eaLnBrk="1" hangingPunct="1"/>
            <a:r>
              <a:rPr lang="en-US" sz="2000" dirty="0" smtClean="0"/>
              <a:t>Each register controls the cache-ability of the segment (bit 0) and the pre-fetch-ability (bit 3). All other bits are reserved and set to 0</a:t>
            </a:r>
          </a:p>
          <a:p>
            <a:pPr eaLnBrk="1" hangingPunct="1"/>
            <a:r>
              <a:rPr lang="en-US" sz="2000" dirty="0" smtClean="0"/>
              <a:t>All MAR bits are set to zero after reset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74638"/>
            <a:ext cx="8229600" cy="715962"/>
          </a:xfrm>
        </p:spPr>
        <p:txBody>
          <a:bodyPr/>
          <a:lstStyle/>
          <a:p>
            <a:pPr eaLnBrk="1" hangingPunct="1"/>
            <a:r>
              <a:rPr lang="en-US" sz="3600" dirty="0" smtClean="0"/>
              <a:t>The MAR Registers</a:t>
            </a:r>
          </a:p>
        </p:txBody>
      </p:sp>
      <p:sp>
        <p:nvSpPr>
          <p:cNvPr id="10243" name="Content Placeholder 2"/>
          <p:cNvSpPr>
            <a:spLocks noGrp="1"/>
          </p:cNvSpPr>
          <p:nvPr>
            <p:ph idx="1"/>
          </p:nvPr>
        </p:nvSpPr>
        <p:spPr>
          <a:xfrm>
            <a:off x="304800" y="914400"/>
            <a:ext cx="8229600" cy="4525963"/>
          </a:xfrm>
        </p:spPr>
        <p:txBody>
          <a:bodyPr/>
          <a:lstStyle/>
          <a:p>
            <a:pPr eaLnBrk="1" hangingPunct="1">
              <a:buNone/>
            </a:pPr>
            <a:r>
              <a:rPr lang="en-US" sz="1600" dirty="0" smtClean="0"/>
              <a:t>The following table gives names, segments and addresses some of the MAR registers:</a:t>
            </a:r>
          </a:p>
          <a:p>
            <a:pPr eaLnBrk="1" hangingPunct="1"/>
            <a:endParaRPr lang="en-US" sz="1600" dirty="0" smtClean="0"/>
          </a:p>
          <a:p>
            <a:pPr lvl="1" eaLnBrk="1" hangingPunct="1"/>
            <a:endParaRPr lang="en-US" sz="2000" dirty="0" smtClean="0"/>
          </a:p>
        </p:txBody>
      </p:sp>
      <p:graphicFrame>
        <p:nvGraphicFramePr>
          <p:cNvPr id="8" name="Table 7"/>
          <p:cNvGraphicFramePr>
            <a:graphicFrameLocks noGrp="1"/>
          </p:cNvGraphicFramePr>
          <p:nvPr/>
        </p:nvGraphicFramePr>
        <p:xfrm>
          <a:off x="1524000" y="1397000"/>
          <a:ext cx="6096000" cy="397764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Address</a:t>
                      </a:r>
                      <a:endParaRPr lang="en-US" dirty="0"/>
                    </a:p>
                  </a:txBody>
                  <a:tcPr/>
                </a:tc>
                <a:tc>
                  <a:txBody>
                    <a:bodyPr/>
                    <a:lstStyle/>
                    <a:p>
                      <a:r>
                        <a:rPr lang="en-US" dirty="0" smtClean="0"/>
                        <a:t>Name</a:t>
                      </a:r>
                      <a:endParaRPr lang="en-US" dirty="0"/>
                    </a:p>
                  </a:txBody>
                  <a:tcPr/>
                </a:tc>
                <a:tc>
                  <a:txBody>
                    <a:bodyPr/>
                    <a:lstStyle/>
                    <a:p>
                      <a:r>
                        <a:rPr lang="en-US" dirty="0" smtClean="0"/>
                        <a:t>Description</a:t>
                      </a:r>
                      <a:endParaRPr lang="en-US" dirty="0"/>
                    </a:p>
                  </a:txBody>
                  <a:tcPr/>
                </a:tc>
                <a:tc>
                  <a:txBody>
                    <a:bodyPr/>
                    <a:lstStyle/>
                    <a:p>
                      <a:r>
                        <a:rPr lang="en-US" dirty="0" smtClean="0"/>
                        <a:t>Defines attributes for</a:t>
                      </a:r>
                      <a:endParaRPr lang="en-US" dirty="0"/>
                    </a:p>
                  </a:txBody>
                  <a:tcPr/>
                </a:tc>
              </a:tr>
              <a:tr h="370840">
                <a:tc>
                  <a:txBody>
                    <a:bodyPr/>
                    <a:lstStyle/>
                    <a:p>
                      <a:r>
                        <a:rPr lang="en-US" sz="1200" dirty="0" smtClean="0"/>
                        <a:t>0x0184 8000</a:t>
                      </a:r>
                      <a:endParaRPr lang="en-US" sz="1200" dirty="0"/>
                    </a:p>
                  </a:txBody>
                  <a:tcPr/>
                </a:tc>
                <a:tc>
                  <a:txBody>
                    <a:bodyPr/>
                    <a:lstStyle/>
                    <a:p>
                      <a:r>
                        <a:rPr lang="en-US" sz="1200" dirty="0" smtClean="0"/>
                        <a:t>MAR0</a:t>
                      </a:r>
                      <a:endParaRPr lang="en-US" sz="1200" dirty="0"/>
                    </a:p>
                  </a:txBody>
                  <a:tcPr/>
                </a:tc>
                <a:tc>
                  <a:txBody>
                    <a:bodyPr/>
                    <a:lstStyle/>
                    <a:p>
                      <a:r>
                        <a:rPr lang="en-US" sz="1200" dirty="0" smtClean="0"/>
                        <a:t>MAR</a:t>
                      </a:r>
                      <a:r>
                        <a:rPr lang="en-US" sz="1200" baseline="0" dirty="0" smtClean="0"/>
                        <a:t> register 0</a:t>
                      </a:r>
                      <a:endParaRPr lang="en-US" sz="1200" dirty="0"/>
                    </a:p>
                  </a:txBody>
                  <a:tcPr/>
                </a:tc>
                <a:tc>
                  <a:txBody>
                    <a:bodyPr/>
                    <a:lstStyle/>
                    <a:p>
                      <a:r>
                        <a:rPr lang="en-US" sz="1200" dirty="0" smtClean="0"/>
                        <a:t>Local L2 (Ram)</a:t>
                      </a:r>
                      <a:endParaRPr lang="en-US" sz="1200" dirty="0"/>
                    </a:p>
                  </a:txBody>
                  <a:tcPr/>
                </a:tc>
              </a:tr>
              <a:tr h="370840">
                <a:tc>
                  <a:txBody>
                    <a:bodyPr/>
                    <a:lstStyle/>
                    <a:p>
                      <a:r>
                        <a:rPr lang="en-US" sz="1200" dirty="0" smtClean="0"/>
                        <a:t>0x0184 8004</a:t>
                      </a:r>
                      <a:endParaRPr lang="en-US" sz="1200" dirty="0"/>
                    </a:p>
                  </a:txBody>
                  <a:tcPr/>
                </a:tc>
                <a:tc>
                  <a:txBody>
                    <a:bodyPr/>
                    <a:lstStyle/>
                    <a:p>
                      <a:r>
                        <a:rPr lang="en-US" sz="1200" dirty="0" smtClean="0"/>
                        <a:t>MAR1</a:t>
                      </a:r>
                      <a:endParaRPr lang="en-US" sz="1200" dirty="0"/>
                    </a:p>
                  </a:txBody>
                  <a:tcPr/>
                </a:tc>
                <a:tc>
                  <a:txBody>
                    <a:bodyPr/>
                    <a:lstStyle/>
                    <a:p>
                      <a:r>
                        <a:rPr lang="en-US" sz="1200" dirty="0" smtClean="0"/>
                        <a:t>MAR</a:t>
                      </a:r>
                      <a:r>
                        <a:rPr lang="en-US" sz="1200" baseline="0" dirty="0" smtClean="0"/>
                        <a:t> register 1</a:t>
                      </a:r>
                      <a:endParaRPr lang="en-US" sz="1200" dirty="0"/>
                    </a:p>
                  </a:txBody>
                  <a:tcPr/>
                </a:tc>
                <a:tc>
                  <a:txBody>
                    <a:bodyPr/>
                    <a:lstStyle/>
                    <a:p>
                      <a:r>
                        <a:rPr lang="en-US" sz="1200" dirty="0" smtClean="0"/>
                        <a:t>0100 0000h-01ff ffffh</a:t>
                      </a:r>
                      <a:endParaRPr lang="en-US" sz="1200" dirty="0"/>
                    </a:p>
                  </a:txBody>
                  <a:tcPr/>
                </a:tc>
              </a:tr>
              <a:tr h="370840">
                <a:tc>
                  <a:txBody>
                    <a:bodyPr/>
                    <a:lstStyle/>
                    <a:p>
                      <a:r>
                        <a:rPr lang="en-US" sz="1200" dirty="0" smtClean="0"/>
                        <a:t>0x0184 803c</a:t>
                      </a:r>
                      <a:endParaRPr lang="en-US" sz="1200" dirty="0"/>
                    </a:p>
                  </a:txBody>
                  <a:tcPr/>
                </a:tc>
                <a:tc>
                  <a:txBody>
                    <a:bodyPr/>
                    <a:lstStyle/>
                    <a:p>
                      <a:r>
                        <a:rPr lang="en-US" sz="1200" dirty="0" smtClean="0"/>
                        <a:t>MAR15</a:t>
                      </a:r>
                      <a:endParaRPr lang="en-US" sz="1200" dirty="0"/>
                    </a:p>
                  </a:txBody>
                  <a:tcPr/>
                </a:tc>
                <a:tc>
                  <a:txBody>
                    <a:bodyPr/>
                    <a:lstStyle/>
                    <a:p>
                      <a:r>
                        <a:rPr lang="en-US" sz="1200" dirty="0" smtClean="0"/>
                        <a:t>MAR</a:t>
                      </a:r>
                      <a:r>
                        <a:rPr lang="en-US" sz="1200" baseline="0" dirty="0" smtClean="0"/>
                        <a:t> register 15</a:t>
                      </a:r>
                      <a:endParaRPr lang="en-US" sz="1200" dirty="0"/>
                    </a:p>
                  </a:txBody>
                  <a:tcPr/>
                </a:tc>
                <a:tc>
                  <a:txBody>
                    <a:bodyPr/>
                    <a:lstStyle/>
                    <a:p>
                      <a:r>
                        <a:rPr lang="en-US" sz="1200" dirty="0" smtClean="0"/>
                        <a:t>0f00 0000h-0fff ffffh</a:t>
                      </a:r>
                      <a:endParaRPr lang="en-US" sz="1200" dirty="0"/>
                    </a:p>
                  </a:txBody>
                  <a:tcPr/>
                </a:tc>
              </a:tr>
              <a:tr h="370840">
                <a:tc>
                  <a:txBody>
                    <a:bodyPr/>
                    <a:lstStyle/>
                    <a:p>
                      <a:r>
                        <a:rPr lang="en-US" sz="1200" dirty="0" smtClean="0"/>
                        <a:t>0x0184 8040</a:t>
                      </a:r>
                      <a:endParaRPr lang="en-US" sz="1200" dirty="0"/>
                    </a:p>
                  </a:txBody>
                  <a:tcPr/>
                </a:tc>
                <a:tc>
                  <a:txBody>
                    <a:bodyPr/>
                    <a:lstStyle/>
                    <a:p>
                      <a:r>
                        <a:rPr lang="en-US" sz="1200" dirty="0" smtClean="0"/>
                        <a:t>MAR16</a:t>
                      </a:r>
                      <a:endParaRPr lang="en-US" sz="1200" dirty="0"/>
                    </a:p>
                  </a:txBody>
                  <a:tcPr/>
                </a:tc>
                <a:tc>
                  <a:txBody>
                    <a:bodyPr/>
                    <a:lstStyle/>
                    <a:p>
                      <a:r>
                        <a:rPr lang="en-US" sz="1200" dirty="0" smtClean="0"/>
                        <a:t>MAR</a:t>
                      </a:r>
                      <a:r>
                        <a:rPr lang="en-US" sz="1200" baseline="0" dirty="0" smtClean="0"/>
                        <a:t> register 16</a:t>
                      </a:r>
                      <a:endParaRPr lang="en-US" sz="1200" dirty="0"/>
                    </a:p>
                  </a:txBody>
                  <a:tcPr/>
                </a:tc>
                <a:tc>
                  <a:txBody>
                    <a:bodyPr/>
                    <a:lstStyle/>
                    <a:p>
                      <a:r>
                        <a:rPr lang="en-US" sz="1200" dirty="0" smtClean="0"/>
                        <a:t>1000 0000h-10ff ffffh</a:t>
                      </a:r>
                      <a:endParaRPr lang="en-US" sz="1200" dirty="0"/>
                    </a:p>
                  </a:txBody>
                  <a:tcPr/>
                </a:tc>
              </a:tr>
              <a:tr h="370840">
                <a:tc>
                  <a:txBody>
                    <a:bodyPr/>
                    <a:lstStyle/>
                    <a:p>
                      <a:r>
                        <a:rPr lang="en-US" sz="1200" dirty="0" smtClean="0"/>
                        <a:t>0x0184 8044</a:t>
                      </a:r>
                      <a:endParaRPr lang="en-US" sz="1200" dirty="0"/>
                    </a:p>
                  </a:txBody>
                  <a:tcPr/>
                </a:tc>
                <a:tc>
                  <a:txBody>
                    <a:bodyPr/>
                    <a:lstStyle/>
                    <a:p>
                      <a:r>
                        <a:rPr lang="en-US" sz="1200" dirty="0" smtClean="0"/>
                        <a:t>MAR17</a:t>
                      </a:r>
                      <a:endParaRPr lang="en-US" sz="1200" dirty="0"/>
                    </a:p>
                  </a:txBody>
                  <a:tcPr/>
                </a:tc>
                <a:tc>
                  <a:txBody>
                    <a:bodyPr/>
                    <a:lstStyle/>
                    <a:p>
                      <a:r>
                        <a:rPr lang="en-US" sz="1200" dirty="0" smtClean="0"/>
                        <a:t>MAR</a:t>
                      </a:r>
                      <a:r>
                        <a:rPr lang="en-US" sz="1200" baseline="0" dirty="0" smtClean="0"/>
                        <a:t> register 17</a:t>
                      </a:r>
                      <a:endParaRPr lang="en-US" sz="1200" dirty="0"/>
                    </a:p>
                  </a:txBody>
                  <a:tcPr/>
                </a:tc>
                <a:tc>
                  <a:txBody>
                    <a:bodyPr/>
                    <a:lstStyle/>
                    <a:p>
                      <a:r>
                        <a:rPr lang="en-US" sz="1200" dirty="0" smtClean="0"/>
                        <a:t>1100 0000h-11ff ffffh</a:t>
                      </a:r>
                      <a:endParaRPr lang="en-US" sz="1200" dirty="0"/>
                    </a:p>
                  </a:txBody>
                  <a:tcPr/>
                </a:tc>
              </a:tr>
              <a:tr h="370840">
                <a:tc>
                  <a:txBody>
                    <a:bodyPr/>
                    <a:lstStyle/>
                    <a:p>
                      <a:r>
                        <a:rPr lang="en-US" sz="1200" dirty="0" smtClean="0"/>
                        <a:t>0x0184 8048</a:t>
                      </a:r>
                      <a:endParaRPr lang="en-US" sz="1200" dirty="0"/>
                    </a:p>
                  </a:txBody>
                  <a:tcPr/>
                </a:tc>
                <a:tc>
                  <a:txBody>
                    <a:bodyPr/>
                    <a:lstStyle/>
                    <a:p>
                      <a:r>
                        <a:rPr lang="en-US" sz="1200" dirty="0" smtClean="0"/>
                        <a:t>MAR18</a:t>
                      </a:r>
                      <a:endParaRPr lang="en-US" sz="1200" dirty="0"/>
                    </a:p>
                  </a:txBody>
                  <a:tcPr/>
                </a:tc>
                <a:tc>
                  <a:txBody>
                    <a:bodyPr/>
                    <a:lstStyle/>
                    <a:p>
                      <a:r>
                        <a:rPr lang="en-US" sz="1200" dirty="0" smtClean="0"/>
                        <a:t>MAR</a:t>
                      </a:r>
                      <a:r>
                        <a:rPr lang="en-US" sz="1200" baseline="0" dirty="0" smtClean="0"/>
                        <a:t> register 18</a:t>
                      </a:r>
                      <a:endParaRPr lang="en-US" sz="1200" dirty="0"/>
                    </a:p>
                  </a:txBody>
                  <a:tcPr/>
                </a:tc>
                <a:tc>
                  <a:txBody>
                    <a:bodyPr/>
                    <a:lstStyle/>
                    <a:p>
                      <a:r>
                        <a:rPr lang="en-US" sz="1200" dirty="0" smtClean="0"/>
                        <a:t>1200 0000h-12ff ffffh</a:t>
                      </a:r>
                      <a:endParaRPr lang="en-US" sz="1200" dirty="0"/>
                    </a:p>
                  </a:txBody>
                  <a:tcPr/>
                </a:tc>
              </a:tr>
              <a:tr h="370840">
                <a:tc>
                  <a:txBody>
                    <a:bodyPr/>
                    <a:lstStyle/>
                    <a:p>
                      <a:r>
                        <a:rPr lang="en-US" sz="1200" dirty="0" smtClean="0"/>
                        <a:t>0x0184 8200</a:t>
                      </a:r>
                      <a:endParaRPr lang="en-US" sz="1200" dirty="0"/>
                    </a:p>
                  </a:txBody>
                  <a:tcPr/>
                </a:tc>
                <a:tc>
                  <a:txBody>
                    <a:bodyPr/>
                    <a:lstStyle/>
                    <a:p>
                      <a:r>
                        <a:rPr lang="en-US" sz="1200" dirty="0" smtClean="0"/>
                        <a:t>MAR128</a:t>
                      </a:r>
                      <a:endParaRPr lang="en-US" sz="1200" dirty="0"/>
                    </a:p>
                  </a:txBody>
                  <a:tcPr/>
                </a:tc>
                <a:tc>
                  <a:txBody>
                    <a:bodyPr/>
                    <a:lstStyle/>
                    <a:p>
                      <a:r>
                        <a:rPr lang="en-US" sz="1200" dirty="0" smtClean="0"/>
                        <a:t>MAR</a:t>
                      </a:r>
                      <a:r>
                        <a:rPr lang="en-US" sz="1200" baseline="0" dirty="0" smtClean="0"/>
                        <a:t> register 128</a:t>
                      </a:r>
                      <a:endParaRPr lang="en-US" sz="1200" dirty="0"/>
                    </a:p>
                  </a:txBody>
                  <a:tcPr/>
                </a:tc>
                <a:tc>
                  <a:txBody>
                    <a:bodyPr/>
                    <a:lstStyle/>
                    <a:p>
                      <a:r>
                        <a:rPr lang="en-US" sz="1200" dirty="0" smtClean="0"/>
                        <a:t>8000 0000h-80ff ffffh</a:t>
                      </a:r>
                      <a:endParaRPr lang="en-US" sz="1200" dirty="0"/>
                    </a:p>
                  </a:txBody>
                  <a:tcPr/>
                </a:tc>
              </a:tr>
              <a:tr h="370840">
                <a:tc>
                  <a:txBody>
                    <a:bodyPr/>
                    <a:lstStyle/>
                    <a:p>
                      <a:r>
                        <a:rPr lang="en-US" sz="1200" dirty="0" smtClean="0"/>
                        <a:t>0x0184 8204</a:t>
                      </a:r>
                      <a:endParaRPr lang="en-US" sz="1200" dirty="0"/>
                    </a:p>
                  </a:txBody>
                  <a:tcPr/>
                </a:tc>
                <a:tc>
                  <a:txBody>
                    <a:bodyPr/>
                    <a:lstStyle/>
                    <a:p>
                      <a:r>
                        <a:rPr lang="en-US" sz="1200" dirty="0" smtClean="0"/>
                        <a:t>MAR129</a:t>
                      </a:r>
                      <a:endParaRPr lang="en-US" sz="1200" dirty="0"/>
                    </a:p>
                  </a:txBody>
                  <a:tcPr/>
                </a:tc>
                <a:tc>
                  <a:txBody>
                    <a:bodyPr/>
                    <a:lstStyle/>
                    <a:p>
                      <a:r>
                        <a:rPr lang="en-US" sz="1200" dirty="0" smtClean="0"/>
                        <a:t>MAR</a:t>
                      </a:r>
                      <a:r>
                        <a:rPr lang="en-US" sz="1200" baseline="0" dirty="0" smtClean="0"/>
                        <a:t> register 129</a:t>
                      </a:r>
                      <a:endParaRPr lang="en-US" sz="1200" dirty="0"/>
                    </a:p>
                  </a:txBody>
                  <a:tcPr/>
                </a:tc>
                <a:tc>
                  <a:txBody>
                    <a:bodyPr/>
                    <a:lstStyle/>
                    <a:p>
                      <a:r>
                        <a:rPr lang="en-US" sz="1200" dirty="0" smtClean="0"/>
                        <a:t>8100 0000h-81ff ffffh</a:t>
                      </a:r>
                      <a:endParaRPr lang="en-US" sz="1200" dirty="0"/>
                    </a:p>
                  </a:txBody>
                  <a:tcPr/>
                </a:tc>
              </a:tr>
              <a:tr h="370840">
                <a:tc>
                  <a:txBody>
                    <a:bodyPr/>
                    <a:lstStyle/>
                    <a:p>
                      <a:r>
                        <a:rPr lang="en-US" sz="1200" dirty="0" smtClean="0"/>
                        <a:t>0x0184 83fc</a:t>
                      </a:r>
                      <a:endParaRPr lang="en-US" sz="1200" dirty="0"/>
                    </a:p>
                  </a:txBody>
                  <a:tcPr/>
                </a:tc>
                <a:tc>
                  <a:txBody>
                    <a:bodyPr/>
                    <a:lstStyle/>
                    <a:p>
                      <a:r>
                        <a:rPr lang="en-US" sz="1200" dirty="0" smtClean="0"/>
                        <a:t>MAR255</a:t>
                      </a:r>
                      <a:endParaRPr lang="en-US" sz="1200" dirty="0"/>
                    </a:p>
                  </a:txBody>
                  <a:tcPr/>
                </a:tc>
                <a:tc>
                  <a:txBody>
                    <a:bodyPr/>
                    <a:lstStyle/>
                    <a:p>
                      <a:r>
                        <a:rPr lang="en-US" sz="1200" dirty="0" smtClean="0"/>
                        <a:t>MAR</a:t>
                      </a:r>
                      <a:r>
                        <a:rPr lang="en-US" sz="1200" baseline="0" dirty="0" smtClean="0"/>
                        <a:t> register 255</a:t>
                      </a:r>
                      <a:endParaRPr lang="en-US" sz="1200" dirty="0"/>
                    </a:p>
                  </a:txBody>
                  <a:tcPr/>
                </a:tc>
                <a:tc>
                  <a:txBody>
                    <a:bodyPr/>
                    <a:lstStyle/>
                    <a:p>
                      <a:r>
                        <a:rPr lang="en-US" sz="1200" dirty="0" smtClean="0"/>
                        <a:t>ff00 0000h-ffff ffffh</a:t>
                      </a:r>
                      <a:endParaRPr lang="en-US" sz="1200" dirty="0"/>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p:txBody>
          <a:bodyPr/>
          <a:lstStyle/>
          <a:p>
            <a:pPr lvl="1" eaLnBrk="1" hangingPunct="1"/>
            <a:r>
              <a:rPr lang="en-US" sz="2000" dirty="0" smtClean="0"/>
              <a:t>Shared memory (MCMS RAM address 0c0000000 to 0c3f ffff) is L1 cacheable, but not L2 cacheable.</a:t>
            </a:r>
          </a:p>
          <a:p>
            <a:pPr lvl="1" eaLnBrk="1" hangingPunct="1"/>
            <a:r>
              <a:rPr lang="en-US" sz="2000" dirty="0" smtClean="0"/>
              <a:t>User assumptions:</a:t>
            </a:r>
          </a:p>
          <a:p>
            <a:pPr lvl="2" eaLnBrk="1" hangingPunct="1"/>
            <a:r>
              <a:rPr lang="en-US" sz="1600" dirty="0" smtClean="0"/>
              <a:t>Make the first 1M of it L2 cacheable (and thus make it L3 memory).</a:t>
            </a:r>
          </a:p>
          <a:p>
            <a:pPr lvl="2" eaLnBrk="1" hangingPunct="1"/>
            <a:r>
              <a:rPr lang="en-US" sz="1600" dirty="0" smtClean="0"/>
              <a:t>Protect this memory so that user and supervisor can read and write but not execute from this memory</a:t>
            </a:r>
          </a:p>
          <a:p>
            <a:pPr lvl="1" eaLnBrk="1" hangingPunct="1"/>
            <a:r>
              <a:rPr lang="en-US" sz="2000" dirty="0" smtClean="0"/>
              <a:t>The user must configure the MPAX and the MAR registers.</a:t>
            </a:r>
          </a:p>
          <a:p>
            <a:pPr lvl="1" eaLnBrk="1" hangingPunct="1"/>
            <a:endParaRPr lang="en-US" sz="2000" dirty="0" smtClean="0"/>
          </a:p>
          <a:p>
            <a:pPr lvl="1" eaLnBrk="1" hangingPunct="1"/>
            <a:endParaRPr lang="en-US" sz="2000" dirty="0" smtClean="0"/>
          </a:p>
          <a:p>
            <a:pPr lvl="1" eaLnBrk="1" hangingPunct="1"/>
            <a:endParaRPr lang="en-US" sz="2000" dirty="0" smtClean="0"/>
          </a:p>
          <a:p>
            <a:pPr lvl="1" eaLnBrk="1" hangingPunct="1"/>
            <a:endParaRPr lang="en-US" sz="2000" dirty="0" smtClean="0"/>
          </a:p>
          <a:p>
            <a:pPr lvl="2" eaLnBrk="1" hangingPunct="1"/>
            <a:endParaRPr lang="en-US" sz="1600" dirty="0" smtClean="0"/>
          </a:p>
        </p:txBody>
      </p:sp>
      <p:sp>
        <p:nvSpPr>
          <p:cNvPr id="6" name="Title 1"/>
          <p:cNvSpPr>
            <a:spLocks noGrp="1"/>
          </p:cNvSpPr>
          <p:nvPr>
            <p:ph type="title"/>
          </p:nvPr>
        </p:nvSpPr>
        <p:spPr>
          <a:xfrm>
            <a:off x="76200" y="0"/>
            <a:ext cx="8991600" cy="990600"/>
          </a:xfrm>
        </p:spPr>
        <p:txBody>
          <a:bodyPr rtlCol="0">
            <a:noAutofit/>
          </a:bodyPr>
          <a:lstStyle/>
          <a:p>
            <a:pPr eaLnBrk="1" fontAlgn="auto" hangingPunct="1">
              <a:spcAft>
                <a:spcPts val="0"/>
              </a:spcAft>
              <a:defRPr/>
            </a:pPr>
            <a:r>
              <a:rPr lang="en-US" sz="3200" dirty="0" smtClean="0"/>
              <a:t>Example 1: Enable L2 Cache for MC Shared Memory</a:t>
            </a:r>
            <a:br>
              <a:rPr lang="en-US" sz="3200" dirty="0" smtClean="0"/>
            </a:br>
            <a:r>
              <a:rPr lang="en-US" sz="3200" dirty="0" smtClean="0"/>
              <a:t>Assumptions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762000" y="381000"/>
            <a:ext cx="7772400" cy="685800"/>
          </a:xfrm>
        </p:spPr>
        <p:txBody>
          <a:bodyPr/>
          <a:lstStyle/>
          <a:p>
            <a:pPr eaLnBrk="1" hangingPunct="1"/>
            <a:r>
              <a:rPr lang="en-US" sz="3600" dirty="0" smtClean="0"/>
              <a:t>Agenda</a:t>
            </a:r>
          </a:p>
        </p:txBody>
      </p:sp>
      <p:sp>
        <p:nvSpPr>
          <p:cNvPr id="3075" name="Subtitle 2"/>
          <p:cNvSpPr>
            <a:spLocks noGrp="1"/>
          </p:cNvSpPr>
          <p:nvPr>
            <p:ph type="subTitle" idx="1"/>
          </p:nvPr>
        </p:nvSpPr>
        <p:spPr>
          <a:xfrm>
            <a:off x="1143000" y="1447800"/>
            <a:ext cx="6400800" cy="4800600"/>
          </a:xfrm>
        </p:spPr>
        <p:txBody>
          <a:bodyPr/>
          <a:lstStyle/>
          <a:p>
            <a:pPr marL="342900" indent="-342900" algn="l" eaLnBrk="1" hangingPunct="1">
              <a:buFont typeface="Calibri" pitchFamily="34" charset="0"/>
              <a:buAutoNum type="arabicPeriod"/>
            </a:pPr>
            <a:r>
              <a:rPr lang="en-US" sz="2000" b="1" dirty="0" smtClean="0">
                <a:solidFill>
                  <a:schemeClr val="tx1"/>
                </a:solidFill>
              </a:rPr>
              <a:t>Over View of the 6614 TeraNet   </a:t>
            </a:r>
          </a:p>
          <a:p>
            <a:pPr marL="342900" indent="-342900" algn="l" eaLnBrk="1" hangingPunct="1">
              <a:buFont typeface="Calibri" pitchFamily="34" charset="0"/>
              <a:buAutoNum type="arabicPeriod"/>
            </a:pPr>
            <a:r>
              <a:rPr lang="en-US" sz="2000" b="1" dirty="0" smtClean="0">
                <a:solidFill>
                  <a:schemeClr val="tx1"/>
                </a:solidFill>
              </a:rPr>
              <a:t>Memory System – DSP core point of view</a:t>
            </a:r>
          </a:p>
          <a:p>
            <a:pPr marL="800100" lvl="1" indent="-342900" algn="l" eaLnBrk="1" hangingPunct="1">
              <a:buFont typeface="Calibri" pitchFamily="34" charset="0"/>
              <a:buAutoNum type="arabicPeriod"/>
            </a:pPr>
            <a:r>
              <a:rPr lang="en-US" sz="1600" b="1" dirty="0" smtClean="0">
                <a:solidFill>
                  <a:schemeClr val="tx1"/>
                </a:solidFill>
              </a:rPr>
              <a:t>Overview of memory map</a:t>
            </a:r>
          </a:p>
          <a:p>
            <a:pPr marL="800100" lvl="1" indent="-342900" algn="l" eaLnBrk="1" hangingPunct="1">
              <a:buFont typeface="Calibri" pitchFamily="34" charset="0"/>
              <a:buAutoNum type="arabicPeriod"/>
            </a:pPr>
            <a:r>
              <a:rPr lang="en-US" sz="1600" b="1" dirty="0" smtClean="0">
                <a:solidFill>
                  <a:schemeClr val="tx1"/>
                </a:solidFill>
              </a:rPr>
              <a:t>MSMC and external Memory </a:t>
            </a:r>
          </a:p>
          <a:p>
            <a:pPr marL="342900" indent="-342900" algn="l" eaLnBrk="1" hangingPunct="1">
              <a:buFont typeface="Calibri" pitchFamily="34" charset="0"/>
              <a:buAutoNum type="arabicPeriod"/>
            </a:pPr>
            <a:r>
              <a:rPr lang="en-US" sz="2000" b="1" dirty="0" smtClean="0">
                <a:solidFill>
                  <a:schemeClr val="tx1"/>
                </a:solidFill>
              </a:rPr>
              <a:t>Memory System – ARM point of view</a:t>
            </a:r>
          </a:p>
          <a:p>
            <a:pPr marL="800100" lvl="1" indent="-342900" algn="l" eaLnBrk="1" hangingPunct="1">
              <a:buFont typeface="Calibri" pitchFamily="34" charset="0"/>
              <a:buAutoNum type="arabicPeriod"/>
            </a:pPr>
            <a:r>
              <a:rPr lang="en-US" sz="1600" b="1" dirty="0" smtClean="0">
                <a:solidFill>
                  <a:schemeClr val="tx1"/>
                </a:solidFill>
              </a:rPr>
              <a:t>Overview of memory map</a:t>
            </a:r>
          </a:p>
          <a:p>
            <a:pPr marL="800100" lvl="1" indent="-342900" algn="l" eaLnBrk="1" hangingPunct="1">
              <a:buFont typeface="Calibri" pitchFamily="34" charset="0"/>
              <a:buAutoNum type="arabicPeriod"/>
            </a:pPr>
            <a:r>
              <a:rPr lang="en-US" sz="1600" b="1" dirty="0" smtClean="0">
                <a:solidFill>
                  <a:schemeClr val="tx1"/>
                </a:solidFill>
              </a:rPr>
              <a:t>ARM subsystem access to memory</a:t>
            </a:r>
          </a:p>
          <a:p>
            <a:pPr marL="342900" indent="-342900" algn="l" eaLnBrk="1" hangingPunct="1">
              <a:buFont typeface="Calibri" pitchFamily="34" charset="0"/>
              <a:buAutoNum type="arabicPeriod"/>
            </a:pPr>
            <a:r>
              <a:rPr lang="en-US" sz="2000" b="1" dirty="0" smtClean="0">
                <a:solidFill>
                  <a:schemeClr val="tx1"/>
                </a:solidFill>
              </a:rPr>
              <a:t>ARM-DSP communication</a:t>
            </a:r>
            <a:endParaRPr lang="en-US" sz="1600" b="1" dirty="0" smtClean="0">
              <a:solidFill>
                <a:schemeClr val="tx1"/>
              </a:solidFill>
            </a:endParaRPr>
          </a:p>
          <a:p>
            <a:pPr marL="342900" indent="-342900" algn="l" eaLnBrk="1" hangingPunct="1">
              <a:buFont typeface="Calibri" pitchFamily="34" charset="0"/>
              <a:buAutoNum type="arabicPeriod"/>
            </a:pPr>
            <a:endParaRPr lang="en-US" sz="2400" b="1" dirty="0" smtClean="0">
              <a:solidFill>
                <a:schemeClr val="tx1"/>
              </a:solidFill>
            </a:endParaRPr>
          </a:p>
          <a:p>
            <a:pPr marL="342900" indent="-342900" algn="l" eaLnBrk="1" hangingPunct="1"/>
            <a:endParaRPr lang="en-US" sz="2400" b="1" dirty="0" smtClean="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a:xfrm>
            <a:off x="457200" y="914400"/>
            <a:ext cx="8229600" cy="5562600"/>
          </a:xfrm>
        </p:spPr>
        <p:txBody>
          <a:bodyPr/>
          <a:lstStyle/>
          <a:p>
            <a:pPr eaLnBrk="1" hangingPunct="1"/>
            <a:r>
              <a:rPr lang="en-US" sz="1600" dirty="0" smtClean="0"/>
              <a:t>Configuring the MPAX register:</a:t>
            </a:r>
          </a:p>
          <a:p>
            <a:pPr lvl="1" eaLnBrk="1" hangingPunct="1"/>
            <a:r>
              <a:rPr lang="en-US" sz="1600" dirty="0" smtClean="0"/>
              <a:t>Use any MPAX register that is available (e.g., Register 3)..</a:t>
            </a:r>
          </a:p>
          <a:p>
            <a:pPr lvl="1" eaLnBrk="1" hangingPunct="1"/>
            <a:r>
              <a:rPr lang="en-US" sz="1600" dirty="0" smtClean="0"/>
              <a:t>Configure segment size to be 1M.</a:t>
            </a:r>
          </a:p>
          <a:p>
            <a:pPr lvl="1" eaLnBrk="1" hangingPunct="1"/>
            <a:r>
              <a:rPr lang="en-US" sz="1600" dirty="0" smtClean="0"/>
              <a:t>Give a different logical address to the first 1Mbytes of shared L2.</a:t>
            </a:r>
          </a:p>
          <a:p>
            <a:pPr lvl="1" eaLnBrk="1" hangingPunct="1"/>
            <a:r>
              <a:rPr lang="en-US" sz="1600" dirty="0" smtClean="0"/>
              <a:t>The logical address will present a memory that does not exist on the board.</a:t>
            </a:r>
            <a:br>
              <a:rPr lang="en-US" sz="1600" dirty="0" smtClean="0"/>
            </a:br>
            <a:r>
              <a:rPr lang="en-US" sz="1600" dirty="0" smtClean="0"/>
              <a:t>For example: If there is  512M bytes of external memory (from address 0xc000 0000 to address  0xdfff ffff), choose the logical address to start at address  0xe000 0000</a:t>
            </a:r>
          </a:p>
          <a:p>
            <a:pPr lvl="1" eaLnBrk="1" hangingPunct="1"/>
            <a:r>
              <a:rPr lang="en-US" sz="1600" dirty="0" smtClean="0"/>
              <a:t>The protection bits are 00110110 (two reserved bits, Supervisor read, write, execute, user read, write, execute)</a:t>
            </a:r>
          </a:p>
          <a:p>
            <a:pPr eaLnBrk="1" hangingPunct="1"/>
            <a:r>
              <a:rPr lang="en-US" sz="1600" dirty="0" smtClean="0"/>
              <a:t>Segment 3 registers are at addresses 0x0800 0018 (low register) and 0x0800 001c (high register).</a:t>
            </a:r>
          </a:p>
          <a:p>
            <a:pPr eaLnBrk="1" hangingPunct="1"/>
            <a:r>
              <a:rPr lang="en-US" sz="1600" dirty="0" smtClean="0"/>
              <a:t>Segment 3 has the following values:</a:t>
            </a:r>
          </a:p>
          <a:p>
            <a:pPr lvl="1" eaLnBrk="1" hangingPunct="1"/>
            <a:r>
              <a:rPr lang="en-US" sz="1600" dirty="0" smtClean="0"/>
              <a:t>Size = 1M = 10011b = 0x13  - 5 LSB of low register</a:t>
            </a:r>
          </a:p>
          <a:p>
            <a:pPr lvl="1" eaLnBrk="1" hangingPunct="1"/>
            <a:r>
              <a:rPr lang="en-US" sz="1600" dirty="0" smtClean="0"/>
              <a:t>7 bits reserved, written as zeros 0000000b</a:t>
            </a:r>
          </a:p>
          <a:p>
            <a:pPr lvl="1" eaLnBrk="1" hangingPunct="1"/>
            <a:r>
              <a:rPr lang="en-US" sz="1600" dirty="0" smtClean="0"/>
              <a:t>Logical base address 0x00E00  (12 bits with the 20 zero bits from the size of the logical base address are 0xE00</a:t>
            </a:r>
            <a:r>
              <a:rPr lang="en-US" sz="1600" b="1" dirty="0" smtClean="0"/>
              <a:t>00000</a:t>
            </a:r>
            <a:r>
              <a:rPr lang="en-US" sz="1600" dirty="0" smtClean="0"/>
              <a:t>). So the low register at address 0x08000018 is:</a:t>
            </a:r>
            <a:br>
              <a:rPr lang="en-US" sz="1600" dirty="0" smtClean="0"/>
            </a:br>
            <a:r>
              <a:rPr lang="en-US" sz="1600" b="1" dirty="0" smtClean="0"/>
              <a:t>0000 0000 1110 0000 0000 0000 0001 0011  </a:t>
            </a:r>
          </a:p>
          <a:p>
            <a:pPr lvl="1" eaLnBrk="1" hangingPunct="1"/>
            <a:r>
              <a:rPr lang="en-US" sz="1600" dirty="0" smtClean="0"/>
              <a:t>Physical (replacement) base address 0x000c0 (16 bits, with the 20 bits from the size the physical base address is 0x0c0</a:t>
            </a:r>
            <a:r>
              <a:rPr lang="en-US" sz="1600" b="1" dirty="0" smtClean="0"/>
              <a:t>00000</a:t>
            </a:r>
            <a:r>
              <a:rPr lang="en-US" sz="1600" dirty="0" smtClean="0"/>
              <a:t>). So the high register at address 0x0800001C is:</a:t>
            </a:r>
            <a:br>
              <a:rPr lang="en-US" sz="1600" dirty="0" smtClean="0"/>
            </a:br>
            <a:r>
              <a:rPr lang="en-US" sz="1600" b="1" dirty="0" smtClean="0"/>
              <a:t>0000 0000 0000 1110 0000 0011 0110 </a:t>
            </a:r>
          </a:p>
          <a:p>
            <a:pPr lvl="3" eaLnBrk="1" hangingPunct="1"/>
            <a:endParaRPr lang="en-US" sz="1200" dirty="0" smtClean="0"/>
          </a:p>
          <a:p>
            <a:pPr lvl="2" eaLnBrk="1" hangingPunct="1"/>
            <a:endParaRPr lang="en-US" sz="1600" dirty="0" smtClean="0"/>
          </a:p>
        </p:txBody>
      </p:sp>
      <p:sp>
        <p:nvSpPr>
          <p:cNvPr id="6" name="Title 1"/>
          <p:cNvSpPr>
            <a:spLocks noGrp="1"/>
          </p:cNvSpPr>
          <p:nvPr>
            <p:ph type="title"/>
          </p:nvPr>
        </p:nvSpPr>
        <p:spPr>
          <a:xfrm>
            <a:off x="76200" y="0"/>
            <a:ext cx="8991600" cy="914400"/>
          </a:xfrm>
        </p:spPr>
        <p:txBody>
          <a:bodyPr rtlCol="0">
            <a:noAutofit/>
          </a:bodyPr>
          <a:lstStyle/>
          <a:p>
            <a:pPr eaLnBrk="1" fontAlgn="auto" hangingPunct="1">
              <a:spcAft>
                <a:spcPts val="0"/>
              </a:spcAft>
              <a:defRPr/>
            </a:pPr>
            <a:r>
              <a:rPr lang="en-US" sz="3200" dirty="0" smtClean="0"/>
              <a:t>Example 1: Enable L2 Cache for MC Shared Memory</a:t>
            </a:r>
            <a:br>
              <a:rPr lang="en-US" sz="3200" dirty="0" smtClean="0"/>
            </a:br>
            <a:r>
              <a:rPr lang="en-US" sz="3200" dirty="0" smtClean="0"/>
              <a:t>Configuring MPAX</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457200" y="1219200"/>
            <a:ext cx="8229600" cy="4876800"/>
          </a:xfrm>
        </p:spPr>
        <p:txBody>
          <a:bodyPr/>
          <a:lstStyle/>
          <a:p>
            <a:pPr eaLnBrk="1" hangingPunct="1"/>
            <a:r>
              <a:rPr lang="en-US" sz="2400" dirty="0" smtClean="0"/>
              <a:t>Configuring the MAR register:</a:t>
            </a:r>
          </a:p>
          <a:p>
            <a:pPr lvl="1" eaLnBrk="1" hangingPunct="1"/>
            <a:r>
              <a:rPr lang="en-US" sz="2000" dirty="0" smtClean="0"/>
              <a:t>The MAR register that corresponds to logical address 0xe000 0000 is MAR 224 at address 0x01848380.</a:t>
            </a:r>
          </a:p>
          <a:p>
            <a:pPr lvl="1" eaLnBrk="1" hangingPunct="1"/>
            <a:r>
              <a:rPr lang="en-US" sz="2000" dirty="0" smtClean="0"/>
              <a:t>This register controls 4M of memory, from 0xe000 0000 to 0xe0ff ffff – even though only 1M of this memory is mapped into a “real” physical memory.</a:t>
            </a:r>
          </a:p>
          <a:p>
            <a:pPr lvl="1" eaLnBrk="1" hangingPunct="1"/>
            <a:r>
              <a:rPr lang="en-US" sz="2000" dirty="0" smtClean="0"/>
              <a:t>Assume that the user wants to enable both, the cache and the pre-fetch. So the value of the MAR register is set to:</a:t>
            </a:r>
            <a:br>
              <a:rPr lang="en-US" sz="2000" dirty="0" smtClean="0"/>
            </a:br>
            <a:r>
              <a:rPr lang="en-US" sz="2000" b="1" dirty="0" smtClean="0"/>
              <a:t>0000 0000 0000 0000 0000 0000 0000 1001</a:t>
            </a:r>
          </a:p>
          <a:p>
            <a:pPr lvl="2" eaLnBrk="1" hangingPunct="1"/>
            <a:endParaRPr lang="en-US" sz="1600" dirty="0" smtClean="0"/>
          </a:p>
        </p:txBody>
      </p:sp>
      <p:sp>
        <p:nvSpPr>
          <p:cNvPr id="5" name="Title 1"/>
          <p:cNvSpPr>
            <a:spLocks noGrp="1"/>
          </p:cNvSpPr>
          <p:nvPr>
            <p:ph type="title"/>
          </p:nvPr>
        </p:nvSpPr>
        <p:spPr>
          <a:xfrm>
            <a:off x="76200" y="0"/>
            <a:ext cx="8991600" cy="914400"/>
          </a:xfrm>
        </p:spPr>
        <p:txBody>
          <a:bodyPr rtlCol="0">
            <a:noAutofit/>
          </a:bodyPr>
          <a:lstStyle/>
          <a:p>
            <a:pPr eaLnBrk="1" fontAlgn="auto" hangingPunct="1">
              <a:spcAft>
                <a:spcPts val="0"/>
              </a:spcAft>
              <a:defRPr/>
            </a:pPr>
            <a:r>
              <a:rPr lang="en-US" sz="3200" dirty="0" smtClean="0"/>
              <a:t>Example 1: Enable L2 Cache for MC Shared Memory</a:t>
            </a:r>
            <a:br>
              <a:rPr lang="en-US" sz="3200" dirty="0" smtClean="0"/>
            </a:br>
            <a:r>
              <a:rPr lang="en-US" sz="3200" dirty="0" smtClean="0"/>
              <a:t>Configuring MAR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p:txBody>
          <a:bodyPr/>
          <a:lstStyle/>
          <a:p>
            <a:pPr eaLnBrk="1" hangingPunct="1"/>
            <a:r>
              <a:rPr lang="en-US" sz="2400" dirty="0" smtClean="0"/>
              <a:t>Shared memory (MCMS RAM address 0c0000000 to 0c3f ffff) is L1 cacheable.  The coherency is not guaranteed between L1 cache and shared memory.</a:t>
            </a:r>
          </a:p>
          <a:p>
            <a:pPr eaLnBrk="1" hangingPunct="1"/>
            <a:r>
              <a:rPr lang="en-US" sz="2400" dirty="0" smtClean="0"/>
              <a:t>If the user wants to use the shared memory to communicate between cores, they must manually manage the L1 coherency or disable the “cache-ability” of the shared memory.</a:t>
            </a:r>
          </a:p>
          <a:p>
            <a:pPr eaLnBrk="1" hangingPunct="1"/>
            <a:r>
              <a:rPr lang="en-US" sz="2400" dirty="0" smtClean="0"/>
              <a:t>This example uses the same MPAX registers as in Example 1. However, the value of the correspondent MAR register (MAR 224 at address 0x01848380 ) is changed to disable cache and pre-fetch.</a:t>
            </a:r>
          </a:p>
          <a:p>
            <a:pPr eaLnBrk="1" hangingPunct="1"/>
            <a:r>
              <a:rPr lang="en-US" sz="2400" dirty="0" smtClean="0"/>
              <a:t>Thus, the MAR register is set to the value 0x0000 0000.</a:t>
            </a:r>
          </a:p>
          <a:p>
            <a:pPr lvl="1" eaLnBrk="1" hangingPunct="1"/>
            <a:endParaRPr lang="en-US" sz="2000" dirty="0" smtClean="0"/>
          </a:p>
          <a:p>
            <a:pPr lvl="1" eaLnBrk="1" hangingPunct="1"/>
            <a:endParaRPr lang="en-US" sz="2000" dirty="0" smtClean="0"/>
          </a:p>
          <a:p>
            <a:pPr lvl="1" eaLnBrk="1" hangingPunct="1"/>
            <a:endParaRPr lang="en-US" sz="2000" dirty="0" smtClean="0"/>
          </a:p>
          <a:p>
            <a:pPr lvl="2" eaLnBrk="1" hangingPunct="1"/>
            <a:endParaRPr lang="en-US" sz="1600" dirty="0" smtClean="0"/>
          </a:p>
        </p:txBody>
      </p:sp>
      <p:sp>
        <p:nvSpPr>
          <p:cNvPr id="5" name="Title 1"/>
          <p:cNvSpPr>
            <a:spLocks noGrp="1"/>
          </p:cNvSpPr>
          <p:nvPr>
            <p:ph type="title"/>
          </p:nvPr>
        </p:nvSpPr>
        <p:spPr>
          <a:xfrm>
            <a:off x="76200" y="0"/>
            <a:ext cx="8991600" cy="914400"/>
          </a:xfrm>
        </p:spPr>
        <p:txBody>
          <a:bodyPr rtlCol="0">
            <a:noAutofit/>
          </a:bodyPr>
          <a:lstStyle/>
          <a:p>
            <a:pPr eaLnBrk="1" fontAlgn="auto" hangingPunct="1">
              <a:spcAft>
                <a:spcPts val="0"/>
              </a:spcAft>
              <a:defRPr/>
            </a:pPr>
            <a:r>
              <a:rPr lang="en-US" sz="3100" dirty="0" smtClean="0"/>
              <a:t>Example 2: Disable L1 Cache from MC Shared Memory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868362"/>
          </a:xfrm>
        </p:spPr>
        <p:txBody>
          <a:bodyPr rtlCol="0">
            <a:normAutofit/>
          </a:bodyPr>
          <a:lstStyle/>
          <a:p>
            <a:pPr eaLnBrk="1" fontAlgn="auto" hangingPunct="1">
              <a:spcAft>
                <a:spcPts val="0"/>
              </a:spcAft>
              <a:defRPr/>
            </a:pPr>
            <a:r>
              <a:rPr lang="en-US" sz="3100" dirty="0" smtClean="0"/>
              <a:t>Example 3: Sharing Very Large DDR for Different Cores</a:t>
            </a:r>
          </a:p>
        </p:txBody>
      </p:sp>
      <p:sp>
        <p:nvSpPr>
          <p:cNvPr id="3" name="Content Placeholder 2"/>
          <p:cNvSpPr>
            <a:spLocks noGrp="1"/>
          </p:cNvSpPr>
          <p:nvPr>
            <p:ph idx="1"/>
          </p:nvPr>
        </p:nvSpPr>
        <p:spPr>
          <a:xfrm>
            <a:off x="457200" y="1143000"/>
            <a:ext cx="8229600" cy="5181600"/>
          </a:xfrm>
        </p:spPr>
        <p:txBody>
          <a:bodyPr rtlCol="0">
            <a:normAutofit fontScale="70000" lnSpcReduction="20000"/>
          </a:bodyPr>
          <a:lstStyle/>
          <a:p>
            <a:pPr eaLnBrk="1" hangingPunct="1">
              <a:defRPr/>
            </a:pPr>
            <a:r>
              <a:rPr lang="en-US" sz="2800" dirty="0" smtClean="0"/>
              <a:t>The DDR controller supports up to 8GB of external memory.</a:t>
            </a:r>
          </a:p>
          <a:p>
            <a:pPr lvl="1" eaLnBrk="1" hangingPunct="1">
              <a:defRPr/>
            </a:pPr>
            <a:r>
              <a:rPr lang="en-US" sz="2400" dirty="0" smtClean="0"/>
              <a:t>Each core logical address is limited to 32 bits, where the external memory starts at address 0x8000 0000.</a:t>
            </a:r>
          </a:p>
          <a:p>
            <a:pPr lvl="1" eaLnBrk="1" hangingPunct="1">
              <a:defRPr/>
            </a:pPr>
            <a:r>
              <a:rPr lang="en-US" sz="2400" dirty="0" smtClean="0"/>
              <a:t>So the maximum external addressable external memory from each core is 2G.</a:t>
            </a:r>
          </a:p>
          <a:p>
            <a:pPr eaLnBrk="1" hangingPunct="1">
              <a:defRPr/>
            </a:pPr>
            <a:r>
              <a:rPr lang="en-US" sz="2800" dirty="0" smtClean="0"/>
              <a:t>If the user needs to use more external memory, each core can be provided a separate area in the external memory. For example, four cores can use 8G of memory.</a:t>
            </a:r>
          </a:p>
          <a:p>
            <a:pPr eaLnBrk="1" hangingPunct="1">
              <a:defRPr/>
            </a:pPr>
            <a:r>
              <a:rPr lang="en-US" sz="2800" dirty="0" smtClean="0"/>
              <a:t>The following example shows how each of the eight cores configures 1G of logical external memory to different parts of the 8G physical external memory. This configuration can be for multi-channel applications where the same code runs on all cores on different channels.</a:t>
            </a:r>
          </a:p>
          <a:p>
            <a:pPr eaLnBrk="1" hangingPunct="1">
              <a:defRPr/>
            </a:pPr>
            <a:r>
              <a:rPr lang="en-US" sz="2800" dirty="0" smtClean="0"/>
              <a:t>To configure the MPAX register for each core:</a:t>
            </a:r>
          </a:p>
          <a:p>
            <a:pPr lvl="1" eaLnBrk="1" hangingPunct="1">
              <a:defRPr/>
            </a:pPr>
            <a:r>
              <a:rPr lang="en-US" sz="2100" dirty="0" smtClean="0"/>
              <a:t>Use any MPAX register that is available, say register 1</a:t>
            </a:r>
          </a:p>
          <a:p>
            <a:pPr lvl="1" eaLnBrk="1" hangingPunct="1">
              <a:defRPr/>
            </a:pPr>
            <a:r>
              <a:rPr lang="en-US" sz="2100" dirty="0" smtClean="0"/>
              <a:t>Configure segment size to be 1G</a:t>
            </a:r>
          </a:p>
          <a:p>
            <a:pPr lvl="1" eaLnBrk="1" hangingPunct="1">
              <a:defRPr/>
            </a:pPr>
            <a:r>
              <a:rPr lang="en-US" sz="2100" dirty="0" smtClean="0"/>
              <a:t>The logical address will start at 0x8000 0000 to 0xbfff ffff</a:t>
            </a:r>
          </a:p>
          <a:p>
            <a:pPr lvl="1" eaLnBrk="1" hangingPunct="1">
              <a:defRPr/>
            </a:pPr>
            <a:r>
              <a:rPr lang="en-US" sz="2100" dirty="0" smtClean="0"/>
              <a:t>The physical address depends on the core number</a:t>
            </a:r>
          </a:p>
          <a:p>
            <a:pPr lvl="1" eaLnBrk="1" hangingPunct="1">
              <a:defRPr/>
            </a:pPr>
            <a:r>
              <a:rPr lang="en-US" sz="2100" dirty="0" smtClean="0"/>
              <a:t>Assume full permission of the memory (R/W/E)</a:t>
            </a:r>
          </a:p>
          <a:p>
            <a:pPr lvl="1" eaLnBrk="1" fontAlgn="auto" hangingPunct="1">
              <a:spcAft>
                <a:spcPts val="0"/>
              </a:spcAft>
              <a:buFont typeface="Arial" pitchFamily="34" charset="0"/>
              <a:buChar char="–"/>
              <a:defRPr/>
            </a:pPr>
            <a:endParaRPr lang="en-US" sz="2000" dirty="0" smtClean="0"/>
          </a:p>
          <a:p>
            <a:pPr lvl="1" eaLnBrk="1" fontAlgn="auto" hangingPunct="1">
              <a:spcAft>
                <a:spcPts val="0"/>
              </a:spcAft>
              <a:buFont typeface="Arial" pitchFamily="34" charset="0"/>
              <a:buChar char="–"/>
              <a:defRPr/>
            </a:pPr>
            <a:endParaRPr lang="en-US" sz="2000" dirty="0" smtClean="0"/>
          </a:p>
          <a:p>
            <a:pPr lvl="2" eaLnBrk="1" fontAlgn="auto" hangingPunct="1">
              <a:spcAft>
                <a:spcPts val="0"/>
              </a:spcAft>
              <a:buFont typeface="Arial" pitchFamily="34" charset="0"/>
              <a:buChar char="•"/>
              <a:defRPr/>
            </a:pPr>
            <a:endParaRPr lang="en-US" sz="1600"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82000" cy="4876800"/>
          </a:xfrm>
        </p:spPr>
        <p:txBody>
          <a:bodyPr rtlCol="0">
            <a:normAutofit/>
          </a:bodyPr>
          <a:lstStyle/>
          <a:p>
            <a:pPr eaLnBrk="1" hangingPunct="1">
              <a:defRPr/>
            </a:pPr>
            <a:r>
              <a:rPr lang="en-US" sz="1800" dirty="0" smtClean="0"/>
              <a:t>Core 0 physical address will be from address 0x0 0000 0000 to address 0x0 3fff ffff</a:t>
            </a:r>
            <a:br>
              <a:rPr lang="en-US" sz="1800" dirty="0" smtClean="0"/>
            </a:br>
            <a:endParaRPr lang="en-US" sz="1800" dirty="0" smtClean="0"/>
          </a:p>
          <a:p>
            <a:pPr eaLnBrk="1" hangingPunct="1">
              <a:defRPr/>
            </a:pPr>
            <a:r>
              <a:rPr lang="en-US" sz="1800" dirty="0" smtClean="0"/>
              <a:t>Core 1 physical address will be from address 0x0 4000 0000 to address 0x0 7fff ffff</a:t>
            </a:r>
            <a:br>
              <a:rPr lang="en-US" sz="1800" dirty="0" smtClean="0"/>
            </a:br>
            <a:endParaRPr lang="en-US" sz="1800" dirty="0" smtClean="0"/>
          </a:p>
          <a:p>
            <a:pPr eaLnBrk="1" hangingPunct="1">
              <a:defRPr/>
            </a:pPr>
            <a:r>
              <a:rPr lang="en-US" sz="1800" dirty="0" smtClean="0"/>
              <a:t>Core 2 physical address will be from address 0x0 8000 0000 to address 0x0 bfff ffff</a:t>
            </a:r>
            <a:br>
              <a:rPr lang="en-US" sz="1800" dirty="0" smtClean="0"/>
            </a:br>
            <a:endParaRPr lang="en-US" sz="1800" dirty="0" smtClean="0"/>
          </a:p>
          <a:p>
            <a:pPr eaLnBrk="1" hangingPunct="1">
              <a:defRPr/>
            </a:pPr>
            <a:r>
              <a:rPr lang="en-US" sz="1800" dirty="0" smtClean="0"/>
              <a:t>Core 3 physical address will be from address 0x0 C000 0000 to address 0x0 ffff ffff</a:t>
            </a:r>
            <a:br>
              <a:rPr lang="en-US" sz="1800" dirty="0" smtClean="0"/>
            </a:br>
            <a:endParaRPr lang="en-US" sz="1800" dirty="0" smtClean="0"/>
          </a:p>
          <a:p>
            <a:pPr eaLnBrk="1" hangingPunct="1">
              <a:defRPr/>
            </a:pPr>
            <a:r>
              <a:rPr lang="en-US" sz="1800" dirty="0" smtClean="0"/>
              <a:t>Core 4 physical address will be from address 0x1 0000 0000 to address 0x1 3fff ffff</a:t>
            </a:r>
            <a:br>
              <a:rPr lang="en-US" sz="1800" dirty="0" smtClean="0"/>
            </a:br>
            <a:endParaRPr lang="en-US" sz="1800" dirty="0" smtClean="0"/>
          </a:p>
          <a:p>
            <a:pPr eaLnBrk="1" hangingPunct="1">
              <a:defRPr/>
            </a:pPr>
            <a:r>
              <a:rPr lang="en-US" sz="1800" dirty="0" smtClean="0"/>
              <a:t>Core 5 physical address will be from address 0x1 4000 0000 to address 0x1 7fff ffff</a:t>
            </a:r>
            <a:br>
              <a:rPr lang="en-US" sz="1800" dirty="0" smtClean="0"/>
            </a:br>
            <a:endParaRPr lang="en-US" sz="1800" dirty="0" smtClean="0"/>
          </a:p>
          <a:p>
            <a:pPr eaLnBrk="1" hangingPunct="1">
              <a:defRPr/>
            </a:pPr>
            <a:r>
              <a:rPr lang="en-US" sz="1800" dirty="0" smtClean="0"/>
              <a:t>Core 6 physical address will be from address 0x1 8000 0000 to address 0x1 bfff ffff</a:t>
            </a:r>
            <a:br>
              <a:rPr lang="en-US" sz="1800" dirty="0" smtClean="0"/>
            </a:br>
            <a:endParaRPr lang="en-US" sz="1800" dirty="0" smtClean="0"/>
          </a:p>
          <a:p>
            <a:pPr eaLnBrk="1" hangingPunct="1">
              <a:defRPr/>
            </a:pPr>
            <a:r>
              <a:rPr lang="en-US" sz="1800" dirty="0" smtClean="0"/>
              <a:t>Core 7 physical address will be from address 0x1 c000 0000 to address 0x1 ffff ffff</a:t>
            </a:r>
          </a:p>
          <a:p>
            <a:pPr lvl="1" eaLnBrk="1" fontAlgn="auto" hangingPunct="1">
              <a:spcAft>
                <a:spcPts val="0"/>
              </a:spcAft>
              <a:buFont typeface="Arial" pitchFamily="34" charset="0"/>
              <a:buChar char="–"/>
              <a:defRPr/>
            </a:pPr>
            <a:endParaRPr lang="en-US" sz="2000" dirty="0" smtClean="0"/>
          </a:p>
          <a:p>
            <a:pPr lvl="1" eaLnBrk="1" fontAlgn="auto" hangingPunct="1">
              <a:spcAft>
                <a:spcPts val="0"/>
              </a:spcAft>
              <a:buFont typeface="Arial" pitchFamily="34" charset="0"/>
              <a:buChar char="–"/>
              <a:defRPr/>
            </a:pPr>
            <a:endParaRPr lang="en-US" sz="2000" dirty="0" smtClean="0"/>
          </a:p>
          <a:p>
            <a:pPr lvl="2" eaLnBrk="1" fontAlgn="auto" hangingPunct="1">
              <a:spcAft>
                <a:spcPts val="0"/>
              </a:spcAft>
              <a:buFont typeface="Arial" pitchFamily="34" charset="0"/>
              <a:buChar char="•"/>
              <a:defRPr/>
            </a:pPr>
            <a:endParaRPr lang="en-US" sz="1600" dirty="0" smtClean="0"/>
          </a:p>
        </p:txBody>
      </p:sp>
      <p:sp>
        <p:nvSpPr>
          <p:cNvPr id="5" name="Title 1"/>
          <p:cNvSpPr>
            <a:spLocks noGrp="1"/>
          </p:cNvSpPr>
          <p:nvPr>
            <p:ph type="title"/>
          </p:nvPr>
        </p:nvSpPr>
        <p:spPr>
          <a:xfrm>
            <a:off x="76200" y="76200"/>
            <a:ext cx="8991600" cy="868362"/>
          </a:xfrm>
        </p:spPr>
        <p:txBody>
          <a:bodyPr rtlCol="0">
            <a:normAutofit/>
          </a:bodyPr>
          <a:lstStyle/>
          <a:p>
            <a:pPr eaLnBrk="1" fontAlgn="auto" hangingPunct="1">
              <a:spcAft>
                <a:spcPts val="0"/>
              </a:spcAft>
              <a:defRPr/>
            </a:pPr>
            <a:r>
              <a:rPr lang="en-US" sz="3100" dirty="0" smtClean="0"/>
              <a:t>Example 3: Sharing Very Large DDR for Different Cores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a:xfrm>
            <a:off x="457200" y="914400"/>
            <a:ext cx="8229600" cy="5334000"/>
          </a:xfrm>
        </p:spPr>
        <p:txBody>
          <a:bodyPr/>
          <a:lstStyle/>
          <a:p>
            <a:pPr eaLnBrk="1" hangingPunct="1"/>
            <a:r>
              <a:rPr lang="en-US" sz="2400" dirty="0" smtClean="0"/>
              <a:t>Segment 1 registers are at addresses 0x0800 0008 (low register) and 0x0800 000c (high register).</a:t>
            </a:r>
          </a:p>
          <a:p>
            <a:pPr eaLnBrk="1" hangingPunct="1"/>
            <a:r>
              <a:rPr lang="en-US" sz="2400" dirty="0" smtClean="0"/>
              <a:t>Segment 1 has the following values:</a:t>
            </a:r>
          </a:p>
          <a:p>
            <a:pPr lvl="1" eaLnBrk="1" hangingPunct="1"/>
            <a:r>
              <a:rPr lang="en-US" sz="2000" dirty="0" smtClean="0"/>
              <a:t>Size = 1G = 11101b = 0x1D; 5 LSB of low register</a:t>
            </a:r>
          </a:p>
          <a:p>
            <a:pPr lvl="1" eaLnBrk="1" hangingPunct="1"/>
            <a:r>
              <a:rPr lang="en-US" sz="2000" dirty="0" smtClean="0"/>
              <a:t>7 bits reserved, written as zeros 0000000b</a:t>
            </a:r>
          </a:p>
          <a:p>
            <a:pPr lvl="1" eaLnBrk="1" hangingPunct="1"/>
            <a:r>
              <a:rPr lang="en-US" sz="2000" dirty="0" smtClean="0"/>
              <a:t>Logical base address 0x00002  (2 bits, with the 30 zero bits from the size the logical base address is 0x80000000)</a:t>
            </a:r>
          </a:p>
          <a:p>
            <a:pPr lvl="1" eaLnBrk="1" hangingPunct="1"/>
            <a:r>
              <a:rPr lang="en-US" sz="2000" dirty="0" smtClean="0"/>
              <a:t>So the low register at address 0x08000008 for ALL the cores is</a:t>
            </a:r>
            <a:br>
              <a:rPr lang="en-US" sz="2000" dirty="0" smtClean="0"/>
            </a:br>
            <a:r>
              <a:rPr lang="en-US" sz="2400" dirty="0" smtClean="0"/>
              <a:t>0000 0000 0000 0000 0010 0000 0001 1101  </a:t>
            </a:r>
          </a:p>
          <a:p>
            <a:pPr eaLnBrk="1" hangingPunct="1"/>
            <a:r>
              <a:rPr lang="en-US" sz="2400" dirty="0" smtClean="0"/>
              <a:t>The higher register is a function of the core number:</a:t>
            </a:r>
          </a:p>
          <a:p>
            <a:pPr lvl="1" eaLnBrk="1" hangingPunct="1"/>
            <a:r>
              <a:rPr lang="en-US" sz="2000" dirty="0" smtClean="0"/>
              <a:t>Core 0, Physical (replacement) base address 0x00000 (16 bits, with the 30 bits from the size the physical base address is 0x0 0000 0000)</a:t>
            </a:r>
          </a:p>
          <a:p>
            <a:pPr lvl="1" eaLnBrk="1" hangingPunct="1"/>
            <a:r>
              <a:rPr lang="en-US" sz="2000" dirty="0" smtClean="0"/>
              <a:t>So the high register at address 0x0800001C for Core 0 is:</a:t>
            </a:r>
            <a:br>
              <a:rPr lang="en-US" sz="2000" dirty="0" smtClean="0"/>
            </a:br>
            <a:r>
              <a:rPr lang="en-US" sz="2400" dirty="0" smtClean="0"/>
              <a:t>0000 0000 0000 0000 0000 0011 1111</a:t>
            </a:r>
          </a:p>
        </p:txBody>
      </p:sp>
      <p:sp>
        <p:nvSpPr>
          <p:cNvPr id="5" name="Title 1"/>
          <p:cNvSpPr>
            <a:spLocks noGrp="1"/>
          </p:cNvSpPr>
          <p:nvPr>
            <p:ph type="title"/>
          </p:nvPr>
        </p:nvSpPr>
        <p:spPr>
          <a:xfrm>
            <a:off x="76200" y="76200"/>
            <a:ext cx="8991600" cy="685800"/>
          </a:xfrm>
        </p:spPr>
        <p:txBody>
          <a:bodyPr rtlCol="0">
            <a:normAutofit/>
          </a:bodyPr>
          <a:lstStyle/>
          <a:p>
            <a:pPr eaLnBrk="1" fontAlgn="auto" hangingPunct="1">
              <a:spcAft>
                <a:spcPts val="0"/>
              </a:spcAft>
              <a:defRPr/>
            </a:pPr>
            <a:r>
              <a:rPr lang="en-US" sz="3100" dirty="0" smtClean="0"/>
              <a:t>Example 3: Sharing Very Large DDR for Different Cores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rtlCol="0">
            <a:normAutofit fontScale="77500" lnSpcReduction="20000"/>
          </a:bodyPr>
          <a:lstStyle/>
          <a:p>
            <a:pPr eaLnBrk="1" hangingPunct="1">
              <a:defRPr/>
            </a:pPr>
            <a:r>
              <a:rPr lang="en-US" sz="2800" dirty="0" smtClean="0"/>
              <a:t>Core 1, Physical (replacement) base address 0x00001 (16 bits, with the 30 bits from the size the physical base address is </a:t>
            </a:r>
            <a:br>
              <a:rPr lang="en-US" sz="2800" dirty="0" smtClean="0"/>
            </a:br>
            <a:r>
              <a:rPr lang="en-US" sz="2800" dirty="0" smtClean="0"/>
              <a:t>0x0 4000 0000)</a:t>
            </a:r>
          </a:p>
          <a:p>
            <a:pPr eaLnBrk="1" hangingPunct="1">
              <a:defRPr/>
            </a:pPr>
            <a:r>
              <a:rPr lang="en-US" sz="2800" dirty="0" smtClean="0"/>
              <a:t>So the high register at address 0x0800001C for Core 1 is</a:t>
            </a:r>
            <a:br>
              <a:rPr lang="en-US" sz="2800" dirty="0" smtClean="0"/>
            </a:br>
            <a:r>
              <a:rPr lang="en-US" dirty="0" smtClean="0"/>
              <a:t>0000 0000 0000 0000 0001 0011 1111</a:t>
            </a:r>
            <a:br>
              <a:rPr lang="en-US" dirty="0" smtClean="0"/>
            </a:br>
            <a:endParaRPr lang="en-US" dirty="0" smtClean="0"/>
          </a:p>
          <a:p>
            <a:pPr eaLnBrk="1" hangingPunct="1">
              <a:defRPr/>
            </a:pPr>
            <a:r>
              <a:rPr lang="en-US" sz="2800" dirty="0" smtClean="0"/>
              <a:t>Core 2, Physical (replacement) base address 0x00002 (16 bits, with the 30 bits from the size the physical base address is </a:t>
            </a:r>
            <a:br>
              <a:rPr lang="en-US" sz="2800" dirty="0" smtClean="0"/>
            </a:br>
            <a:r>
              <a:rPr lang="en-US" sz="2800" dirty="0" smtClean="0"/>
              <a:t>0x0 8000 0000)</a:t>
            </a:r>
          </a:p>
          <a:p>
            <a:pPr eaLnBrk="1" hangingPunct="1">
              <a:defRPr/>
            </a:pPr>
            <a:r>
              <a:rPr lang="en-US" sz="2800" dirty="0" smtClean="0"/>
              <a:t>So the high register at address 0x0800001C for Core 2 is</a:t>
            </a:r>
            <a:br>
              <a:rPr lang="en-US" sz="2800" dirty="0" smtClean="0"/>
            </a:br>
            <a:r>
              <a:rPr lang="en-US" dirty="0" smtClean="0"/>
              <a:t>0000 0000 0000 0000 0010 0011 1111 </a:t>
            </a:r>
          </a:p>
          <a:p>
            <a:pPr eaLnBrk="1" hangingPunct="1">
              <a:defRPr/>
            </a:pPr>
            <a:endParaRPr lang="en-US" sz="2800" dirty="0" smtClean="0"/>
          </a:p>
          <a:p>
            <a:pPr eaLnBrk="1" hangingPunct="1">
              <a:defRPr/>
            </a:pPr>
            <a:r>
              <a:rPr lang="en-US" sz="2800" dirty="0" smtClean="0"/>
              <a:t>Core 7, Physical (replacement) base address 0x00007 (16 bits, with the 30 bits from the size the physical base address is 0x1 c000 0000)</a:t>
            </a:r>
          </a:p>
          <a:p>
            <a:pPr eaLnBrk="1" hangingPunct="1">
              <a:defRPr/>
            </a:pPr>
            <a:r>
              <a:rPr lang="en-US" sz="2800" dirty="0" smtClean="0"/>
              <a:t>So the high register at address 0x0800001C for Core 7 is</a:t>
            </a:r>
            <a:br>
              <a:rPr lang="en-US" sz="2800" dirty="0" smtClean="0"/>
            </a:br>
            <a:r>
              <a:rPr lang="en-US" dirty="0" smtClean="0"/>
              <a:t>0000 0000 0000 0000 0111 0011 1111</a:t>
            </a:r>
          </a:p>
          <a:p>
            <a:pPr lvl="3" eaLnBrk="1" fontAlgn="auto" hangingPunct="1">
              <a:spcAft>
                <a:spcPts val="0"/>
              </a:spcAft>
              <a:buFont typeface="Arial" pitchFamily="34" charset="0"/>
              <a:buChar char="–"/>
              <a:defRPr/>
            </a:pPr>
            <a:endParaRPr lang="en-US" sz="1600" dirty="0" smtClean="0"/>
          </a:p>
          <a:p>
            <a:pPr lvl="3" eaLnBrk="1" fontAlgn="auto" hangingPunct="1">
              <a:spcAft>
                <a:spcPts val="0"/>
              </a:spcAft>
              <a:buFont typeface="Arial" pitchFamily="34" charset="0"/>
              <a:buChar char="–"/>
              <a:defRPr/>
            </a:pPr>
            <a:endParaRPr lang="en-US" sz="1200" dirty="0" smtClean="0"/>
          </a:p>
          <a:p>
            <a:pPr lvl="2" eaLnBrk="1" fontAlgn="auto" hangingPunct="1">
              <a:spcAft>
                <a:spcPts val="0"/>
              </a:spcAft>
              <a:buFont typeface="Arial" pitchFamily="34" charset="0"/>
              <a:buChar char="•"/>
              <a:defRPr/>
            </a:pPr>
            <a:endParaRPr lang="en-US" sz="1600" dirty="0" smtClean="0"/>
          </a:p>
        </p:txBody>
      </p:sp>
      <p:sp>
        <p:nvSpPr>
          <p:cNvPr id="5" name="Title 1"/>
          <p:cNvSpPr>
            <a:spLocks noGrp="1"/>
          </p:cNvSpPr>
          <p:nvPr>
            <p:ph type="title"/>
          </p:nvPr>
        </p:nvSpPr>
        <p:spPr>
          <a:xfrm>
            <a:off x="76200" y="76200"/>
            <a:ext cx="8991600" cy="685800"/>
          </a:xfrm>
        </p:spPr>
        <p:txBody>
          <a:bodyPr rtlCol="0">
            <a:normAutofit/>
          </a:bodyPr>
          <a:lstStyle/>
          <a:p>
            <a:pPr eaLnBrk="1" fontAlgn="auto" hangingPunct="1">
              <a:spcAft>
                <a:spcPts val="0"/>
              </a:spcAft>
              <a:defRPr/>
            </a:pPr>
            <a:r>
              <a:rPr lang="en-US" sz="3100" dirty="0" smtClean="0"/>
              <a:t>Example 3: Sharing Very Large DDR for Different Cores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198438"/>
            <a:ext cx="8229600" cy="868362"/>
          </a:xfrm>
        </p:spPr>
        <p:txBody>
          <a:bodyPr/>
          <a:lstStyle/>
          <a:p>
            <a:pPr eaLnBrk="1" hangingPunct="1"/>
            <a:r>
              <a:rPr lang="en-US" sz="3600" dirty="0" smtClean="0"/>
              <a:t>Using Software to Configure XMC </a:t>
            </a:r>
          </a:p>
        </p:txBody>
      </p:sp>
      <p:sp>
        <p:nvSpPr>
          <p:cNvPr id="19459" name="Content Placeholder 2"/>
          <p:cNvSpPr>
            <a:spLocks noGrp="1"/>
          </p:cNvSpPr>
          <p:nvPr>
            <p:ph idx="1"/>
          </p:nvPr>
        </p:nvSpPr>
        <p:spPr>
          <a:xfrm>
            <a:off x="381000" y="1066800"/>
            <a:ext cx="8382000" cy="4876800"/>
          </a:xfrm>
        </p:spPr>
        <p:txBody>
          <a:bodyPr/>
          <a:lstStyle/>
          <a:p>
            <a:pPr eaLnBrk="1" hangingPunct="1"/>
            <a:r>
              <a:rPr lang="en-US" dirty="0" smtClean="0"/>
              <a:t>Verify that the following path exists in your project  (if not, add it):</a:t>
            </a:r>
          </a:p>
          <a:p>
            <a:pPr lvl="1" eaLnBrk="1" hangingPunct="1"/>
            <a:r>
              <a:rPr lang="en-US" b="1" dirty="0" smtClean="0">
                <a:latin typeface="Courier New" pitchFamily="49" charset="0"/>
                <a:cs typeface="Courier New" pitchFamily="49" charset="0"/>
              </a:rPr>
              <a:t>PDK_INSTALL\packages    </a:t>
            </a:r>
          </a:p>
          <a:p>
            <a:pPr lvl="1" eaLnBrk="1" hangingPunct="1"/>
            <a:r>
              <a:rPr lang="en-US" dirty="0" smtClean="0"/>
              <a:t>Where </a:t>
            </a:r>
            <a:r>
              <a:rPr lang="en-US" b="1" dirty="0" smtClean="0">
                <a:latin typeface="Courier New" pitchFamily="49" charset="0"/>
                <a:cs typeface="Courier New" pitchFamily="49" charset="0"/>
              </a:rPr>
              <a:t>PDK_INSTALL</a:t>
            </a:r>
            <a:r>
              <a:rPr lang="en-US" dirty="0" smtClean="0"/>
              <a:t> is the path to the directory where the latest PDK was installed.</a:t>
            </a:r>
          </a:p>
          <a:p>
            <a:pPr lvl="1" eaLnBrk="1" hangingPunct="1"/>
            <a:r>
              <a:rPr lang="en-US" dirty="0" smtClean="0"/>
              <a:t>A typical path looks like:</a:t>
            </a:r>
          </a:p>
          <a:p>
            <a:pPr algn="ctr" eaLnBrk="1" hangingPunct="1">
              <a:buNone/>
            </a:pPr>
            <a:r>
              <a:rPr lang="en-US" sz="1600" b="1" dirty="0" smtClean="0">
                <a:latin typeface="Courier New" pitchFamily="49" charset="0"/>
                <a:cs typeface="Courier New" pitchFamily="49" charset="0"/>
              </a:rPr>
              <a:t>C:\Program Files\Texas Instruments\pdk_C6678_1_0_0_11\packages</a:t>
            </a:r>
          </a:p>
          <a:p>
            <a:pPr eaLnBrk="1" hangingPunct="1"/>
            <a:r>
              <a:rPr lang="en-US" dirty="0" smtClean="0"/>
              <a:t>Include the CSL Auxiliary include file:</a:t>
            </a:r>
            <a:br>
              <a:rPr lang="en-US" dirty="0" smtClean="0"/>
            </a:br>
            <a:r>
              <a:rPr lang="en-US" sz="2800" b="1" dirty="0" smtClean="0">
                <a:latin typeface="Courier New" pitchFamily="49" charset="0"/>
                <a:cs typeface="Courier New" pitchFamily="49" charset="0"/>
              </a:rPr>
              <a:t>#include &lt;ti/csl/csl_cacheAux.h&gt;</a:t>
            </a:r>
          </a:p>
          <a:p>
            <a:pPr lvl="2" eaLnBrk="1" hangingPunct="1"/>
            <a:endParaRPr lang="en-US" sz="1600" dirty="0" smtClean="0"/>
          </a:p>
          <a:p>
            <a:pPr lvl="2" eaLnBrk="1" hangingPunct="1"/>
            <a:endParaRPr lang="en-US" sz="1600"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868362"/>
          </a:xfrm>
        </p:spPr>
        <p:txBody>
          <a:bodyPr/>
          <a:lstStyle/>
          <a:p>
            <a:pPr eaLnBrk="1" hangingPunct="1"/>
            <a:r>
              <a:rPr lang="en-US" sz="3600" dirty="0" smtClean="0"/>
              <a:t>Using Software to Configure XMC </a:t>
            </a:r>
          </a:p>
        </p:txBody>
      </p:sp>
      <p:sp>
        <p:nvSpPr>
          <p:cNvPr id="3" name="Content Placeholder 2"/>
          <p:cNvSpPr>
            <a:spLocks noGrp="1"/>
          </p:cNvSpPr>
          <p:nvPr>
            <p:ph idx="1"/>
          </p:nvPr>
        </p:nvSpPr>
        <p:spPr>
          <a:xfrm>
            <a:off x="304800" y="1219200"/>
            <a:ext cx="8534400" cy="4876800"/>
          </a:xfrm>
        </p:spPr>
        <p:txBody>
          <a:bodyPr rtlCol="0">
            <a:normAutofit fontScale="85000" lnSpcReduction="20000"/>
          </a:bodyPr>
          <a:lstStyle/>
          <a:p>
            <a:pPr lvl="1" eaLnBrk="1" fontAlgn="auto" hangingPunct="1">
              <a:spcAft>
                <a:spcPts val="0"/>
              </a:spcAft>
              <a:buFont typeface="Arial" pitchFamily="34" charset="0"/>
              <a:buChar char="–"/>
              <a:defRPr/>
            </a:pPr>
            <a:r>
              <a:rPr lang="en-US" sz="2400" dirty="0" smtClean="0"/>
              <a:t>Manipulate the MAR registers:</a:t>
            </a:r>
          </a:p>
          <a:p>
            <a:pPr lvl="2" eaLnBrk="1" fontAlgn="auto" hangingPunct="1">
              <a:spcAft>
                <a:spcPts val="0"/>
              </a:spcAft>
              <a:buFont typeface="Arial" pitchFamily="34" charset="0"/>
              <a:buChar char="•"/>
              <a:defRPr/>
            </a:pPr>
            <a:r>
              <a:rPr lang="en-US" sz="2000" dirty="0" smtClean="0"/>
              <a:t>Defined in </a:t>
            </a:r>
            <a:r>
              <a:rPr lang="en-US" sz="2000" b="1" dirty="0" smtClean="0">
                <a:latin typeface="Courier New" pitchFamily="49" charset="0"/>
                <a:cs typeface="Courier New" pitchFamily="49" charset="0"/>
              </a:rPr>
              <a:t>csl_cacheAux.h</a:t>
            </a:r>
          </a:p>
          <a:p>
            <a:pPr lvl="3" eaLnBrk="1" fontAlgn="auto" hangingPunct="1">
              <a:spcAft>
                <a:spcPts val="0"/>
              </a:spcAft>
              <a:buFont typeface="Arial" pitchFamily="34" charset="0"/>
              <a:buChar char="–"/>
              <a:defRPr/>
            </a:pPr>
            <a:r>
              <a:rPr lang="en-US" sz="1400" b="1" dirty="0" smtClean="0">
                <a:latin typeface="Courier New" pitchFamily="49" charset="0"/>
                <a:cs typeface="Courier New" pitchFamily="49" charset="0"/>
              </a:rPr>
              <a:t>CSL_IDEF_INLINE void CACHE_enableCaching ( Uint8  </a:t>
            </a:r>
            <a:r>
              <a:rPr lang="en-US" sz="1400" b="1" i="1" dirty="0" smtClean="0">
                <a:latin typeface="Courier New" pitchFamily="49" charset="0"/>
                <a:cs typeface="Courier New" pitchFamily="49" charset="0"/>
              </a:rPr>
              <a:t>mar</a:t>
            </a:r>
            <a:r>
              <a:rPr lang="en-US" sz="1400" b="1" dirty="0" smtClean="0">
                <a:latin typeface="Courier New" pitchFamily="49" charset="0"/>
                <a:cs typeface="Courier New" pitchFamily="49" charset="0"/>
              </a:rPr>
              <a:t>  ) </a:t>
            </a:r>
          </a:p>
          <a:p>
            <a:pPr lvl="3" eaLnBrk="1" fontAlgn="auto" hangingPunct="1">
              <a:spcAft>
                <a:spcPts val="0"/>
              </a:spcAft>
              <a:buFont typeface="Arial" pitchFamily="34" charset="0"/>
              <a:buChar char="–"/>
              <a:defRPr/>
            </a:pPr>
            <a:r>
              <a:rPr lang="en-US" sz="1400" b="1" dirty="0" smtClean="0">
                <a:latin typeface="Courier New" pitchFamily="49" charset="0"/>
                <a:cs typeface="Courier New" pitchFamily="49" charset="0"/>
              </a:rPr>
              <a:t>CSL_IDEF_INLINE void CACHE_disableCaching ( Uint8  </a:t>
            </a:r>
            <a:r>
              <a:rPr lang="en-US" sz="1400" b="1" i="1" dirty="0" smtClean="0">
                <a:latin typeface="Courier New" pitchFamily="49" charset="0"/>
                <a:cs typeface="Courier New" pitchFamily="49" charset="0"/>
              </a:rPr>
              <a:t>mar</a:t>
            </a:r>
            <a:r>
              <a:rPr lang="en-US" sz="1400" b="1" dirty="0" smtClean="0">
                <a:latin typeface="Courier New" pitchFamily="49" charset="0"/>
                <a:cs typeface="Courier New" pitchFamily="49" charset="0"/>
              </a:rPr>
              <a:t>  ) </a:t>
            </a:r>
          </a:p>
          <a:p>
            <a:pPr lvl="3" eaLnBrk="1" fontAlgn="auto" hangingPunct="1">
              <a:spcAft>
                <a:spcPts val="0"/>
              </a:spcAft>
              <a:buFont typeface="Arial" pitchFamily="34" charset="0"/>
              <a:buChar char="–"/>
              <a:defRPr/>
            </a:pPr>
            <a:r>
              <a:rPr lang="en-US" sz="1400" b="1" dirty="0" smtClean="0">
                <a:latin typeface="Courier New" pitchFamily="49" charset="0"/>
                <a:cs typeface="Courier New" pitchFamily="49" charset="0"/>
              </a:rPr>
              <a:t>CSL_IDEF_INLINE void CACHE_setMemRegionInfo (Uint8 mar, Uint8 pcx, Uint8 pfx)</a:t>
            </a:r>
          </a:p>
          <a:p>
            <a:pPr lvl="4" eaLnBrk="1" fontAlgn="auto" hangingPunct="1">
              <a:spcAft>
                <a:spcPts val="0"/>
              </a:spcAft>
              <a:buFont typeface="Arial" pitchFamily="34" charset="0"/>
              <a:buChar char="»"/>
              <a:defRPr/>
            </a:pPr>
            <a:r>
              <a:rPr lang="en-US" sz="1400" dirty="0" smtClean="0"/>
              <a:t>Where Mar is 8 bits (0 to 255) number of the MAR register</a:t>
            </a:r>
          </a:p>
          <a:p>
            <a:pPr lvl="4" eaLnBrk="1" fontAlgn="auto" hangingPunct="1">
              <a:spcAft>
                <a:spcPts val="0"/>
              </a:spcAft>
              <a:buFont typeface="Arial" pitchFamily="34" charset="0"/>
              <a:buChar char="»"/>
              <a:defRPr/>
            </a:pPr>
            <a:r>
              <a:rPr lang="en-US" sz="1400" dirty="0" smtClean="0"/>
              <a:t>Interestingly enough, this is the base address shifted 24 places to the right</a:t>
            </a:r>
          </a:p>
          <a:p>
            <a:pPr lvl="4" eaLnBrk="1" fontAlgn="auto" hangingPunct="1">
              <a:spcAft>
                <a:spcPts val="0"/>
              </a:spcAft>
              <a:buFont typeface="Arial" pitchFamily="34" charset="0"/>
              <a:buChar char="»"/>
              <a:defRPr/>
            </a:pPr>
            <a:r>
              <a:rPr lang="en-US" sz="1400" dirty="0" smtClean="0"/>
              <a:t>PCX controls cache-ability</a:t>
            </a:r>
          </a:p>
          <a:p>
            <a:pPr lvl="4" eaLnBrk="1" fontAlgn="auto" hangingPunct="1">
              <a:spcAft>
                <a:spcPts val="0"/>
              </a:spcAft>
              <a:buFont typeface="Arial" pitchFamily="34" charset="0"/>
              <a:buChar char="»"/>
              <a:defRPr/>
            </a:pPr>
            <a:r>
              <a:rPr lang="en-US" sz="1400" dirty="0" smtClean="0"/>
              <a:t>PFX controls pre-fetching</a:t>
            </a:r>
          </a:p>
          <a:p>
            <a:pPr lvl="1" eaLnBrk="1" fontAlgn="auto" hangingPunct="1">
              <a:spcAft>
                <a:spcPts val="0"/>
              </a:spcAft>
              <a:buFont typeface="Arial" pitchFamily="34" charset="0"/>
              <a:buChar char="–"/>
              <a:defRPr/>
            </a:pPr>
            <a:r>
              <a:rPr lang="en-US" sz="2000" dirty="0" smtClean="0"/>
              <a:t>Example 1: Enable cache for DDR3 memory 0x8000 0000 to 0x80ff ffff</a:t>
            </a:r>
          </a:p>
          <a:p>
            <a:pPr lvl="2" eaLnBrk="1" fontAlgn="auto" hangingPunct="1">
              <a:spcAft>
                <a:spcPts val="0"/>
              </a:spcAft>
              <a:buFont typeface="Arial" pitchFamily="34" charset="0"/>
              <a:buChar char="•"/>
              <a:defRPr/>
            </a:pPr>
            <a:r>
              <a:rPr lang="en-US" sz="1600" b="1" dirty="0" smtClean="0">
                <a:latin typeface="Courier New" pitchFamily="49" charset="0"/>
                <a:cs typeface="Courier New" pitchFamily="49" charset="0"/>
              </a:rPr>
              <a:t>#define MAPPED_VIRTUAL_ADDRESS0  0x80000000</a:t>
            </a:r>
          </a:p>
          <a:p>
            <a:pPr lvl="2" eaLnBrk="1" fontAlgn="auto" hangingPunct="1">
              <a:spcAft>
                <a:spcPts val="0"/>
              </a:spcAft>
              <a:buFont typeface="Arial" pitchFamily="34" charset="0"/>
              <a:buChar char="•"/>
              <a:defRPr/>
            </a:pPr>
            <a:r>
              <a:rPr lang="en-US" sz="1600" b="1" dirty="0" smtClean="0">
                <a:latin typeface="Courier New" pitchFamily="49" charset="0"/>
                <a:cs typeface="Courier New" pitchFamily="49" charset="0"/>
              </a:rPr>
              <a:t>CACHE_enableCaching ((MAPPED_VIRTUAL_ADDRESS0) &gt;&gt; 24);</a:t>
            </a:r>
          </a:p>
          <a:p>
            <a:pPr lvl="1" eaLnBrk="1" fontAlgn="auto" hangingPunct="1">
              <a:spcAft>
                <a:spcPts val="0"/>
              </a:spcAft>
              <a:buFont typeface="Arial" pitchFamily="34" charset="0"/>
              <a:buChar char="–"/>
              <a:defRPr/>
            </a:pPr>
            <a:r>
              <a:rPr lang="en-US" sz="2000" dirty="0" smtClean="0"/>
              <a:t>Example 2: Disable cache for DDR3 memory 0x8100 0000 to 0x81ff ffff</a:t>
            </a:r>
          </a:p>
          <a:p>
            <a:pPr lvl="2" eaLnBrk="1" fontAlgn="auto" hangingPunct="1">
              <a:spcAft>
                <a:spcPts val="0"/>
              </a:spcAft>
              <a:buFont typeface="Arial" pitchFamily="34" charset="0"/>
              <a:buChar char="•"/>
              <a:defRPr/>
            </a:pPr>
            <a:r>
              <a:rPr lang="en-US" sz="1600" b="1" dirty="0" smtClean="0">
                <a:latin typeface="Courier New" pitchFamily="49" charset="0"/>
                <a:cs typeface="Courier New" pitchFamily="49" charset="0"/>
              </a:rPr>
              <a:t>#define MAPPED_VIRTUAL_ADDRESS1  0x81000000</a:t>
            </a:r>
          </a:p>
          <a:p>
            <a:pPr lvl="2" eaLnBrk="1" fontAlgn="auto" hangingPunct="1">
              <a:spcAft>
                <a:spcPts val="0"/>
              </a:spcAft>
              <a:buFont typeface="Arial" pitchFamily="34" charset="0"/>
              <a:buChar char="•"/>
              <a:defRPr/>
            </a:pPr>
            <a:r>
              <a:rPr lang="en-US" sz="1600" b="1" dirty="0" smtClean="0">
                <a:latin typeface="Courier New" pitchFamily="49" charset="0"/>
                <a:cs typeface="Courier New" pitchFamily="49" charset="0"/>
              </a:rPr>
              <a:t>CACHE_disableCaching ((MAPPED_VIRTUAL_ADDRESS1) &gt;&gt; 24);</a:t>
            </a:r>
          </a:p>
          <a:p>
            <a:pPr lvl="1" eaLnBrk="1" fontAlgn="auto" hangingPunct="1">
              <a:spcAft>
                <a:spcPts val="0"/>
              </a:spcAft>
              <a:buFont typeface="Arial" pitchFamily="34" charset="0"/>
              <a:buChar char="–"/>
              <a:defRPr/>
            </a:pPr>
            <a:r>
              <a:rPr lang="en-US" sz="2000" dirty="0" smtClean="0"/>
              <a:t>Example 3: Disable cache and enable prefetch for DDR3 memory 0x8100 0000 to</a:t>
            </a:r>
            <a:br>
              <a:rPr lang="en-US" sz="2000" dirty="0" smtClean="0"/>
            </a:br>
            <a:r>
              <a:rPr lang="en-US" sz="2000" dirty="0" smtClean="0"/>
              <a:t>0x81ff ffff</a:t>
            </a:r>
          </a:p>
          <a:p>
            <a:pPr lvl="2" eaLnBrk="1" fontAlgn="auto" hangingPunct="1">
              <a:spcAft>
                <a:spcPts val="0"/>
              </a:spcAft>
              <a:buFont typeface="Arial" pitchFamily="34" charset="0"/>
              <a:buChar char="•"/>
              <a:defRPr/>
            </a:pPr>
            <a:r>
              <a:rPr lang="en-US" sz="1600" b="1" dirty="0" smtClean="0">
                <a:latin typeface="Courier New" pitchFamily="49" charset="0"/>
                <a:cs typeface="Courier New" pitchFamily="49" charset="0"/>
              </a:rPr>
              <a:t>#define MAPPED_VIRTUAL_ADDRESS1  0x81000000</a:t>
            </a:r>
          </a:p>
          <a:p>
            <a:pPr lvl="2" eaLnBrk="1" fontAlgn="auto" hangingPunct="1">
              <a:spcAft>
                <a:spcPts val="0"/>
              </a:spcAft>
              <a:buFont typeface="Arial" pitchFamily="34" charset="0"/>
              <a:buChar char="•"/>
              <a:defRPr/>
            </a:pPr>
            <a:r>
              <a:rPr lang="en-US" sz="1600" b="1" dirty="0" smtClean="0">
                <a:latin typeface="Courier New" pitchFamily="49" charset="0"/>
                <a:cs typeface="Courier New" pitchFamily="49" charset="0"/>
              </a:rPr>
              <a:t>CACHE_setMemRegionInfo (((MAPPED_VIRTUAL_ADDRESS1) &gt;&gt; 24,0,1);</a:t>
            </a:r>
          </a:p>
          <a:p>
            <a:pPr lvl="2" eaLnBrk="1" fontAlgn="auto" hangingPunct="1">
              <a:spcAft>
                <a:spcPts val="0"/>
              </a:spcAft>
              <a:buFont typeface="Arial" pitchFamily="34" charset="0"/>
              <a:buChar char="•"/>
              <a:defRPr/>
            </a:pPr>
            <a:r>
              <a:rPr lang="en-US" sz="1600" dirty="0" smtClean="0"/>
              <a:t>Note 1: If </a:t>
            </a:r>
            <a:r>
              <a:rPr lang="en-US" sz="1600" b="1" dirty="0" smtClean="0">
                <a:latin typeface="Courier New" pitchFamily="49" charset="0"/>
                <a:cs typeface="Courier New" pitchFamily="49" charset="0"/>
              </a:rPr>
              <a:t>CACHE_setMemRegionInfo</a:t>
            </a:r>
            <a:r>
              <a:rPr lang="en-US" sz="1600" dirty="0" smtClean="0"/>
              <a:t>  is used, no need to use </a:t>
            </a:r>
            <a:r>
              <a:rPr lang="en-US" sz="1600" b="1" dirty="0" smtClean="0">
                <a:latin typeface="Courier New" pitchFamily="49" charset="0"/>
                <a:cs typeface="Courier New" pitchFamily="49" charset="0"/>
              </a:rPr>
              <a:t>CACHE_disableCaching</a:t>
            </a:r>
            <a:r>
              <a:rPr lang="en-US" sz="1600" dirty="0" smtClean="0"/>
              <a:t> or </a:t>
            </a:r>
            <a:r>
              <a:rPr lang="en-US" sz="1600" b="1" dirty="0" smtClean="0">
                <a:latin typeface="Courier New" pitchFamily="49" charset="0"/>
                <a:cs typeface="Courier New" pitchFamily="49" charset="0"/>
              </a:rPr>
              <a:t>CACHE_enableCaching </a:t>
            </a:r>
          </a:p>
          <a:p>
            <a:pPr lvl="2" eaLnBrk="1" fontAlgn="auto" hangingPunct="1">
              <a:spcAft>
                <a:spcPts val="0"/>
              </a:spcAft>
              <a:buFont typeface="Arial" pitchFamily="34" charset="0"/>
              <a:buChar char="•"/>
              <a:defRPr/>
            </a:pPr>
            <a:r>
              <a:rPr lang="en-US" sz="1600" dirty="0" smtClean="0"/>
              <a:t>Note 2: Reset values (Mar 15 to 255) pre-fetch enable, cache disabled</a:t>
            </a:r>
          </a:p>
          <a:p>
            <a:pPr lvl="2" eaLnBrk="1" fontAlgn="auto" hangingPunct="1">
              <a:spcAft>
                <a:spcPts val="0"/>
              </a:spcAft>
              <a:buFont typeface="Arial" pitchFamily="34" charset="0"/>
              <a:buChar char="•"/>
              <a:defRPr/>
            </a:pPr>
            <a:endParaRPr lang="en-US" sz="1600"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274638"/>
            <a:ext cx="8229600" cy="868362"/>
          </a:xfrm>
        </p:spPr>
        <p:txBody>
          <a:bodyPr/>
          <a:lstStyle/>
          <a:p>
            <a:pPr eaLnBrk="1" hangingPunct="1"/>
            <a:r>
              <a:rPr lang="en-US" sz="3600" dirty="0" smtClean="0"/>
              <a:t>Using Software to Configure XMC </a:t>
            </a:r>
          </a:p>
        </p:txBody>
      </p:sp>
      <p:sp>
        <p:nvSpPr>
          <p:cNvPr id="21507" name="Content Placeholder 2"/>
          <p:cNvSpPr>
            <a:spLocks noGrp="1"/>
          </p:cNvSpPr>
          <p:nvPr>
            <p:ph idx="1"/>
          </p:nvPr>
        </p:nvSpPr>
        <p:spPr>
          <a:xfrm>
            <a:off x="457200" y="1219200"/>
            <a:ext cx="8229600" cy="4876800"/>
          </a:xfrm>
        </p:spPr>
        <p:txBody>
          <a:bodyPr/>
          <a:lstStyle/>
          <a:p>
            <a:pPr lvl="1" eaLnBrk="1" hangingPunct="1">
              <a:buNone/>
            </a:pPr>
            <a:r>
              <a:rPr lang="en-US" sz="2400" dirty="0" smtClean="0"/>
              <a:t>Manipulate the MPAX registers:</a:t>
            </a:r>
          </a:p>
          <a:p>
            <a:pPr lvl="2" eaLnBrk="1" hangingPunct="1"/>
            <a:r>
              <a:rPr lang="en-US" sz="2000" dirty="0" smtClean="0"/>
              <a:t>Defined in </a:t>
            </a:r>
            <a:r>
              <a:rPr lang="en-US" sz="2000" b="1" dirty="0" smtClean="0">
                <a:latin typeface="Courier New" pitchFamily="49" charset="0"/>
                <a:cs typeface="Courier New" pitchFamily="49" charset="0"/>
              </a:rPr>
              <a:t>csl_xmcAux.h</a:t>
            </a:r>
          </a:p>
          <a:p>
            <a:pPr lvl="2" eaLnBrk="1" hangingPunct="1">
              <a:buFont typeface="Arial" charset="0"/>
              <a:buNone/>
            </a:pPr>
            <a:endParaRPr lang="en-US" sz="2000" dirty="0" smtClean="0"/>
          </a:p>
          <a:p>
            <a:pPr lvl="1" eaLnBrk="1" hangingPunct="1">
              <a:buFont typeface="Arial" charset="0"/>
              <a:buNone/>
            </a:pPr>
            <a:r>
              <a:rPr lang="en-US" sz="1400" b="1" dirty="0" smtClean="0">
                <a:latin typeface="Courier New" pitchFamily="49" charset="0"/>
                <a:cs typeface="Courier New" pitchFamily="49" charset="0"/>
              </a:rPr>
              <a:t>CSL_IDEF_INLINE void </a:t>
            </a:r>
          </a:p>
          <a:p>
            <a:pPr lvl="1" eaLnBrk="1" hangingPunct="1">
              <a:buFont typeface="Arial" charset="0"/>
              <a:buNone/>
            </a:pPr>
            <a:r>
              <a:rPr lang="en-US" sz="1400" b="1" dirty="0" smtClean="0">
                <a:latin typeface="Courier New" pitchFamily="49" charset="0"/>
                <a:cs typeface="Courier New" pitchFamily="49" charset="0"/>
              </a:rPr>
              <a:t>CSL_XMC_setXMPAXL ( Uint32  </a:t>
            </a:r>
            <a:r>
              <a:rPr lang="en-US" sz="1400" b="1" i="1" dirty="0" smtClean="0">
                <a:latin typeface="Courier New" pitchFamily="49" charset="0"/>
                <a:cs typeface="Courier New" pitchFamily="49" charset="0"/>
              </a:rPr>
              <a:t>index</a:t>
            </a:r>
            <a:r>
              <a:rPr lang="en-US" sz="1400" b="1" dirty="0" smtClean="0">
                <a:latin typeface="Courier New" pitchFamily="49" charset="0"/>
                <a:cs typeface="Courier New" pitchFamily="49" charset="0"/>
              </a:rPr>
              <a:t>, CSL_XMC_XMPAXHL *  </a:t>
            </a:r>
            <a:r>
              <a:rPr lang="en-US" sz="1400" b="1" i="1" dirty="0" smtClean="0">
                <a:latin typeface="Courier New" pitchFamily="49" charset="0"/>
                <a:cs typeface="Courier New" pitchFamily="49" charset="0"/>
              </a:rPr>
              <a:t>mpaxh</a:t>
            </a:r>
            <a:r>
              <a:rPr lang="en-US" sz="1400" b="1" dirty="0" smtClean="0">
                <a:latin typeface="Courier New" pitchFamily="49" charset="0"/>
                <a:cs typeface="Courier New" pitchFamily="49" charset="0"/>
              </a:rPr>
              <a:t>   )</a:t>
            </a:r>
            <a:br>
              <a:rPr lang="en-US" sz="1400" b="1" dirty="0" smtClean="0">
                <a:latin typeface="Courier New" pitchFamily="49" charset="0"/>
                <a:cs typeface="Courier New" pitchFamily="49" charset="0"/>
              </a:rPr>
            </a:br>
            <a:endParaRPr lang="en-US" sz="1400" b="1" dirty="0" smtClean="0">
              <a:latin typeface="Courier New" pitchFamily="49" charset="0"/>
              <a:cs typeface="Courier New" pitchFamily="49" charset="0"/>
            </a:endParaRPr>
          </a:p>
          <a:p>
            <a:pPr lvl="2" eaLnBrk="1" hangingPunct="1"/>
            <a:r>
              <a:rPr lang="en-US" sz="1800" dirty="0" smtClean="0"/>
              <a:t>Where index is one of the MPAX registers, 0 to 15  and CSL_XMC_XMPAXHL  is a structure that is defined in the next slide:</a:t>
            </a:r>
          </a:p>
          <a:p>
            <a:pPr lvl="2" eaLnBrk="1" hangingPunct="1">
              <a:buFont typeface="Arial" charset="0"/>
              <a:buNone/>
            </a:pPr>
            <a:endParaRPr lang="en-US" sz="1800" dirty="0" smtClean="0"/>
          </a:p>
          <a:p>
            <a:pPr lvl="2" eaLnBrk="1" hangingPunct="1"/>
            <a:endParaRPr lang="en-US" sz="2000" dirty="0" smtClean="0"/>
          </a:p>
          <a:p>
            <a:pPr lvl="2" eaLnBrk="1" hangingPunct="1"/>
            <a:endParaRPr lang="en-US" sz="2000" dirty="0" smtClean="0"/>
          </a:p>
          <a:p>
            <a:pPr lvl="2" eaLnBrk="1" hangingPunct="1"/>
            <a:endParaRPr lang="en-US" sz="20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762000" y="381000"/>
            <a:ext cx="7772400" cy="685800"/>
          </a:xfrm>
        </p:spPr>
        <p:txBody>
          <a:bodyPr/>
          <a:lstStyle/>
          <a:p>
            <a:pPr eaLnBrk="1" hangingPunct="1"/>
            <a:r>
              <a:rPr lang="en-US" sz="3600" dirty="0" smtClean="0"/>
              <a:t>Agenda</a:t>
            </a:r>
          </a:p>
        </p:txBody>
      </p:sp>
      <p:sp>
        <p:nvSpPr>
          <p:cNvPr id="3075" name="Subtitle 2"/>
          <p:cNvSpPr>
            <a:spLocks noGrp="1"/>
          </p:cNvSpPr>
          <p:nvPr>
            <p:ph type="subTitle" idx="1"/>
          </p:nvPr>
        </p:nvSpPr>
        <p:spPr>
          <a:xfrm>
            <a:off x="1143000" y="1447800"/>
            <a:ext cx="6400800" cy="4800600"/>
          </a:xfrm>
        </p:spPr>
        <p:txBody>
          <a:bodyPr/>
          <a:lstStyle/>
          <a:p>
            <a:pPr marL="342900" indent="-342900" algn="l" eaLnBrk="1" hangingPunct="1">
              <a:buFont typeface="Calibri" pitchFamily="34" charset="0"/>
              <a:buAutoNum type="arabicPeriod"/>
            </a:pPr>
            <a:r>
              <a:rPr lang="en-US" sz="2000" dirty="0" smtClean="0">
                <a:solidFill>
                  <a:srgbClr val="FF0000"/>
                </a:solidFill>
              </a:rPr>
              <a:t>Over View of the 6614 TeraNet   </a:t>
            </a:r>
          </a:p>
          <a:p>
            <a:pPr marL="342900" indent="-342900" algn="l" eaLnBrk="1" hangingPunct="1">
              <a:buFont typeface="Calibri" pitchFamily="34" charset="0"/>
              <a:buAutoNum type="arabicPeriod"/>
            </a:pPr>
            <a:r>
              <a:rPr lang="en-US" sz="2000" dirty="0" smtClean="0">
                <a:solidFill>
                  <a:schemeClr val="tx1"/>
                </a:solidFill>
              </a:rPr>
              <a:t>Memory System – DSP core point of view</a:t>
            </a:r>
          </a:p>
          <a:p>
            <a:pPr marL="800100" lvl="1" indent="-342900" algn="l" eaLnBrk="1" hangingPunct="1">
              <a:buFont typeface="Calibri" pitchFamily="34" charset="0"/>
              <a:buAutoNum type="arabicPeriod"/>
            </a:pPr>
            <a:r>
              <a:rPr lang="en-US" sz="1600" dirty="0" smtClean="0">
                <a:solidFill>
                  <a:schemeClr val="tx1"/>
                </a:solidFill>
              </a:rPr>
              <a:t>Overview of memory map</a:t>
            </a:r>
          </a:p>
          <a:p>
            <a:pPr marL="800100" lvl="1" indent="-342900" algn="l" eaLnBrk="1" hangingPunct="1">
              <a:buFont typeface="Calibri" pitchFamily="34" charset="0"/>
              <a:buAutoNum type="arabicPeriod"/>
            </a:pPr>
            <a:r>
              <a:rPr lang="en-US" sz="1600" dirty="0" smtClean="0">
                <a:solidFill>
                  <a:schemeClr val="tx1"/>
                </a:solidFill>
              </a:rPr>
              <a:t>MSMC and external Memory </a:t>
            </a:r>
          </a:p>
          <a:p>
            <a:pPr marL="342900" indent="-342900" algn="l" eaLnBrk="1" hangingPunct="1">
              <a:buFont typeface="Calibri" pitchFamily="34" charset="0"/>
              <a:buAutoNum type="arabicPeriod"/>
            </a:pPr>
            <a:r>
              <a:rPr lang="en-US" sz="2000" dirty="0" smtClean="0">
                <a:solidFill>
                  <a:schemeClr val="tx1"/>
                </a:solidFill>
              </a:rPr>
              <a:t>Memory System – ARM point of view</a:t>
            </a:r>
          </a:p>
          <a:p>
            <a:pPr marL="800100" lvl="1" indent="-342900" algn="l" eaLnBrk="1" hangingPunct="1">
              <a:buFont typeface="Calibri" pitchFamily="34" charset="0"/>
              <a:buAutoNum type="arabicPeriod"/>
            </a:pPr>
            <a:r>
              <a:rPr lang="en-US" sz="1600" dirty="0" smtClean="0">
                <a:solidFill>
                  <a:schemeClr val="tx1"/>
                </a:solidFill>
              </a:rPr>
              <a:t>Overview of memory map</a:t>
            </a:r>
          </a:p>
          <a:p>
            <a:pPr marL="800100" lvl="1" indent="-342900" algn="l" eaLnBrk="1" hangingPunct="1">
              <a:buFont typeface="Calibri" pitchFamily="34" charset="0"/>
              <a:buAutoNum type="arabicPeriod"/>
            </a:pPr>
            <a:r>
              <a:rPr lang="en-US" sz="1600" dirty="0" smtClean="0">
                <a:solidFill>
                  <a:schemeClr val="tx1"/>
                </a:solidFill>
              </a:rPr>
              <a:t>ARM subsystem access to memory</a:t>
            </a:r>
          </a:p>
          <a:p>
            <a:pPr marL="342900" indent="-342900" algn="l" eaLnBrk="1" hangingPunct="1">
              <a:buFont typeface="Calibri" pitchFamily="34" charset="0"/>
              <a:buAutoNum type="arabicPeriod"/>
            </a:pPr>
            <a:r>
              <a:rPr lang="en-US" sz="2000" dirty="0" smtClean="0">
                <a:solidFill>
                  <a:schemeClr val="tx1"/>
                </a:solidFill>
              </a:rPr>
              <a:t>ARM-DSP communication</a:t>
            </a:r>
            <a:endParaRPr lang="en-US" sz="1600" dirty="0" smtClean="0">
              <a:solidFill>
                <a:schemeClr val="tx1"/>
              </a:solidFill>
            </a:endParaRPr>
          </a:p>
          <a:p>
            <a:pPr marL="342900" indent="-342900" algn="l" eaLnBrk="1" hangingPunct="1">
              <a:buFont typeface="Calibri" pitchFamily="34" charset="0"/>
              <a:buAutoNum type="arabicPeriod"/>
            </a:pPr>
            <a:endParaRPr lang="en-US" sz="2400" b="1" dirty="0" smtClean="0">
              <a:solidFill>
                <a:schemeClr val="tx1"/>
              </a:solidFill>
            </a:endParaRPr>
          </a:p>
          <a:p>
            <a:pPr marL="342900" indent="-342900" algn="l" eaLnBrk="1" hangingPunct="1"/>
            <a:endParaRPr lang="en-US" sz="2400" b="1" dirty="0" smtClean="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6446142"/>
            <a:ext cx="8686800" cy="369332"/>
          </a:xfrm>
          <a:prstGeom prst="rect">
            <a:avLst/>
          </a:prstGeom>
          <a:solidFill>
            <a:schemeClr val="bg1"/>
          </a:solidFill>
        </p:spPr>
        <p:txBody>
          <a:bodyPr wrap="square" rtlCol="0">
            <a:spAutoFit/>
          </a:bodyPr>
          <a:lstStyle/>
          <a:p>
            <a:endParaRPr lang="en-US" dirty="0"/>
          </a:p>
        </p:txBody>
      </p:sp>
      <p:sp>
        <p:nvSpPr>
          <p:cNvPr id="22530" name="Rectangle 3"/>
          <p:cNvSpPr>
            <a:spLocks noChangeArrowheads="1"/>
          </p:cNvSpPr>
          <p:nvPr/>
        </p:nvSpPr>
        <p:spPr bwMode="auto">
          <a:xfrm>
            <a:off x="914400" y="719701"/>
            <a:ext cx="7315200" cy="4524315"/>
          </a:xfrm>
          <a:prstGeom prst="rect">
            <a:avLst/>
          </a:prstGeom>
          <a:noFill/>
          <a:ln w="9525">
            <a:noFill/>
            <a:miter lim="800000"/>
            <a:headEnd/>
            <a:tailEnd/>
          </a:ln>
        </p:spPr>
        <p:txBody>
          <a:bodyPr>
            <a:spAutoFit/>
          </a:bodyPr>
          <a:lstStyle/>
          <a:p>
            <a:pPr lvl="2"/>
            <a:r>
              <a:rPr lang="en-US" sz="1200" b="1" dirty="0" smtClean="0">
                <a:latin typeface="Courier New" pitchFamily="49" charset="0"/>
                <a:cs typeface="Courier New" pitchFamily="49" charset="0"/>
              </a:rPr>
              <a:t>typedef </a:t>
            </a:r>
            <a:r>
              <a:rPr lang="en-US" sz="1200" b="1" dirty="0">
                <a:latin typeface="Courier New" pitchFamily="49" charset="0"/>
                <a:cs typeface="Courier New" pitchFamily="49" charset="0"/>
              </a:rPr>
              <a:t>struct CSL_XMC_XMPAXL </a:t>
            </a:r>
          </a:p>
          <a:p>
            <a:pPr lvl="2"/>
            <a:r>
              <a:rPr lang="en-US" sz="1200" b="1" dirty="0">
                <a:latin typeface="Courier New" pitchFamily="49" charset="0"/>
                <a:cs typeface="Courier New" pitchFamily="49" charset="0"/>
              </a:rPr>
              <a:t>{</a:t>
            </a:r>
          </a:p>
          <a:p>
            <a:pPr lvl="2"/>
            <a:r>
              <a:rPr lang="en-US" sz="1200" b="1" dirty="0">
                <a:latin typeface="Courier New" pitchFamily="49" charset="0"/>
                <a:cs typeface="Courier New" pitchFamily="49" charset="0"/>
              </a:rPr>
              <a:t>	/** Replacement Address */</a:t>
            </a:r>
          </a:p>
          <a:p>
            <a:pPr lvl="2"/>
            <a:r>
              <a:rPr lang="en-US" sz="1200" b="1" dirty="0">
                <a:latin typeface="Courier New" pitchFamily="49" charset="0"/>
                <a:cs typeface="Courier New" pitchFamily="49" charset="0"/>
              </a:rPr>
              <a:t>	Uint32 rAddr;</a:t>
            </a:r>
          </a:p>
          <a:p>
            <a:pPr lvl="2"/>
            <a:r>
              <a:rPr lang="en-US" sz="1200" b="1" dirty="0">
                <a:latin typeface="Courier New" pitchFamily="49" charset="0"/>
                <a:cs typeface="Courier New" pitchFamily="49" charset="0"/>
              </a:rPr>
              <a:t>	</a:t>
            </a:r>
          </a:p>
          <a:p>
            <a:pPr lvl="2"/>
            <a:r>
              <a:rPr lang="en-US" sz="1200" b="1" dirty="0">
                <a:latin typeface="Courier New" pitchFamily="49" charset="0"/>
                <a:cs typeface="Courier New" pitchFamily="49" charset="0"/>
              </a:rPr>
              <a:t>	/** When set, supervisor may read from segment */	</a:t>
            </a:r>
          </a:p>
          <a:p>
            <a:pPr lvl="2"/>
            <a:r>
              <a:rPr lang="en-US" sz="1200" b="1" dirty="0">
                <a:latin typeface="Courier New" pitchFamily="49" charset="0"/>
                <a:cs typeface="Courier New" pitchFamily="49" charset="0"/>
              </a:rPr>
              <a:t>	Uint32 sr;</a:t>
            </a:r>
          </a:p>
          <a:p>
            <a:pPr lvl="2"/>
            <a:endParaRPr lang="en-US" sz="1200" b="1" dirty="0">
              <a:latin typeface="Courier New" pitchFamily="49" charset="0"/>
              <a:cs typeface="Courier New" pitchFamily="49" charset="0"/>
            </a:endParaRPr>
          </a:p>
          <a:p>
            <a:pPr lvl="2"/>
            <a:r>
              <a:rPr lang="en-US" sz="1200" b="1" dirty="0">
                <a:latin typeface="Courier New" pitchFamily="49" charset="0"/>
                <a:cs typeface="Courier New" pitchFamily="49" charset="0"/>
              </a:rPr>
              <a:t>	/** When set, supervisor may write to segment */	</a:t>
            </a:r>
          </a:p>
          <a:p>
            <a:pPr lvl="2"/>
            <a:r>
              <a:rPr lang="en-US" sz="1200" b="1" dirty="0">
                <a:latin typeface="Courier New" pitchFamily="49" charset="0"/>
                <a:cs typeface="Courier New" pitchFamily="49" charset="0"/>
              </a:rPr>
              <a:t>	Uint32 sw;</a:t>
            </a:r>
          </a:p>
          <a:p>
            <a:pPr lvl="2"/>
            <a:r>
              <a:rPr lang="en-US" sz="1200" b="1" dirty="0">
                <a:latin typeface="Courier New" pitchFamily="49" charset="0"/>
                <a:cs typeface="Courier New" pitchFamily="49" charset="0"/>
              </a:rPr>
              <a:t>	</a:t>
            </a:r>
          </a:p>
          <a:p>
            <a:pPr lvl="2"/>
            <a:r>
              <a:rPr lang="en-US" sz="1200" b="1" dirty="0">
                <a:latin typeface="Courier New" pitchFamily="49" charset="0"/>
                <a:cs typeface="Courier New" pitchFamily="49" charset="0"/>
              </a:rPr>
              <a:t>	/** When set, supervisor may execute from segment */	</a:t>
            </a:r>
          </a:p>
          <a:p>
            <a:pPr lvl="2"/>
            <a:r>
              <a:rPr lang="en-US" sz="1200" b="1" dirty="0">
                <a:latin typeface="Courier New" pitchFamily="49" charset="0"/>
                <a:cs typeface="Courier New" pitchFamily="49" charset="0"/>
              </a:rPr>
              <a:t>	Uint32 sx;</a:t>
            </a:r>
          </a:p>
          <a:p>
            <a:pPr lvl="2"/>
            <a:r>
              <a:rPr lang="en-US" sz="1200" b="1" dirty="0">
                <a:latin typeface="Courier New" pitchFamily="49" charset="0"/>
                <a:cs typeface="Courier New" pitchFamily="49" charset="0"/>
              </a:rPr>
              <a:t>	</a:t>
            </a:r>
          </a:p>
          <a:p>
            <a:pPr lvl="2"/>
            <a:r>
              <a:rPr lang="en-US" sz="1200" b="1" dirty="0">
                <a:latin typeface="Courier New" pitchFamily="49" charset="0"/>
                <a:cs typeface="Courier New" pitchFamily="49" charset="0"/>
              </a:rPr>
              <a:t>	/** When set, user may read from segment */	</a:t>
            </a:r>
          </a:p>
          <a:p>
            <a:pPr lvl="2"/>
            <a:r>
              <a:rPr lang="en-US" sz="1200" b="1" dirty="0">
                <a:latin typeface="Courier New" pitchFamily="49" charset="0"/>
                <a:cs typeface="Courier New" pitchFamily="49" charset="0"/>
              </a:rPr>
              <a:t>	Uint32 ur;</a:t>
            </a:r>
          </a:p>
          <a:p>
            <a:pPr lvl="2"/>
            <a:endParaRPr lang="en-US" sz="1200" b="1" dirty="0">
              <a:latin typeface="Courier New" pitchFamily="49" charset="0"/>
              <a:cs typeface="Courier New" pitchFamily="49" charset="0"/>
            </a:endParaRPr>
          </a:p>
          <a:p>
            <a:pPr lvl="2"/>
            <a:r>
              <a:rPr lang="en-US" sz="1200" b="1" dirty="0">
                <a:latin typeface="Courier New" pitchFamily="49" charset="0"/>
                <a:cs typeface="Courier New" pitchFamily="49" charset="0"/>
              </a:rPr>
              <a:t>	/** When set, user may write to segment */	</a:t>
            </a:r>
          </a:p>
          <a:p>
            <a:pPr lvl="2"/>
            <a:r>
              <a:rPr lang="en-US" sz="1200" b="1" dirty="0">
                <a:latin typeface="Courier New" pitchFamily="49" charset="0"/>
                <a:cs typeface="Courier New" pitchFamily="49" charset="0"/>
              </a:rPr>
              <a:t>	Uint32 uw;</a:t>
            </a:r>
          </a:p>
          <a:p>
            <a:pPr lvl="2"/>
            <a:endParaRPr lang="en-US" sz="1200" b="1" dirty="0">
              <a:latin typeface="Courier New" pitchFamily="49" charset="0"/>
              <a:cs typeface="Courier New" pitchFamily="49" charset="0"/>
            </a:endParaRPr>
          </a:p>
          <a:p>
            <a:pPr lvl="2"/>
            <a:r>
              <a:rPr lang="en-US" sz="1200" b="1" dirty="0">
                <a:latin typeface="Courier New" pitchFamily="49" charset="0"/>
                <a:cs typeface="Courier New" pitchFamily="49" charset="0"/>
              </a:rPr>
              <a:t>	/** When set, user may execute from segment */	</a:t>
            </a:r>
          </a:p>
          <a:p>
            <a:pPr lvl="2"/>
            <a:r>
              <a:rPr lang="en-US" sz="1200" b="1" dirty="0">
                <a:latin typeface="Courier New" pitchFamily="49" charset="0"/>
                <a:cs typeface="Courier New" pitchFamily="49" charset="0"/>
              </a:rPr>
              <a:t>	Uint32 ux;</a:t>
            </a:r>
          </a:p>
          <a:p>
            <a:pPr lvl="2"/>
            <a:r>
              <a:rPr lang="en-US" sz="1200" b="1" dirty="0">
                <a:latin typeface="Courier New" pitchFamily="49" charset="0"/>
                <a:cs typeface="Courier New" pitchFamily="49" charset="0"/>
              </a:rPr>
              <a:t>}CSL_XMC_XMPAXL;</a:t>
            </a:r>
          </a:p>
        </p:txBody>
      </p:sp>
      <p:sp>
        <p:nvSpPr>
          <p:cNvPr id="3" name="Title 1"/>
          <p:cNvSpPr txBox="1">
            <a:spLocks/>
          </p:cNvSpPr>
          <p:nvPr/>
        </p:nvSpPr>
        <p:spPr>
          <a:xfrm>
            <a:off x="304800" y="76200"/>
            <a:ext cx="8229600" cy="609600"/>
          </a:xfrm>
          <a:prstGeom prst="rect">
            <a:avLst/>
          </a:prstGeom>
        </p:spPr>
        <p:txBody>
          <a:bodyPr/>
          <a:lstStyle/>
          <a:p>
            <a:pPr lvl="0" algn="ctr"/>
            <a:r>
              <a:rPr kumimoji="0" lang="en-US" sz="3600" b="0" i="0" u="none" strike="noStrike" kern="1200" cap="none" spc="0" normalizeH="0" baseline="0" noProof="0" dirty="0" smtClean="0">
                <a:ln>
                  <a:noFill/>
                </a:ln>
                <a:solidFill>
                  <a:schemeClr val="tx1"/>
                </a:solidFill>
                <a:effectLst/>
                <a:uLnTx/>
                <a:uFillTx/>
                <a:latin typeface="+mj-lt"/>
                <a:ea typeface="+mj-ea"/>
                <a:cs typeface="+mj-cs"/>
              </a:rPr>
              <a:t>Definition:</a:t>
            </a:r>
            <a:r>
              <a:rPr kumimoji="0" lang="en-US" sz="3600" b="0" i="0" u="none" strike="noStrike" kern="1200" cap="none" spc="0" normalizeH="0" noProof="0" dirty="0" smtClean="0">
                <a:ln>
                  <a:noFill/>
                </a:ln>
                <a:solidFill>
                  <a:schemeClr val="tx1"/>
                </a:solidFill>
                <a:effectLst/>
                <a:uLnTx/>
                <a:uFillTx/>
                <a:latin typeface="+mj-lt"/>
                <a:ea typeface="+mj-ea"/>
                <a:cs typeface="+mj-cs"/>
              </a:rPr>
              <a:t> </a:t>
            </a:r>
            <a:r>
              <a:rPr lang="en-US" sz="3600" dirty="0" smtClean="0">
                <a:latin typeface="Calibri" pitchFamily="34" charset="0"/>
              </a:rPr>
              <a:t>CSL_XMC_XMPAXL</a:t>
            </a:r>
            <a:endParaRPr kumimoji="0" lang="en-US" sz="36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274638"/>
            <a:ext cx="8229600" cy="868362"/>
          </a:xfrm>
        </p:spPr>
        <p:txBody>
          <a:bodyPr/>
          <a:lstStyle/>
          <a:p>
            <a:pPr eaLnBrk="1" hangingPunct="1"/>
            <a:r>
              <a:rPr lang="en-US" sz="3600" dirty="0" smtClean="0"/>
              <a:t>Using Software to Configure XMC </a:t>
            </a:r>
          </a:p>
        </p:txBody>
      </p:sp>
      <p:sp>
        <p:nvSpPr>
          <p:cNvPr id="3" name="Content Placeholder 2"/>
          <p:cNvSpPr>
            <a:spLocks noGrp="1"/>
          </p:cNvSpPr>
          <p:nvPr>
            <p:ph idx="1"/>
          </p:nvPr>
        </p:nvSpPr>
        <p:spPr>
          <a:xfrm>
            <a:off x="457200" y="1219200"/>
            <a:ext cx="8229600" cy="5029200"/>
          </a:xfrm>
        </p:spPr>
        <p:txBody>
          <a:bodyPr rtlCol="0">
            <a:normAutofit fontScale="92500" lnSpcReduction="10000"/>
          </a:bodyPr>
          <a:lstStyle/>
          <a:p>
            <a:pPr eaLnBrk="1" fontAlgn="auto" hangingPunct="1">
              <a:spcAft>
                <a:spcPts val="0"/>
              </a:spcAft>
              <a:buNone/>
              <a:defRPr/>
            </a:pPr>
            <a:r>
              <a:rPr lang="en-US" sz="2400" dirty="0" smtClean="0"/>
              <a:t>Manipulate the MPAX registers:</a:t>
            </a:r>
            <a:r>
              <a:rPr lang="en-US" dirty="0" smtClean="0"/>
              <a:t/>
            </a:r>
            <a:br>
              <a:rPr lang="en-US" dirty="0" smtClean="0"/>
            </a:br>
            <a:r>
              <a:rPr lang="en-US" sz="2200" dirty="0" smtClean="0"/>
              <a:t/>
            </a:r>
            <a:br>
              <a:rPr lang="en-US" sz="2200" dirty="0" smtClean="0"/>
            </a:br>
            <a:r>
              <a:rPr lang="en-US" sz="2000" dirty="0" smtClean="0"/>
              <a:t>Defined in </a:t>
            </a:r>
            <a:r>
              <a:rPr lang="en-US" sz="2000" b="1" dirty="0" smtClean="0">
                <a:latin typeface="Courier New" pitchFamily="49" charset="0"/>
                <a:cs typeface="Courier New" pitchFamily="49" charset="0"/>
              </a:rPr>
              <a:t>csl_xmcAux.h</a:t>
            </a:r>
          </a:p>
          <a:p>
            <a:pPr lvl="2" eaLnBrk="1" fontAlgn="auto" hangingPunct="1">
              <a:spcAft>
                <a:spcPts val="0"/>
              </a:spcAft>
              <a:buFont typeface="Arial" pitchFamily="34" charset="0"/>
              <a:buNone/>
              <a:defRPr/>
            </a:pPr>
            <a:endParaRPr lang="en-US" sz="2000" dirty="0" smtClean="0"/>
          </a:p>
          <a:p>
            <a:pPr lvl="1" eaLnBrk="1" fontAlgn="auto" hangingPunct="1">
              <a:spcAft>
                <a:spcPts val="0"/>
              </a:spcAft>
              <a:buFont typeface="Arial" pitchFamily="34" charset="0"/>
              <a:buNone/>
              <a:defRPr/>
            </a:pPr>
            <a:r>
              <a:rPr lang="en-US" sz="1600" b="1" dirty="0" smtClean="0">
                <a:latin typeface="Courier New" pitchFamily="49" charset="0"/>
                <a:cs typeface="Courier New" pitchFamily="49" charset="0"/>
              </a:rPr>
              <a:t>CSL_IDEF_INLINE void </a:t>
            </a:r>
          </a:p>
          <a:p>
            <a:pPr lvl="1" eaLnBrk="1" fontAlgn="auto" hangingPunct="1">
              <a:spcAft>
                <a:spcPts val="0"/>
              </a:spcAft>
              <a:buFont typeface="Arial" pitchFamily="34" charset="0"/>
              <a:buNone/>
              <a:defRPr/>
            </a:pPr>
            <a:r>
              <a:rPr lang="en-US" sz="1600" b="1" dirty="0" smtClean="0">
                <a:latin typeface="Courier New" pitchFamily="49" charset="0"/>
                <a:cs typeface="Courier New" pitchFamily="49" charset="0"/>
              </a:rPr>
              <a:t>CSL_XMC_setXMPAXH ( Uint32  </a:t>
            </a:r>
            <a:r>
              <a:rPr lang="en-US" sz="1600" b="1" i="1" dirty="0" smtClean="0">
                <a:latin typeface="Courier New" pitchFamily="49" charset="0"/>
                <a:cs typeface="Courier New" pitchFamily="49" charset="0"/>
              </a:rPr>
              <a:t>index</a:t>
            </a:r>
            <a:r>
              <a:rPr lang="en-US" sz="1600" b="1" dirty="0" smtClean="0">
                <a:latin typeface="Courier New" pitchFamily="49" charset="0"/>
                <a:cs typeface="Courier New" pitchFamily="49" charset="0"/>
              </a:rPr>
              <a:t>, CSL_XMC_XMPAXH *  </a:t>
            </a:r>
            <a:r>
              <a:rPr lang="en-US" sz="1600" b="1" i="1" dirty="0" smtClean="0">
                <a:latin typeface="Courier New" pitchFamily="49" charset="0"/>
                <a:cs typeface="Courier New" pitchFamily="49" charset="0"/>
              </a:rPr>
              <a:t>mpaxh</a:t>
            </a:r>
            <a:r>
              <a:rPr lang="en-US" sz="1600" b="1" dirty="0" smtClean="0">
                <a:latin typeface="Courier New" pitchFamily="49" charset="0"/>
                <a:cs typeface="Courier New" pitchFamily="49" charset="0"/>
              </a:rPr>
              <a:t>   )</a:t>
            </a:r>
            <a:br>
              <a:rPr lang="en-US" sz="1600" b="1" dirty="0" smtClean="0">
                <a:latin typeface="Courier New" pitchFamily="49" charset="0"/>
                <a:cs typeface="Courier New" pitchFamily="49" charset="0"/>
              </a:rPr>
            </a:br>
            <a:endParaRPr lang="en-US" sz="1600" b="1" dirty="0" smtClean="0">
              <a:latin typeface="Courier New" pitchFamily="49" charset="0"/>
              <a:cs typeface="Courier New" pitchFamily="49" charset="0"/>
            </a:endParaRPr>
          </a:p>
          <a:p>
            <a:pPr lvl="1" eaLnBrk="1" fontAlgn="auto" hangingPunct="1">
              <a:spcAft>
                <a:spcPts val="0"/>
              </a:spcAft>
              <a:buFont typeface="Arial" pitchFamily="34" charset="0"/>
              <a:buNone/>
              <a:defRPr/>
            </a:pPr>
            <a:r>
              <a:rPr lang="en-US" sz="1800" dirty="0" smtClean="0"/>
              <a:t>Where index is one of the MPAX registers, 0 to 15  and CSL_XMC_XMPAXH  is a structure that is defined as follows:</a:t>
            </a:r>
            <a:br>
              <a:rPr lang="en-US" sz="1800" dirty="0" smtClean="0"/>
            </a:br>
            <a:endParaRPr lang="en-US" sz="1800" dirty="0" smtClean="0"/>
          </a:p>
          <a:p>
            <a:pPr lvl="2" eaLnBrk="1" fontAlgn="auto" hangingPunct="1">
              <a:spcAft>
                <a:spcPts val="0"/>
              </a:spcAft>
              <a:buFont typeface="Arial" pitchFamily="34" charset="0"/>
              <a:buNone/>
              <a:defRPr/>
            </a:pPr>
            <a:r>
              <a:rPr lang="en-US" sz="1600" b="1" dirty="0" smtClean="0">
                <a:latin typeface="Courier New" pitchFamily="49" charset="0"/>
                <a:cs typeface="Courier New" pitchFamily="49" charset="0"/>
              </a:rPr>
              <a:t>typedef struct CSL_XMC_XMPAXH</a:t>
            </a:r>
          </a:p>
          <a:p>
            <a:pPr lvl="2" eaLnBrk="1" fontAlgn="auto" hangingPunct="1">
              <a:spcAft>
                <a:spcPts val="0"/>
              </a:spcAft>
              <a:buFont typeface="Arial" pitchFamily="34" charset="0"/>
              <a:buNone/>
              <a:defRPr/>
            </a:pPr>
            <a:r>
              <a:rPr lang="en-US" sz="1600" b="1" dirty="0" smtClean="0">
                <a:latin typeface="Courier New" pitchFamily="49" charset="0"/>
                <a:cs typeface="Courier New" pitchFamily="49" charset="0"/>
              </a:rPr>
              <a:t>{</a:t>
            </a:r>
          </a:p>
          <a:p>
            <a:pPr lvl="2" eaLnBrk="1" fontAlgn="auto" hangingPunct="1">
              <a:spcAft>
                <a:spcPts val="0"/>
              </a:spcAft>
              <a:buFont typeface="Arial" pitchFamily="34" charset="0"/>
              <a:buNone/>
              <a:defRPr/>
            </a:pPr>
            <a:r>
              <a:rPr lang="en-US" sz="1600" b="1" dirty="0" smtClean="0">
                <a:latin typeface="Courier New" pitchFamily="49" charset="0"/>
                <a:cs typeface="Courier New" pitchFamily="49" charset="0"/>
              </a:rPr>
              <a:t>	/** Base Address */	</a:t>
            </a:r>
          </a:p>
          <a:p>
            <a:pPr lvl="2" eaLnBrk="1" fontAlgn="auto" hangingPunct="1">
              <a:spcAft>
                <a:spcPts val="0"/>
              </a:spcAft>
              <a:buFont typeface="Arial" pitchFamily="34" charset="0"/>
              <a:buNone/>
              <a:defRPr/>
            </a:pPr>
            <a:r>
              <a:rPr lang="en-US" sz="1600" b="1" dirty="0" smtClean="0">
                <a:latin typeface="Courier New" pitchFamily="49" charset="0"/>
                <a:cs typeface="Courier New" pitchFamily="49" charset="0"/>
              </a:rPr>
              <a:t>	Uint32 bAddr;</a:t>
            </a:r>
          </a:p>
          <a:p>
            <a:pPr lvl="2" eaLnBrk="1" fontAlgn="auto" hangingPunct="1">
              <a:spcAft>
                <a:spcPts val="0"/>
              </a:spcAft>
              <a:buFont typeface="Arial" pitchFamily="34" charset="0"/>
              <a:buNone/>
              <a:defRPr/>
            </a:pPr>
            <a:r>
              <a:rPr lang="en-US" sz="1600" b="1" dirty="0" smtClean="0">
                <a:latin typeface="Courier New" pitchFamily="49" charset="0"/>
                <a:cs typeface="Courier New" pitchFamily="49" charset="0"/>
              </a:rPr>
              <a:t>	</a:t>
            </a:r>
          </a:p>
          <a:p>
            <a:pPr lvl="2" eaLnBrk="1" fontAlgn="auto" hangingPunct="1">
              <a:spcAft>
                <a:spcPts val="0"/>
              </a:spcAft>
              <a:buFont typeface="Arial" pitchFamily="34" charset="0"/>
              <a:buNone/>
              <a:defRPr/>
            </a:pPr>
            <a:r>
              <a:rPr lang="en-US" sz="1600" b="1" dirty="0" smtClean="0">
                <a:latin typeface="Courier New" pitchFamily="49" charset="0"/>
                <a:cs typeface="Courier New" pitchFamily="49" charset="0"/>
              </a:rPr>
              <a:t>	/** Encoded Segment Size */	</a:t>
            </a:r>
          </a:p>
          <a:p>
            <a:pPr lvl="2" eaLnBrk="1" fontAlgn="auto" hangingPunct="1">
              <a:spcAft>
                <a:spcPts val="0"/>
              </a:spcAft>
              <a:buFont typeface="Arial" pitchFamily="34" charset="0"/>
              <a:buNone/>
              <a:defRPr/>
            </a:pPr>
            <a:r>
              <a:rPr lang="en-US" sz="1600" b="1" dirty="0" smtClean="0">
                <a:latin typeface="Courier New" pitchFamily="49" charset="0"/>
                <a:cs typeface="Courier New" pitchFamily="49" charset="0"/>
              </a:rPr>
              <a:t>	Uint8 segSize;</a:t>
            </a:r>
          </a:p>
          <a:p>
            <a:pPr lvl="2" eaLnBrk="1" fontAlgn="auto" hangingPunct="1">
              <a:spcAft>
                <a:spcPts val="0"/>
              </a:spcAft>
              <a:buFont typeface="Arial" pitchFamily="34" charset="0"/>
              <a:buNone/>
              <a:defRPr/>
            </a:pPr>
            <a:r>
              <a:rPr lang="en-US" sz="1600" b="1" dirty="0" smtClean="0">
                <a:latin typeface="Courier New" pitchFamily="49" charset="0"/>
                <a:cs typeface="Courier New" pitchFamily="49" charset="0"/>
              </a:rPr>
              <a:t>}CSL_XMC_XMPAXH;</a:t>
            </a:r>
          </a:p>
          <a:p>
            <a:pPr lvl="2" eaLnBrk="1" fontAlgn="auto" hangingPunct="1">
              <a:spcAft>
                <a:spcPts val="0"/>
              </a:spcAft>
              <a:buFont typeface="Arial" pitchFamily="34" charset="0"/>
              <a:buChar char="•"/>
              <a:defRPr/>
            </a:pPr>
            <a:endParaRPr lang="en-US" sz="2000" dirty="0" smtClean="0"/>
          </a:p>
          <a:p>
            <a:pPr lvl="2" eaLnBrk="1" fontAlgn="auto" hangingPunct="1">
              <a:spcAft>
                <a:spcPts val="0"/>
              </a:spcAft>
              <a:buFont typeface="Arial" pitchFamily="34" charset="0"/>
              <a:buChar char="•"/>
              <a:defRPr/>
            </a:pPr>
            <a:endParaRPr lang="en-US" sz="2000" dirty="0" smtClean="0"/>
          </a:p>
          <a:p>
            <a:pPr lvl="2" eaLnBrk="1" fontAlgn="auto" hangingPunct="1">
              <a:spcAft>
                <a:spcPts val="0"/>
              </a:spcAft>
              <a:buFont typeface="Arial" pitchFamily="34" charset="0"/>
              <a:buChar char="•"/>
              <a:defRPr/>
            </a:pPr>
            <a:endParaRPr lang="en-US" sz="2000"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rtlCol="0">
            <a:normAutofit/>
          </a:bodyPr>
          <a:lstStyle/>
          <a:p>
            <a:pPr marL="342900" indent="-342900" eaLnBrk="1" fontAlgn="auto" hangingPunct="1">
              <a:spcAft>
                <a:spcPts val="0"/>
              </a:spcAft>
              <a:defRPr/>
            </a:pPr>
            <a:r>
              <a:rPr lang="en-US" sz="3600" dirty="0" smtClean="0"/>
              <a:t>Implementation of Example 1 using CSL API </a:t>
            </a:r>
          </a:p>
        </p:txBody>
      </p:sp>
      <p:sp>
        <p:nvSpPr>
          <p:cNvPr id="24579" name="Content Placeholder 2"/>
          <p:cNvSpPr>
            <a:spLocks noGrp="1"/>
          </p:cNvSpPr>
          <p:nvPr>
            <p:ph idx="1"/>
          </p:nvPr>
        </p:nvSpPr>
        <p:spPr>
          <a:xfrm>
            <a:off x="457200" y="1219200"/>
            <a:ext cx="8229600" cy="4876800"/>
          </a:xfrm>
        </p:spPr>
        <p:txBody>
          <a:bodyPr/>
          <a:lstStyle/>
          <a:p>
            <a:pPr lvl="1" eaLnBrk="1" hangingPunct="1">
              <a:buFont typeface="Arial" charset="0"/>
              <a:buNone/>
            </a:pPr>
            <a:r>
              <a:rPr lang="en-US" sz="2400" dirty="0" smtClean="0"/>
              <a:t>MPAX registers from the beginning of the presentation:</a:t>
            </a:r>
          </a:p>
          <a:p>
            <a:pPr lvl="1" eaLnBrk="1" hangingPunct="1"/>
            <a:r>
              <a:rPr lang="en-US" sz="2400" dirty="0" smtClean="0"/>
              <a:t>Use MPAX register 3</a:t>
            </a:r>
          </a:p>
          <a:p>
            <a:pPr lvl="1" eaLnBrk="1" hangingPunct="1"/>
            <a:r>
              <a:rPr lang="en-US" sz="2400" dirty="0" smtClean="0"/>
              <a:t>Segment size 1M   (0x13 = 10011b)</a:t>
            </a:r>
          </a:p>
          <a:p>
            <a:pPr lvl="1" eaLnBrk="1" hangingPunct="1"/>
            <a:r>
              <a:rPr lang="en-US" sz="2400" dirty="0" smtClean="0"/>
              <a:t>Logical address 0xe0000000 (0x00e00)</a:t>
            </a:r>
          </a:p>
          <a:p>
            <a:pPr lvl="1" eaLnBrk="1" hangingPunct="1"/>
            <a:r>
              <a:rPr lang="en-US" sz="2400" dirty="0" smtClean="0"/>
              <a:t>Protection for supervisor and user, read, write, no execution  (00110110)</a:t>
            </a:r>
          </a:p>
          <a:p>
            <a:pPr lvl="1" eaLnBrk="1" hangingPunct="1"/>
            <a:r>
              <a:rPr lang="en-US" sz="2400" dirty="0" smtClean="0"/>
              <a:t>Physical memory starts at 0x0c000000  (0x000c0)</a:t>
            </a:r>
          </a:p>
          <a:p>
            <a:pPr lvl="1" eaLnBrk="1" hangingPunct="1">
              <a:buFont typeface="Arial" charset="0"/>
              <a:buNone/>
            </a:pPr>
            <a:endParaRPr lang="en-US" sz="2400" dirty="0" smtClean="0"/>
          </a:p>
          <a:p>
            <a:pPr lvl="2" eaLnBrk="1" hangingPunct="1"/>
            <a:endParaRPr lang="en-US" sz="2000" dirty="0" smtClean="0"/>
          </a:p>
          <a:p>
            <a:pPr lvl="2" eaLnBrk="1" hangingPunct="1"/>
            <a:endParaRPr lang="en-US" sz="2000"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ChangeArrowheads="1"/>
          </p:cNvSpPr>
          <p:nvPr/>
        </p:nvSpPr>
        <p:spPr bwMode="auto">
          <a:xfrm>
            <a:off x="914400" y="1143000"/>
            <a:ext cx="7315200" cy="5509200"/>
          </a:xfrm>
          <a:prstGeom prst="rect">
            <a:avLst/>
          </a:prstGeom>
          <a:noFill/>
          <a:ln w="9525">
            <a:noFill/>
            <a:miter lim="800000"/>
            <a:headEnd/>
            <a:tailEnd/>
          </a:ln>
        </p:spPr>
        <p:txBody>
          <a:bodyPr>
            <a:spAutoFit/>
          </a:bodyPr>
          <a:lstStyle/>
          <a:p>
            <a:r>
              <a:rPr lang="en-US" sz="2400" dirty="0" smtClean="0">
                <a:latin typeface="Calibri" pitchFamily="34" charset="0"/>
              </a:rPr>
              <a:t>Load </a:t>
            </a:r>
            <a:r>
              <a:rPr lang="en-US" sz="2400" dirty="0">
                <a:latin typeface="Calibri" pitchFamily="34" charset="0"/>
              </a:rPr>
              <a:t>CSl structures (there are </a:t>
            </a:r>
            <a:r>
              <a:rPr lang="en-US" sz="2400" dirty="0" smtClean="0">
                <a:latin typeface="Calibri" pitchFamily="34" charset="0"/>
              </a:rPr>
              <a:t>APIs </a:t>
            </a:r>
            <a:r>
              <a:rPr lang="en-US" sz="2400" dirty="0">
                <a:latin typeface="Calibri" pitchFamily="34" charset="0"/>
              </a:rPr>
              <a:t>to load it with the appropriate values</a:t>
            </a:r>
            <a:r>
              <a:rPr lang="en-US" sz="2400" dirty="0" smtClean="0">
                <a:latin typeface="Calibri" pitchFamily="34" charset="0"/>
              </a:rPr>
              <a:t>):</a:t>
            </a:r>
            <a:endParaRPr lang="en-US" sz="2400" dirty="0">
              <a:latin typeface="Calibri" pitchFamily="34" charset="0"/>
            </a:endParaRPr>
          </a:p>
          <a:p>
            <a:pPr lvl="2"/>
            <a:endParaRPr lang="en-US" sz="1600" dirty="0">
              <a:latin typeface="Calibri" pitchFamily="34" charset="0"/>
            </a:endParaRPr>
          </a:p>
          <a:p>
            <a:pPr lvl="2"/>
            <a:r>
              <a:rPr lang="en-US" sz="1600" b="1" dirty="0">
                <a:latin typeface="Courier New" pitchFamily="49" charset="0"/>
                <a:cs typeface="Courier New" pitchFamily="49" charset="0"/>
              </a:rPr>
              <a:t>struct CSL_XMC_XMPAXL lowerStructure </a:t>
            </a:r>
          </a:p>
          <a:p>
            <a:pPr lvl="2"/>
            <a:r>
              <a:rPr lang="en-US" sz="1600" b="1" dirty="0">
                <a:latin typeface="Courier New" pitchFamily="49" charset="0"/>
                <a:cs typeface="Courier New" pitchFamily="49" charset="0"/>
              </a:rPr>
              <a:t>{</a:t>
            </a:r>
          </a:p>
          <a:p>
            <a:pPr lvl="2"/>
            <a:r>
              <a:rPr lang="en-US" sz="1600" b="1" dirty="0">
                <a:latin typeface="Courier New" pitchFamily="49" charset="0"/>
                <a:cs typeface="Courier New" pitchFamily="49" charset="0"/>
              </a:rPr>
              <a:t>	rAddr = 0x00e00	</a:t>
            </a:r>
          </a:p>
          <a:p>
            <a:pPr lvl="2"/>
            <a:r>
              <a:rPr lang="en-US" sz="1600" b="1" dirty="0">
                <a:latin typeface="Courier New" pitchFamily="49" charset="0"/>
                <a:cs typeface="Courier New" pitchFamily="49" charset="0"/>
              </a:rPr>
              <a:t>	sr = 1;</a:t>
            </a:r>
          </a:p>
          <a:p>
            <a:pPr lvl="2"/>
            <a:r>
              <a:rPr lang="en-US" sz="1600" b="1" dirty="0">
                <a:latin typeface="Courier New" pitchFamily="49" charset="0"/>
                <a:cs typeface="Courier New" pitchFamily="49" charset="0"/>
              </a:rPr>
              <a:t> 	sw= 1;</a:t>
            </a:r>
          </a:p>
          <a:p>
            <a:pPr lvl="2"/>
            <a:r>
              <a:rPr lang="en-US" sz="1600" b="1" dirty="0">
                <a:latin typeface="Courier New" pitchFamily="49" charset="0"/>
                <a:cs typeface="Courier New" pitchFamily="49" charset="0"/>
              </a:rPr>
              <a:t>	sx = 0 ;</a:t>
            </a:r>
          </a:p>
          <a:p>
            <a:pPr lvl="2"/>
            <a:r>
              <a:rPr lang="en-US" sz="1600" b="1" dirty="0">
                <a:latin typeface="Courier New" pitchFamily="49" charset="0"/>
                <a:cs typeface="Courier New" pitchFamily="49" charset="0"/>
              </a:rPr>
              <a:t>	ur = 1;</a:t>
            </a:r>
          </a:p>
          <a:p>
            <a:pPr lvl="2"/>
            <a:r>
              <a:rPr lang="en-US" sz="1600" b="1" dirty="0">
                <a:latin typeface="Courier New" pitchFamily="49" charset="0"/>
                <a:cs typeface="Courier New" pitchFamily="49" charset="0"/>
              </a:rPr>
              <a:t> 	uw= 1;</a:t>
            </a:r>
          </a:p>
          <a:p>
            <a:pPr lvl="2"/>
            <a:r>
              <a:rPr lang="en-US" sz="1600" b="1" dirty="0">
                <a:latin typeface="Courier New" pitchFamily="49" charset="0"/>
                <a:cs typeface="Courier New" pitchFamily="49" charset="0"/>
              </a:rPr>
              <a:t>	ux = 0 ;</a:t>
            </a:r>
          </a:p>
          <a:p>
            <a:pPr lvl="2"/>
            <a:r>
              <a:rPr lang="en-US" sz="1600" b="1" dirty="0">
                <a:latin typeface="Courier New" pitchFamily="49" charset="0"/>
                <a:cs typeface="Courier New" pitchFamily="49" charset="0"/>
              </a:rPr>
              <a:t>};</a:t>
            </a:r>
          </a:p>
          <a:p>
            <a:pPr lvl="2"/>
            <a:endParaRPr lang="en-US" sz="1600" b="1" dirty="0">
              <a:latin typeface="Courier New" pitchFamily="49" charset="0"/>
              <a:cs typeface="Courier New" pitchFamily="49" charset="0"/>
            </a:endParaRPr>
          </a:p>
          <a:p>
            <a:pPr lvl="2"/>
            <a:r>
              <a:rPr lang="en-US" sz="1600" b="1" dirty="0">
                <a:latin typeface="Courier New" pitchFamily="49" charset="0"/>
                <a:cs typeface="Courier New" pitchFamily="49" charset="0"/>
              </a:rPr>
              <a:t>struct CSL_XMC_XMPAXH higherStructure</a:t>
            </a:r>
          </a:p>
          <a:p>
            <a:pPr lvl="2"/>
            <a:r>
              <a:rPr lang="en-US" sz="1600" b="1" dirty="0">
                <a:latin typeface="Courier New" pitchFamily="49" charset="0"/>
                <a:cs typeface="Courier New" pitchFamily="49" charset="0"/>
              </a:rPr>
              <a:t>{</a:t>
            </a:r>
          </a:p>
          <a:p>
            <a:pPr lvl="2"/>
            <a:r>
              <a:rPr lang="en-US" sz="1600" b="1" dirty="0">
                <a:latin typeface="Courier New" pitchFamily="49" charset="0"/>
                <a:cs typeface="Courier New" pitchFamily="49" charset="0"/>
              </a:rPr>
              <a:t>	</a:t>
            </a:r>
          </a:p>
          <a:p>
            <a:pPr lvl="2"/>
            <a:r>
              <a:rPr lang="en-US" sz="1600" b="1" dirty="0">
                <a:latin typeface="Courier New" pitchFamily="49" charset="0"/>
                <a:cs typeface="Courier New" pitchFamily="49" charset="0"/>
              </a:rPr>
              <a:t>	bAddr = 0X000C0;</a:t>
            </a:r>
          </a:p>
          <a:p>
            <a:pPr lvl="2"/>
            <a:r>
              <a:rPr lang="en-US" sz="1600" b="1" dirty="0">
                <a:latin typeface="Courier New" pitchFamily="49" charset="0"/>
                <a:cs typeface="Courier New" pitchFamily="49" charset="0"/>
              </a:rPr>
              <a:t>	segSize= 0x13 ;</a:t>
            </a:r>
          </a:p>
          <a:p>
            <a:pPr lvl="2"/>
            <a:r>
              <a:rPr lang="en-US" sz="1600" b="1" dirty="0">
                <a:latin typeface="Courier New" pitchFamily="49" charset="0"/>
                <a:cs typeface="Courier New" pitchFamily="49" charset="0"/>
              </a:rPr>
              <a:t>};</a:t>
            </a:r>
          </a:p>
          <a:p>
            <a:pPr lvl="2"/>
            <a:endParaRPr lang="en-US" sz="1600" dirty="0">
              <a:latin typeface="Calibri" pitchFamily="34" charset="0"/>
            </a:endParaRPr>
          </a:p>
        </p:txBody>
      </p:sp>
      <p:sp>
        <p:nvSpPr>
          <p:cNvPr id="3" name="Title 1"/>
          <p:cNvSpPr txBox="1">
            <a:spLocks/>
          </p:cNvSpPr>
          <p:nvPr/>
        </p:nvSpPr>
        <p:spPr>
          <a:xfrm>
            <a:off x="457200" y="274638"/>
            <a:ext cx="8229600" cy="868362"/>
          </a:xfrm>
          <a:prstGeom prst="rect">
            <a:avLst/>
          </a:prstGeom>
        </p:spPr>
        <p:txBody>
          <a:bodyPr>
            <a:normAutofit fontScale="90000"/>
          </a:bodyPr>
          <a:lstStyle/>
          <a:p>
            <a:pPr marL="342900" indent="-342900" algn="ctr" fontAlgn="auto">
              <a:spcAft>
                <a:spcPts val="0"/>
              </a:spcAft>
              <a:defRPr/>
            </a:pPr>
            <a:r>
              <a:rPr lang="en-US" sz="3600" dirty="0"/>
              <a:t>Implementation of Example 1 using CSL API </a:t>
            </a:r>
            <a:endParaRPr lang="en-US" sz="3600" b="1" dirty="0">
              <a:latin typeface="+mj-lt"/>
              <a:ea typeface="+mj-ea"/>
              <a:cs typeface="+mj-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ChangeArrowheads="1"/>
          </p:cNvSpPr>
          <p:nvPr/>
        </p:nvSpPr>
        <p:spPr bwMode="auto">
          <a:xfrm>
            <a:off x="838200" y="1066800"/>
            <a:ext cx="7315200" cy="2185214"/>
          </a:xfrm>
          <a:prstGeom prst="rect">
            <a:avLst/>
          </a:prstGeom>
          <a:noFill/>
          <a:ln w="9525">
            <a:noFill/>
            <a:miter lim="800000"/>
            <a:headEnd/>
            <a:tailEnd/>
          </a:ln>
        </p:spPr>
        <p:txBody>
          <a:bodyPr>
            <a:spAutoFit/>
          </a:bodyPr>
          <a:lstStyle/>
          <a:p>
            <a:r>
              <a:rPr lang="en-US" sz="2400" dirty="0" smtClean="0">
                <a:latin typeface="Calibri" pitchFamily="34" charset="0"/>
              </a:rPr>
              <a:t>Call  CSl functions to set the MPAX registers:</a:t>
            </a:r>
          </a:p>
          <a:p>
            <a:pPr lvl="2"/>
            <a:endParaRPr lang="en-US" sz="1600" dirty="0" smtClean="0">
              <a:latin typeface="Calibri" pitchFamily="34" charset="0"/>
            </a:endParaRPr>
          </a:p>
          <a:p>
            <a:pPr lvl="2"/>
            <a:r>
              <a:rPr lang="en-US" sz="1600" b="1" dirty="0" smtClean="0">
                <a:latin typeface="Courier New" pitchFamily="49" charset="0"/>
                <a:cs typeface="Courier New" pitchFamily="49" charset="0"/>
              </a:rPr>
              <a:t>CSL_XMC_setXMPAXH (3, higherStructure) ;</a:t>
            </a:r>
          </a:p>
          <a:p>
            <a:pPr lvl="2"/>
            <a:endParaRPr lang="en-US" sz="1600" b="1" dirty="0" smtClean="0">
              <a:latin typeface="Courier New" pitchFamily="49" charset="0"/>
              <a:cs typeface="Courier New" pitchFamily="49" charset="0"/>
            </a:endParaRPr>
          </a:p>
          <a:p>
            <a:pPr lvl="2"/>
            <a:r>
              <a:rPr lang="en-US" sz="1600" b="1" dirty="0" smtClean="0">
                <a:latin typeface="Courier New" pitchFamily="49" charset="0"/>
                <a:cs typeface="Courier New" pitchFamily="49" charset="0"/>
              </a:rPr>
              <a:t>CSL_XMC_setXMPAXL (3, owerStructure)  ;</a:t>
            </a:r>
          </a:p>
          <a:p>
            <a:pPr lvl="2"/>
            <a:endParaRPr lang="en-US" sz="1600" dirty="0">
              <a:latin typeface="Calibri" pitchFamily="34" charset="0"/>
            </a:endParaRPr>
          </a:p>
          <a:p>
            <a:pPr lvl="2"/>
            <a:endParaRPr lang="en-US" sz="1600" dirty="0">
              <a:latin typeface="Calibri" pitchFamily="34" charset="0"/>
            </a:endParaRPr>
          </a:p>
          <a:p>
            <a:pPr lvl="2"/>
            <a:endParaRPr lang="en-US" sz="1600" dirty="0">
              <a:latin typeface="Calibri" pitchFamily="34" charset="0"/>
            </a:endParaRPr>
          </a:p>
        </p:txBody>
      </p:sp>
      <p:sp>
        <p:nvSpPr>
          <p:cNvPr id="3" name="Title 1"/>
          <p:cNvSpPr txBox="1">
            <a:spLocks/>
          </p:cNvSpPr>
          <p:nvPr/>
        </p:nvSpPr>
        <p:spPr>
          <a:xfrm>
            <a:off x="457200" y="274638"/>
            <a:ext cx="8229600" cy="868362"/>
          </a:xfrm>
          <a:prstGeom prst="rect">
            <a:avLst/>
          </a:prstGeom>
        </p:spPr>
        <p:txBody>
          <a:bodyPr>
            <a:normAutofit fontScale="90000"/>
          </a:bodyPr>
          <a:lstStyle/>
          <a:p>
            <a:pPr marL="342900" indent="-342900" algn="ctr" fontAlgn="auto">
              <a:spcAft>
                <a:spcPts val="0"/>
              </a:spcAft>
              <a:defRPr/>
            </a:pPr>
            <a:r>
              <a:rPr lang="en-US" sz="3600" dirty="0"/>
              <a:t>Implementation of Example 1 using CSL API </a:t>
            </a:r>
            <a:endParaRPr lang="en-US" sz="3600" b="1" dirty="0">
              <a:latin typeface="+mj-lt"/>
              <a:ea typeface="+mj-ea"/>
              <a:cs typeface="+mj-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762000" y="381000"/>
            <a:ext cx="7772400" cy="685800"/>
          </a:xfrm>
        </p:spPr>
        <p:txBody>
          <a:bodyPr/>
          <a:lstStyle/>
          <a:p>
            <a:pPr eaLnBrk="1" hangingPunct="1"/>
            <a:r>
              <a:rPr lang="en-US" sz="3600" dirty="0" smtClean="0"/>
              <a:t>Agenda</a:t>
            </a:r>
          </a:p>
        </p:txBody>
      </p:sp>
      <p:sp>
        <p:nvSpPr>
          <p:cNvPr id="3075" name="Subtitle 2"/>
          <p:cNvSpPr>
            <a:spLocks noGrp="1"/>
          </p:cNvSpPr>
          <p:nvPr>
            <p:ph type="subTitle" idx="1"/>
          </p:nvPr>
        </p:nvSpPr>
        <p:spPr>
          <a:xfrm>
            <a:off x="1143000" y="1447800"/>
            <a:ext cx="6400800" cy="4800600"/>
          </a:xfrm>
        </p:spPr>
        <p:txBody>
          <a:bodyPr/>
          <a:lstStyle/>
          <a:p>
            <a:pPr marL="342900" indent="-342900" algn="l" eaLnBrk="1" hangingPunct="1">
              <a:buFont typeface="Calibri" pitchFamily="34" charset="0"/>
              <a:buAutoNum type="arabicPeriod"/>
            </a:pPr>
            <a:r>
              <a:rPr lang="en-US" sz="2000" dirty="0" smtClean="0">
                <a:solidFill>
                  <a:schemeClr val="tx1"/>
                </a:solidFill>
              </a:rPr>
              <a:t>Over View of the 6614 TeraNet   </a:t>
            </a:r>
          </a:p>
          <a:p>
            <a:pPr marL="342900" indent="-342900" algn="l" eaLnBrk="1" hangingPunct="1">
              <a:buFont typeface="Calibri" pitchFamily="34" charset="0"/>
              <a:buAutoNum type="arabicPeriod"/>
            </a:pPr>
            <a:r>
              <a:rPr lang="en-US" sz="2000" dirty="0" smtClean="0">
                <a:solidFill>
                  <a:schemeClr val="tx1"/>
                </a:solidFill>
              </a:rPr>
              <a:t>Memory System – DSP core point of view</a:t>
            </a:r>
          </a:p>
          <a:p>
            <a:pPr marL="800100" lvl="1" indent="-342900" algn="l" eaLnBrk="1" hangingPunct="1">
              <a:buFont typeface="Calibri" pitchFamily="34" charset="0"/>
              <a:buAutoNum type="arabicPeriod"/>
            </a:pPr>
            <a:r>
              <a:rPr lang="en-US" sz="1600" dirty="0" smtClean="0">
                <a:solidFill>
                  <a:schemeClr val="tx1"/>
                </a:solidFill>
              </a:rPr>
              <a:t>Overview of memory map</a:t>
            </a:r>
          </a:p>
          <a:p>
            <a:pPr marL="800100" lvl="1" indent="-342900" algn="l" eaLnBrk="1" hangingPunct="1">
              <a:buFont typeface="Calibri" pitchFamily="34" charset="0"/>
              <a:buAutoNum type="arabicPeriod"/>
            </a:pPr>
            <a:r>
              <a:rPr lang="en-US" sz="1600" dirty="0" smtClean="0">
                <a:solidFill>
                  <a:schemeClr val="tx1"/>
                </a:solidFill>
              </a:rPr>
              <a:t>MSMC and external Memory </a:t>
            </a:r>
          </a:p>
          <a:p>
            <a:pPr marL="342900" indent="-342900" algn="l" eaLnBrk="1" hangingPunct="1">
              <a:buFont typeface="Calibri" pitchFamily="34" charset="0"/>
              <a:buAutoNum type="arabicPeriod"/>
            </a:pPr>
            <a:r>
              <a:rPr lang="en-US" sz="2000" dirty="0" smtClean="0">
                <a:solidFill>
                  <a:srgbClr val="FF0000"/>
                </a:solidFill>
              </a:rPr>
              <a:t>Memory System – ARM point of view</a:t>
            </a:r>
          </a:p>
          <a:p>
            <a:pPr marL="800100" lvl="1" indent="-342900" algn="l" eaLnBrk="1" hangingPunct="1">
              <a:buFont typeface="Calibri" pitchFamily="34" charset="0"/>
              <a:buAutoNum type="arabicPeriod"/>
            </a:pPr>
            <a:r>
              <a:rPr lang="en-US" sz="1600" dirty="0" smtClean="0">
                <a:solidFill>
                  <a:schemeClr val="tx1"/>
                </a:solidFill>
              </a:rPr>
              <a:t>Overview of memory map</a:t>
            </a:r>
          </a:p>
          <a:p>
            <a:pPr marL="800100" lvl="1" indent="-342900" algn="l" eaLnBrk="1" hangingPunct="1">
              <a:buFont typeface="Calibri" pitchFamily="34" charset="0"/>
              <a:buAutoNum type="arabicPeriod"/>
            </a:pPr>
            <a:r>
              <a:rPr lang="en-US" sz="1600" dirty="0" smtClean="0">
                <a:solidFill>
                  <a:schemeClr val="tx1"/>
                </a:solidFill>
              </a:rPr>
              <a:t>ARM subsystem access to memory</a:t>
            </a:r>
          </a:p>
          <a:p>
            <a:pPr marL="342900" indent="-342900" algn="l" eaLnBrk="1" hangingPunct="1">
              <a:buFont typeface="Calibri" pitchFamily="34" charset="0"/>
              <a:buAutoNum type="arabicPeriod"/>
            </a:pPr>
            <a:r>
              <a:rPr lang="en-US" sz="2000" dirty="0" smtClean="0">
                <a:solidFill>
                  <a:schemeClr val="tx1"/>
                </a:solidFill>
              </a:rPr>
              <a:t>ARM-DSP communication</a:t>
            </a:r>
            <a:endParaRPr lang="en-US" sz="1600" dirty="0" smtClean="0">
              <a:solidFill>
                <a:schemeClr val="tx1"/>
              </a:solidFill>
            </a:endParaRPr>
          </a:p>
          <a:p>
            <a:pPr marL="342900" indent="-342900" algn="l" eaLnBrk="1" hangingPunct="1">
              <a:buFont typeface="Calibri" pitchFamily="34" charset="0"/>
              <a:buAutoNum type="arabicPeriod"/>
            </a:pPr>
            <a:endParaRPr lang="en-US" sz="2400" b="1" dirty="0" smtClean="0">
              <a:solidFill>
                <a:schemeClr val="tx1"/>
              </a:solidFill>
            </a:endParaRPr>
          </a:p>
          <a:p>
            <a:pPr marL="342900" indent="-342900" algn="l" eaLnBrk="1" hangingPunct="1"/>
            <a:endParaRPr lang="en-US" sz="2400" b="1" dirty="0" smtClean="0">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381000"/>
          </a:xfrm>
        </p:spPr>
        <p:txBody>
          <a:bodyPr/>
          <a:lstStyle/>
          <a:p>
            <a:r>
              <a:rPr lang="en-US" sz="3200" dirty="0" smtClean="0"/>
              <a:t>ARM CorePac</a:t>
            </a:r>
            <a:endParaRPr lang="en-US" sz="3200" dirty="0"/>
          </a:p>
        </p:txBody>
      </p:sp>
      <p:graphicFrame>
        <p:nvGraphicFramePr>
          <p:cNvPr id="5" name="Content Placeholder 4"/>
          <p:cNvGraphicFramePr>
            <a:graphicFrameLocks noChangeAspect="1"/>
          </p:cNvGraphicFramePr>
          <p:nvPr>
            <p:ph idx="1"/>
          </p:nvPr>
        </p:nvGraphicFramePr>
        <p:xfrm>
          <a:off x="1709215" y="990600"/>
          <a:ext cx="5725570" cy="5334000"/>
        </p:xfrm>
        <a:graphic>
          <a:graphicData uri="http://schemas.openxmlformats.org/presentationml/2006/ole">
            <p:oleObj spid="_x0000_s1026" name="Document" r:id="rId3" imgW="6939817" imgH="6466169" progId="Word.Document.12">
              <p:embed/>
            </p:oleObj>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57200"/>
          </a:xfrm>
        </p:spPr>
        <p:txBody>
          <a:bodyPr/>
          <a:lstStyle/>
          <a:p>
            <a:r>
              <a:rPr lang="en-US" sz="3200" dirty="0" smtClean="0"/>
              <a:t>ARM subsystem memory Map</a:t>
            </a:r>
            <a:endParaRPr lang="en-US" sz="3200"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685801" y="627607"/>
            <a:ext cx="7306832" cy="5696993"/>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33400"/>
          </a:xfrm>
        </p:spPr>
        <p:txBody>
          <a:bodyPr/>
          <a:lstStyle/>
          <a:p>
            <a:r>
              <a:rPr lang="en-US" sz="3200" dirty="0" smtClean="0"/>
              <a:t>ARM subsystem Ports</a:t>
            </a:r>
            <a:endParaRPr lang="en-US" sz="3200" dirty="0"/>
          </a:p>
        </p:txBody>
      </p:sp>
      <p:sp>
        <p:nvSpPr>
          <p:cNvPr id="3" name="Content Placeholder 2"/>
          <p:cNvSpPr>
            <a:spLocks noGrp="1"/>
          </p:cNvSpPr>
          <p:nvPr>
            <p:ph idx="1"/>
          </p:nvPr>
        </p:nvSpPr>
        <p:spPr/>
        <p:txBody>
          <a:bodyPr/>
          <a:lstStyle/>
          <a:p>
            <a:r>
              <a:rPr lang="en-US" dirty="0" smtClean="0"/>
              <a:t>32-bit ARM addressing (MMU or Kernel)</a:t>
            </a:r>
          </a:p>
          <a:p>
            <a:r>
              <a:rPr lang="en-US" dirty="0" smtClean="0"/>
              <a:t>31 bits addressing into the external memory</a:t>
            </a:r>
          </a:p>
          <a:p>
            <a:pPr lvl="1"/>
            <a:r>
              <a:rPr lang="en-US" dirty="0" smtClean="0"/>
              <a:t>ARM can address ONLY 2GB of external DDR (No MPAX translation) 0x8000 0000 to 0xffff ffff</a:t>
            </a:r>
          </a:p>
          <a:p>
            <a:pPr lvl="1"/>
            <a:r>
              <a:rPr lang="en-US" dirty="0" smtClean="0"/>
              <a:t>The other 31 bits are used to access SOC memories or to address internal memories (ROM)</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sz="3200" dirty="0" smtClean="0"/>
              <a:t>So what the ARM can see through the VBUS connection? </a:t>
            </a:r>
            <a:endParaRPr lang="en-US" sz="3200" dirty="0"/>
          </a:p>
        </p:txBody>
      </p:sp>
      <p:sp>
        <p:nvSpPr>
          <p:cNvPr id="3" name="Content Placeholder 2"/>
          <p:cNvSpPr>
            <a:spLocks noGrp="1"/>
          </p:cNvSpPr>
          <p:nvPr>
            <p:ph idx="1"/>
          </p:nvPr>
        </p:nvSpPr>
        <p:spPr>
          <a:xfrm>
            <a:off x="457200" y="1447800"/>
            <a:ext cx="8229600" cy="4876800"/>
          </a:xfrm>
        </p:spPr>
        <p:txBody>
          <a:bodyPr/>
          <a:lstStyle/>
          <a:p>
            <a:r>
              <a:rPr lang="en-US" sz="2400" dirty="0" smtClean="0"/>
              <a:t>It can see the QMSS data at address 0x3400 0000</a:t>
            </a:r>
          </a:p>
          <a:p>
            <a:r>
              <a:rPr lang="en-US" sz="2400" dirty="0" smtClean="0"/>
              <a:t>It can see HyperLink data at address 0x4000 0000</a:t>
            </a:r>
          </a:p>
          <a:p>
            <a:r>
              <a:rPr lang="en-US" sz="2400" dirty="0" smtClean="0"/>
              <a:t>It can see PCIe data at address 0x6000 0000</a:t>
            </a:r>
          </a:p>
          <a:p>
            <a:r>
              <a:rPr lang="en-US" sz="2400" dirty="0" smtClean="0"/>
              <a:t>It can see shared L2 at address0x0c00 0000  </a:t>
            </a:r>
          </a:p>
          <a:p>
            <a:r>
              <a:rPr lang="en-US" sz="2400" dirty="0" smtClean="0"/>
              <a:t>It can see EMIF 16 data at address 0x7000 0000</a:t>
            </a:r>
          </a:p>
          <a:p>
            <a:pPr lvl="1"/>
            <a:r>
              <a:rPr lang="en-US" sz="2000" dirty="0" smtClean="0"/>
              <a:t>NAND</a:t>
            </a:r>
          </a:p>
          <a:p>
            <a:pPr lvl="1"/>
            <a:r>
              <a:rPr lang="en-US" sz="2000" dirty="0" smtClean="0"/>
              <a:t>NOR</a:t>
            </a:r>
          </a:p>
          <a:p>
            <a:pPr lvl="1"/>
            <a:r>
              <a:rPr lang="en-US" sz="2000" dirty="0" smtClean="0"/>
              <a:t>Asynchronous SRAM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TextBox 472"/>
          <p:cNvSpPr txBox="1"/>
          <p:nvPr/>
        </p:nvSpPr>
        <p:spPr>
          <a:xfrm>
            <a:off x="228600" y="6453699"/>
            <a:ext cx="8763000" cy="369332"/>
          </a:xfrm>
          <a:prstGeom prst="rect">
            <a:avLst/>
          </a:prstGeom>
          <a:solidFill>
            <a:schemeClr val="bg1"/>
          </a:solidFill>
        </p:spPr>
        <p:txBody>
          <a:bodyPr wrap="square" rtlCol="0">
            <a:spAutoFit/>
          </a:bodyPr>
          <a:lstStyle/>
          <a:p>
            <a:endParaRPr lang="en-US" dirty="0"/>
          </a:p>
        </p:txBody>
      </p:sp>
      <p:grpSp>
        <p:nvGrpSpPr>
          <p:cNvPr id="2" name="Group 4"/>
          <p:cNvGrpSpPr>
            <a:grpSpLocks noChangeAspect="1"/>
          </p:cNvGrpSpPr>
          <p:nvPr/>
        </p:nvGrpSpPr>
        <p:grpSpPr bwMode="auto">
          <a:xfrm>
            <a:off x="1600200" y="823086"/>
            <a:ext cx="5865582" cy="5966518"/>
            <a:chOff x="817" y="118"/>
            <a:chExt cx="4126" cy="4197"/>
          </a:xfrm>
        </p:grpSpPr>
        <p:sp>
          <p:nvSpPr>
            <p:cNvPr id="2051" name="AutoShape 3"/>
            <p:cNvSpPr>
              <a:spLocks noChangeAspect="1" noChangeArrowheads="1" noTextEdit="1"/>
            </p:cNvSpPr>
            <p:nvPr/>
          </p:nvSpPr>
          <p:spPr bwMode="auto">
            <a:xfrm>
              <a:off x="817" y="118"/>
              <a:ext cx="4126" cy="41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3" name="Group 205"/>
            <p:cNvGrpSpPr>
              <a:grpSpLocks/>
            </p:cNvGrpSpPr>
            <p:nvPr/>
          </p:nvGrpSpPr>
          <p:grpSpPr bwMode="auto">
            <a:xfrm>
              <a:off x="868" y="131"/>
              <a:ext cx="4062" cy="4184"/>
              <a:chOff x="868" y="131"/>
              <a:chExt cx="4062" cy="4184"/>
            </a:xfrm>
          </p:grpSpPr>
          <p:sp>
            <p:nvSpPr>
              <p:cNvPr id="2053" name="Rectangle 5"/>
              <p:cNvSpPr>
                <a:spLocks noChangeArrowheads="1"/>
              </p:cNvSpPr>
              <p:nvPr/>
            </p:nvSpPr>
            <p:spPr bwMode="auto">
              <a:xfrm>
                <a:off x="1009" y="131"/>
                <a:ext cx="3921" cy="3973"/>
              </a:xfrm>
              <a:prstGeom prst="rect">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4" name="Rectangle 6"/>
              <p:cNvSpPr>
                <a:spLocks noChangeArrowheads="1"/>
              </p:cNvSpPr>
              <p:nvPr/>
            </p:nvSpPr>
            <p:spPr bwMode="auto">
              <a:xfrm>
                <a:off x="1270" y="2918"/>
                <a:ext cx="2038" cy="1180"/>
              </a:xfrm>
              <a:prstGeom prst="rect">
                <a:avLst/>
              </a:prstGeom>
              <a:solidFill>
                <a:srgbClr val="DDDDDC"/>
              </a:solid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5" name="Rectangle 7"/>
              <p:cNvSpPr>
                <a:spLocks noChangeArrowheads="1"/>
              </p:cNvSpPr>
              <p:nvPr/>
            </p:nvSpPr>
            <p:spPr bwMode="auto">
              <a:xfrm>
                <a:off x="3966" y="150"/>
                <a:ext cx="958" cy="2124"/>
              </a:xfrm>
              <a:prstGeom prst="rect">
                <a:avLst/>
              </a:prstGeom>
              <a:solidFill>
                <a:srgbClr val="DDDDDC"/>
              </a:solid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6" name="Rectangle 8"/>
              <p:cNvSpPr>
                <a:spLocks noChangeArrowheads="1"/>
              </p:cNvSpPr>
              <p:nvPr/>
            </p:nvSpPr>
            <p:spPr bwMode="auto">
              <a:xfrm>
                <a:off x="2312" y="2133"/>
                <a:ext cx="1163" cy="1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Cores @ 1.0 GHz / 1.2 GHz</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7" name="Rectangle 9"/>
              <p:cNvSpPr>
                <a:spLocks noChangeArrowheads="1"/>
              </p:cNvSpPr>
              <p:nvPr/>
            </p:nvSpPr>
            <p:spPr bwMode="auto">
              <a:xfrm>
                <a:off x="2292" y="1043"/>
                <a:ext cx="895" cy="886"/>
              </a:xfrm>
              <a:prstGeom prst="rect">
                <a:avLst/>
              </a:prstGeom>
              <a:solidFill>
                <a:srgbClr val="FFFFFF"/>
              </a:solidFill>
              <a:ln w="11113"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8" name="Rectangle 10"/>
              <p:cNvSpPr>
                <a:spLocks noChangeArrowheads="1"/>
              </p:cNvSpPr>
              <p:nvPr/>
            </p:nvSpPr>
            <p:spPr bwMode="auto">
              <a:xfrm>
                <a:off x="2254" y="1094"/>
                <a:ext cx="894" cy="893"/>
              </a:xfrm>
              <a:prstGeom prst="rect">
                <a:avLst/>
              </a:prstGeom>
              <a:solidFill>
                <a:srgbClr val="FFFFFF"/>
              </a:solidFill>
              <a:ln w="11113"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9" name="Rectangle 11"/>
              <p:cNvSpPr>
                <a:spLocks noChangeArrowheads="1"/>
              </p:cNvSpPr>
              <p:nvPr/>
            </p:nvSpPr>
            <p:spPr bwMode="auto">
              <a:xfrm>
                <a:off x="2254" y="1094"/>
                <a:ext cx="894" cy="893"/>
              </a:xfrm>
              <a:prstGeom prst="rect">
                <a:avLst/>
              </a:prstGeom>
              <a:solidFill>
                <a:srgbClr val="FFFFFF"/>
              </a:solidFill>
              <a:ln w="11113"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0" name="Rectangle 12"/>
              <p:cNvSpPr>
                <a:spLocks noChangeArrowheads="1"/>
              </p:cNvSpPr>
              <p:nvPr/>
            </p:nvSpPr>
            <p:spPr bwMode="auto">
              <a:xfrm>
                <a:off x="2216" y="1151"/>
                <a:ext cx="894" cy="887"/>
              </a:xfrm>
              <a:prstGeom prst="rect">
                <a:avLst/>
              </a:prstGeom>
              <a:solidFill>
                <a:srgbClr val="FFFFFF"/>
              </a:solidFill>
              <a:ln w="11113"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1" name="Rectangle 13"/>
              <p:cNvSpPr>
                <a:spLocks noChangeArrowheads="1"/>
              </p:cNvSpPr>
              <p:nvPr/>
            </p:nvSpPr>
            <p:spPr bwMode="auto">
              <a:xfrm>
                <a:off x="2216" y="1151"/>
                <a:ext cx="894" cy="887"/>
              </a:xfrm>
              <a:prstGeom prst="rect">
                <a:avLst/>
              </a:prstGeom>
              <a:solidFill>
                <a:srgbClr val="FFFFFF"/>
              </a:solidFill>
              <a:ln w="11113"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2" name="Rectangle 14"/>
              <p:cNvSpPr>
                <a:spLocks noChangeArrowheads="1"/>
              </p:cNvSpPr>
              <p:nvPr/>
            </p:nvSpPr>
            <p:spPr bwMode="auto">
              <a:xfrm>
                <a:off x="2177" y="1202"/>
                <a:ext cx="901" cy="893"/>
              </a:xfrm>
              <a:prstGeom prst="rect">
                <a:avLst/>
              </a:prstGeom>
              <a:solidFill>
                <a:srgbClr val="FFFFFF"/>
              </a:solidFill>
              <a:ln w="11113"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3" name="Rectangle 15"/>
              <p:cNvSpPr>
                <a:spLocks noChangeArrowheads="1"/>
              </p:cNvSpPr>
              <p:nvPr/>
            </p:nvSpPr>
            <p:spPr bwMode="auto">
              <a:xfrm>
                <a:off x="2177" y="1202"/>
                <a:ext cx="901" cy="893"/>
              </a:xfrm>
              <a:prstGeom prst="rect">
                <a:avLst/>
              </a:prstGeom>
              <a:solidFill>
                <a:srgbClr val="FFFFFF"/>
              </a:solidFill>
              <a:ln w="11113"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4" name="Rectangle 16"/>
              <p:cNvSpPr>
                <a:spLocks noChangeArrowheads="1"/>
              </p:cNvSpPr>
              <p:nvPr/>
            </p:nvSpPr>
            <p:spPr bwMode="auto">
              <a:xfrm>
                <a:off x="2446" y="1311"/>
                <a:ext cx="499" cy="17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24211D"/>
                    </a:solidFill>
                    <a:effectLst/>
                    <a:latin typeface="Arial" pitchFamily="34" charset="0"/>
                    <a:cs typeface="Arial" pitchFamily="34" charset="0"/>
                  </a:rPr>
                  <a:t>C66x™</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5" name="Rectangle 17"/>
              <p:cNvSpPr>
                <a:spLocks noChangeArrowheads="1"/>
              </p:cNvSpPr>
              <p:nvPr/>
            </p:nvSpPr>
            <p:spPr bwMode="auto">
              <a:xfrm>
                <a:off x="2407" y="1445"/>
                <a:ext cx="582" cy="17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24211D"/>
                    </a:solidFill>
                    <a:effectLst/>
                    <a:latin typeface="Arial" pitchFamily="34" charset="0"/>
                    <a:cs typeface="Arial" pitchFamily="34" charset="0"/>
                  </a:rPr>
                  <a:t>CorePac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6" name="Rectangle 18"/>
              <p:cNvSpPr>
                <a:spLocks noChangeArrowheads="1"/>
              </p:cNvSpPr>
              <p:nvPr/>
            </p:nvSpPr>
            <p:spPr bwMode="auto">
              <a:xfrm>
                <a:off x="868" y="4155"/>
                <a:ext cx="301" cy="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24211D"/>
                    </a:solidFill>
                    <a:effectLst/>
                    <a:latin typeface="Arial" pitchFamily="34" charset="0"/>
                    <a:cs typeface="Arial" pitchFamily="34" charset="0"/>
                  </a:rPr>
                  <a:t>TCI6614</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7" name="Rectangle 19"/>
              <p:cNvSpPr>
                <a:spLocks noChangeArrowheads="1"/>
              </p:cNvSpPr>
              <p:nvPr/>
            </p:nvSpPr>
            <p:spPr bwMode="auto">
              <a:xfrm>
                <a:off x="2312" y="297"/>
                <a:ext cx="370" cy="363"/>
              </a:xfrm>
              <a:prstGeom prst="rect">
                <a:avLst/>
              </a:prstGeom>
              <a:no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8" name="Rectangle 20"/>
              <p:cNvSpPr>
                <a:spLocks noChangeArrowheads="1"/>
              </p:cNvSpPr>
              <p:nvPr/>
            </p:nvSpPr>
            <p:spPr bwMode="auto">
              <a:xfrm>
                <a:off x="2382" y="570"/>
                <a:ext cx="294"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MSMC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9" name="Rectangle 21"/>
              <p:cNvSpPr>
                <a:spLocks noChangeArrowheads="1"/>
              </p:cNvSpPr>
              <p:nvPr/>
            </p:nvSpPr>
            <p:spPr bwMode="auto">
              <a:xfrm>
                <a:off x="2337" y="322"/>
                <a:ext cx="319" cy="242"/>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0" name="Rectangle 22"/>
              <p:cNvSpPr>
                <a:spLocks noChangeArrowheads="1"/>
              </p:cNvSpPr>
              <p:nvPr/>
            </p:nvSpPr>
            <p:spPr bwMode="auto">
              <a:xfrm>
                <a:off x="2420" y="328"/>
                <a:ext cx="179"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2MB</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1" name="Rectangle 23"/>
              <p:cNvSpPr>
                <a:spLocks noChangeArrowheads="1"/>
              </p:cNvSpPr>
              <p:nvPr/>
            </p:nvSpPr>
            <p:spPr bwMode="auto">
              <a:xfrm>
                <a:off x="2414" y="398"/>
                <a:ext cx="198"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MSM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2" name="Rectangle 24"/>
              <p:cNvSpPr>
                <a:spLocks noChangeArrowheads="1"/>
              </p:cNvSpPr>
              <p:nvPr/>
            </p:nvSpPr>
            <p:spPr bwMode="auto">
              <a:xfrm>
                <a:off x="2395" y="475"/>
                <a:ext cx="237"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SRAM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3" name="Rectangle 25"/>
              <p:cNvSpPr>
                <a:spLocks noChangeArrowheads="1"/>
              </p:cNvSpPr>
              <p:nvPr/>
            </p:nvSpPr>
            <p:spPr bwMode="auto">
              <a:xfrm>
                <a:off x="1194" y="188"/>
                <a:ext cx="504" cy="29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4" name="Rectangle 26"/>
              <p:cNvSpPr>
                <a:spLocks noChangeArrowheads="1"/>
              </p:cNvSpPr>
              <p:nvPr/>
            </p:nvSpPr>
            <p:spPr bwMode="auto">
              <a:xfrm>
                <a:off x="1334" y="245"/>
                <a:ext cx="294"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64-Bit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5" name="Rectangle 27"/>
              <p:cNvSpPr>
                <a:spLocks noChangeArrowheads="1"/>
              </p:cNvSpPr>
              <p:nvPr/>
            </p:nvSpPr>
            <p:spPr bwMode="auto">
              <a:xfrm>
                <a:off x="1218" y="332"/>
                <a:ext cx="486"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DDR3 EMIF</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6" name="Rectangle 28"/>
              <p:cNvSpPr>
                <a:spLocks noChangeArrowheads="1"/>
              </p:cNvSpPr>
              <p:nvPr/>
            </p:nvSpPr>
            <p:spPr bwMode="auto">
              <a:xfrm>
                <a:off x="4138" y="1993"/>
                <a:ext cx="383"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7" name="Rectangle 29"/>
              <p:cNvSpPr>
                <a:spLocks noChangeArrowheads="1"/>
              </p:cNvSpPr>
              <p:nvPr/>
            </p:nvSpPr>
            <p:spPr bwMode="auto">
              <a:xfrm>
                <a:off x="4247" y="2043"/>
                <a:ext cx="211"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BCP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9" name="Rectangle 31"/>
              <p:cNvSpPr>
                <a:spLocks noChangeArrowheads="1"/>
              </p:cNvSpPr>
              <p:nvPr/>
            </p:nvSpPr>
            <p:spPr bwMode="auto">
              <a:xfrm>
                <a:off x="4777" y="1470"/>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000" b="1" dirty="0" smtClean="0">
                    <a:solidFill>
                      <a:srgbClr val="24211D"/>
                    </a:solidFill>
                    <a:latin typeface="Arial" pitchFamily="34" charset="0"/>
                    <a:cs typeface="Arial" pitchFamily="34" charset="0"/>
                  </a:rPr>
                  <a:t>x2</a:t>
                </a:r>
                <a:endParaRPr lang="en-US" dirty="0" smtClean="0">
                  <a:latin typeface="Arial" pitchFamily="34" charset="0"/>
                  <a:cs typeface="Arial" pitchFamily="34" charset="0"/>
                </a:endParaRPr>
              </a:p>
            </p:txBody>
          </p:sp>
          <p:sp>
            <p:nvSpPr>
              <p:cNvPr id="2081" name="Rectangle 33"/>
              <p:cNvSpPr>
                <a:spLocks noChangeArrowheads="1"/>
              </p:cNvSpPr>
              <p:nvPr/>
            </p:nvSpPr>
            <p:spPr bwMode="auto">
              <a:xfrm>
                <a:off x="4777" y="1782"/>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000" b="1" dirty="0" smtClean="0">
                    <a:solidFill>
                      <a:srgbClr val="24211D"/>
                    </a:solidFill>
                    <a:latin typeface="Arial" pitchFamily="34" charset="0"/>
                    <a:cs typeface="Arial" pitchFamily="34" charset="0"/>
                  </a:rPr>
                  <a:t>x2</a:t>
                </a:r>
                <a:endParaRPr lang="en-US" dirty="0" smtClean="0">
                  <a:latin typeface="Arial" pitchFamily="34" charset="0"/>
                  <a:cs typeface="Arial" pitchFamily="34" charset="0"/>
                </a:endParaRPr>
              </a:p>
            </p:txBody>
          </p:sp>
          <p:sp>
            <p:nvSpPr>
              <p:cNvPr id="2082" name="Rectangle 34"/>
              <p:cNvSpPr>
                <a:spLocks noChangeArrowheads="1"/>
              </p:cNvSpPr>
              <p:nvPr/>
            </p:nvSpPr>
            <p:spPr bwMode="auto">
              <a:xfrm>
                <a:off x="4164" y="200"/>
                <a:ext cx="639" cy="1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24211D"/>
                    </a:solidFill>
                    <a:effectLst/>
                    <a:latin typeface="Arial" pitchFamily="34" charset="0"/>
                    <a:cs typeface="Arial" pitchFamily="34" charset="0"/>
                  </a:rPr>
                  <a:t>Coprocessors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83" name="Freeform 35"/>
              <p:cNvSpPr>
                <a:spLocks/>
              </p:cNvSpPr>
              <p:nvPr/>
            </p:nvSpPr>
            <p:spPr bwMode="auto">
              <a:xfrm>
                <a:off x="4049" y="2044"/>
                <a:ext cx="76" cy="90"/>
              </a:xfrm>
              <a:custGeom>
                <a:avLst/>
                <a:gdLst/>
                <a:ahLst/>
                <a:cxnLst>
                  <a:cxn ang="0">
                    <a:pos x="0" y="90"/>
                  </a:cxn>
                  <a:cxn ang="0">
                    <a:pos x="76" y="45"/>
                  </a:cxn>
                  <a:cxn ang="0">
                    <a:pos x="0" y="0"/>
                  </a:cxn>
                  <a:cxn ang="0">
                    <a:pos x="0" y="90"/>
                  </a:cxn>
                </a:cxnLst>
                <a:rect l="0" t="0" r="r" b="b"/>
                <a:pathLst>
                  <a:path w="76" h="90">
                    <a:moveTo>
                      <a:pt x="0" y="90"/>
                    </a:moveTo>
                    <a:lnTo>
                      <a:pt x="76" y="45"/>
                    </a:lnTo>
                    <a:lnTo>
                      <a:pt x="0" y="0"/>
                    </a:lnTo>
                    <a:lnTo>
                      <a:pt x="0" y="9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4" name="Freeform 36"/>
              <p:cNvSpPr>
                <a:spLocks/>
              </p:cNvSpPr>
              <p:nvPr/>
            </p:nvSpPr>
            <p:spPr bwMode="auto">
              <a:xfrm>
                <a:off x="4055" y="2083"/>
                <a:ext cx="7" cy="12"/>
              </a:xfrm>
              <a:custGeom>
                <a:avLst/>
                <a:gdLst/>
                <a:ahLst/>
                <a:cxnLst>
                  <a:cxn ang="0">
                    <a:pos x="0" y="12"/>
                  </a:cxn>
                  <a:cxn ang="0">
                    <a:pos x="0" y="12"/>
                  </a:cxn>
                  <a:cxn ang="0">
                    <a:pos x="7" y="12"/>
                  </a:cxn>
                  <a:cxn ang="0">
                    <a:pos x="7" y="6"/>
                  </a:cxn>
                  <a:cxn ang="0">
                    <a:pos x="7" y="6"/>
                  </a:cxn>
                  <a:cxn ang="0">
                    <a:pos x="7" y="0"/>
                  </a:cxn>
                  <a:cxn ang="0">
                    <a:pos x="7" y="0"/>
                  </a:cxn>
                  <a:cxn ang="0">
                    <a:pos x="0" y="0"/>
                  </a:cxn>
                  <a:cxn ang="0">
                    <a:pos x="0" y="0"/>
                  </a:cxn>
                  <a:cxn ang="0">
                    <a:pos x="0" y="12"/>
                  </a:cxn>
                </a:cxnLst>
                <a:rect l="0" t="0" r="r" b="b"/>
                <a:pathLst>
                  <a:path w="7" h="12">
                    <a:moveTo>
                      <a:pt x="0" y="12"/>
                    </a:moveTo>
                    <a:lnTo>
                      <a:pt x="0" y="12"/>
                    </a:lnTo>
                    <a:lnTo>
                      <a:pt x="7" y="12"/>
                    </a:lnTo>
                    <a:lnTo>
                      <a:pt x="7" y="6"/>
                    </a:lnTo>
                    <a:lnTo>
                      <a:pt x="7" y="6"/>
                    </a:lnTo>
                    <a:lnTo>
                      <a:pt x="7" y="0"/>
                    </a:lnTo>
                    <a:lnTo>
                      <a:pt x="7" y="0"/>
                    </a:lnTo>
                    <a:lnTo>
                      <a:pt x="0" y="0"/>
                    </a:lnTo>
                    <a:lnTo>
                      <a:pt x="0" y="0"/>
                    </a:lnTo>
                    <a:lnTo>
                      <a:pt x="0"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5" name="Rectangle 37"/>
              <p:cNvSpPr>
                <a:spLocks noChangeArrowheads="1"/>
              </p:cNvSpPr>
              <p:nvPr/>
            </p:nvSpPr>
            <p:spPr bwMode="auto">
              <a:xfrm>
                <a:off x="3864" y="2083"/>
                <a:ext cx="191" cy="12"/>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6" name="Freeform 38"/>
              <p:cNvSpPr>
                <a:spLocks/>
              </p:cNvSpPr>
              <p:nvPr/>
            </p:nvSpPr>
            <p:spPr bwMode="auto">
              <a:xfrm>
                <a:off x="3793" y="2044"/>
                <a:ext cx="83" cy="90"/>
              </a:xfrm>
              <a:custGeom>
                <a:avLst/>
                <a:gdLst/>
                <a:ahLst/>
                <a:cxnLst>
                  <a:cxn ang="0">
                    <a:pos x="83" y="90"/>
                  </a:cxn>
                  <a:cxn ang="0">
                    <a:pos x="0" y="45"/>
                  </a:cxn>
                  <a:cxn ang="0">
                    <a:pos x="83" y="0"/>
                  </a:cxn>
                  <a:cxn ang="0">
                    <a:pos x="83" y="90"/>
                  </a:cxn>
                </a:cxnLst>
                <a:rect l="0" t="0" r="r" b="b"/>
                <a:pathLst>
                  <a:path w="83" h="90">
                    <a:moveTo>
                      <a:pt x="83" y="90"/>
                    </a:moveTo>
                    <a:lnTo>
                      <a:pt x="0" y="45"/>
                    </a:lnTo>
                    <a:lnTo>
                      <a:pt x="83" y="0"/>
                    </a:lnTo>
                    <a:lnTo>
                      <a:pt x="83" y="9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7" name="Freeform 39"/>
              <p:cNvSpPr>
                <a:spLocks/>
              </p:cNvSpPr>
              <p:nvPr/>
            </p:nvSpPr>
            <p:spPr bwMode="auto">
              <a:xfrm>
                <a:off x="3857" y="2083"/>
                <a:ext cx="7" cy="12"/>
              </a:xfrm>
              <a:custGeom>
                <a:avLst/>
                <a:gdLst/>
                <a:ahLst/>
                <a:cxnLst>
                  <a:cxn ang="0">
                    <a:pos x="7" y="0"/>
                  </a:cxn>
                  <a:cxn ang="0">
                    <a:pos x="7" y="0"/>
                  </a:cxn>
                  <a:cxn ang="0">
                    <a:pos x="7" y="0"/>
                  </a:cxn>
                  <a:cxn ang="0">
                    <a:pos x="0" y="0"/>
                  </a:cxn>
                  <a:cxn ang="0">
                    <a:pos x="0" y="6"/>
                  </a:cxn>
                  <a:cxn ang="0">
                    <a:pos x="0" y="6"/>
                  </a:cxn>
                  <a:cxn ang="0">
                    <a:pos x="7" y="12"/>
                  </a:cxn>
                  <a:cxn ang="0">
                    <a:pos x="7" y="12"/>
                  </a:cxn>
                  <a:cxn ang="0">
                    <a:pos x="7" y="12"/>
                  </a:cxn>
                  <a:cxn ang="0">
                    <a:pos x="7" y="0"/>
                  </a:cxn>
                </a:cxnLst>
                <a:rect l="0" t="0" r="r" b="b"/>
                <a:pathLst>
                  <a:path w="7" h="12">
                    <a:moveTo>
                      <a:pt x="7" y="0"/>
                    </a:moveTo>
                    <a:lnTo>
                      <a:pt x="7" y="0"/>
                    </a:lnTo>
                    <a:lnTo>
                      <a:pt x="7" y="0"/>
                    </a:lnTo>
                    <a:lnTo>
                      <a:pt x="0" y="0"/>
                    </a:lnTo>
                    <a:lnTo>
                      <a:pt x="0" y="6"/>
                    </a:lnTo>
                    <a:lnTo>
                      <a:pt x="0" y="6"/>
                    </a:lnTo>
                    <a:lnTo>
                      <a:pt x="7" y="12"/>
                    </a:lnTo>
                    <a:lnTo>
                      <a:pt x="7" y="12"/>
                    </a:lnTo>
                    <a:lnTo>
                      <a:pt x="7" y="12"/>
                    </a:lnTo>
                    <a:lnTo>
                      <a:pt x="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8" name="Freeform 40"/>
              <p:cNvSpPr>
                <a:spLocks/>
              </p:cNvSpPr>
              <p:nvPr/>
            </p:nvSpPr>
            <p:spPr bwMode="auto">
              <a:xfrm>
                <a:off x="4042" y="1426"/>
                <a:ext cx="83" cy="89"/>
              </a:xfrm>
              <a:custGeom>
                <a:avLst/>
                <a:gdLst/>
                <a:ahLst/>
                <a:cxnLst>
                  <a:cxn ang="0">
                    <a:pos x="0" y="89"/>
                  </a:cxn>
                  <a:cxn ang="0">
                    <a:pos x="83" y="44"/>
                  </a:cxn>
                  <a:cxn ang="0">
                    <a:pos x="0" y="0"/>
                  </a:cxn>
                  <a:cxn ang="0">
                    <a:pos x="0" y="89"/>
                  </a:cxn>
                </a:cxnLst>
                <a:rect l="0" t="0" r="r" b="b"/>
                <a:pathLst>
                  <a:path w="83" h="89">
                    <a:moveTo>
                      <a:pt x="0" y="89"/>
                    </a:moveTo>
                    <a:lnTo>
                      <a:pt x="83" y="44"/>
                    </a:lnTo>
                    <a:lnTo>
                      <a:pt x="0" y="0"/>
                    </a:lnTo>
                    <a:lnTo>
                      <a:pt x="0"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9" name="Freeform 41"/>
              <p:cNvSpPr>
                <a:spLocks/>
              </p:cNvSpPr>
              <p:nvPr/>
            </p:nvSpPr>
            <p:spPr bwMode="auto">
              <a:xfrm>
                <a:off x="4049" y="1464"/>
                <a:ext cx="6" cy="13"/>
              </a:xfrm>
              <a:custGeom>
                <a:avLst/>
                <a:gdLst/>
                <a:ahLst/>
                <a:cxnLst>
                  <a:cxn ang="0">
                    <a:pos x="0" y="13"/>
                  </a:cxn>
                  <a:cxn ang="0">
                    <a:pos x="6" y="13"/>
                  </a:cxn>
                  <a:cxn ang="0">
                    <a:pos x="6" y="13"/>
                  </a:cxn>
                  <a:cxn ang="0">
                    <a:pos x="6" y="13"/>
                  </a:cxn>
                  <a:cxn ang="0">
                    <a:pos x="6" y="6"/>
                  </a:cxn>
                  <a:cxn ang="0">
                    <a:pos x="6" y="6"/>
                  </a:cxn>
                  <a:cxn ang="0">
                    <a:pos x="6" y="0"/>
                  </a:cxn>
                  <a:cxn ang="0">
                    <a:pos x="6" y="0"/>
                  </a:cxn>
                  <a:cxn ang="0">
                    <a:pos x="0" y="0"/>
                  </a:cxn>
                  <a:cxn ang="0">
                    <a:pos x="0" y="13"/>
                  </a:cxn>
                </a:cxnLst>
                <a:rect l="0" t="0" r="r" b="b"/>
                <a:pathLst>
                  <a:path w="6" h="13">
                    <a:moveTo>
                      <a:pt x="0" y="13"/>
                    </a:moveTo>
                    <a:lnTo>
                      <a:pt x="6" y="13"/>
                    </a:lnTo>
                    <a:lnTo>
                      <a:pt x="6" y="13"/>
                    </a:lnTo>
                    <a:lnTo>
                      <a:pt x="6" y="13"/>
                    </a:lnTo>
                    <a:lnTo>
                      <a:pt x="6" y="6"/>
                    </a:lnTo>
                    <a:lnTo>
                      <a:pt x="6" y="6"/>
                    </a:lnTo>
                    <a:lnTo>
                      <a:pt x="6" y="0"/>
                    </a:lnTo>
                    <a:lnTo>
                      <a:pt x="6" y="0"/>
                    </a:lnTo>
                    <a:lnTo>
                      <a:pt x="0" y="0"/>
                    </a:lnTo>
                    <a:lnTo>
                      <a:pt x="0" y="1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0" name="Rectangle 42"/>
              <p:cNvSpPr>
                <a:spLocks noChangeArrowheads="1"/>
              </p:cNvSpPr>
              <p:nvPr/>
            </p:nvSpPr>
            <p:spPr bwMode="auto">
              <a:xfrm>
                <a:off x="3864" y="1464"/>
                <a:ext cx="185" cy="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1" name="Freeform 43"/>
              <p:cNvSpPr>
                <a:spLocks/>
              </p:cNvSpPr>
              <p:nvPr/>
            </p:nvSpPr>
            <p:spPr bwMode="auto">
              <a:xfrm>
                <a:off x="3787" y="1426"/>
                <a:ext cx="83" cy="89"/>
              </a:xfrm>
              <a:custGeom>
                <a:avLst/>
                <a:gdLst/>
                <a:ahLst/>
                <a:cxnLst>
                  <a:cxn ang="0">
                    <a:pos x="83" y="89"/>
                  </a:cxn>
                  <a:cxn ang="0">
                    <a:pos x="0" y="44"/>
                  </a:cxn>
                  <a:cxn ang="0">
                    <a:pos x="83" y="0"/>
                  </a:cxn>
                  <a:cxn ang="0">
                    <a:pos x="83" y="89"/>
                  </a:cxn>
                </a:cxnLst>
                <a:rect l="0" t="0" r="r" b="b"/>
                <a:pathLst>
                  <a:path w="83" h="89">
                    <a:moveTo>
                      <a:pt x="83" y="89"/>
                    </a:moveTo>
                    <a:lnTo>
                      <a:pt x="0" y="44"/>
                    </a:lnTo>
                    <a:lnTo>
                      <a:pt x="83" y="0"/>
                    </a:lnTo>
                    <a:lnTo>
                      <a:pt x="83"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2" name="Freeform 44"/>
              <p:cNvSpPr>
                <a:spLocks/>
              </p:cNvSpPr>
              <p:nvPr/>
            </p:nvSpPr>
            <p:spPr bwMode="auto">
              <a:xfrm>
                <a:off x="3851" y="1464"/>
                <a:ext cx="13" cy="13"/>
              </a:xfrm>
              <a:custGeom>
                <a:avLst/>
                <a:gdLst/>
                <a:ahLst/>
                <a:cxnLst>
                  <a:cxn ang="0">
                    <a:pos x="13" y="0"/>
                  </a:cxn>
                  <a:cxn ang="0">
                    <a:pos x="6" y="0"/>
                  </a:cxn>
                  <a:cxn ang="0">
                    <a:pos x="6" y="0"/>
                  </a:cxn>
                  <a:cxn ang="0">
                    <a:pos x="6" y="6"/>
                  </a:cxn>
                  <a:cxn ang="0">
                    <a:pos x="0" y="6"/>
                  </a:cxn>
                  <a:cxn ang="0">
                    <a:pos x="6" y="13"/>
                  </a:cxn>
                  <a:cxn ang="0">
                    <a:pos x="6" y="13"/>
                  </a:cxn>
                  <a:cxn ang="0">
                    <a:pos x="6" y="13"/>
                  </a:cxn>
                  <a:cxn ang="0">
                    <a:pos x="13" y="13"/>
                  </a:cxn>
                  <a:cxn ang="0">
                    <a:pos x="13" y="0"/>
                  </a:cxn>
                </a:cxnLst>
                <a:rect l="0" t="0" r="r" b="b"/>
                <a:pathLst>
                  <a:path w="13" h="13">
                    <a:moveTo>
                      <a:pt x="13" y="0"/>
                    </a:moveTo>
                    <a:lnTo>
                      <a:pt x="6" y="0"/>
                    </a:lnTo>
                    <a:lnTo>
                      <a:pt x="6" y="0"/>
                    </a:lnTo>
                    <a:lnTo>
                      <a:pt x="6" y="6"/>
                    </a:lnTo>
                    <a:lnTo>
                      <a:pt x="0" y="6"/>
                    </a:lnTo>
                    <a:lnTo>
                      <a:pt x="6" y="13"/>
                    </a:lnTo>
                    <a:lnTo>
                      <a:pt x="6" y="13"/>
                    </a:lnTo>
                    <a:lnTo>
                      <a:pt x="6" y="13"/>
                    </a:lnTo>
                    <a:lnTo>
                      <a:pt x="13" y="13"/>
                    </a:lnTo>
                    <a:lnTo>
                      <a:pt x="1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3" name="Rectangle 45"/>
              <p:cNvSpPr>
                <a:spLocks noChangeArrowheads="1"/>
              </p:cNvSpPr>
              <p:nvPr/>
            </p:nvSpPr>
            <p:spPr bwMode="auto">
              <a:xfrm>
                <a:off x="4208" y="1100"/>
                <a:ext cx="505"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4" name="Rectangle 46"/>
              <p:cNvSpPr>
                <a:spLocks noChangeArrowheads="1"/>
              </p:cNvSpPr>
              <p:nvPr/>
            </p:nvSpPr>
            <p:spPr bwMode="auto">
              <a:xfrm>
                <a:off x="4183" y="1075"/>
                <a:ext cx="504" cy="178"/>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5" name="Rectangle 47"/>
              <p:cNvSpPr>
                <a:spLocks noChangeArrowheads="1"/>
              </p:cNvSpPr>
              <p:nvPr/>
            </p:nvSpPr>
            <p:spPr bwMode="auto">
              <a:xfrm>
                <a:off x="4157" y="1049"/>
                <a:ext cx="505"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6" name="Rectangle 48"/>
              <p:cNvSpPr>
                <a:spLocks noChangeArrowheads="1"/>
              </p:cNvSpPr>
              <p:nvPr/>
            </p:nvSpPr>
            <p:spPr bwMode="auto">
              <a:xfrm>
                <a:off x="4132" y="1030"/>
                <a:ext cx="504" cy="172"/>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7" name="Rectangle 49"/>
              <p:cNvSpPr>
                <a:spLocks noChangeArrowheads="1"/>
              </p:cNvSpPr>
              <p:nvPr/>
            </p:nvSpPr>
            <p:spPr bwMode="auto">
              <a:xfrm>
                <a:off x="4285" y="1074"/>
                <a:ext cx="256"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VCP2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99" name="Rectangle 51"/>
              <p:cNvSpPr>
                <a:spLocks noChangeArrowheads="1"/>
              </p:cNvSpPr>
              <p:nvPr/>
            </p:nvSpPr>
            <p:spPr bwMode="auto">
              <a:xfrm>
                <a:off x="4802" y="1144"/>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000" b="1" dirty="0" smtClean="0">
                    <a:solidFill>
                      <a:srgbClr val="24211D"/>
                    </a:solidFill>
                    <a:latin typeface="Arial" pitchFamily="34" charset="0"/>
                    <a:cs typeface="Arial" pitchFamily="34" charset="0"/>
                  </a:rPr>
                  <a:t>x4</a:t>
                </a:r>
                <a:endParaRPr lang="en-US" dirty="0" smtClean="0">
                  <a:latin typeface="Arial" pitchFamily="34" charset="0"/>
                  <a:cs typeface="Arial" pitchFamily="34" charset="0"/>
                </a:endParaRPr>
              </a:p>
            </p:txBody>
          </p:sp>
          <p:sp>
            <p:nvSpPr>
              <p:cNvPr id="2100" name="Freeform 52"/>
              <p:cNvSpPr>
                <a:spLocks/>
              </p:cNvSpPr>
              <p:nvPr/>
            </p:nvSpPr>
            <p:spPr bwMode="auto">
              <a:xfrm>
                <a:off x="4042" y="1075"/>
                <a:ext cx="83" cy="89"/>
              </a:xfrm>
              <a:custGeom>
                <a:avLst/>
                <a:gdLst/>
                <a:ahLst/>
                <a:cxnLst>
                  <a:cxn ang="0">
                    <a:pos x="0" y="89"/>
                  </a:cxn>
                  <a:cxn ang="0">
                    <a:pos x="83" y="44"/>
                  </a:cxn>
                  <a:cxn ang="0">
                    <a:pos x="0" y="0"/>
                  </a:cxn>
                  <a:cxn ang="0">
                    <a:pos x="0" y="89"/>
                  </a:cxn>
                </a:cxnLst>
                <a:rect l="0" t="0" r="r" b="b"/>
                <a:pathLst>
                  <a:path w="83" h="89">
                    <a:moveTo>
                      <a:pt x="0" y="89"/>
                    </a:moveTo>
                    <a:lnTo>
                      <a:pt x="83" y="44"/>
                    </a:lnTo>
                    <a:lnTo>
                      <a:pt x="0" y="0"/>
                    </a:lnTo>
                    <a:lnTo>
                      <a:pt x="0"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1" name="Freeform 53"/>
              <p:cNvSpPr>
                <a:spLocks/>
              </p:cNvSpPr>
              <p:nvPr/>
            </p:nvSpPr>
            <p:spPr bwMode="auto">
              <a:xfrm>
                <a:off x="4049" y="1107"/>
                <a:ext cx="6" cy="19"/>
              </a:xfrm>
              <a:custGeom>
                <a:avLst/>
                <a:gdLst/>
                <a:ahLst/>
                <a:cxnLst>
                  <a:cxn ang="0">
                    <a:pos x="0" y="19"/>
                  </a:cxn>
                  <a:cxn ang="0">
                    <a:pos x="6" y="19"/>
                  </a:cxn>
                  <a:cxn ang="0">
                    <a:pos x="6" y="12"/>
                  </a:cxn>
                  <a:cxn ang="0">
                    <a:pos x="6" y="12"/>
                  </a:cxn>
                  <a:cxn ang="0">
                    <a:pos x="6" y="12"/>
                  </a:cxn>
                  <a:cxn ang="0">
                    <a:pos x="6" y="6"/>
                  </a:cxn>
                  <a:cxn ang="0">
                    <a:pos x="6" y="6"/>
                  </a:cxn>
                  <a:cxn ang="0">
                    <a:pos x="6" y="0"/>
                  </a:cxn>
                  <a:cxn ang="0">
                    <a:pos x="0" y="0"/>
                  </a:cxn>
                  <a:cxn ang="0">
                    <a:pos x="0" y="19"/>
                  </a:cxn>
                </a:cxnLst>
                <a:rect l="0" t="0" r="r" b="b"/>
                <a:pathLst>
                  <a:path w="6" h="19">
                    <a:moveTo>
                      <a:pt x="0" y="19"/>
                    </a:moveTo>
                    <a:lnTo>
                      <a:pt x="6" y="19"/>
                    </a:lnTo>
                    <a:lnTo>
                      <a:pt x="6" y="12"/>
                    </a:lnTo>
                    <a:lnTo>
                      <a:pt x="6" y="12"/>
                    </a:lnTo>
                    <a:lnTo>
                      <a:pt x="6" y="12"/>
                    </a:lnTo>
                    <a:lnTo>
                      <a:pt x="6" y="6"/>
                    </a:lnTo>
                    <a:lnTo>
                      <a:pt x="6" y="6"/>
                    </a:lnTo>
                    <a:lnTo>
                      <a:pt x="6" y="0"/>
                    </a:lnTo>
                    <a:lnTo>
                      <a:pt x="0" y="0"/>
                    </a:lnTo>
                    <a:lnTo>
                      <a:pt x="0" y="1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2" name="Rectangle 54"/>
              <p:cNvSpPr>
                <a:spLocks noChangeArrowheads="1"/>
              </p:cNvSpPr>
              <p:nvPr/>
            </p:nvSpPr>
            <p:spPr bwMode="auto">
              <a:xfrm>
                <a:off x="3864" y="1107"/>
                <a:ext cx="185" cy="1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3" name="Freeform 55"/>
              <p:cNvSpPr>
                <a:spLocks/>
              </p:cNvSpPr>
              <p:nvPr/>
            </p:nvSpPr>
            <p:spPr bwMode="auto">
              <a:xfrm>
                <a:off x="3787" y="1075"/>
                <a:ext cx="83" cy="89"/>
              </a:xfrm>
              <a:custGeom>
                <a:avLst/>
                <a:gdLst/>
                <a:ahLst/>
                <a:cxnLst>
                  <a:cxn ang="0">
                    <a:pos x="83" y="89"/>
                  </a:cxn>
                  <a:cxn ang="0">
                    <a:pos x="0" y="44"/>
                  </a:cxn>
                  <a:cxn ang="0">
                    <a:pos x="83" y="0"/>
                  </a:cxn>
                  <a:cxn ang="0">
                    <a:pos x="83" y="89"/>
                  </a:cxn>
                </a:cxnLst>
                <a:rect l="0" t="0" r="r" b="b"/>
                <a:pathLst>
                  <a:path w="83" h="89">
                    <a:moveTo>
                      <a:pt x="83" y="89"/>
                    </a:moveTo>
                    <a:lnTo>
                      <a:pt x="0" y="44"/>
                    </a:lnTo>
                    <a:lnTo>
                      <a:pt x="83" y="0"/>
                    </a:lnTo>
                    <a:lnTo>
                      <a:pt x="83"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4" name="Freeform 56"/>
              <p:cNvSpPr>
                <a:spLocks/>
              </p:cNvSpPr>
              <p:nvPr/>
            </p:nvSpPr>
            <p:spPr bwMode="auto">
              <a:xfrm>
                <a:off x="3851" y="1107"/>
                <a:ext cx="13" cy="19"/>
              </a:xfrm>
              <a:custGeom>
                <a:avLst/>
                <a:gdLst/>
                <a:ahLst/>
                <a:cxnLst>
                  <a:cxn ang="0">
                    <a:pos x="13" y="0"/>
                  </a:cxn>
                  <a:cxn ang="0">
                    <a:pos x="6" y="0"/>
                  </a:cxn>
                  <a:cxn ang="0">
                    <a:pos x="6" y="6"/>
                  </a:cxn>
                  <a:cxn ang="0">
                    <a:pos x="6" y="6"/>
                  </a:cxn>
                  <a:cxn ang="0">
                    <a:pos x="0" y="12"/>
                  </a:cxn>
                  <a:cxn ang="0">
                    <a:pos x="6" y="12"/>
                  </a:cxn>
                  <a:cxn ang="0">
                    <a:pos x="6" y="12"/>
                  </a:cxn>
                  <a:cxn ang="0">
                    <a:pos x="6" y="19"/>
                  </a:cxn>
                  <a:cxn ang="0">
                    <a:pos x="13" y="19"/>
                  </a:cxn>
                  <a:cxn ang="0">
                    <a:pos x="13" y="0"/>
                  </a:cxn>
                </a:cxnLst>
                <a:rect l="0" t="0" r="r" b="b"/>
                <a:pathLst>
                  <a:path w="13" h="19">
                    <a:moveTo>
                      <a:pt x="13" y="0"/>
                    </a:moveTo>
                    <a:lnTo>
                      <a:pt x="6" y="0"/>
                    </a:lnTo>
                    <a:lnTo>
                      <a:pt x="6" y="6"/>
                    </a:lnTo>
                    <a:lnTo>
                      <a:pt x="6" y="6"/>
                    </a:lnTo>
                    <a:lnTo>
                      <a:pt x="0" y="12"/>
                    </a:lnTo>
                    <a:lnTo>
                      <a:pt x="6" y="12"/>
                    </a:lnTo>
                    <a:lnTo>
                      <a:pt x="6" y="12"/>
                    </a:lnTo>
                    <a:lnTo>
                      <a:pt x="6" y="19"/>
                    </a:lnTo>
                    <a:lnTo>
                      <a:pt x="13" y="19"/>
                    </a:lnTo>
                    <a:lnTo>
                      <a:pt x="1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5" name="Freeform 57"/>
              <p:cNvSpPr>
                <a:spLocks/>
              </p:cNvSpPr>
              <p:nvPr/>
            </p:nvSpPr>
            <p:spPr bwMode="auto">
              <a:xfrm>
                <a:off x="2190" y="373"/>
                <a:ext cx="109" cy="109"/>
              </a:xfrm>
              <a:custGeom>
                <a:avLst/>
                <a:gdLst/>
                <a:ahLst/>
                <a:cxnLst>
                  <a:cxn ang="0">
                    <a:pos x="109" y="58"/>
                  </a:cxn>
                  <a:cxn ang="0">
                    <a:pos x="0" y="109"/>
                  </a:cxn>
                  <a:cxn ang="0">
                    <a:pos x="0" y="0"/>
                  </a:cxn>
                  <a:cxn ang="0">
                    <a:pos x="109" y="58"/>
                  </a:cxn>
                </a:cxnLst>
                <a:rect l="0" t="0" r="r" b="b"/>
                <a:pathLst>
                  <a:path w="109" h="109">
                    <a:moveTo>
                      <a:pt x="109" y="58"/>
                    </a:moveTo>
                    <a:lnTo>
                      <a:pt x="0" y="109"/>
                    </a:lnTo>
                    <a:lnTo>
                      <a:pt x="0" y="0"/>
                    </a:lnTo>
                    <a:lnTo>
                      <a:pt x="109" y="5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6" name="Freeform 58"/>
              <p:cNvSpPr>
                <a:spLocks/>
              </p:cNvSpPr>
              <p:nvPr/>
            </p:nvSpPr>
            <p:spPr bwMode="auto">
              <a:xfrm>
                <a:off x="2190" y="405"/>
                <a:ext cx="19" cy="45"/>
              </a:xfrm>
              <a:custGeom>
                <a:avLst/>
                <a:gdLst/>
                <a:ahLst/>
                <a:cxnLst>
                  <a:cxn ang="0">
                    <a:pos x="0" y="45"/>
                  </a:cxn>
                  <a:cxn ang="0">
                    <a:pos x="7" y="45"/>
                  </a:cxn>
                  <a:cxn ang="0">
                    <a:pos x="7" y="45"/>
                  </a:cxn>
                  <a:cxn ang="0">
                    <a:pos x="13" y="45"/>
                  </a:cxn>
                  <a:cxn ang="0">
                    <a:pos x="13" y="38"/>
                  </a:cxn>
                  <a:cxn ang="0">
                    <a:pos x="19" y="38"/>
                  </a:cxn>
                  <a:cxn ang="0">
                    <a:pos x="19" y="32"/>
                  </a:cxn>
                  <a:cxn ang="0">
                    <a:pos x="19" y="26"/>
                  </a:cxn>
                  <a:cxn ang="0">
                    <a:pos x="19" y="26"/>
                  </a:cxn>
                  <a:cxn ang="0">
                    <a:pos x="19" y="19"/>
                  </a:cxn>
                  <a:cxn ang="0">
                    <a:pos x="19" y="19"/>
                  </a:cxn>
                  <a:cxn ang="0">
                    <a:pos x="19" y="13"/>
                  </a:cxn>
                  <a:cxn ang="0">
                    <a:pos x="13" y="6"/>
                  </a:cxn>
                  <a:cxn ang="0">
                    <a:pos x="13" y="6"/>
                  </a:cxn>
                  <a:cxn ang="0">
                    <a:pos x="7" y="6"/>
                  </a:cxn>
                  <a:cxn ang="0">
                    <a:pos x="7" y="6"/>
                  </a:cxn>
                  <a:cxn ang="0">
                    <a:pos x="0" y="0"/>
                  </a:cxn>
                  <a:cxn ang="0">
                    <a:pos x="0" y="45"/>
                  </a:cxn>
                </a:cxnLst>
                <a:rect l="0" t="0" r="r" b="b"/>
                <a:pathLst>
                  <a:path w="19" h="45">
                    <a:moveTo>
                      <a:pt x="0" y="45"/>
                    </a:moveTo>
                    <a:lnTo>
                      <a:pt x="7" y="45"/>
                    </a:lnTo>
                    <a:lnTo>
                      <a:pt x="7" y="45"/>
                    </a:lnTo>
                    <a:lnTo>
                      <a:pt x="13" y="45"/>
                    </a:lnTo>
                    <a:lnTo>
                      <a:pt x="13" y="38"/>
                    </a:lnTo>
                    <a:lnTo>
                      <a:pt x="19" y="38"/>
                    </a:lnTo>
                    <a:lnTo>
                      <a:pt x="19" y="32"/>
                    </a:lnTo>
                    <a:lnTo>
                      <a:pt x="19" y="26"/>
                    </a:lnTo>
                    <a:lnTo>
                      <a:pt x="19" y="26"/>
                    </a:lnTo>
                    <a:lnTo>
                      <a:pt x="19" y="19"/>
                    </a:lnTo>
                    <a:lnTo>
                      <a:pt x="19" y="19"/>
                    </a:lnTo>
                    <a:lnTo>
                      <a:pt x="19" y="13"/>
                    </a:lnTo>
                    <a:lnTo>
                      <a:pt x="13" y="6"/>
                    </a:lnTo>
                    <a:lnTo>
                      <a:pt x="13" y="6"/>
                    </a:lnTo>
                    <a:lnTo>
                      <a:pt x="7" y="6"/>
                    </a:lnTo>
                    <a:lnTo>
                      <a:pt x="7" y="6"/>
                    </a:lnTo>
                    <a:lnTo>
                      <a:pt x="0" y="0"/>
                    </a:lnTo>
                    <a:lnTo>
                      <a:pt x="0" y="4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7" name="Rectangle 59"/>
              <p:cNvSpPr>
                <a:spLocks noChangeArrowheads="1"/>
              </p:cNvSpPr>
              <p:nvPr/>
            </p:nvSpPr>
            <p:spPr bwMode="auto">
              <a:xfrm>
                <a:off x="1813" y="405"/>
                <a:ext cx="377" cy="4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8" name="Freeform 60"/>
              <p:cNvSpPr>
                <a:spLocks/>
              </p:cNvSpPr>
              <p:nvPr/>
            </p:nvSpPr>
            <p:spPr bwMode="auto">
              <a:xfrm>
                <a:off x="1705" y="373"/>
                <a:ext cx="115" cy="109"/>
              </a:xfrm>
              <a:custGeom>
                <a:avLst/>
                <a:gdLst/>
                <a:ahLst/>
                <a:cxnLst>
                  <a:cxn ang="0">
                    <a:pos x="0" y="58"/>
                  </a:cxn>
                  <a:cxn ang="0">
                    <a:pos x="115" y="109"/>
                  </a:cxn>
                  <a:cxn ang="0">
                    <a:pos x="115" y="0"/>
                  </a:cxn>
                  <a:cxn ang="0">
                    <a:pos x="0" y="58"/>
                  </a:cxn>
                </a:cxnLst>
                <a:rect l="0" t="0" r="r" b="b"/>
                <a:pathLst>
                  <a:path w="115" h="109">
                    <a:moveTo>
                      <a:pt x="0" y="58"/>
                    </a:moveTo>
                    <a:lnTo>
                      <a:pt x="115" y="109"/>
                    </a:lnTo>
                    <a:lnTo>
                      <a:pt x="115" y="0"/>
                    </a:lnTo>
                    <a:lnTo>
                      <a:pt x="0" y="5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9" name="Freeform 61"/>
              <p:cNvSpPr>
                <a:spLocks/>
              </p:cNvSpPr>
              <p:nvPr/>
            </p:nvSpPr>
            <p:spPr bwMode="auto">
              <a:xfrm>
                <a:off x="1794" y="405"/>
                <a:ext cx="19" cy="45"/>
              </a:xfrm>
              <a:custGeom>
                <a:avLst/>
                <a:gdLst/>
                <a:ahLst/>
                <a:cxnLst>
                  <a:cxn ang="0">
                    <a:pos x="19" y="0"/>
                  </a:cxn>
                  <a:cxn ang="0">
                    <a:pos x="19" y="6"/>
                  </a:cxn>
                  <a:cxn ang="0">
                    <a:pos x="13" y="6"/>
                  </a:cxn>
                  <a:cxn ang="0">
                    <a:pos x="7" y="6"/>
                  </a:cxn>
                  <a:cxn ang="0">
                    <a:pos x="7" y="6"/>
                  </a:cxn>
                  <a:cxn ang="0">
                    <a:pos x="7" y="13"/>
                  </a:cxn>
                  <a:cxn ang="0">
                    <a:pos x="0" y="19"/>
                  </a:cxn>
                  <a:cxn ang="0">
                    <a:pos x="0" y="19"/>
                  </a:cxn>
                  <a:cxn ang="0">
                    <a:pos x="0" y="26"/>
                  </a:cxn>
                  <a:cxn ang="0">
                    <a:pos x="0" y="26"/>
                  </a:cxn>
                  <a:cxn ang="0">
                    <a:pos x="0" y="32"/>
                  </a:cxn>
                  <a:cxn ang="0">
                    <a:pos x="7" y="38"/>
                  </a:cxn>
                  <a:cxn ang="0">
                    <a:pos x="7" y="38"/>
                  </a:cxn>
                  <a:cxn ang="0">
                    <a:pos x="7" y="45"/>
                  </a:cxn>
                  <a:cxn ang="0">
                    <a:pos x="13" y="45"/>
                  </a:cxn>
                  <a:cxn ang="0">
                    <a:pos x="19" y="45"/>
                  </a:cxn>
                  <a:cxn ang="0">
                    <a:pos x="19" y="45"/>
                  </a:cxn>
                  <a:cxn ang="0">
                    <a:pos x="19" y="0"/>
                  </a:cxn>
                </a:cxnLst>
                <a:rect l="0" t="0" r="r" b="b"/>
                <a:pathLst>
                  <a:path w="19" h="45">
                    <a:moveTo>
                      <a:pt x="19" y="0"/>
                    </a:moveTo>
                    <a:lnTo>
                      <a:pt x="19" y="6"/>
                    </a:lnTo>
                    <a:lnTo>
                      <a:pt x="13" y="6"/>
                    </a:lnTo>
                    <a:lnTo>
                      <a:pt x="7" y="6"/>
                    </a:lnTo>
                    <a:lnTo>
                      <a:pt x="7" y="6"/>
                    </a:lnTo>
                    <a:lnTo>
                      <a:pt x="7" y="13"/>
                    </a:lnTo>
                    <a:lnTo>
                      <a:pt x="0" y="19"/>
                    </a:lnTo>
                    <a:lnTo>
                      <a:pt x="0" y="19"/>
                    </a:lnTo>
                    <a:lnTo>
                      <a:pt x="0" y="26"/>
                    </a:lnTo>
                    <a:lnTo>
                      <a:pt x="0" y="26"/>
                    </a:lnTo>
                    <a:lnTo>
                      <a:pt x="0" y="32"/>
                    </a:lnTo>
                    <a:lnTo>
                      <a:pt x="7" y="38"/>
                    </a:lnTo>
                    <a:lnTo>
                      <a:pt x="7" y="38"/>
                    </a:lnTo>
                    <a:lnTo>
                      <a:pt x="7" y="45"/>
                    </a:lnTo>
                    <a:lnTo>
                      <a:pt x="13" y="45"/>
                    </a:lnTo>
                    <a:lnTo>
                      <a:pt x="19" y="45"/>
                    </a:lnTo>
                    <a:lnTo>
                      <a:pt x="19" y="45"/>
                    </a:lnTo>
                    <a:lnTo>
                      <a:pt x="19"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0" name="Rectangle 62"/>
              <p:cNvSpPr>
                <a:spLocks noChangeArrowheads="1"/>
              </p:cNvSpPr>
              <p:nvPr/>
            </p:nvSpPr>
            <p:spPr bwMode="auto">
              <a:xfrm>
                <a:off x="1104" y="1375"/>
                <a:ext cx="499" cy="210"/>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1" name="Rectangle 63"/>
              <p:cNvSpPr>
                <a:spLocks noChangeArrowheads="1"/>
              </p:cNvSpPr>
              <p:nvPr/>
            </p:nvSpPr>
            <p:spPr bwMode="auto">
              <a:xfrm>
                <a:off x="1228" y="1386"/>
                <a:ext cx="244"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Power</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2112" name="Rectangle 64"/>
              <p:cNvSpPr>
                <a:spLocks noChangeArrowheads="1"/>
              </p:cNvSpPr>
              <p:nvPr/>
            </p:nvSpPr>
            <p:spPr bwMode="auto">
              <a:xfrm>
                <a:off x="1113" y="1469"/>
                <a:ext cx="496"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Management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2113" name="Rectangle 65"/>
              <p:cNvSpPr>
                <a:spLocks noChangeArrowheads="1"/>
              </p:cNvSpPr>
              <p:nvPr/>
            </p:nvSpPr>
            <p:spPr bwMode="auto">
              <a:xfrm>
                <a:off x="1098" y="807"/>
                <a:ext cx="505" cy="134"/>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4" name="Rectangle 66"/>
              <p:cNvSpPr>
                <a:spLocks noChangeArrowheads="1"/>
              </p:cNvSpPr>
              <p:nvPr/>
            </p:nvSpPr>
            <p:spPr bwMode="auto">
              <a:xfrm>
                <a:off x="1111" y="826"/>
                <a:ext cx="51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Arial" pitchFamily="34" charset="0"/>
                    <a:cs typeface="Arial" pitchFamily="34" charset="0"/>
                  </a:rPr>
                  <a:t>Debug &amp; Trace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15" name="Rectangle 67"/>
              <p:cNvSpPr>
                <a:spLocks noChangeArrowheads="1"/>
              </p:cNvSpPr>
              <p:nvPr/>
            </p:nvSpPr>
            <p:spPr bwMode="auto">
              <a:xfrm>
                <a:off x="1098" y="992"/>
                <a:ext cx="505" cy="134"/>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6" name="Rectangle 68"/>
              <p:cNvSpPr>
                <a:spLocks noChangeArrowheads="1"/>
              </p:cNvSpPr>
              <p:nvPr/>
            </p:nvSpPr>
            <p:spPr bwMode="auto">
              <a:xfrm>
                <a:off x="1126" y="1017"/>
                <a:ext cx="447"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Boot ROM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17" name="Rectangle 69"/>
              <p:cNvSpPr>
                <a:spLocks noChangeArrowheads="1"/>
              </p:cNvSpPr>
              <p:nvPr/>
            </p:nvSpPr>
            <p:spPr bwMode="auto">
              <a:xfrm>
                <a:off x="1098" y="1183"/>
                <a:ext cx="505" cy="134"/>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8" name="Rectangle 70"/>
              <p:cNvSpPr>
                <a:spLocks noChangeArrowheads="1"/>
              </p:cNvSpPr>
              <p:nvPr/>
            </p:nvSpPr>
            <p:spPr bwMode="auto">
              <a:xfrm>
                <a:off x="1108" y="1195"/>
                <a:ext cx="492"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Semaphore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19" name="Line 71"/>
              <p:cNvSpPr>
                <a:spLocks noChangeShapeType="1"/>
              </p:cNvSpPr>
              <p:nvPr/>
            </p:nvSpPr>
            <p:spPr bwMode="auto">
              <a:xfrm flipH="1">
                <a:off x="1622" y="871"/>
                <a:ext cx="249"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0" name="Freeform 72"/>
              <p:cNvSpPr>
                <a:spLocks/>
              </p:cNvSpPr>
              <p:nvPr/>
            </p:nvSpPr>
            <p:spPr bwMode="auto">
              <a:xfrm>
                <a:off x="1820" y="845"/>
                <a:ext cx="51" cy="51"/>
              </a:xfrm>
              <a:custGeom>
                <a:avLst/>
                <a:gdLst/>
                <a:ahLst/>
                <a:cxnLst>
                  <a:cxn ang="0">
                    <a:pos x="51" y="26"/>
                  </a:cxn>
                  <a:cxn ang="0">
                    <a:pos x="0" y="51"/>
                  </a:cxn>
                  <a:cxn ang="0">
                    <a:pos x="0" y="0"/>
                  </a:cxn>
                  <a:cxn ang="0">
                    <a:pos x="51" y="26"/>
                  </a:cxn>
                </a:cxnLst>
                <a:rect l="0" t="0" r="r" b="b"/>
                <a:pathLst>
                  <a:path w="51" h="51">
                    <a:moveTo>
                      <a:pt x="51" y="26"/>
                    </a:moveTo>
                    <a:lnTo>
                      <a:pt x="0" y="51"/>
                    </a:lnTo>
                    <a:lnTo>
                      <a:pt x="0" y="0"/>
                    </a:lnTo>
                    <a:lnTo>
                      <a:pt x="51"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1" name="Freeform 73"/>
              <p:cNvSpPr>
                <a:spLocks/>
              </p:cNvSpPr>
              <p:nvPr/>
            </p:nvSpPr>
            <p:spPr bwMode="auto">
              <a:xfrm>
                <a:off x="1622" y="845"/>
                <a:ext cx="51" cy="51"/>
              </a:xfrm>
              <a:custGeom>
                <a:avLst/>
                <a:gdLst/>
                <a:ahLst/>
                <a:cxnLst>
                  <a:cxn ang="0">
                    <a:pos x="0" y="26"/>
                  </a:cxn>
                  <a:cxn ang="0">
                    <a:pos x="51" y="51"/>
                  </a:cxn>
                  <a:cxn ang="0">
                    <a:pos x="51" y="0"/>
                  </a:cxn>
                  <a:cxn ang="0">
                    <a:pos x="0" y="26"/>
                  </a:cxn>
                </a:cxnLst>
                <a:rect l="0" t="0" r="r" b="b"/>
                <a:pathLst>
                  <a:path w="51" h="51">
                    <a:moveTo>
                      <a:pt x="0" y="26"/>
                    </a:moveTo>
                    <a:lnTo>
                      <a:pt x="51" y="51"/>
                    </a:lnTo>
                    <a:lnTo>
                      <a:pt x="51"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2" name="Line 74"/>
              <p:cNvSpPr>
                <a:spLocks noChangeShapeType="1"/>
              </p:cNvSpPr>
              <p:nvPr/>
            </p:nvSpPr>
            <p:spPr bwMode="auto">
              <a:xfrm flipH="1">
                <a:off x="1622" y="1062"/>
                <a:ext cx="249"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3" name="Freeform 75"/>
              <p:cNvSpPr>
                <a:spLocks/>
              </p:cNvSpPr>
              <p:nvPr/>
            </p:nvSpPr>
            <p:spPr bwMode="auto">
              <a:xfrm>
                <a:off x="1820" y="1030"/>
                <a:ext cx="51" cy="58"/>
              </a:xfrm>
              <a:custGeom>
                <a:avLst/>
                <a:gdLst/>
                <a:ahLst/>
                <a:cxnLst>
                  <a:cxn ang="0">
                    <a:pos x="51" y="32"/>
                  </a:cxn>
                  <a:cxn ang="0">
                    <a:pos x="0" y="58"/>
                  </a:cxn>
                  <a:cxn ang="0">
                    <a:pos x="0" y="0"/>
                  </a:cxn>
                  <a:cxn ang="0">
                    <a:pos x="51" y="32"/>
                  </a:cxn>
                </a:cxnLst>
                <a:rect l="0" t="0" r="r" b="b"/>
                <a:pathLst>
                  <a:path w="51" h="58">
                    <a:moveTo>
                      <a:pt x="51" y="32"/>
                    </a:moveTo>
                    <a:lnTo>
                      <a:pt x="0" y="58"/>
                    </a:lnTo>
                    <a:lnTo>
                      <a:pt x="0" y="0"/>
                    </a:lnTo>
                    <a:lnTo>
                      <a:pt x="51"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4" name="Freeform 76"/>
              <p:cNvSpPr>
                <a:spLocks/>
              </p:cNvSpPr>
              <p:nvPr/>
            </p:nvSpPr>
            <p:spPr bwMode="auto">
              <a:xfrm>
                <a:off x="1622" y="1030"/>
                <a:ext cx="51" cy="58"/>
              </a:xfrm>
              <a:custGeom>
                <a:avLst/>
                <a:gdLst/>
                <a:ahLst/>
                <a:cxnLst>
                  <a:cxn ang="0">
                    <a:pos x="0" y="32"/>
                  </a:cxn>
                  <a:cxn ang="0">
                    <a:pos x="51" y="58"/>
                  </a:cxn>
                  <a:cxn ang="0">
                    <a:pos x="51" y="0"/>
                  </a:cxn>
                  <a:cxn ang="0">
                    <a:pos x="0" y="32"/>
                  </a:cxn>
                </a:cxnLst>
                <a:rect l="0" t="0" r="r" b="b"/>
                <a:pathLst>
                  <a:path w="51" h="58">
                    <a:moveTo>
                      <a:pt x="0" y="32"/>
                    </a:moveTo>
                    <a:lnTo>
                      <a:pt x="51" y="58"/>
                    </a:lnTo>
                    <a:lnTo>
                      <a:pt x="51" y="0"/>
                    </a:lnTo>
                    <a:lnTo>
                      <a:pt x="0"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5" name="Line 77"/>
              <p:cNvSpPr>
                <a:spLocks noChangeShapeType="1"/>
              </p:cNvSpPr>
              <p:nvPr/>
            </p:nvSpPr>
            <p:spPr bwMode="auto">
              <a:xfrm flipH="1">
                <a:off x="1622" y="1470"/>
                <a:ext cx="249"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6" name="Freeform 78"/>
              <p:cNvSpPr>
                <a:spLocks/>
              </p:cNvSpPr>
              <p:nvPr/>
            </p:nvSpPr>
            <p:spPr bwMode="auto">
              <a:xfrm>
                <a:off x="1820" y="1445"/>
                <a:ext cx="51" cy="57"/>
              </a:xfrm>
              <a:custGeom>
                <a:avLst/>
                <a:gdLst/>
                <a:ahLst/>
                <a:cxnLst>
                  <a:cxn ang="0">
                    <a:pos x="51" y="25"/>
                  </a:cxn>
                  <a:cxn ang="0">
                    <a:pos x="0" y="57"/>
                  </a:cxn>
                  <a:cxn ang="0">
                    <a:pos x="0" y="0"/>
                  </a:cxn>
                  <a:cxn ang="0">
                    <a:pos x="51" y="25"/>
                  </a:cxn>
                </a:cxnLst>
                <a:rect l="0" t="0" r="r" b="b"/>
                <a:pathLst>
                  <a:path w="51" h="57">
                    <a:moveTo>
                      <a:pt x="51" y="25"/>
                    </a:moveTo>
                    <a:lnTo>
                      <a:pt x="0" y="57"/>
                    </a:lnTo>
                    <a:lnTo>
                      <a:pt x="0" y="0"/>
                    </a:lnTo>
                    <a:lnTo>
                      <a:pt x="51"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7" name="Freeform 79"/>
              <p:cNvSpPr>
                <a:spLocks/>
              </p:cNvSpPr>
              <p:nvPr/>
            </p:nvSpPr>
            <p:spPr bwMode="auto">
              <a:xfrm>
                <a:off x="1622" y="1445"/>
                <a:ext cx="51" cy="57"/>
              </a:xfrm>
              <a:custGeom>
                <a:avLst/>
                <a:gdLst/>
                <a:ahLst/>
                <a:cxnLst>
                  <a:cxn ang="0">
                    <a:pos x="0" y="25"/>
                  </a:cxn>
                  <a:cxn ang="0">
                    <a:pos x="51" y="57"/>
                  </a:cxn>
                  <a:cxn ang="0">
                    <a:pos x="51" y="0"/>
                  </a:cxn>
                  <a:cxn ang="0">
                    <a:pos x="0" y="25"/>
                  </a:cxn>
                </a:cxnLst>
                <a:rect l="0" t="0" r="r" b="b"/>
                <a:pathLst>
                  <a:path w="51" h="57">
                    <a:moveTo>
                      <a:pt x="0" y="25"/>
                    </a:moveTo>
                    <a:lnTo>
                      <a:pt x="51" y="57"/>
                    </a:lnTo>
                    <a:lnTo>
                      <a:pt x="51" y="0"/>
                    </a:lnTo>
                    <a:lnTo>
                      <a:pt x="0"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8" name="Rectangle 80"/>
              <p:cNvSpPr>
                <a:spLocks noChangeArrowheads="1"/>
              </p:cNvSpPr>
              <p:nvPr/>
            </p:nvSpPr>
            <p:spPr bwMode="auto">
              <a:xfrm>
                <a:off x="1258" y="494"/>
                <a:ext cx="384" cy="1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24211D"/>
                    </a:solidFill>
                    <a:effectLst/>
                    <a:latin typeface="Arial" pitchFamily="34" charset="0"/>
                    <a:cs typeface="Arial" pitchFamily="34" charset="0"/>
                  </a:rPr>
                  <a:t>Memory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29" name="Rectangle 81"/>
              <p:cNvSpPr>
                <a:spLocks noChangeArrowheads="1"/>
              </p:cNvSpPr>
              <p:nvPr/>
            </p:nvSpPr>
            <p:spPr bwMode="auto">
              <a:xfrm>
                <a:off x="1194" y="590"/>
                <a:ext cx="518" cy="1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24211D"/>
                    </a:solidFill>
                    <a:effectLst/>
                    <a:latin typeface="Arial" pitchFamily="34" charset="0"/>
                    <a:cs typeface="Arial" pitchFamily="34" charset="0"/>
                  </a:rPr>
                  <a:t>Subsystem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30" name="Freeform 82"/>
              <p:cNvSpPr>
                <a:spLocks/>
              </p:cNvSpPr>
              <p:nvPr/>
            </p:nvSpPr>
            <p:spPr bwMode="auto">
              <a:xfrm>
                <a:off x="2190" y="571"/>
                <a:ext cx="115" cy="108"/>
              </a:xfrm>
              <a:custGeom>
                <a:avLst/>
                <a:gdLst/>
                <a:ahLst/>
                <a:cxnLst>
                  <a:cxn ang="0">
                    <a:pos x="115" y="57"/>
                  </a:cxn>
                  <a:cxn ang="0">
                    <a:pos x="0" y="108"/>
                  </a:cxn>
                  <a:cxn ang="0">
                    <a:pos x="0" y="0"/>
                  </a:cxn>
                  <a:cxn ang="0">
                    <a:pos x="115" y="57"/>
                  </a:cxn>
                </a:cxnLst>
                <a:rect l="0" t="0" r="r" b="b"/>
                <a:pathLst>
                  <a:path w="115" h="108">
                    <a:moveTo>
                      <a:pt x="115" y="57"/>
                    </a:moveTo>
                    <a:lnTo>
                      <a:pt x="0" y="108"/>
                    </a:lnTo>
                    <a:lnTo>
                      <a:pt x="0" y="0"/>
                    </a:lnTo>
                    <a:lnTo>
                      <a:pt x="115" y="5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1" name="Freeform 83"/>
              <p:cNvSpPr>
                <a:spLocks/>
              </p:cNvSpPr>
              <p:nvPr/>
            </p:nvSpPr>
            <p:spPr bwMode="auto">
              <a:xfrm>
                <a:off x="2197" y="603"/>
                <a:ext cx="19" cy="44"/>
              </a:xfrm>
              <a:custGeom>
                <a:avLst/>
                <a:gdLst/>
                <a:ahLst/>
                <a:cxnLst>
                  <a:cxn ang="0">
                    <a:pos x="0" y="44"/>
                  </a:cxn>
                  <a:cxn ang="0">
                    <a:pos x="0" y="44"/>
                  </a:cxn>
                  <a:cxn ang="0">
                    <a:pos x="6" y="44"/>
                  </a:cxn>
                  <a:cxn ang="0">
                    <a:pos x="12" y="38"/>
                  </a:cxn>
                  <a:cxn ang="0">
                    <a:pos x="12" y="38"/>
                  </a:cxn>
                  <a:cxn ang="0">
                    <a:pos x="12" y="38"/>
                  </a:cxn>
                  <a:cxn ang="0">
                    <a:pos x="19" y="32"/>
                  </a:cxn>
                  <a:cxn ang="0">
                    <a:pos x="19" y="25"/>
                  </a:cxn>
                  <a:cxn ang="0">
                    <a:pos x="19" y="25"/>
                  </a:cxn>
                  <a:cxn ang="0">
                    <a:pos x="19" y="19"/>
                  </a:cxn>
                  <a:cxn ang="0">
                    <a:pos x="19" y="13"/>
                  </a:cxn>
                  <a:cxn ang="0">
                    <a:pos x="12" y="13"/>
                  </a:cxn>
                  <a:cxn ang="0">
                    <a:pos x="12" y="6"/>
                  </a:cxn>
                  <a:cxn ang="0">
                    <a:pos x="12" y="6"/>
                  </a:cxn>
                  <a:cxn ang="0">
                    <a:pos x="6" y="6"/>
                  </a:cxn>
                  <a:cxn ang="0">
                    <a:pos x="0" y="0"/>
                  </a:cxn>
                  <a:cxn ang="0">
                    <a:pos x="0" y="0"/>
                  </a:cxn>
                  <a:cxn ang="0">
                    <a:pos x="0" y="44"/>
                  </a:cxn>
                </a:cxnLst>
                <a:rect l="0" t="0" r="r" b="b"/>
                <a:pathLst>
                  <a:path w="19" h="44">
                    <a:moveTo>
                      <a:pt x="0" y="44"/>
                    </a:moveTo>
                    <a:lnTo>
                      <a:pt x="0" y="44"/>
                    </a:lnTo>
                    <a:lnTo>
                      <a:pt x="6" y="44"/>
                    </a:lnTo>
                    <a:lnTo>
                      <a:pt x="12" y="38"/>
                    </a:lnTo>
                    <a:lnTo>
                      <a:pt x="12" y="38"/>
                    </a:lnTo>
                    <a:lnTo>
                      <a:pt x="12" y="38"/>
                    </a:lnTo>
                    <a:lnTo>
                      <a:pt x="19" y="32"/>
                    </a:lnTo>
                    <a:lnTo>
                      <a:pt x="19" y="25"/>
                    </a:lnTo>
                    <a:lnTo>
                      <a:pt x="19" y="25"/>
                    </a:lnTo>
                    <a:lnTo>
                      <a:pt x="19" y="19"/>
                    </a:lnTo>
                    <a:lnTo>
                      <a:pt x="19" y="13"/>
                    </a:lnTo>
                    <a:lnTo>
                      <a:pt x="12" y="13"/>
                    </a:lnTo>
                    <a:lnTo>
                      <a:pt x="12" y="6"/>
                    </a:lnTo>
                    <a:lnTo>
                      <a:pt x="12" y="6"/>
                    </a:lnTo>
                    <a:lnTo>
                      <a:pt x="6" y="6"/>
                    </a:lnTo>
                    <a:lnTo>
                      <a:pt x="0" y="0"/>
                    </a:lnTo>
                    <a:lnTo>
                      <a:pt x="0" y="0"/>
                    </a:lnTo>
                    <a:lnTo>
                      <a:pt x="0" y="4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2" name="Rectangle 84"/>
              <p:cNvSpPr>
                <a:spLocks noChangeArrowheads="1"/>
              </p:cNvSpPr>
              <p:nvPr/>
            </p:nvSpPr>
            <p:spPr bwMode="auto">
              <a:xfrm>
                <a:off x="2165" y="603"/>
                <a:ext cx="32" cy="4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3" name="Freeform 85"/>
              <p:cNvSpPr>
                <a:spLocks/>
              </p:cNvSpPr>
              <p:nvPr/>
            </p:nvSpPr>
            <p:spPr bwMode="auto">
              <a:xfrm>
                <a:off x="2056" y="571"/>
                <a:ext cx="115" cy="108"/>
              </a:xfrm>
              <a:custGeom>
                <a:avLst/>
                <a:gdLst/>
                <a:ahLst/>
                <a:cxnLst>
                  <a:cxn ang="0">
                    <a:pos x="0" y="57"/>
                  </a:cxn>
                  <a:cxn ang="0">
                    <a:pos x="115" y="108"/>
                  </a:cxn>
                  <a:cxn ang="0">
                    <a:pos x="115" y="0"/>
                  </a:cxn>
                  <a:cxn ang="0">
                    <a:pos x="0" y="57"/>
                  </a:cxn>
                </a:cxnLst>
                <a:rect l="0" t="0" r="r" b="b"/>
                <a:pathLst>
                  <a:path w="115" h="108">
                    <a:moveTo>
                      <a:pt x="0" y="57"/>
                    </a:moveTo>
                    <a:lnTo>
                      <a:pt x="115" y="108"/>
                    </a:lnTo>
                    <a:lnTo>
                      <a:pt x="115" y="0"/>
                    </a:lnTo>
                    <a:lnTo>
                      <a:pt x="0" y="5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4" name="Freeform 86"/>
              <p:cNvSpPr>
                <a:spLocks/>
              </p:cNvSpPr>
              <p:nvPr/>
            </p:nvSpPr>
            <p:spPr bwMode="auto">
              <a:xfrm>
                <a:off x="2145" y="603"/>
                <a:ext cx="20" cy="44"/>
              </a:xfrm>
              <a:custGeom>
                <a:avLst/>
                <a:gdLst/>
                <a:ahLst/>
                <a:cxnLst>
                  <a:cxn ang="0">
                    <a:pos x="20" y="0"/>
                  </a:cxn>
                  <a:cxn ang="0">
                    <a:pos x="20" y="0"/>
                  </a:cxn>
                  <a:cxn ang="0">
                    <a:pos x="13" y="6"/>
                  </a:cxn>
                  <a:cxn ang="0">
                    <a:pos x="13" y="6"/>
                  </a:cxn>
                  <a:cxn ang="0">
                    <a:pos x="7" y="6"/>
                  </a:cxn>
                  <a:cxn ang="0">
                    <a:pos x="7" y="13"/>
                  </a:cxn>
                  <a:cxn ang="0">
                    <a:pos x="0" y="13"/>
                  </a:cxn>
                  <a:cxn ang="0">
                    <a:pos x="0" y="19"/>
                  </a:cxn>
                  <a:cxn ang="0">
                    <a:pos x="0" y="25"/>
                  </a:cxn>
                  <a:cxn ang="0">
                    <a:pos x="0" y="25"/>
                  </a:cxn>
                  <a:cxn ang="0">
                    <a:pos x="0" y="32"/>
                  </a:cxn>
                  <a:cxn ang="0">
                    <a:pos x="7" y="38"/>
                  </a:cxn>
                  <a:cxn ang="0">
                    <a:pos x="7" y="38"/>
                  </a:cxn>
                  <a:cxn ang="0">
                    <a:pos x="13" y="38"/>
                  </a:cxn>
                  <a:cxn ang="0">
                    <a:pos x="13" y="44"/>
                  </a:cxn>
                  <a:cxn ang="0">
                    <a:pos x="20" y="44"/>
                  </a:cxn>
                  <a:cxn ang="0">
                    <a:pos x="20" y="44"/>
                  </a:cxn>
                  <a:cxn ang="0">
                    <a:pos x="20" y="0"/>
                  </a:cxn>
                </a:cxnLst>
                <a:rect l="0" t="0" r="r" b="b"/>
                <a:pathLst>
                  <a:path w="20" h="44">
                    <a:moveTo>
                      <a:pt x="20" y="0"/>
                    </a:moveTo>
                    <a:lnTo>
                      <a:pt x="20" y="0"/>
                    </a:lnTo>
                    <a:lnTo>
                      <a:pt x="13" y="6"/>
                    </a:lnTo>
                    <a:lnTo>
                      <a:pt x="13" y="6"/>
                    </a:lnTo>
                    <a:lnTo>
                      <a:pt x="7" y="6"/>
                    </a:lnTo>
                    <a:lnTo>
                      <a:pt x="7" y="13"/>
                    </a:lnTo>
                    <a:lnTo>
                      <a:pt x="0" y="13"/>
                    </a:lnTo>
                    <a:lnTo>
                      <a:pt x="0" y="19"/>
                    </a:lnTo>
                    <a:lnTo>
                      <a:pt x="0" y="25"/>
                    </a:lnTo>
                    <a:lnTo>
                      <a:pt x="0" y="25"/>
                    </a:lnTo>
                    <a:lnTo>
                      <a:pt x="0" y="32"/>
                    </a:lnTo>
                    <a:lnTo>
                      <a:pt x="7" y="38"/>
                    </a:lnTo>
                    <a:lnTo>
                      <a:pt x="7" y="38"/>
                    </a:lnTo>
                    <a:lnTo>
                      <a:pt x="13" y="38"/>
                    </a:lnTo>
                    <a:lnTo>
                      <a:pt x="13" y="44"/>
                    </a:lnTo>
                    <a:lnTo>
                      <a:pt x="20" y="44"/>
                    </a:lnTo>
                    <a:lnTo>
                      <a:pt x="20" y="44"/>
                    </a:lnTo>
                    <a:lnTo>
                      <a:pt x="2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5" name="Rectangle 87"/>
              <p:cNvSpPr>
                <a:spLocks noChangeArrowheads="1"/>
              </p:cNvSpPr>
              <p:nvPr/>
            </p:nvSpPr>
            <p:spPr bwMode="auto">
              <a:xfrm>
                <a:off x="3033" y="3046"/>
                <a:ext cx="198" cy="6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6" name="Rectangle 88"/>
              <p:cNvSpPr>
                <a:spLocks noChangeArrowheads="1"/>
              </p:cNvSpPr>
              <p:nvPr/>
            </p:nvSpPr>
            <p:spPr bwMode="auto">
              <a:xfrm>
                <a:off x="3033" y="3046"/>
                <a:ext cx="198" cy="65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7" name="Rectangle 89"/>
              <p:cNvSpPr>
                <a:spLocks noChangeArrowheads="1"/>
              </p:cNvSpPr>
              <p:nvPr/>
            </p:nvSpPr>
            <p:spPr bwMode="auto">
              <a:xfrm rot="16200000">
                <a:off x="3086" y="3455"/>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38" name="Rectangle 90"/>
              <p:cNvSpPr>
                <a:spLocks noChangeArrowheads="1"/>
              </p:cNvSpPr>
              <p:nvPr/>
            </p:nvSpPr>
            <p:spPr bwMode="auto">
              <a:xfrm rot="16200000">
                <a:off x="3083" y="3388"/>
                <a:ext cx="115"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39" name="Rectangle 91"/>
              <p:cNvSpPr>
                <a:spLocks noChangeArrowheads="1"/>
              </p:cNvSpPr>
              <p:nvPr/>
            </p:nvSpPr>
            <p:spPr bwMode="auto">
              <a:xfrm rot="16200000">
                <a:off x="3105" y="3340"/>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40" name="Rectangle 92"/>
              <p:cNvSpPr>
                <a:spLocks noChangeArrowheads="1"/>
              </p:cNvSpPr>
              <p:nvPr/>
            </p:nvSpPr>
            <p:spPr bwMode="auto">
              <a:xfrm rot="16200000">
                <a:off x="3080" y="3283"/>
                <a:ext cx="122"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O</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41" name="Rectangle 93"/>
              <p:cNvSpPr>
                <a:spLocks noChangeArrowheads="1"/>
              </p:cNvSpPr>
              <p:nvPr/>
            </p:nvSpPr>
            <p:spPr bwMode="auto">
              <a:xfrm rot="16200000">
                <a:off x="3105" y="3232"/>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42" name="Rectangle 94"/>
              <p:cNvSpPr>
                <a:spLocks noChangeArrowheads="1"/>
              </p:cNvSpPr>
              <p:nvPr/>
            </p:nvSpPr>
            <p:spPr bwMode="auto">
              <a:xfrm rot="16200000">
                <a:off x="3105" y="3206"/>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43" name="Rectangle 95"/>
              <p:cNvSpPr>
                <a:spLocks noChangeArrowheads="1"/>
              </p:cNvSpPr>
              <p:nvPr/>
            </p:nvSpPr>
            <p:spPr bwMode="auto">
              <a:xfrm rot="16200000">
                <a:off x="3087" y="3131"/>
                <a:ext cx="107"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x4</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45" name="Rectangle 97"/>
              <p:cNvSpPr>
                <a:spLocks noChangeArrowheads="1"/>
              </p:cNvSpPr>
              <p:nvPr/>
            </p:nvSpPr>
            <p:spPr bwMode="auto">
              <a:xfrm>
                <a:off x="2075" y="3046"/>
                <a:ext cx="192" cy="6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6" name="Rectangle 98"/>
              <p:cNvSpPr>
                <a:spLocks noChangeArrowheads="1"/>
              </p:cNvSpPr>
              <p:nvPr/>
            </p:nvSpPr>
            <p:spPr bwMode="auto">
              <a:xfrm>
                <a:off x="2075" y="3046"/>
                <a:ext cx="192" cy="65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7" name="Rectangle 99"/>
              <p:cNvSpPr>
                <a:spLocks noChangeArrowheads="1"/>
              </p:cNvSpPr>
              <p:nvPr/>
            </p:nvSpPr>
            <p:spPr bwMode="auto">
              <a:xfrm rot="16200000">
                <a:off x="2128" y="3442"/>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48" name="Rectangle 100"/>
              <p:cNvSpPr>
                <a:spLocks noChangeArrowheads="1"/>
              </p:cNvSpPr>
              <p:nvPr/>
            </p:nvSpPr>
            <p:spPr bwMode="auto">
              <a:xfrm rot="16200000">
                <a:off x="2125" y="3376"/>
                <a:ext cx="115"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49" name="Rectangle 101"/>
              <p:cNvSpPr>
                <a:spLocks noChangeArrowheads="1"/>
              </p:cNvSpPr>
              <p:nvPr/>
            </p:nvSpPr>
            <p:spPr bwMode="auto">
              <a:xfrm rot="16200000">
                <a:off x="2147" y="3327"/>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0" name="Rectangle 102"/>
              <p:cNvSpPr>
                <a:spLocks noChangeArrowheads="1"/>
              </p:cNvSpPr>
              <p:nvPr/>
            </p:nvSpPr>
            <p:spPr bwMode="auto">
              <a:xfrm rot="16200000">
                <a:off x="2135" y="3283"/>
                <a:ext cx="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1" name="Rectangle 103"/>
              <p:cNvSpPr>
                <a:spLocks noChangeArrowheads="1"/>
              </p:cNvSpPr>
              <p:nvPr/>
            </p:nvSpPr>
            <p:spPr bwMode="auto">
              <a:xfrm rot="16200000">
                <a:off x="2147" y="3244"/>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2" name="Rectangle 104"/>
              <p:cNvSpPr>
                <a:spLocks noChangeArrowheads="1"/>
              </p:cNvSpPr>
              <p:nvPr/>
            </p:nvSpPr>
            <p:spPr bwMode="auto">
              <a:xfrm rot="16200000">
                <a:off x="2147" y="3219"/>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3" name="Rectangle 105"/>
              <p:cNvSpPr>
                <a:spLocks noChangeArrowheads="1"/>
              </p:cNvSpPr>
              <p:nvPr/>
            </p:nvSpPr>
            <p:spPr bwMode="auto">
              <a:xfrm rot="16200000">
                <a:off x="2129" y="3117"/>
                <a:ext cx="107"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x2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5" name="Rectangle 107"/>
              <p:cNvSpPr>
                <a:spLocks noChangeArrowheads="1"/>
              </p:cNvSpPr>
              <p:nvPr/>
            </p:nvSpPr>
            <p:spPr bwMode="auto">
              <a:xfrm>
                <a:off x="2312" y="3046"/>
                <a:ext cx="191" cy="650"/>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6" name="Rectangle 108"/>
              <p:cNvSpPr>
                <a:spLocks noChangeArrowheads="1"/>
              </p:cNvSpPr>
              <p:nvPr/>
            </p:nvSpPr>
            <p:spPr bwMode="auto">
              <a:xfrm rot="16200000">
                <a:off x="2355" y="3452"/>
                <a:ext cx="115"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U</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7" name="Rectangle 109"/>
              <p:cNvSpPr>
                <a:spLocks noChangeArrowheads="1"/>
              </p:cNvSpPr>
              <p:nvPr/>
            </p:nvSpPr>
            <p:spPr bwMode="auto">
              <a:xfrm rot="16200000">
                <a:off x="2358" y="3385"/>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8" name="Rectangle 110"/>
              <p:cNvSpPr>
                <a:spLocks noChangeArrowheads="1"/>
              </p:cNvSpPr>
              <p:nvPr/>
            </p:nvSpPr>
            <p:spPr bwMode="auto">
              <a:xfrm rot="16200000">
                <a:off x="2355" y="3312"/>
                <a:ext cx="115"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9" name="Rectangle 111"/>
              <p:cNvSpPr>
                <a:spLocks noChangeArrowheads="1"/>
              </p:cNvSpPr>
              <p:nvPr/>
            </p:nvSpPr>
            <p:spPr bwMode="auto">
              <a:xfrm rot="16200000">
                <a:off x="2361" y="3248"/>
                <a:ext cx="103"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60" name="Rectangle 112"/>
              <p:cNvSpPr>
                <a:spLocks noChangeArrowheads="1"/>
              </p:cNvSpPr>
              <p:nvPr/>
            </p:nvSpPr>
            <p:spPr bwMode="auto">
              <a:xfrm rot="16200000">
                <a:off x="2377" y="3200"/>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62" name="Rectangle 114"/>
              <p:cNvSpPr>
                <a:spLocks noChangeArrowheads="1"/>
              </p:cNvSpPr>
              <p:nvPr/>
            </p:nvSpPr>
            <p:spPr bwMode="auto">
              <a:xfrm rot="16200000">
                <a:off x="2359" y="3105"/>
                <a:ext cx="107"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x2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63" name="Rectangle 115"/>
              <p:cNvSpPr>
                <a:spLocks noChangeArrowheads="1"/>
              </p:cNvSpPr>
              <p:nvPr/>
            </p:nvSpPr>
            <p:spPr bwMode="auto">
              <a:xfrm>
                <a:off x="2791" y="3046"/>
                <a:ext cx="198" cy="6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4" name="Rectangle 116"/>
              <p:cNvSpPr>
                <a:spLocks noChangeArrowheads="1"/>
              </p:cNvSpPr>
              <p:nvPr/>
            </p:nvSpPr>
            <p:spPr bwMode="auto">
              <a:xfrm>
                <a:off x="2791" y="3046"/>
                <a:ext cx="198" cy="65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5" name="Rectangle 117"/>
              <p:cNvSpPr>
                <a:spLocks noChangeArrowheads="1"/>
              </p:cNvSpPr>
              <p:nvPr/>
            </p:nvSpPr>
            <p:spPr bwMode="auto">
              <a:xfrm rot="16200000">
                <a:off x="2844" y="3442"/>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66" name="Rectangle 118"/>
              <p:cNvSpPr>
                <a:spLocks noChangeArrowheads="1"/>
              </p:cNvSpPr>
              <p:nvPr/>
            </p:nvSpPr>
            <p:spPr bwMode="auto">
              <a:xfrm rot="16200000">
                <a:off x="2863" y="3391"/>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67" name="Rectangle 119"/>
              <p:cNvSpPr>
                <a:spLocks noChangeArrowheads="1"/>
              </p:cNvSpPr>
              <p:nvPr/>
            </p:nvSpPr>
            <p:spPr bwMode="auto">
              <a:xfrm rot="16200000">
                <a:off x="2847" y="3343"/>
                <a:ext cx="103"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F</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68" name="Rectangle 120"/>
              <p:cNvSpPr>
                <a:spLocks noChangeArrowheads="1"/>
              </p:cNvSpPr>
              <p:nvPr/>
            </p:nvSpPr>
            <p:spPr bwMode="auto">
              <a:xfrm rot="16200000">
                <a:off x="2851" y="3290"/>
                <a:ext cx="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70" name="Rectangle 122"/>
              <p:cNvSpPr>
                <a:spLocks noChangeArrowheads="1"/>
              </p:cNvSpPr>
              <p:nvPr/>
            </p:nvSpPr>
            <p:spPr bwMode="auto">
              <a:xfrm rot="16200000">
                <a:off x="2845" y="3124"/>
                <a:ext cx="107"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x6</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71" name="Rectangle 123"/>
              <p:cNvSpPr>
                <a:spLocks noChangeArrowheads="1"/>
              </p:cNvSpPr>
              <p:nvPr/>
            </p:nvSpPr>
            <p:spPr bwMode="auto">
              <a:xfrm>
                <a:off x="2554" y="3046"/>
                <a:ext cx="192" cy="6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2" name="Rectangle 124"/>
              <p:cNvSpPr>
                <a:spLocks noChangeArrowheads="1"/>
              </p:cNvSpPr>
              <p:nvPr/>
            </p:nvSpPr>
            <p:spPr bwMode="auto">
              <a:xfrm>
                <a:off x="2554" y="3046"/>
                <a:ext cx="192" cy="65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3" name="Rectangle 125"/>
              <p:cNvSpPr>
                <a:spLocks noChangeArrowheads="1"/>
              </p:cNvSpPr>
              <p:nvPr/>
            </p:nvSpPr>
            <p:spPr bwMode="auto">
              <a:xfrm rot="16200000">
                <a:off x="2601" y="3328"/>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74" name="Rectangle 126"/>
              <p:cNvSpPr>
                <a:spLocks noChangeArrowheads="1"/>
              </p:cNvSpPr>
              <p:nvPr/>
            </p:nvSpPr>
            <p:spPr bwMode="auto">
              <a:xfrm rot="16200000">
                <a:off x="2601" y="3257"/>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75" name="Rectangle 127"/>
              <p:cNvSpPr>
                <a:spLocks noChangeArrowheads="1"/>
              </p:cNvSpPr>
              <p:nvPr/>
            </p:nvSpPr>
            <p:spPr bwMode="auto">
              <a:xfrm rot="16200000">
                <a:off x="2620" y="3213"/>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76" name="Rectangle 128"/>
              <p:cNvSpPr>
                <a:spLocks noChangeArrowheads="1"/>
              </p:cNvSpPr>
              <p:nvPr/>
            </p:nvSpPr>
            <p:spPr bwMode="auto">
              <a:xfrm>
                <a:off x="1833" y="3046"/>
                <a:ext cx="198" cy="6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7" name="Rectangle 129"/>
              <p:cNvSpPr>
                <a:spLocks noChangeArrowheads="1"/>
              </p:cNvSpPr>
              <p:nvPr/>
            </p:nvSpPr>
            <p:spPr bwMode="auto">
              <a:xfrm>
                <a:off x="1833" y="3046"/>
                <a:ext cx="198" cy="65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8" name="Rectangle 130"/>
              <p:cNvSpPr>
                <a:spLocks noChangeArrowheads="1"/>
              </p:cNvSpPr>
              <p:nvPr/>
            </p:nvSpPr>
            <p:spPr bwMode="auto">
              <a:xfrm rot="16200000">
                <a:off x="1905" y="3335"/>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79" name="Rectangle 131"/>
              <p:cNvSpPr>
                <a:spLocks noChangeArrowheads="1"/>
              </p:cNvSpPr>
              <p:nvPr/>
            </p:nvSpPr>
            <p:spPr bwMode="auto">
              <a:xfrm rot="16200000">
                <a:off x="1883" y="3249"/>
                <a:ext cx="115"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80" name="Rectangle 132"/>
              <p:cNvSpPr>
                <a:spLocks noChangeArrowheads="1"/>
              </p:cNvSpPr>
              <p:nvPr/>
            </p:nvSpPr>
            <p:spPr bwMode="auto">
              <a:xfrm rot="16200000">
                <a:off x="1870" y="3325"/>
                <a:ext cx="71" cy="9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Arial" pitchFamily="34" charset="0"/>
                    <a:cs typeface="Arial" pitchFamily="34" charset="0"/>
                  </a:rPr>
                  <a:t>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81" name="Freeform 133"/>
              <p:cNvSpPr>
                <a:spLocks/>
              </p:cNvSpPr>
              <p:nvPr/>
            </p:nvSpPr>
            <p:spPr bwMode="auto">
              <a:xfrm>
                <a:off x="3033" y="2427"/>
                <a:ext cx="83" cy="83"/>
              </a:xfrm>
              <a:custGeom>
                <a:avLst/>
                <a:gdLst/>
                <a:ahLst/>
                <a:cxnLst>
                  <a:cxn ang="0">
                    <a:pos x="83" y="83"/>
                  </a:cxn>
                  <a:cxn ang="0">
                    <a:pos x="39" y="0"/>
                  </a:cxn>
                  <a:cxn ang="0">
                    <a:pos x="0" y="83"/>
                  </a:cxn>
                  <a:cxn ang="0">
                    <a:pos x="83" y="83"/>
                  </a:cxn>
                </a:cxnLst>
                <a:rect l="0" t="0" r="r" b="b"/>
                <a:pathLst>
                  <a:path w="83" h="83">
                    <a:moveTo>
                      <a:pt x="83" y="83"/>
                    </a:moveTo>
                    <a:lnTo>
                      <a:pt x="39" y="0"/>
                    </a:lnTo>
                    <a:lnTo>
                      <a:pt x="0" y="83"/>
                    </a:lnTo>
                    <a:lnTo>
                      <a:pt x="83" y="8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2" name="Freeform 134"/>
              <p:cNvSpPr>
                <a:spLocks/>
              </p:cNvSpPr>
              <p:nvPr/>
            </p:nvSpPr>
            <p:spPr bwMode="auto">
              <a:xfrm>
                <a:off x="3065" y="2491"/>
                <a:ext cx="19" cy="13"/>
              </a:xfrm>
              <a:custGeom>
                <a:avLst/>
                <a:gdLst/>
                <a:ahLst/>
                <a:cxnLst>
                  <a:cxn ang="0">
                    <a:pos x="19" y="13"/>
                  </a:cxn>
                  <a:cxn ang="0">
                    <a:pos x="19" y="6"/>
                  </a:cxn>
                  <a:cxn ang="0">
                    <a:pos x="13" y="6"/>
                  </a:cxn>
                  <a:cxn ang="0">
                    <a:pos x="13" y="0"/>
                  </a:cxn>
                  <a:cxn ang="0">
                    <a:pos x="7" y="0"/>
                  </a:cxn>
                  <a:cxn ang="0">
                    <a:pos x="7" y="0"/>
                  </a:cxn>
                  <a:cxn ang="0">
                    <a:pos x="7" y="6"/>
                  </a:cxn>
                  <a:cxn ang="0">
                    <a:pos x="0" y="6"/>
                  </a:cxn>
                  <a:cxn ang="0">
                    <a:pos x="0" y="13"/>
                  </a:cxn>
                  <a:cxn ang="0">
                    <a:pos x="19" y="13"/>
                  </a:cxn>
                </a:cxnLst>
                <a:rect l="0" t="0" r="r" b="b"/>
                <a:pathLst>
                  <a:path w="19" h="13">
                    <a:moveTo>
                      <a:pt x="19" y="13"/>
                    </a:moveTo>
                    <a:lnTo>
                      <a:pt x="19" y="6"/>
                    </a:lnTo>
                    <a:lnTo>
                      <a:pt x="13" y="6"/>
                    </a:lnTo>
                    <a:lnTo>
                      <a:pt x="13" y="0"/>
                    </a:lnTo>
                    <a:lnTo>
                      <a:pt x="7" y="0"/>
                    </a:lnTo>
                    <a:lnTo>
                      <a:pt x="7" y="0"/>
                    </a:lnTo>
                    <a:lnTo>
                      <a:pt x="7" y="6"/>
                    </a:lnTo>
                    <a:lnTo>
                      <a:pt x="0" y="6"/>
                    </a:lnTo>
                    <a:lnTo>
                      <a:pt x="0" y="13"/>
                    </a:lnTo>
                    <a:lnTo>
                      <a:pt x="19" y="1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3" name="Rectangle 135"/>
              <p:cNvSpPr>
                <a:spLocks noChangeArrowheads="1"/>
              </p:cNvSpPr>
              <p:nvPr/>
            </p:nvSpPr>
            <p:spPr bwMode="auto">
              <a:xfrm>
                <a:off x="3065" y="2504"/>
                <a:ext cx="19" cy="45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4" name="Freeform 136"/>
              <p:cNvSpPr>
                <a:spLocks/>
              </p:cNvSpPr>
              <p:nvPr/>
            </p:nvSpPr>
            <p:spPr bwMode="auto">
              <a:xfrm>
                <a:off x="3033" y="2950"/>
                <a:ext cx="83" cy="83"/>
              </a:xfrm>
              <a:custGeom>
                <a:avLst/>
                <a:gdLst/>
                <a:ahLst/>
                <a:cxnLst>
                  <a:cxn ang="0">
                    <a:pos x="83" y="0"/>
                  </a:cxn>
                  <a:cxn ang="0">
                    <a:pos x="39" y="83"/>
                  </a:cxn>
                  <a:cxn ang="0">
                    <a:pos x="0" y="0"/>
                  </a:cxn>
                  <a:cxn ang="0">
                    <a:pos x="83" y="0"/>
                  </a:cxn>
                </a:cxnLst>
                <a:rect l="0" t="0" r="r" b="b"/>
                <a:pathLst>
                  <a:path w="83" h="83">
                    <a:moveTo>
                      <a:pt x="83" y="0"/>
                    </a:moveTo>
                    <a:lnTo>
                      <a:pt x="39" y="83"/>
                    </a:lnTo>
                    <a:lnTo>
                      <a:pt x="0" y="0"/>
                    </a:lnTo>
                    <a:lnTo>
                      <a:pt x="8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5" name="Freeform 137"/>
              <p:cNvSpPr>
                <a:spLocks/>
              </p:cNvSpPr>
              <p:nvPr/>
            </p:nvSpPr>
            <p:spPr bwMode="auto">
              <a:xfrm>
                <a:off x="3065" y="2963"/>
                <a:ext cx="19" cy="6"/>
              </a:xfrm>
              <a:custGeom>
                <a:avLst/>
                <a:gdLst/>
                <a:ahLst/>
                <a:cxnLst>
                  <a:cxn ang="0">
                    <a:pos x="0" y="0"/>
                  </a:cxn>
                  <a:cxn ang="0">
                    <a:pos x="0" y="0"/>
                  </a:cxn>
                  <a:cxn ang="0">
                    <a:pos x="7" y="6"/>
                  </a:cxn>
                  <a:cxn ang="0">
                    <a:pos x="7" y="6"/>
                  </a:cxn>
                  <a:cxn ang="0">
                    <a:pos x="7" y="6"/>
                  </a:cxn>
                  <a:cxn ang="0">
                    <a:pos x="13" y="6"/>
                  </a:cxn>
                  <a:cxn ang="0">
                    <a:pos x="13" y="6"/>
                  </a:cxn>
                  <a:cxn ang="0">
                    <a:pos x="19" y="0"/>
                  </a:cxn>
                  <a:cxn ang="0">
                    <a:pos x="19" y="0"/>
                  </a:cxn>
                  <a:cxn ang="0">
                    <a:pos x="0" y="0"/>
                  </a:cxn>
                </a:cxnLst>
                <a:rect l="0" t="0" r="r" b="b"/>
                <a:pathLst>
                  <a:path w="19" h="6">
                    <a:moveTo>
                      <a:pt x="0" y="0"/>
                    </a:moveTo>
                    <a:lnTo>
                      <a:pt x="0" y="0"/>
                    </a:lnTo>
                    <a:lnTo>
                      <a:pt x="7" y="6"/>
                    </a:lnTo>
                    <a:lnTo>
                      <a:pt x="7" y="6"/>
                    </a:lnTo>
                    <a:lnTo>
                      <a:pt x="7" y="6"/>
                    </a:lnTo>
                    <a:lnTo>
                      <a:pt x="13" y="6"/>
                    </a:lnTo>
                    <a:lnTo>
                      <a:pt x="13" y="6"/>
                    </a:lnTo>
                    <a:lnTo>
                      <a:pt x="19" y="0"/>
                    </a:lnTo>
                    <a:lnTo>
                      <a:pt x="19"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6" name="Freeform 138"/>
              <p:cNvSpPr>
                <a:spLocks/>
              </p:cNvSpPr>
              <p:nvPr/>
            </p:nvSpPr>
            <p:spPr bwMode="auto">
              <a:xfrm>
                <a:off x="2791" y="2427"/>
                <a:ext cx="89" cy="83"/>
              </a:xfrm>
              <a:custGeom>
                <a:avLst/>
                <a:gdLst/>
                <a:ahLst/>
                <a:cxnLst>
                  <a:cxn ang="0">
                    <a:pos x="89" y="83"/>
                  </a:cxn>
                  <a:cxn ang="0">
                    <a:pos x="44" y="0"/>
                  </a:cxn>
                  <a:cxn ang="0">
                    <a:pos x="0" y="83"/>
                  </a:cxn>
                  <a:cxn ang="0">
                    <a:pos x="89" y="83"/>
                  </a:cxn>
                </a:cxnLst>
                <a:rect l="0" t="0" r="r" b="b"/>
                <a:pathLst>
                  <a:path w="89" h="83">
                    <a:moveTo>
                      <a:pt x="89" y="83"/>
                    </a:moveTo>
                    <a:lnTo>
                      <a:pt x="44" y="0"/>
                    </a:lnTo>
                    <a:lnTo>
                      <a:pt x="0" y="83"/>
                    </a:lnTo>
                    <a:lnTo>
                      <a:pt x="89" y="8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7" name="Freeform 139"/>
              <p:cNvSpPr>
                <a:spLocks/>
              </p:cNvSpPr>
              <p:nvPr/>
            </p:nvSpPr>
            <p:spPr bwMode="auto">
              <a:xfrm>
                <a:off x="2822" y="2491"/>
                <a:ext cx="20" cy="13"/>
              </a:xfrm>
              <a:custGeom>
                <a:avLst/>
                <a:gdLst/>
                <a:ahLst/>
                <a:cxnLst>
                  <a:cxn ang="0">
                    <a:pos x="20" y="13"/>
                  </a:cxn>
                  <a:cxn ang="0">
                    <a:pos x="20" y="6"/>
                  </a:cxn>
                  <a:cxn ang="0">
                    <a:pos x="20" y="6"/>
                  </a:cxn>
                  <a:cxn ang="0">
                    <a:pos x="13" y="0"/>
                  </a:cxn>
                  <a:cxn ang="0">
                    <a:pos x="13" y="0"/>
                  </a:cxn>
                  <a:cxn ang="0">
                    <a:pos x="7" y="0"/>
                  </a:cxn>
                  <a:cxn ang="0">
                    <a:pos x="7" y="6"/>
                  </a:cxn>
                  <a:cxn ang="0">
                    <a:pos x="0" y="6"/>
                  </a:cxn>
                  <a:cxn ang="0">
                    <a:pos x="0" y="13"/>
                  </a:cxn>
                  <a:cxn ang="0">
                    <a:pos x="20" y="13"/>
                  </a:cxn>
                </a:cxnLst>
                <a:rect l="0" t="0" r="r" b="b"/>
                <a:pathLst>
                  <a:path w="20" h="13">
                    <a:moveTo>
                      <a:pt x="20" y="13"/>
                    </a:moveTo>
                    <a:lnTo>
                      <a:pt x="20" y="6"/>
                    </a:lnTo>
                    <a:lnTo>
                      <a:pt x="20" y="6"/>
                    </a:lnTo>
                    <a:lnTo>
                      <a:pt x="13" y="0"/>
                    </a:lnTo>
                    <a:lnTo>
                      <a:pt x="13" y="0"/>
                    </a:lnTo>
                    <a:lnTo>
                      <a:pt x="7" y="0"/>
                    </a:lnTo>
                    <a:lnTo>
                      <a:pt x="7" y="6"/>
                    </a:lnTo>
                    <a:lnTo>
                      <a:pt x="0" y="6"/>
                    </a:lnTo>
                    <a:lnTo>
                      <a:pt x="0" y="13"/>
                    </a:lnTo>
                    <a:lnTo>
                      <a:pt x="20" y="1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8" name="Rectangle 140"/>
              <p:cNvSpPr>
                <a:spLocks noChangeArrowheads="1"/>
              </p:cNvSpPr>
              <p:nvPr/>
            </p:nvSpPr>
            <p:spPr bwMode="auto">
              <a:xfrm>
                <a:off x="2822" y="2504"/>
                <a:ext cx="20" cy="45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9" name="Freeform 141"/>
              <p:cNvSpPr>
                <a:spLocks/>
              </p:cNvSpPr>
              <p:nvPr/>
            </p:nvSpPr>
            <p:spPr bwMode="auto">
              <a:xfrm>
                <a:off x="2791" y="2950"/>
                <a:ext cx="89" cy="83"/>
              </a:xfrm>
              <a:custGeom>
                <a:avLst/>
                <a:gdLst/>
                <a:ahLst/>
                <a:cxnLst>
                  <a:cxn ang="0">
                    <a:pos x="89" y="0"/>
                  </a:cxn>
                  <a:cxn ang="0">
                    <a:pos x="44" y="83"/>
                  </a:cxn>
                  <a:cxn ang="0">
                    <a:pos x="0" y="0"/>
                  </a:cxn>
                  <a:cxn ang="0">
                    <a:pos x="89" y="0"/>
                  </a:cxn>
                </a:cxnLst>
                <a:rect l="0" t="0" r="r" b="b"/>
                <a:pathLst>
                  <a:path w="89" h="83">
                    <a:moveTo>
                      <a:pt x="89" y="0"/>
                    </a:moveTo>
                    <a:lnTo>
                      <a:pt x="44" y="83"/>
                    </a:lnTo>
                    <a:lnTo>
                      <a:pt x="0" y="0"/>
                    </a:lnTo>
                    <a:lnTo>
                      <a:pt x="89"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0" name="Freeform 142"/>
              <p:cNvSpPr>
                <a:spLocks/>
              </p:cNvSpPr>
              <p:nvPr/>
            </p:nvSpPr>
            <p:spPr bwMode="auto">
              <a:xfrm>
                <a:off x="2822" y="2963"/>
                <a:ext cx="20" cy="6"/>
              </a:xfrm>
              <a:custGeom>
                <a:avLst/>
                <a:gdLst/>
                <a:ahLst/>
                <a:cxnLst>
                  <a:cxn ang="0">
                    <a:pos x="0" y="0"/>
                  </a:cxn>
                  <a:cxn ang="0">
                    <a:pos x="0" y="0"/>
                  </a:cxn>
                  <a:cxn ang="0">
                    <a:pos x="7" y="6"/>
                  </a:cxn>
                  <a:cxn ang="0">
                    <a:pos x="7" y="6"/>
                  </a:cxn>
                  <a:cxn ang="0">
                    <a:pos x="13" y="6"/>
                  </a:cxn>
                  <a:cxn ang="0">
                    <a:pos x="13" y="6"/>
                  </a:cxn>
                  <a:cxn ang="0">
                    <a:pos x="20" y="6"/>
                  </a:cxn>
                  <a:cxn ang="0">
                    <a:pos x="20" y="0"/>
                  </a:cxn>
                  <a:cxn ang="0">
                    <a:pos x="20" y="0"/>
                  </a:cxn>
                  <a:cxn ang="0">
                    <a:pos x="0" y="0"/>
                  </a:cxn>
                </a:cxnLst>
                <a:rect l="0" t="0" r="r" b="b"/>
                <a:pathLst>
                  <a:path w="20" h="6">
                    <a:moveTo>
                      <a:pt x="0" y="0"/>
                    </a:moveTo>
                    <a:lnTo>
                      <a:pt x="0" y="0"/>
                    </a:lnTo>
                    <a:lnTo>
                      <a:pt x="7" y="6"/>
                    </a:lnTo>
                    <a:lnTo>
                      <a:pt x="7" y="6"/>
                    </a:lnTo>
                    <a:lnTo>
                      <a:pt x="13" y="6"/>
                    </a:lnTo>
                    <a:lnTo>
                      <a:pt x="13" y="6"/>
                    </a:lnTo>
                    <a:lnTo>
                      <a:pt x="20" y="6"/>
                    </a:lnTo>
                    <a:lnTo>
                      <a:pt x="20" y="0"/>
                    </a:lnTo>
                    <a:lnTo>
                      <a:pt x="20"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1" name="Line 143"/>
              <p:cNvSpPr>
                <a:spLocks noChangeShapeType="1"/>
              </p:cNvSpPr>
              <p:nvPr/>
            </p:nvSpPr>
            <p:spPr bwMode="auto">
              <a:xfrm>
                <a:off x="2644" y="2427"/>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2" name="Freeform 144"/>
              <p:cNvSpPr>
                <a:spLocks/>
              </p:cNvSpPr>
              <p:nvPr/>
            </p:nvSpPr>
            <p:spPr bwMode="auto">
              <a:xfrm>
                <a:off x="2618" y="2427"/>
                <a:ext cx="58" cy="51"/>
              </a:xfrm>
              <a:custGeom>
                <a:avLst/>
                <a:gdLst/>
                <a:ahLst/>
                <a:cxnLst>
                  <a:cxn ang="0">
                    <a:pos x="26" y="0"/>
                  </a:cxn>
                  <a:cxn ang="0">
                    <a:pos x="58" y="51"/>
                  </a:cxn>
                  <a:cxn ang="0">
                    <a:pos x="0" y="51"/>
                  </a:cxn>
                  <a:cxn ang="0">
                    <a:pos x="26" y="0"/>
                  </a:cxn>
                </a:cxnLst>
                <a:rect l="0" t="0" r="r" b="b"/>
                <a:pathLst>
                  <a:path w="58" h="51">
                    <a:moveTo>
                      <a:pt x="26" y="0"/>
                    </a:moveTo>
                    <a:lnTo>
                      <a:pt x="58" y="51"/>
                    </a:lnTo>
                    <a:lnTo>
                      <a:pt x="0" y="51"/>
                    </a:lnTo>
                    <a:lnTo>
                      <a:pt x="2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3" name="Freeform 145"/>
              <p:cNvSpPr>
                <a:spLocks/>
              </p:cNvSpPr>
              <p:nvPr/>
            </p:nvSpPr>
            <p:spPr bwMode="auto">
              <a:xfrm>
                <a:off x="2618" y="2982"/>
                <a:ext cx="58" cy="51"/>
              </a:xfrm>
              <a:custGeom>
                <a:avLst/>
                <a:gdLst/>
                <a:ahLst/>
                <a:cxnLst>
                  <a:cxn ang="0">
                    <a:pos x="26" y="51"/>
                  </a:cxn>
                  <a:cxn ang="0">
                    <a:pos x="58" y="0"/>
                  </a:cxn>
                  <a:cxn ang="0">
                    <a:pos x="0" y="0"/>
                  </a:cxn>
                  <a:cxn ang="0">
                    <a:pos x="26" y="51"/>
                  </a:cxn>
                </a:cxnLst>
                <a:rect l="0" t="0" r="r" b="b"/>
                <a:pathLst>
                  <a:path w="58" h="51">
                    <a:moveTo>
                      <a:pt x="26" y="51"/>
                    </a:moveTo>
                    <a:lnTo>
                      <a:pt x="58"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4" name="Line 146"/>
              <p:cNvSpPr>
                <a:spLocks noChangeShapeType="1"/>
              </p:cNvSpPr>
              <p:nvPr/>
            </p:nvSpPr>
            <p:spPr bwMode="auto">
              <a:xfrm>
                <a:off x="2414" y="2427"/>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5" name="Freeform 147"/>
              <p:cNvSpPr>
                <a:spLocks/>
              </p:cNvSpPr>
              <p:nvPr/>
            </p:nvSpPr>
            <p:spPr bwMode="auto">
              <a:xfrm>
                <a:off x="2382" y="2427"/>
                <a:ext cx="57" cy="51"/>
              </a:xfrm>
              <a:custGeom>
                <a:avLst/>
                <a:gdLst/>
                <a:ahLst/>
                <a:cxnLst>
                  <a:cxn ang="0">
                    <a:pos x="32" y="0"/>
                  </a:cxn>
                  <a:cxn ang="0">
                    <a:pos x="57" y="51"/>
                  </a:cxn>
                  <a:cxn ang="0">
                    <a:pos x="0" y="51"/>
                  </a:cxn>
                  <a:cxn ang="0">
                    <a:pos x="32" y="0"/>
                  </a:cxn>
                </a:cxnLst>
                <a:rect l="0" t="0" r="r" b="b"/>
                <a:pathLst>
                  <a:path w="57" h="51">
                    <a:moveTo>
                      <a:pt x="32" y="0"/>
                    </a:moveTo>
                    <a:lnTo>
                      <a:pt x="57" y="51"/>
                    </a:lnTo>
                    <a:lnTo>
                      <a:pt x="0" y="51"/>
                    </a:lnTo>
                    <a:lnTo>
                      <a:pt x="3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6" name="Freeform 148"/>
              <p:cNvSpPr>
                <a:spLocks/>
              </p:cNvSpPr>
              <p:nvPr/>
            </p:nvSpPr>
            <p:spPr bwMode="auto">
              <a:xfrm>
                <a:off x="2382" y="2982"/>
                <a:ext cx="57" cy="51"/>
              </a:xfrm>
              <a:custGeom>
                <a:avLst/>
                <a:gdLst/>
                <a:ahLst/>
                <a:cxnLst>
                  <a:cxn ang="0">
                    <a:pos x="32" y="51"/>
                  </a:cxn>
                  <a:cxn ang="0">
                    <a:pos x="57" y="0"/>
                  </a:cxn>
                  <a:cxn ang="0">
                    <a:pos x="0" y="0"/>
                  </a:cxn>
                  <a:cxn ang="0">
                    <a:pos x="32" y="51"/>
                  </a:cxn>
                </a:cxnLst>
                <a:rect l="0" t="0" r="r" b="b"/>
                <a:pathLst>
                  <a:path w="57" h="51">
                    <a:moveTo>
                      <a:pt x="32" y="51"/>
                    </a:moveTo>
                    <a:lnTo>
                      <a:pt x="57" y="0"/>
                    </a:lnTo>
                    <a:lnTo>
                      <a:pt x="0" y="0"/>
                    </a:lnTo>
                    <a:lnTo>
                      <a:pt x="32"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7" name="Freeform 149"/>
              <p:cNvSpPr>
                <a:spLocks/>
              </p:cNvSpPr>
              <p:nvPr/>
            </p:nvSpPr>
            <p:spPr bwMode="auto">
              <a:xfrm>
                <a:off x="2126" y="2427"/>
                <a:ext cx="83" cy="83"/>
              </a:xfrm>
              <a:custGeom>
                <a:avLst/>
                <a:gdLst/>
                <a:ahLst/>
                <a:cxnLst>
                  <a:cxn ang="0">
                    <a:pos x="83" y="83"/>
                  </a:cxn>
                  <a:cxn ang="0">
                    <a:pos x="45" y="0"/>
                  </a:cxn>
                  <a:cxn ang="0">
                    <a:pos x="0" y="83"/>
                  </a:cxn>
                  <a:cxn ang="0">
                    <a:pos x="83" y="83"/>
                  </a:cxn>
                </a:cxnLst>
                <a:rect l="0" t="0" r="r" b="b"/>
                <a:pathLst>
                  <a:path w="83" h="83">
                    <a:moveTo>
                      <a:pt x="83" y="83"/>
                    </a:moveTo>
                    <a:lnTo>
                      <a:pt x="45" y="0"/>
                    </a:lnTo>
                    <a:lnTo>
                      <a:pt x="0" y="83"/>
                    </a:lnTo>
                    <a:lnTo>
                      <a:pt x="83" y="8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8" name="Freeform 150"/>
              <p:cNvSpPr>
                <a:spLocks/>
              </p:cNvSpPr>
              <p:nvPr/>
            </p:nvSpPr>
            <p:spPr bwMode="auto">
              <a:xfrm>
                <a:off x="2158" y="2491"/>
                <a:ext cx="19" cy="13"/>
              </a:xfrm>
              <a:custGeom>
                <a:avLst/>
                <a:gdLst/>
                <a:ahLst/>
                <a:cxnLst>
                  <a:cxn ang="0">
                    <a:pos x="19" y="13"/>
                  </a:cxn>
                  <a:cxn ang="0">
                    <a:pos x="19" y="6"/>
                  </a:cxn>
                  <a:cxn ang="0">
                    <a:pos x="13" y="6"/>
                  </a:cxn>
                  <a:cxn ang="0">
                    <a:pos x="13" y="0"/>
                  </a:cxn>
                  <a:cxn ang="0">
                    <a:pos x="13" y="0"/>
                  </a:cxn>
                  <a:cxn ang="0">
                    <a:pos x="7" y="0"/>
                  </a:cxn>
                  <a:cxn ang="0">
                    <a:pos x="7" y="6"/>
                  </a:cxn>
                  <a:cxn ang="0">
                    <a:pos x="0" y="6"/>
                  </a:cxn>
                  <a:cxn ang="0">
                    <a:pos x="0" y="13"/>
                  </a:cxn>
                  <a:cxn ang="0">
                    <a:pos x="19" y="13"/>
                  </a:cxn>
                </a:cxnLst>
                <a:rect l="0" t="0" r="r" b="b"/>
                <a:pathLst>
                  <a:path w="19" h="13">
                    <a:moveTo>
                      <a:pt x="19" y="13"/>
                    </a:moveTo>
                    <a:lnTo>
                      <a:pt x="19" y="6"/>
                    </a:lnTo>
                    <a:lnTo>
                      <a:pt x="13" y="6"/>
                    </a:lnTo>
                    <a:lnTo>
                      <a:pt x="13" y="0"/>
                    </a:lnTo>
                    <a:lnTo>
                      <a:pt x="13" y="0"/>
                    </a:lnTo>
                    <a:lnTo>
                      <a:pt x="7" y="0"/>
                    </a:lnTo>
                    <a:lnTo>
                      <a:pt x="7" y="6"/>
                    </a:lnTo>
                    <a:lnTo>
                      <a:pt x="0" y="6"/>
                    </a:lnTo>
                    <a:lnTo>
                      <a:pt x="0" y="13"/>
                    </a:lnTo>
                    <a:lnTo>
                      <a:pt x="19" y="1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9" name="Rectangle 151"/>
              <p:cNvSpPr>
                <a:spLocks noChangeArrowheads="1"/>
              </p:cNvSpPr>
              <p:nvPr/>
            </p:nvSpPr>
            <p:spPr bwMode="auto">
              <a:xfrm>
                <a:off x="2158" y="2504"/>
                <a:ext cx="19" cy="45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0" name="Freeform 152"/>
              <p:cNvSpPr>
                <a:spLocks/>
              </p:cNvSpPr>
              <p:nvPr/>
            </p:nvSpPr>
            <p:spPr bwMode="auto">
              <a:xfrm>
                <a:off x="2126" y="2950"/>
                <a:ext cx="83" cy="83"/>
              </a:xfrm>
              <a:custGeom>
                <a:avLst/>
                <a:gdLst/>
                <a:ahLst/>
                <a:cxnLst>
                  <a:cxn ang="0">
                    <a:pos x="83" y="0"/>
                  </a:cxn>
                  <a:cxn ang="0">
                    <a:pos x="45" y="83"/>
                  </a:cxn>
                  <a:cxn ang="0">
                    <a:pos x="0" y="0"/>
                  </a:cxn>
                  <a:cxn ang="0">
                    <a:pos x="83" y="0"/>
                  </a:cxn>
                </a:cxnLst>
                <a:rect l="0" t="0" r="r" b="b"/>
                <a:pathLst>
                  <a:path w="83" h="83">
                    <a:moveTo>
                      <a:pt x="83" y="0"/>
                    </a:moveTo>
                    <a:lnTo>
                      <a:pt x="45" y="83"/>
                    </a:lnTo>
                    <a:lnTo>
                      <a:pt x="0" y="0"/>
                    </a:lnTo>
                    <a:lnTo>
                      <a:pt x="8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1" name="Freeform 153"/>
              <p:cNvSpPr>
                <a:spLocks/>
              </p:cNvSpPr>
              <p:nvPr/>
            </p:nvSpPr>
            <p:spPr bwMode="auto">
              <a:xfrm>
                <a:off x="2158" y="2963"/>
                <a:ext cx="19" cy="6"/>
              </a:xfrm>
              <a:custGeom>
                <a:avLst/>
                <a:gdLst/>
                <a:ahLst/>
                <a:cxnLst>
                  <a:cxn ang="0">
                    <a:pos x="0" y="0"/>
                  </a:cxn>
                  <a:cxn ang="0">
                    <a:pos x="0" y="0"/>
                  </a:cxn>
                  <a:cxn ang="0">
                    <a:pos x="7" y="6"/>
                  </a:cxn>
                  <a:cxn ang="0">
                    <a:pos x="7" y="6"/>
                  </a:cxn>
                  <a:cxn ang="0">
                    <a:pos x="13" y="6"/>
                  </a:cxn>
                  <a:cxn ang="0">
                    <a:pos x="13" y="6"/>
                  </a:cxn>
                  <a:cxn ang="0">
                    <a:pos x="13" y="6"/>
                  </a:cxn>
                  <a:cxn ang="0">
                    <a:pos x="19" y="0"/>
                  </a:cxn>
                  <a:cxn ang="0">
                    <a:pos x="19" y="0"/>
                  </a:cxn>
                  <a:cxn ang="0">
                    <a:pos x="0" y="0"/>
                  </a:cxn>
                </a:cxnLst>
                <a:rect l="0" t="0" r="r" b="b"/>
                <a:pathLst>
                  <a:path w="19" h="6">
                    <a:moveTo>
                      <a:pt x="0" y="0"/>
                    </a:moveTo>
                    <a:lnTo>
                      <a:pt x="0" y="0"/>
                    </a:lnTo>
                    <a:lnTo>
                      <a:pt x="7" y="6"/>
                    </a:lnTo>
                    <a:lnTo>
                      <a:pt x="7" y="6"/>
                    </a:lnTo>
                    <a:lnTo>
                      <a:pt x="13" y="6"/>
                    </a:lnTo>
                    <a:lnTo>
                      <a:pt x="13" y="6"/>
                    </a:lnTo>
                    <a:lnTo>
                      <a:pt x="13" y="6"/>
                    </a:lnTo>
                    <a:lnTo>
                      <a:pt x="19" y="0"/>
                    </a:lnTo>
                    <a:lnTo>
                      <a:pt x="19"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2" name="Line 154"/>
              <p:cNvSpPr>
                <a:spLocks noChangeShapeType="1"/>
              </p:cNvSpPr>
              <p:nvPr/>
            </p:nvSpPr>
            <p:spPr bwMode="auto">
              <a:xfrm>
                <a:off x="1928" y="2427"/>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3" name="Freeform 155"/>
              <p:cNvSpPr>
                <a:spLocks/>
              </p:cNvSpPr>
              <p:nvPr/>
            </p:nvSpPr>
            <p:spPr bwMode="auto">
              <a:xfrm>
                <a:off x="1903" y="2427"/>
                <a:ext cx="51" cy="51"/>
              </a:xfrm>
              <a:custGeom>
                <a:avLst/>
                <a:gdLst/>
                <a:ahLst/>
                <a:cxnLst>
                  <a:cxn ang="0">
                    <a:pos x="25" y="0"/>
                  </a:cxn>
                  <a:cxn ang="0">
                    <a:pos x="51" y="51"/>
                  </a:cxn>
                  <a:cxn ang="0">
                    <a:pos x="0" y="51"/>
                  </a:cxn>
                  <a:cxn ang="0">
                    <a:pos x="25" y="0"/>
                  </a:cxn>
                </a:cxnLst>
                <a:rect l="0" t="0" r="r" b="b"/>
                <a:pathLst>
                  <a:path w="51" h="51">
                    <a:moveTo>
                      <a:pt x="25" y="0"/>
                    </a:moveTo>
                    <a:lnTo>
                      <a:pt x="51" y="51"/>
                    </a:lnTo>
                    <a:lnTo>
                      <a:pt x="0" y="51"/>
                    </a:lnTo>
                    <a:lnTo>
                      <a:pt x="2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4" name="Freeform 156"/>
              <p:cNvSpPr>
                <a:spLocks/>
              </p:cNvSpPr>
              <p:nvPr/>
            </p:nvSpPr>
            <p:spPr bwMode="auto">
              <a:xfrm>
                <a:off x="1903" y="2982"/>
                <a:ext cx="51" cy="51"/>
              </a:xfrm>
              <a:custGeom>
                <a:avLst/>
                <a:gdLst/>
                <a:ahLst/>
                <a:cxnLst>
                  <a:cxn ang="0">
                    <a:pos x="25" y="51"/>
                  </a:cxn>
                  <a:cxn ang="0">
                    <a:pos x="51" y="0"/>
                  </a:cxn>
                  <a:cxn ang="0">
                    <a:pos x="0" y="0"/>
                  </a:cxn>
                  <a:cxn ang="0">
                    <a:pos x="25" y="51"/>
                  </a:cxn>
                </a:cxnLst>
                <a:rect l="0" t="0" r="r" b="b"/>
                <a:pathLst>
                  <a:path w="51" h="51">
                    <a:moveTo>
                      <a:pt x="25" y="51"/>
                    </a:moveTo>
                    <a:lnTo>
                      <a:pt x="51" y="0"/>
                    </a:lnTo>
                    <a:lnTo>
                      <a:pt x="0" y="0"/>
                    </a:lnTo>
                    <a:lnTo>
                      <a:pt x="25"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5" name="Rectangle 157"/>
              <p:cNvSpPr>
                <a:spLocks noChangeArrowheads="1"/>
              </p:cNvSpPr>
              <p:nvPr/>
            </p:nvSpPr>
            <p:spPr bwMode="auto">
              <a:xfrm>
                <a:off x="3825" y="2491"/>
                <a:ext cx="1099" cy="446"/>
              </a:xfrm>
              <a:prstGeom prst="rect">
                <a:avLst/>
              </a:prstGeom>
              <a:solidFill>
                <a:srgbClr val="DDDDDC"/>
              </a:solid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6" name="Rectangle 158"/>
              <p:cNvSpPr>
                <a:spLocks noChangeArrowheads="1"/>
              </p:cNvSpPr>
              <p:nvPr/>
            </p:nvSpPr>
            <p:spPr bwMode="auto">
              <a:xfrm>
                <a:off x="4445" y="2650"/>
                <a:ext cx="440" cy="24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7" name="Rectangle 159"/>
              <p:cNvSpPr>
                <a:spLocks noChangeArrowheads="1"/>
              </p:cNvSpPr>
              <p:nvPr/>
            </p:nvSpPr>
            <p:spPr bwMode="auto">
              <a:xfrm>
                <a:off x="4445" y="2650"/>
                <a:ext cx="440" cy="24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8" name="Rectangle 160"/>
              <p:cNvSpPr>
                <a:spLocks noChangeArrowheads="1"/>
              </p:cNvSpPr>
              <p:nvPr/>
            </p:nvSpPr>
            <p:spPr bwMode="auto">
              <a:xfrm>
                <a:off x="4509" y="2662"/>
                <a:ext cx="352"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Packet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09" name="Rectangle 161"/>
              <p:cNvSpPr>
                <a:spLocks noChangeArrowheads="1"/>
              </p:cNvSpPr>
              <p:nvPr/>
            </p:nvSpPr>
            <p:spPr bwMode="auto">
              <a:xfrm>
                <a:off x="4553" y="2771"/>
                <a:ext cx="262"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DMA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10" name="Rectangle 162"/>
              <p:cNvSpPr>
                <a:spLocks noChangeArrowheads="1"/>
              </p:cNvSpPr>
              <p:nvPr/>
            </p:nvSpPr>
            <p:spPr bwMode="auto">
              <a:xfrm>
                <a:off x="3979" y="2516"/>
                <a:ext cx="875" cy="1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24211D"/>
                    </a:solidFill>
                    <a:effectLst/>
                    <a:latin typeface="Arial" pitchFamily="34" charset="0"/>
                    <a:cs typeface="Arial" pitchFamily="34" charset="0"/>
                  </a:rPr>
                  <a:t>Multicore Navigator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11" name="Rectangle 163"/>
              <p:cNvSpPr>
                <a:spLocks noChangeArrowheads="1"/>
              </p:cNvSpPr>
              <p:nvPr/>
            </p:nvSpPr>
            <p:spPr bwMode="auto">
              <a:xfrm>
                <a:off x="3864" y="2650"/>
                <a:ext cx="536" cy="24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2" name="Rectangle 164"/>
              <p:cNvSpPr>
                <a:spLocks noChangeArrowheads="1"/>
              </p:cNvSpPr>
              <p:nvPr/>
            </p:nvSpPr>
            <p:spPr bwMode="auto">
              <a:xfrm>
                <a:off x="3864" y="2650"/>
                <a:ext cx="536" cy="24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3" name="Rectangle 165"/>
              <p:cNvSpPr>
                <a:spLocks noChangeArrowheads="1"/>
              </p:cNvSpPr>
              <p:nvPr/>
            </p:nvSpPr>
            <p:spPr bwMode="auto">
              <a:xfrm>
                <a:off x="3972" y="2656"/>
                <a:ext cx="345"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Queue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14" name="Rectangle 166"/>
              <p:cNvSpPr>
                <a:spLocks noChangeArrowheads="1"/>
              </p:cNvSpPr>
              <p:nvPr/>
            </p:nvSpPr>
            <p:spPr bwMode="auto">
              <a:xfrm>
                <a:off x="3927" y="2764"/>
                <a:ext cx="44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Manager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15" name="Line 167"/>
              <p:cNvSpPr>
                <a:spLocks noChangeShapeType="1"/>
              </p:cNvSpPr>
              <p:nvPr/>
            </p:nvSpPr>
            <p:spPr bwMode="auto">
              <a:xfrm>
                <a:off x="3193" y="2810"/>
                <a:ext cx="1" cy="22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6" name="Freeform 168"/>
              <p:cNvSpPr>
                <a:spLocks/>
              </p:cNvSpPr>
              <p:nvPr/>
            </p:nvSpPr>
            <p:spPr bwMode="auto">
              <a:xfrm>
                <a:off x="3167" y="2982"/>
                <a:ext cx="51" cy="51"/>
              </a:xfrm>
              <a:custGeom>
                <a:avLst/>
                <a:gdLst/>
                <a:ahLst/>
                <a:cxnLst>
                  <a:cxn ang="0">
                    <a:pos x="26" y="51"/>
                  </a:cxn>
                  <a:cxn ang="0">
                    <a:pos x="51" y="0"/>
                  </a:cxn>
                  <a:cxn ang="0">
                    <a:pos x="0" y="0"/>
                  </a:cxn>
                  <a:cxn ang="0">
                    <a:pos x="26" y="51"/>
                  </a:cxn>
                </a:cxnLst>
                <a:rect l="0" t="0" r="r" b="b"/>
                <a:pathLst>
                  <a:path w="51" h="51">
                    <a:moveTo>
                      <a:pt x="26" y="51"/>
                    </a:moveTo>
                    <a:lnTo>
                      <a:pt x="51"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7" name="Line 169"/>
              <p:cNvSpPr>
                <a:spLocks noChangeShapeType="1"/>
              </p:cNvSpPr>
              <p:nvPr/>
            </p:nvSpPr>
            <p:spPr bwMode="auto">
              <a:xfrm flipV="1">
                <a:off x="2950" y="2714"/>
                <a:ext cx="1" cy="319"/>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8" name="Freeform 170"/>
              <p:cNvSpPr>
                <a:spLocks/>
              </p:cNvSpPr>
              <p:nvPr/>
            </p:nvSpPr>
            <p:spPr bwMode="auto">
              <a:xfrm>
                <a:off x="2925" y="2982"/>
                <a:ext cx="51" cy="51"/>
              </a:xfrm>
              <a:custGeom>
                <a:avLst/>
                <a:gdLst/>
                <a:ahLst/>
                <a:cxnLst>
                  <a:cxn ang="0">
                    <a:pos x="25" y="51"/>
                  </a:cxn>
                  <a:cxn ang="0">
                    <a:pos x="0" y="0"/>
                  </a:cxn>
                  <a:cxn ang="0">
                    <a:pos x="51" y="0"/>
                  </a:cxn>
                  <a:cxn ang="0">
                    <a:pos x="25" y="51"/>
                  </a:cxn>
                </a:cxnLst>
                <a:rect l="0" t="0" r="r" b="b"/>
                <a:pathLst>
                  <a:path w="51" h="51">
                    <a:moveTo>
                      <a:pt x="25" y="51"/>
                    </a:moveTo>
                    <a:lnTo>
                      <a:pt x="0" y="0"/>
                    </a:lnTo>
                    <a:lnTo>
                      <a:pt x="51" y="0"/>
                    </a:lnTo>
                    <a:lnTo>
                      <a:pt x="25"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9" name="Line 171"/>
              <p:cNvSpPr>
                <a:spLocks noChangeShapeType="1"/>
              </p:cNvSpPr>
              <p:nvPr/>
            </p:nvSpPr>
            <p:spPr bwMode="auto">
              <a:xfrm>
                <a:off x="2950" y="2714"/>
                <a:ext cx="862"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0" name="Freeform 172"/>
              <p:cNvSpPr>
                <a:spLocks/>
              </p:cNvSpPr>
              <p:nvPr/>
            </p:nvSpPr>
            <p:spPr bwMode="auto">
              <a:xfrm>
                <a:off x="3761" y="2688"/>
                <a:ext cx="51" cy="52"/>
              </a:xfrm>
              <a:custGeom>
                <a:avLst/>
                <a:gdLst/>
                <a:ahLst/>
                <a:cxnLst>
                  <a:cxn ang="0">
                    <a:pos x="51" y="26"/>
                  </a:cxn>
                  <a:cxn ang="0">
                    <a:pos x="0" y="0"/>
                  </a:cxn>
                  <a:cxn ang="0">
                    <a:pos x="0" y="52"/>
                  </a:cxn>
                  <a:cxn ang="0">
                    <a:pos x="51" y="26"/>
                  </a:cxn>
                </a:cxnLst>
                <a:rect l="0" t="0" r="r" b="b"/>
                <a:pathLst>
                  <a:path w="51" h="52">
                    <a:moveTo>
                      <a:pt x="51" y="26"/>
                    </a:moveTo>
                    <a:lnTo>
                      <a:pt x="0" y="0"/>
                    </a:lnTo>
                    <a:lnTo>
                      <a:pt x="0" y="52"/>
                    </a:lnTo>
                    <a:lnTo>
                      <a:pt x="51"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1" name="Line 173"/>
              <p:cNvSpPr>
                <a:spLocks noChangeShapeType="1"/>
              </p:cNvSpPr>
              <p:nvPr/>
            </p:nvSpPr>
            <p:spPr bwMode="auto">
              <a:xfrm>
                <a:off x="3193" y="2810"/>
                <a:ext cx="619"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2" name="Freeform 174"/>
              <p:cNvSpPr>
                <a:spLocks/>
              </p:cNvSpPr>
              <p:nvPr/>
            </p:nvSpPr>
            <p:spPr bwMode="auto">
              <a:xfrm>
                <a:off x="3761" y="2784"/>
                <a:ext cx="51" cy="51"/>
              </a:xfrm>
              <a:custGeom>
                <a:avLst/>
                <a:gdLst/>
                <a:ahLst/>
                <a:cxnLst>
                  <a:cxn ang="0">
                    <a:pos x="51" y="26"/>
                  </a:cxn>
                  <a:cxn ang="0">
                    <a:pos x="0" y="0"/>
                  </a:cxn>
                  <a:cxn ang="0">
                    <a:pos x="0" y="51"/>
                  </a:cxn>
                  <a:cxn ang="0">
                    <a:pos x="51" y="26"/>
                  </a:cxn>
                </a:cxnLst>
                <a:rect l="0" t="0" r="r" b="b"/>
                <a:pathLst>
                  <a:path w="51" h="51">
                    <a:moveTo>
                      <a:pt x="51" y="26"/>
                    </a:moveTo>
                    <a:lnTo>
                      <a:pt x="0" y="0"/>
                    </a:lnTo>
                    <a:lnTo>
                      <a:pt x="0" y="51"/>
                    </a:lnTo>
                    <a:lnTo>
                      <a:pt x="51"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3" name="Rectangle 175"/>
              <p:cNvSpPr>
                <a:spLocks noChangeArrowheads="1"/>
              </p:cNvSpPr>
              <p:nvPr/>
            </p:nvSpPr>
            <p:spPr bwMode="auto">
              <a:xfrm>
                <a:off x="1590" y="3046"/>
                <a:ext cx="198" cy="6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4" name="Rectangle 176"/>
              <p:cNvSpPr>
                <a:spLocks noChangeArrowheads="1"/>
              </p:cNvSpPr>
              <p:nvPr/>
            </p:nvSpPr>
            <p:spPr bwMode="auto">
              <a:xfrm>
                <a:off x="1590" y="3046"/>
                <a:ext cx="198" cy="65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5" name="Rectangle 177"/>
              <p:cNvSpPr>
                <a:spLocks noChangeArrowheads="1"/>
              </p:cNvSpPr>
              <p:nvPr/>
            </p:nvSpPr>
            <p:spPr bwMode="auto">
              <a:xfrm rot="16200000">
                <a:off x="1637" y="3437"/>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26" name="Rectangle 178"/>
              <p:cNvSpPr>
                <a:spLocks noChangeArrowheads="1"/>
              </p:cNvSpPr>
              <p:nvPr/>
            </p:nvSpPr>
            <p:spPr bwMode="auto">
              <a:xfrm rot="16200000">
                <a:off x="1631" y="3367"/>
                <a:ext cx="122"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27" name="Rectangle 179"/>
              <p:cNvSpPr>
                <a:spLocks noChangeArrowheads="1"/>
              </p:cNvSpPr>
              <p:nvPr/>
            </p:nvSpPr>
            <p:spPr bwMode="auto">
              <a:xfrm rot="16200000">
                <a:off x="1656" y="3309"/>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28" name="Rectangle 180"/>
              <p:cNvSpPr>
                <a:spLocks noChangeArrowheads="1"/>
              </p:cNvSpPr>
              <p:nvPr/>
            </p:nvSpPr>
            <p:spPr bwMode="auto">
              <a:xfrm rot="16200000">
                <a:off x="1640" y="3261"/>
                <a:ext cx="103"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F</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29" name="Rectangle 181"/>
              <p:cNvSpPr>
                <a:spLocks noChangeArrowheads="1"/>
              </p:cNvSpPr>
              <p:nvPr/>
            </p:nvSpPr>
            <p:spPr bwMode="auto">
              <a:xfrm rot="16200000">
                <a:off x="1656" y="3220"/>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30" name="Rectangle 182"/>
              <p:cNvSpPr>
                <a:spLocks noChangeArrowheads="1"/>
              </p:cNvSpPr>
              <p:nvPr/>
            </p:nvSpPr>
            <p:spPr bwMode="auto">
              <a:xfrm rot="16200000">
                <a:off x="1644" y="3182"/>
                <a:ext cx="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31" name="Rectangle 183"/>
              <p:cNvSpPr>
                <a:spLocks noChangeArrowheads="1"/>
              </p:cNvSpPr>
              <p:nvPr/>
            </p:nvSpPr>
            <p:spPr bwMode="auto">
              <a:xfrm rot="16200000">
                <a:off x="1644" y="3125"/>
                <a:ext cx="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6</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32" name="Line 184"/>
              <p:cNvSpPr>
                <a:spLocks noChangeShapeType="1"/>
              </p:cNvSpPr>
              <p:nvPr/>
            </p:nvSpPr>
            <p:spPr bwMode="auto">
              <a:xfrm>
                <a:off x="1686" y="2427"/>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3" name="Freeform 185"/>
              <p:cNvSpPr>
                <a:spLocks/>
              </p:cNvSpPr>
              <p:nvPr/>
            </p:nvSpPr>
            <p:spPr bwMode="auto">
              <a:xfrm>
                <a:off x="1660" y="2427"/>
                <a:ext cx="51" cy="51"/>
              </a:xfrm>
              <a:custGeom>
                <a:avLst/>
                <a:gdLst/>
                <a:ahLst/>
                <a:cxnLst>
                  <a:cxn ang="0">
                    <a:pos x="26" y="0"/>
                  </a:cxn>
                  <a:cxn ang="0">
                    <a:pos x="51" y="51"/>
                  </a:cxn>
                  <a:cxn ang="0">
                    <a:pos x="0" y="51"/>
                  </a:cxn>
                  <a:cxn ang="0">
                    <a:pos x="26" y="0"/>
                  </a:cxn>
                </a:cxnLst>
                <a:rect l="0" t="0" r="r" b="b"/>
                <a:pathLst>
                  <a:path w="51" h="51">
                    <a:moveTo>
                      <a:pt x="26" y="0"/>
                    </a:moveTo>
                    <a:lnTo>
                      <a:pt x="51" y="51"/>
                    </a:lnTo>
                    <a:lnTo>
                      <a:pt x="0" y="51"/>
                    </a:lnTo>
                    <a:lnTo>
                      <a:pt x="2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4" name="Freeform 186"/>
              <p:cNvSpPr>
                <a:spLocks/>
              </p:cNvSpPr>
              <p:nvPr/>
            </p:nvSpPr>
            <p:spPr bwMode="auto">
              <a:xfrm>
                <a:off x="1660" y="2982"/>
                <a:ext cx="51" cy="51"/>
              </a:xfrm>
              <a:custGeom>
                <a:avLst/>
                <a:gdLst/>
                <a:ahLst/>
                <a:cxnLst>
                  <a:cxn ang="0">
                    <a:pos x="26" y="51"/>
                  </a:cxn>
                  <a:cxn ang="0">
                    <a:pos x="51" y="0"/>
                  </a:cxn>
                  <a:cxn ang="0">
                    <a:pos x="0" y="0"/>
                  </a:cxn>
                  <a:cxn ang="0">
                    <a:pos x="26" y="51"/>
                  </a:cxn>
                </a:cxnLst>
                <a:rect l="0" t="0" r="r" b="b"/>
                <a:pathLst>
                  <a:path w="51" h="51">
                    <a:moveTo>
                      <a:pt x="26" y="51"/>
                    </a:moveTo>
                    <a:lnTo>
                      <a:pt x="51"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5" name="Line 187"/>
              <p:cNvSpPr>
                <a:spLocks noChangeShapeType="1"/>
              </p:cNvSpPr>
              <p:nvPr/>
            </p:nvSpPr>
            <p:spPr bwMode="auto">
              <a:xfrm>
                <a:off x="3129" y="3709"/>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6" name="Freeform 188"/>
              <p:cNvSpPr>
                <a:spLocks/>
              </p:cNvSpPr>
              <p:nvPr/>
            </p:nvSpPr>
            <p:spPr bwMode="auto">
              <a:xfrm>
                <a:off x="3097" y="3709"/>
                <a:ext cx="58" cy="51"/>
              </a:xfrm>
              <a:custGeom>
                <a:avLst/>
                <a:gdLst/>
                <a:ahLst/>
                <a:cxnLst>
                  <a:cxn ang="0">
                    <a:pos x="32" y="0"/>
                  </a:cxn>
                  <a:cxn ang="0">
                    <a:pos x="58" y="51"/>
                  </a:cxn>
                  <a:cxn ang="0">
                    <a:pos x="0" y="51"/>
                  </a:cxn>
                  <a:cxn ang="0">
                    <a:pos x="32" y="0"/>
                  </a:cxn>
                </a:cxnLst>
                <a:rect l="0" t="0" r="r" b="b"/>
                <a:pathLst>
                  <a:path w="58" h="51">
                    <a:moveTo>
                      <a:pt x="32" y="0"/>
                    </a:moveTo>
                    <a:lnTo>
                      <a:pt x="58" y="51"/>
                    </a:lnTo>
                    <a:lnTo>
                      <a:pt x="0" y="51"/>
                    </a:lnTo>
                    <a:lnTo>
                      <a:pt x="3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7" name="Freeform 189"/>
              <p:cNvSpPr>
                <a:spLocks/>
              </p:cNvSpPr>
              <p:nvPr/>
            </p:nvSpPr>
            <p:spPr bwMode="auto">
              <a:xfrm>
                <a:off x="3097" y="4264"/>
                <a:ext cx="58" cy="51"/>
              </a:xfrm>
              <a:custGeom>
                <a:avLst/>
                <a:gdLst/>
                <a:ahLst/>
                <a:cxnLst>
                  <a:cxn ang="0">
                    <a:pos x="32" y="51"/>
                  </a:cxn>
                  <a:cxn ang="0">
                    <a:pos x="58" y="0"/>
                  </a:cxn>
                  <a:cxn ang="0">
                    <a:pos x="0" y="0"/>
                  </a:cxn>
                  <a:cxn ang="0">
                    <a:pos x="32" y="51"/>
                  </a:cxn>
                </a:cxnLst>
                <a:rect l="0" t="0" r="r" b="b"/>
                <a:pathLst>
                  <a:path w="58" h="51">
                    <a:moveTo>
                      <a:pt x="32" y="51"/>
                    </a:moveTo>
                    <a:lnTo>
                      <a:pt x="58" y="0"/>
                    </a:lnTo>
                    <a:lnTo>
                      <a:pt x="0" y="0"/>
                    </a:lnTo>
                    <a:lnTo>
                      <a:pt x="32"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8" name="Line 190"/>
              <p:cNvSpPr>
                <a:spLocks noChangeShapeType="1"/>
              </p:cNvSpPr>
              <p:nvPr/>
            </p:nvSpPr>
            <p:spPr bwMode="auto">
              <a:xfrm>
                <a:off x="2893" y="3709"/>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9" name="Freeform 191"/>
              <p:cNvSpPr>
                <a:spLocks/>
              </p:cNvSpPr>
              <p:nvPr/>
            </p:nvSpPr>
            <p:spPr bwMode="auto">
              <a:xfrm>
                <a:off x="2867" y="3709"/>
                <a:ext cx="51" cy="51"/>
              </a:xfrm>
              <a:custGeom>
                <a:avLst/>
                <a:gdLst/>
                <a:ahLst/>
                <a:cxnLst>
                  <a:cxn ang="0">
                    <a:pos x="26" y="0"/>
                  </a:cxn>
                  <a:cxn ang="0">
                    <a:pos x="51" y="51"/>
                  </a:cxn>
                  <a:cxn ang="0">
                    <a:pos x="0" y="51"/>
                  </a:cxn>
                  <a:cxn ang="0">
                    <a:pos x="26" y="0"/>
                  </a:cxn>
                </a:cxnLst>
                <a:rect l="0" t="0" r="r" b="b"/>
                <a:pathLst>
                  <a:path w="51" h="51">
                    <a:moveTo>
                      <a:pt x="26" y="0"/>
                    </a:moveTo>
                    <a:lnTo>
                      <a:pt x="51" y="51"/>
                    </a:lnTo>
                    <a:lnTo>
                      <a:pt x="0" y="51"/>
                    </a:lnTo>
                    <a:lnTo>
                      <a:pt x="2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0" name="Freeform 192"/>
              <p:cNvSpPr>
                <a:spLocks/>
              </p:cNvSpPr>
              <p:nvPr/>
            </p:nvSpPr>
            <p:spPr bwMode="auto">
              <a:xfrm>
                <a:off x="2867" y="4264"/>
                <a:ext cx="51" cy="51"/>
              </a:xfrm>
              <a:custGeom>
                <a:avLst/>
                <a:gdLst/>
                <a:ahLst/>
                <a:cxnLst>
                  <a:cxn ang="0">
                    <a:pos x="26" y="51"/>
                  </a:cxn>
                  <a:cxn ang="0">
                    <a:pos x="51" y="0"/>
                  </a:cxn>
                  <a:cxn ang="0">
                    <a:pos x="0" y="0"/>
                  </a:cxn>
                  <a:cxn ang="0">
                    <a:pos x="26" y="51"/>
                  </a:cxn>
                </a:cxnLst>
                <a:rect l="0" t="0" r="r" b="b"/>
                <a:pathLst>
                  <a:path w="51" h="51">
                    <a:moveTo>
                      <a:pt x="26" y="51"/>
                    </a:moveTo>
                    <a:lnTo>
                      <a:pt x="51"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1" name="Line 193"/>
              <p:cNvSpPr>
                <a:spLocks noChangeShapeType="1"/>
              </p:cNvSpPr>
              <p:nvPr/>
            </p:nvSpPr>
            <p:spPr bwMode="auto">
              <a:xfrm>
                <a:off x="2644" y="3709"/>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2" name="Freeform 194"/>
              <p:cNvSpPr>
                <a:spLocks/>
              </p:cNvSpPr>
              <p:nvPr/>
            </p:nvSpPr>
            <p:spPr bwMode="auto">
              <a:xfrm>
                <a:off x="2618" y="3709"/>
                <a:ext cx="58" cy="51"/>
              </a:xfrm>
              <a:custGeom>
                <a:avLst/>
                <a:gdLst/>
                <a:ahLst/>
                <a:cxnLst>
                  <a:cxn ang="0">
                    <a:pos x="26" y="0"/>
                  </a:cxn>
                  <a:cxn ang="0">
                    <a:pos x="58" y="51"/>
                  </a:cxn>
                  <a:cxn ang="0">
                    <a:pos x="0" y="51"/>
                  </a:cxn>
                  <a:cxn ang="0">
                    <a:pos x="26" y="0"/>
                  </a:cxn>
                </a:cxnLst>
                <a:rect l="0" t="0" r="r" b="b"/>
                <a:pathLst>
                  <a:path w="58" h="51">
                    <a:moveTo>
                      <a:pt x="26" y="0"/>
                    </a:moveTo>
                    <a:lnTo>
                      <a:pt x="58" y="51"/>
                    </a:lnTo>
                    <a:lnTo>
                      <a:pt x="0" y="51"/>
                    </a:lnTo>
                    <a:lnTo>
                      <a:pt x="2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3" name="Freeform 195"/>
              <p:cNvSpPr>
                <a:spLocks/>
              </p:cNvSpPr>
              <p:nvPr/>
            </p:nvSpPr>
            <p:spPr bwMode="auto">
              <a:xfrm>
                <a:off x="2618" y="4264"/>
                <a:ext cx="58" cy="51"/>
              </a:xfrm>
              <a:custGeom>
                <a:avLst/>
                <a:gdLst/>
                <a:ahLst/>
                <a:cxnLst>
                  <a:cxn ang="0">
                    <a:pos x="26" y="51"/>
                  </a:cxn>
                  <a:cxn ang="0">
                    <a:pos x="58" y="0"/>
                  </a:cxn>
                  <a:cxn ang="0">
                    <a:pos x="0" y="0"/>
                  </a:cxn>
                  <a:cxn ang="0">
                    <a:pos x="26" y="51"/>
                  </a:cxn>
                </a:cxnLst>
                <a:rect l="0" t="0" r="r" b="b"/>
                <a:pathLst>
                  <a:path w="58" h="51">
                    <a:moveTo>
                      <a:pt x="26" y="51"/>
                    </a:moveTo>
                    <a:lnTo>
                      <a:pt x="58"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4" name="Line 196"/>
              <p:cNvSpPr>
                <a:spLocks noChangeShapeType="1"/>
              </p:cNvSpPr>
              <p:nvPr/>
            </p:nvSpPr>
            <p:spPr bwMode="auto">
              <a:xfrm>
                <a:off x="2414" y="3709"/>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5" name="Freeform 197"/>
              <p:cNvSpPr>
                <a:spLocks/>
              </p:cNvSpPr>
              <p:nvPr/>
            </p:nvSpPr>
            <p:spPr bwMode="auto">
              <a:xfrm>
                <a:off x="2382" y="3709"/>
                <a:ext cx="57" cy="51"/>
              </a:xfrm>
              <a:custGeom>
                <a:avLst/>
                <a:gdLst/>
                <a:ahLst/>
                <a:cxnLst>
                  <a:cxn ang="0">
                    <a:pos x="32" y="0"/>
                  </a:cxn>
                  <a:cxn ang="0">
                    <a:pos x="57" y="51"/>
                  </a:cxn>
                  <a:cxn ang="0">
                    <a:pos x="0" y="51"/>
                  </a:cxn>
                  <a:cxn ang="0">
                    <a:pos x="32" y="0"/>
                  </a:cxn>
                </a:cxnLst>
                <a:rect l="0" t="0" r="r" b="b"/>
                <a:pathLst>
                  <a:path w="57" h="51">
                    <a:moveTo>
                      <a:pt x="32" y="0"/>
                    </a:moveTo>
                    <a:lnTo>
                      <a:pt x="57" y="51"/>
                    </a:lnTo>
                    <a:lnTo>
                      <a:pt x="0" y="51"/>
                    </a:lnTo>
                    <a:lnTo>
                      <a:pt x="3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6" name="Freeform 198"/>
              <p:cNvSpPr>
                <a:spLocks/>
              </p:cNvSpPr>
              <p:nvPr/>
            </p:nvSpPr>
            <p:spPr bwMode="auto">
              <a:xfrm>
                <a:off x="2382" y="4264"/>
                <a:ext cx="57" cy="51"/>
              </a:xfrm>
              <a:custGeom>
                <a:avLst/>
                <a:gdLst/>
                <a:ahLst/>
                <a:cxnLst>
                  <a:cxn ang="0">
                    <a:pos x="32" y="51"/>
                  </a:cxn>
                  <a:cxn ang="0">
                    <a:pos x="57" y="0"/>
                  </a:cxn>
                  <a:cxn ang="0">
                    <a:pos x="0" y="0"/>
                  </a:cxn>
                  <a:cxn ang="0">
                    <a:pos x="32" y="51"/>
                  </a:cxn>
                </a:cxnLst>
                <a:rect l="0" t="0" r="r" b="b"/>
                <a:pathLst>
                  <a:path w="57" h="51">
                    <a:moveTo>
                      <a:pt x="32" y="51"/>
                    </a:moveTo>
                    <a:lnTo>
                      <a:pt x="57" y="0"/>
                    </a:lnTo>
                    <a:lnTo>
                      <a:pt x="0" y="0"/>
                    </a:lnTo>
                    <a:lnTo>
                      <a:pt x="32"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7" name="Line 199"/>
              <p:cNvSpPr>
                <a:spLocks noChangeShapeType="1"/>
              </p:cNvSpPr>
              <p:nvPr/>
            </p:nvSpPr>
            <p:spPr bwMode="auto">
              <a:xfrm>
                <a:off x="2171" y="3709"/>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8" name="Freeform 200"/>
              <p:cNvSpPr>
                <a:spLocks/>
              </p:cNvSpPr>
              <p:nvPr/>
            </p:nvSpPr>
            <p:spPr bwMode="auto">
              <a:xfrm>
                <a:off x="2139" y="3709"/>
                <a:ext cx="58" cy="51"/>
              </a:xfrm>
              <a:custGeom>
                <a:avLst/>
                <a:gdLst/>
                <a:ahLst/>
                <a:cxnLst>
                  <a:cxn ang="0">
                    <a:pos x="32" y="0"/>
                  </a:cxn>
                  <a:cxn ang="0">
                    <a:pos x="58" y="51"/>
                  </a:cxn>
                  <a:cxn ang="0">
                    <a:pos x="0" y="51"/>
                  </a:cxn>
                  <a:cxn ang="0">
                    <a:pos x="32" y="0"/>
                  </a:cxn>
                </a:cxnLst>
                <a:rect l="0" t="0" r="r" b="b"/>
                <a:pathLst>
                  <a:path w="58" h="51">
                    <a:moveTo>
                      <a:pt x="32" y="0"/>
                    </a:moveTo>
                    <a:lnTo>
                      <a:pt x="58" y="51"/>
                    </a:lnTo>
                    <a:lnTo>
                      <a:pt x="0" y="51"/>
                    </a:lnTo>
                    <a:lnTo>
                      <a:pt x="3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9" name="Freeform 201"/>
              <p:cNvSpPr>
                <a:spLocks/>
              </p:cNvSpPr>
              <p:nvPr/>
            </p:nvSpPr>
            <p:spPr bwMode="auto">
              <a:xfrm>
                <a:off x="2139" y="4264"/>
                <a:ext cx="58" cy="51"/>
              </a:xfrm>
              <a:custGeom>
                <a:avLst/>
                <a:gdLst/>
                <a:ahLst/>
                <a:cxnLst>
                  <a:cxn ang="0">
                    <a:pos x="32" y="51"/>
                  </a:cxn>
                  <a:cxn ang="0">
                    <a:pos x="58" y="0"/>
                  </a:cxn>
                  <a:cxn ang="0">
                    <a:pos x="0" y="0"/>
                  </a:cxn>
                  <a:cxn ang="0">
                    <a:pos x="32" y="51"/>
                  </a:cxn>
                </a:cxnLst>
                <a:rect l="0" t="0" r="r" b="b"/>
                <a:pathLst>
                  <a:path w="58" h="51">
                    <a:moveTo>
                      <a:pt x="32" y="51"/>
                    </a:moveTo>
                    <a:lnTo>
                      <a:pt x="58" y="0"/>
                    </a:lnTo>
                    <a:lnTo>
                      <a:pt x="0" y="0"/>
                    </a:lnTo>
                    <a:lnTo>
                      <a:pt x="32"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0" name="Line 202"/>
              <p:cNvSpPr>
                <a:spLocks noChangeShapeType="1"/>
              </p:cNvSpPr>
              <p:nvPr/>
            </p:nvSpPr>
            <p:spPr bwMode="auto">
              <a:xfrm>
                <a:off x="1928" y="3709"/>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1" name="Freeform 203"/>
              <p:cNvSpPr>
                <a:spLocks/>
              </p:cNvSpPr>
              <p:nvPr/>
            </p:nvSpPr>
            <p:spPr bwMode="auto">
              <a:xfrm>
                <a:off x="1903" y="3709"/>
                <a:ext cx="51" cy="51"/>
              </a:xfrm>
              <a:custGeom>
                <a:avLst/>
                <a:gdLst/>
                <a:ahLst/>
                <a:cxnLst>
                  <a:cxn ang="0">
                    <a:pos x="25" y="0"/>
                  </a:cxn>
                  <a:cxn ang="0">
                    <a:pos x="51" y="51"/>
                  </a:cxn>
                  <a:cxn ang="0">
                    <a:pos x="0" y="51"/>
                  </a:cxn>
                  <a:cxn ang="0">
                    <a:pos x="25" y="0"/>
                  </a:cxn>
                </a:cxnLst>
                <a:rect l="0" t="0" r="r" b="b"/>
                <a:pathLst>
                  <a:path w="51" h="51">
                    <a:moveTo>
                      <a:pt x="25" y="0"/>
                    </a:moveTo>
                    <a:lnTo>
                      <a:pt x="51" y="51"/>
                    </a:lnTo>
                    <a:lnTo>
                      <a:pt x="0" y="51"/>
                    </a:lnTo>
                    <a:lnTo>
                      <a:pt x="2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2" name="Freeform 204"/>
              <p:cNvSpPr>
                <a:spLocks/>
              </p:cNvSpPr>
              <p:nvPr/>
            </p:nvSpPr>
            <p:spPr bwMode="auto">
              <a:xfrm>
                <a:off x="1903" y="4264"/>
                <a:ext cx="51" cy="51"/>
              </a:xfrm>
              <a:custGeom>
                <a:avLst/>
                <a:gdLst/>
                <a:ahLst/>
                <a:cxnLst>
                  <a:cxn ang="0">
                    <a:pos x="25" y="51"/>
                  </a:cxn>
                  <a:cxn ang="0">
                    <a:pos x="51" y="0"/>
                  </a:cxn>
                  <a:cxn ang="0">
                    <a:pos x="0" y="0"/>
                  </a:cxn>
                  <a:cxn ang="0">
                    <a:pos x="25" y="51"/>
                  </a:cxn>
                </a:cxnLst>
                <a:rect l="0" t="0" r="r" b="b"/>
                <a:pathLst>
                  <a:path w="51" h="51">
                    <a:moveTo>
                      <a:pt x="25" y="51"/>
                    </a:moveTo>
                    <a:lnTo>
                      <a:pt x="51" y="0"/>
                    </a:lnTo>
                    <a:lnTo>
                      <a:pt x="0" y="0"/>
                    </a:lnTo>
                    <a:lnTo>
                      <a:pt x="25"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 name="Group 406"/>
            <p:cNvGrpSpPr>
              <a:grpSpLocks/>
            </p:cNvGrpSpPr>
            <p:nvPr/>
          </p:nvGrpSpPr>
          <p:grpSpPr bwMode="auto">
            <a:xfrm>
              <a:off x="830" y="156"/>
              <a:ext cx="4094" cy="4159"/>
              <a:chOff x="830" y="156"/>
              <a:chExt cx="4094" cy="4159"/>
            </a:xfrm>
          </p:grpSpPr>
          <p:sp>
            <p:nvSpPr>
              <p:cNvPr id="2254" name="Line 206"/>
              <p:cNvSpPr>
                <a:spLocks noChangeShapeType="1"/>
              </p:cNvSpPr>
              <p:nvPr/>
            </p:nvSpPr>
            <p:spPr bwMode="auto">
              <a:xfrm>
                <a:off x="1686" y="3709"/>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5" name="Freeform 207"/>
              <p:cNvSpPr>
                <a:spLocks/>
              </p:cNvSpPr>
              <p:nvPr/>
            </p:nvSpPr>
            <p:spPr bwMode="auto">
              <a:xfrm>
                <a:off x="1660" y="3709"/>
                <a:ext cx="51" cy="51"/>
              </a:xfrm>
              <a:custGeom>
                <a:avLst/>
                <a:gdLst/>
                <a:ahLst/>
                <a:cxnLst>
                  <a:cxn ang="0">
                    <a:pos x="26" y="0"/>
                  </a:cxn>
                  <a:cxn ang="0">
                    <a:pos x="51" y="51"/>
                  </a:cxn>
                  <a:cxn ang="0">
                    <a:pos x="0" y="51"/>
                  </a:cxn>
                  <a:cxn ang="0">
                    <a:pos x="26" y="0"/>
                  </a:cxn>
                </a:cxnLst>
                <a:rect l="0" t="0" r="r" b="b"/>
                <a:pathLst>
                  <a:path w="51" h="51">
                    <a:moveTo>
                      <a:pt x="26" y="0"/>
                    </a:moveTo>
                    <a:lnTo>
                      <a:pt x="51" y="51"/>
                    </a:lnTo>
                    <a:lnTo>
                      <a:pt x="0" y="51"/>
                    </a:lnTo>
                    <a:lnTo>
                      <a:pt x="2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6" name="Freeform 208"/>
              <p:cNvSpPr>
                <a:spLocks/>
              </p:cNvSpPr>
              <p:nvPr/>
            </p:nvSpPr>
            <p:spPr bwMode="auto">
              <a:xfrm>
                <a:off x="1660" y="4264"/>
                <a:ext cx="51" cy="51"/>
              </a:xfrm>
              <a:custGeom>
                <a:avLst/>
                <a:gdLst/>
                <a:ahLst/>
                <a:cxnLst>
                  <a:cxn ang="0">
                    <a:pos x="26" y="51"/>
                  </a:cxn>
                  <a:cxn ang="0">
                    <a:pos x="51" y="0"/>
                  </a:cxn>
                  <a:cxn ang="0">
                    <a:pos x="0" y="0"/>
                  </a:cxn>
                  <a:cxn ang="0">
                    <a:pos x="26" y="51"/>
                  </a:cxn>
                </a:cxnLst>
                <a:rect l="0" t="0" r="r" b="b"/>
                <a:pathLst>
                  <a:path w="51" h="51">
                    <a:moveTo>
                      <a:pt x="26" y="51"/>
                    </a:moveTo>
                    <a:lnTo>
                      <a:pt x="51"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7" name="Rectangle 209"/>
              <p:cNvSpPr>
                <a:spLocks noChangeArrowheads="1"/>
              </p:cNvSpPr>
              <p:nvPr/>
            </p:nvSpPr>
            <p:spPr bwMode="auto">
              <a:xfrm>
                <a:off x="1143" y="1693"/>
                <a:ext cx="504" cy="134"/>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8" name="Rectangle 210"/>
              <p:cNvSpPr>
                <a:spLocks noChangeArrowheads="1"/>
              </p:cNvSpPr>
              <p:nvPr/>
            </p:nvSpPr>
            <p:spPr bwMode="auto">
              <a:xfrm>
                <a:off x="1124" y="1674"/>
                <a:ext cx="504" cy="128"/>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9" name="Line 211"/>
              <p:cNvSpPr>
                <a:spLocks noChangeShapeType="1"/>
              </p:cNvSpPr>
              <p:nvPr/>
            </p:nvSpPr>
            <p:spPr bwMode="auto">
              <a:xfrm flipH="1">
                <a:off x="1654" y="1744"/>
                <a:ext cx="217"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0" name="Freeform 212"/>
              <p:cNvSpPr>
                <a:spLocks/>
              </p:cNvSpPr>
              <p:nvPr/>
            </p:nvSpPr>
            <p:spPr bwMode="auto">
              <a:xfrm>
                <a:off x="1820" y="1719"/>
                <a:ext cx="51" cy="51"/>
              </a:xfrm>
              <a:custGeom>
                <a:avLst/>
                <a:gdLst/>
                <a:ahLst/>
                <a:cxnLst>
                  <a:cxn ang="0">
                    <a:pos x="51" y="25"/>
                  </a:cxn>
                  <a:cxn ang="0">
                    <a:pos x="0" y="51"/>
                  </a:cxn>
                  <a:cxn ang="0">
                    <a:pos x="0" y="0"/>
                  </a:cxn>
                  <a:cxn ang="0">
                    <a:pos x="51" y="25"/>
                  </a:cxn>
                </a:cxnLst>
                <a:rect l="0" t="0" r="r" b="b"/>
                <a:pathLst>
                  <a:path w="51" h="51">
                    <a:moveTo>
                      <a:pt x="51" y="25"/>
                    </a:moveTo>
                    <a:lnTo>
                      <a:pt x="0" y="51"/>
                    </a:lnTo>
                    <a:lnTo>
                      <a:pt x="0" y="0"/>
                    </a:lnTo>
                    <a:lnTo>
                      <a:pt x="51"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1" name="Freeform 213"/>
              <p:cNvSpPr>
                <a:spLocks/>
              </p:cNvSpPr>
              <p:nvPr/>
            </p:nvSpPr>
            <p:spPr bwMode="auto">
              <a:xfrm>
                <a:off x="1654" y="1719"/>
                <a:ext cx="57" cy="51"/>
              </a:xfrm>
              <a:custGeom>
                <a:avLst/>
                <a:gdLst/>
                <a:ahLst/>
                <a:cxnLst>
                  <a:cxn ang="0">
                    <a:pos x="0" y="25"/>
                  </a:cxn>
                  <a:cxn ang="0">
                    <a:pos x="57" y="51"/>
                  </a:cxn>
                  <a:cxn ang="0">
                    <a:pos x="57" y="0"/>
                  </a:cxn>
                  <a:cxn ang="0">
                    <a:pos x="0" y="25"/>
                  </a:cxn>
                </a:cxnLst>
                <a:rect l="0" t="0" r="r" b="b"/>
                <a:pathLst>
                  <a:path w="57" h="51">
                    <a:moveTo>
                      <a:pt x="0" y="25"/>
                    </a:moveTo>
                    <a:lnTo>
                      <a:pt x="57" y="51"/>
                    </a:lnTo>
                    <a:lnTo>
                      <a:pt x="57" y="0"/>
                    </a:lnTo>
                    <a:lnTo>
                      <a:pt x="0"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3" name="Rectangle 215"/>
              <p:cNvSpPr>
                <a:spLocks noChangeArrowheads="1"/>
              </p:cNvSpPr>
              <p:nvPr/>
            </p:nvSpPr>
            <p:spPr bwMode="auto">
              <a:xfrm>
                <a:off x="1673" y="1821"/>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24211D"/>
                    </a:solidFill>
                    <a:effectLst/>
                    <a:latin typeface="Arial" pitchFamily="34" charset="0"/>
                    <a:cs typeface="Arial" pitchFamily="34" charset="0"/>
                  </a:rPr>
                  <a:t>x3</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64" name="Rectangle 216"/>
              <p:cNvSpPr>
                <a:spLocks noChangeArrowheads="1"/>
              </p:cNvSpPr>
              <p:nvPr/>
            </p:nvSpPr>
            <p:spPr bwMode="auto">
              <a:xfrm>
                <a:off x="2273" y="1789"/>
                <a:ext cx="313"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32KB L1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65" name="Rectangle 217"/>
              <p:cNvSpPr>
                <a:spLocks noChangeArrowheads="1"/>
              </p:cNvSpPr>
              <p:nvPr/>
            </p:nvSpPr>
            <p:spPr bwMode="auto">
              <a:xfrm>
                <a:off x="2273" y="1859"/>
                <a:ext cx="313"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P-Cache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66" name="Rectangle 218"/>
              <p:cNvSpPr>
                <a:spLocks noChangeArrowheads="1"/>
              </p:cNvSpPr>
              <p:nvPr/>
            </p:nvSpPr>
            <p:spPr bwMode="auto">
              <a:xfrm>
                <a:off x="2714" y="1795"/>
                <a:ext cx="313"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32KB L1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67" name="Rectangle 219"/>
              <p:cNvSpPr>
                <a:spLocks noChangeArrowheads="1"/>
              </p:cNvSpPr>
              <p:nvPr/>
            </p:nvSpPr>
            <p:spPr bwMode="auto">
              <a:xfrm>
                <a:off x="2714" y="1865"/>
                <a:ext cx="320"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D-Cache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68" name="Rectangle 220"/>
              <p:cNvSpPr>
                <a:spLocks noChangeArrowheads="1"/>
              </p:cNvSpPr>
              <p:nvPr/>
            </p:nvSpPr>
            <p:spPr bwMode="auto">
              <a:xfrm>
                <a:off x="2337" y="1987"/>
                <a:ext cx="620"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1024KB L2 Cache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69" name="Line 221"/>
              <p:cNvSpPr>
                <a:spLocks noChangeShapeType="1"/>
              </p:cNvSpPr>
              <p:nvPr/>
            </p:nvSpPr>
            <p:spPr bwMode="auto">
              <a:xfrm>
                <a:off x="2177" y="1764"/>
                <a:ext cx="901"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0" name="Line 222"/>
              <p:cNvSpPr>
                <a:spLocks noChangeShapeType="1"/>
              </p:cNvSpPr>
              <p:nvPr/>
            </p:nvSpPr>
            <p:spPr bwMode="auto">
              <a:xfrm>
                <a:off x="2177" y="1968"/>
                <a:ext cx="901"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1" name="Line 223"/>
              <p:cNvSpPr>
                <a:spLocks noChangeShapeType="1"/>
              </p:cNvSpPr>
              <p:nvPr/>
            </p:nvSpPr>
            <p:spPr bwMode="auto">
              <a:xfrm>
                <a:off x="2631" y="1764"/>
                <a:ext cx="1" cy="204"/>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2" name="Line 224"/>
              <p:cNvSpPr>
                <a:spLocks noChangeShapeType="1"/>
              </p:cNvSpPr>
              <p:nvPr/>
            </p:nvSpPr>
            <p:spPr bwMode="auto">
              <a:xfrm>
                <a:off x="836" y="871"/>
                <a:ext cx="249"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3" name="Freeform 225"/>
              <p:cNvSpPr>
                <a:spLocks/>
              </p:cNvSpPr>
              <p:nvPr/>
            </p:nvSpPr>
            <p:spPr bwMode="auto">
              <a:xfrm>
                <a:off x="836" y="845"/>
                <a:ext cx="51" cy="58"/>
              </a:xfrm>
              <a:custGeom>
                <a:avLst/>
                <a:gdLst/>
                <a:ahLst/>
                <a:cxnLst>
                  <a:cxn ang="0">
                    <a:pos x="0" y="26"/>
                  </a:cxn>
                  <a:cxn ang="0">
                    <a:pos x="51" y="0"/>
                  </a:cxn>
                  <a:cxn ang="0">
                    <a:pos x="51" y="58"/>
                  </a:cxn>
                  <a:cxn ang="0">
                    <a:pos x="0" y="26"/>
                  </a:cxn>
                </a:cxnLst>
                <a:rect l="0" t="0" r="r" b="b"/>
                <a:pathLst>
                  <a:path w="51" h="58">
                    <a:moveTo>
                      <a:pt x="0" y="26"/>
                    </a:moveTo>
                    <a:lnTo>
                      <a:pt x="51" y="0"/>
                    </a:lnTo>
                    <a:lnTo>
                      <a:pt x="51" y="58"/>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4" name="Freeform 226"/>
              <p:cNvSpPr>
                <a:spLocks/>
              </p:cNvSpPr>
              <p:nvPr/>
            </p:nvSpPr>
            <p:spPr bwMode="auto">
              <a:xfrm>
                <a:off x="1034" y="845"/>
                <a:ext cx="51" cy="58"/>
              </a:xfrm>
              <a:custGeom>
                <a:avLst/>
                <a:gdLst/>
                <a:ahLst/>
                <a:cxnLst>
                  <a:cxn ang="0">
                    <a:pos x="51" y="26"/>
                  </a:cxn>
                  <a:cxn ang="0">
                    <a:pos x="0" y="0"/>
                  </a:cxn>
                  <a:cxn ang="0">
                    <a:pos x="0" y="58"/>
                  </a:cxn>
                  <a:cxn ang="0">
                    <a:pos x="51" y="26"/>
                  </a:cxn>
                </a:cxnLst>
                <a:rect l="0" t="0" r="r" b="b"/>
                <a:pathLst>
                  <a:path w="51" h="58">
                    <a:moveTo>
                      <a:pt x="51" y="26"/>
                    </a:moveTo>
                    <a:lnTo>
                      <a:pt x="0" y="0"/>
                    </a:lnTo>
                    <a:lnTo>
                      <a:pt x="0" y="58"/>
                    </a:lnTo>
                    <a:lnTo>
                      <a:pt x="51"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5" name="Rectangle 227"/>
              <p:cNvSpPr>
                <a:spLocks noChangeArrowheads="1"/>
              </p:cNvSpPr>
              <p:nvPr/>
            </p:nvSpPr>
            <p:spPr bwMode="auto">
              <a:xfrm>
                <a:off x="2746" y="781"/>
                <a:ext cx="504"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6" name="Line 228"/>
              <p:cNvSpPr>
                <a:spLocks noChangeShapeType="1"/>
              </p:cNvSpPr>
              <p:nvPr/>
            </p:nvSpPr>
            <p:spPr bwMode="auto">
              <a:xfrm>
                <a:off x="2995" y="781"/>
                <a:ext cx="1" cy="179"/>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7" name="Rectangle 229"/>
              <p:cNvSpPr>
                <a:spLocks noChangeArrowheads="1"/>
              </p:cNvSpPr>
              <p:nvPr/>
            </p:nvSpPr>
            <p:spPr bwMode="auto">
              <a:xfrm>
                <a:off x="2720" y="813"/>
                <a:ext cx="505"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8" name="Rectangle 230"/>
              <p:cNvSpPr>
                <a:spLocks noChangeArrowheads="1"/>
              </p:cNvSpPr>
              <p:nvPr/>
            </p:nvSpPr>
            <p:spPr bwMode="auto">
              <a:xfrm>
                <a:off x="2765" y="857"/>
                <a:ext cx="211"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RSA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79" name="Line 231"/>
              <p:cNvSpPr>
                <a:spLocks noChangeShapeType="1"/>
              </p:cNvSpPr>
              <p:nvPr/>
            </p:nvSpPr>
            <p:spPr bwMode="auto">
              <a:xfrm>
                <a:off x="2791" y="992"/>
                <a:ext cx="1" cy="15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0" name="Freeform 232"/>
              <p:cNvSpPr>
                <a:spLocks/>
              </p:cNvSpPr>
              <p:nvPr/>
            </p:nvSpPr>
            <p:spPr bwMode="auto">
              <a:xfrm>
                <a:off x="2765" y="1107"/>
                <a:ext cx="45" cy="38"/>
              </a:xfrm>
              <a:custGeom>
                <a:avLst/>
                <a:gdLst/>
                <a:ahLst/>
                <a:cxnLst>
                  <a:cxn ang="0">
                    <a:pos x="45" y="0"/>
                  </a:cxn>
                  <a:cxn ang="0">
                    <a:pos x="26" y="38"/>
                  </a:cxn>
                  <a:cxn ang="0">
                    <a:pos x="0" y="0"/>
                  </a:cxn>
                  <a:cxn ang="0">
                    <a:pos x="45" y="0"/>
                  </a:cxn>
                </a:cxnLst>
                <a:rect l="0" t="0" r="r" b="b"/>
                <a:pathLst>
                  <a:path w="45" h="38">
                    <a:moveTo>
                      <a:pt x="45" y="0"/>
                    </a:moveTo>
                    <a:lnTo>
                      <a:pt x="26" y="38"/>
                    </a:lnTo>
                    <a:lnTo>
                      <a:pt x="0" y="0"/>
                    </a:lnTo>
                    <a:lnTo>
                      <a:pt x="4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1" name="Rectangle 233"/>
              <p:cNvSpPr>
                <a:spLocks noChangeArrowheads="1"/>
              </p:cNvSpPr>
              <p:nvPr/>
            </p:nvSpPr>
            <p:spPr bwMode="auto">
              <a:xfrm>
                <a:off x="3014" y="857"/>
                <a:ext cx="211"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RSA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82" name="Line 234"/>
              <p:cNvSpPr>
                <a:spLocks noChangeShapeType="1"/>
              </p:cNvSpPr>
              <p:nvPr/>
            </p:nvSpPr>
            <p:spPr bwMode="auto">
              <a:xfrm>
                <a:off x="2969" y="813"/>
                <a:ext cx="1" cy="179"/>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3" name="Line 235"/>
              <p:cNvSpPr>
                <a:spLocks noChangeShapeType="1"/>
              </p:cNvSpPr>
              <p:nvPr/>
            </p:nvSpPr>
            <p:spPr bwMode="auto">
              <a:xfrm>
                <a:off x="3020" y="992"/>
                <a:ext cx="1" cy="15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4" name="Freeform 236"/>
              <p:cNvSpPr>
                <a:spLocks/>
              </p:cNvSpPr>
              <p:nvPr/>
            </p:nvSpPr>
            <p:spPr bwMode="auto">
              <a:xfrm>
                <a:off x="3001" y="1107"/>
                <a:ext cx="45" cy="38"/>
              </a:xfrm>
              <a:custGeom>
                <a:avLst/>
                <a:gdLst/>
                <a:ahLst/>
                <a:cxnLst>
                  <a:cxn ang="0">
                    <a:pos x="45" y="0"/>
                  </a:cxn>
                  <a:cxn ang="0">
                    <a:pos x="19" y="38"/>
                  </a:cxn>
                  <a:cxn ang="0">
                    <a:pos x="0" y="0"/>
                  </a:cxn>
                  <a:cxn ang="0">
                    <a:pos x="45" y="0"/>
                  </a:cxn>
                </a:cxnLst>
                <a:rect l="0" t="0" r="r" b="b"/>
                <a:pathLst>
                  <a:path w="45" h="38">
                    <a:moveTo>
                      <a:pt x="45" y="0"/>
                    </a:moveTo>
                    <a:lnTo>
                      <a:pt x="19" y="38"/>
                    </a:lnTo>
                    <a:lnTo>
                      <a:pt x="0" y="0"/>
                    </a:lnTo>
                    <a:lnTo>
                      <a:pt x="4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5" name="Line 237"/>
              <p:cNvSpPr>
                <a:spLocks noChangeShapeType="1"/>
              </p:cNvSpPr>
              <p:nvPr/>
            </p:nvSpPr>
            <p:spPr bwMode="auto">
              <a:xfrm>
                <a:off x="3142" y="992"/>
                <a:ext cx="1" cy="1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6" name="Freeform 238"/>
              <p:cNvSpPr>
                <a:spLocks/>
              </p:cNvSpPr>
              <p:nvPr/>
            </p:nvSpPr>
            <p:spPr bwMode="auto">
              <a:xfrm>
                <a:off x="3123" y="1056"/>
                <a:ext cx="44" cy="38"/>
              </a:xfrm>
              <a:custGeom>
                <a:avLst/>
                <a:gdLst/>
                <a:ahLst/>
                <a:cxnLst>
                  <a:cxn ang="0">
                    <a:pos x="44" y="0"/>
                  </a:cxn>
                  <a:cxn ang="0">
                    <a:pos x="19" y="38"/>
                  </a:cxn>
                  <a:cxn ang="0">
                    <a:pos x="0" y="0"/>
                  </a:cxn>
                  <a:cxn ang="0">
                    <a:pos x="44" y="0"/>
                  </a:cxn>
                </a:cxnLst>
                <a:rect l="0" t="0" r="r" b="b"/>
                <a:pathLst>
                  <a:path w="44" h="38">
                    <a:moveTo>
                      <a:pt x="44" y="0"/>
                    </a:moveTo>
                    <a:lnTo>
                      <a:pt x="19" y="38"/>
                    </a:lnTo>
                    <a:lnTo>
                      <a:pt x="0" y="0"/>
                    </a:lnTo>
                    <a:lnTo>
                      <a:pt x="44"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7" name="Line 239"/>
              <p:cNvSpPr>
                <a:spLocks noChangeShapeType="1"/>
              </p:cNvSpPr>
              <p:nvPr/>
            </p:nvSpPr>
            <p:spPr bwMode="auto">
              <a:xfrm>
                <a:off x="2918" y="992"/>
                <a:ext cx="1" cy="1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8" name="Freeform 240"/>
              <p:cNvSpPr>
                <a:spLocks/>
              </p:cNvSpPr>
              <p:nvPr/>
            </p:nvSpPr>
            <p:spPr bwMode="auto">
              <a:xfrm>
                <a:off x="2893" y="1056"/>
                <a:ext cx="44" cy="38"/>
              </a:xfrm>
              <a:custGeom>
                <a:avLst/>
                <a:gdLst/>
                <a:ahLst/>
                <a:cxnLst>
                  <a:cxn ang="0">
                    <a:pos x="44" y="0"/>
                  </a:cxn>
                  <a:cxn ang="0">
                    <a:pos x="25" y="38"/>
                  </a:cxn>
                  <a:cxn ang="0">
                    <a:pos x="0" y="0"/>
                  </a:cxn>
                  <a:cxn ang="0">
                    <a:pos x="44" y="0"/>
                  </a:cxn>
                </a:cxnLst>
                <a:rect l="0" t="0" r="r" b="b"/>
                <a:pathLst>
                  <a:path w="44" h="38">
                    <a:moveTo>
                      <a:pt x="44" y="0"/>
                    </a:moveTo>
                    <a:lnTo>
                      <a:pt x="25" y="38"/>
                    </a:lnTo>
                    <a:lnTo>
                      <a:pt x="0" y="0"/>
                    </a:lnTo>
                    <a:lnTo>
                      <a:pt x="44"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0" name="Rectangle 242"/>
              <p:cNvSpPr>
                <a:spLocks noChangeArrowheads="1"/>
              </p:cNvSpPr>
              <p:nvPr/>
            </p:nvSpPr>
            <p:spPr bwMode="auto">
              <a:xfrm>
                <a:off x="3301" y="985"/>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24211D"/>
                    </a:solidFill>
                    <a:effectLst/>
                    <a:latin typeface="Arial" pitchFamily="34" charset="0"/>
                    <a:cs typeface="Arial" pitchFamily="34" charset="0"/>
                  </a:rPr>
                  <a:t>x2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91" name="Line 243"/>
              <p:cNvSpPr>
                <a:spLocks noChangeShapeType="1"/>
              </p:cNvSpPr>
              <p:nvPr/>
            </p:nvSpPr>
            <p:spPr bwMode="auto">
              <a:xfrm>
                <a:off x="836" y="328"/>
                <a:ext cx="345"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2" name="Freeform 244"/>
              <p:cNvSpPr>
                <a:spLocks/>
              </p:cNvSpPr>
              <p:nvPr/>
            </p:nvSpPr>
            <p:spPr bwMode="auto">
              <a:xfrm>
                <a:off x="836" y="303"/>
                <a:ext cx="51" cy="51"/>
              </a:xfrm>
              <a:custGeom>
                <a:avLst/>
                <a:gdLst/>
                <a:ahLst/>
                <a:cxnLst>
                  <a:cxn ang="0">
                    <a:pos x="0" y="25"/>
                  </a:cxn>
                  <a:cxn ang="0">
                    <a:pos x="51" y="0"/>
                  </a:cxn>
                  <a:cxn ang="0">
                    <a:pos x="51" y="51"/>
                  </a:cxn>
                  <a:cxn ang="0">
                    <a:pos x="0" y="25"/>
                  </a:cxn>
                </a:cxnLst>
                <a:rect l="0" t="0" r="r" b="b"/>
                <a:pathLst>
                  <a:path w="51" h="51">
                    <a:moveTo>
                      <a:pt x="0" y="25"/>
                    </a:moveTo>
                    <a:lnTo>
                      <a:pt x="51" y="0"/>
                    </a:lnTo>
                    <a:lnTo>
                      <a:pt x="51" y="51"/>
                    </a:lnTo>
                    <a:lnTo>
                      <a:pt x="0"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3" name="Freeform 245"/>
              <p:cNvSpPr>
                <a:spLocks/>
              </p:cNvSpPr>
              <p:nvPr/>
            </p:nvSpPr>
            <p:spPr bwMode="auto">
              <a:xfrm>
                <a:off x="1130" y="303"/>
                <a:ext cx="51" cy="51"/>
              </a:xfrm>
              <a:custGeom>
                <a:avLst/>
                <a:gdLst/>
                <a:ahLst/>
                <a:cxnLst>
                  <a:cxn ang="0">
                    <a:pos x="51" y="25"/>
                  </a:cxn>
                  <a:cxn ang="0">
                    <a:pos x="0" y="0"/>
                  </a:cxn>
                  <a:cxn ang="0">
                    <a:pos x="0" y="51"/>
                  </a:cxn>
                  <a:cxn ang="0">
                    <a:pos x="51" y="25"/>
                  </a:cxn>
                </a:cxnLst>
                <a:rect l="0" t="0" r="r" b="b"/>
                <a:pathLst>
                  <a:path w="51" h="51">
                    <a:moveTo>
                      <a:pt x="51" y="25"/>
                    </a:moveTo>
                    <a:lnTo>
                      <a:pt x="0" y="0"/>
                    </a:lnTo>
                    <a:lnTo>
                      <a:pt x="0" y="51"/>
                    </a:lnTo>
                    <a:lnTo>
                      <a:pt x="51"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4" name="Freeform 246"/>
              <p:cNvSpPr>
                <a:spLocks/>
              </p:cNvSpPr>
              <p:nvPr/>
            </p:nvSpPr>
            <p:spPr bwMode="auto">
              <a:xfrm>
                <a:off x="2318" y="718"/>
                <a:ext cx="108" cy="114"/>
              </a:xfrm>
              <a:custGeom>
                <a:avLst/>
                <a:gdLst/>
                <a:ahLst/>
                <a:cxnLst>
                  <a:cxn ang="0">
                    <a:pos x="51" y="0"/>
                  </a:cxn>
                  <a:cxn ang="0">
                    <a:pos x="108" y="114"/>
                  </a:cxn>
                  <a:cxn ang="0">
                    <a:pos x="0" y="114"/>
                  </a:cxn>
                  <a:cxn ang="0">
                    <a:pos x="51" y="0"/>
                  </a:cxn>
                </a:cxnLst>
                <a:rect l="0" t="0" r="r" b="b"/>
                <a:pathLst>
                  <a:path w="108" h="114">
                    <a:moveTo>
                      <a:pt x="51" y="0"/>
                    </a:moveTo>
                    <a:lnTo>
                      <a:pt x="108" y="114"/>
                    </a:lnTo>
                    <a:lnTo>
                      <a:pt x="0" y="114"/>
                    </a:lnTo>
                    <a:lnTo>
                      <a:pt x="5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5" name="Freeform 247"/>
              <p:cNvSpPr>
                <a:spLocks/>
              </p:cNvSpPr>
              <p:nvPr/>
            </p:nvSpPr>
            <p:spPr bwMode="auto">
              <a:xfrm>
                <a:off x="2350" y="807"/>
                <a:ext cx="45" cy="19"/>
              </a:xfrm>
              <a:custGeom>
                <a:avLst/>
                <a:gdLst/>
                <a:ahLst/>
                <a:cxnLst>
                  <a:cxn ang="0">
                    <a:pos x="45" y="19"/>
                  </a:cxn>
                  <a:cxn ang="0">
                    <a:pos x="45" y="19"/>
                  </a:cxn>
                  <a:cxn ang="0">
                    <a:pos x="38" y="13"/>
                  </a:cxn>
                  <a:cxn ang="0">
                    <a:pos x="38" y="13"/>
                  </a:cxn>
                  <a:cxn ang="0">
                    <a:pos x="38" y="6"/>
                  </a:cxn>
                  <a:cxn ang="0">
                    <a:pos x="32" y="6"/>
                  </a:cxn>
                  <a:cxn ang="0">
                    <a:pos x="32" y="0"/>
                  </a:cxn>
                  <a:cxn ang="0">
                    <a:pos x="25" y="0"/>
                  </a:cxn>
                  <a:cxn ang="0">
                    <a:pos x="19" y="0"/>
                  </a:cxn>
                  <a:cxn ang="0">
                    <a:pos x="19" y="0"/>
                  </a:cxn>
                  <a:cxn ang="0">
                    <a:pos x="13" y="0"/>
                  </a:cxn>
                  <a:cxn ang="0">
                    <a:pos x="6" y="6"/>
                  </a:cxn>
                  <a:cxn ang="0">
                    <a:pos x="6" y="6"/>
                  </a:cxn>
                  <a:cxn ang="0">
                    <a:pos x="0" y="13"/>
                  </a:cxn>
                  <a:cxn ang="0">
                    <a:pos x="0" y="13"/>
                  </a:cxn>
                  <a:cxn ang="0">
                    <a:pos x="0" y="19"/>
                  </a:cxn>
                  <a:cxn ang="0">
                    <a:pos x="0" y="19"/>
                  </a:cxn>
                  <a:cxn ang="0">
                    <a:pos x="45" y="19"/>
                  </a:cxn>
                </a:cxnLst>
                <a:rect l="0" t="0" r="r" b="b"/>
                <a:pathLst>
                  <a:path w="45" h="19">
                    <a:moveTo>
                      <a:pt x="45" y="19"/>
                    </a:moveTo>
                    <a:lnTo>
                      <a:pt x="45" y="19"/>
                    </a:lnTo>
                    <a:lnTo>
                      <a:pt x="38" y="13"/>
                    </a:lnTo>
                    <a:lnTo>
                      <a:pt x="38" y="13"/>
                    </a:lnTo>
                    <a:lnTo>
                      <a:pt x="38" y="6"/>
                    </a:lnTo>
                    <a:lnTo>
                      <a:pt x="32" y="6"/>
                    </a:lnTo>
                    <a:lnTo>
                      <a:pt x="32" y="0"/>
                    </a:lnTo>
                    <a:lnTo>
                      <a:pt x="25" y="0"/>
                    </a:lnTo>
                    <a:lnTo>
                      <a:pt x="19" y="0"/>
                    </a:lnTo>
                    <a:lnTo>
                      <a:pt x="19" y="0"/>
                    </a:lnTo>
                    <a:lnTo>
                      <a:pt x="13" y="0"/>
                    </a:lnTo>
                    <a:lnTo>
                      <a:pt x="6" y="6"/>
                    </a:lnTo>
                    <a:lnTo>
                      <a:pt x="6" y="6"/>
                    </a:lnTo>
                    <a:lnTo>
                      <a:pt x="0" y="13"/>
                    </a:lnTo>
                    <a:lnTo>
                      <a:pt x="0" y="13"/>
                    </a:lnTo>
                    <a:lnTo>
                      <a:pt x="0" y="19"/>
                    </a:lnTo>
                    <a:lnTo>
                      <a:pt x="0" y="19"/>
                    </a:lnTo>
                    <a:lnTo>
                      <a:pt x="45" y="1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6" name="Rectangle 248"/>
              <p:cNvSpPr>
                <a:spLocks noChangeArrowheads="1"/>
              </p:cNvSpPr>
              <p:nvPr/>
            </p:nvSpPr>
            <p:spPr bwMode="auto">
              <a:xfrm>
                <a:off x="2350" y="826"/>
                <a:ext cx="45" cy="9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7" name="Freeform 249"/>
              <p:cNvSpPr>
                <a:spLocks/>
              </p:cNvSpPr>
              <p:nvPr/>
            </p:nvSpPr>
            <p:spPr bwMode="auto">
              <a:xfrm>
                <a:off x="2318" y="922"/>
                <a:ext cx="108" cy="108"/>
              </a:xfrm>
              <a:custGeom>
                <a:avLst/>
                <a:gdLst/>
                <a:ahLst/>
                <a:cxnLst>
                  <a:cxn ang="0">
                    <a:pos x="51" y="108"/>
                  </a:cxn>
                  <a:cxn ang="0">
                    <a:pos x="108" y="0"/>
                  </a:cxn>
                  <a:cxn ang="0">
                    <a:pos x="0" y="0"/>
                  </a:cxn>
                  <a:cxn ang="0">
                    <a:pos x="51" y="108"/>
                  </a:cxn>
                </a:cxnLst>
                <a:rect l="0" t="0" r="r" b="b"/>
                <a:pathLst>
                  <a:path w="108" h="108">
                    <a:moveTo>
                      <a:pt x="51" y="108"/>
                    </a:moveTo>
                    <a:lnTo>
                      <a:pt x="108" y="0"/>
                    </a:lnTo>
                    <a:lnTo>
                      <a:pt x="0" y="0"/>
                    </a:lnTo>
                    <a:lnTo>
                      <a:pt x="51" y="10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8" name="Freeform 250"/>
              <p:cNvSpPr>
                <a:spLocks/>
              </p:cNvSpPr>
              <p:nvPr/>
            </p:nvSpPr>
            <p:spPr bwMode="auto">
              <a:xfrm>
                <a:off x="2350" y="922"/>
                <a:ext cx="45" cy="19"/>
              </a:xfrm>
              <a:custGeom>
                <a:avLst/>
                <a:gdLst/>
                <a:ahLst/>
                <a:cxnLst>
                  <a:cxn ang="0">
                    <a:pos x="0" y="0"/>
                  </a:cxn>
                  <a:cxn ang="0">
                    <a:pos x="0" y="6"/>
                  </a:cxn>
                  <a:cxn ang="0">
                    <a:pos x="0" y="6"/>
                  </a:cxn>
                  <a:cxn ang="0">
                    <a:pos x="0" y="12"/>
                  </a:cxn>
                  <a:cxn ang="0">
                    <a:pos x="6" y="12"/>
                  </a:cxn>
                  <a:cxn ang="0">
                    <a:pos x="6" y="19"/>
                  </a:cxn>
                  <a:cxn ang="0">
                    <a:pos x="13" y="19"/>
                  </a:cxn>
                  <a:cxn ang="0">
                    <a:pos x="19" y="19"/>
                  </a:cxn>
                  <a:cxn ang="0">
                    <a:pos x="19" y="19"/>
                  </a:cxn>
                  <a:cxn ang="0">
                    <a:pos x="25" y="19"/>
                  </a:cxn>
                  <a:cxn ang="0">
                    <a:pos x="32" y="19"/>
                  </a:cxn>
                  <a:cxn ang="0">
                    <a:pos x="32" y="19"/>
                  </a:cxn>
                  <a:cxn ang="0">
                    <a:pos x="38" y="12"/>
                  </a:cxn>
                  <a:cxn ang="0">
                    <a:pos x="38" y="12"/>
                  </a:cxn>
                  <a:cxn ang="0">
                    <a:pos x="38" y="6"/>
                  </a:cxn>
                  <a:cxn ang="0">
                    <a:pos x="45" y="6"/>
                  </a:cxn>
                  <a:cxn ang="0">
                    <a:pos x="45" y="0"/>
                  </a:cxn>
                  <a:cxn ang="0">
                    <a:pos x="0" y="0"/>
                  </a:cxn>
                </a:cxnLst>
                <a:rect l="0" t="0" r="r" b="b"/>
                <a:pathLst>
                  <a:path w="45" h="19">
                    <a:moveTo>
                      <a:pt x="0" y="0"/>
                    </a:moveTo>
                    <a:lnTo>
                      <a:pt x="0" y="6"/>
                    </a:lnTo>
                    <a:lnTo>
                      <a:pt x="0" y="6"/>
                    </a:lnTo>
                    <a:lnTo>
                      <a:pt x="0" y="12"/>
                    </a:lnTo>
                    <a:lnTo>
                      <a:pt x="6" y="12"/>
                    </a:lnTo>
                    <a:lnTo>
                      <a:pt x="6" y="19"/>
                    </a:lnTo>
                    <a:lnTo>
                      <a:pt x="13" y="19"/>
                    </a:lnTo>
                    <a:lnTo>
                      <a:pt x="19" y="19"/>
                    </a:lnTo>
                    <a:lnTo>
                      <a:pt x="19" y="19"/>
                    </a:lnTo>
                    <a:lnTo>
                      <a:pt x="25" y="19"/>
                    </a:lnTo>
                    <a:lnTo>
                      <a:pt x="32" y="19"/>
                    </a:lnTo>
                    <a:lnTo>
                      <a:pt x="32" y="19"/>
                    </a:lnTo>
                    <a:lnTo>
                      <a:pt x="38" y="12"/>
                    </a:lnTo>
                    <a:lnTo>
                      <a:pt x="38" y="12"/>
                    </a:lnTo>
                    <a:lnTo>
                      <a:pt x="38" y="6"/>
                    </a:lnTo>
                    <a:lnTo>
                      <a:pt x="45" y="6"/>
                    </a:lnTo>
                    <a:lnTo>
                      <a:pt x="45"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9" name="Rectangle 251"/>
              <p:cNvSpPr>
                <a:spLocks noChangeArrowheads="1"/>
              </p:cNvSpPr>
              <p:nvPr/>
            </p:nvSpPr>
            <p:spPr bwMode="auto">
              <a:xfrm>
                <a:off x="1104" y="1649"/>
                <a:ext cx="505" cy="127"/>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0" name="Rectangle 252"/>
              <p:cNvSpPr>
                <a:spLocks noChangeArrowheads="1"/>
              </p:cNvSpPr>
              <p:nvPr/>
            </p:nvSpPr>
            <p:spPr bwMode="auto">
              <a:xfrm>
                <a:off x="1290" y="1667"/>
                <a:ext cx="198"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PLL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01" name="Rectangle 253"/>
              <p:cNvSpPr>
                <a:spLocks noChangeArrowheads="1"/>
              </p:cNvSpPr>
              <p:nvPr/>
            </p:nvSpPr>
            <p:spPr bwMode="auto">
              <a:xfrm>
                <a:off x="1143" y="1968"/>
                <a:ext cx="504" cy="134"/>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2" name="Rectangle 254"/>
              <p:cNvSpPr>
                <a:spLocks noChangeArrowheads="1"/>
              </p:cNvSpPr>
              <p:nvPr/>
            </p:nvSpPr>
            <p:spPr bwMode="auto">
              <a:xfrm>
                <a:off x="1124" y="1942"/>
                <a:ext cx="504" cy="134"/>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3" name="Rectangle 255"/>
              <p:cNvSpPr>
                <a:spLocks noChangeArrowheads="1"/>
              </p:cNvSpPr>
              <p:nvPr/>
            </p:nvSpPr>
            <p:spPr bwMode="auto">
              <a:xfrm>
                <a:off x="1104" y="1923"/>
                <a:ext cx="505" cy="128"/>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4" name="Rectangle 256"/>
              <p:cNvSpPr>
                <a:spLocks noChangeArrowheads="1"/>
              </p:cNvSpPr>
              <p:nvPr/>
            </p:nvSpPr>
            <p:spPr bwMode="auto">
              <a:xfrm>
                <a:off x="1245" y="1941"/>
                <a:ext cx="281"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EDMA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05" name="Freeform 257"/>
              <p:cNvSpPr>
                <a:spLocks/>
              </p:cNvSpPr>
              <p:nvPr/>
            </p:nvSpPr>
            <p:spPr bwMode="auto">
              <a:xfrm>
                <a:off x="1794" y="1974"/>
                <a:ext cx="77" cy="89"/>
              </a:xfrm>
              <a:custGeom>
                <a:avLst/>
                <a:gdLst/>
                <a:ahLst/>
                <a:cxnLst>
                  <a:cxn ang="0">
                    <a:pos x="0" y="89"/>
                  </a:cxn>
                  <a:cxn ang="0">
                    <a:pos x="77" y="45"/>
                  </a:cxn>
                  <a:cxn ang="0">
                    <a:pos x="0" y="0"/>
                  </a:cxn>
                  <a:cxn ang="0">
                    <a:pos x="0" y="89"/>
                  </a:cxn>
                </a:cxnLst>
                <a:rect l="0" t="0" r="r" b="b"/>
                <a:pathLst>
                  <a:path w="77" h="89">
                    <a:moveTo>
                      <a:pt x="0" y="89"/>
                    </a:moveTo>
                    <a:lnTo>
                      <a:pt x="77" y="45"/>
                    </a:lnTo>
                    <a:lnTo>
                      <a:pt x="0" y="0"/>
                    </a:lnTo>
                    <a:lnTo>
                      <a:pt x="0"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6" name="Freeform 258"/>
              <p:cNvSpPr>
                <a:spLocks/>
              </p:cNvSpPr>
              <p:nvPr/>
            </p:nvSpPr>
            <p:spPr bwMode="auto">
              <a:xfrm>
                <a:off x="1801" y="2012"/>
                <a:ext cx="6" cy="13"/>
              </a:xfrm>
              <a:custGeom>
                <a:avLst/>
                <a:gdLst/>
                <a:ahLst/>
                <a:cxnLst>
                  <a:cxn ang="0">
                    <a:pos x="0" y="13"/>
                  </a:cxn>
                  <a:cxn ang="0">
                    <a:pos x="0" y="13"/>
                  </a:cxn>
                  <a:cxn ang="0">
                    <a:pos x="6" y="13"/>
                  </a:cxn>
                  <a:cxn ang="0">
                    <a:pos x="6" y="7"/>
                  </a:cxn>
                  <a:cxn ang="0">
                    <a:pos x="6" y="7"/>
                  </a:cxn>
                  <a:cxn ang="0">
                    <a:pos x="6" y="0"/>
                  </a:cxn>
                  <a:cxn ang="0">
                    <a:pos x="6" y="0"/>
                  </a:cxn>
                  <a:cxn ang="0">
                    <a:pos x="0" y="0"/>
                  </a:cxn>
                  <a:cxn ang="0">
                    <a:pos x="0" y="0"/>
                  </a:cxn>
                  <a:cxn ang="0">
                    <a:pos x="0" y="13"/>
                  </a:cxn>
                </a:cxnLst>
                <a:rect l="0" t="0" r="r" b="b"/>
                <a:pathLst>
                  <a:path w="6" h="13">
                    <a:moveTo>
                      <a:pt x="0" y="13"/>
                    </a:moveTo>
                    <a:lnTo>
                      <a:pt x="0" y="13"/>
                    </a:lnTo>
                    <a:lnTo>
                      <a:pt x="6" y="13"/>
                    </a:lnTo>
                    <a:lnTo>
                      <a:pt x="6" y="7"/>
                    </a:lnTo>
                    <a:lnTo>
                      <a:pt x="6" y="7"/>
                    </a:lnTo>
                    <a:lnTo>
                      <a:pt x="6" y="0"/>
                    </a:lnTo>
                    <a:lnTo>
                      <a:pt x="6" y="0"/>
                    </a:lnTo>
                    <a:lnTo>
                      <a:pt x="0" y="0"/>
                    </a:lnTo>
                    <a:lnTo>
                      <a:pt x="0" y="0"/>
                    </a:lnTo>
                    <a:lnTo>
                      <a:pt x="0" y="1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7" name="Rectangle 259"/>
              <p:cNvSpPr>
                <a:spLocks noChangeArrowheads="1"/>
              </p:cNvSpPr>
              <p:nvPr/>
            </p:nvSpPr>
            <p:spPr bwMode="auto">
              <a:xfrm>
                <a:off x="1730" y="2012"/>
                <a:ext cx="71" cy="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8" name="Freeform 260"/>
              <p:cNvSpPr>
                <a:spLocks/>
              </p:cNvSpPr>
              <p:nvPr/>
            </p:nvSpPr>
            <p:spPr bwMode="auto">
              <a:xfrm>
                <a:off x="1660" y="1974"/>
                <a:ext cx="83" cy="89"/>
              </a:xfrm>
              <a:custGeom>
                <a:avLst/>
                <a:gdLst/>
                <a:ahLst/>
                <a:cxnLst>
                  <a:cxn ang="0">
                    <a:pos x="83" y="89"/>
                  </a:cxn>
                  <a:cxn ang="0">
                    <a:pos x="0" y="45"/>
                  </a:cxn>
                  <a:cxn ang="0">
                    <a:pos x="83" y="0"/>
                  </a:cxn>
                  <a:cxn ang="0">
                    <a:pos x="83" y="89"/>
                  </a:cxn>
                </a:cxnLst>
                <a:rect l="0" t="0" r="r" b="b"/>
                <a:pathLst>
                  <a:path w="83" h="89">
                    <a:moveTo>
                      <a:pt x="83" y="89"/>
                    </a:moveTo>
                    <a:lnTo>
                      <a:pt x="0" y="45"/>
                    </a:lnTo>
                    <a:lnTo>
                      <a:pt x="83" y="0"/>
                    </a:lnTo>
                    <a:lnTo>
                      <a:pt x="83"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9" name="Freeform 261"/>
              <p:cNvSpPr>
                <a:spLocks/>
              </p:cNvSpPr>
              <p:nvPr/>
            </p:nvSpPr>
            <p:spPr bwMode="auto">
              <a:xfrm>
                <a:off x="1724" y="2012"/>
                <a:ext cx="6" cy="13"/>
              </a:xfrm>
              <a:custGeom>
                <a:avLst/>
                <a:gdLst/>
                <a:ahLst/>
                <a:cxnLst>
                  <a:cxn ang="0">
                    <a:pos x="6" y="0"/>
                  </a:cxn>
                  <a:cxn ang="0">
                    <a:pos x="6" y="0"/>
                  </a:cxn>
                  <a:cxn ang="0">
                    <a:pos x="0" y="0"/>
                  </a:cxn>
                  <a:cxn ang="0">
                    <a:pos x="0" y="0"/>
                  </a:cxn>
                  <a:cxn ang="0">
                    <a:pos x="0" y="7"/>
                  </a:cxn>
                  <a:cxn ang="0">
                    <a:pos x="0" y="7"/>
                  </a:cxn>
                  <a:cxn ang="0">
                    <a:pos x="0" y="13"/>
                  </a:cxn>
                  <a:cxn ang="0">
                    <a:pos x="6" y="13"/>
                  </a:cxn>
                  <a:cxn ang="0">
                    <a:pos x="6" y="13"/>
                  </a:cxn>
                  <a:cxn ang="0">
                    <a:pos x="6" y="0"/>
                  </a:cxn>
                </a:cxnLst>
                <a:rect l="0" t="0" r="r" b="b"/>
                <a:pathLst>
                  <a:path w="6" h="13">
                    <a:moveTo>
                      <a:pt x="6" y="0"/>
                    </a:moveTo>
                    <a:lnTo>
                      <a:pt x="6" y="0"/>
                    </a:lnTo>
                    <a:lnTo>
                      <a:pt x="0" y="0"/>
                    </a:lnTo>
                    <a:lnTo>
                      <a:pt x="0" y="0"/>
                    </a:lnTo>
                    <a:lnTo>
                      <a:pt x="0" y="7"/>
                    </a:lnTo>
                    <a:lnTo>
                      <a:pt x="0" y="7"/>
                    </a:lnTo>
                    <a:lnTo>
                      <a:pt x="0" y="13"/>
                    </a:lnTo>
                    <a:lnTo>
                      <a:pt x="6" y="13"/>
                    </a:lnTo>
                    <a:lnTo>
                      <a:pt x="6" y="13"/>
                    </a:lnTo>
                    <a:lnTo>
                      <a:pt x="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1" name="Rectangle 263"/>
              <p:cNvSpPr>
                <a:spLocks noChangeArrowheads="1"/>
              </p:cNvSpPr>
              <p:nvPr/>
            </p:nvSpPr>
            <p:spPr bwMode="auto">
              <a:xfrm>
                <a:off x="1673" y="2088"/>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24211D"/>
                    </a:solidFill>
                    <a:effectLst/>
                    <a:latin typeface="Arial" pitchFamily="34" charset="0"/>
                    <a:cs typeface="Arial" pitchFamily="34" charset="0"/>
                  </a:rPr>
                  <a:t>x3</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2" name="Freeform 264"/>
              <p:cNvSpPr>
                <a:spLocks/>
              </p:cNvSpPr>
              <p:nvPr/>
            </p:nvSpPr>
            <p:spPr bwMode="auto">
              <a:xfrm>
                <a:off x="4042" y="1744"/>
                <a:ext cx="83" cy="90"/>
              </a:xfrm>
              <a:custGeom>
                <a:avLst/>
                <a:gdLst/>
                <a:ahLst/>
                <a:cxnLst>
                  <a:cxn ang="0">
                    <a:pos x="0" y="90"/>
                  </a:cxn>
                  <a:cxn ang="0">
                    <a:pos x="83" y="45"/>
                  </a:cxn>
                  <a:cxn ang="0">
                    <a:pos x="0" y="0"/>
                  </a:cxn>
                  <a:cxn ang="0">
                    <a:pos x="0" y="90"/>
                  </a:cxn>
                </a:cxnLst>
                <a:rect l="0" t="0" r="r" b="b"/>
                <a:pathLst>
                  <a:path w="83" h="90">
                    <a:moveTo>
                      <a:pt x="0" y="90"/>
                    </a:moveTo>
                    <a:lnTo>
                      <a:pt x="83" y="45"/>
                    </a:lnTo>
                    <a:lnTo>
                      <a:pt x="0" y="0"/>
                    </a:lnTo>
                    <a:lnTo>
                      <a:pt x="0" y="9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3" name="Freeform 265"/>
              <p:cNvSpPr>
                <a:spLocks/>
              </p:cNvSpPr>
              <p:nvPr/>
            </p:nvSpPr>
            <p:spPr bwMode="auto">
              <a:xfrm>
                <a:off x="4049" y="1776"/>
                <a:ext cx="6" cy="20"/>
              </a:xfrm>
              <a:custGeom>
                <a:avLst/>
                <a:gdLst/>
                <a:ahLst/>
                <a:cxnLst>
                  <a:cxn ang="0">
                    <a:pos x="0" y="20"/>
                  </a:cxn>
                  <a:cxn ang="0">
                    <a:pos x="6" y="20"/>
                  </a:cxn>
                  <a:cxn ang="0">
                    <a:pos x="6" y="20"/>
                  </a:cxn>
                  <a:cxn ang="0">
                    <a:pos x="6" y="13"/>
                  </a:cxn>
                  <a:cxn ang="0">
                    <a:pos x="6" y="13"/>
                  </a:cxn>
                  <a:cxn ang="0">
                    <a:pos x="6" y="7"/>
                  </a:cxn>
                  <a:cxn ang="0">
                    <a:pos x="6" y="7"/>
                  </a:cxn>
                  <a:cxn ang="0">
                    <a:pos x="6" y="7"/>
                  </a:cxn>
                  <a:cxn ang="0">
                    <a:pos x="0" y="0"/>
                  </a:cxn>
                  <a:cxn ang="0">
                    <a:pos x="0" y="20"/>
                  </a:cxn>
                </a:cxnLst>
                <a:rect l="0" t="0" r="r" b="b"/>
                <a:pathLst>
                  <a:path w="6" h="20">
                    <a:moveTo>
                      <a:pt x="0" y="20"/>
                    </a:moveTo>
                    <a:lnTo>
                      <a:pt x="6" y="20"/>
                    </a:lnTo>
                    <a:lnTo>
                      <a:pt x="6" y="20"/>
                    </a:lnTo>
                    <a:lnTo>
                      <a:pt x="6" y="13"/>
                    </a:lnTo>
                    <a:lnTo>
                      <a:pt x="6" y="13"/>
                    </a:lnTo>
                    <a:lnTo>
                      <a:pt x="6" y="7"/>
                    </a:lnTo>
                    <a:lnTo>
                      <a:pt x="6" y="7"/>
                    </a:lnTo>
                    <a:lnTo>
                      <a:pt x="6" y="7"/>
                    </a:lnTo>
                    <a:lnTo>
                      <a:pt x="0" y="0"/>
                    </a:lnTo>
                    <a:lnTo>
                      <a:pt x="0" y="2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4" name="Rectangle 266"/>
              <p:cNvSpPr>
                <a:spLocks noChangeArrowheads="1"/>
              </p:cNvSpPr>
              <p:nvPr/>
            </p:nvSpPr>
            <p:spPr bwMode="auto">
              <a:xfrm>
                <a:off x="3864" y="1776"/>
                <a:ext cx="185" cy="2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5" name="Freeform 267"/>
              <p:cNvSpPr>
                <a:spLocks/>
              </p:cNvSpPr>
              <p:nvPr/>
            </p:nvSpPr>
            <p:spPr bwMode="auto">
              <a:xfrm>
                <a:off x="3787" y="1744"/>
                <a:ext cx="83" cy="90"/>
              </a:xfrm>
              <a:custGeom>
                <a:avLst/>
                <a:gdLst/>
                <a:ahLst/>
                <a:cxnLst>
                  <a:cxn ang="0">
                    <a:pos x="83" y="90"/>
                  </a:cxn>
                  <a:cxn ang="0">
                    <a:pos x="0" y="45"/>
                  </a:cxn>
                  <a:cxn ang="0">
                    <a:pos x="83" y="0"/>
                  </a:cxn>
                  <a:cxn ang="0">
                    <a:pos x="83" y="90"/>
                  </a:cxn>
                </a:cxnLst>
                <a:rect l="0" t="0" r="r" b="b"/>
                <a:pathLst>
                  <a:path w="83" h="90">
                    <a:moveTo>
                      <a:pt x="83" y="90"/>
                    </a:moveTo>
                    <a:lnTo>
                      <a:pt x="0" y="45"/>
                    </a:lnTo>
                    <a:lnTo>
                      <a:pt x="83" y="0"/>
                    </a:lnTo>
                    <a:lnTo>
                      <a:pt x="83" y="9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6" name="Freeform 268"/>
              <p:cNvSpPr>
                <a:spLocks/>
              </p:cNvSpPr>
              <p:nvPr/>
            </p:nvSpPr>
            <p:spPr bwMode="auto">
              <a:xfrm>
                <a:off x="3851" y="1776"/>
                <a:ext cx="13" cy="20"/>
              </a:xfrm>
              <a:custGeom>
                <a:avLst/>
                <a:gdLst/>
                <a:ahLst/>
                <a:cxnLst>
                  <a:cxn ang="0">
                    <a:pos x="13" y="0"/>
                  </a:cxn>
                  <a:cxn ang="0">
                    <a:pos x="6" y="7"/>
                  </a:cxn>
                  <a:cxn ang="0">
                    <a:pos x="6" y="7"/>
                  </a:cxn>
                  <a:cxn ang="0">
                    <a:pos x="6" y="7"/>
                  </a:cxn>
                  <a:cxn ang="0">
                    <a:pos x="0" y="13"/>
                  </a:cxn>
                  <a:cxn ang="0">
                    <a:pos x="6" y="13"/>
                  </a:cxn>
                  <a:cxn ang="0">
                    <a:pos x="6" y="20"/>
                  </a:cxn>
                  <a:cxn ang="0">
                    <a:pos x="6" y="20"/>
                  </a:cxn>
                  <a:cxn ang="0">
                    <a:pos x="13" y="20"/>
                  </a:cxn>
                  <a:cxn ang="0">
                    <a:pos x="13" y="0"/>
                  </a:cxn>
                </a:cxnLst>
                <a:rect l="0" t="0" r="r" b="b"/>
                <a:pathLst>
                  <a:path w="13" h="20">
                    <a:moveTo>
                      <a:pt x="13" y="0"/>
                    </a:moveTo>
                    <a:lnTo>
                      <a:pt x="6" y="7"/>
                    </a:lnTo>
                    <a:lnTo>
                      <a:pt x="6" y="7"/>
                    </a:lnTo>
                    <a:lnTo>
                      <a:pt x="6" y="7"/>
                    </a:lnTo>
                    <a:lnTo>
                      <a:pt x="0" y="13"/>
                    </a:lnTo>
                    <a:lnTo>
                      <a:pt x="6" y="13"/>
                    </a:lnTo>
                    <a:lnTo>
                      <a:pt x="6" y="20"/>
                    </a:lnTo>
                    <a:lnTo>
                      <a:pt x="6" y="20"/>
                    </a:lnTo>
                    <a:lnTo>
                      <a:pt x="13" y="20"/>
                    </a:lnTo>
                    <a:lnTo>
                      <a:pt x="1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7" name="Line 269"/>
              <p:cNvSpPr>
                <a:spLocks noChangeShapeType="1"/>
              </p:cNvSpPr>
              <p:nvPr/>
            </p:nvSpPr>
            <p:spPr bwMode="auto">
              <a:xfrm>
                <a:off x="4336" y="2185"/>
                <a:ext cx="1" cy="29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8" name="Freeform 270"/>
              <p:cNvSpPr>
                <a:spLocks/>
              </p:cNvSpPr>
              <p:nvPr/>
            </p:nvSpPr>
            <p:spPr bwMode="auto">
              <a:xfrm>
                <a:off x="4311" y="2185"/>
                <a:ext cx="57" cy="51"/>
              </a:xfrm>
              <a:custGeom>
                <a:avLst/>
                <a:gdLst/>
                <a:ahLst/>
                <a:cxnLst>
                  <a:cxn ang="0">
                    <a:pos x="25" y="0"/>
                  </a:cxn>
                  <a:cxn ang="0">
                    <a:pos x="57" y="51"/>
                  </a:cxn>
                  <a:cxn ang="0">
                    <a:pos x="0" y="51"/>
                  </a:cxn>
                  <a:cxn ang="0">
                    <a:pos x="25" y="0"/>
                  </a:cxn>
                </a:cxnLst>
                <a:rect l="0" t="0" r="r" b="b"/>
                <a:pathLst>
                  <a:path w="57" h="51">
                    <a:moveTo>
                      <a:pt x="25" y="0"/>
                    </a:moveTo>
                    <a:lnTo>
                      <a:pt x="57" y="51"/>
                    </a:lnTo>
                    <a:lnTo>
                      <a:pt x="0" y="51"/>
                    </a:lnTo>
                    <a:lnTo>
                      <a:pt x="2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9" name="Freeform 271"/>
              <p:cNvSpPr>
                <a:spLocks/>
              </p:cNvSpPr>
              <p:nvPr/>
            </p:nvSpPr>
            <p:spPr bwMode="auto">
              <a:xfrm>
                <a:off x="4311" y="2427"/>
                <a:ext cx="57" cy="51"/>
              </a:xfrm>
              <a:custGeom>
                <a:avLst/>
                <a:gdLst/>
                <a:ahLst/>
                <a:cxnLst>
                  <a:cxn ang="0">
                    <a:pos x="25" y="51"/>
                  </a:cxn>
                  <a:cxn ang="0">
                    <a:pos x="57" y="0"/>
                  </a:cxn>
                  <a:cxn ang="0">
                    <a:pos x="0" y="0"/>
                  </a:cxn>
                  <a:cxn ang="0">
                    <a:pos x="25" y="51"/>
                  </a:cxn>
                </a:cxnLst>
                <a:rect l="0" t="0" r="r" b="b"/>
                <a:pathLst>
                  <a:path w="57" h="51">
                    <a:moveTo>
                      <a:pt x="25" y="51"/>
                    </a:moveTo>
                    <a:lnTo>
                      <a:pt x="57" y="0"/>
                    </a:lnTo>
                    <a:lnTo>
                      <a:pt x="0" y="0"/>
                    </a:lnTo>
                    <a:lnTo>
                      <a:pt x="25"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0" name="Line 272"/>
              <p:cNvSpPr>
                <a:spLocks noChangeShapeType="1"/>
              </p:cNvSpPr>
              <p:nvPr/>
            </p:nvSpPr>
            <p:spPr bwMode="auto">
              <a:xfrm flipH="1">
                <a:off x="1622" y="1247"/>
                <a:ext cx="249"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1" name="Freeform 273"/>
              <p:cNvSpPr>
                <a:spLocks/>
              </p:cNvSpPr>
              <p:nvPr/>
            </p:nvSpPr>
            <p:spPr bwMode="auto">
              <a:xfrm>
                <a:off x="1820" y="1221"/>
                <a:ext cx="51" cy="51"/>
              </a:xfrm>
              <a:custGeom>
                <a:avLst/>
                <a:gdLst/>
                <a:ahLst/>
                <a:cxnLst>
                  <a:cxn ang="0">
                    <a:pos x="51" y="26"/>
                  </a:cxn>
                  <a:cxn ang="0">
                    <a:pos x="0" y="51"/>
                  </a:cxn>
                  <a:cxn ang="0">
                    <a:pos x="0" y="0"/>
                  </a:cxn>
                  <a:cxn ang="0">
                    <a:pos x="51" y="26"/>
                  </a:cxn>
                </a:cxnLst>
                <a:rect l="0" t="0" r="r" b="b"/>
                <a:pathLst>
                  <a:path w="51" h="51">
                    <a:moveTo>
                      <a:pt x="51" y="26"/>
                    </a:moveTo>
                    <a:lnTo>
                      <a:pt x="0" y="51"/>
                    </a:lnTo>
                    <a:lnTo>
                      <a:pt x="0" y="0"/>
                    </a:lnTo>
                    <a:lnTo>
                      <a:pt x="51"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2" name="Freeform 274"/>
              <p:cNvSpPr>
                <a:spLocks/>
              </p:cNvSpPr>
              <p:nvPr/>
            </p:nvSpPr>
            <p:spPr bwMode="auto">
              <a:xfrm>
                <a:off x="1622" y="1221"/>
                <a:ext cx="51" cy="51"/>
              </a:xfrm>
              <a:custGeom>
                <a:avLst/>
                <a:gdLst/>
                <a:ahLst/>
                <a:cxnLst>
                  <a:cxn ang="0">
                    <a:pos x="0" y="26"/>
                  </a:cxn>
                  <a:cxn ang="0">
                    <a:pos x="51" y="51"/>
                  </a:cxn>
                  <a:cxn ang="0">
                    <a:pos x="51" y="0"/>
                  </a:cxn>
                  <a:cxn ang="0">
                    <a:pos x="0" y="26"/>
                  </a:cxn>
                </a:cxnLst>
                <a:rect l="0" t="0" r="r" b="b"/>
                <a:pathLst>
                  <a:path w="51" h="51">
                    <a:moveTo>
                      <a:pt x="0" y="26"/>
                    </a:moveTo>
                    <a:lnTo>
                      <a:pt x="51" y="51"/>
                    </a:lnTo>
                    <a:lnTo>
                      <a:pt x="51"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3" name="Rectangle 275"/>
              <p:cNvSpPr>
                <a:spLocks noChangeArrowheads="1"/>
              </p:cNvSpPr>
              <p:nvPr/>
            </p:nvSpPr>
            <p:spPr bwMode="auto">
              <a:xfrm>
                <a:off x="932" y="2261"/>
                <a:ext cx="619" cy="15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4" name="Rectangle 276"/>
              <p:cNvSpPr>
                <a:spLocks noChangeArrowheads="1"/>
              </p:cNvSpPr>
              <p:nvPr/>
            </p:nvSpPr>
            <p:spPr bwMode="auto">
              <a:xfrm>
                <a:off x="894" y="2280"/>
                <a:ext cx="51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24211D"/>
                    </a:solidFill>
                    <a:effectLst/>
                    <a:latin typeface="Arial" pitchFamily="34" charset="0"/>
                    <a:cs typeface="Arial" pitchFamily="34" charset="0"/>
                  </a:rPr>
                  <a:t>HyperLink</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25" name="Line 277"/>
              <p:cNvSpPr>
                <a:spLocks noChangeShapeType="1"/>
              </p:cNvSpPr>
              <p:nvPr/>
            </p:nvSpPr>
            <p:spPr bwMode="auto">
              <a:xfrm flipH="1">
                <a:off x="830" y="2210"/>
                <a:ext cx="134" cy="128"/>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6" name="Line 278"/>
              <p:cNvSpPr>
                <a:spLocks noChangeShapeType="1"/>
              </p:cNvSpPr>
              <p:nvPr/>
            </p:nvSpPr>
            <p:spPr bwMode="auto">
              <a:xfrm flipH="1" flipV="1">
                <a:off x="830" y="2338"/>
                <a:ext cx="134" cy="121"/>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7" name="Line 279"/>
              <p:cNvSpPr>
                <a:spLocks noChangeShapeType="1"/>
              </p:cNvSpPr>
              <p:nvPr/>
            </p:nvSpPr>
            <p:spPr bwMode="auto">
              <a:xfrm flipV="1">
                <a:off x="964" y="2216"/>
                <a:ext cx="1" cy="45"/>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8" name="Line 280"/>
              <p:cNvSpPr>
                <a:spLocks noChangeShapeType="1"/>
              </p:cNvSpPr>
              <p:nvPr/>
            </p:nvSpPr>
            <p:spPr bwMode="auto">
              <a:xfrm flipV="1">
                <a:off x="964" y="2414"/>
                <a:ext cx="1" cy="45"/>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9" name="Rectangle 281"/>
              <p:cNvSpPr>
                <a:spLocks noChangeArrowheads="1"/>
              </p:cNvSpPr>
              <p:nvPr/>
            </p:nvSpPr>
            <p:spPr bwMode="auto">
              <a:xfrm>
                <a:off x="1366" y="2261"/>
                <a:ext cx="2408" cy="147"/>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0" name="Line 282"/>
              <p:cNvSpPr>
                <a:spLocks noChangeShapeType="1"/>
              </p:cNvSpPr>
              <p:nvPr/>
            </p:nvSpPr>
            <p:spPr bwMode="auto">
              <a:xfrm flipH="1">
                <a:off x="1916" y="2261"/>
                <a:ext cx="1705" cy="1"/>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1" name="Rectangle 283"/>
              <p:cNvSpPr>
                <a:spLocks noChangeArrowheads="1"/>
              </p:cNvSpPr>
              <p:nvPr/>
            </p:nvSpPr>
            <p:spPr bwMode="auto">
              <a:xfrm>
                <a:off x="3627" y="303"/>
                <a:ext cx="147" cy="1958"/>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2" name="Rectangle 284"/>
              <p:cNvSpPr>
                <a:spLocks noChangeArrowheads="1"/>
              </p:cNvSpPr>
              <p:nvPr/>
            </p:nvSpPr>
            <p:spPr bwMode="auto">
              <a:xfrm>
                <a:off x="3627" y="303"/>
                <a:ext cx="147" cy="1965"/>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3" name="Line 285"/>
              <p:cNvSpPr>
                <a:spLocks noChangeShapeType="1"/>
              </p:cNvSpPr>
              <p:nvPr/>
            </p:nvSpPr>
            <p:spPr bwMode="auto">
              <a:xfrm>
                <a:off x="3774" y="303"/>
                <a:ext cx="1" cy="2111"/>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4" name="Line 286"/>
              <p:cNvSpPr>
                <a:spLocks noChangeShapeType="1"/>
              </p:cNvSpPr>
              <p:nvPr/>
            </p:nvSpPr>
            <p:spPr bwMode="auto">
              <a:xfrm>
                <a:off x="3621" y="303"/>
                <a:ext cx="1" cy="1958"/>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5" name="Line 287"/>
              <p:cNvSpPr>
                <a:spLocks noChangeShapeType="1"/>
              </p:cNvSpPr>
              <p:nvPr/>
            </p:nvSpPr>
            <p:spPr bwMode="auto">
              <a:xfrm>
                <a:off x="3627" y="303"/>
                <a:ext cx="154" cy="1"/>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6" name="Rectangle 288"/>
              <p:cNvSpPr>
                <a:spLocks noChangeArrowheads="1"/>
              </p:cNvSpPr>
              <p:nvPr/>
            </p:nvSpPr>
            <p:spPr bwMode="auto">
              <a:xfrm>
                <a:off x="1903" y="558"/>
                <a:ext cx="147" cy="1716"/>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7" name="Line 289"/>
              <p:cNvSpPr>
                <a:spLocks noChangeShapeType="1"/>
              </p:cNvSpPr>
              <p:nvPr/>
            </p:nvSpPr>
            <p:spPr bwMode="auto">
              <a:xfrm>
                <a:off x="2050" y="558"/>
                <a:ext cx="1" cy="1703"/>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8" name="Line 290"/>
              <p:cNvSpPr>
                <a:spLocks noChangeShapeType="1"/>
              </p:cNvSpPr>
              <p:nvPr/>
            </p:nvSpPr>
            <p:spPr bwMode="auto">
              <a:xfrm>
                <a:off x="1896" y="558"/>
                <a:ext cx="1" cy="1703"/>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9" name="Line 291"/>
              <p:cNvSpPr>
                <a:spLocks noChangeShapeType="1"/>
              </p:cNvSpPr>
              <p:nvPr/>
            </p:nvSpPr>
            <p:spPr bwMode="auto">
              <a:xfrm>
                <a:off x="1896" y="558"/>
                <a:ext cx="154" cy="1"/>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0" name="Rectangle 292"/>
              <p:cNvSpPr>
                <a:spLocks noChangeArrowheads="1"/>
              </p:cNvSpPr>
              <p:nvPr/>
            </p:nvSpPr>
            <p:spPr bwMode="auto">
              <a:xfrm>
                <a:off x="2516" y="2280"/>
                <a:ext cx="3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24211D"/>
                    </a:solidFill>
                    <a:effectLst/>
                    <a:latin typeface="Arial" pitchFamily="34" charset="0"/>
                    <a:cs typeface="Arial" pitchFamily="34" charset="0"/>
                  </a:rPr>
                  <a:t>TeraNet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41" name="Line 293"/>
              <p:cNvSpPr>
                <a:spLocks noChangeShapeType="1"/>
              </p:cNvSpPr>
              <p:nvPr/>
            </p:nvSpPr>
            <p:spPr bwMode="auto">
              <a:xfrm flipH="1">
                <a:off x="964" y="2261"/>
                <a:ext cx="932" cy="1"/>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2" name="Line 294"/>
              <p:cNvSpPr>
                <a:spLocks noChangeShapeType="1"/>
              </p:cNvSpPr>
              <p:nvPr/>
            </p:nvSpPr>
            <p:spPr bwMode="auto">
              <a:xfrm flipH="1">
                <a:off x="964" y="2414"/>
                <a:ext cx="2810" cy="1"/>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3" name="Rectangle 295"/>
              <p:cNvSpPr>
                <a:spLocks noChangeArrowheads="1"/>
              </p:cNvSpPr>
              <p:nvPr/>
            </p:nvSpPr>
            <p:spPr bwMode="auto">
              <a:xfrm>
                <a:off x="3391" y="3046"/>
                <a:ext cx="1533" cy="1052"/>
              </a:xfrm>
              <a:prstGeom prst="rect">
                <a:avLst/>
              </a:prstGeom>
              <a:solidFill>
                <a:srgbClr val="DDDDDC"/>
              </a:solid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4" name="Line 296"/>
              <p:cNvSpPr>
                <a:spLocks noChangeShapeType="1"/>
              </p:cNvSpPr>
              <p:nvPr/>
            </p:nvSpPr>
            <p:spPr bwMode="auto">
              <a:xfrm flipH="1">
                <a:off x="3729" y="3486"/>
                <a:ext cx="186"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5" name="Freeform 297"/>
              <p:cNvSpPr>
                <a:spLocks/>
              </p:cNvSpPr>
              <p:nvPr/>
            </p:nvSpPr>
            <p:spPr bwMode="auto">
              <a:xfrm>
                <a:off x="3864" y="3460"/>
                <a:ext cx="51" cy="51"/>
              </a:xfrm>
              <a:custGeom>
                <a:avLst/>
                <a:gdLst/>
                <a:ahLst/>
                <a:cxnLst>
                  <a:cxn ang="0">
                    <a:pos x="51" y="26"/>
                  </a:cxn>
                  <a:cxn ang="0">
                    <a:pos x="0" y="51"/>
                  </a:cxn>
                  <a:cxn ang="0">
                    <a:pos x="0" y="0"/>
                  </a:cxn>
                  <a:cxn ang="0">
                    <a:pos x="51" y="26"/>
                  </a:cxn>
                </a:cxnLst>
                <a:rect l="0" t="0" r="r" b="b"/>
                <a:pathLst>
                  <a:path w="51" h="51">
                    <a:moveTo>
                      <a:pt x="51" y="26"/>
                    </a:moveTo>
                    <a:lnTo>
                      <a:pt x="0" y="51"/>
                    </a:lnTo>
                    <a:lnTo>
                      <a:pt x="0" y="0"/>
                    </a:lnTo>
                    <a:lnTo>
                      <a:pt x="51"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6" name="Freeform 298"/>
              <p:cNvSpPr>
                <a:spLocks/>
              </p:cNvSpPr>
              <p:nvPr/>
            </p:nvSpPr>
            <p:spPr bwMode="auto">
              <a:xfrm>
                <a:off x="3729" y="3460"/>
                <a:ext cx="58" cy="51"/>
              </a:xfrm>
              <a:custGeom>
                <a:avLst/>
                <a:gdLst/>
                <a:ahLst/>
                <a:cxnLst>
                  <a:cxn ang="0">
                    <a:pos x="0" y="26"/>
                  </a:cxn>
                  <a:cxn ang="0">
                    <a:pos x="58" y="51"/>
                  </a:cxn>
                  <a:cxn ang="0">
                    <a:pos x="58" y="0"/>
                  </a:cxn>
                  <a:cxn ang="0">
                    <a:pos x="0" y="26"/>
                  </a:cxn>
                </a:cxnLst>
                <a:rect l="0" t="0" r="r" b="b"/>
                <a:pathLst>
                  <a:path w="58" h="51">
                    <a:moveTo>
                      <a:pt x="0" y="26"/>
                    </a:moveTo>
                    <a:lnTo>
                      <a:pt x="58" y="51"/>
                    </a:lnTo>
                    <a:lnTo>
                      <a:pt x="58"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7" name="Rectangle 299"/>
              <p:cNvSpPr>
                <a:spLocks noChangeArrowheads="1"/>
              </p:cNvSpPr>
              <p:nvPr/>
            </p:nvSpPr>
            <p:spPr bwMode="auto">
              <a:xfrm>
                <a:off x="3883" y="3925"/>
                <a:ext cx="965" cy="1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24211D"/>
                    </a:solidFill>
                    <a:effectLst/>
                    <a:latin typeface="Arial" pitchFamily="34" charset="0"/>
                    <a:cs typeface="Arial" pitchFamily="34" charset="0"/>
                  </a:rPr>
                  <a:t>Network Coprocessor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48" name="Rectangle 300"/>
              <p:cNvSpPr>
                <a:spLocks noChangeArrowheads="1"/>
              </p:cNvSpPr>
              <p:nvPr/>
            </p:nvSpPr>
            <p:spPr bwMode="auto">
              <a:xfrm>
                <a:off x="3927" y="3231"/>
                <a:ext cx="192" cy="49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9" name="Rectangle 301"/>
              <p:cNvSpPr>
                <a:spLocks noChangeArrowheads="1"/>
              </p:cNvSpPr>
              <p:nvPr/>
            </p:nvSpPr>
            <p:spPr bwMode="auto">
              <a:xfrm>
                <a:off x="3927" y="3231"/>
                <a:ext cx="192" cy="491"/>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0" name="Rectangle 302"/>
              <p:cNvSpPr>
                <a:spLocks noChangeArrowheads="1"/>
              </p:cNvSpPr>
              <p:nvPr/>
            </p:nvSpPr>
            <p:spPr bwMode="auto">
              <a:xfrm rot="16200000">
                <a:off x="3974" y="3512"/>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1" name="Rectangle 303"/>
              <p:cNvSpPr>
                <a:spLocks noChangeArrowheads="1"/>
              </p:cNvSpPr>
              <p:nvPr/>
            </p:nvSpPr>
            <p:spPr bwMode="auto">
              <a:xfrm rot="16200000">
                <a:off x="3968" y="3443"/>
                <a:ext cx="122"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w</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2" name="Rectangle 304"/>
              <p:cNvSpPr>
                <a:spLocks noChangeArrowheads="1"/>
              </p:cNvSpPr>
              <p:nvPr/>
            </p:nvSpPr>
            <p:spPr bwMode="auto">
              <a:xfrm rot="16200000">
                <a:off x="3993" y="3391"/>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3" name="Rectangle 305"/>
              <p:cNvSpPr>
                <a:spLocks noChangeArrowheads="1"/>
              </p:cNvSpPr>
              <p:nvPr/>
            </p:nvSpPr>
            <p:spPr bwMode="auto">
              <a:xfrm rot="16200000">
                <a:off x="3990" y="3363"/>
                <a:ext cx="77"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4" name="Rectangle 306"/>
              <p:cNvSpPr>
                <a:spLocks noChangeArrowheads="1"/>
              </p:cNvSpPr>
              <p:nvPr/>
            </p:nvSpPr>
            <p:spPr bwMode="auto">
              <a:xfrm rot="16200000">
                <a:off x="3981" y="3322"/>
                <a:ext cx="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5" name="Rectangle 307"/>
              <p:cNvSpPr>
                <a:spLocks noChangeArrowheads="1"/>
              </p:cNvSpPr>
              <p:nvPr/>
            </p:nvSpPr>
            <p:spPr bwMode="auto">
              <a:xfrm rot="16200000">
                <a:off x="3977" y="3260"/>
                <a:ext cx="103"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h</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6" name="Rectangle 308"/>
              <p:cNvSpPr>
                <a:spLocks noChangeArrowheads="1"/>
              </p:cNvSpPr>
              <p:nvPr/>
            </p:nvSpPr>
            <p:spPr bwMode="auto">
              <a:xfrm>
                <a:off x="3474" y="3129"/>
                <a:ext cx="249" cy="497"/>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7" name="Rectangle 309"/>
              <p:cNvSpPr>
                <a:spLocks noChangeArrowheads="1"/>
              </p:cNvSpPr>
              <p:nvPr/>
            </p:nvSpPr>
            <p:spPr bwMode="auto">
              <a:xfrm rot="16200000">
                <a:off x="3495" y="3455"/>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8" name="Rectangle 310"/>
              <p:cNvSpPr>
                <a:spLocks noChangeArrowheads="1"/>
              </p:cNvSpPr>
              <p:nvPr/>
            </p:nvSpPr>
            <p:spPr bwMode="auto">
              <a:xfrm rot="16200000">
                <a:off x="3511" y="3401"/>
                <a:ext cx="77"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9" name="Rectangle 311"/>
              <p:cNvSpPr>
                <a:spLocks noChangeArrowheads="1"/>
              </p:cNvSpPr>
              <p:nvPr/>
            </p:nvSpPr>
            <p:spPr bwMode="auto">
              <a:xfrm rot="16200000">
                <a:off x="3498" y="3356"/>
                <a:ext cx="103"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h</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0" name="Rectangle 312"/>
              <p:cNvSpPr>
                <a:spLocks noChangeArrowheads="1"/>
              </p:cNvSpPr>
              <p:nvPr/>
            </p:nvSpPr>
            <p:spPr bwMode="auto">
              <a:xfrm rot="16200000">
                <a:off x="3502" y="3303"/>
                <a:ext cx="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1" name="Rectangle 313"/>
              <p:cNvSpPr>
                <a:spLocks noChangeArrowheads="1"/>
              </p:cNvSpPr>
              <p:nvPr/>
            </p:nvSpPr>
            <p:spPr bwMode="auto">
              <a:xfrm rot="16200000">
                <a:off x="3508" y="3251"/>
                <a:ext cx="83"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2" name="Rectangle 314"/>
              <p:cNvSpPr>
                <a:spLocks noChangeArrowheads="1"/>
              </p:cNvSpPr>
              <p:nvPr/>
            </p:nvSpPr>
            <p:spPr bwMode="auto">
              <a:xfrm rot="16200000">
                <a:off x="3498" y="3203"/>
                <a:ext cx="103"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3" name="Rectangle 315"/>
              <p:cNvSpPr>
                <a:spLocks noChangeArrowheads="1"/>
              </p:cNvSpPr>
              <p:nvPr/>
            </p:nvSpPr>
            <p:spPr bwMode="auto">
              <a:xfrm rot="16200000">
                <a:off x="3502" y="3150"/>
                <a:ext cx="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4" name="Rectangle 316"/>
              <p:cNvSpPr>
                <a:spLocks noChangeArrowheads="1"/>
              </p:cNvSpPr>
              <p:nvPr/>
            </p:nvSpPr>
            <p:spPr bwMode="auto">
              <a:xfrm rot="16200000">
                <a:off x="3511" y="3101"/>
                <a:ext cx="77"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5" name="Rectangle 317"/>
              <p:cNvSpPr>
                <a:spLocks noChangeArrowheads="1"/>
              </p:cNvSpPr>
              <p:nvPr/>
            </p:nvSpPr>
            <p:spPr bwMode="auto">
              <a:xfrm rot="16200000">
                <a:off x="3603" y="3410"/>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6" name="Rectangle 318"/>
              <p:cNvSpPr>
                <a:spLocks noChangeArrowheads="1"/>
              </p:cNvSpPr>
              <p:nvPr/>
            </p:nvSpPr>
            <p:spPr bwMode="auto">
              <a:xfrm rot="16200000">
                <a:off x="3597" y="3341"/>
                <a:ext cx="122"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w</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7" name="Rectangle 319"/>
              <p:cNvSpPr>
                <a:spLocks noChangeArrowheads="1"/>
              </p:cNvSpPr>
              <p:nvPr/>
            </p:nvSpPr>
            <p:spPr bwMode="auto">
              <a:xfrm rot="16200000">
                <a:off x="3622" y="3289"/>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8" name="Rectangle 320"/>
              <p:cNvSpPr>
                <a:spLocks noChangeArrowheads="1"/>
              </p:cNvSpPr>
              <p:nvPr/>
            </p:nvSpPr>
            <p:spPr bwMode="auto">
              <a:xfrm rot="16200000">
                <a:off x="3619" y="3261"/>
                <a:ext cx="77"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9" name="Rectangle 321"/>
              <p:cNvSpPr>
                <a:spLocks noChangeArrowheads="1"/>
              </p:cNvSpPr>
              <p:nvPr/>
            </p:nvSpPr>
            <p:spPr bwMode="auto">
              <a:xfrm rot="16200000">
                <a:off x="3610" y="3220"/>
                <a:ext cx="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70" name="Rectangle 322"/>
              <p:cNvSpPr>
                <a:spLocks noChangeArrowheads="1"/>
              </p:cNvSpPr>
              <p:nvPr/>
            </p:nvSpPr>
            <p:spPr bwMode="auto">
              <a:xfrm rot="16200000">
                <a:off x="3606" y="3158"/>
                <a:ext cx="103"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h</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71" name="Rectangle 323"/>
              <p:cNvSpPr>
                <a:spLocks noChangeArrowheads="1"/>
              </p:cNvSpPr>
              <p:nvPr/>
            </p:nvSpPr>
            <p:spPr bwMode="auto">
              <a:xfrm>
                <a:off x="3480" y="3760"/>
                <a:ext cx="243" cy="25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2" name="Rectangle 324"/>
              <p:cNvSpPr>
                <a:spLocks noChangeArrowheads="1"/>
              </p:cNvSpPr>
              <p:nvPr/>
            </p:nvSpPr>
            <p:spPr bwMode="auto">
              <a:xfrm>
                <a:off x="3480" y="3760"/>
                <a:ext cx="243" cy="255"/>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3" name="Rectangle 325"/>
              <p:cNvSpPr>
                <a:spLocks noChangeArrowheads="1"/>
              </p:cNvSpPr>
              <p:nvPr/>
            </p:nvSpPr>
            <p:spPr bwMode="auto">
              <a:xfrm rot="16200000">
                <a:off x="3522" y="3884"/>
                <a:ext cx="96"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74" name="Rectangle 326"/>
              <p:cNvSpPr>
                <a:spLocks noChangeArrowheads="1"/>
              </p:cNvSpPr>
              <p:nvPr/>
            </p:nvSpPr>
            <p:spPr bwMode="auto">
              <a:xfrm rot="16200000">
                <a:off x="3518" y="3829"/>
                <a:ext cx="103"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G</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75" name="Rectangle 327"/>
              <p:cNvSpPr>
                <a:spLocks noChangeArrowheads="1"/>
              </p:cNvSpPr>
              <p:nvPr/>
            </p:nvSpPr>
            <p:spPr bwMode="auto">
              <a:xfrm rot="16200000">
                <a:off x="3515" y="3768"/>
                <a:ext cx="109"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76" name="Rectangle 328"/>
              <p:cNvSpPr>
                <a:spLocks noChangeArrowheads="1"/>
              </p:cNvSpPr>
              <p:nvPr/>
            </p:nvSpPr>
            <p:spPr bwMode="auto">
              <a:xfrm rot="16200000">
                <a:off x="3538" y="3727"/>
                <a:ext cx="64"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77" name="Rectangle 329"/>
              <p:cNvSpPr>
                <a:spLocks noChangeArrowheads="1"/>
              </p:cNvSpPr>
              <p:nvPr/>
            </p:nvSpPr>
            <p:spPr bwMode="auto">
              <a:xfrm rot="16200000">
                <a:off x="3538" y="3702"/>
                <a:ext cx="64"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78" name="Rectangle 330"/>
              <p:cNvSpPr>
                <a:spLocks noChangeArrowheads="1"/>
              </p:cNvSpPr>
              <p:nvPr/>
            </p:nvSpPr>
            <p:spPr bwMode="auto">
              <a:xfrm rot="16200000">
                <a:off x="3613" y="3784"/>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x2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80" name="Line 332"/>
              <p:cNvSpPr>
                <a:spLocks noChangeShapeType="1"/>
              </p:cNvSpPr>
              <p:nvPr/>
            </p:nvSpPr>
            <p:spPr bwMode="auto">
              <a:xfrm>
                <a:off x="3595" y="3632"/>
                <a:ext cx="1" cy="11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1" name="Freeform 333"/>
              <p:cNvSpPr>
                <a:spLocks/>
              </p:cNvSpPr>
              <p:nvPr/>
            </p:nvSpPr>
            <p:spPr bwMode="auto">
              <a:xfrm>
                <a:off x="3570" y="3632"/>
                <a:ext cx="44" cy="45"/>
              </a:xfrm>
              <a:custGeom>
                <a:avLst/>
                <a:gdLst/>
                <a:ahLst/>
                <a:cxnLst>
                  <a:cxn ang="0">
                    <a:pos x="44" y="45"/>
                  </a:cxn>
                  <a:cxn ang="0">
                    <a:pos x="25" y="0"/>
                  </a:cxn>
                  <a:cxn ang="0">
                    <a:pos x="0" y="45"/>
                  </a:cxn>
                  <a:cxn ang="0">
                    <a:pos x="44" y="45"/>
                  </a:cxn>
                </a:cxnLst>
                <a:rect l="0" t="0" r="r" b="b"/>
                <a:pathLst>
                  <a:path w="44" h="45">
                    <a:moveTo>
                      <a:pt x="44" y="45"/>
                    </a:moveTo>
                    <a:lnTo>
                      <a:pt x="25" y="0"/>
                    </a:lnTo>
                    <a:lnTo>
                      <a:pt x="0" y="45"/>
                    </a:lnTo>
                    <a:lnTo>
                      <a:pt x="44" y="4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2" name="Freeform 334"/>
              <p:cNvSpPr>
                <a:spLocks/>
              </p:cNvSpPr>
              <p:nvPr/>
            </p:nvSpPr>
            <p:spPr bwMode="auto">
              <a:xfrm>
                <a:off x="3570" y="3709"/>
                <a:ext cx="44" cy="38"/>
              </a:xfrm>
              <a:custGeom>
                <a:avLst/>
                <a:gdLst/>
                <a:ahLst/>
                <a:cxnLst>
                  <a:cxn ang="0">
                    <a:pos x="44" y="0"/>
                  </a:cxn>
                  <a:cxn ang="0">
                    <a:pos x="25" y="38"/>
                  </a:cxn>
                  <a:cxn ang="0">
                    <a:pos x="0" y="0"/>
                  </a:cxn>
                  <a:cxn ang="0">
                    <a:pos x="44" y="0"/>
                  </a:cxn>
                </a:cxnLst>
                <a:rect l="0" t="0" r="r" b="b"/>
                <a:pathLst>
                  <a:path w="44" h="38">
                    <a:moveTo>
                      <a:pt x="44" y="0"/>
                    </a:moveTo>
                    <a:lnTo>
                      <a:pt x="25" y="38"/>
                    </a:lnTo>
                    <a:lnTo>
                      <a:pt x="0" y="0"/>
                    </a:lnTo>
                    <a:lnTo>
                      <a:pt x="44"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3" name="Rectangle 335"/>
              <p:cNvSpPr>
                <a:spLocks noChangeArrowheads="1"/>
              </p:cNvSpPr>
              <p:nvPr/>
            </p:nvSpPr>
            <p:spPr bwMode="auto">
              <a:xfrm>
                <a:off x="4349" y="3505"/>
                <a:ext cx="498" cy="236"/>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4" name="Rectangle 336"/>
              <p:cNvSpPr>
                <a:spLocks noChangeArrowheads="1"/>
              </p:cNvSpPr>
              <p:nvPr/>
            </p:nvSpPr>
            <p:spPr bwMode="auto">
              <a:xfrm>
                <a:off x="4477" y="3536"/>
                <a:ext cx="262"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Packet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2385" name="Rectangle 337"/>
              <p:cNvSpPr>
                <a:spLocks noChangeArrowheads="1"/>
              </p:cNvSpPr>
              <p:nvPr/>
            </p:nvSpPr>
            <p:spPr bwMode="auto">
              <a:xfrm>
                <a:off x="4394" y="3613"/>
                <a:ext cx="447"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Accelerator</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2386" name="Line 338"/>
              <p:cNvSpPr>
                <a:spLocks noChangeShapeType="1"/>
              </p:cNvSpPr>
              <p:nvPr/>
            </p:nvSpPr>
            <p:spPr bwMode="auto">
              <a:xfrm flipH="1">
                <a:off x="4132" y="3620"/>
                <a:ext cx="204"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7" name="Freeform 339"/>
              <p:cNvSpPr>
                <a:spLocks/>
              </p:cNvSpPr>
              <p:nvPr/>
            </p:nvSpPr>
            <p:spPr bwMode="auto">
              <a:xfrm>
                <a:off x="4285" y="3594"/>
                <a:ext cx="51" cy="51"/>
              </a:xfrm>
              <a:custGeom>
                <a:avLst/>
                <a:gdLst/>
                <a:ahLst/>
                <a:cxnLst>
                  <a:cxn ang="0">
                    <a:pos x="51" y="26"/>
                  </a:cxn>
                  <a:cxn ang="0">
                    <a:pos x="0" y="51"/>
                  </a:cxn>
                  <a:cxn ang="0">
                    <a:pos x="0" y="0"/>
                  </a:cxn>
                  <a:cxn ang="0">
                    <a:pos x="51" y="26"/>
                  </a:cxn>
                </a:cxnLst>
                <a:rect l="0" t="0" r="r" b="b"/>
                <a:pathLst>
                  <a:path w="51" h="51">
                    <a:moveTo>
                      <a:pt x="51" y="26"/>
                    </a:moveTo>
                    <a:lnTo>
                      <a:pt x="0" y="51"/>
                    </a:lnTo>
                    <a:lnTo>
                      <a:pt x="0" y="0"/>
                    </a:lnTo>
                    <a:lnTo>
                      <a:pt x="51"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8" name="Freeform 340"/>
              <p:cNvSpPr>
                <a:spLocks/>
              </p:cNvSpPr>
              <p:nvPr/>
            </p:nvSpPr>
            <p:spPr bwMode="auto">
              <a:xfrm>
                <a:off x="4132" y="3594"/>
                <a:ext cx="51" cy="51"/>
              </a:xfrm>
              <a:custGeom>
                <a:avLst/>
                <a:gdLst/>
                <a:ahLst/>
                <a:cxnLst>
                  <a:cxn ang="0">
                    <a:pos x="0" y="26"/>
                  </a:cxn>
                  <a:cxn ang="0">
                    <a:pos x="51" y="51"/>
                  </a:cxn>
                  <a:cxn ang="0">
                    <a:pos x="51" y="0"/>
                  </a:cxn>
                  <a:cxn ang="0">
                    <a:pos x="0" y="26"/>
                  </a:cxn>
                </a:cxnLst>
                <a:rect l="0" t="0" r="r" b="b"/>
                <a:pathLst>
                  <a:path w="51" h="51">
                    <a:moveTo>
                      <a:pt x="0" y="26"/>
                    </a:moveTo>
                    <a:lnTo>
                      <a:pt x="51" y="51"/>
                    </a:lnTo>
                    <a:lnTo>
                      <a:pt x="51"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9" name="Line 341"/>
              <p:cNvSpPr>
                <a:spLocks noChangeShapeType="1"/>
              </p:cNvSpPr>
              <p:nvPr/>
            </p:nvSpPr>
            <p:spPr bwMode="auto">
              <a:xfrm flipH="1">
                <a:off x="4132" y="3345"/>
                <a:ext cx="211"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0" name="Freeform 342"/>
              <p:cNvSpPr>
                <a:spLocks/>
              </p:cNvSpPr>
              <p:nvPr/>
            </p:nvSpPr>
            <p:spPr bwMode="auto">
              <a:xfrm>
                <a:off x="4285" y="3320"/>
                <a:ext cx="58" cy="51"/>
              </a:xfrm>
              <a:custGeom>
                <a:avLst/>
                <a:gdLst/>
                <a:ahLst/>
                <a:cxnLst>
                  <a:cxn ang="0">
                    <a:pos x="58" y="25"/>
                  </a:cxn>
                  <a:cxn ang="0">
                    <a:pos x="0" y="51"/>
                  </a:cxn>
                  <a:cxn ang="0">
                    <a:pos x="0" y="0"/>
                  </a:cxn>
                  <a:cxn ang="0">
                    <a:pos x="58" y="25"/>
                  </a:cxn>
                </a:cxnLst>
                <a:rect l="0" t="0" r="r" b="b"/>
                <a:pathLst>
                  <a:path w="58" h="51">
                    <a:moveTo>
                      <a:pt x="58" y="25"/>
                    </a:moveTo>
                    <a:lnTo>
                      <a:pt x="0" y="51"/>
                    </a:lnTo>
                    <a:lnTo>
                      <a:pt x="0" y="0"/>
                    </a:lnTo>
                    <a:lnTo>
                      <a:pt x="58"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1" name="Freeform 343"/>
              <p:cNvSpPr>
                <a:spLocks/>
              </p:cNvSpPr>
              <p:nvPr/>
            </p:nvSpPr>
            <p:spPr bwMode="auto">
              <a:xfrm>
                <a:off x="4132" y="3320"/>
                <a:ext cx="51" cy="51"/>
              </a:xfrm>
              <a:custGeom>
                <a:avLst/>
                <a:gdLst/>
                <a:ahLst/>
                <a:cxnLst>
                  <a:cxn ang="0">
                    <a:pos x="0" y="25"/>
                  </a:cxn>
                  <a:cxn ang="0">
                    <a:pos x="51" y="51"/>
                  </a:cxn>
                  <a:cxn ang="0">
                    <a:pos x="51" y="0"/>
                  </a:cxn>
                  <a:cxn ang="0">
                    <a:pos x="0" y="25"/>
                  </a:cxn>
                </a:cxnLst>
                <a:rect l="0" t="0" r="r" b="b"/>
                <a:pathLst>
                  <a:path w="51" h="51">
                    <a:moveTo>
                      <a:pt x="0" y="25"/>
                    </a:moveTo>
                    <a:lnTo>
                      <a:pt x="51" y="51"/>
                    </a:lnTo>
                    <a:lnTo>
                      <a:pt x="51" y="0"/>
                    </a:lnTo>
                    <a:lnTo>
                      <a:pt x="0"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2" name="Line 344"/>
              <p:cNvSpPr>
                <a:spLocks noChangeShapeType="1"/>
              </p:cNvSpPr>
              <p:nvPr/>
            </p:nvSpPr>
            <p:spPr bwMode="auto">
              <a:xfrm flipV="1">
                <a:off x="3602" y="4028"/>
                <a:ext cx="1" cy="287"/>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3" name="Freeform 345"/>
              <p:cNvSpPr>
                <a:spLocks/>
              </p:cNvSpPr>
              <p:nvPr/>
            </p:nvSpPr>
            <p:spPr bwMode="auto">
              <a:xfrm>
                <a:off x="3576" y="4264"/>
                <a:ext cx="51" cy="51"/>
              </a:xfrm>
              <a:custGeom>
                <a:avLst/>
                <a:gdLst/>
                <a:ahLst/>
                <a:cxnLst>
                  <a:cxn ang="0">
                    <a:pos x="26" y="51"/>
                  </a:cxn>
                  <a:cxn ang="0">
                    <a:pos x="0" y="0"/>
                  </a:cxn>
                  <a:cxn ang="0">
                    <a:pos x="51" y="0"/>
                  </a:cxn>
                  <a:cxn ang="0">
                    <a:pos x="26" y="51"/>
                  </a:cxn>
                </a:cxnLst>
                <a:rect l="0" t="0" r="r" b="b"/>
                <a:pathLst>
                  <a:path w="51" h="51">
                    <a:moveTo>
                      <a:pt x="26" y="51"/>
                    </a:moveTo>
                    <a:lnTo>
                      <a:pt x="0" y="0"/>
                    </a:lnTo>
                    <a:lnTo>
                      <a:pt x="51"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4" name="Freeform 346"/>
              <p:cNvSpPr>
                <a:spLocks/>
              </p:cNvSpPr>
              <p:nvPr/>
            </p:nvSpPr>
            <p:spPr bwMode="auto">
              <a:xfrm>
                <a:off x="3576" y="4028"/>
                <a:ext cx="51" cy="57"/>
              </a:xfrm>
              <a:custGeom>
                <a:avLst/>
                <a:gdLst/>
                <a:ahLst/>
                <a:cxnLst>
                  <a:cxn ang="0">
                    <a:pos x="26" y="0"/>
                  </a:cxn>
                  <a:cxn ang="0">
                    <a:pos x="0" y="57"/>
                  </a:cxn>
                  <a:cxn ang="0">
                    <a:pos x="51" y="57"/>
                  </a:cxn>
                  <a:cxn ang="0">
                    <a:pos x="26" y="0"/>
                  </a:cxn>
                </a:cxnLst>
                <a:rect l="0" t="0" r="r" b="b"/>
                <a:pathLst>
                  <a:path w="51" h="57">
                    <a:moveTo>
                      <a:pt x="26" y="0"/>
                    </a:moveTo>
                    <a:lnTo>
                      <a:pt x="0" y="57"/>
                    </a:lnTo>
                    <a:lnTo>
                      <a:pt x="51" y="57"/>
                    </a:lnTo>
                    <a:lnTo>
                      <a:pt x="2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5" name="Rectangle 347"/>
              <p:cNvSpPr>
                <a:spLocks noChangeArrowheads="1"/>
              </p:cNvSpPr>
              <p:nvPr/>
            </p:nvSpPr>
            <p:spPr bwMode="auto">
              <a:xfrm>
                <a:off x="4349" y="3224"/>
                <a:ext cx="498" cy="236"/>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6" name="Rectangle 348"/>
              <p:cNvSpPr>
                <a:spLocks noChangeArrowheads="1"/>
              </p:cNvSpPr>
              <p:nvPr/>
            </p:nvSpPr>
            <p:spPr bwMode="auto">
              <a:xfrm>
                <a:off x="4451" y="3255"/>
                <a:ext cx="320"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Security</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2397" name="Rectangle 349"/>
              <p:cNvSpPr>
                <a:spLocks noChangeArrowheads="1"/>
              </p:cNvSpPr>
              <p:nvPr/>
            </p:nvSpPr>
            <p:spPr bwMode="auto">
              <a:xfrm>
                <a:off x="4394" y="3332"/>
                <a:ext cx="447"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Accelerator</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2398" name="Rectangle 350"/>
              <p:cNvSpPr>
                <a:spLocks noChangeArrowheads="1"/>
              </p:cNvSpPr>
              <p:nvPr/>
            </p:nvSpPr>
            <p:spPr bwMode="auto">
              <a:xfrm>
                <a:off x="4157" y="1713"/>
                <a:ext cx="511" cy="178"/>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9" name="Rectangle 351"/>
              <p:cNvSpPr>
                <a:spLocks noChangeArrowheads="1"/>
              </p:cNvSpPr>
              <p:nvPr/>
            </p:nvSpPr>
            <p:spPr bwMode="auto">
              <a:xfrm>
                <a:off x="4132" y="1687"/>
                <a:ext cx="504"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0" name="Rectangle 352"/>
              <p:cNvSpPr>
                <a:spLocks noChangeArrowheads="1"/>
              </p:cNvSpPr>
              <p:nvPr/>
            </p:nvSpPr>
            <p:spPr bwMode="auto">
              <a:xfrm>
                <a:off x="4279" y="1731"/>
                <a:ext cx="256"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FFTC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01" name="Rectangle 353"/>
              <p:cNvSpPr>
                <a:spLocks noChangeArrowheads="1"/>
              </p:cNvSpPr>
              <p:nvPr/>
            </p:nvSpPr>
            <p:spPr bwMode="auto">
              <a:xfrm>
                <a:off x="4157" y="1406"/>
                <a:ext cx="511"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2" name="Rectangle 354"/>
              <p:cNvSpPr>
                <a:spLocks noChangeArrowheads="1"/>
              </p:cNvSpPr>
              <p:nvPr/>
            </p:nvSpPr>
            <p:spPr bwMode="auto">
              <a:xfrm>
                <a:off x="4132" y="1387"/>
                <a:ext cx="504" cy="173"/>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3" name="Rectangle 355"/>
              <p:cNvSpPr>
                <a:spLocks noChangeArrowheads="1"/>
              </p:cNvSpPr>
              <p:nvPr/>
            </p:nvSpPr>
            <p:spPr bwMode="auto">
              <a:xfrm>
                <a:off x="4260" y="1431"/>
                <a:ext cx="301"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TCP3d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04" name="Line 356"/>
              <p:cNvSpPr>
                <a:spLocks noChangeShapeType="1"/>
              </p:cNvSpPr>
              <p:nvPr/>
            </p:nvSpPr>
            <p:spPr bwMode="auto">
              <a:xfrm>
                <a:off x="4585" y="1904"/>
                <a:ext cx="1" cy="57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5" name="Freeform 357"/>
              <p:cNvSpPr>
                <a:spLocks/>
              </p:cNvSpPr>
              <p:nvPr/>
            </p:nvSpPr>
            <p:spPr bwMode="auto">
              <a:xfrm>
                <a:off x="4560" y="1904"/>
                <a:ext cx="51" cy="51"/>
              </a:xfrm>
              <a:custGeom>
                <a:avLst/>
                <a:gdLst/>
                <a:ahLst/>
                <a:cxnLst>
                  <a:cxn ang="0">
                    <a:pos x="25" y="0"/>
                  </a:cxn>
                  <a:cxn ang="0">
                    <a:pos x="51" y="51"/>
                  </a:cxn>
                  <a:cxn ang="0">
                    <a:pos x="0" y="51"/>
                  </a:cxn>
                  <a:cxn ang="0">
                    <a:pos x="25" y="0"/>
                  </a:cxn>
                </a:cxnLst>
                <a:rect l="0" t="0" r="r" b="b"/>
                <a:pathLst>
                  <a:path w="51" h="51">
                    <a:moveTo>
                      <a:pt x="25" y="0"/>
                    </a:moveTo>
                    <a:lnTo>
                      <a:pt x="51" y="51"/>
                    </a:lnTo>
                    <a:lnTo>
                      <a:pt x="0" y="51"/>
                    </a:lnTo>
                    <a:lnTo>
                      <a:pt x="2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6" name="Freeform 358"/>
              <p:cNvSpPr>
                <a:spLocks/>
              </p:cNvSpPr>
              <p:nvPr/>
            </p:nvSpPr>
            <p:spPr bwMode="auto">
              <a:xfrm>
                <a:off x="4560" y="2427"/>
                <a:ext cx="51" cy="51"/>
              </a:xfrm>
              <a:custGeom>
                <a:avLst/>
                <a:gdLst/>
                <a:ahLst/>
                <a:cxnLst>
                  <a:cxn ang="0">
                    <a:pos x="25" y="51"/>
                  </a:cxn>
                  <a:cxn ang="0">
                    <a:pos x="51" y="0"/>
                  </a:cxn>
                  <a:cxn ang="0">
                    <a:pos x="0" y="0"/>
                  </a:cxn>
                  <a:cxn ang="0">
                    <a:pos x="25" y="51"/>
                  </a:cxn>
                </a:cxnLst>
                <a:rect l="0" t="0" r="r" b="b"/>
                <a:pathLst>
                  <a:path w="51" h="51">
                    <a:moveTo>
                      <a:pt x="25" y="51"/>
                    </a:moveTo>
                    <a:lnTo>
                      <a:pt x="51" y="0"/>
                    </a:lnTo>
                    <a:lnTo>
                      <a:pt x="0" y="0"/>
                    </a:lnTo>
                    <a:lnTo>
                      <a:pt x="25"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7" name="Rectangle 359"/>
              <p:cNvSpPr>
                <a:spLocks noChangeArrowheads="1"/>
              </p:cNvSpPr>
              <p:nvPr/>
            </p:nvSpPr>
            <p:spPr bwMode="auto">
              <a:xfrm>
                <a:off x="4132" y="743"/>
                <a:ext cx="504"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8" name="Rectangle 360"/>
              <p:cNvSpPr>
                <a:spLocks noChangeArrowheads="1"/>
              </p:cNvSpPr>
              <p:nvPr/>
            </p:nvSpPr>
            <p:spPr bwMode="auto">
              <a:xfrm>
                <a:off x="4311" y="787"/>
                <a:ext cx="205"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TAC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10" name="Rectangle 362"/>
              <p:cNvSpPr>
                <a:spLocks noChangeArrowheads="1"/>
              </p:cNvSpPr>
              <p:nvPr/>
            </p:nvSpPr>
            <p:spPr bwMode="auto">
              <a:xfrm>
                <a:off x="4777" y="507"/>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000" b="1" dirty="0" smtClean="0">
                    <a:solidFill>
                      <a:srgbClr val="24211D"/>
                    </a:solidFill>
                    <a:latin typeface="Arial" pitchFamily="34" charset="0"/>
                    <a:cs typeface="Arial" pitchFamily="34" charset="0"/>
                  </a:rPr>
                  <a:t>x2</a:t>
                </a:r>
                <a:endParaRPr lang="en-US" dirty="0" smtClean="0">
                  <a:latin typeface="Arial" pitchFamily="34" charset="0"/>
                  <a:cs typeface="Arial" pitchFamily="34" charset="0"/>
                </a:endParaRPr>
              </a:p>
            </p:txBody>
          </p:sp>
          <p:sp>
            <p:nvSpPr>
              <p:cNvPr id="2411" name="Freeform 363"/>
              <p:cNvSpPr>
                <a:spLocks/>
              </p:cNvSpPr>
              <p:nvPr/>
            </p:nvSpPr>
            <p:spPr bwMode="auto">
              <a:xfrm>
                <a:off x="4042" y="482"/>
                <a:ext cx="83" cy="89"/>
              </a:xfrm>
              <a:custGeom>
                <a:avLst/>
                <a:gdLst/>
                <a:ahLst/>
                <a:cxnLst>
                  <a:cxn ang="0">
                    <a:pos x="0" y="89"/>
                  </a:cxn>
                  <a:cxn ang="0">
                    <a:pos x="83" y="44"/>
                  </a:cxn>
                  <a:cxn ang="0">
                    <a:pos x="0" y="0"/>
                  </a:cxn>
                  <a:cxn ang="0">
                    <a:pos x="0" y="89"/>
                  </a:cxn>
                </a:cxnLst>
                <a:rect l="0" t="0" r="r" b="b"/>
                <a:pathLst>
                  <a:path w="83" h="89">
                    <a:moveTo>
                      <a:pt x="0" y="89"/>
                    </a:moveTo>
                    <a:lnTo>
                      <a:pt x="83" y="44"/>
                    </a:lnTo>
                    <a:lnTo>
                      <a:pt x="0" y="0"/>
                    </a:lnTo>
                    <a:lnTo>
                      <a:pt x="0"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2" name="Freeform 364"/>
              <p:cNvSpPr>
                <a:spLocks/>
              </p:cNvSpPr>
              <p:nvPr/>
            </p:nvSpPr>
            <p:spPr bwMode="auto">
              <a:xfrm>
                <a:off x="4049" y="513"/>
                <a:ext cx="6" cy="20"/>
              </a:xfrm>
              <a:custGeom>
                <a:avLst/>
                <a:gdLst/>
                <a:ahLst/>
                <a:cxnLst>
                  <a:cxn ang="0">
                    <a:pos x="0" y="20"/>
                  </a:cxn>
                  <a:cxn ang="0">
                    <a:pos x="6" y="20"/>
                  </a:cxn>
                  <a:cxn ang="0">
                    <a:pos x="6" y="20"/>
                  </a:cxn>
                  <a:cxn ang="0">
                    <a:pos x="6" y="13"/>
                  </a:cxn>
                  <a:cxn ang="0">
                    <a:pos x="6" y="13"/>
                  </a:cxn>
                  <a:cxn ang="0">
                    <a:pos x="6" y="7"/>
                  </a:cxn>
                  <a:cxn ang="0">
                    <a:pos x="6" y="7"/>
                  </a:cxn>
                  <a:cxn ang="0">
                    <a:pos x="6" y="0"/>
                  </a:cxn>
                  <a:cxn ang="0">
                    <a:pos x="0" y="0"/>
                  </a:cxn>
                  <a:cxn ang="0">
                    <a:pos x="0" y="20"/>
                  </a:cxn>
                </a:cxnLst>
                <a:rect l="0" t="0" r="r" b="b"/>
                <a:pathLst>
                  <a:path w="6" h="20">
                    <a:moveTo>
                      <a:pt x="0" y="20"/>
                    </a:moveTo>
                    <a:lnTo>
                      <a:pt x="6" y="20"/>
                    </a:lnTo>
                    <a:lnTo>
                      <a:pt x="6" y="20"/>
                    </a:lnTo>
                    <a:lnTo>
                      <a:pt x="6" y="13"/>
                    </a:lnTo>
                    <a:lnTo>
                      <a:pt x="6" y="13"/>
                    </a:lnTo>
                    <a:lnTo>
                      <a:pt x="6" y="7"/>
                    </a:lnTo>
                    <a:lnTo>
                      <a:pt x="6" y="7"/>
                    </a:lnTo>
                    <a:lnTo>
                      <a:pt x="6" y="0"/>
                    </a:lnTo>
                    <a:lnTo>
                      <a:pt x="0" y="0"/>
                    </a:lnTo>
                    <a:lnTo>
                      <a:pt x="0" y="2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3" name="Rectangle 365"/>
              <p:cNvSpPr>
                <a:spLocks noChangeArrowheads="1"/>
              </p:cNvSpPr>
              <p:nvPr/>
            </p:nvSpPr>
            <p:spPr bwMode="auto">
              <a:xfrm>
                <a:off x="3864" y="513"/>
                <a:ext cx="185" cy="2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4" name="Freeform 366"/>
              <p:cNvSpPr>
                <a:spLocks/>
              </p:cNvSpPr>
              <p:nvPr/>
            </p:nvSpPr>
            <p:spPr bwMode="auto">
              <a:xfrm>
                <a:off x="3787" y="482"/>
                <a:ext cx="83" cy="89"/>
              </a:xfrm>
              <a:custGeom>
                <a:avLst/>
                <a:gdLst/>
                <a:ahLst/>
                <a:cxnLst>
                  <a:cxn ang="0">
                    <a:pos x="83" y="89"/>
                  </a:cxn>
                  <a:cxn ang="0">
                    <a:pos x="0" y="44"/>
                  </a:cxn>
                  <a:cxn ang="0">
                    <a:pos x="83" y="0"/>
                  </a:cxn>
                  <a:cxn ang="0">
                    <a:pos x="83" y="89"/>
                  </a:cxn>
                </a:cxnLst>
                <a:rect l="0" t="0" r="r" b="b"/>
                <a:pathLst>
                  <a:path w="83" h="89">
                    <a:moveTo>
                      <a:pt x="83" y="89"/>
                    </a:moveTo>
                    <a:lnTo>
                      <a:pt x="0" y="44"/>
                    </a:lnTo>
                    <a:lnTo>
                      <a:pt x="83" y="0"/>
                    </a:lnTo>
                    <a:lnTo>
                      <a:pt x="83"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5" name="Freeform 367"/>
              <p:cNvSpPr>
                <a:spLocks/>
              </p:cNvSpPr>
              <p:nvPr/>
            </p:nvSpPr>
            <p:spPr bwMode="auto">
              <a:xfrm>
                <a:off x="3851" y="513"/>
                <a:ext cx="13" cy="20"/>
              </a:xfrm>
              <a:custGeom>
                <a:avLst/>
                <a:gdLst/>
                <a:ahLst/>
                <a:cxnLst>
                  <a:cxn ang="0">
                    <a:pos x="13" y="0"/>
                  </a:cxn>
                  <a:cxn ang="0">
                    <a:pos x="6" y="0"/>
                  </a:cxn>
                  <a:cxn ang="0">
                    <a:pos x="6" y="7"/>
                  </a:cxn>
                  <a:cxn ang="0">
                    <a:pos x="6" y="7"/>
                  </a:cxn>
                  <a:cxn ang="0">
                    <a:pos x="0" y="13"/>
                  </a:cxn>
                  <a:cxn ang="0">
                    <a:pos x="6" y="13"/>
                  </a:cxn>
                  <a:cxn ang="0">
                    <a:pos x="6" y="20"/>
                  </a:cxn>
                  <a:cxn ang="0">
                    <a:pos x="6" y="20"/>
                  </a:cxn>
                  <a:cxn ang="0">
                    <a:pos x="13" y="20"/>
                  </a:cxn>
                  <a:cxn ang="0">
                    <a:pos x="13" y="0"/>
                  </a:cxn>
                </a:cxnLst>
                <a:rect l="0" t="0" r="r" b="b"/>
                <a:pathLst>
                  <a:path w="13" h="20">
                    <a:moveTo>
                      <a:pt x="13" y="0"/>
                    </a:moveTo>
                    <a:lnTo>
                      <a:pt x="6" y="0"/>
                    </a:lnTo>
                    <a:lnTo>
                      <a:pt x="6" y="7"/>
                    </a:lnTo>
                    <a:lnTo>
                      <a:pt x="6" y="7"/>
                    </a:lnTo>
                    <a:lnTo>
                      <a:pt x="0" y="13"/>
                    </a:lnTo>
                    <a:lnTo>
                      <a:pt x="6" y="13"/>
                    </a:lnTo>
                    <a:lnTo>
                      <a:pt x="6" y="20"/>
                    </a:lnTo>
                    <a:lnTo>
                      <a:pt x="6" y="20"/>
                    </a:lnTo>
                    <a:lnTo>
                      <a:pt x="13" y="20"/>
                    </a:lnTo>
                    <a:lnTo>
                      <a:pt x="1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6" name="Freeform 368"/>
              <p:cNvSpPr>
                <a:spLocks/>
              </p:cNvSpPr>
              <p:nvPr/>
            </p:nvSpPr>
            <p:spPr bwMode="auto">
              <a:xfrm>
                <a:off x="4042" y="788"/>
                <a:ext cx="83" cy="89"/>
              </a:xfrm>
              <a:custGeom>
                <a:avLst/>
                <a:gdLst/>
                <a:ahLst/>
                <a:cxnLst>
                  <a:cxn ang="0">
                    <a:pos x="0" y="89"/>
                  </a:cxn>
                  <a:cxn ang="0">
                    <a:pos x="83" y="44"/>
                  </a:cxn>
                  <a:cxn ang="0">
                    <a:pos x="0" y="0"/>
                  </a:cxn>
                  <a:cxn ang="0">
                    <a:pos x="0" y="89"/>
                  </a:cxn>
                </a:cxnLst>
                <a:rect l="0" t="0" r="r" b="b"/>
                <a:pathLst>
                  <a:path w="83" h="89">
                    <a:moveTo>
                      <a:pt x="0" y="89"/>
                    </a:moveTo>
                    <a:lnTo>
                      <a:pt x="83" y="44"/>
                    </a:lnTo>
                    <a:lnTo>
                      <a:pt x="0" y="0"/>
                    </a:lnTo>
                    <a:lnTo>
                      <a:pt x="0"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7" name="Freeform 369"/>
              <p:cNvSpPr>
                <a:spLocks/>
              </p:cNvSpPr>
              <p:nvPr/>
            </p:nvSpPr>
            <p:spPr bwMode="auto">
              <a:xfrm>
                <a:off x="4049" y="826"/>
                <a:ext cx="6" cy="13"/>
              </a:xfrm>
              <a:custGeom>
                <a:avLst/>
                <a:gdLst/>
                <a:ahLst/>
                <a:cxnLst>
                  <a:cxn ang="0">
                    <a:pos x="0" y="13"/>
                  </a:cxn>
                  <a:cxn ang="0">
                    <a:pos x="6" y="13"/>
                  </a:cxn>
                  <a:cxn ang="0">
                    <a:pos x="6" y="13"/>
                  </a:cxn>
                  <a:cxn ang="0">
                    <a:pos x="6" y="6"/>
                  </a:cxn>
                  <a:cxn ang="0">
                    <a:pos x="6" y="6"/>
                  </a:cxn>
                  <a:cxn ang="0">
                    <a:pos x="6" y="0"/>
                  </a:cxn>
                  <a:cxn ang="0">
                    <a:pos x="6" y="0"/>
                  </a:cxn>
                  <a:cxn ang="0">
                    <a:pos x="6" y="0"/>
                  </a:cxn>
                  <a:cxn ang="0">
                    <a:pos x="0" y="0"/>
                  </a:cxn>
                  <a:cxn ang="0">
                    <a:pos x="0" y="13"/>
                  </a:cxn>
                </a:cxnLst>
                <a:rect l="0" t="0" r="r" b="b"/>
                <a:pathLst>
                  <a:path w="6" h="13">
                    <a:moveTo>
                      <a:pt x="0" y="13"/>
                    </a:moveTo>
                    <a:lnTo>
                      <a:pt x="6" y="13"/>
                    </a:lnTo>
                    <a:lnTo>
                      <a:pt x="6" y="13"/>
                    </a:lnTo>
                    <a:lnTo>
                      <a:pt x="6" y="6"/>
                    </a:lnTo>
                    <a:lnTo>
                      <a:pt x="6" y="6"/>
                    </a:lnTo>
                    <a:lnTo>
                      <a:pt x="6" y="0"/>
                    </a:lnTo>
                    <a:lnTo>
                      <a:pt x="6" y="0"/>
                    </a:lnTo>
                    <a:lnTo>
                      <a:pt x="6" y="0"/>
                    </a:lnTo>
                    <a:lnTo>
                      <a:pt x="0" y="0"/>
                    </a:lnTo>
                    <a:lnTo>
                      <a:pt x="0" y="1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8" name="Rectangle 370"/>
              <p:cNvSpPr>
                <a:spLocks noChangeArrowheads="1"/>
              </p:cNvSpPr>
              <p:nvPr/>
            </p:nvSpPr>
            <p:spPr bwMode="auto">
              <a:xfrm>
                <a:off x="3864" y="826"/>
                <a:ext cx="185" cy="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9" name="Freeform 371"/>
              <p:cNvSpPr>
                <a:spLocks/>
              </p:cNvSpPr>
              <p:nvPr/>
            </p:nvSpPr>
            <p:spPr bwMode="auto">
              <a:xfrm>
                <a:off x="3787" y="788"/>
                <a:ext cx="83" cy="89"/>
              </a:xfrm>
              <a:custGeom>
                <a:avLst/>
                <a:gdLst/>
                <a:ahLst/>
                <a:cxnLst>
                  <a:cxn ang="0">
                    <a:pos x="83" y="89"/>
                  </a:cxn>
                  <a:cxn ang="0">
                    <a:pos x="0" y="44"/>
                  </a:cxn>
                  <a:cxn ang="0">
                    <a:pos x="83" y="0"/>
                  </a:cxn>
                  <a:cxn ang="0">
                    <a:pos x="83" y="89"/>
                  </a:cxn>
                </a:cxnLst>
                <a:rect l="0" t="0" r="r" b="b"/>
                <a:pathLst>
                  <a:path w="83" h="89">
                    <a:moveTo>
                      <a:pt x="83" y="89"/>
                    </a:moveTo>
                    <a:lnTo>
                      <a:pt x="0" y="44"/>
                    </a:lnTo>
                    <a:lnTo>
                      <a:pt x="83" y="0"/>
                    </a:lnTo>
                    <a:lnTo>
                      <a:pt x="83"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0" name="Freeform 372"/>
              <p:cNvSpPr>
                <a:spLocks/>
              </p:cNvSpPr>
              <p:nvPr/>
            </p:nvSpPr>
            <p:spPr bwMode="auto">
              <a:xfrm>
                <a:off x="3851" y="826"/>
                <a:ext cx="13" cy="13"/>
              </a:xfrm>
              <a:custGeom>
                <a:avLst/>
                <a:gdLst/>
                <a:ahLst/>
                <a:cxnLst>
                  <a:cxn ang="0">
                    <a:pos x="13" y="0"/>
                  </a:cxn>
                  <a:cxn ang="0">
                    <a:pos x="6" y="0"/>
                  </a:cxn>
                  <a:cxn ang="0">
                    <a:pos x="6" y="0"/>
                  </a:cxn>
                  <a:cxn ang="0">
                    <a:pos x="6" y="0"/>
                  </a:cxn>
                  <a:cxn ang="0">
                    <a:pos x="0" y="6"/>
                  </a:cxn>
                  <a:cxn ang="0">
                    <a:pos x="6" y="6"/>
                  </a:cxn>
                  <a:cxn ang="0">
                    <a:pos x="6" y="13"/>
                  </a:cxn>
                  <a:cxn ang="0">
                    <a:pos x="6" y="13"/>
                  </a:cxn>
                  <a:cxn ang="0">
                    <a:pos x="13" y="13"/>
                  </a:cxn>
                  <a:cxn ang="0">
                    <a:pos x="13" y="0"/>
                  </a:cxn>
                </a:cxnLst>
                <a:rect l="0" t="0" r="r" b="b"/>
                <a:pathLst>
                  <a:path w="13" h="13">
                    <a:moveTo>
                      <a:pt x="13" y="0"/>
                    </a:moveTo>
                    <a:lnTo>
                      <a:pt x="6" y="0"/>
                    </a:lnTo>
                    <a:lnTo>
                      <a:pt x="6" y="0"/>
                    </a:lnTo>
                    <a:lnTo>
                      <a:pt x="6" y="0"/>
                    </a:lnTo>
                    <a:lnTo>
                      <a:pt x="0" y="6"/>
                    </a:lnTo>
                    <a:lnTo>
                      <a:pt x="6" y="6"/>
                    </a:lnTo>
                    <a:lnTo>
                      <a:pt x="6" y="13"/>
                    </a:lnTo>
                    <a:lnTo>
                      <a:pt x="6" y="13"/>
                    </a:lnTo>
                    <a:lnTo>
                      <a:pt x="13" y="13"/>
                    </a:lnTo>
                    <a:lnTo>
                      <a:pt x="1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1" name="Rectangle 373"/>
              <p:cNvSpPr>
                <a:spLocks noChangeArrowheads="1"/>
              </p:cNvSpPr>
              <p:nvPr/>
            </p:nvSpPr>
            <p:spPr bwMode="auto">
              <a:xfrm>
                <a:off x="4157" y="462"/>
                <a:ext cx="511"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2" name="Rectangle 374"/>
              <p:cNvSpPr>
                <a:spLocks noChangeArrowheads="1"/>
              </p:cNvSpPr>
              <p:nvPr/>
            </p:nvSpPr>
            <p:spPr bwMode="auto">
              <a:xfrm>
                <a:off x="4132" y="437"/>
                <a:ext cx="504"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3" name="Rectangle 375"/>
              <p:cNvSpPr>
                <a:spLocks noChangeArrowheads="1"/>
              </p:cNvSpPr>
              <p:nvPr/>
            </p:nvSpPr>
            <p:spPr bwMode="auto">
              <a:xfrm>
                <a:off x="4298" y="481"/>
                <a:ext cx="218"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RAC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24" name="Rectangle 376"/>
              <p:cNvSpPr>
                <a:spLocks noChangeArrowheads="1"/>
              </p:cNvSpPr>
              <p:nvPr/>
            </p:nvSpPr>
            <p:spPr bwMode="auto">
              <a:xfrm>
                <a:off x="2950" y="156"/>
                <a:ext cx="601" cy="536"/>
              </a:xfrm>
              <a:prstGeom prst="rect">
                <a:avLst/>
              </a:prstGeom>
              <a:solidFill>
                <a:srgbClr val="FFFFFF"/>
              </a:solidFill>
              <a:ln w="11113"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5" name="Rectangle 377"/>
              <p:cNvSpPr>
                <a:spLocks noChangeArrowheads="1"/>
              </p:cNvSpPr>
              <p:nvPr/>
            </p:nvSpPr>
            <p:spPr bwMode="auto">
              <a:xfrm>
                <a:off x="3110" y="156"/>
                <a:ext cx="288" cy="15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24211D"/>
                    </a:solidFill>
                    <a:effectLst/>
                    <a:latin typeface="Arial" pitchFamily="34" charset="0"/>
                    <a:cs typeface="Arial" pitchFamily="34" charset="0"/>
                  </a:rPr>
                  <a:t>ARM</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2426" name="Rectangle 378"/>
              <p:cNvSpPr>
                <a:spLocks noChangeArrowheads="1"/>
              </p:cNvSpPr>
              <p:nvPr/>
            </p:nvSpPr>
            <p:spPr bwMode="auto">
              <a:xfrm>
                <a:off x="2958" y="284"/>
                <a:ext cx="602" cy="15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24211D"/>
                    </a:solidFill>
                    <a:effectLst/>
                    <a:latin typeface="Arial" pitchFamily="34" charset="0"/>
                    <a:cs typeface="Arial" pitchFamily="34" charset="0"/>
                  </a:rPr>
                  <a:t>Cortex-A8</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2427" name="Rectangle 379"/>
              <p:cNvSpPr>
                <a:spLocks noChangeArrowheads="1"/>
              </p:cNvSpPr>
              <p:nvPr/>
            </p:nvSpPr>
            <p:spPr bwMode="auto">
              <a:xfrm>
                <a:off x="2963" y="437"/>
                <a:ext cx="290"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Arial" pitchFamily="34" charset="0"/>
                    <a:cs typeface="Arial" pitchFamily="34" charset="0"/>
                  </a:rPr>
                  <a:t>32KB L1</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28" name="Rectangle 380"/>
              <p:cNvSpPr>
                <a:spLocks noChangeArrowheads="1"/>
              </p:cNvSpPr>
              <p:nvPr/>
            </p:nvSpPr>
            <p:spPr bwMode="auto">
              <a:xfrm>
                <a:off x="2963" y="507"/>
                <a:ext cx="290"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Arial" pitchFamily="34" charset="0"/>
                    <a:cs typeface="Arial" pitchFamily="34" charset="0"/>
                  </a:rPr>
                  <a:t>P-Cache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29" name="Rectangle 381"/>
              <p:cNvSpPr>
                <a:spLocks noChangeArrowheads="1"/>
              </p:cNvSpPr>
              <p:nvPr/>
            </p:nvSpPr>
            <p:spPr bwMode="auto">
              <a:xfrm>
                <a:off x="3263" y="437"/>
                <a:ext cx="290"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Arial" pitchFamily="34" charset="0"/>
                    <a:cs typeface="Arial" pitchFamily="34" charset="0"/>
                  </a:rPr>
                  <a:t>32KB L1</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30" name="Rectangle 382"/>
              <p:cNvSpPr>
                <a:spLocks noChangeArrowheads="1"/>
              </p:cNvSpPr>
              <p:nvPr/>
            </p:nvSpPr>
            <p:spPr bwMode="auto">
              <a:xfrm>
                <a:off x="3263" y="507"/>
                <a:ext cx="293"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Arial" pitchFamily="34" charset="0"/>
                    <a:cs typeface="Arial" pitchFamily="34" charset="0"/>
                  </a:rPr>
                  <a:t>D-Cache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31" name="Rectangle 383"/>
              <p:cNvSpPr>
                <a:spLocks noChangeArrowheads="1"/>
              </p:cNvSpPr>
              <p:nvPr/>
            </p:nvSpPr>
            <p:spPr bwMode="auto">
              <a:xfrm>
                <a:off x="2966" y="603"/>
                <a:ext cx="568"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Arial" pitchFamily="34" charset="0"/>
                    <a:cs typeface="Arial" pitchFamily="34" charset="0"/>
                  </a:rPr>
                  <a:t>256KB L2 Cache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32" name="Line 384"/>
              <p:cNvSpPr>
                <a:spLocks noChangeShapeType="1"/>
              </p:cNvSpPr>
              <p:nvPr/>
            </p:nvSpPr>
            <p:spPr bwMode="auto">
              <a:xfrm>
                <a:off x="2950" y="437"/>
                <a:ext cx="601"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3" name="Line 385"/>
              <p:cNvSpPr>
                <a:spLocks noChangeShapeType="1"/>
              </p:cNvSpPr>
              <p:nvPr/>
            </p:nvSpPr>
            <p:spPr bwMode="auto">
              <a:xfrm>
                <a:off x="2950" y="596"/>
                <a:ext cx="601"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4" name="Line 386"/>
              <p:cNvSpPr>
                <a:spLocks noChangeShapeType="1"/>
              </p:cNvSpPr>
              <p:nvPr/>
            </p:nvSpPr>
            <p:spPr bwMode="auto">
              <a:xfrm>
                <a:off x="3250" y="437"/>
                <a:ext cx="1" cy="153"/>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5" name="Freeform 387"/>
              <p:cNvSpPr>
                <a:spLocks/>
              </p:cNvSpPr>
              <p:nvPr/>
            </p:nvSpPr>
            <p:spPr bwMode="auto">
              <a:xfrm>
                <a:off x="3359" y="915"/>
                <a:ext cx="6" cy="19"/>
              </a:xfrm>
              <a:custGeom>
                <a:avLst/>
                <a:gdLst/>
                <a:ahLst/>
                <a:cxnLst>
                  <a:cxn ang="0">
                    <a:pos x="6" y="0"/>
                  </a:cxn>
                  <a:cxn ang="0">
                    <a:pos x="6" y="0"/>
                  </a:cxn>
                  <a:cxn ang="0">
                    <a:pos x="0" y="0"/>
                  </a:cxn>
                  <a:cxn ang="0">
                    <a:pos x="0" y="7"/>
                  </a:cxn>
                  <a:cxn ang="0">
                    <a:pos x="0" y="7"/>
                  </a:cxn>
                  <a:cxn ang="0">
                    <a:pos x="0" y="13"/>
                  </a:cxn>
                  <a:cxn ang="0">
                    <a:pos x="0" y="13"/>
                  </a:cxn>
                  <a:cxn ang="0">
                    <a:pos x="6" y="19"/>
                  </a:cxn>
                  <a:cxn ang="0">
                    <a:pos x="6" y="19"/>
                  </a:cxn>
                  <a:cxn ang="0">
                    <a:pos x="6" y="0"/>
                  </a:cxn>
                </a:cxnLst>
                <a:rect l="0" t="0" r="r" b="b"/>
                <a:pathLst>
                  <a:path w="6" h="19">
                    <a:moveTo>
                      <a:pt x="6" y="0"/>
                    </a:moveTo>
                    <a:lnTo>
                      <a:pt x="6" y="0"/>
                    </a:lnTo>
                    <a:lnTo>
                      <a:pt x="0" y="0"/>
                    </a:lnTo>
                    <a:lnTo>
                      <a:pt x="0" y="7"/>
                    </a:lnTo>
                    <a:lnTo>
                      <a:pt x="0" y="7"/>
                    </a:lnTo>
                    <a:lnTo>
                      <a:pt x="0" y="13"/>
                    </a:lnTo>
                    <a:lnTo>
                      <a:pt x="0" y="13"/>
                    </a:lnTo>
                    <a:lnTo>
                      <a:pt x="6" y="19"/>
                    </a:lnTo>
                    <a:lnTo>
                      <a:pt x="6" y="19"/>
                    </a:lnTo>
                    <a:lnTo>
                      <a:pt x="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6" name="Rectangle 388"/>
              <p:cNvSpPr>
                <a:spLocks noChangeArrowheads="1"/>
              </p:cNvSpPr>
              <p:nvPr/>
            </p:nvSpPr>
            <p:spPr bwMode="auto">
              <a:xfrm>
                <a:off x="3365" y="915"/>
                <a:ext cx="173" cy="1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7" name="Freeform 389"/>
              <p:cNvSpPr>
                <a:spLocks/>
              </p:cNvSpPr>
              <p:nvPr/>
            </p:nvSpPr>
            <p:spPr bwMode="auto">
              <a:xfrm>
                <a:off x="3531" y="877"/>
                <a:ext cx="77" cy="89"/>
              </a:xfrm>
              <a:custGeom>
                <a:avLst/>
                <a:gdLst/>
                <a:ahLst/>
                <a:cxnLst>
                  <a:cxn ang="0">
                    <a:pos x="0" y="0"/>
                  </a:cxn>
                  <a:cxn ang="0">
                    <a:pos x="77" y="45"/>
                  </a:cxn>
                  <a:cxn ang="0">
                    <a:pos x="0" y="89"/>
                  </a:cxn>
                  <a:cxn ang="0">
                    <a:pos x="0" y="0"/>
                  </a:cxn>
                </a:cxnLst>
                <a:rect l="0" t="0" r="r" b="b"/>
                <a:pathLst>
                  <a:path w="77" h="89">
                    <a:moveTo>
                      <a:pt x="0" y="0"/>
                    </a:moveTo>
                    <a:lnTo>
                      <a:pt x="77" y="45"/>
                    </a:lnTo>
                    <a:lnTo>
                      <a:pt x="0" y="89"/>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8" name="Freeform 390"/>
              <p:cNvSpPr>
                <a:spLocks/>
              </p:cNvSpPr>
              <p:nvPr/>
            </p:nvSpPr>
            <p:spPr bwMode="auto">
              <a:xfrm>
                <a:off x="3538" y="915"/>
                <a:ext cx="6" cy="19"/>
              </a:xfrm>
              <a:custGeom>
                <a:avLst/>
                <a:gdLst/>
                <a:ahLst/>
                <a:cxnLst>
                  <a:cxn ang="0">
                    <a:pos x="0" y="19"/>
                  </a:cxn>
                  <a:cxn ang="0">
                    <a:pos x="0" y="19"/>
                  </a:cxn>
                  <a:cxn ang="0">
                    <a:pos x="6" y="13"/>
                  </a:cxn>
                  <a:cxn ang="0">
                    <a:pos x="6" y="13"/>
                  </a:cxn>
                  <a:cxn ang="0">
                    <a:pos x="6" y="7"/>
                  </a:cxn>
                  <a:cxn ang="0">
                    <a:pos x="6" y="7"/>
                  </a:cxn>
                  <a:cxn ang="0">
                    <a:pos x="6" y="0"/>
                  </a:cxn>
                  <a:cxn ang="0">
                    <a:pos x="0" y="0"/>
                  </a:cxn>
                  <a:cxn ang="0">
                    <a:pos x="0" y="0"/>
                  </a:cxn>
                  <a:cxn ang="0">
                    <a:pos x="0" y="19"/>
                  </a:cxn>
                </a:cxnLst>
                <a:rect l="0" t="0" r="r" b="b"/>
                <a:pathLst>
                  <a:path w="6" h="19">
                    <a:moveTo>
                      <a:pt x="0" y="19"/>
                    </a:moveTo>
                    <a:lnTo>
                      <a:pt x="0" y="19"/>
                    </a:lnTo>
                    <a:lnTo>
                      <a:pt x="6" y="13"/>
                    </a:lnTo>
                    <a:lnTo>
                      <a:pt x="6" y="13"/>
                    </a:lnTo>
                    <a:lnTo>
                      <a:pt x="6" y="7"/>
                    </a:lnTo>
                    <a:lnTo>
                      <a:pt x="6" y="7"/>
                    </a:lnTo>
                    <a:lnTo>
                      <a:pt x="6" y="0"/>
                    </a:lnTo>
                    <a:lnTo>
                      <a:pt x="0" y="0"/>
                    </a:lnTo>
                    <a:lnTo>
                      <a:pt x="0" y="0"/>
                    </a:lnTo>
                    <a:lnTo>
                      <a:pt x="0" y="1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9" name="Freeform 391"/>
              <p:cNvSpPr>
                <a:spLocks/>
              </p:cNvSpPr>
              <p:nvPr/>
            </p:nvSpPr>
            <p:spPr bwMode="auto">
              <a:xfrm>
                <a:off x="3359" y="922"/>
                <a:ext cx="13" cy="12"/>
              </a:xfrm>
              <a:custGeom>
                <a:avLst/>
                <a:gdLst/>
                <a:ahLst/>
                <a:cxnLst>
                  <a:cxn ang="0">
                    <a:pos x="0" y="0"/>
                  </a:cxn>
                  <a:cxn ang="0">
                    <a:pos x="0" y="6"/>
                  </a:cxn>
                  <a:cxn ang="0">
                    <a:pos x="0" y="6"/>
                  </a:cxn>
                  <a:cxn ang="0">
                    <a:pos x="6" y="12"/>
                  </a:cxn>
                  <a:cxn ang="0">
                    <a:pos x="6" y="12"/>
                  </a:cxn>
                  <a:cxn ang="0">
                    <a:pos x="13" y="12"/>
                  </a:cxn>
                  <a:cxn ang="0">
                    <a:pos x="13" y="6"/>
                  </a:cxn>
                  <a:cxn ang="0">
                    <a:pos x="13" y="6"/>
                  </a:cxn>
                  <a:cxn ang="0">
                    <a:pos x="13" y="0"/>
                  </a:cxn>
                  <a:cxn ang="0">
                    <a:pos x="0" y="0"/>
                  </a:cxn>
                </a:cxnLst>
                <a:rect l="0" t="0" r="r" b="b"/>
                <a:pathLst>
                  <a:path w="13" h="12">
                    <a:moveTo>
                      <a:pt x="0" y="0"/>
                    </a:moveTo>
                    <a:lnTo>
                      <a:pt x="0" y="6"/>
                    </a:lnTo>
                    <a:lnTo>
                      <a:pt x="0" y="6"/>
                    </a:lnTo>
                    <a:lnTo>
                      <a:pt x="6" y="12"/>
                    </a:lnTo>
                    <a:lnTo>
                      <a:pt x="6" y="12"/>
                    </a:lnTo>
                    <a:lnTo>
                      <a:pt x="13" y="12"/>
                    </a:lnTo>
                    <a:lnTo>
                      <a:pt x="13" y="6"/>
                    </a:lnTo>
                    <a:lnTo>
                      <a:pt x="13" y="6"/>
                    </a:lnTo>
                    <a:lnTo>
                      <a:pt x="13"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0" name="Rectangle 392"/>
              <p:cNvSpPr>
                <a:spLocks noChangeArrowheads="1"/>
              </p:cNvSpPr>
              <p:nvPr/>
            </p:nvSpPr>
            <p:spPr bwMode="auto">
              <a:xfrm>
                <a:off x="3359" y="775"/>
                <a:ext cx="13" cy="147"/>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1" name="Freeform 393"/>
              <p:cNvSpPr>
                <a:spLocks/>
              </p:cNvSpPr>
              <p:nvPr/>
            </p:nvSpPr>
            <p:spPr bwMode="auto">
              <a:xfrm>
                <a:off x="3321" y="705"/>
                <a:ext cx="89" cy="76"/>
              </a:xfrm>
              <a:custGeom>
                <a:avLst/>
                <a:gdLst/>
                <a:ahLst/>
                <a:cxnLst>
                  <a:cxn ang="0">
                    <a:pos x="0" y="76"/>
                  </a:cxn>
                  <a:cxn ang="0">
                    <a:pos x="44" y="0"/>
                  </a:cxn>
                  <a:cxn ang="0">
                    <a:pos x="89" y="76"/>
                  </a:cxn>
                  <a:cxn ang="0">
                    <a:pos x="0" y="76"/>
                  </a:cxn>
                </a:cxnLst>
                <a:rect l="0" t="0" r="r" b="b"/>
                <a:pathLst>
                  <a:path w="89" h="76">
                    <a:moveTo>
                      <a:pt x="0" y="76"/>
                    </a:moveTo>
                    <a:lnTo>
                      <a:pt x="44" y="0"/>
                    </a:lnTo>
                    <a:lnTo>
                      <a:pt x="89" y="76"/>
                    </a:lnTo>
                    <a:lnTo>
                      <a:pt x="0" y="7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2" name="Freeform 394"/>
              <p:cNvSpPr>
                <a:spLocks/>
              </p:cNvSpPr>
              <p:nvPr/>
            </p:nvSpPr>
            <p:spPr bwMode="auto">
              <a:xfrm>
                <a:off x="3359" y="769"/>
                <a:ext cx="13" cy="6"/>
              </a:xfrm>
              <a:custGeom>
                <a:avLst/>
                <a:gdLst/>
                <a:ahLst/>
                <a:cxnLst>
                  <a:cxn ang="0">
                    <a:pos x="13" y="6"/>
                  </a:cxn>
                  <a:cxn ang="0">
                    <a:pos x="13" y="6"/>
                  </a:cxn>
                  <a:cxn ang="0">
                    <a:pos x="13" y="0"/>
                  </a:cxn>
                  <a:cxn ang="0">
                    <a:pos x="13" y="0"/>
                  </a:cxn>
                  <a:cxn ang="0">
                    <a:pos x="6" y="0"/>
                  </a:cxn>
                  <a:cxn ang="0">
                    <a:pos x="6" y="0"/>
                  </a:cxn>
                  <a:cxn ang="0">
                    <a:pos x="0" y="0"/>
                  </a:cxn>
                  <a:cxn ang="0">
                    <a:pos x="0" y="6"/>
                  </a:cxn>
                  <a:cxn ang="0">
                    <a:pos x="0" y="6"/>
                  </a:cxn>
                  <a:cxn ang="0">
                    <a:pos x="13" y="6"/>
                  </a:cxn>
                </a:cxnLst>
                <a:rect l="0" t="0" r="r" b="b"/>
                <a:pathLst>
                  <a:path w="13" h="6">
                    <a:moveTo>
                      <a:pt x="13" y="6"/>
                    </a:moveTo>
                    <a:lnTo>
                      <a:pt x="13" y="6"/>
                    </a:lnTo>
                    <a:lnTo>
                      <a:pt x="13" y="0"/>
                    </a:lnTo>
                    <a:lnTo>
                      <a:pt x="13" y="0"/>
                    </a:lnTo>
                    <a:lnTo>
                      <a:pt x="6" y="0"/>
                    </a:lnTo>
                    <a:lnTo>
                      <a:pt x="6" y="0"/>
                    </a:lnTo>
                    <a:lnTo>
                      <a:pt x="0" y="0"/>
                    </a:lnTo>
                    <a:lnTo>
                      <a:pt x="0" y="6"/>
                    </a:lnTo>
                    <a:lnTo>
                      <a:pt x="0" y="6"/>
                    </a:lnTo>
                    <a:lnTo>
                      <a:pt x="13"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3" name="Rectangle 395"/>
              <p:cNvSpPr>
                <a:spLocks noChangeArrowheads="1"/>
              </p:cNvSpPr>
              <p:nvPr/>
            </p:nvSpPr>
            <p:spPr bwMode="auto">
              <a:xfrm>
                <a:off x="1347" y="3046"/>
                <a:ext cx="192" cy="6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4" name="Rectangle 396"/>
              <p:cNvSpPr>
                <a:spLocks noChangeArrowheads="1"/>
              </p:cNvSpPr>
              <p:nvPr/>
            </p:nvSpPr>
            <p:spPr bwMode="auto">
              <a:xfrm>
                <a:off x="1347" y="3046"/>
                <a:ext cx="192" cy="65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5" name="Rectangle 397"/>
              <p:cNvSpPr>
                <a:spLocks noChangeArrowheads="1"/>
              </p:cNvSpPr>
              <p:nvPr/>
            </p:nvSpPr>
            <p:spPr bwMode="auto">
              <a:xfrm rot="16200000">
                <a:off x="1391" y="3370"/>
                <a:ext cx="115"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U</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46" name="Rectangle 398"/>
              <p:cNvSpPr>
                <a:spLocks noChangeArrowheads="1"/>
              </p:cNvSpPr>
              <p:nvPr/>
            </p:nvSpPr>
            <p:spPr bwMode="auto">
              <a:xfrm rot="16200000">
                <a:off x="1394" y="3303"/>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47" name="Rectangle 399"/>
              <p:cNvSpPr>
                <a:spLocks noChangeArrowheads="1"/>
              </p:cNvSpPr>
              <p:nvPr/>
            </p:nvSpPr>
            <p:spPr bwMode="auto">
              <a:xfrm rot="16200000">
                <a:off x="1413" y="3252"/>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48" name="Rectangle 400"/>
              <p:cNvSpPr>
                <a:spLocks noChangeArrowheads="1"/>
              </p:cNvSpPr>
              <p:nvPr/>
            </p:nvSpPr>
            <p:spPr bwMode="auto">
              <a:xfrm rot="16200000">
                <a:off x="1388" y="3201"/>
                <a:ext cx="122"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49" name="Line 401"/>
              <p:cNvSpPr>
                <a:spLocks noChangeShapeType="1"/>
              </p:cNvSpPr>
              <p:nvPr/>
            </p:nvSpPr>
            <p:spPr bwMode="auto">
              <a:xfrm>
                <a:off x="1437" y="2427"/>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0" name="Freeform 402"/>
              <p:cNvSpPr>
                <a:spLocks/>
              </p:cNvSpPr>
              <p:nvPr/>
            </p:nvSpPr>
            <p:spPr bwMode="auto">
              <a:xfrm>
                <a:off x="1411" y="2427"/>
                <a:ext cx="51" cy="51"/>
              </a:xfrm>
              <a:custGeom>
                <a:avLst/>
                <a:gdLst/>
                <a:ahLst/>
                <a:cxnLst>
                  <a:cxn ang="0">
                    <a:pos x="26" y="0"/>
                  </a:cxn>
                  <a:cxn ang="0">
                    <a:pos x="51" y="51"/>
                  </a:cxn>
                  <a:cxn ang="0">
                    <a:pos x="0" y="51"/>
                  </a:cxn>
                  <a:cxn ang="0">
                    <a:pos x="26" y="0"/>
                  </a:cxn>
                </a:cxnLst>
                <a:rect l="0" t="0" r="r" b="b"/>
                <a:pathLst>
                  <a:path w="51" h="51">
                    <a:moveTo>
                      <a:pt x="26" y="0"/>
                    </a:moveTo>
                    <a:lnTo>
                      <a:pt x="51" y="51"/>
                    </a:lnTo>
                    <a:lnTo>
                      <a:pt x="0" y="51"/>
                    </a:lnTo>
                    <a:lnTo>
                      <a:pt x="2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1" name="Freeform 403"/>
              <p:cNvSpPr>
                <a:spLocks/>
              </p:cNvSpPr>
              <p:nvPr/>
            </p:nvSpPr>
            <p:spPr bwMode="auto">
              <a:xfrm>
                <a:off x="1411" y="2982"/>
                <a:ext cx="51" cy="51"/>
              </a:xfrm>
              <a:custGeom>
                <a:avLst/>
                <a:gdLst/>
                <a:ahLst/>
                <a:cxnLst>
                  <a:cxn ang="0">
                    <a:pos x="26" y="51"/>
                  </a:cxn>
                  <a:cxn ang="0">
                    <a:pos x="51" y="0"/>
                  </a:cxn>
                  <a:cxn ang="0">
                    <a:pos x="0" y="0"/>
                  </a:cxn>
                  <a:cxn ang="0">
                    <a:pos x="26" y="51"/>
                  </a:cxn>
                </a:cxnLst>
                <a:rect l="0" t="0" r="r" b="b"/>
                <a:pathLst>
                  <a:path w="51" h="51">
                    <a:moveTo>
                      <a:pt x="26" y="51"/>
                    </a:moveTo>
                    <a:lnTo>
                      <a:pt x="51"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2" name="Line 404"/>
              <p:cNvSpPr>
                <a:spLocks noChangeShapeType="1"/>
              </p:cNvSpPr>
              <p:nvPr/>
            </p:nvSpPr>
            <p:spPr bwMode="auto">
              <a:xfrm>
                <a:off x="1437" y="3709"/>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3" name="Freeform 405"/>
              <p:cNvSpPr>
                <a:spLocks/>
              </p:cNvSpPr>
              <p:nvPr/>
            </p:nvSpPr>
            <p:spPr bwMode="auto">
              <a:xfrm>
                <a:off x="1411" y="3709"/>
                <a:ext cx="51" cy="51"/>
              </a:xfrm>
              <a:custGeom>
                <a:avLst/>
                <a:gdLst/>
                <a:ahLst/>
                <a:cxnLst>
                  <a:cxn ang="0">
                    <a:pos x="26" y="0"/>
                  </a:cxn>
                  <a:cxn ang="0">
                    <a:pos x="51" y="51"/>
                  </a:cxn>
                  <a:cxn ang="0">
                    <a:pos x="0" y="51"/>
                  </a:cxn>
                  <a:cxn ang="0">
                    <a:pos x="26" y="0"/>
                  </a:cxn>
                </a:cxnLst>
                <a:rect l="0" t="0" r="r" b="b"/>
                <a:pathLst>
                  <a:path w="51" h="51">
                    <a:moveTo>
                      <a:pt x="26" y="0"/>
                    </a:moveTo>
                    <a:lnTo>
                      <a:pt x="51" y="51"/>
                    </a:lnTo>
                    <a:lnTo>
                      <a:pt x="0" y="51"/>
                    </a:lnTo>
                    <a:lnTo>
                      <a:pt x="2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455" name="Freeform 407"/>
            <p:cNvSpPr>
              <a:spLocks/>
            </p:cNvSpPr>
            <p:nvPr/>
          </p:nvSpPr>
          <p:spPr bwMode="auto">
            <a:xfrm>
              <a:off x="1411" y="4264"/>
              <a:ext cx="51" cy="51"/>
            </a:xfrm>
            <a:custGeom>
              <a:avLst/>
              <a:gdLst/>
              <a:ahLst/>
              <a:cxnLst>
                <a:cxn ang="0">
                  <a:pos x="26" y="51"/>
                </a:cxn>
                <a:cxn ang="0">
                  <a:pos x="51" y="0"/>
                </a:cxn>
                <a:cxn ang="0">
                  <a:pos x="0" y="0"/>
                </a:cxn>
                <a:cxn ang="0">
                  <a:pos x="26" y="51"/>
                </a:cxn>
              </a:cxnLst>
              <a:rect l="0" t="0" r="r" b="b"/>
              <a:pathLst>
                <a:path w="51" h="51">
                  <a:moveTo>
                    <a:pt x="26" y="51"/>
                  </a:moveTo>
                  <a:lnTo>
                    <a:pt x="51"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6" name="Freeform 408"/>
            <p:cNvSpPr>
              <a:spLocks/>
            </p:cNvSpPr>
            <p:nvPr/>
          </p:nvSpPr>
          <p:spPr bwMode="auto">
            <a:xfrm>
              <a:off x="3531" y="1426"/>
              <a:ext cx="77" cy="89"/>
            </a:xfrm>
            <a:custGeom>
              <a:avLst/>
              <a:gdLst/>
              <a:ahLst/>
              <a:cxnLst>
                <a:cxn ang="0">
                  <a:pos x="0" y="89"/>
                </a:cxn>
                <a:cxn ang="0">
                  <a:pos x="77" y="44"/>
                </a:cxn>
                <a:cxn ang="0">
                  <a:pos x="0" y="0"/>
                </a:cxn>
                <a:cxn ang="0">
                  <a:pos x="0" y="89"/>
                </a:cxn>
              </a:cxnLst>
              <a:rect l="0" t="0" r="r" b="b"/>
              <a:pathLst>
                <a:path w="77" h="89">
                  <a:moveTo>
                    <a:pt x="0" y="89"/>
                  </a:moveTo>
                  <a:lnTo>
                    <a:pt x="77" y="44"/>
                  </a:lnTo>
                  <a:lnTo>
                    <a:pt x="0" y="0"/>
                  </a:lnTo>
                  <a:lnTo>
                    <a:pt x="0"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7" name="Freeform 409"/>
            <p:cNvSpPr>
              <a:spLocks/>
            </p:cNvSpPr>
            <p:nvPr/>
          </p:nvSpPr>
          <p:spPr bwMode="auto">
            <a:xfrm>
              <a:off x="3538" y="1464"/>
              <a:ext cx="6" cy="13"/>
            </a:xfrm>
            <a:custGeom>
              <a:avLst/>
              <a:gdLst/>
              <a:ahLst/>
              <a:cxnLst>
                <a:cxn ang="0">
                  <a:pos x="0" y="13"/>
                </a:cxn>
                <a:cxn ang="0">
                  <a:pos x="0" y="13"/>
                </a:cxn>
                <a:cxn ang="0">
                  <a:pos x="6" y="13"/>
                </a:cxn>
                <a:cxn ang="0">
                  <a:pos x="6" y="13"/>
                </a:cxn>
                <a:cxn ang="0">
                  <a:pos x="6" y="6"/>
                </a:cxn>
                <a:cxn ang="0">
                  <a:pos x="6" y="6"/>
                </a:cxn>
                <a:cxn ang="0">
                  <a:pos x="6" y="0"/>
                </a:cxn>
                <a:cxn ang="0">
                  <a:pos x="0" y="0"/>
                </a:cxn>
                <a:cxn ang="0">
                  <a:pos x="0" y="0"/>
                </a:cxn>
                <a:cxn ang="0">
                  <a:pos x="0" y="13"/>
                </a:cxn>
              </a:cxnLst>
              <a:rect l="0" t="0" r="r" b="b"/>
              <a:pathLst>
                <a:path w="6" h="13">
                  <a:moveTo>
                    <a:pt x="0" y="13"/>
                  </a:moveTo>
                  <a:lnTo>
                    <a:pt x="0" y="13"/>
                  </a:lnTo>
                  <a:lnTo>
                    <a:pt x="6" y="13"/>
                  </a:lnTo>
                  <a:lnTo>
                    <a:pt x="6" y="13"/>
                  </a:lnTo>
                  <a:lnTo>
                    <a:pt x="6" y="6"/>
                  </a:lnTo>
                  <a:lnTo>
                    <a:pt x="6" y="6"/>
                  </a:lnTo>
                  <a:lnTo>
                    <a:pt x="6" y="0"/>
                  </a:lnTo>
                  <a:lnTo>
                    <a:pt x="0" y="0"/>
                  </a:lnTo>
                  <a:lnTo>
                    <a:pt x="0" y="0"/>
                  </a:lnTo>
                  <a:lnTo>
                    <a:pt x="0" y="1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8" name="Rectangle 410"/>
            <p:cNvSpPr>
              <a:spLocks noChangeArrowheads="1"/>
            </p:cNvSpPr>
            <p:nvPr/>
          </p:nvSpPr>
          <p:spPr bwMode="auto">
            <a:xfrm>
              <a:off x="3270" y="1464"/>
              <a:ext cx="268" cy="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9" name="Freeform 411"/>
            <p:cNvSpPr>
              <a:spLocks/>
            </p:cNvSpPr>
            <p:nvPr/>
          </p:nvSpPr>
          <p:spPr bwMode="auto">
            <a:xfrm>
              <a:off x="3193" y="1426"/>
              <a:ext cx="83" cy="89"/>
            </a:xfrm>
            <a:custGeom>
              <a:avLst/>
              <a:gdLst/>
              <a:ahLst/>
              <a:cxnLst>
                <a:cxn ang="0">
                  <a:pos x="83" y="89"/>
                </a:cxn>
                <a:cxn ang="0">
                  <a:pos x="0" y="44"/>
                </a:cxn>
                <a:cxn ang="0">
                  <a:pos x="83" y="0"/>
                </a:cxn>
                <a:cxn ang="0">
                  <a:pos x="83" y="89"/>
                </a:cxn>
              </a:cxnLst>
              <a:rect l="0" t="0" r="r" b="b"/>
              <a:pathLst>
                <a:path w="83" h="89">
                  <a:moveTo>
                    <a:pt x="83" y="89"/>
                  </a:moveTo>
                  <a:lnTo>
                    <a:pt x="0" y="44"/>
                  </a:lnTo>
                  <a:lnTo>
                    <a:pt x="83" y="0"/>
                  </a:lnTo>
                  <a:lnTo>
                    <a:pt x="83"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0" name="Freeform 412"/>
            <p:cNvSpPr>
              <a:spLocks/>
            </p:cNvSpPr>
            <p:nvPr/>
          </p:nvSpPr>
          <p:spPr bwMode="auto">
            <a:xfrm>
              <a:off x="3263" y="1464"/>
              <a:ext cx="7" cy="13"/>
            </a:xfrm>
            <a:custGeom>
              <a:avLst/>
              <a:gdLst/>
              <a:ahLst/>
              <a:cxnLst>
                <a:cxn ang="0">
                  <a:pos x="7" y="0"/>
                </a:cxn>
                <a:cxn ang="0">
                  <a:pos x="0" y="0"/>
                </a:cxn>
                <a:cxn ang="0">
                  <a:pos x="0" y="0"/>
                </a:cxn>
                <a:cxn ang="0">
                  <a:pos x="0" y="6"/>
                </a:cxn>
                <a:cxn ang="0">
                  <a:pos x="0" y="6"/>
                </a:cxn>
                <a:cxn ang="0">
                  <a:pos x="0" y="13"/>
                </a:cxn>
                <a:cxn ang="0">
                  <a:pos x="0" y="13"/>
                </a:cxn>
                <a:cxn ang="0">
                  <a:pos x="0" y="13"/>
                </a:cxn>
                <a:cxn ang="0">
                  <a:pos x="7" y="13"/>
                </a:cxn>
                <a:cxn ang="0">
                  <a:pos x="7" y="0"/>
                </a:cxn>
              </a:cxnLst>
              <a:rect l="0" t="0" r="r" b="b"/>
              <a:pathLst>
                <a:path w="7" h="13">
                  <a:moveTo>
                    <a:pt x="7" y="0"/>
                  </a:moveTo>
                  <a:lnTo>
                    <a:pt x="0" y="0"/>
                  </a:lnTo>
                  <a:lnTo>
                    <a:pt x="0" y="0"/>
                  </a:lnTo>
                  <a:lnTo>
                    <a:pt x="0" y="6"/>
                  </a:lnTo>
                  <a:lnTo>
                    <a:pt x="0" y="6"/>
                  </a:lnTo>
                  <a:lnTo>
                    <a:pt x="0" y="13"/>
                  </a:lnTo>
                  <a:lnTo>
                    <a:pt x="0" y="13"/>
                  </a:lnTo>
                  <a:lnTo>
                    <a:pt x="0" y="13"/>
                  </a:lnTo>
                  <a:lnTo>
                    <a:pt x="7" y="13"/>
                  </a:lnTo>
                  <a:lnTo>
                    <a:pt x="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1" name="Freeform 413"/>
            <p:cNvSpPr>
              <a:spLocks/>
            </p:cNvSpPr>
            <p:nvPr/>
          </p:nvSpPr>
          <p:spPr bwMode="auto">
            <a:xfrm>
              <a:off x="1711" y="182"/>
              <a:ext cx="109" cy="108"/>
            </a:xfrm>
            <a:custGeom>
              <a:avLst/>
              <a:gdLst/>
              <a:ahLst/>
              <a:cxnLst>
                <a:cxn ang="0">
                  <a:pos x="0" y="57"/>
                </a:cxn>
                <a:cxn ang="0">
                  <a:pos x="109" y="0"/>
                </a:cxn>
                <a:cxn ang="0">
                  <a:pos x="109" y="108"/>
                </a:cxn>
                <a:cxn ang="0">
                  <a:pos x="0" y="57"/>
                </a:cxn>
              </a:cxnLst>
              <a:rect l="0" t="0" r="r" b="b"/>
              <a:pathLst>
                <a:path w="109" h="108">
                  <a:moveTo>
                    <a:pt x="0" y="57"/>
                  </a:moveTo>
                  <a:lnTo>
                    <a:pt x="109" y="0"/>
                  </a:lnTo>
                  <a:lnTo>
                    <a:pt x="109" y="108"/>
                  </a:lnTo>
                  <a:lnTo>
                    <a:pt x="0" y="5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2" name="Freeform 414"/>
            <p:cNvSpPr>
              <a:spLocks/>
            </p:cNvSpPr>
            <p:nvPr/>
          </p:nvSpPr>
          <p:spPr bwMode="auto">
            <a:xfrm>
              <a:off x="1801" y="214"/>
              <a:ext cx="19" cy="44"/>
            </a:xfrm>
            <a:custGeom>
              <a:avLst/>
              <a:gdLst/>
              <a:ahLst/>
              <a:cxnLst>
                <a:cxn ang="0">
                  <a:pos x="19" y="0"/>
                </a:cxn>
                <a:cxn ang="0">
                  <a:pos x="19" y="0"/>
                </a:cxn>
                <a:cxn ang="0">
                  <a:pos x="12" y="6"/>
                </a:cxn>
                <a:cxn ang="0">
                  <a:pos x="6" y="6"/>
                </a:cxn>
                <a:cxn ang="0">
                  <a:pos x="6" y="6"/>
                </a:cxn>
                <a:cxn ang="0">
                  <a:pos x="0" y="12"/>
                </a:cxn>
                <a:cxn ang="0">
                  <a:pos x="0" y="12"/>
                </a:cxn>
                <a:cxn ang="0">
                  <a:pos x="0" y="19"/>
                </a:cxn>
                <a:cxn ang="0">
                  <a:pos x="0" y="25"/>
                </a:cxn>
                <a:cxn ang="0">
                  <a:pos x="0" y="25"/>
                </a:cxn>
                <a:cxn ang="0">
                  <a:pos x="0" y="32"/>
                </a:cxn>
                <a:cxn ang="0">
                  <a:pos x="0" y="38"/>
                </a:cxn>
                <a:cxn ang="0">
                  <a:pos x="6" y="38"/>
                </a:cxn>
                <a:cxn ang="0">
                  <a:pos x="6" y="38"/>
                </a:cxn>
                <a:cxn ang="0">
                  <a:pos x="12" y="44"/>
                </a:cxn>
                <a:cxn ang="0">
                  <a:pos x="19" y="44"/>
                </a:cxn>
                <a:cxn ang="0">
                  <a:pos x="19" y="44"/>
                </a:cxn>
                <a:cxn ang="0">
                  <a:pos x="19" y="0"/>
                </a:cxn>
              </a:cxnLst>
              <a:rect l="0" t="0" r="r" b="b"/>
              <a:pathLst>
                <a:path w="19" h="44">
                  <a:moveTo>
                    <a:pt x="19" y="0"/>
                  </a:moveTo>
                  <a:lnTo>
                    <a:pt x="19" y="0"/>
                  </a:lnTo>
                  <a:lnTo>
                    <a:pt x="12" y="6"/>
                  </a:lnTo>
                  <a:lnTo>
                    <a:pt x="6" y="6"/>
                  </a:lnTo>
                  <a:lnTo>
                    <a:pt x="6" y="6"/>
                  </a:lnTo>
                  <a:lnTo>
                    <a:pt x="0" y="12"/>
                  </a:lnTo>
                  <a:lnTo>
                    <a:pt x="0" y="12"/>
                  </a:lnTo>
                  <a:lnTo>
                    <a:pt x="0" y="19"/>
                  </a:lnTo>
                  <a:lnTo>
                    <a:pt x="0" y="25"/>
                  </a:lnTo>
                  <a:lnTo>
                    <a:pt x="0" y="25"/>
                  </a:lnTo>
                  <a:lnTo>
                    <a:pt x="0" y="32"/>
                  </a:lnTo>
                  <a:lnTo>
                    <a:pt x="0" y="38"/>
                  </a:lnTo>
                  <a:lnTo>
                    <a:pt x="6" y="38"/>
                  </a:lnTo>
                  <a:lnTo>
                    <a:pt x="6" y="38"/>
                  </a:lnTo>
                  <a:lnTo>
                    <a:pt x="12" y="44"/>
                  </a:lnTo>
                  <a:lnTo>
                    <a:pt x="19" y="44"/>
                  </a:lnTo>
                  <a:lnTo>
                    <a:pt x="19" y="44"/>
                  </a:lnTo>
                  <a:lnTo>
                    <a:pt x="19"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3" name="Rectangle 415"/>
            <p:cNvSpPr>
              <a:spLocks noChangeArrowheads="1"/>
            </p:cNvSpPr>
            <p:nvPr/>
          </p:nvSpPr>
          <p:spPr bwMode="auto">
            <a:xfrm>
              <a:off x="1820" y="214"/>
              <a:ext cx="1009" cy="4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4" name="Freeform 416"/>
            <p:cNvSpPr>
              <a:spLocks/>
            </p:cNvSpPr>
            <p:nvPr/>
          </p:nvSpPr>
          <p:spPr bwMode="auto">
            <a:xfrm>
              <a:off x="2829" y="182"/>
              <a:ext cx="115" cy="108"/>
            </a:xfrm>
            <a:custGeom>
              <a:avLst/>
              <a:gdLst/>
              <a:ahLst/>
              <a:cxnLst>
                <a:cxn ang="0">
                  <a:pos x="115" y="57"/>
                </a:cxn>
                <a:cxn ang="0">
                  <a:pos x="0" y="0"/>
                </a:cxn>
                <a:cxn ang="0">
                  <a:pos x="0" y="108"/>
                </a:cxn>
                <a:cxn ang="0">
                  <a:pos x="115" y="57"/>
                </a:cxn>
              </a:cxnLst>
              <a:rect l="0" t="0" r="r" b="b"/>
              <a:pathLst>
                <a:path w="115" h="108">
                  <a:moveTo>
                    <a:pt x="115" y="57"/>
                  </a:moveTo>
                  <a:lnTo>
                    <a:pt x="0" y="0"/>
                  </a:lnTo>
                  <a:lnTo>
                    <a:pt x="0" y="108"/>
                  </a:lnTo>
                  <a:lnTo>
                    <a:pt x="115" y="5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5" name="Freeform 417"/>
            <p:cNvSpPr>
              <a:spLocks/>
            </p:cNvSpPr>
            <p:nvPr/>
          </p:nvSpPr>
          <p:spPr bwMode="auto">
            <a:xfrm>
              <a:off x="2829" y="214"/>
              <a:ext cx="25" cy="44"/>
            </a:xfrm>
            <a:custGeom>
              <a:avLst/>
              <a:gdLst/>
              <a:ahLst/>
              <a:cxnLst>
                <a:cxn ang="0">
                  <a:pos x="0" y="44"/>
                </a:cxn>
                <a:cxn ang="0">
                  <a:pos x="6" y="44"/>
                </a:cxn>
                <a:cxn ang="0">
                  <a:pos x="13" y="44"/>
                </a:cxn>
                <a:cxn ang="0">
                  <a:pos x="13" y="38"/>
                </a:cxn>
                <a:cxn ang="0">
                  <a:pos x="19" y="38"/>
                </a:cxn>
                <a:cxn ang="0">
                  <a:pos x="19" y="38"/>
                </a:cxn>
                <a:cxn ang="0">
                  <a:pos x="25" y="32"/>
                </a:cxn>
                <a:cxn ang="0">
                  <a:pos x="25" y="25"/>
                </a:cxn>
                <a:cxn ang="0">
                  <a:pos x="25" y="25"/>
                </a:cxn>
                <a:cxn ang="0">
                  <a:pos x="25" y="19"/>
                </a:cxn>
                <a:cxn ang="0">
                  <a:pos x="25" y="12"/>
                </a:cxn>
                <a:cxn ang="0">
                  <a:pos x="19" y="12"/>
                </a:cxn>
                <a:cxn ang="0">
                  <a:pos x="19" y="6"/>
                </a:cxn>
                <a:cxn ang="0">
                  <a:pos x="13" y="6"/>
                </a:cxn>
                <a:cxn ang="0">
                  <a:pos x="13" y="6"/>
                </a:cxn>
                <a:cxn ang="0">
                  <a:pos x="6" y="0"/>
                </a:cxn>
                <a:cxn ang="0">
                  <a:pos x="0" y="0"/>
                </a:cxn>
                <a:cxn ang="0">
                  <a:pos x="0" y="44"/>
                </a:cxn>
              </a:cxnLst>
              <a:rect l="0" t="0" r="r" b="b"/>
              <a:pathLst>
                <a:path w="25" h="44">
                  <a:moveTo>
                    <a:pt x="0" y="44"/>
                  </a:moveTo>
                  <a:lnTo>
                    <a:pt x="6" y="44"/>
                  </a:lnTo>
                  <a:lnTo>
                    <a:pt x="13" y="44"/>
                  </a:lnTo>
                  <a:lnTo>
                    <a:pt x="13" y="38"/>
                  </a:lnTo>
                  <a:lnTo>
                    <a:pt x="19" y="38"/>
                  </a:lnTo>
                  <a:lnTo>
                    <a:pt x="19" y="38"/>
                  </a:lnTo>
                  <a:lnTo>
                    <a:pt x="25" y="32"/>
                  </a:lnTo>
                  <a:lnTo>
                    <a:pt x="25" y="25"/>
                  </a:lnTo>
                  <a:lnTo>
                    <a:pt x="25" y="25"/>
                  </a:lnTo>
                  <a:lnTo>
                    <a:pt x="25" y="19"/>
                  </a:lnTo>
                  <a:lnTo>
                    <a:pt x="25" y="12"/>
                  </a:lnTo>
                  <a:lnTo>
                    <a:pt x="19" y="12"/>
                  </a:lnTo>
                  <a:lnTo>
                    <a:pt x="19" y="6"/>
                  </a:lnTo>
                  <a:lnTo>
                    <a:pt x="13" y="6"/>
                  </a:lnTo>
                  <a:lnTo>
                    <a:pt x="13" y="6"/>
                  </a:lnTo>
                  <a:lnTo>
                    <a:pt x="6" y="0"/>
                  </a:lnTo>
                  <a:lnTo>
                    <a:pt x="0" y="0"/>
                  </a:lnTo>
                  <a:lnTo>
                    <a:pt x="0" y="4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6" name="Freeform 418"/>
            <p:cNvSpPr>
              <a:spLocks/>
            </p:cNvSpPr>
            <p:nvPr/>
          </p:nvSpPr>
          <p:spPr bwMode="auto">
            <a:xfrm>
              <a:off x="3736" y="2580"/>
              <a:ext cx="83" cy="89"/>
            </a:xfrm>
            <a:custGeom>
              <a:avLst/>
              <a:gdLst/>
              <a:ahLst/>
              <a:cxnLst>
                <a:cxn ang="0">
                  <a:pos x="0" y="89"/>
                </a:cxn>
                <a:cxn ang="0">
                  <a:pos x="83" y="45"/>
                </a:cxn>
                <a:cxn ang="0">
                  <a:pos x="0" y="0"/>
                </a:cxn>
                <a:cxn ang="0">
                  <a:pos x="0" y="89"/>
                </a:cxn>
              </a:cxnLst>
              <a:rect l="0" t="0" r="r" b="b"/>
              <a:pathLst>
                <a:path w="83" h="89">
                  <a:moveTo>
                    <a:pt x="0" y="89"/>
                  </a:moveTo>
                  <a:lnTo>
                    <a:pt x="83" y="45"/>
                  </a:lnTo>
                  <a:lnTo>
                    <a:pt x="0" y="0"/>
                  </a:lnTo>
                  <a:lnTo>
                    <a:pt x="0"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7" name="Freeform 419"/>
            <p:cNvSpPr>
              <a:spLocks/>
            </p:cNvSpPr>
            <p:nvPr/>
          </p:nvSpPr>
          <p:spPr bwMode="auto">
            <a:xfrm>
              <a:off x="3742" y="2612"/>
              <a:ext cx="7" cy="19"/>
            </a:xfrm>
            <a:custGeom>
              <a:avLst/>
              <a:gdLst/>
              <a:ahLst/>
              <a:cxnLst>
                <a:cxn ang="0">
                  <a:pos x="0" y="19"/>
                </a:cxn>
                <a:cxn ang="0">
                  <a:pos x="0" y="19"/>
                </a:cxn>
                <a:cxn ang="0">
                  <a:pos x="7" y="13"/>
                </a:cxn>
                <a:cxn ang="0">
                  <a:pos x="7" y="13"/>
                </a:cxn>
                <a:cxn ang="0">
                  <a:pos x="7" y="13"/>
                </a:cxn>
                <a:cxn ang="0">
                  <a:pos x="7" y="6"/>
                </a:cxn>
                <a:cxn ang="0">
                  <a:pos x="7" y="6"/>
                </a:cxn>
                <a:cxn ang="0">
                  <a:pos x="0" y="0"/>
                </a:cxn>
                <a:cxn ang="0">
                  <a:pos x="0" y="0"/>
                </a:cxn>
                <a:cxn ang="0">
                  <a:pos x="0" y="19"/>
                </a:cxn>
              </a:cxnLst>
              <a:rect l="0" t="0" r="r" b="b"/>
              <a:pathLst>
                <a:path w="7" h="19">
                  <a:moveTo>
                    <a:pt x="0" y="19"/>
                  </a:moveTo>
                  <a:lnTo>
                    <a:pt x="0" y="19"/>
                  </a:lnTo>
                  <a:lnTo>
                    <a:pt x="7" y="13"/>
                  </a:lnTo>
                  <a:lnTo>
                    <a:pt x="7" y="13"/>
                  </a:lnTo>
                  <a:lnTo>
                    <a:pt x="7" y="13"/>
                  </a:lnTo>
                  <a:lnTo>
                    <a:pt x="7" y="6"/>
                  </a:lnTo>
                  <a:lnTo>
                    <a:pt x="7" y="6"/>
                  </a:lnTo>
                  <a:lnTo>
                    <a:pt x="0" y="0"/>
                  </a:lnTo>
                  <a:lnTo>
                    <a:pt x="0" y="0"/>
                  </a:lnTo>
                  <a:lnTo>
                    <a:pt x="0" y="1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8" name="Rectangle 420"/>
            <p:cNvSpPr>
              <a:spLocks noChangeArrowheads="1"/>
            </p:cNvSpPr>
            <p:nvPr/>
          </p:nvSpPr>
          <p:spPr bwMode="auto">
            <a:xfrm>
              <a:off x="3608" y="2612"/>
              <a:ext cx="134" cy="1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9" name="Freeform 421"/>
            <p:cNvSpPr>
              <a:spLocks/>
            </p:cNvSpPr>
            <p:nvPr/>
          </p:nvSpPr>
          <p:spPr bwMode="auto">
            <a:xfrm>
              <a:off x="3595" y="2612"/>
              <a:ext cx="13" cy="19"/>
            </a:xfrm>
            <a:custGeom>
              <a:avLst/>
              <a:gdLst/>
              <a:ahLst/>
              <a:cxnLst>
                <a:cxn ang="0">
                  <a:pos x="13" y="0"/>
                </a:cxn>
                <a:cxn ang="0">
                  <a:pos x="7" y="0"/>
                </a:cxn>
                <a:cxn ang="0">
                  <a:pos x="7" y="6"/>
                </a:cxn>
                <a:cxn ang="0">
                  <a:pos x="0" y="6"/>
                </a:cxn>
                <a:cxn ang="0">
                  <a:pos x="0" y="13"/>
                </a:cxn>
                <a:cxn ang="0">
                  <a:pos x="0" y="13"/>
                </a:cxn>
                <a:cxn ang="0">
                  <a:pos x="7" y="13"/>
                </a:cxn>
                <a:cxn ang="0">
                  <a:pos x="7" y="19"/>
                </a:cxn>
                <a:cxn ang="0">
                  <a:pos x="13" y="19"/>
                </a:cxn>
                <a:cxn ang="0">
                  <a:pos x="13" y="0"/>
                </a:cxn>
              </a:cxnLst>
              <a:rect l="0" t="0" r="r" b="b"/>
              <a:pathLst>
                <a:path w="13" h="19">
                  <a:moveTo>
                    <a:pt x="13" y="0"/>
                  </a:moveTo>
                  <a:lnTo>
                    <a:pt x="7" y="0"/>
                  </a:lnTo>
                  <a:lnTo>
                    <a:pt x="7" y="6"/>
                  </a:lnTo>
                  <a:lnTo>
                    <a:pt x="0" y="6"/>
                  </a:lnTo>
                  <a:lnTo>
                    <a:pt x="0" y="13"/>
                  </a:lnTo>
                  <a:lnTo>
                    <a:pt x="0" y="13"/>
                  </a:lnTo>
                  <a:lnTo>
                    <a:pt x="7" y="13"/>
                  </a:lnTo>
                  <a:lnTo>
                    <a:pt x="7" y="19"/>
                  </a:lnTo>
                  <a:lnTo>
                    <a:pt x="13" y="19"/>
                  </a:lnTo>
                  <a:lnTo>
                    <a:pt x="1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0" name="Freeform 422"/>
            <p:cNvSpPr>
              <a:spLocks/>
            </p:cNvSpPr>
            <p:nvPr/>
          </p:nvSpPr>
          <p:spPr bwMode="auto">
            <a:xfrm>
              <a:off x="3563" y="2427"/>
              <a:ext cx="90" cy="77"/>
            </a:xfrm>
            <a:custGeom>
              <a:avLst/>
              <a:gdLst/>
              <a:ahLst/>
              <a:cxnLst>
                <a:cxn ang="0">
                  <a:pos x="90" y="77"/>
                </a:cxn>
                <a:cxn ang="0">
                  <a:pos x="45" y="0"/>
                </a:cxn>
                <a:cxn ang="0">
                  <a:pos x="0" y="77"/>
                </a:cxn>
                <a:cxn ang="0">
                  <a:pos x="90" y="77"/>
                </a:cxn>
              </a:cxnLst>
              <a:rect l="0" t="0" r="r" b="b"/>
              <a:pathLst>
                <a:path w="90" h="77">
                  <a:moveTo>
                    <a:pt x="90" y="77"/>
                  </a:moveTo>
                  <a:lnTo>
                    <a:pt x="45" y="0"/>
                  </a:lnTo>
                  <a:lnTo>
                    <a:pt x="0" y="77"/>
                  </a:lnTo>
                  <a:lnTo>
                    <a:pt x="90" y="7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1" name="Freeform 423"/>
            <p:cNvSpPr>
              <a:spLocks/>
            </p:cNvSpPr>
            <p:nvPr/>
          </p:nvSpPr>
          <p:spPr bwMode="auto">
            <a:xfrm>
              <a:off x="3595" y="2491"/>
              <a:ext cx="19" cy="6"/>
            </a:xfrm>
            <a:custGeom>
              <a:avLst/>
              <a:gdLst/>
              <a:ahLst/>
              <a:cxnLst>
                <a:cxn ang="0">
                  <a:pos x="19" y="6"/>
                </a:cxn>
                <a:cxn ang="0">
                  <a:pos x="19" y="6"/>
                </a:cxn>
                <a:cxn ang="0">
                  <a:pos x="19" y="0"/>
                </a:cxn>
                <a:cxn ang="0">
                  <a:pos x="13" y="0"/>
                </a:cxn>
                <a:cxn ang="0">
                  <a:pos x="13" y="0"/>
                </a:cxn>
                <a:cxn ang="0">
                  <a:pos x="7" y="0"/>
                </a:cxn>
                <a:cxn ang="0">
                  <a:pos x="7" y="0"/>
                </a:cxn>
                <a:cxn ang="0">
                  <a:pos x="0" y="6"/>
                </a:cxn>
                <a:cxn ang="0">
                  <a:pos x="0" y="6"/>
                </a:cxn>
                <a:cxn ang="0">
                  <a:pos x="19" y="6"/>
                </a:cxn>
              </a:cxnLst>
              <a:rect l="0" t="0" r="r" b="b"/>
              <a:pathLst>
                <a:path w="19" h="6">
                  <a:moveTo>
                    <a:pt x="19" y="6"/>
                  </a:moveTo>
                  <a:lnTo>
                    <a:pt x="19" y="6"/>
                  </a:lnTo>
                  <a:lnTo>
                    <a:pt x="19" y="0"/>
                  </a:lnTo>
                  <a:lnTo>
                    <a:pt x="13" y="0"/>
                  </a:lnTo>
                  <a:lnTo>
                    <a:pt x="13" y="0"/>
                  </a:lnTo>
                  <a:lnTo>
                    <a:pt x="7" y="0"/>
                  </a:lnTo>
                  <a:lnTo>
                    <a:pt x="7" y="0"/>
                  </a:lnTo>
                  <a:lnTo>
                    <a:pt x="0" y="6"/>
                  </a:lnTo>
                  <a:lnTo>
                    <a:pt x="0" y="6"/>
                  </a:lnTo>
                  <a:lnTo>
                    <a:pt x="19"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2" name="Rectangle 424"/>
            <p:cNvSpPr>
              <a:spLocks noChangeArrowheads="1"/>
            </p:cNvSpPr>
            <p:nvPr/>
          </p:nvSpPr>
          <p:spPr bwMode="auto">
            <a:xfrm>
              <a:off x="3595" y="2497"/>
              <a:ext cx="19" cy="12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3" name="Freeform 425"/>
            <p:cNvSpPr>
              <a:spLocks/>
            </p:cNvSpPr>
            <p:nvPr/>
          </p:nvSpPr>
          <p:spPr bwMode="auto">
            <a:xfrm>
              <a:off x="3595" y="2625"/>
              <a:ext cx="19" cy="6"/>
            </a:xfrm>
            <a:custGeom>
              <a:avLst/>
              <a:gdLst/>
              <a:ahLst/>
              <a:cxnLst>
                <a:cxn ang="0">
                  <a:pos x="0" y="0"/>
                </a:cxn>
                <a:cxn ang="0">
                  <a:pos x="0" y="0"/>
                </a:cxn>
                <a:cxn ang="0">
                  <a:pos x="7" y="0"/>
                </a:cxn>
                <a:cxn ang="0">
                  <a:pos x="7" y="6"/>
                </a:cxn>
                <a:cxn ang="0">
                  <a:pos x="13" y="6"/>
                </a:cxn>
                <a:cxn ang="0">
                  <a:pos x="13" y="6"/>
                </a:cxn>
                <a:cxn ang="0">
                  <a:pos x="19" y="0"/>
                </a:cxn>
                <a:cxn ang="0">
                  <a:pos x="19" y="0"/>
                </a:cxn>
                <a:cxn ang="0">
                  <a:pos x="19" y="0"/>
                </a:cxn>
                <a:cxn ang="0">
                  <a:pos x="0" y="0"/>
                </a:cxn>
              </a:cxnLst>
              <a:rect l="0" t="0" r="r" b="b"/>
              <a:pathLst>
                <a:path w="19" h="6">
                  <a:moveTo>
                    <a:pt x="0" y="0"/>
                  </a:moveTo>
                  <a:lnTo>
                    <a:pt x="0" y="0"/>
                  </a:lnTo>
                  <a:lnTo>
                    <a:pt x="7" y="0"/>
                  </a:lnTo>
                  <a:lnTo>
                    <a:pt x="7" y="6"/>
                  </a:lnTo>
                  <a:lnTo>
                    <a:pt x="13" y="6"/>
                  </a:lnTo>
                  <a:lnTo>
                    <a:pt x="13" y="6"/>
                  </a:lnTo>
                  <a:lnTo>
                    <a:pt x="19" y="0"/>
                  </a:lnTo>
                  <a:lnTo>
                    <a:pt x="19" y="0"/>
                  </a:lnTo>
                  <a:lnTo>
                    <a:pt x="19"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4" name="Line 426"/>
            <p:cNvSpPr>
              <a:spLocks noChangeShapeType="1"/>
            </p:cNvSpPr>
            <p:nvPr/>
          </p:nvSpPr>
          <p:spPr bwMode="auto">
            <a:xfrm>
              <a:off x="3602" y="2905"/>
              <a:ext cx="1" cy="12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5" name="Freeform 427"/>
            <p:cNvSpPr>
              <a:spLocks/>
            </p:cNvSpPr>
            <p:nvPr/>
          </p:nvSpPr>
          <p:spPr bwMode="auto">
            <a:xfrm>
              <a:off x="3576" y="2982"/>
              <a:ext cx="51" cy="51"/>
            </a:xfrm>
            <a:custGeom>
              <a:avLst/>
              <a:gdLst/>
              <a:ahLst/>
              <a:cxnLst>
                <a:cxn ang="0">
                  <a:pos x="26" y="51"/>
                </a:cxn>
                <a:cxn ang="0">
                  <a:pos x="51" y="0"/>
                </a:cxn>
                <a:cxn ang="0">
                  <a:pos x="0" y="0"/>
                </a:cxn>
                <a:cxn ang="0">
                  <a:pos x="26" y="51"/>
                </a:cxn>
              </a:cxnLst>
              <a:rect l="0" t="0" r="r" b="b"/>
              <a:pathLst>
                <a:path w="51" h="51">
                  <a:moveTo>
                    <a:pt x="26" y="51"/>
                  </a:moveTo>
                  <a:lnTo>
                    <a:pt x="51"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6" name="Line 428"/>
            <p:cNvSpPr>
              <a:spLocks noChangeShapeType="1"/>
            </p:cNvSpPr>
            <p:nvPr/>
          </p:nvSpPr>
          <p:spPr bwMode="auto">
            <a:xfrm>
              <a:off x="3602" y="2905"/>
              <a:ext cx="210"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7" name="Freeform 429"/>
            <p:cNvSpPr>
              <a:spLocks/>
            </p:cNvSpPr>
            <p:nvPr/>
          </p:nvSpPr>
          <p:spPr bwMode="auto">
            <a:xfrm>
              <a:off x="3755" y="2880"/>
              <a:ext cx="57" cy="51"/>
            </a:xfrm>
            <a:custGeom>
              <a:avLst/>
              <a:gdLst/>
              <a:ahLst/>
              <a:cxnLst>
                <a:cxn ang="0">
                  <a:pos x="57" y="25"/>
                </a:cxn>
                <a:cxn ang="0">
                  <a:pos x="0" y="0"/>
                </a:cxn>
                <a:cxn ang="0">
                  <a:pos x="0" y="51"/>
                </a:cxn>
                <a:cxn ang="0">
                  <a:pos x="57" y="25"/>
                </a:cxn>
              </a:cxnLst>
              <a:rect l="0" t="0" r="r" b="b"/>
              <a:pathLst>
                <a:path w="57" h="51">
                  <a:moveTo>
                    <a:pt x="57" y="25"/>
                  </a:moveTo>
                  <a:lnTo>
                    <a:pt x="0" y="0"/>
                  </a:lnTo>
                  <a:lnTo>
                    <a:pt x="0" y="51"/>
                  </a:lnTo>
                  <a:lnTo>
                    <a:pt x="57"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8" name="Freeform 430"/>
            <p:cNvSpPr>
              <a:spLocks/>
            </p:cNvSpPr>
            <p:nvPr/>
          </p:nvSpPr>
          <p:spPr bwMode="auto">
            <a:xfrm>
              <a:off x="3404" y="2427"/>
              <a:ext cx="89" cy="77"/>
            </a:xfrm>
            <a:custGeom>
              <a:avLst/>
              <a:gdLst/>
              <a:ahLst/>
              <a:cxnLst>
                <a:cxn ang="0">
                  <a:pos x="89" y="77"/>
                </a:cxn>
                <a:cxn ang="0">
                  <a:pos x="44" y="0"/>
                </a:cxn>
                <a:cxn ang="0">
                  <a:pos x="0" y="77"/>
                </a:cxn>
                <a:cxn ang="0">
                  <a:pos x="89" y="77"/>
                </a:cxn>
              </a:cxnLst>
              <a:rect l="0" t="0" r="r" b="b"/>
              <a:pathLst>
                <a:path w="89" h="77">
                  <a:moveTo>
                    <a:pt x="89" y="77"/>
                  </a:moveTo>
                  <a:lnTo>
                    <a:pt x="44" y="0"/>
                  </a:lnTo>
                  <a:lnTo>
                    <a:pt x="0" y="77"/>
                  </a:lnTo>
                  <a:lnTo>
                    <a:pt x="89" y="7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9" name="Freeform 431"/>
            <p:cNvSpPr>
              <a:spLocks/>
            </p:cNvSpPr>
            <p:nvPr/>
          </p:nvSpPr>
          <p:spPr bwMode="auto">
            <a:xfrm>
              <a:off x="3442" y="2491"/>
              <a:ext cx="13" cy="6"/>
            </a:xfrm>
            <a:custGeom>
              <a:avLst/>
              <a:gdLst/>
              <a:ahLst/>
              <a:cxnLst>
                <a:cxn ang="0">
                  <a:pos x="13" y="6"/>
                </a:cxn>
                <a:cxn ang="0">
                  <a:pos x="13" y="6"/>
                </a:cxn>
                <a:cxn ang="0">
                  <a:pos x="13" y="0"/>
                </a:cxn>
                <a:cxn ang="0">
                  <a:pos x="6" y="0"/>
                </a:cxn>
                <a:cxn ang="0">
                  <a:pos x="6" y="0"/>
                </a:cxn>
                <a:cxn ang="0">
                  <a:pos x="0" y="0"/>
                </a:cxn>
                <a:cxn ang="0">
                  <a:pos x="0" y="0"/>
                </a:cxn>
                <a:cxn ang="0">
                  <a:pos x="0" y="6"/>
                </a:cxn>
                <a:cxn ang="0">
                  <a:pos x="0" y="6"/>
                </a:cxn>
                <a:cxn ang="0">
                  <a:pos x="13" y="6"/>
                </a:cxn>
              </a:cxnLst>
              <a:rect l="0" t="0" r="r" b="b"/>
              <a:pathLst>
                <a:path w="13" h="6">
                  <a:moveTo>
                    <a:pt x="13" y="6"/>
                  </a:moveTo>
                  <a:lnTo>
                    <a:pt x="13" y="6"/>
                  </a:lnTo>
                  <a:lnTo>
                    <a:pt x="13" y="0"/>
                  </a:lnTo>
                  <a:lnTo>
                    <a:pt x="6" y="0"/>
                  </a:lnTo>
                  <a:lnTo>
                    <a:pt x="6" y="0"/>
                  </a:lnTo>
                  <a:lnTo>
                    <a:pt x="0" y="0"/>
                  </a:lnTo>
                  <a:lnTo>
                    <a:pt x="0" y="0"/>
                  </a:lnTo>
                  <a:lnTo>
                    <a:pt x="0" y="6"/>
                  </a:lnTo>
                  <a:lnTo>
                    <a:pt x="0" y="6"/>
                  </a:lnTo>
                  <a:lnTo>
                    <a:pt x="13"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0" name="Rectangle 432"/>
            <p:cNvSpPr>
              <a:spLocks noChangeArrowheads="1"/>
            </p:cNvSpPr>
            <p:nvPr/>
          </p:nvSpPr>
          <p:spPr bwMode="auto">
            <a:xfrm>
              <a:off x="3442" y="2497"/>
              <a:ext cx="13" cy="46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1" name="Freeform 433"/>
            <p:cNvSpPr>
              <a:spLocks/>
            </p:cNvSpPr>
            <p:nvPr/>
          </p:nvSpPr>
          <p:spPr bwMode="auto">
            <a:xfrm>
              <a:off x="3404" y="2956"/>
              <a:ext cx="89" cy="83"/>
            </a:xfrm>
            <a:custGeom>
              <a:avLst/>
              <a:gdLst/>
              <a:ahLst/>
              <a:cxnLst>
                <a:cxn ang="0">
                  <a:pos x="89" y="0"/>
                </a:cxn>
                <a:cxn ang="0">
                  <a:pos x="44" y="83"/>
                </a:cxn>
                <a:cxn ang="0">
                  <a:pos x="0" y="0"/>
                </a:cxn>
                <a:cxn ang="0">
                  <a:pos x="89" y="0"/>
                </a:cxn>
              </a:cxnLst>
              <a:rect l="0" t="0" r="r" b="b"/>
              <a:pathLst>
                <a:path w="89" h="83">
                  <a:moveTo>
                    <a:pt x="89" y="0"/>
                  </a:moveTo>
                  <a:lnTo>
                    <a:pt x="44" y="83"/>
                  </a:lnTo>
                  <a:lnTo>
                    <a:pt x="0" y="0"/>
                  </a:lnTo>
                  <a:lnTo>
                    <a:pt x="89"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2" name="Freeform 434"/>
            <p:cNvSpPr>
              <a:spLocks/>
            </p:cNvSpPr>
            <p:nvPr/>
          </p:nvSpPr>
          <p:spPr bwMode="auto">
            <a:xfrm>
              <a:off x="3442" y="2963"/>
              <a:ext cx="13" cy="6"/>
            </a:xfrm>
            <a:custGeom>
              <a:avLst/>
              <a:gdLst/>
              <a:ahLst/>
              <a:cxnLst>
                <a:cxn ang="0">
                  <a:pos x="0" y="0"/>
                </a:cxn>
                <a:cxn ang="0">
                  <a:pos x="0" y="0"/>
                </a:cxn>
                <a:cxn ang="0">
                  <a:pos x="0" y="6"/>
                </a:cxn>
                <a:cxn ang="0">
                  <a:pos x="0" y="6"/>
                </a:cxn>
                <a:cxn ang="0">
                  <a:pos x="6" y="6"/>
                </a:cxn>
                <a:cxn ang="0">
                  <a:pos x="6" y="6"/>
                </a:cxn>
                <a:cxn ang="0">
                  <a:pos x="13" y="6"/>
                </a:cxn>
                <a:cxn ang="0">
                  <a:pos x="13" y="0"/>
                </a:cxn>
                <a:cxn ang="0">
                  <a:pos x="13" y="0"/>
                </a:cxn>
                <a:cxn ang="0">
                  <a:pos x="0" y="0"/>
                </a:cxn>
              </a:cxnLst>
              <a:rect l="0" t="0" r="r" b="b"/>
              <a:pathLst>
                <a:path w="13" h="6">
                  <a:moveTo>
                    <a:pt x="0" y="0"/>
                  </a:moveTo>
                  <a:lnTo>
                    <a:pt x="0" y="0"/>
                  </a:lnTo>
                  <a:lnTo>
                    <a:pt x="0" y="6"/>
                  </a:lnTo>
                  <a:lnTo>
                    <a:pt x="0" y="6"/>
                  </a:lnTo>
                  <a:lnTo>
                    <a:pt x="6" y="6"/>
                  </a:lnTo>
                  <a:lnTo>
                    <a:pt x="6" y="6"/>
                  </a:lnTo>
                  <a:lnTo>
                    <a:pt x="13" y="6"/>
                  </a:lnTo>
                  <a:lnTo>
                    <a:pt x="13" y="0"/>
                  </a:lnTo>
                  <a:lnTo>
                    <a:pt x="13"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3" name="Line 435"/>
            <p:cNvSpPr>
              <a:spLocks noChangeShapeType="1"/>
            </p:cNvSpPr>
            <p:nvPr/>
          </p:nvSpPr>
          <p:spPr bwMode="auto">
            <a:xfrm>
              <a:off x="1066"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4" name="Line 436"/>
            <p:cNvSpPr>
              <a:spLocks noChangeShapeType="1"/>
            </p:cNvSpPr>
            <p:nvPr/>
          </p:nvSpPr>
          <p:spPr bwMode="auto">
            <a:xfrm>
              <a:off x="1194"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5" name="Line 437"/>
            <p:cNvSpPr>
              <a:spLocks noChangeShapeType="1"/>
            </p:cNvSpPr>
            <p:nvPr/>
          </p:nvSpPr>
          <p:spPr bwMode="auto">
            <a:xfrm>
              <a:off x="1322"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6" name="Line 438"/>
            <p:cNvSpPr>
              <a:spLocks noChangeShapeType="1"/>
            </p:cNvSpPr>
            <p:nvPr/>
          </p:nvSpPr>
          <p:spPr bwMode="auto">
            <a:xfrm>
              <a:off x="1449"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7" name="Line 439"/>
            <p:cNvSpPr>
              <a:spLocks noChangeShapeType="1"/>
            </p:cNvSpPr>
            <p:nvPr/>
          </p:nvSpPr>
          <p:spPr bwMode="auto">
            <a:xfrm>
              <a:off x="1577"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8" name="Line 440"/>
            <p:cNvSpPr>
              <a:spLocks noChangeShapeType="1"/>
            </p:cNvSpPr>
            <p:nvPr/>
          </p:nvSpPr>
          <p:spPr bwMode="auto">
            <a:xfrm>
              <a:off x="1705"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9" name="Line 441"/>
            <p:cNvSpPr>
              <a:spLocks noChangeShapeType="1"/>
            </p:cNvSpPr>
            <p:nvPr/>
          </p:nvSpPr>
          <p:spPr bwMode="auto">
            <a:xfrm>
              <a:off x="1833"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0" name="Line 442"/>
            <p:cNvSpPr>
              <a:spLocks noChangeShapeType="1"/>
            </p:cNvSpPr>
            <p:nvPr/>
          </p:nvSpPr>
          <p:spPr bwMode="auto">
            <a:xfrm>
              <a:off x="1960"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1" name="Line 443"/>
            <p:cNvSpPr>
              <a:spLocks noChangeShapeType="1"/>
            </p:cNvSpPr>
            <p:nvPr/>
          </p:nvSpPr>
          <p:spPr bwMode="auto">
            <a:xfrm>
              <a:off x="2088"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2" name="Line 444"/>
            <p:cNvSpPr>
              <a:spLocks noChangeShapeType="1"/>
            </p:cNvSpPr>
            <p:nvPr/>
          </p:nvSpPr>
          <p:spPr bwMode="auto">
            <a:xfrm>
              <a:off x="2216"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3" name="Line 445"/>
            <p:cNvSpPr>
              <a:spLocks noChangeShapeType="1"/>
            </p:cNvSpPr>
            <p:nvPr/>
          </p:nvSpPr>
          <p:spPr bwMode="auto">
            <a:xfrm>
              <a:off x="2343"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4" name="Line 446"/>
            <p:cNvSpPr>
              <a:spLocks noChangeShapeType="1"/>
            </p:cNvSpPr>
            <p:nvPr/>
          </p:nvSpPr>
          <p:spPr bwMode="auto">
            <a:xfrm>
              <a:off x="2471"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5" name="Line 447"/>
            <p:cNvSpPr>
              <a:spLocks noChangeShapeType="1"/>
            </p:cNvSpPr>
            <p:nvPr/>
          </p:nvSpPr>
          <p:spPr bwMode="auto">
            <a:xfrm>
              <a:off x="2599"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6" name="Freeform 448"/>
            <p:cNvSpPr>
              <a:spLocks/>
            </p:cNvSpPr>
            <p:nvPr/>
          </p:nvSpPr>
          <p:spPr bwMode="auto">
            <a:xfrm>
              <a:off x="2727" y="156"/>
              <a:ext cx="12" cy="70"/>
            </a:xfrm>
            <a:custGeom>
              <a:avLst/>
              <a:gdLst/>
              <a:ahLst/>
              <a:cxnLst>
                <a:cxn ang="0">
                  <a:pos x="0" y="0"/>
                </a:cxn>
                <a:cxn ang="0">
                  <a:pos x="12" y="0"/>
                </a:cxn>
                <a:cxn ang="0">
                  <a:pos x="12" y="0"/>
                </a:cxn>
                <a:cxn ang="0">
                  <a:pos x="12" y="70"/>
                </a:cxn>
              </a:cxnLst>
              <a:rect l="0" t="0" r="r" b="b"/>
              <a:pathLst>
                <a:path w="12" h="70">
                  <a:moveTo>
                    <a:pt x="0" y="0"/>
                  </a:moveTo>
                  <a:lnTo>
                    <a:pt x="12" y="0"/>
                  </a:lnTo>
                  <a:lnTo>
                    <a:pt x="12" y="0"/>
                  </a:lnTo>
                  <a:lnTo>
                    <a:pt x="12" y="70"/>
                  </a:lnTo>
                </a:path>
              </a:pathLst>
            </a:cu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7" name="Line 449"/>
            <p:cNvSpPr>
              <a:spLocks noChangeShapeType="1"/>
            </p:cNvSpPr>
            <p:nvPr/>
          </p:nvSpPr>
          <p:spPr bwMode="auto">
            <a:xfrm>
              <a:off x="2739" y="277"/>
              <a:ext cx="1" cy="77"/>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8" name="Line 450"/>
            <p:cNvSpPr>
              <a:spLocks noChangeShapeType="1"/>
            </p:cNvSpPr>
            <p:nvPr/>
          </p:nvSpPr>
          <p:spPr bwMode="auto">
            <a:xfrm>
              <a:off x="2739" y="405"/>
              <a:ext cx="1" cy="77"/>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9" name="Line 451"/>
            <p:cNvSpPr>
              <a:spLocks noChangeShapeType="1"/>
            </p:cNvSpPr>
            <p:nvPr/>
          </p:nvSpPr>
          <p:spPr bwMode="auto">
            <a:xfrm>
              <a:off x="2739" y="533"/>
              <a:ext cx="1" cy="76"/>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0" name="Freeform 452"/>
            <p:cNvSpPr>
              <a:spLocks/>
            </p:cNvSpPr>
            <p:nvPr/>
          </p:nvSpPr>
          <p:spPr bwMode="auto">
            <a:xfrm>
              <a:off x="2714" y="660"/>
              <a:ext cx="25" cy="51"/>
            </a:xfrm>
            <a:custGeom>
              <a:avLst/>
              <a:gdLst/>
              <a:ahLst/>
              <a:cxnLst>
                <a:cxn ang="0">
                  <a:pos x="25" y="0"/>
                </a:cxn>
                <a:cxn ang="0">
                  <a:pos x="25" y="51"/>
                </a:cxn>
                <a:cxn ang="0">
                  <a:pos x="25" y="51"/>
                </a:cxn>
                <a:cxn ang="0">
                  <a:pos x="0" y="51"/>
                </a:cxn>
              </a:cxnLst>
              <a:rect l="0" t="0" r="r" b="b"/>
              <a:pathLst>
                <a:path w="25" h="51">
                  <a:moveTo>
                    <a:pt x="25" y="0"/>
                  </a:moveTo>
                  <a:lnTo>
                    <a:pt x="25" y="51"/>
                  </a:lnTo>
                  <a:lnTo>
                    <a:pt x="25" y="51"/>
                  </a:lnTo>
                  <a:lnTo>
                    <a:pt x="0" y="51"/>
                  </a:lnTo>
                </a:path>
              </a:pathLst>
            </a:cu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1" name="Line 453"/>
            <p:cNvSpPr>
              <a:spLocks noChangeShapeType="1"/>
            </p:cNvSpPr>
            <p:nvPr/>
          </p:nvSpPr>
          <p:spPr bwMode="auto">
            <a:xfrm flipH="1">
              <a:off x="2586" y="711"/>
              <a:ext cx="7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2" name="Line 454"/>
            <p:cNvSpPr>
              <a:spLocks noChangeShapeType="1"/>
            </p:cNvSpPr>
            <p:nvPr/>
          </p:nvSpPr>
          <p:spPr bwMode="auto">
            <a:xfrm flipH="1">
              <a:off x="2458" y="711"/>
              <a:ext cx="7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3" name="Line 455"/>
            <p:cNvSpPr>
              <a:spLocks noChangeShapeType="1"/>
            </p:cNvSpPr>
            <p:nvPr/>
          </p:nvSpPr>
          <p:spPr bwMode="auto">
            <a:xfrm flipH="1">
              <a:off x="2331" y="711"/>
              <a:ext cx="76"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4" name="Line 456"/>
            <p:cNvSpPr>
              <a:spLocks noChangeShapeType="1"/>
            </p:cNvSpPr>
            <p:nvPr/>
          </p:nvSpPr>
          <p:spPr bwMode="auto">
            <a:xfrm flipH="1">
              <a:off x="2203" y="711"/>
              <a:ext cx="7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5" name="Line 457"/>
            <p:cNvSpPr>
              <a:spLocks noChangeShapeType="1"/>
            </p:cNvSpPr>
            <p:nvPr/>
          </p:nvSpPr>
          <p:spPr bwMode="auto">
            <a:xfrm flipH="1">
              <a:off x="2075" y="711"/>
              <a:ext cx="7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6" name="Line 458"/>
            <p:cNvSpPr>
              <a:spLocks noChangeShapeType="1"/>
            </p:cNvSpPr>
            <p:nvPr/>
          </p:nvSpPr>
          <p:spPr bwMode="auto">
            <a:xfrm flipH="1">
              <a:off x="1947" y="711"/>
              <a:ext cx="7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7" name="Line 459"/>
            <p:cNvSpPr>
              <a:spLocks noChangeShapeType="1"/>
            </p:cNvSpPr>
            <p:nvPr/>
          </p:nvSpPr>
          <p:spPr bwMode="auto">
            <a:xfrm flipH="1">
              <a:off x="1820" y="711"/>
              <a:ext cx="76"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8" name="Line 460"/>
            <p:cNvSpPr>
              <a:spLocks noChangeShapeType="1"/>
            </p:cNvSpPr>
            <p:nvPr/>
          </p:nvSpPr>
          <p:spPr bwMode="auto">
            <a:xfrm flipH="1">
              <a:off x="1692" y="711"/>
              <a:ext cx="7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9" name="Line 461"/>
            <p:cNvSpPr>
              <a:spLocks noChangeShapeType="1"/>
            </p:cNvSpPr>
            <p:nvPr/>
          </p:nvSpPr>
          <p:spPr bwMode="auto">
            <a:xfrm flipH="1">
              <a:off x="1564" y="711"/>
              <a:ext cx="7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0" name="Line 462"/>
            <p:cNvSpPr>
              <a:spLocks noChangeShapeType="1"/>
            </p:cNvSpPr>
            <p:nvPr/>
          </p:nvSpPr>
          <p:spPr bwMode="auto">
            <a:xfrm flipH="1">
              <a:off x="1437" y="711"/>
              <a:ext cx="76"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1" name="Line 463"/>
            <p:cNvSpPr>
              <a:spLocks noChangeShapeType="1"/>
            </p:cNvSpPr>
            <p:nvPr/>
          </p:nvSpPr>
          <p:spPr bwMode="auto">
            <a:xfrm flipH="1">
              <a:off x="1309" y="711"/>
              <a:ext cx="76"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2" name="Line 464"/>
            <p:cNvSpPr>
              <a:spLocks noChangeShapeType="1"/>
            </p:cNvSpPr>
            <p:nvPr/>
          </p:nvSpPr>
          <p:spPr bwMode="auto">
            <a:xfrm flipH="1">
              <a:off x="1181" y="711"/>
              <a:ext cx="7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3" name="Freeform 465"/>
            <p:cNvSpPr>
              <a:spLocks/>
            </p:cNvSpPr>
            <p:nvPr/>
          </p:nvSpPr>
          <p:spPr bwMode="auto">
            <a:xfrm>
              <a:off x="1066" y="692"/>
              <a:ext cx="64" cy="19"/>
            </a:xfrm>
            <a:custGeom>
              <a:avLst/>
              <a:gdLst/>
              <a:ahLst/>
              <a:cxnLst>
                <a:cxn ang="0">
                  <a:pos x="64" y="19"/>
                </a:cxn>
                <a:cxn ang="0">
                  <a:pos x="0" y="19"/>
                </a:cxn>
                <a:cxn ang="0">
                  <a:pos x="0" y="19"/>
                </a:cxn>
                <a:cxn ang="0">
                  <a:pos x="0" y="0"/>
                </a:cxn>
              </a:cxnLst>
              <a:rect l="0" t="0" r="r" b="b"/>
              <a:pathLst>
                <a:path w="64" h="19">
                  <a:moveTo>
                    <a:pt x="64" y="19"/>
                  </a:moveTo>
                  <a:lnTo>
                    <a:pt x="0" y="19"/>
                  </a:lnTo>
                  <a:lnTo>
                    <a:pt x="0" y="19"/>
                  </a:lnTo>
                  <a:lnTo>
                    <a:pt x="0" y="0"/>
                  </a:lnTo>
                </a:path>
              </a:pathLst>
            </a:cu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4" name="Line 466"/>
            <p:cNvSpPr>
              <a:spLocks noChangeShapeType="1"/>
            </p:cNvSpPr>
            <p:nvPr/>
          </p:nvSpPr>
          <p:spPr bwMode="auto">
            <a:xfrm flipV="1">
              <a:off x="1066" y="564"/>
              <a:ext cx="1" cy="83"/>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5" name="Line 467"/>
            <p:cNvSpPr>
              <a:spLocks noChangeShapeType="1"/>
            </p:cNvSpPr>
            <p:nvPr/>
          </p:nvSpPr>
          <p:spPr bwMode="auto">
            <a:xfrm flipV="1">
              <a:off x="1066" y="437"/>
              <a:ext cx="1" cy="83"/>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6" name="Line 468"/>
            <p:cNvSpPr>
              <a:spLocks noChangeShapeType="1"/>
            </p:cNvSpPr>
            <p:nvPr/>
          </p:nvSpPr>
          <p:spPr bwMode="auto">
            <a:xfrm flipV="1">
              <a:off x="1066" y="309"/>
              <a:ext cx="1" cy="83"/>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7" name="Line 469"/>
            <p:cNvSpPr>
              <a:spLocks noChangeShapeType="1"/>
            </p:cNvSpPr>
            <p:nvPr/>
          </p:nvSpPr>
          <p:spPr bwMode="auto">
            <a:xfrm flipV="1">
              <a:off x="1066" y="182"/>
              <a:ext cx="1" cy="83"/>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72" name="Title 3"/>
          <p:cNvSpPr>
            <a:spLocks noGrp="1"/>
          </p:cNvSpPr>
          <p:nvPr>
            <p:ph type="title"/>
          </p:nvPr>
        </p:nvSpPr>
        <p:spPr>
          <a:xfrm>
            <a:off x="457200" y="0"/>
            <a:ext cx="8229600" cy="792162"/>
          </a:xfrm>
        </p:spPr>
        <p:txBody>
          <a:bodyPr>
            <a:normAutofit/>
          </a:bodyPr>
          <a:lstStyle/>
          <a:p>
            <a:r>
              <a:rPr lang="en-US" sz="3200" dirty="0" smtClean="0"/>
              <a:t>TCI6614 Functional Architecture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sz="3200" dirty="0" smtClean="0"/>
              <a:t>ARM access SOC memory</a:t>
            </a:r>
            <a:endParaRPr lang="en-US" sz="3200" dirty="0"/>
          </a:p>
        </p:txBody>
      </p:sp>
      <p:sp>
        <p:nvSpPr>
          <p:cNvPr id="3" name="Content Placeholder 2"/>
          <p:cNvSpPr>
            <a:spLocks noGrp="1"/>
          </p:cNvSpPr>
          <p:nvPr>
            <p:ph idx="1"/>
          </p:nvPr>
        </p:nvSpPr>
        <p:spPr>
          <a:xfrm>
            <a:off x="457200" y="1447800"/>
            <a:ext cx="8229600" cy="4724400"/>
          </a:xfrm>
        </p:spPr>
        <p:txBody>
          <a:bodyPr/>
          <a:lstStyle/>
          <a:p>
            <a:r>
              <a:rPr lang="en-US" sz="2800" dirty="0" smtClean="0"/>
              <a:t>Do you see a problem with HyperLink access?</a:t>
            </a:r>
          </a:p>
          <a:p>
            <a:pPr lvl="1"/>
            <a:r>
              <a:rPr lang="en-US" sz="2400" dirty="0" smtClean="0"/>
              <a:t>Addresses in the 0x4 range are part of the internal ARM memory map</a:t>
            </a:r>
          </a:p>
          <a:p>
            <a:r>
              <a:rPr lang="en-US" sz="2800" dirty="0" smtClean="0"/>
              <a:t>What about the cache and data from the Shared Memory and the Async EMIF16?</a:t>
            </a:r>
          </a:p>
          <a:p>
            <a:pPr lvl="1"/>
            <a:r>
              <a:rPr lang="en-US" sz="2400" dirty="0" smtClean="0"/>
              <a:t>The next slide presents a page from the device errata</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sz="3200" dirty="0" smtClean="0"/>
              <a:t>Errata User’s Note number 10</a:t>
            </a:r>
            <a:endParaRPr lang="en-US" sz="3200" dirty="0"/>
          </a:p>
        </p:txBody>
      </p:sp>
      <p:pic>
        <p:nvPicPr>
          <p:cNvPr id="5123" name="Picture 3"/>
          <p:cNvPicPr>
            <a:picLocks noChangeAspect="1" noChangeArrowheads="1"/>
          </p:cNvPicPr>
          <p:nvPr/>
        </p:nvPicPr>
        <p:blipFill>
          <a:blip r:embed="rId2" cstate="print"/>
          <a:srcRect/>
          <a:stretch>
            <a:fillRect/>
          </a:stretch>
        </p:blipFill>
        <p:spPr bwMode="auto">
          <a:xfrm>
            <a:off x="177019" y="1676400"/>
            <a:ext cx="8276420" cy="3300413"/>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Read the Errata </a:t>
            </a:r>
            <a:endParaRPr lang="en-US" sz="3600" dirty="0"/>
          </a:p>
        </p:txBody>
      </p:sp>
      <p:sp>
        <p:nvSpPr>
          <p:cNvPr id="3" name="Content Placeholder 2"/>
          <p:cNvSpPr>
            <a:spLocks noGrp="1"/>
          </p:cNvSpPr>
          <p:nvPr>
            <p:ph idx="1"/>
          </p:nvPr>
        </p:nvSpPr>
        <p:spPr/>
        <p:txBody>
          <a:bodyPr/>
          <a:lstStyle/>
          <a:p>
            <a:r>
              <a:rPr lang="en-US" sz="900" dirty="0" smtClean="0"/>
              <a:t>Introduction. . . . . . . . . . . . . . . . . . . . . . . . . . . . . . . . . . . . . . . . . . . . . . . . . . . . . . . . . . . . . . . . . . . . . . . . . . . . . . . . . . . . . . . . . . . . . . . . . . . . . . 5</a:t>
            </a:r>
          </a:p>
          <a:p>
            <a:r>
              <a:rPr lang="en-US" sz="900" dirty="0" smtClean="0"/>
              <a:t>Device and Development Support Tool Nomenclature. . . . . . . . . . . . . . . . . . . . . . . . . . . . . . . . . . . . . . . . . . . . . . . . . . . . . . . . . . . . . 5</a:t>
            </a:r>
          </a:p>
          <a:p>
            <a:r>
              <a:rPr lang="en-US" sz="900" dirty="0" smtClean="0"/>
              <a:t>Package Symbolization and Revision Identification . . . . . . . . . . . . . . . . . . . . . . . . . . . . . . . . . . . . . . . . . . . . . . . . . . . . . . . . . . . . . . . . 6</a:t>
            </a:r>
          </a:p>
          <a:p>
            <a:r>
              <a:rPr lang="en-US" sz="900" dirty="0" smtClean="0"/>
              <a:t>Silicon Updates. . . . . . . . . . . . . . . . . . . . . . . . . . . . . . . . . . . . . . . . . . . . . . . . . . . . . . . . . . . . . . . . . . . . . . . . . . . . . . . . . . . . . . . . . . . . . . . . . . . 8</a:t>
            </a:r>
          </a:p>
          <a:p>
            <a:r>
              <a:rPr lang="en-US" sz="900" dirty="0" smtClean="0"/>
              <a:t>Advisory 1— HyperLink Temporary Blocking Issue . . . . . . . . . . . . . . . . . . . . . . . . . . . . . . . . . . . . . . . . . . . . . . . . . . . . . . . . . . . . . . . . . . . . . . . . .9</a:t>
            </a:r>
          </a:p>
          <a:p>
            <a:r>
              <a:rPr lang="en-US" sz="900" dirty="0" smtClean="0"/>
              <a:t>Advisory 2— BCP DNT Support for HSUPA 10ms TTI With Spreading Factor Two Issue . . . . . . . . . . . . . . . . . . . . . . . . . . . . . . . . . . . . . .10</a:t>
            </a:r>
          </a:p>
          <a:p>
            <a:r>
              <a:rPr lang="en-US" sz="900" dirty="0" smtClean="0"/>
              <a:t>Advisory 3— BCP DIO Reading From DDR Memory Issue . . . . . . . . . . . . . . . . . . . . . . . . . . . . . . . . . . . . . . . . . . . . . . . . . . . . . . . . . . . . . . . . . .11</a:t>
            </a:r>
          </a:p>
          <a:p>
            <a:r>
              <a:rPr lang="en-US" sz="900" dirty="0" smtClean="0"/>
              <a:t>Advisory 4— DDR3 Excessive Refresh Issue . . . . . . . . . . . . . . . . . . . . . . . . . . . . . . . . . . . . . . . . . . . . . . . . . . . . . . . . . . . . . . . . . . . . . . . . . . . . . . .12</a:t>
            </a:r>
          </a:p>
          <a:p>
            <a:r>
              <a:rPr lang="en-US" sz="900" dirty="0" smtClean="0"/>
              <a:t>Advisory 5— TAC P-CCPCH QPSK Symbol Data Mode with STTD Issue . . . . . . . . . . . . . . . . . . . . . . . . . . . . . . . . . . . . . . . . . . . . . . . . . . . . .13</a:t>
            </a:r>
          </a:p>
          <a:p>
            <a:r>
              <a:rPr lang="en-US" sz="900" dirty="0" smtClean="0"/>
              <a:t>Advisory 6— SRIO Control Symbols Are Sent More Often Than Required Issue . . . . . . . . . . . . . . . . . . . . . . . . . . . . . . . . . . . . . . . . . . . . .14</a:t>
            </a:r>
          </a:p>
          <a:p>
            <a:r>
              <a:rPr lang="en-US" sz="900" dirty="0" smtClean="0"/>
              <a:t>Advisory 7— Corruption of Control Characters In SRIO Line Loopback Mode Issue . . . . . . . . . . . . . . . . . . . . . . . . . . . . . . . . . . . . . . . . .15</a:t>
            </a:r>
          </a:p>
          <a:p>
            <a:r>
              <a:rPr lang="en-US" sz="900" dirty="0" smtClean="0"/>
              <a:t>Advisory 8— SerDes Transit Signals Pass ESD-CDM up to ±150 V Issue . . . . . . . . . . . . . . . . . . . . . . . . . . . . . . . . . . . . . . . . . . . . . . . . . . . . .16</a:t>
            </a:r>
          </a:p>
          <a:p>
            <a:r>
              <a:rPr lang="en-US" sz="900" dirty="0" smtClean="0"/>
              <a:t>Advisory 9— AIF2 CPRI 8x UL Peak BW Issue . . . . . . . . . . . . . . . . . . . . . . . . . . . . . . . . . . . . . . . . . . . . . . . . . . . . . . . . . . . . . . . . . . . . . . . . . . . . . .18</a:t>
            </a:r>
          </a:p>
          <a:p>
            <a:r>
              <a:rPr lang="en-US" sz="900" dirty="0" smtClean="0"/>
              <a:t>Advisory 10— AIF2 SERDES Lane Aggregation Issue. . . . . . . . . . . . . . . . . . . . . . . . . . . . . . . . . . . . . . . . . . . . . . . . . . . . . . . . . . . . . . . . . . . . . . .19</a:t>
            </a:r>
          </a:p>
          <a:p>
            <a:r>
              <a:rPr lang="en-US" sz="900" dirty="0" smtClean="0"/>
              <a:t>Advisory 11— ARM L2 Cache Content Corruption Issue . . . . . . . . . . . . . . . . . . . . . . . . . . . . . . . . . . . . . . . . . . . . . . . . . . . . . . . . . . . . . . . . . . .20</a:t>
            </a:r>
          </a:p>
          <a:p>
            <a:r>
              <a:rPr lang="en-US" sz="900" dirty="0" smtClean="0"/>
              <a:t>Advisory 12— L2 Cache Corruption During Block and Global Coherence Operations Issue. . . . . . . . . . . . . . . . . . . . . . . . . . . . . . . . . .21</a:t>
            </a:r>
          </a:p>
          <a:p>
            <a:r>
              <a:rPr lang="en-US" sz="900" dirty="0" smtClean="0"/>
              <a:t>Advisory 13— System Reset Operation Disconnects the SoC from CCS Issue . . . . . . . . . . . . . . . . . . . . . . . . . . . . . . . . . . . . . . . . . . . . . . .23</a:t>
            </a:r>
          </a:p>
          <a:p>
            <a:r>
              <a:rPr lang="en-US" sz="900" dirty="0" smtClean="0"/>
              <a:t>Advisory 14— Power Domains Hang When Powered Up Simultaneously with RESET (Hard Reset) Issue . . . . . . . . . . . . . . . . . . . . .24</a:t>
            </a:r>
          </a:p>
          <a:p>
            <a:r>
              <a:rPr lang="en-US" sz="900" dirty="0" smtClean="0"/>
              <a:t>Usage Note 1— TAC DL TPC Timing Usage Note . . . . . . . . . . . . . . . . . . . . . . . . . . . . . . . . . . . . . . . . . . . . . . . . . . . . . . . . . . . . . . . . . . . . . . . . . .25</a:t>
            </a:r>
          </a:p>
          <a:p>
            <a:r>
              <a:rPr lang="en-US" sz="900" dirty="0" smtClean="0"/>
              <a:t>Usage Note 2— Packet DMA Clock-Gating for AIF2 and Packet Accelerator Subsystem Usage Note . . . . . . . . . . . . . . . . . . . . . . . . .26</a:t>
            </a:r>
          </a:p>
          <a:p>
            <a:r>
              <a:rPr lang="en-US" sz="900" dirty="0" smtClean="0"/>
              <a:t>Usage Note 3— VCP2 Back-to-Back Debug Read Usage Note . . . . . . . . . . . . . . . . . . . . . . . . . . . . . . . . . . . . . . . . . . . . . . . . . . . . . . . . . . . . . .27</a:t>
            </a:r>
          </a:p>
          <a:p>
            <a:r>
              <a:rPr lang="fr-FR" sz="900" dirty="0" smtClean="0"/>
              <a:t>Usage Note 4— DDR3 ZQ Calibration Usage Note . . . . . . . . . . . . . . . . . . . . . . . . . . . . . . . . . . . . . . . . . . . . . . . . . . . . . . . . . . . . . . . . . . . . . . . . .28</a:t>
            </a:r>
          </a:p>
          <a:p>
            <a:r>
              <a:rPr lang="en-US" sz="900" dirty="0" smtClean="0"/>
              <a:t>Usage Note 5— I2C Bus Hang After Master Reset Usage Note . . . . . . . . . . . . . . . . . . . . . . . . . . . . . . . . . . . . . . . . . . . . . . . . . . . . . . . . . . . . . .29</a:t>
            </a:r>
          </a:p>
          <a:p>
            <a:r>
              <a:rPr lang="en-US" sz="900" dirty="0" smtClean="0"/>
              <a:t>Usage Note 6— MPU Read Permissions for Queue Manager Subsystem Usage Note. . . . . . . . . . . . . . . . . . . . . . . . . . . . . . . . . . . . . . . .30</a:t>
            </a:r>
          </a:p>
          <a:p>
            <a:r>
              <a:rPr lang="fr-FR" sz="900" dirty="0" smtClean="0"/>
              <a:t>Usage Note 7— Queue Proxy Access Usage Note . . . . . . . . . . . . . . . . . . . . . . . . . . . . . . . . . . . . . . . . . . . . . . . . . . . . . . . . . . . . . . . . . . . . . . . . .31</a:t>
            </a:r>
          </a:p>
          <a:p>
            <a:r>
              <a:rPr lang="fr-FR" sz="900" dirty="0" smtClean="0"/>
              <a:t>Usage Note 8— TAC E-AGCH Diversity Mode Usage Note. . . . . . . . . . . . . . . . . . . . . . . . . . . . . . . . . . . . . . . . . . . . . . . . . . . . . . . . . . . . . . . . . .32</a:t>
            </a:r>
          </a:p>
          <a:p>
            <a:r>
              <a:rPr lang="en-US" sz="900" dirty="0" smtClean="0"/>
              <a:t>Usage Note 9— Minimizing Main PLL Jitter Usage Note . . . . . . . . . . . . . . . . . . . . . . . . . . . . . . . . . . . . . . . . . . . . . . . . . . . . . . . . . . . . . . . . . . .33</a:t>
            </a:r>
          </a:p>
          <a:p>
            <a:r>
              <a:rPr lang="en-US" sz="900" dirty="0" smtClean="0"/>
              <a:t>Usage Note 10— MSMC and Async EMIF Accesses from ARM Core Usage Note. . . . . . . . . . . . . . . . . . . . . . . . . . . . . . . . . . . . . . . . . . . . .34</a:t>
            </a:r>
          </a:p>
          <a:p>
            <a:r>
              <a:rPr lang="en-US" sz="900" dirty="0" smtClean="0"/>
              <a:t>Usage Note 11— OTP Efuse Controller Does Not Operate at Full Speed Usage Note . . . . . . . . . . . . . . . . . . . . . . . . . . . . . . . . . . . . . . . .35</a:t>
            </a:r>
            <a:endParaRPr lang="en-US" sz="9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sz="3200" dirty="0" smtClean="0"/>
              <a:t>One more comments about the ARM</a:t>
            </a:r>
            <a:endParaRPr lang="en-US" sz="3200" dirty="0"/>
          </a:p>
        </p:txBody>
      </p:sp>
      <p:sp>
        <p:nvSpPr>
          <p:cNvPr id="3" name="Content Placeholder 2"/>
          <p:cNvSpPr>
            <a:spLocks noGrp="1"/>
          </p:cNvSpPr>
          <p:nvPr>
            <p:ph idx="1"/>
          </p:nvPr>
        </p:nvSpPr>
        <p:spPr>
          <a:xfrm>
            <a:off x="457200" y="1447800"/>
            <a:ext cx="8229600" cy="4343400"/>
          </a:xfrm>
        </p:spPr>
        <p:txBody>
          <a:bodyPr/>
          <a:lstStyle/>
          <a:p>
            <a:r>
              <a:rPr lang="en-US" dirty="0" smtClean="0"/>
              <a:t>ARM uses only Little Endian</a:t>
            </a:r>
          </a:p>
          <a:p>
            <a:r>
              <a:rPr lang="en-US" dirty="0" smtClean="0"/>
              <a:t>DSP can use Little Endian or Big Endian</a:t>
            </a:r>
          </a:p>
          <a:p>
            <a:r>
              <a:rPr lang="en-US" dirty="0" smtClean="0"/>
              <a:t>Using Big Endian on the DSP requires a little extra attention to details</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762000" y="381000"/>
            <a:ext cx="7772400" cy="685800"/>
          </a:xfrm>
        </p:spPr>
        <p:txBody>
          <a:bodyPr/>
          <a:lstStyle/>
          <a:p>
            <a:pPr eaLnBrk="1" hangingPunct="1"/>
            <a:r>
              <a:rPr lang="en-US" sz="3600" dirty="0" smtClean="0"/>
              <a:t>Agenda</a:t>
            </a:r>
          </a:p>
        </p:txBody>
      </p:sp>
      <p:sp>
        <p:nvSpPr>
          <p:cNvPr id="3075" name="Subtitle 2"/>
          <p:cNvSpPr>
            <a:spLocks noGrp="1"/>
          </p:cNvSpPr>
          <p:nvPr>
            <p:ph type="subTitle" idx="1"/>
          </p:nvPr>
        </p:nvSpPr>
        <p:spPr>
          <a:xfrm>
            <a:off x="1143000" y="1447800"/>
            <a:ext cx="6400800" cy="4800600"/>
          </a:xfrm>
        </p:spPr>
        <p:txBody>
          <a:bodyPr/>
          <a:lstStyle/>
          <a:p>
            <a:pPr marL="342900" indent="-342900" algn="l" eaLnBrk="1" hangingPunct="1">
              <a:buFont typeface="Calibri" pitchFamily="34" charset="0"/>
              <a:buAutoNum type="arabicPeriod"/>
            </a:pPr>
            <a:r>
              <a:rPr lang="en-US" sz="2000" dirty="0" smtClean="0">
                <a:solidFill>
                  <a:schemeClr val="tx1"/>
                </a:solidFill>
              </a:rPr>
              <a:t>Over View of the 6614 TeraNet   </a:t>
            </a:r>
          </a:p>
          <a:p>
            <a:pPr marL="342900" indent="-342900" algn="l" eaLnBrk="1" hangingPunct="1">
              <a:buFont typeface="Calibri" pitchFamily="34" charset="0"/>
              <a:buAutoNum type="arabicPeriod"/>
            </a:pPr>
            <a:r>
              <a:rPr lang="en-US" sz="2000" dirty="0" smtClean="0">
                <a:solidFill>
                  <a:schemeClr val="tx1"/>
                </a:solidFill>
              </a:rPr>
              <a:t>Memory System – DSP core point of view</a:t>
            </a:r>
          </a:p>
          <a:p>
            <a:pPr marL="800100" lvl="1" indent="-342900" algn="l" eaLnBrk="1" hangingPunct="1">
              <a:buFont typeface="Calibri" pitchFamily="34" charset="0"/>
              <a:buAutoNum type="arabicPeriod"/>
            </a:pPr>
            <a:r>
              <a:rPr lang="en-US" sz="1600" dirty="0" smtClean="0">
                <a:solidFill>
                  <a:schemeClr val="tx1"/>
                </a:solidFill>
              </a:rPr>
              <a:t>Overview of memory map</a:t>
            </a:r>
          </a:p>
          <a:p>
            <a:pPr marL="800100" lvl="1" indent="-342900" algn="l" eaLnBrk="1" hangingPunct="1">
              <a:buFont typeface="Calibri" pitchFamily="34" charset="0"/>
              <a:buAutoNum type="arabicPeriod"/>
            </a:pPr>
            <a:r>
              <a:rPr lang="en-US" sz="1600" dirty="0" smtClean="0">
                <a:solidFill>
                  <a:schemeClr val="tx1"/>
                </a:solidFill>
              </a:rPr>
              <a:t>MSMC and external Memory </a:t>
            </a:r>
          </a:p>
          <a:p>
            <a:pPr marL="342900" indent="-342900" algn="l" eaLnBrk="1" hangingPunct="1">
              <a:buFont typeface="Calibri" pitchFamily="34" charset="0"/>
              <a:buAutoNum type="arabicPeriod"/>
            </a:pPr>
            <a:r>
              <a:rPr lang="en-US" sz="2000" dirty="0" smtClean="0">
                <a:solidFill>
                  <a:schemeClr val="tx1"/>
                </a:solidFill>
              </a:rPr>
              <a:t>Memory System – ARM point of view</a:t>
            </a:r>
          </a:p>
          <a:p>
            <a:pPr marL="800100" lvl="1" indent="-342900" algn="l" eaLnBrk="1" hangingPunct="1">
              <a:buFont typeface="Calibri" pitchFamily="34" charset="0"/>
              <a:buAutoNum type="arabicPeriod"/>
            </a:pPr>
            <a:r>
              <a:rPr lang="en-US" sz="1600" dirty="0" smtClean="0">
                <a:solidFill>
                  <a:schemeClr val="tx1"/>
                </a:solidFill>
              </a:rPr>
              <a:t>Overview of memory map</a:t>
            </a:r>
          </a:p>
          <a:p>
            <a:pPr marL="800100" lvl="1" indent="-342900" algn="l" eaLnBrk="1" hangingPunct="1">
              <a:buFont typeface="Calibri" pitchFamily="34" charset="0"/>
              <a:buAutoNum type="arabicPeriod"/>
            </a:pPr>
            <a:r>
              <a:rPr lang="en-US" sz="1600" dirty="0" smtClean="0">
                <a:solidFill>
                  <a:schemeClr val="tx1"/>
                </a:solidFill>
              </a:rPr>
              <a:t>ARM subsystem access to memory</a:t>
            </a:r>
          </a:p>
          <a:p>
            <a:pPr marL="342900" indent="-342900" algn="l" eaLnBrk="1" hangingPunct="1">
              <a:buFont typeface="Calibri" pitchFamily="34" charset="0"/>
              <a:buAutoNum type="arabicPeriod"/>
            </a:pPr>
            <a:r>
              <a:rPr lang="en-US" sz="2000" dirty="0" smtClean="0">
                <a:solidFill>
                  <a:srgbClr val="FF0000"/>
                </a:solidFill>
              </a:rPr>
              <a:t>ARM-DSP communication</a:t>
            </a:r>
            <a:endParaRPr lang="en-US" sz="1600" dirty="0" smtClean="0">
              <a:solidFill>
                <a:srgbClr val="FF0000"/>
              </a:solidFill>
            </a:endParaRPr>
          </a:p>
          <a:p>
            <a:pPr marL="342900" indent="-342900" algn="l" eaLnBrk="1" hangingPunct="1">
              <a:buFont typeface="Calibri" pitchFamily="34" charset="0"/>
              <a:buAutoNum type="arabicPeriod"/>
            </a:pPr>
            <a:endParaRPr lang="en-US" sz="2400" b="1" dirty="0" smtClean="0">
              <a:solidFill>
                <a:schemeClr val="tx1"/>
              </a:solidFill>
            </a:endParaRPr>
          </a:p>
          <a:p>
            <a:pPr marL="342900" indent="-342900" algn="l" eaLnBrk="1" hangingPunct="1"/>
            <a:endParaRPr lang="en-US" sz="2400" b="1" dirty="0" smtClean="0">
              <a:solidFill>
                <a:schemeClr val="tx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sz="3200" dirty="0" smtClean="0"/>
              <a:t>Moving Messages/Data between DSP cores and ARM</a:t>
            </a:r>
            <a:endParaRPr lang="en-US" sz="3200" dirty="0"/>
          </a:p>
        </p:txBody>
      </p:sp>
      <p:sp>
        <p:nvSpPr>
          <p:cNvPr id="3" name="Content Placeholder 2"/>
          <p:cNvSpPr>
            <a:spLocks noGrp="1"/>
          </p:cNvSpPr>
          <p:nvPr>
            <p:ph idx="1"/>
          </p:nvPr>
        </p:nvSpPr>
        <p:spPr>
          <a:xfrm>
            <a:off x="457200" y="990600"/>
            <a:ext cx="8229600" cy="5181600"/>
          </a:xfrm>
        </p:spPr>
        <p:txBody>
          <a:bodyPr/>
          <a:lstStyle/>
          <a:p>
            <a:r>
              <a:rPr lang="en-US" sz="2800" dirty="0" smtClean="0"/>
              <a:t>Data to exchange can reside in the DDR, shared L2 or others</a:t>
            </a:r>
          </a:p>
          <a:p>
            <a:pPr lvl="1"/>
            <a:r>
              <a:rPr lang="en-US" sz="2400" dirty="0" smtClean="0"/>
              <a:t>Only DDR data is cacheable</a:t>
            </a:r>
          </a:p>
          <a:p>
            <a:pPr lvl="1"/>
            <a:r>
              <a:rPr lang="en-US" sz="2400" dirty="0" smtClean="0"/>
              <a:t>Send/Receive messages via two one-direction buffers with interrupts or polling</a:t>
            </a:r>
          </a:p>
          <a:p>
            <a:pPr lvl="1"/>
            <a:r>
              <a:rPr lang="en-US" sz="2400" dirty="0" smtClean="0"/>
              <a:t>Using the Navigator to communicate. The navigator was designed for such used case</a:t>
            </a:r>
          </a:p>
          <a:p>
            <a:r>
              <a:rPr lang="en-US" sz="2800" dirty="0" smtClean="0"/>
              <a:t>Communication between the ARM and DSP</a:t>
            </a:r>
          </a:p>
          <a:p>
            <a:pPr lvl="1"/>
            <a:r>
              <a:rPr lang="en-US" sz="2400" dirty="0" smtClean="0"/>
              <a:t>Standard interface to and from DSP core regardless if the message arrives from another core or from the ARM</a:t>
            </a:r>
          </a:p>
          <a:p>
            <a:pPr lvl="1"/>
            <a:r>
              <a:rPr lang="en-US" sz="2400" dirty="0" smtClean="0"/>
              <a:t>Kernel space does physical addressing, User’s space applications call kernel space driver</a:t>
            </a:r>
          </a:p>
          <a:p>
            <a:pPr lvl="1"/>
            <a:endParaRPr lang="en-US" sz="2400" dirty="0" smtClean="0"/>
          </a:p>
          <a:p>
            <a:endParaRPr lang="en-US" dirty="0" smtClean="0"/>
          </a:p>
          <a:p>
            <a:pPr lvl="1"/>
            <a:endParaRPr lang="en-US" sz="2400" dirty="0" smtClean="0"/>
          </a:p>
          <a:p>
            <a:endParaRPr lang="en-US" sz="2400"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idx="4294967295"/>
          </p:nvPr>
        </p:nvSpPr>
        <p:spPr>
          <a:xfrm>
            <a:off x="533400" y="1752600"/>
            <a:ext cx="8229600" cy="1676400"/>
          </a:xfrm>
        </p:spPr>
        <p:txBody>
          <a:bodyPr/>
          <a:lstStyle/>
          <a:p>
            <a:r>
              <a:rPr lang="en-US" dirty="0" smtClean="0"/>
              <a:t>Introducing msgcom</a:t>
            </a:r>
            <a:br>
              <a:rPr lang="en-US" dirty="0" smtClean="0"/>
            </a:br>
            <a:r>
              <a:rPr lang="en-US" dirty="0" smtClean="0"/>
              <a:t/>
            </a:r>
            <a:br>
              <a:rPr lang="en-US" dirty="0" smtClean="0"/>
            </a:br>
            <a:r>
              <a:rPr lang="en-US" dirty="0" smtClean="0"/>
              <a:t>Messages exchange System</a:t>
            </a:r>
            <a:endParaRPr lang="en-US" dirty="0"/>
          </a:p>
        </p:txBody>
      </p:sp>
    </p:spTree>
    <p:extLst>
      <p:ext uri="{BB962C8B-B14F-4D97-AF65-F5344CB8AC3E}">
        <p14:creationId xmlns="" xmlns:p14="http://schemas.microsoft.com/office/powerpoint/2010/main" val="1107128415"/>
      </p:ext>
    </p:extLst>
  </p:cSld>
  <p:clrMapOvr>
    <a:masterClrMapping/>
  </p:clrMapOvr>
  <p:transition advClick="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a:xfrm>
            <a:off x="333375" y="1185862"/>
            <a:ext cx="8467725" cy="5099051"/>
          </a:xfrm>
        </p:spPr>
        <p:txBody>
          <a:bodyPr>
            <a:normAutofit fontScale="55000" lnSpcReduction="20000"/>
          </a:bodyPr>
          <a:lstStyle/>
          <a:p>
            <a:r>
              <a:rPr lang="en-US" dirty="0" smtClean="0"/>
              <a:t>Runs directly on KeyStone Navigator</a:t>
            </a:r>
          </a:p>
          <a:p>
            <a:r>
              <a:rPr lang="en-US" dirty="0" smtClean="0"/>
              <a:t>Shall support  communications between Application processes on the same core, different cores, and deferent devices</a:t>
            </a:r>
          </a:p>
          <a:p>
            <a:pPr lvl="1"/>
            <a:r>
              <a:rPr lang="en-US" dirty="0" smtClean="0"/>
              <a:t>Note: inter QMSS over Ethernet/SRIO - can be done later</a:t>
            </a:r>
          </a:p>
          <a:p>
            <a:r>
              <a:rPr lang="en-US" dirty="0" smtClean="0"/>
              <a:t> Shall provide the options to minimize either:</a:t>
            </a:r>
          </a:p>
          <a:p>
            <a:pPr lvl="1"/>
            <a:r>
              <a:rPr lang="en-US" dirty="0" smtClean="0"/>
              <a:t>Application level latency (from writer’s context PUT to reader’s context GET including message cache operations). The goal is &lt;300cycles for inter core.</a:t>
            </a:r>
          </a:p>
          <a:p>
            <a:pPr lvl="1"/>
            <a:r>
              <a:rPr lang="en-US" dirty="0" smtClean="0"/>
              <a:t>Number of interrupt context switching (e.g. through message accumulation)</a:t>
            </a:r>
          </a:p>
          <a:p>
            <a:r>
              <a:rPr lang="en-US" dirty="0" smtClean="0"/>
              <a:t>Shall support Management and Abstraction of hardware resources</a:t>
            </a:r>
          </a:p>
          <a:p>
            <a:pPr lvl="1"/>
            <a:r>
              <a:rPr lang="en-US" dirty="0" smtClean="0"/>
              <a:t>SoC resources  are managed by distributed resource manager.</a:t>
            </a:r>
          </a:p>
          <a:p>
            <a:pPr lvl="1"/>
            <a:r>
              <a:rPr lang="en-US" dirty="0" smtClean="0"/>
              <a:t>Writer/Reader are generally unaware of the details of communication channel that is being set up. No changes in application SW required when underlying plumbing has been replaced (assuming the same blocking/non-blocking method is used).</a:t>
            </a:r>
          </a:p>
          <a:p>
            <a:r>
              <a:rPr lang="en-US" dirty="0" smtClean="0"/>
              <a:t>Shall support both zero copy and CPPI DMA copy (for scattering/gathering and memory management) operations</a:t>
            </a:r>
          </a:p>
          <a:p>
            <a:r>
              <a:rPr lang="en-US" dirty="0" smtClean="0"/>
              <a:t>Shall support both blocking/non-blocking operations</a:t>
            </a:r>
          </a:p>
          <a:p>
            <a:r>
              <a:rPr lang="en-US" dirty="0" smtClean="0"/>
              <a:t>Shall support PDSP-based accumulation/interrupt pacing</a:t>
            </a:r>
          </a:p>
          <a:p>
            <a:r>
              <a:rPr lang="en-US" dirty="0" smtClean="0"/>
              <a:t>Shall support following options for callback-based notification</a:t>
            </a:r>
          </a:p>
          <a:p>
            <a:pPr lvl="1"/>
            <a:r>
              <a:rPr lang="en-US" dirty="0" smtClean="0"/>
              <a:t>None (assuming reader will read/poll at it’s convenience)</a:t>
            </a:r>
          </a:p>
          <a:p>
            <a:pPr lvl="1"/>
            <a:r>
              <a:rPr lang="en-US" dirty="0" smtClean="0"/>
              <a:t>Implicit (each channel has dedicated non-empty interrupt line - e.g. QPEND) and </a:t>
            </a:r>
          </a:p>
          <a:p>
            <a:pPr lvl="1"/>
            <a:r>
              <a:rPr lang="en-US" dirty="0" smtClean="0"/>
              <a:t>Explicit (out of band method, writer explicitly notifies reader that there are messages pending) </a:t>
            </a:r>
          </a:p>
        </p:txBody>
      </p:sp>
      <p:sp>
        <p:nvSpPr>
          <p:cNvPr id="4" name="Slide Number Placeholder 3"/>
          <p:cNvSpPr>
            <a:spLocks noGrp="1"/>
          </p:cNvSpPr>
          <p:nvPr>
            <p:ph type="sldNum" sz="quarter" idx="10"/>
          </p:nvPr>
        </p:nvSpPr>
        <p:spPr/>
        <p:txBody>
          <a:bodyPr/>
          <a:lstStyle/>
          <a:p>
            <a:pPr>
              <a:defRPr/>
            </a:pPr>
            <a:fld id="{F91C3E5F-A018-4F63-BB36-98549CBF5F92}" type="slidenum">
              <a:rPr lang="en-US" smtClean="0">
                <a:solidFill>
                  <a:srgbClr val="000000"/>
                </a:solidFill>
              </a:rPr>
              <a:pPr>
                <a:defRPr/>
              </a:pPr>
              <a:t>47</a:t>
            </a:fld>
            <a:endParaRPr lang="en-US" dirty="0">
              <a:solidFill>
                <a:srgbClr val="000000"/>
              </a:solidFill>
            </a:endParaRPr>
          </a:p>
        </p:txBody>
      </p:sp>
    </p:spTree>
    <p:extLst>
      <p:ext uri="{BB962C8B-B14F-4D97-AF65-F5344CB8AC3E}">
        <p14:creationId xmlns="" xmlns:p14="http://schemas.microsoft.com/office/powerpoint/2010/main" val="32344345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609600"/>
          </a:xfrm>
        </p:spPr>
        <p:txBody>
          <a:bodyPr/>
          <a:lstStyle/>
          <a:p>
            <a:r>
              <a:rPr lang="en-US" sz="3200" dirty="0" smtClean="0"/>
              <a:t>Types of Channel communications</a:t>
            </a:r>
            <a:endParaRPr lang="en-US" sz="3200" dirty="0"/>
          </a:p>
        </p:txBody>
      </p:sp>
      <p:sp>
        <p:nvSpPr>
          <p:cNvPr id="3" name="Content Placeholder 2"/>
          <p:cNvSpPr>
            <a:spLocks noGrp="1"/>
          </p:cNvSpPr>
          <p:nvPr>
            <p:ph idx="1"/>
          </p:nvPr>
        </p:nvSpPr>
        <p:spPr>
          <a:xfrm>
            <a:off x="333375" y="1185863"/>
            <a:ext cx="8467725" cy="947737"/>
          </a:xfrm>
        </p:spPr>
        <p:txBody>
          <a:bodyPr/>
          <a:lstStyle/>
          <a:p>
            <a:r>
              <a:rPr lang="en-US" sz="2800" dirty="0" smtClean="0"/>
              <a:t>Examples of the Zero-Copy constructions </a:t>
            </a:r>
          </a:p>
          <a:p>
            <a:pPr lvl="1"/>
            <a:r>
              <a:rPr lang="en-US" sz="2400" dirty="0" smtClean="0"/>
              <a:t>Used for Core to Core communication</a:t>
            </a:r>
            <a:endParaRPr lang="en-US" sz="2400" dirty="0"/>
          </a:p>
        </p:txBody>
      </p:sp>
      <p:sp>
        <p:nvSpPr>
          <p:cNvPr id="4" name="Slide Number Placeholder 3"/>
          <p:cNvSpPr>
            <a:spLocks noGrp="1"/>
          </p:cNvSpPr>
          <p:nvPr>
            <p:ph type="sldNum" sz="quarter" idx="10"/>
          </p:nvPr>
        </p:nvSpPr>
        <p:spPr/>
        <p:txBody>
          <a:bodyPr/>
          <a:lstStyle/>
          <a:p>
            <a:pPr>
              <a:defRPr/>
            </a:pPr>
            <a:fld id="{F91C3E5F-A018-4F63-BB36-98549CBF5F92}" type="slidenum">
              <a:rPr lang="en-US" smtClean="0">
                <a:solidFill>
                  <a:srgbClr val="000000"/>
                </a:solidFill>
              </a:rPr>
              <a:pPr>
                <a:defRPr/>
              </a:pPr>
              <a:t>48</a:t>
            </a:fld>
            <a:endParaRPr lang="en-US" dirty="0">
              <a:solidFill>
                <a:srgbClr val="000000"/>
              </a:solidFill>
            </a:endParaRPr>
          </a:p>
        </p:txBody>
      </p:sp>
      <p:graphicFrame>
        <p:nvGraphicFramePr>
          <p:cNvPr id="5" name="Table 4"/>
          <p:cNvGraphicFramePr>
            <a:graphicFrameLocks noGrp="1"/>
          </p:cNvGraphicFramePr>
          <p:nvPr/>
        </p:nvGraphicFramePr>
        <p:xfrm>
          <a:off x="838200" y="2286000"/>
          <a:ext cx="4725989" cy="1371600"/>
        </p:xfrm>
        <a:graphic>
          <a:graphicData uri="http://schemas.openxmlformats.org/drawingml/2006/table">
            <a:tbl>
              <a:tblPr firstRow="1" bandRow="1">
                <a:tableStyleId>{5C22544A-7EE6-4342-B048-85BDC9FD1C3A}</a:tableStyleId>
              </a:tblPr>
              <a:tblGrid>
                <a:gridCol w="827331"/>
                <a:gridCol w="1117358"/>
                <a:gridCol w="1150939"/>
                <a:gridCol w="1630361"/>
              </a:tblGrid>
              <a:tr h="156258">
                <a:tc>
                  <a:txBody>
                    <a:bodyPr/>
                    <a:lstStyle/>
                    <a:p>
                      <a:r>
                        <a:rPr lang="en-US" sz="1200" dirty="0" smtClean="0">
                          <a:latin typeface="Calibri" pitchFamily="34" charset="0"/>
                          <a:cs typeface="Calibri" pitchFamily="34" charset="0"/>
                        </a:rPr>
                        <a:t>Channel</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Type</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Reading Mode</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Interrupt Mode</a:t>
                      </a:r>
                      <a:endParaRPr lang="en-US" sz="1200" dirty="0">
                        <a:latin typeface="Calibri" pitchFamily="34" charset="0"/>
                        <a:cs typeface="Calibri" pitchFamily="34" charset="0"/>
                      </a:endParaRPr>
                    </a:p>
                  </a:txBody>
                  <a:tcPr/>
                </a:tc>
              </a:tr>
              <a:tr h="156258">
                <a:tc>
                  <a:txBody>
                    <a:bodyPr/>
                    <a:lstStyle/>
                    <a:p>
                      <a:r>
                        <a:rPr lang="en-US" sz="1200" dirty="0" smtClean="0">
                          <a:latin typeface="Calibri" pitchFamily="34" charset="0"/>
                          <a:cs typeface="Calibri" pitchFamily="34" charset="0"/>
                        </a:rPr>
                        <a:t>MyCh1</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Queue</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Non-Blocking</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No Interrupt</a:t>
                      </a:r>
                      <a:endParaRPr lang="en-US" sz="1200" dirty="0">
                        <a:latin typeface="Calibri" pitchFamily="34" charset="0"/>
                        <a:cs typeface="Calibri" pitchFamily="34" charset="0"/>
                      </a:endParaRPr>
                    </a:p>
                  </a:txBody>
                  <a:tcPr/>
                </a:tc>
              </a:tr>
              <a:tr h="156258">
                <a:tc>
                  <a:txBody>
                    <a:bodyPr/>
                    <a:lstStyle/>
                    <a:p>
                      <a:r>
                        <a:rPr lang="en-US" sz="1200" dirty="0" smtClean="0">
                          <a:latin typeface="Calibri" pitchFamily="34" charset="0"/>
                          <a:cs typeface="Calibri" pitchFamily="34" charset="0"/>
                        </a:rPr>
                        <a:t>MyCh2</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Queue</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Blocking</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Direct</a:t>
                      </a:r>
                      <a:r>
                        <a:rPr lang="en-US" sz="1200" baseline="0" dirty="0" smtClean="0">
                          <a:latin typeface="Calibri" pitchFamily="34" charset="0"/>
                          <a:cs typeface="Calibri" pitchFamily="34" charset="0"/>
                        </a:rPr>
                        <a:t> Interrupt</a:t>
                      </a:r>
                      <a:endParaRPr lang="en-US" sz="1200" dirty="0">
                        <a:latin typeface="Calibri" pitchFamily="34" charset="0"/>
                        <a:cs typeface="Calibri" pitchFamily="34" charset="0"/>
                      </a:endParaRPr>
                    </a:p>
                  </a:txBody>
                  <a:tcPr/>
                </a:tc>
              </a:tr>
              <a:tr h="156258">
                <a:tc>
                  <a:txBody>
                    <a:bodyPr/>
                    <a:lstStyle/>
                    <a:p>
                      <a:r>
                        <a:rPr lang="en-US" sz="1200" dirty="0" smtClean="0">
                          <a:latin typeface="Calibri" pitchFamily="34" charset="0"/>
                          <a:cs typeface="Calibri" pitchFamily="34" charset="0"/>
                        </a:rPr>
                        <a:t>MyCh3</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Queue-Virtual</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Blocking</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Direct Interrupt</a:t>
                      </a:r>
                      <a:endParaRPr lang="en-US" sz="1200" dirty="0">
                        <a:latin typeface="Calibri" pitchFamily="34" charset="0"/>
                        <a:cs typeface="Calibri" pitchFamily="34" charset="0"/>
                      </a:endParaRPr>
                    </a:p>
                  </a:txBody>
                  <a:tcPr/>
                </a:tc>
              </a:tr>
              <a:tr h="156258">
                <a:tc>
                  <a:txBody>
                    <a:bodyPr/>
                    <a:lstStyle/>
                    <a:p>
                      <a:r>
                        <a:rPr lang="en-US" sz="1200" dirty="0" smtClean="0">
                          <a:latin typeface="Calibri" pitchFamily="34" charset="0"/>
                          <a:cs typeface="Calibri" pitchFamily="34" charset="0"/>
                        </a:rPr>
                        <a:t>MyCh4</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Queue</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Blocking</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Accumulated Interrupt</a:t>
                      </a:r>
                      <a:endParaRPr lang="en-US" sz="1200" dirty="0">
                        <a:latin typeface="Calibri" pitchFamily="34" charset="0"/>
                        <a:cs typeface="Calibri" pitchFamily="34" charset="0"/>
                      </a:endParaRPr>
                    </a:p>
                  </a:txBody>
                  <a:tcPr/>
                </a:tc>
              </a:tr>
            </a:tbl>
          </a:graphicData>
        </a:graphic>
      </p:graphicFrame>
      <p:graphicFrame>
        <p:nvGraphicFramePr>
          <p:cNvPr id="6" name="Table 5"/>
          <p:cNvGraphicFramePr>
            <a:graphicFrameLocks noGrp="1"/>
          </p:cNvGraphicFramePr>
          <p:nvPr/>
        </p:nvGraphicFramePr>
        <p:xfrm>
          <a:off x="1066800" y="4953000"/>
          <a:ext cx="4725989" cy="1097280"/>
        </p:xfrm>
        <a:graphic>
          <a:graphicData uri="http://schemas.openxmlformats.org/drawingml/2006/table">
            <a:tbl>
              <a:tblPr firstRow="1" bandRow="1">
                <a:tableStyleId>{5C22544A-7EE6-4342-B048-85BDC9FD1C3A}</a:tableStyleId>
              </a:tblPr>
              <a:tblGrid>
                <a:gridCol w="827331"/>
                <a:gridCol w="1117358"/>
                <a:gridCol w="1150939"/>
                <a:gridCol w="1630361"/>
              </a:tblGrid>
              <a:tr h="156258">
                <a:tc>
                  <a:txBody>
                    <a:bodyPr/>
                    <a:lstStyle/>
                    <a:p>
                      <a:r>
                        <a:rPr lang="en-US" sz="1200" dirty="0" smtClean="0">
                          <a:latin typeface="Calibri" pitchFamily="34" charset="0"/>
                          <a:cs typeface="Calibri" pitchFamily="34" charset="0"/>
                        </a:rPr>
                        <a:t>Channel</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Type</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Reading Mode</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Interrupt Mode</a:t>
                      </a:r>
                      <a:endParaRPr lang="en-US" sz="1200" dirty="0">
                        <a:latin typeface="Calibri" pitchFamily="34" charset="0"/>
                        <a:cs typeface="Calibri" pitchFamily="34" charset="0"/>
                      </a:endParaRPr>
                    </a:p>
                  </a:txBody>
                  <a:tcPr/>
                </a:tc>
              </a:tr>
              <a:tr h="156258">
                <a:tc>
                  <a:txBody>
                    <a:bodyPr/>
                    <a:lstStyle/>
                    <a:p>
                      <a:r>
                        <a:rPr lang="en-US" sz="1200" dirty="0" smtClean="0">
                          <a:latin typeface="Calibri" pitchFamily="34" charset="0"/>
                          <a:cs typeface="Calibri" pitchFamily="34" charset="0"/>
                        </a:rPr>
                        <a:t>MyCh5</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Queue</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Non-Blocking</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No Interrupt</a:t>
                      </a:r>
                      <a:endParaRPr lang="en-US" sz="1200" dirty="0">
                        <a:latin typeface="Calibri" pitchFamily="34" charset="0"/>
                        <a:cs typeface="Calibri" pitchFamily="34" charset="0"/>
                      </a:endParaRPr>
                    </a:p>
                  </a:txBody>
                  <a:tcPr/>
                </a:tc>
              </a:tr>
              <a:tr h="156258">
                <a:tc>
                  <a:txBody>
                    <a:bodyPr/>
                    <a:lstStyle/>
                    <a:p>
                      <a:r>
                        <a:rPr lang="en-US" sz="1200" dirty="0" smtClean="0">
                          <a:latin typeface="Calibri" pitchFamily="34" charset="0"/>
                          <a:cs typeface="Calibri" pitchFamily="34" charset="0"/>
                        </a:rPr>
                        <a:t>MyCh6</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Queue</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Blocking</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Direct</a:t>
                      </a:r>
                      <a:r>
                        <a:rPr lang="en-US" sz="1200" baseline="0" dirty="0" smtClean="0">
                          <a:latin typeface="Calibri" pitchFamily="34" charset="0"/>
                          <a:cs typeface="Calibri" pitchFamily="34" charset="0"/>
                        </a:rPr>
                        <a:t> Interrupt</a:t>
                      </a:r>
                      <a:endParaRPr lang="en-US" sz="1200" dirty="0">
                        <a:latin typeface="Calibri" pitchFamily="34" charset="0"/>
                        <a:cs typeface="Calibri" pitchFamily="34" charset="0"/>
                      </a:endParaRPr>
                    </a:p>
                  </a:txBody>
                  <a:tcPr/>
                </a:tc>
              </a:tr>
              <a:tr h="156258">
                <a:tc>
                  <a:txBody>
                    <a:bodyPr/>
                    <a:lstStyle/>
                    <a:p>
                      <a:r>
                        <a:rPr lang="en-US" sz="1200" dirty="0" smtClean="0">
                          <a:latin typeface="Calibri" pitchFamily="34" charset="0"/>
                          <a:cs typeface="Calibri" pitchFamily="34" charset="0"/>
                        </a:rPr>
                        <a:t>MyCh7</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Queue-Virtual</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Blocking</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Direct Interrupt</a:t>
                      </a:r>
                      <a:endParaRPr lang="en-US" sz="1200" dirty="0">
                        <a:latin typeface="Calibri" pitchFamily="34" charset="0"/>
                        <a:cs typeface="Calibri" pitchFamily="34" charset="0"/>
                      </a:endParaRPr>
                    </a:p>
                  </a:txBody>
                  <a:tcPr/>
                </a:tc>
              </a:tr>
            </a:tbl>
          </a:graphicData>
        </a:graphic>
      </p:graphicFrame>
      <p:sp>
        <p:nvSpPr>
          <p:cNvPr id="8" name="Content Placeholder 2"/>
          <p:cNvSpPr txBox="1">
            <a:spLocks/>
          </p:cNvSpPr>
          <p:nvPr/>
        </p:nvSpPr>
        <p:spPr bwMode="auto">
          <a:xfrm>
            <a:off x="304800" y="3733800"/>
            <a:ext cx="8467725" cy="9477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Font typeface="Arial" charset="0"/>
              <a:buChar cha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Examples of the </a:t>
            </a:r>
            <a:r>
              <a:rPr lang="en-US" sz="2800" kern="0" dirty="0" smtClean="0">
                <a:solidFill>
                  <a:srgbClr val="000000"/>
                </a:solidFill>
              </a:rPr>
              <a:t>DMA-Copy constructions</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639763"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Used for ARM (user’s Space) to Core communication</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37329728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142875"/>
            <a:ext cx="8458200" cy="1609725"/>
          </a:xfrm>
        </p:spPr>
        <p:txBody>
          <a:bodyPr/>
          <a:lstStyle/>
          <a:p>
            <a:r>
              <a:rPr lang="en-US" sz="3200" b="1" dirty="0" smtClean="0"/>
              <a:t>Case 1 – Generic Channel communication</a:t>
            </a:r>
            <a:br>
              <a:rPr lang="en-US" sz="3200" b="1" dirty="0" smtClean="0"/>
            </a:br>
            <a:r>
              <a:rPr lang="en-US" sz="2400" dirty="0" smtClean="0"/>
              <a:t/>
            </a:r>
            <a:br>
              <a:rPr lang="en-US" sz="2400" dirty="0" smtClean="0"/>
            </a:br>
            <a:r>
              <a:rPr lang="en-US" sz="2400" dirty="0" smtClean="0"/>
              <a:t>Zero Copy based Constructions Core to Core</a:t>
            </a:r>
            <a:endParaRPr lang="en-US" sz="2400" dirty="0"/>
          </a:p>
        </p:txBody>
      </p:sp>
      <p:sp>
        <p:nvSpPr>
          <p:cNvPr id="259074" name="Rectangle 2"/>
          <p:cNvSpPr>
            <a:spLocks noChangeArrowheads="1"/>
          </p:cNvSpPr>
          <p:nvPr/>
        </p:nvSpPr>
        <p:spPr bwMode="auto">
          <a:xfrm>
            <a:off x="8223250" y="25527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READER</a:t>
            </a:r>
          </a:p>
        </p:txBody>
      </p:sp>
      <p:sp>
        <p:nvSpPr>
          <p:cNvPr id="259075" name="Rectangle 3"/>
          <p:cNvSpPr>
            <a:spLocks noChangeArrowheads="1"/>
          </p:cNvSpPr>
          <p:nvPr/>
        </p:nvSpPr>
        <p:spPr bwMode="auto">
          <a:xfrm>
            <a:off x="450850" y="27051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WRITER</a:t>
            </a:r>
          </a:p>
        </p:txBody>
      </p:sp>
      <p:sp>
        <p:nvSpPr>
          <p:cNvPr id="259076" name="Rectangle 4"/>
          <p:cNvSpPr>
            <a:spLocks noChangeArrowheads="1"/>
          </p:cNvSpPr>
          <p:nvPr/>
        </p:nvSpPr>
        <p:spPr bwMode="auto">
          <a:xfrm>
            <a:off x="2736850" y="2781299"/>
            <a:ext cx="914400" cy="779621"/>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Calibri" pitchFamily="34" charset="0"/>
                <a:cs typeface="Calibri" pitchFamily="34" charset="0"/>
              </a:rPr>
              <a:t>MyCh1</a:t>
            </a:r>
          </a:p>
        </p:txBody>
      </p:sp>
      <p:cxnSp>
        <p:nvCxnSpPr>
          <p:cNvPr id="259081" name="AutoShape 9"/>
          <p:cNvCxnSpPr>
            <a:cxnSpLocks noChangeShapeType="1"/>
            <a:endCxn id="259082" idx="3"/>
          </p:cNvCxnSpPr>
          <p:nvPr/>
        </p:nvCxnSpPr>
        <p:spPr bwMode="auto">
          <a:xfrm>
            <a:off x="930275" y="3196590"/>
            <a:ext cx="2349500" cy="1588"/>
          </a:xfrm>
          <a:prstGeom prst="straightConnector1">
            <a:avLst/>
          </a:prstGeom>
          <a:noFill/>
          <a:ln w="9525">
            <a:solidFill>
              <a:schemeClr val="tx1"/>
            </a:solidFill>
            <a:round/>
            <a:headEnd/>
            <a:tailEnd type="triangle" w="med" len="med"/>
          </a:ln>
          <a:effectLst/>
        </p:spPr>
      </p:cxnSp>
      <p:sp>
        <p:nvSpPr>
          <p:cNvPr id="259082" name="Rectangle 82"/>
          <p:cNvSpPr>
            <a:spLocks noChangeArrowheads="1"/>
          </p:cNvSpPr>
          <p:nvPr/>
        </p:nvSpPr>
        <p:spPr bwMode="auto">
          <a:xfrm flipH="1">
            <a:off x="3279775" y="3062446"/>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grpSp>
        <p:nvGrpSpPr>
          <p:cNvPr id="2" name="Group 91"/>
          <p:cNvGrpSpPr>
            <a:grpSpLocks/>
          </p:cNvGrpSpPr>
          <p:nvPr/>
        </p:nvGrpSpPr>
        <p:grpSpPr bwMode="auto">
          <a:xfrm>
            <a:off x="2879725" y="3022759"/>
            <a:ext cx="574675" cy="346075"/>
            <a:chOff x="752" y="1556"/>
            <a:chExt cx="362" cy="218"/>
          </a:xfrm>
        </p:grpSpPr>
        <p:cxnSp>
          <p:nvCxnSpPr>
            <p:cNvPr id="259084"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259085"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259086"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cxnSp>
        <p:nvCxnSpPr>
          <p:cNvPr id="259093" name="AutoShape 21"/>
          <p:cNvCxnSpPr>
            <a:cxnSpLocks noChangeShapeType="1"/>
            <a:stCxn id="259082" idx="1"/>
          </p:cNvCxnSpPr>
          <p:nvPr/>
        </p:nvCxnSpPr>
        <p:spPr bwMode="auto">
          <a:xfrm>
            <a:off x="3395663" y="3196590"/>
            <a:ext cx="4827587" cy="1588"/>
          </a:xfrm>
          <a:prstGeom prst="bentConnector3">
            <a:avLst>
              <a:gd name="adj1" fmla="val 50000"/>
            </a:avLst>
          </a:prstGeom>
          <a:noFill/>
          <a:ln w="9525">
            <a:solidFill>
              <a:schemeClr val="tx1"/>
            </a:solidFill>
            <a:miter lim="800000"/>
            <a:headEnd/>
            <a:tailEnd type="triangle" w="med" len="med"/>
          </a:ln>
          <a:effectLst/>
        </p:spPr>
      </p:cxnSp>
      <p:sp>
        <p:nvSpPr>
          <p:cNvPr id="259230" name="Text Box 28"/>
          <p:cNvSpPr txBox="1">
            <a:spLocks noChangeArrowheads="1"/>
          </p:cNvSpPr>
          <p:nvPr/>
        </p:nvSpPr>
        <p:spPr bwMode="auto">
          <a:xfrm>
            <a:off x="869950" y="3009900"/>
            <a:ext cx="11430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Put(hCh,msg);</a:t>
            </a:r>
          </a:p>
        </p:txBody>
      </p:sp>
      <p:sp>
        <p:nvSpPr>
          <p:cNvPr id="227" name="Text Box 28"/>
          <p:cNvSpPr txBox="1">
            <a:spLocks noChangeArrowheads="1"/>
          </p:cNvSpPr>
          <p:nvPr/>
        </p:nvSpPr>
        <p:spPr bwMode="auto">
          <a:xfrm>
            <a:off x="869950" y="2857500"/>
            <a:ext cx="21336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Tibuf *msg = PktLibAlloc(hHeap);</a:t>
            </a:r>
          </a:p>
        </p:txBody>
      </p:sp>
      <p:sp>
        <p:nvSpPr>
          <p:cNvPr id="230" name="Text Box 28"/>
          <p:cNvSpPr txBox="1">
            <a:spLocks noChangeArrowheads="1"/>
          </p:cNvSpPr>
          <p:nvPr/>
        </p:nvSpPr>
        <p:spPr bwMode="auto">
          <a:xfrm>
            <a:off x="6975475" y="3162300"/>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PktLibFree(msg);</a:t>
            </a:r>
          </a:p>
        </p:txBody>
      </p:sp>
      <p:sp>
        <p:nvSpPr>
          <p:cNvPr id="231" name="Text Box 28"/>
          <p:cNvSpPr txBox="1">
            <a:spLocks noChangeArrowheads="1"/>
          </p:cNvSpPr>
          <p:nvPr/>
        </p:nvSpPr>
        <p:spPr bwMode="auto">
          <a:xfrm>
            <a:off x="6670677" y="2987834"/>
            <a:ext cx="160019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Tibuf *msg =Get(hCh);</a:t>
            </a:r>
          </a:p>
        </p:txBody>
      </p:sp>
      <p:sp>
        <p:nvSpPr>
          <p:cNvPr id="233" name="Text Box 28"/>
          <p:cNvSpPr txBox="1">
            <a:spLocks noChangeArrowheads="1"/>
          </p:cNvSpPr>
          <p:nvPr/>
        </p:nvSpPr>
        <p:spPr bwMode="auto">
          <a:xfrm>
            <a:off x="914400" y="2667000"/>
            <a:ext cx="1525587"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hCh=Find(“MyCh1”);</a:t>
            </a:r>
          </a:p>
        </p:txBody>
      </p:sp>
      <p:cxnSp>
        <p:nvCxnSpPr>
          <p:cNvPr id="239" name="AutoShape 9"/>
          <p:cNvCxnSpPr>
            <a:cxnSpLocks noChangeShapeType="1"/>
          </p:cNvCxnSpPr>
          <p:nvPr/>
        </p:nvCxnSpPr>
        <p:spPr bwMode="auto">
          <a:xfrm rot="10800000" flipV="1">
            <a:off x="3651252" y="2781298"/>
            <a:ext cx="4572001" cy="2"/>
          </a:xfrm>
          <a:prstGeom prst="straightConnector1">
            <a:avLst/>
          </a:prstGeom>
          <a:noFill/>
          <a:ln w="9525">
            <a:solidFill>
              <a:schemeClr val="tx1"/>
            </a:solidFill>
            <a:round/>
            <a:headEnd/>
            <a:tailEnd type="triangle" w="med" len="med"/>
          </a:ln>
          <a:effectLst/>
        </p:spPr>
      </p:cxnSp>
      <p:sp>
        <p:nvSpPr>
          <p:cNvPr id="240" name="Text Box 28"/>
          <p:cNvSpPr txBox="1">
            <a:spLocks noChangeArrowheads="1"/>
          </p:cNvSpPr>
          <p:nvPr/>
        </p:nvSpPr>
        <p:spPr bwMode="auto">
          <a:xfrm>
            <a:off x="6584950" y="2590800"/>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hCh = Create(“MyCh1”);</a:t>
            </a:r>
          </a:p>
        </p:txBody>
      </p:sp>
      <p:cxnSp>
        <p:nvCxnSpPr>
          <p:cNvPr id="244" name="AutoShape 21"/>
          <p:cNvCxnSpPr>
            <a:cxnSpLocks noChangeShapeType="1"/>
          </p:cNvCxnSpPr>
          <p:nvPr/>
        </p:nvCxnSpPr>
        <p:spPr bwMode="auto">
          <a:xfrm>
            <a:off x="3651252" y="3560920"/>
            <a:ext cx="4571998" cy="1589"/>
          </a:xfrm>
          <a:prstGeom prst="bentConnector3">
            <a:avLst>
              <a:gd name="adj1" fmla="val 50000"/>
            </a:avLst>
          </a:prstGeom>
          <a:noFill/>
          <a:ln w="9525">
            <a:solidFill>
              <a:schemeClr val="tx1"/>
            </a:solidFill>
            <a:miter lim="800000"/>
            <a:headEnd/>
            <a:tailEnd type="triangle" w="med" len="med"/>
          </a:ln>
          <a:effectLst/>
        </p:spPr>
      </p:cxnSp>
      <p:sp>
        <p:nvSpPr>
          <p:cNvPr id="245" name="Text Box 28"/>
          <p:cNvSpPr txBox="1">
            <a:spLocks noChangeArrowheads="1"/>
          </p:cNvSpPr>
          <p:nvPr/>
        </p:nvSpPr>
        <p:spPr bwMode="auto">
          <a:xfrm>
            <a:off x="7339011" y="33732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Delete(hCh);</a:t>
            </a: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fontAlgn="base">
              <a:spcBef>
                <a:spcPct val="0"/>
              </a:spcBef>
              <a:spcAft>
                <a:spcPct val="0"/>
              </a:spcAft>
            </a:pPr>
            <a:r>
              <a:rPr lang="en-US" sz="1200" b="1" dirty="0" smtClean="0">
                <a:solidFill>
                  <a:srgbClr val="000000"/>
                </a:solidFill>
                <a:latin typeface="Calibri" pitchFamily="34" charset="0"/>
              </a:rPr>
              <a:t>Note – logical function only</a:t>
            </a:r>
            <a:endParaRPr lang="en-US" sz="1200" b="1" dirty="0">
              <a:solidFill>
                <a:srgbClr val="000000"/>
              </a:solidFill>
              <a:latin typeface="Calibri" pitchFamily="34" charset="0"/>
            </a:endParaRPr>
          </a:p>
        </p:txBody>
      </p:sp>
      <p:sp>
        <p:nvSpPr>
          <p:cNvPr id="86" name="Text Box 28"/>
          <p:cNvSpPr txBox="1">
            <a:spLocks noChangeArrowheads="1"/>
          </p:cNvSpPr>
          <p:nvPr/>
        </p:nvSpPr>
        <p:spPr bwMode="auto">
          <a:xfrm>
            <a:off x="3048000" y="4419600"/>
            <a:ext cx="3276600" cy="1631216"/>
          </a:xfrm>
          <a:prstGeom prst="rect">
            <a:avLst/>
          </a:prstGeom>
          <a:noFill/>
          <a:ln w="9525">
            <a:noFill/>
            <a:miter lim="800000"/>
            <a:headEnd/>
            <a:tailEnd/>
          </a:ln>
        </p:spPr>
        <p:txBody>
          <a:bodyPr wrap="square">
            <a:spAutoFit/>
          </a:bodyPr>
          <a:lstStyle/>
          <a:p>
            <a:pPr marL="228600" indent="-228600" fontAlgn="base">
              <a:spcBef>
                <a:spcPct val="0"/>
              </a:spcBef>
              <a:spcAft>
                <a:spcPct val="0"/>
              </a:spcAft>
              <a:buAutoNum type="arabicPeriod"/>
            </a:pPr>
            <a:r>
              <a:rPr lang="en-US" sz="1000" dirty="0" smtClean="0">
                <a:solidFill>
                  <a:srgbClr val="000000"/>
                </a:solidFill>
                <a:latin typeface="Calibri" pitchFamily="34" charset="0"/>
              </a:rPr>
              <a:t>Reader create a channel ahead of time with a given name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When writer has information to write it looks for the channel (find)</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write asks for buffer and writes the message into the buffer</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writer put the buffer. The navigator does it magic</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When the reader calls get, it gets the message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reader responsibility is to free the message after it is done reading</a:t>
            </a:r>
            <a:endParaRPr lang="en-US" sz="1000" dirty="0">
              <a:solidFill>
                <a:srgbClr val="000000"/>
              </a:solidFill>
              <a:latin typeface="Calibri" pitchFamily="34" charset="0"/>
            </a:endParaRPr>
          </a:p>
        </p:txBody>
      </p:sp>
    </p:spTree>
    <p:extLst>
      <p:ext uri="{BB962C8B-B14F-4D97-AF65-F5344CB8AC3E}">
        <p14:creationId xmlns="" xmlns:p14="http://schemas.microsoft.com/office/powerpoint/2010/main" val="87952716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538" name="Elbow Connector 180"/>
          <p:cNvCxnSpPr>
            <a:cxnSpLocks noChangeShapeType="1"/>
            <a:stCxn id="22567" idx="3"/>
            <a:endCxn id="65672" idx="2"/>
          </p:cNvCxnSpPr>
          <p:nvPr/>
        </p:nvCxnSpPr>
        <p:spPr bwMode="auto">
          <a:xfrm flipV="1">
            <a:off x="4479925" y="2033588"/>
            <a:ext cx="612775" cy="1235075"/>
          </a:xfrm>
          <a:prstGeom prst="bentConnector2">
            <a:avLst/>
          </a:prstGeom>
          <a:noFill/>
          <a:ln w="12700" algn="ctr">
            <a:solidFill>
              <a:schemeClr val="tx1"/>
            </a:solidFill>
            <a:round/>
            <a:headEnd type="none" w="sm" len="sm"/>
            <a:tailEnd type="triangle" w="med" len="med"/>
          </a:ln>
        </p:spPr>
      </p:cxnSp>
      <p:cxnSp>
        <p:nvCxnSpPr>
          <p:cNvPr id="65539" name="Elbow Connector 180"/>
          <p:cNvCxnSpPr>
            <a:cxnSpLocks noChangeShapeType="1"/>
            <a:stCxn id="22627" idx="3"/>
            <a:endCxn id="65671" idx="2"/>
          </p:cNvCxnSpPr>
          <p:nvPr/>
        </p:nvCxnSpPr>
        <p:spPr bwMode="auto">
          <a:xfrm flipV="1">
            <a:off x="4521200" y="2032000"/>
            <a:ext cx="419100" cy="1150938"/>
          </a:xfrm>
          <a:prstGeom prst="bentConnector2">
            <a:avLst/>
          </a:prstGeom>
          <a:noFill/>
          <a:ln w="12700" algn="ctr">
            <a:solidFill>
              <a:schemeClr val="tx1"/>
            </a:solidFill>
            <a:round/>
            <a:headEnd type="none" w="sm" len="sm"/>
            <a:tailEnd type="triangle" w="med" len="med"/>
          </a:ln>
        </p:spPr>
      </p:cxnSp>
      <p:cxnSp>
        <p:nvCxnSpPr>
          <p:cNvPr id="65540" name="Elbow Connector 180"/>
          <p:cNvCxnSpPr>
            <a:cxnSpLocks noChangeShapeType="1"/>
            <a:stCxn id="22631" idx="3"/>
            <a:endCxn id="65670" idx="2"/>
          </p:cNvCxnSpPr>
          <p:nvPr/>
        </p:nvCxnSpPr>
        <p:spPr bwMode="auto">
          <a:xfrm flipV="1">
            <a:off x="4556125" y="2032000"/>
            <a:ext cx="238125" cy="1065213"/>
          </a:xfrm>
          <a:prstGeom prst="bentConnector2">
            <a:avLst/>
          </a:prstGeom>
          <a:noFill/>
          <a:ln w="12700" algn="ctr">
            <a:solidFill>
              <a:schemeClr val="tx1"/>
            </a:solidFill>
            <a:round/>
            <a:headEnd type="none" w="sm" len="sm"/>
            <a:tailEnd type="triangle" w="med" len="med"/>
          </a:ln>
        </p:spPr>
      </p:cxnSp>
      <p:sp>
        <p:nvSpPr>
          <p:cNvPr id="22533" name="Rectangle 25"/>
          <p:cNvSpPr>
            <a:spLocks noChangeArrowheads="1"/>
          </p:cNvSpPr>
          <p:nvPr/>
        </p:nvSpPr>
        <p:spPr bwMode="auto">
          <a:xfrm>
            <a:off x="4100513" y="5595938"/>
            <a:ext cx="765175" cy="1428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QMSS</a:t>
            </a:r>
          </a:p>
        </p:txBody>
      </p:sp>
      <p:sp>
        <p:nvSpPr>
          <p:cNvPr id="65542" name="Rectangle 26"/>
          <p:cNvSpPr>
            <a:spLocks noGrp="1" noChangeArrowheads="1"/>
          </p:cNvSpPr>
          <p:nvPr>
            <p:ph type="title" idx="4294967295"/>
          </p:nvPr>
        </p:nvSpPr>
        <p:spPr>
          <a:xfrm>
            <a:off x="1022350" y="169863"/>
            <a:ext cx="8121650" cy="477837"/>
          </a:xfrm>
        </p:spPr>
        <p:txBody>
          <a:bodyPr/>
          <a:lstStyle/>
          <a:p>
            <a:pPr eaLnBrk="1" hangingPunct="1"/>
            <a:r>
              <a:rPr lang="en-US" b="0" dirty="0" smtClean="0"/>
              <a:t>C6616 TeraNet Data Connections</a:t>
            </a:r>
          </a:p>
        </p:txBody>
      </p:sp>
      <p:sp>
        <p:nvSpPr>
          <p:cNvPr id="22535" name="Rectangle 27"/>
          <p:cNvSpPr>
            <a:spLocks noChangeArrowheads="1"/>
          </p:cNvSpPr>
          <p:nvPr/>
        </p:nvSpPr>
        <p:spPr bwMode="auto">
          <a:xfrm>
            <a:off x="4413250" y="1084263"/>
            <a:ext cx="3371850" cy="9509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latin typeface="Arial Narrow" pitchFamily="34" charset="0"/>
              </a:rPr>
              <a:t>MSMC</a:t>
            </a:r>
          </a:p>
        </p:txBody>
      </p:sp>
      <p:sp>
        <p:nvSpPr>
          <p:cNvPr id="22536" name="Rectangle 29"/>
          <p:cNvSpPr>
            <a:spLocks noChangeArrowheads="1"/>
          </p:cNvSpPr>
          <p:nvPr/>
        </p:nvSpPr>
        <p:spPr bwMode="auto">
          <a:xfrm>
            <a:off x="4413250" y="11699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200" dirty="0">
                <a:latin typeface="Arial Narrow" pitchFamily="34" charset="0"/>
              </a:rPr>
              <a:t>DDR3</a:t>
            </a:r>
          </a:p>
        </p:txBody>
      </p:sp>
      <p:sp>
        <p:nvSpPr>
          <p:cNvPr id="22537" name="Rectangle 30"/>
          <p:cNvSpPr>
            <a:spLocks noChangeArrowheads="1"/>
          </p:cNvSpPr>
          <p:nvPr/>
        </p:nvSpPr>
        <p:spPr bwMode="auto">
          <a:xfrm>
            <a:off x="4413250" y="14747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rIns="0" anchor="ctr"/>
          <a:lstStyle/>
          <a:p>
            <a:pPr>
              <a:defRPr/>
            </a:pPr>
            <a:r>
              <a:rPr lang="en-US" sz="1200" dirty="0">
                <a:latin typeface="Arial Narrow" pitchFamily="34" charset="0"/>
              </a:rPr>
              <a:t>Shared L2 </a:t>
            </a:r>
          </a:p>
        </p:txBody>
      </p:sp>
      <p:sp>
        <p:nvSpPr>
          <p:cNvPr id="65546" name="Line 31"/>
          <p:cNvSpPr>
            <a:spLocks noChangeShapeType="1"/>
          </p:cNvSpPr>
          <p:nvPr/>
        </p:nvSpPr>
        <p:spPr bwMode="auto">
          <a:xfrm>
            <a:off x="3117850" y="1322388"/>
            <a:ext cx="1295400" cy="0"/>
          </a:xfrm>
          <a:prstGeom prst="line">
            <a:avLst/>
          </a:prstGeom>
          <a:noFill/>
          <a:ln w="9525">
            <a:solidFill>
              <a:schemeClr val="tx1"/>
            </a:solidFill>
            <a:round/>
            <a:headEnd/>
            <a:tailEnd type="triangle" w="med" len="med"/>
          </a:ln>
        </p:spPr>
        <p:txBody>
          <a:bodyPr/>
          <a:lstStyle/>
          <a:p>
            <a:endParaRPr lang="en-US" dirty="0"/>
          </a:p>
        </p:txBody>
      </p:sp>
      <p:sp>
        <p:nvSpPr>
          <p:cNvPr id="65547" name="Line 32"/>
          <p:cNvSpPr>
            <a:spLocks noChangeShapeType="1"/>
          </p:cNvSpPr>
          <p:nvPr/>
        </p:nvSpPr>
        <p:spPr bwMode="auto">
          <a:xfrm>
            <a:off x="3117850" y="1589088"/>
            <a:ext cx="1295400" cy="0"/>
          </a:xfrm>
          <a:prstGeom prst="line">
            <a:avLst/>
          </a:prstGeom>
          <a:noFill/>
          <a:ln w="9525">
            <a:solidFill>
              <a:schemeClr val="tx1"/>
            </a:solidFill>
            <a:round/>
            <a:headEnd/>
            <a:tailEnd type="triangle" w="med" len="med"/>
          </a:ln>
        </p:spPr>
        <p:txBody>
          <a:bodyPr/>
          <a:lstStyle/>
          <a:p>
            <a:endParaRPr lang="en-US" dirty="0"/>
          </a:p>
        </p:txBody>
      </p:sp>
      <p:sp>
        <p:nvSpPr>
          <p:cNvPr id="65548" name="Rectangle 34"/>
          <p:cNvSpPr>
            <a:spLocks noChangeArrowheads="1"/>
          </p:cNvSpPr>
          <p:nvPr/>
        </p:nvSpPr>
        <p:spPr bwMode="auto">
          <a:xfrm>
            <a:off x="4413250" y="14747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S</a:t>
            </a:r>
          </a:p>
        </p:txBody>
      </p:sp>
      <p:sp>
        <p:nvSpPr>
          <p:cNvPr id="65549" name="Rectangle 35"/>
          <p:cNvSpPr>
            <a:spLocks noChangeArrowheads="1"/>
          </p:cNvSpPr>
          <p:nvPr/>
        </p:nvSpPr>
        <p:spPr bwMode="auto">
          <a:xfrm>
            <a:off x="4413250"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S</a:t>
            </a:r>
          </a:p>
        </p:txBody>
      </p:sp>
      <p:sp>
        <p:nvSpPr>
          <p:cNvPr id="22542" name="Rectangle 36"/>
          <p:cNvSpPr>
            <a:spLocks noChangeArrowheads="1"/>
          </p:cNvSpPr>
          <p:nvPr/>
        </p:nvSpPr>
        <p:spPr bwMode="auto">
          <a:xfrm>
            <a:off x="3717925" y="311626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latin typeface="Arial Narrow" pitchFamily="34" charset="0"/>
              </a:rPr>
              <a:t>Core</a:t>
            </a:r>
          </a:p>
        </p:txBody>
      </p:sp>
      <p:sp>
        <p:nvSpPr>
          <p:cNvPr id="65551" name="Line 37"/>
          <p:cNvSpPr>
            <a:spLocks noChangeShapeType="1"/>
          </p:cNvSpPr>
          <p:nvPr/>
        </p:nvSpPr>
        <p:spPr bwMode="auto">
          <a:xfrm flipV="1">
            <a:off x="2894013" y="3268663"/>
            <a:ext cx="671512" cy="9525"/>
          </a:xfrm>
          <a:prstGeom prst="line">
            <a:avLst/>
          </a:prstGeom>
          <a:noFill/>
          <a:ln w="9525">
            <a:solidFill>
              <a:schemeClr val="tx1"/>
            </a:solidFill>
            <a:round/>
            <a:headEnd/>
            <a:tailEnd type="triangle" w="med" len="med"/>
          </a:ln>
        </p:spPr>
        <p:txBody>
          <a:bodyPr/>
          <a:lstStyle/>
          <a:p>
            <a:endParaRPr lang="en-US" dirty="0"/>
          </a:p>
        </p:txBody>
      </p:sp>
      <p:sp>
        <p:nvSpPr>
          <p:cNvPr id="22544" name="Rectangle 38"/>
          <p:cNvSpPr>
            <a:spLocks noChangeArrowheads="1"/>
          </p:cNvSpPr>
          <p:nvPr/>
        </p:nvSpPr>
        <p:spPr bwMode="auto">
          <a:xfrm>
            <a:off x="3565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S</a:t>
            </a:r>
          </a:p>
        </p:txBody>
      </p:sp>
      <p:sp>
        <p:nvSpPr>
          <p:cNvPr id="22545" name="Rectangle 40"/>
          <p:cNvSpPr>
            <a:spLocks noChangeArrowheads="1"/>
          </p:cNvSpPr>
          <p:nvPr/>
        </p:nvSpPr>
        <p:spPr bwMode="auto">
          <a:xfrm>
            <a:off x="4100513" y="5768975"/>
            <a:ext cx="75565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PCIe</a:t>
            </a:r>
          </a:p>
        </p:txBody>
      </p:sp>
      <p:sp>
        <p:nvSpPr>
          <p:cNvPr id="22546" name="Rectangle 41"/>
          <p:cNvSpPr>
            <a:spLocks noChangeArrowheads="1"/>
          </p:cNvSpPr>
          <p:nvPr/>
        </p:nvSpPr>
        <p:spPr bwMode="auto">
          <a:xfrm>
            <a:off x="4100513" y="5597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22547" name="Rectangle 42"/>
          <p:cNvSpPr>
            <a:spLocks noChangeArrowheads="1"/>
          </p:cNvSpPr>
          <p:nvPr/>
        </p:nvSpPr>
        <p:spPr bwMode="auto">
          <a:xfrm>
            <a:off x="4214813" y="44370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TAC_BE</a:t>
            </a:r>
          </a:p>
        </p:txBody>
      </p:sp>
      <p:sp>
        <p:nvSpPr>
          <p:cNvPr id="22548" name="Rectangle 43"/>
          <p:cNvSpPr>
            <a:spLocks noChangeArrowheads="1"/>
          </p:cNvSpPr>
          <p:nvPr/>
        </p:nvSpPr>
        <p:spPr bwMode="auto">
          <a:xfrm>
            <a:off x="4214813" y="44370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22549" name="Rectangle 44"/>
          <p:cNvSpPr>
            <a:spLocks noChangeArrowheads="1"/>
          </p:cNvSpPr>
          <p:nvPr/>
        </p:nvSpPr>
        <p:spPr bwMode="auto">
          <a:xfrm>
            <a:off x="465138" y="2978150"/>
            <a:ext cx="927100" cy="2952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SRIO</a:t>
            </a:r>
          </a:p>
        </p:txBody>
      </p:sp>
      <p:sp>
        <p:nvSpPr>
          <p:cNvPr id="22550" name="Rectangle 45"/>
          <p:cNvSpPr>
            <a:spLocks noChangeArrowheads="1"/>
          </p:cNvSpPr>
          <p:nvPr/>
        </p:nvSpPr>
        <p:spPr bwMode="auto">
          <a:xfrm>
            <a:off x="427038" y="56229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PCIe</a:t>
            </a:r>
          </a:p>
        </p:txBody>
      </p:sp>
      <p:sp>
        <p:nvSpPr>
          <p:cNvPr id="22551" name="Rectangle 46"/>
          <p:cNvSpPr>
            <a:spLocks noChangeArrowheads="1"/>
          </p:cNvSpPr>
          <p:nvPr/>
        </p:nvSpPr>
        <p:spPr bwMode="auto">
          <a:xfrm>
            <a:off x="427038" y="54213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QM_SS</a:t>
            </a:r>
          </a:p>
        </p:txBody>
      </p:sp>
      <p:sp>
        <p:nvSpPr>
          <p:cNvPr id="22552" name="Rectangle 47"/>
          <p:cNvSpPr>
            <a:spLocks noChangeArrowheads="1"/>
          </p:cNvSpPr>
          <p:nvPr/>
        </p:nvSpPr>
        <p:spPr bwMode="auto">
          <a:xfrm>
            <a:off x="1255713" y="31210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553" name="Rectangle 48"/>
          <p:cNvSpPr>
            <a:spLocks noChangeArrowheads="1"/>
          </p:cNvSpPr>
          <p:nvPr/>
        </p:nvSpPr>
        <p:spPr bwMode="auto">
          <a:xfrm>
            <a:off x="1243013" y="56229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554" name="Rectangle 49"/>
          <p:cNvSpPr>
            <a:spLocks noChangeArrowheads="1"/>
          </p:cNvSpPr>
          <p:nvPr/>
        </p:nvSpPr>
        <p:spPr bwMode="auto">
          <a:xfrm>
            <a:off x="1246188" y="542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65563" name="Line 50"/>
          <p:cNvSpPr>
            <a:spLocks noChangeShapeType="1"/>
          </p:cNvSpPr>
          <p:nvPr/>
        </p:nvSpPr>
        <p:spPr bwMode="auto">
          <a:xfrm>
            <a:off x="1401763" y="3187700"/>
            <a:ext cx="1263650" cy="0"/>
          </a:xfrm>
          <a:prstGeom prst="line">
            <a:avLst/>
          </a:prstGeom>
          <a:noFill/>
          <a:ln w="9525">
            <a:solidFill>
              <a:schemeClr val="tx1"/>
            </a:solidFill>
            <a:round/>
            <a:headEnd/>
            <a:tailEnd type="triangle" w="med" len="med"/>
          </a:ln>
        </p:spPr>
        <p:txBody>
          <a:bodyPr/>
          <a:lstStyle/>
          <a:p>
            <a:endParaRPr lang="en-US" dirty="0"/>
          </a:p>
        </p:txBody>
      </p:sp>
      <p:sp>
        <p:nvSpPr>
          <p:cNvPr id="65564" name="Line 51"/>
          <p:cNvSpPr>
            <a:spLocks noChangeShapeType="1"/>
          </p:cNvSpPr>
          <p:nvPr/>
        </p:nvSpPr>
        <p:spPr bwMode="auto">
          <a:xfrm>
            <a:off x="1382713" y="5694363"/>
            <a:ext cx="1263650" cy="0"/>
          </a:xfrm>
          <a:prstGeom prst="line">
            <a:avLst/>
          </a:prstGeom>
          <a:noFill/>
          <a:ln w="9525">
            <a:solidFill>
              <a:schemeClr val="tx1"/>
            </a:solidFill>
            <a:round/>
            <a:headEnd/>
            <a:tailEnd type="triangle" w="med" len="med"/>
          </a:ln>
        </p:spPr>
        <p:txBody>
          <a:bodyPr/>
          <a:lstStyle/>
          <a:p>
            <a:endParaRPr lang="en-US" dirty="0"/>
          </a:p>
        </p:txBody>
      </p:sp>
      <p:sp>
        <p:nvSpPr>
          <p:cNvPr id="65565" name="Line 52"/>
          <p:cNvSpPr>
            <a:spLocks noChangeShapeType="1"/>
          </p:cNvSpPr>
          <p:nvPr/>
        </p:nvSpPr>
        <p:spPr bwMode="auto">
          <a:xfrm>
            <a:off x="1382713" y="5478463"/>
            <a:ext cx="1263650" cy="0"/>
          </a:xfrm>
          <a:prstGeom prst="line">
            <a:avLst/>
          </a:prstGeom>
          <a:noFill/>
          <a:ln w="9525">
            <a:solidFill>
              <a:schemeClr val="tx1"/>
            </a:solidFill>
            <a:round/>
            <a:headEnd/>
            <a:tailEnd type="triangle" w="med" len="med"/>
          </a:ln>
        </p:spPr>
        <p:txBody>
          <a:bodyPr/>
          <a:lstStyle/>
          <a:p>
            <a:endParaRPr lang="en-US" dirty="0"/>
          </a:p>
        </p:txBody>
      </p:sp>
      <p:sp>
        <p:nvSpPr>
          <p:cNvPr id="22558" name="Rectangle 53"/>
          <p:cNvSpPr>
            <a:spLocks noChangeArrowheads="1"/>
          </p:cNvSpPr>
          <p:nvPr/>
        </p:nvSpPr>
        <p:spPr bwMode="auto">
          <a:xfrm>
            <a:off x="360363" y="1970088"/>
            <a:ext cx="6858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Arial Narrow" pitchFamily="34" charset="0"/>
              </a:rPr>
              <a:t>TPCC</a:t>
            </a:r>
          </a:p>
          <a:p>
            <a:pPr algn="ctr">
              <a:defRPr/>
            </a:pPr>
            <a:r>
              <a:rPr lang="en-US" sz="900" dirty="0">
                <a:latin typeface="Arial Narrow" pitchFamily="34" charset="0"/>
              </a:rPr>
              <a:t>16ch QDMA</a:t>
            </a:r>
          </a:p>
        </p:txBody>
      </p:sp>
      <p:grpSp>
        <p:nvGrpSpPr>
          <p:cNvPr id="2" name="Group 54"/>
          <p:cNvGrpSpPr>
            <a:grpSpLocks/>
          </p:cNvGrpSpPr>
          <p:nvPr/>
        </p:nvGrpSpPr>
        <p:grpSpPr bwMode="auto">
          <a:xfrm>
            <a:off x="1046163" y="1970088"/>
            <a:ext cx="381000" cy="114300"/>
            <a:chOff x="864" y="2064"/>
            <a:chExt cx="240" cy="96"/>
          </a:xfrm>
        </p:grpSpPr>
        <p:sp>
          <p:nvSpPr>
            <p:cNvPr id="22702" name="Rectangle 5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703" name="Rectangle 5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TC0</a:t>
              </a:r>
            </a:p>
          </p:txBody>
        </p:sp>
      </p:grpSp>
      <p:grpSp>
        <p:nvGrpSpPr>
          <p:cNvPr id="3" name="Group 57"/>
          <p:cNvGrpSpPr>
            <a:grpSpLocks/>
          </p:cNvGrpSpPr>
          <p:nvPr/>
        </p:nvGrpSpPr>
        <p:grpSpPr bwMode="auto">
          <a:xfrm>
            <a:off x="1046163" y="2084388"/>
            <a:ext cx="381000" cy="114300"/>
            <a:chOff x="864" y="2064"/>
            <a:chExt cx="240" cy="96"/>
          </a:xfrm>
        </p:grpSpPr>
        <p:sp>
          <p:nvSpPr>
            <p:cNvPr id="22700" name="Rectangle 5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701" name="Rectangle 5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TC1</a:t>
              </a:r>
            </a:p>
          </p:txBody>
        </p:sp>
      </p:grpSp>
      <p:sp>
        <p:nvSpPr>
          <p:cNvPr id="65569" name="Rectangle 60"/>
          <p:cNvSpPr>
            <a:spLocks noChangeArrowheads="1"/>
          </p:cNvSpPr>
          <p:nvPr/>
        </p:nvSpPr>
        <p:spPr bwMode="auto">
          <a:xfrm>
            <a:off x="7618413"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M</a:t>
            </a:r>
          </a:p>
        </p:txBody>
      </p:sp>
      <p:sp>
        <p:nvSpPr>
          <p:cNvPr id="65570" name="Freeform 61"/>
          <p:cNvSpPr>
            <a:spLocks/>
          </p:cNvSpPr>
          <p:nvPr/>
        </p:nvSpPr>
        <p:spPr bwMode="auto">
          <a:xfrm>
            <a:off x="1960563" y="768350"/>
            <a:ext cx="6000750" cy="515938"/>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endParaRPr lang="en-US" dirty="0"/>
          </a:p>
        </p:txBody>
      </p:sp>
      <p:sp>
        <p:nvSpPr>
          <p:cNvPr id="65571" name="Rectangle 62"/>
          <p:cNvSpPr>
            <a:spLocks noChangeArrowheads="1"/>
          </p:cNvSpPr>
          <p:nvPr/>
        </p:nvSpPr>
        <p:spPr bwMode="auto">
          <a:xfrm>
            <a:off x="7618413" y="1751013"/>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M</a:t>
            </a:r>
          </a:p>
        </p:txBody>
      </p:sp>
      <p:sp>
        <p:nvSpPr>
          <p:cNvPr id="65572" name="Line 63"/>
          <p:cNvSpPr>
            <a:spLocks noChangeShapeType="1"/>
          </p:cNvSpPr>
          <p:nvPr/>
        </p:nvSpPr>
        <p:spPr bwMode="auto">
          <a:xfrm>
            <a:off x="7770813" y="1865313"/>
            <a:ext cx="457200" cy="0"/>
          </a:xfrm>
          <a:prstGeom prst="line">
            <a:avLst/>
          </a:prstGeom>
          <a:noFill/>
          <a:ln w="9525">
            <a:solidFill>
              <a:schemeClr val="tx1"/>
            </a:solidFill>
            <a:round/>
            <a:headEnd/>
            <a:tailEnd type="triangle" w="med" len="med"/>
          </a:ln>
        </p:spPr>
        <p:txBody>
          <a:bodyPr/>
          <a:lstStyle/>
          <a:p>
            <a:endParaRPr lang="en-US" dirty="0"/>
          </a:p>
        </p:txBody>
      </p:sp>
      <p:sp>
        <p:nvSpPr>
          <p:cNvPr id="65573" name="Text Box 64"/>
          <p:cNvSpPr txBox="1">
            <a:spLocks noChangeArrowheads="1"/>
          </p:cNvSpPr>
          <p:nvPr/>
        </p:nvSpPr>
        <p:spPr bwMode="auto">
          <a:xfrm>
            <a:off x="8180388" y="1712913"/>
            <a:ext cx="579437" cy="304800"/>
          </a:xfrm>
          <a:prstGeom prst="rect">
            <a:avLst/>
          </a:prstGeom>
          <a:noFill/>
          <a:ln w="9525">
            <a:noFill/>
            <a:miter lim="800000"/>
            <a:headEnd/>
            <a:tailEnd/>
          </a:ln>
        </p:spPr>
        <p:txBody>
          <a:bodyPr wrap="none">
            <a:spAutoFit/>
          </a:bodyPr>
          <a:lstStyle/>
          <a:p>
            <a:r>
              <a:rPr lang="en-US" sz="1400" dirty="0">
                <a:latin typeface="Arial Narrow" pitchFamily="34" charset="0"/>
              </a:rPr>
              <a:t>DDR3</a:t>
            </a:r>
          </a:p>
        </p:txBody>
      </p:sp>
      <p:sp>
        <p:nvSpPr>
          <p:cNvPr id="22566" name="Text Box 67"/>
          <p:cNvSpPr txBox="1">
            <a:spLocks noChangeArrowheads="1"/>
          </p:cNvSpPr>
          <p:nvPr/>
        </p:nvSpPr>
        <p:spPr bwMode="auto">
          <a:xfrm>
            <a:off x="4278313" y="2600325"/>
            <a:ext cx="392112"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lang="en-US" sz="900" dirty="0">
                <a:latin typeface="Arial Narrow" pitchFamily="34" charset="0"/>
              </a:rPr>
              <a:t>XMC</a:t>
            </a:r>
          </a:p>
        </p:txBody>
      </p:sp>
      <p:sp>
        <p:nvSpPr>
          <p:cNvPr id="22567" name="Rectangle 68"/>
          <p:cNvSpPr>
            <a:spLocks noChangeArrowheads="1"/>
          </p:cNvSpPr>
          <p:nvPr/>
        </p:nvSpPr>
        <p:spPr bwMode="auto">
          <a:xfrm>
            <a:off x="4327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M</a:t>
            </a:r>
          </a:p>
        </p:txBody>
      </p:sp>
      <p:sp>
        <p:nvSpPr>
          <p:cNvPr id="65576" name="Line 69"/>
          <p:cNvSpPr>
            <a:spLocks noChangeShapeType="1"/>
          </p:cNvSpPr>
          <p:nvPr/>
        </p:nvSpPr>
        <p:spPr bwMode="auto">
          <a:xfrm>
            <a:off x="2820988" y="2271713"/>
            <a:ext cx="0" cy="631825"/>
          </a:xfrm>
          <a:prstGeom prst="line">
            <a:avLst/>
          </a:prstGeom>
          <a:noFill/>
          <a:ln w="9525">
            <a:solidFill>
              <a:schemeClr val="tx1"/>
            </a:solidFill>
            <a:round/>
            <a:headEnd/>
            <a:tailEnd type="triangle" w="med" len="med"/>
          </a:ln>
        </p:spPr>
        <p:txBody>
          <a:bodyPr/>
          <a:lstStyle/>
          <a:p>
            <a:endParaRPr lang="en-US" dirty="0"/>
          </a:p>
        </p:txBody>
      </p:sp>
      <p:sp>
        <p:nvSpPr>
          <p:cNvPr id="65577" name="Line 70"/>
          <p:cNvSpPr>
            <a:spLocks noChangeShapeType="1"/>
          </p:cNvSpPr>
          <p:nvPr/>
        </p:nvSpPr>
        <p:spPr bwMode="auto">
          <a:xfrm flipV="1">
            <a:off x="3030538" y="2608263"/>
            <a:ext cx="0" cy="400050"/>
          </a:xfrm>
          <a:prstGeom prst="line">
            <a:avLst/>
          </a:prstGeom>
          <a:noFill/>
          <a:ln w="9525">
            <a:solidFill>
              <a:schemeClr val="tx1"/>
            </a:solidFill>
            <a:round/>
            <a:headEnd/>
            <a:tailEnd type="triangle" w="med" len="med"/>
          </a:ln>
        </p:spPr>
        <p:txBody>
          <a:bodyPr/>
          <a:lstStyle/>
          <a:p>
            <a:endParaRPr lang="en-US" dirty="0"/>
          </a:p>
        </p:txBody>
      </p:sp>
      <p:grpSp>
        <p:nvGrpSpPr>
          <p:cNvPr id="4" name="Group 79"/>
          <p:cNvGrpSpPr>
            <a:grpSpLocks/>
          </p:cNvGrpSpPr>
          <p:nvPr/>
        </p:nvGrpSpPr>
        <p:grpSpPr bwMode="auto">
          <a:xfrm>
            <a:off x="436563" y="5921375"/>
            <a:ext cx="914400" cy="152400"/>
            <a:chOff x="528" y="3744"/>
            <a:chExt cx="576" cy="144"/>
          </a:xfrm>
        </p:grpSpPr>
        <p:sp>
          <p:nvSpPr>
            <p:cNvPr id="22698" name="Rectangle 80"/>
            <p:cNvSpPr>
              <a:spLocks noChangeArrowheads="1"/>
            </p:cNvSpPr>
            <p:nvPr/>
          </p:nvSpPr>
          <p:spPr bwMode="auto">
            <a:xfrm>
              <a:off x="528" y="3744"/>
              <a:ext cx="57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000" dirty="0">
                  <a:latin typeface="Arial Narrow" pitchFamily="34" charset="0"/>
                </a:rPr>
                <a:t>DebugSS     </a:t>
              </a:r>
            </a:p>
          </p:txBody>
        </p:sp>
        <p:sp>
          <p:nvSpPr>
            <p:cNvPr id="22699" name="Rectangle 81"/>
            <p:cNvSpPr>
              <a:spLocks noChangeArrowheads="1"/>
            </p:cNvSpPr>
            <p:nvPr/>
          </p:nvSpPr>
          <p:spPr bwMode="auto">
            <a:xfrm>
              <a:off x="1008" y="3744"/>
              <a:ext cx="9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solidFill>
                    <a:srgbClr val="660066"/>
                  </a:solidFill>
                  <a:latin typeface="Arial Narrow" pitchFamily="34" charset="0"/>
                </a:rPr>
                <a:t>M</a:t>
              </a:r>
            </a:p>
          </p:txBody>
        </p:sp>
      </p:grpSp>
      <p:sp>
        <p:nvSpPr>
          <p:cNvPr id="65579" name="Line 83"/>
          <p:cNvSpPr>
            <a:spLocks noChangeShapeType="1"/>
          </p:cNvSpPr>
          <p:nvPr/>
        </p:nvSpPr>
        <p:spPr bwMode="auto">
          <a:xfrm flipV="1">
            <a:off x="1379538" y="6007100"/>
            <a:ext cx="1266825" cy="9525"/>
          </a:xfrm>
          <a:prstGeom prst="line">
            <a:avLst/>
          </a:prstGeom>
          <a:noFill/>
          <a:ln w="9525">
            <a:solidFill>
              <a:schemeClr val="tx1"/>
            </a:solidFill>
            <a:round/>
            <a:headEnd/>
            <a:tailEnd type="triangle" w="med" len="med"/>
          </a:ln>
        </p:spPr>
        <p:txBody>
          <a:bodyPr/>
          <a:lstStyle/>
          <a:p>
            <a:endParaRPr lang="en-US" dirty="0"/>
          </a:p>
        </p:txBody>
      </p:sp>
      <p:grpSp>
        <p:nvGrpSpPr>
          <p:cNvPr id="5" name="Group 85"/>
          <p:cNvGrpSpPr>
            <a:grpSpLocks/>
          </p:cNvGrpSpPr>
          <p:nvPr/>
        </p:nvGrpSpPr>
        <p:grpSpPr bwMode="auto">
          <a:xfrm>
            <a:off x="1379538" y="3757613"/>
            <a:ext cx="1295400" cy="300037"/>
            <a:chOff x="1200" y="3024"/>
            <a:chExt cx="816" cy="216"/>
          </a:xfrm>
        </p:grpSpPr>
        <p:sp>
          <p:nvSpPr>
            <p:cNvPr id="65702"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dirty="0"/>
            </a:p>
          </p:txBody>
        </p:sp>
        <p:sp>
          <p:nvSpPr>
            <p:cNvPr id="65703"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dirty="0"/>
            </a:p>
          </p:txBody>
        </p:sp>
        <p:sp>
          <p:nvSpPr>
            <p:cNvPr id="65704"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dirty="0"/>
            </a:p>
          </p:txBody>
        </p:sp>
        <p:sp>
          <p:nvSpPr>
            <p:cNvPr id="65705"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dirty="0"/>
            </a:p>
          </p:txBody>
        </p:sp>
      </p:grpSp>
      <p:sp>
        <p:nvSpPr>
          <p:cNvPr id="22573" name="Rectangle 91"/>
          <p:cNvSpPr>
            <a:spLocks noChangeArrowheads="1"/>
          </p:cNvSpPr>
          <p:nvPr/>
        </p:nvSpPr>
        <p:spPr bwMode="auto">
          <a:xfrm>
            <a:off x="465138" y="369093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Arial Narrow" pitchFamily="34" charset="0"/>
              </a:rPr>
              <a:t>TPCC</a:t>
            </a:r>
          </a:p>
          <a:p>
            <a:pPr algn="ctr">
              <a:defRPr/>
            </a:pPr>
            <a:r>
              <a:rPr lang="en-US" sz="900" dirty="0">
                <a:latin typeface="Arial Narrow" pitchFamily="34" charset="0"/>
              </a:rPr>
              <a:t>64ch</a:t>
            </a:r>
          </a:p>
          <a:p>
            <a:pPr algn="ctr">
              <a:defRPr/>
            </a:pPr>
            <a:r>
              <a:rPr lang="en-US" sz="900" dirty="0">
                <a:latin typeface="Arial Narrow" pitchFamily="34" charset="0"/>
              </a:rPr>
              <a:t>QDMA</a:t>
            </a:r>
          </a:p>
        </p:txBody>
      </p:sp>
      <p:grpSp>
        <p:nvGrpSpPr>
          <p:cNvPr id="6" name="Group 92"/>
          <p:cNvGrpSpPr>
            <a:grpSpLocks/>
          </p:cNvGrpSpPr>
          <p:nvPr/>
        </p:nvGrpSpPr>
        <p:grpSpPr bwMode="auto">
          <a:xfrm>
            <a:off x="998538" y="3690938"/>
            <a:ext cx="381000" cy="400050"/>
            <a:chOff x="864" y="2064"/>
            <a:chExt cx="240" cy="384"/>
          </a:xfrm>
        </p:grpSpPr>
        <p:grpSp>
          <p:nvGrpSpPr>
            <p:cNvPr id="7" name="Group 93"/>
            <p:cNvGrpSpPr>
              <a:grpSpLocks/>
            </p:cNvGrpSpPr>
            <p:nvPr/>
          </p:nvGrpSpPr>
          <p:grpSpPr bwMode="auto">
            <a:xfrm>
              <a:off x="864" y="2064"/>
              <a:ext cx="240" cy="96"/>
              <a:chOff x="864" y="2064"/>
              <a:chExt cx="240" cy="96"/>
            </a:xfrm>
          </p:grpSpPr>
          <p:sp>
            <p:nvSpPr>
              <p:cNvPr id="22692" name="Rectangle 94"/>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93" name="Rectangle 95"/>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TC2</a:t>
                </a:r>
              </a:p>
            </p:txBody>
          </p:sp>
        </p:grpSp>
        <p:grpSp>
          <p:nvGrpSpPr>
            <p:cNvPr id="8" name="Group 96"/>
            <p:cNvGrpSpPr>
              <a:grpSpLocks/>
            </p:cNvGrpSpPr>
            <p:nvPr/>
          </p:nvGrpSpPr>
          <p:grpSpPr bwMode="auto">
            <a:xfrm>
              <a:off x="864" y="2160"/>
              <a:ext cx="240" cy="96"/>
              <a:chOff x="864" y="2064"/>
              <a:chExt cx="240" cy="96"/>
            </a:xfrm>
          </p:grpSpPr>
          <p:sp>
            <p:nvSpPr>
              <p:cNvPr id="22690" name="Rectangle 97"/>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91" name="Rectangle 98"/>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TC3</a:t>
                </a:r>
              </a:p>
            </p:txBody>
          </p:sp>
        </p:grpSp>
        <p:grpSp>
          <p:nvGrpSpPr>
            <p:cNvPr id="9" name="Group 99"/>
            <p:cNvGrpSpPr>
              <a:grpSpLocks/>
            </p:cNvGrpSpPr>
            <p:nvPr/>
          </p:nvGrpSpPr>
          <p:grpSpPr bwMode="auto">
            <a:xfrm>
              <a:off x="864" y="2256"/>
              <a:ext cx="240" cy="96"/>
              <a:chOff x="864" y="2064"/>
              <a:chExt cx="240" cy="96"/>
            </a:xfrm>
          </p:grpSpPr>
          <p:sp>
            <p:nvSpPr>
              <p:cNvPr id="22688" name="Rectangle 100"/>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89" name="Rectangle 101"/>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TC4</a:t>
                </a:r>
              </a:p>
            </p:txBody>
          </p:sp>
        </p:grpSp>
        <p:grpSp>
          <p:nvGrpSpPr>
            <p:cNvPr id="10" name="Group 102"/>
            <p:cNvGrpSpPr>
              <a:grpSpLocks/>
            </p:cNvGrpSpPr>
            <p:nvPr/>
          </p:nvGrpSpPr>
          <p:grpSpPr bwMode="auto">
            <a:xfrm>
              <a:off x="864" y="2352"/>
              <a:ext cx="240" cy="96"/>
              <a:chOff x="864" y="2064"/>
              <a:chExt cx="240" cy="96"/>
            </a:xfrm>
          </p:grpSpPr>
          <p:sp>
            <p:nvSpPr>
              <p:cNvPr id="22686" name="Rectangle 103"/>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87" name="Rectangle 104"/>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TC5</a:t>
                </a:r>
              </a:p>
            </p:txBody>
          </p:sp>
        </p:grpSp>
      </p:grpSp>
      <p:sp>
        <p:nvSpPr>
          <p:cNvPr id="22575" name="Rectangle 106"/>
          <p:cNvSpPr>
            <a:spLocks noChangeArrowheads="1"/>
          </p:cNvSpPr>
          <p:nvPr/>
        </p:nvSpPr>
        <p:spPr bwMode="auto">
          <a:xfrm>
            <a:off x="617538" y="382428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Arial Narrow" pitchFamily="34" charset="0"/>
              </a:rPr>
              <a:t>TPCC</a:t>
            </a:r>
          </a:p>
          <a:p>
            <a:pPr algn="ctr">
              <a:defRPr/>
            </a:pPr>
            <a:r>
              <a:rPr lang="en-US" sz="900" dirty="0">
                <a:latin typeface="Arial Narrow" pitchFamily="34" charset="0"/>
              </a:rPr>
              <a:t>64ch</a:t>
            </a:r>
          </a:p>
          <a:p>
            <a:pPr algn="ctr">
              <a:defRPr/>
            </a:pPr>
            <a:r>
              <a:rPr lang="en-US" sz="900" dirty="0">
                <a:latin typeface="Arial Narrow" pitchFamily="34" charset="0"/>
              </a:rPr>
              <a:t>QDMA</a:t>
            </a:r>
          </a:p>
        </p:txBody>
      </p:sp>
      <p:grpSp>
        <p:nvGrpSpPr>
          <p:cNvPr id="11" name="Group 107"/>
          <p:cNvGrpSpPr>
            <a:grpSpLocks/>
          </p:cNvGrpSpPr>
          <p:nvPr/>
        </p:nvGrpSpPr>
        <p:grpSpPr bwMode="auto">
          <a:xfrm>
            <a:off x="1150938" y="3824288"/>
            <a:ext cx="381000" cy="400050"/>
            <a:chOff x="864" y="2064"/>
            <a:chExt cx="240" cy="384"/>
          </a:xfrm>
        </p:grpSpPr>
        <p:grpSp>
          <p:nvGrpSpPr>
            <p:cNvPr id="12" name="Group 108"/>
            <p:cNvGrpSpPr>
              <a:grpSpLocks/>
            </p:cNvGrpSpPr>
            <p:nvPr/>
          </p:nvGrpSpPr>
          <p:grpSpPr bwMode="auto">
            <a:xfrm>
              <a:off x="864" y="2064"/>
              <a:ext cx="240" cy="96"/>
              <a:chOff x="864" y="2064"/>
              <a:chExt cx="240" cy="96"/>
            </a:xfrm>
          </p:grpSpPr>
          <p:sp>
            <p:nvSpPr>
              <p:cNvPr id="22680" name="Rectangle 109"/>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81" name="Rectangle 110"/>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TC6</a:t>
                </a:r>
              </a:p>
            </p:txBody>
          </p:sp>
        </p:grpSp>
        <p:grpSp>
          <p:nvGrpSpPr>
            <p:cNvPr id="13" name="Group 111"/>
            <p:cNvGrpSpPr>
              <a:grpSpLocks/>
            </p:cNvGrpSpPr>
            <p:nvPr/>
          </p:nvGrpSpPr>
          <p:grpSpPr bwMode="auto">
            <a:xfrm>
              <a:off x="864" y="2160"/>
              <a:ext cx="240" cy="96"/>
              <a:chOff x="864" y="2064"/>
              <a:chExt cx="240" cy="96"/>
            </a:xfrm>
          </p:grpSpPr>
          <p:sp>
            <p:nvSpPr>
              <p:cNvPr id="22678" name="Rectangle 112"/>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79" name="Rectangle 113"/>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TC7</a:t>
                </a:r>
              </a:p>
            </p:txBody>
          </p:sp>
        </p:grpSp>
        <p:grpSp>
          <p:nvGrpSpPr>
            <p:cNvPr id="14" name="Group 114"/>
            <p:cNvGrpSpPr>
              <a:grpSpLocks/>
            </p:cNvGrpSpPr>
            <p:nvPr/>
          </p:nvGrpSpPr>
          <p:grpSpPr bwMode="auto">
            <a:xfrm>
              <a:off x="864" y="2256"/>
              <a:ext cx="240" cy="96"/>
              <a:chOff x="864" y="2064"/>
              <a:chExt cx="240" cy="96"/>
            </a:xfrm>
          </p:grpSpPr>
          <p:sp>
            <p:nvSpPr>
              <p:cNvPr id="22676" name="Rectangle 11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77" name="Rectangle 11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TC8</a:t>
                </a:r>
              </a:p>
            </p:txBody>
          </p:sp>
        </p:grpSp>
        <p:grpSp>
          <p:nvGrpSpPr>
            <p:cNvPr id="15" name="Group 117"/>
            <p:cNvGrpSpPr>
              <a:grpSpLocks/>
            </p:cNvGrpSpPr>
            <p:nvPr/>
          </p:nvGrpSpPr>
          <p:grpSpPr bwMode="auto">
            <a:xfrm>
              <a:off x="864" y="2352"/>
              <a:ext cx="240" cy="96"/>
              <a:chOff x="864" y="2064"/>
              <a:chExt cx="240" cy="96"/>
            </a:xfrm>
          </p:grpSpPr>
          <p:sp>
            <p:nvSpPr>
              <p:cNvPr id="22674" name="Rectangle 11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75" name="Rectangle 11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TC9</a:t>
                </a:r>
              </a:p>
            </p:txBody>
          </p:sp>
        </p:grpSp>
      </p:grpSp>
      <p:grpSp>
        <p:nvGrpSpPr>
          <p:cNvPr id="16" name="Group 120"/>
          <p:cNvGrpSpPr>
            <a:grpSpLocks/>
          </p:cNvGrpSpPr>
          <p:nvPr/>
        </p:nvGrpSpPr>
        <p:grpSpPr bwMode="auto">
          <a:xfrm>
            <a:off x="1531938" y="3883025"/>
            <a:ext cx="1143000" cy="300038"/>
            <a:chOff x="1200" y="3024"/>
            <a:chExt cx="816" cy="216"/>
          </a:xfrm>
        </p:grpSpPr>
        <p:sp>
          <p:nvSpPr>
            <p:cNvPr id="65674"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dirty="0"/>
            </a:p>
          </p:txBody>
        </p:sp>
        <p:sp>
          <p:nvSpPr>
            <p:cNvPr id="65675"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dirty="0"/>
            </a:p>
          </p:txBody>
        </p:sp>
        <p:sp>
          <p:nvSpPr>
            <p:cNvPr id="65676"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dirty="0"/>
            </a:p>
          </p:txBody>
        </p:sp>
        <p:sp>
          <p:nvSpPr>
            <p:cNvPr id="65677"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dirty="0"/>
            </a:p>
          </p:txBody>
        </p:sp>
      </p:grpSp>
      <p:sp>
        <p:nvSpPr>
          <p:cNvPr id="22578" name="Rectangle 131"/>
          <p:cNvSpPr>
            <a:spLocks noChangeArrowheads="1"/>
          </p:cNvSpPr>
          <p:nvPr/>
        </p:nvSpPr>
        <p:spPr bwMode="auto">
          <a:xfrm>
            <a:off x="465138" y="3324225"/>
            <a:ext cx="914400" cy="252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Arial Narrow" pitchFamily="34" charset="0"/>
              </a:rPr>
              <a:t>Network </a:t>
            </a:r>
          </a:p>
          <a:p>
            <a:pPr algn="ctr">
              <a:defRPr/>
            </a:pPr>
            <a:r>
              <a:rPr lang="en-US" sz="900" dirty="0">
                <a:latin typeface="Arial Narrow" pitchFamily="34" charset="0"/>
              </a:rPr>
              <a:t>Coprocessor</a:t>
            </a:r>
          </a:p>
        </p:txBody>
      </p:sp>
      <p:sp>
        <p:nvSpPr>
          <p:cNvPr id="22579" name="Rectangle 132"/>
          <p:cNvSpPr>
            <a:spLocks noChangeArrowheads="1"/>
          </p:cNvSpPr>
          <p:nvPr/>
        </p:nvSpPr>
        <p:spPr bwMode="auto">
          <a:xfrm>
            <a:off x="1227138" y="3324225"/>
            <a:ext cx="15240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solidFill>
                  <a:srgbClr val="660066"/>
                </a:solidFill>
                <a:latin typeface="Arial Narrow" pitchFamily="34" charset="0"/>
              </a:rPr>
              <a:t>M</a:t>
            </a:r>
          </a:p>
        </p:txBody>
      </p:sp>
      <p:sp>
        <p:nvSpPr>
          <p:cNvPr id="65588" name="Line 139"/>
          <p:cNvSpPr>
            <a:spLocks noChangeShapeType="1"/>
          </p:cNvSpPr>
          <p:nvPr/>
        </p:nvSpPr>
        <p:spPr bwMode="auto">
          <a:xfrm>
            <a:off x="1379538" y="3400425"/>
            <a:ext cx="1295400" cy="0"/>
          </a:xfrm>
          <a:prstGeom prst="line">
            <a:avLst/>
          </a:prstGeom>
          <a:noFill/>
          <a:ln w="9525">
            <a:solidFill>
              <a:schemeClr val="tx1"/>
            </a:solidFill>
            <a:round/>
            <a:headEnd/>
            <a:tailEnd type="triangle" w="med" len="med"/>
          </a:ln>
        </p:spPr>
        <p:txBody>
          <a:bodyPr/>
          <a:lstStyle/>
          <a:p>
            <a:endParaRPr lang="en-US" dirty="0"/>
          </a:p>
        </p:txBody>
      </p:sp>
      <p:sp>
        <p:nvSpPr>
          <p:cNvPr id="65589" name="Line 176"/>
          <p:cNvSpPr>
            <a:spLocks noChangeShapeType="1"/>
          </p:cNvSpPr>
          <p:nvPr/>
        </p:nvSpPr>
        <p:spPr bwMode="auto">
          <a:xfrm flipV="1">
            <a:off x="3084513" y="5673725"/>
            <a:ext cx="1006475" cy="9525"/>
          </a:xfrm>
          <a:prstGeom prst="line">
            <a:avLst/>
          </a:prstGeom>
          <a:noFill/>
          <a:ln w="9525">
            <a:solidFill>
              <a:schemeClr val="tx1"/>
            </a:solidFill>
            <a:round/>
            <a:headEnd/>
            <a:tailEnd type="triangle" w="med" len="med"/>
          </a:ln>
        </p:spPr>
        <p:txBody>
          <a:bodyPr/>
          <a:lstStyle/>
          <a:p>
            <a:endParaRPr lang="en-US" dirty="0"/>
          </a:p>
        </p:txBody>
      </p:sp>
      <p:sp>
        <p:nvSpPr>
          <p:cNvPr id="65590" name="Line 177"/>
          <p:cNvSpPr>
            <a:spLocks noChangeShapeType="1"/>
          </p:cNvSpPr>
          <p:nvPr/>
        </p:nvSpPr>
        <p:spPr bwMode="auto">
          <a:xfrm>
            <a:off x="3094038" y="5838825"/>
            <a:ext cx="996950" cy="0"/>
          </a:xfrm>
          <a:prstGeom prst="line">
            <a:avLst/>
          </a:prstGeom>
          <a:noFill/>
          <a:ln w="9525">
            <a:solidFill>
              <a:schemeClr val="tx1"/>
            </a:solidFill>
            <a:round/>
            <a:headEnd/>
            <a:tailEnd type="triangle" w="med" len="med"/>
          </a:ln>
        </p:spPr>
        <p:txBody>
          <a:bodyPr/>
          <a:lstStyle/>
          <a:p>
            <a:endParaRPr lang="en-US" dirty="0"/>
          </a:p>
        </p:txBody>
      </p:sp>
      <p:sp>
        <p:nvSpPr>
          <p:cNvPr id="22583" name="Rectangle 178"/>
          <p:cNvSpPr>
            <a:spLocks noChangeArrowheads="1"/>
          </p:cNvSpPr>
          <p:nvPr/>
        </p:nvSpPr>
        <p:spPr bwMode="auto">
          <a:xfrm>
            <a:off x="436563" y="174148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Arial Narrow" pitchFamily="34" charset="0"/>
              </a:rPr>
              <a:t>HyperLink</a:t>
            </a:r>
          </a:p>
        </p:txBody>
      </p:sp>
      <p:sp>
        <p:nvSpPr>
          <p:cNvPr id="22584" name="Rectangle 179"/>
          <p:cNvSpPr>
            <a:spLocks noChangeArrowheads="1"/>
          </p:cNvSpPr>
          <p:nvPr/>
        </p:nvSpPr>
        <p:spPr bwMode="auto">
          <a:xfrm>
            <a:off x="1274763" y="17414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65593" name="Line 180"/>
          <p:cNvSpPr>
            <a:spLocks noChangeShapeType="1"/>
          </p:cNvSpPr>
          <p:nvPr/>
        </p:nvSpPr>
        <p:spPr bwMode="auto">
          <a:xfrm>
            <a:off x="1427163" y="1817688"/>
            <a:ext cx="1219200" cy="0"/>
          </a:xfrm>
          <a:prstGeom prst="line">
            <a:avLst/>
          </a:prstGeom>
          <a:noFill/>
          <a:ln w="9525">
            <a:solidFill>
              <a:schemeClr val="tx1"/>
            </a:solidFill>
            <a:round/>
            <a:headEnd/>
            <a:tailEnd type="triangle" w="med" len="med"/>
          </a:ln>
        </p:spPr>
        <p:txBody>
          <a:bodyPr/>
          <a:lstStyle/>
          <a:p>
            <a:endParaRPr lang="en-US" dirty="0"/>
          </a:p>
        </p:txBody>
      </p:sp>
      <p:sp>
        <p:nvSpPr>
          <p:cNvPr id="65594" name="Line 181"/>
          <p:cNvSpPr>
            <a:spLocks noChangeShapeType="1"/>
          </p:cNvSpPr>
          <p:nvPr/>
        </p:nvSpPr>
        <p:spPr bwMode="auto">
          <a:xfrm>
            <a:off x="1427163" y="2027238"/>
            <a:ext cx="1219200" cy="0"/>
          </a:xfrm>
          <a:prstGeom prst="line">
            <a:avLst/>
          </a:prstGeom>
          <a:noFill/>
          <a:ln w="9525">
            <a:solidFill>
              <a:schemeClr val="tx1"/>
            </a:solidFill>
            <a:round/>
            <a:headEnd/>
            <a:tailEnd type="triangle" w="med" len="med"/>
          </a:ln>
        </p:spPr>
        <p:txBody>
          <a:bodyPr/>
          <a:lstStyle/>
          <a:p>
            <a:endParaRPr lang="en-US" dirty="0"/>
          </a:p>
        </p:txBody>
      </p:sp>
      <p:sp>
        <p:nvSpPr>
          <p:cNvPr id="65595" name="Line 182"/>
          <p:cNvSpPr>
            <a:spLocks noChangeShapeType="1"/>
          </p:cNvSpPr>
          <p:nvPr/>
        </p:nvSpPr>
        <p:spPr bwMode="auto">
          <a:xfrm>
            <a:off x="1447800" y="2133600"/>
            <a:ext cx="1219200" cy="0"/>
          </a:xfrm>
          <a:prstGeom prst="line">
            <a:avLst/>
          </a:prstGeom>
          <a:noFill/>
          <a:ln w="9525">
            <a:solidFill>
              <a:schemeClr val="tx1"/>
            </a:solidFill>
            <a:round/>
            <a:headEnd/>
            <a:tailEnd type="triangle" w="med" len="med"/>
          </a:ln>
        </p:spPr>
        <p:txBody>
          <a:bodyPr/>
          <a:lstStyle/>
          <a:p>
            <a:endParaRPr lang="en-US" dirty="0"/>
          </a:p>
        </p:txBody>
      </p:sp>
      <p:sp>
        <p:nvSpPr>
          <p:cNvPr id="22588" name="Rectangle 242"/>
          <p:cNvSpPr>
            <a:spLocks noChangeArrowheads="1"/>
          </p:cNvSpPr>
          <p:nvPr/>
        </p:nvSpPr>
        <p:spPr bwMode="auto">
          <a:xfrm>
            <a:off x="4389438" y="8842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Arial Narrow" pitchFamily="34" charset="0"/>
              </a:rPr>
              <a:t>HyperLink</a:t>
            </a:r>
          </a:p>
        </p:txBody>
      </p:sp>
      <p:sp>
        <p:nvSpPr>
          <p:cNvPr id="65597" name="Rectangle 243"/>
          <p:cNvSpPr>
            <a:spLocks noChangeArrowheads="1"/>
          </p:cNvSpPr>
          <p:nvPr/>
        </p:nvSpPr>
        <p:spPr bwMode="auto">
          <a:xfrm>
            <a:off x="4389438" y="884238"/>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dirty="0">
                <a:solidFill>
                  <a:srgbClr val="660066"/>
                </a:solidFill>
                <a:latin typeface="Arial Narrow" pitchFamily="34" charset="0"/>
              </a:rPr>
              <a:t>S</a:t>
            </a:r>
          </a:p>
        </p:txBody>
      </p:sp>
      <p:sp>
        <p:nvSpPr>
          <p:cNvPr id="65598" name="Line 244"/>
          <p:cNvSpPr>
            <a:spLocks noChangeShapeType="1"/>
          </p:cNvSpPr>
          <p:nvPr/>
        </p:nvSpPr>
        <p:spPr bwMode="auto">
          <a:xfrm>
            <a:off x="3113088" y="960438"/>
            <a:ext cx="1266825" cy="0"/>
          </a:xfrm>
          <a:prstGeom prst="line">
            <a:avLst/>
          </a:prstGeom>
          <a:noFill/>
          <a:ln w="9525">
            <a:solidFill>
              <a:schemeClr val="tx1"/>
            </a:solidFill>
            <a:round/>
            <a:headEnd/>
            <a:tailEnd type="triangle" w="med" len="med"/>
          </a:ln>
        </p:spPr>
        <p:txBody>
          <a:bodyPr/>
          <a:lstStyle/>
          <a:p>
            <a:endParaRPr lang="en-US" dirty="0"/>
          </a:p>
        </p:txBody>
      </p:sp>
      <p:sp>
        <p:nvSpPr>
          <p:cNvPr id="22591" name="Rectangle 250"/>
          <p:cNvSpPr>
            <a:spLocks noChangeArrowheads="1"/>
          </p:cNvSpPr>
          <p:nvPr/>
        </p:nvSpPr>
        <p:spPr bwMode="auto">
          <a:xfrm>
            <a:off x="446088" y="52387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AIF / PktDMA</a:t>
            </a:r>
          </a:p>
        </p:txBody>
      </p:sp>
      <p:sp>
        <p:nvSpPr>
          <p:cNvPr id="22592" name="Rectangle 251"/>
          <p:cNvSpPr>
            <a:spLocks noChangeArrowheads="1"/>
          </p:cNvSpPr>
          <p:nvPr/>
        </p:nvSpPr>
        <p:spPr bwMode="auto">
          <a:xfrm>
            <a:off x="1252538" y="52387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65601" name="Line 252"/>
          <p:cNvSpPr>
            <a:spLocks noChangeShapeType="1"/>
          </p:cNvSpPr>
          <p:nvPr/>
        </p:nvSpPr>
        <p:spPr bwMode="auto">
          <a:xfrm>
            <a:off x="1392238" y="5324475"/>
            <a:ext cx="1263650" cy="0"/>
          </a:xfrm>
          <a:prstGeom prst="line">
            <a:avLst/>
          </a:prstGeom>
          <a:noFill/>
          <a:ln w="9525">
            <a:solidFill>
              <a:schemeClr val="tx1"/>
            </a:solidFill>
            <a:round/>
            <a:headEnd/>
            <a:tailEnd type="triangle" w="med" len="med"/>
          </a:ln>
        </p:spPr>
        <p:txBody>
          <a:bodyPr/>
          <a:lstStyle/>
          <a:p>
            <a:endParaRPr lang="en-US" dirty="0"/>
          </a:p>
        </p:txBody>
      </p:sp>
      <p:sp>
        <p:nvSpPr>
          <p:cNvPr id="65602" name="Line 253"/>
          <p:cNvSpPr>
            <a:spLocks noChangeShapeType="1"/>
          </p:cNvSpPr>
          <p:nvPr/>
        </p:nvSpPr>
        <p:spPr bwMode="auto">
          <a:xfrm>
            <a:off x="1370013" y="4525963"/>
            <a:ext cx="1295400" cy="0"/>
          </a:xfrm>
          <a:prstGeom prst="line">
            <a:avLst/>
          </a:prstGeom>
          <a:noFill/>
          <a:ln w="9525">
            <a:solidFill>
              <a:schemeClr val="tx1"/>
            </a:solidFill>
            <a:round/>
            <a:headEnd/>
            <a:tailEnd type="triangle" w="med" len="med"/>
          </a:ln>
        </p:spPr>
        <p:txBody>
          <a:bodyPr/>
          <a:lstStyle/>
          <a:p>
            <a:endParaRPr lang="en-US" dirty="0"/>
          </a:p>
        </p:txBody>
      </p:sp>
      <p:sp>
        <p:nvSpPr>
          <p:cNvPr id="65603" name="Line 254"/>
          <p:cNvSpPr>
            <a:spLocks noChangeShapeType="1"/>
          </p:cNvSpPr>
          <p:nvPr/>
        </p:nvSpPr>
        <p:spPr bwMode="auto">
          <a:xfrm>
            <a:off x="1360488" y="4778375"/>
            <a:ext cx="1295400" cy="0"/>
          </a:xfrm>
          <a:prstGeom prst="line">
            <a:avLst/>
          </a:prstGeom>
          <a:noFill/>
          <a:ln w="9525">
            <a:solidFill>
              <a:schemeClr val="tx1"/>
            </a:solidFill>
            <a:round/>
            <a:headEnd/>
            <a:tailEnd type="triangle" w="med" len="med"/>
          </a:ln>
        </p:spPr>
        <p:txBody>
          <a:bodyPr/>
          <a:lstStyle/>
          <a:p>
            <a:endParaRPr lang="en-US" dirty="0"/>
          </a:p>
        </p:txBody>
      </p:sp>
      <p:sp>
        <p:nvSpPr>
          <p:cNvPr id="65604" name="Line 255"/>
          <p:cNvSpPr>
            <a:spLocks noChangeShapeType="1"/>
          </p:cNvSpPr>
          <p:nvPr/>
        </p:nvSpPr>
        <p:spPr bwMode="auto">
          <a:xfrm>
            <a:off x="1350963" y="5062538"/>
            <a:ext cx="1295400" cy="0"/>
          </a:xfrm>
          <a:prstGeom prst="line">
            <a:avLst/>
          </a:prstGeom>
          <a:noFill/>
          <a:ln w="9525">
            <a:solidFill>
              <a:schemeClr val="tx1"/>
            </a:solidFill>
            <a:round/>
            <a:headEnd/>
            <a:tailEnd type="triangle" w="med" len="med"/>
          </a:ln>
        </p:spPr>
        <p:txBody>
          <a:bodyPr/>
          <a:lstStyle/>
          <a:p>
            <a:endParaRPr lang="en-US" dirty="0"/>
          </a:p>
        </p:txBody>
      </p:sp>
      <p:sp>
        <p:nvSpPr>
          <p:cNvPr id="22597" name="Rectangle 256"/>
          <p:cNvSpPr>
            <a:spLocks noChangeArrowheads="1"/>
          </p:cNvSpPr>
          <p:nvPr/>
        </p:nvSpPr>
        <p:spPr bwMode="auto">
          <a:xfrm>
            <a:off x="446088" y="49720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FFTC / PktDMA</a:t>
            </a:r>
          </a:p>
        </p:txBody>
      </p:sp>
      <p:sp>
        <p:nvSpPr>
          <p:cNvPr id="22598" name="Rectangle 257"/>
          <p:cNvSpPr>
            <a:spLocks noChangeArrowheads="1"/>
          </p:cNvSpPr>
          <p:nvPr/>
        </p:nvSpPr>
        <p:spPr bwMode="auto">
          <a:xfrm>
            <a:off x="1252538" y="4972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599" name="Rectangle 258"/>
          <p:cNvSpPr>
            <a:spLocks noChangeArrowheads="1"/>
          </p:cNvSpPr>
          <p:nvPr/>
        </p:nvSpPr>
        <p:spPr bwMode="auto">
          <a:xfrm>
            <a:off x="446088" y="46974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RAC_BE0,1</a:t>
            </a:r>
          </a:p>
        </p:txBody>
      </p:sp>
      <p:sp>
        <p:nvSpPr>
          <p:cNvPr id="22600" name="Rectangle 259"/>
          <p:cNvSpPr>
            <a:spLocks noChangeArrowheads="1"/>
          </p:cNvSpPr>
          <p:nvPr/>
        </p:nvSpPr>
        <p:spPr bwMode="auto">
          <a:xfrm>
            <a:off x="1252538" y="469741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01" name="Rectangle 260"/>
          <p:cNvSpPr>
            <a:spLocks noChangeArrowheads="1"/>
          </p:cNvSpPr>
          <p:nvPr/>
        </p:nvSpPr>
        <p:spPr bwMode="auto">
          <a:xfrm>
            <a:off x="446088" y="44545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TAC_FE</a:t>
            </a:r>
          </a:p>
        </p:txBody>
      </p:sp>
      <p:sp>
        <p:nvSpPr>
          <p:cNvPr id="22602" name="Rectangle 261"/>
          <p:cNvSpPr>
            <a:spLocks noChangeArrowheads="1"/>
          </p:cNvSpPr>
          <p:nvPr/>
        </p:nvSpPr>
        <p:spPr bwMode="auto">
          <a:xfrm>
            <a:off x="1252538" y="4454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03" name="Rectangle 262"/>
          <p:cNvSpPr>
            <a:spLocks noChangeArrowheads="1"/>
          </p:cNvSpPr>
          <p:nvPr/>
        </p:nvSpPr>
        <p:spPr bwMode="auto">
          <a:xfrm>
            <a:off x="3538538" y="356076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SRIO</a:t>
            </a:r>
          </a:p>
        </p:txBody>
      </p:sp>
      <p:sp>
        <p:nvSpPr>
          <p:cNvPr id="22604" name="Rectangle 263"/>
          <p:cNvSpPr>
            <a:spLocks noChangeArrowheads="1"/>
          </p:cNvSpPr>
          <p:nvPr/>
        </p:nvSpPr>
        <p:spPr bwMode="auto">
          <a:xfrm>
            <a:off x="3548063" y="35607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13" name="Line 264"/>
          <p:cNvSpPr>
            <a:spLocks noChangeShapeType="1"/>
          </p:cNvSpPr>
          <p:nvPr/>
        </p:nvSpPr>
        <p:spPr bwMode="auto">
          <a:xfrm>
            <a:off x="3113088" y="3613150"/>
            <a:ext cx="434975" cy="9525"/>
          </a:xfrm>
          <a:prstGeom prst="line">
            <a:avLst/>
          </a:prstGeom>
          <a:noFill/>
          <a:ln w="9525">
            <a:solidFill>
              <a:schemeClr val="tx1"/>
            </a:solidFill>
            <a:round/>
            <a:headEnd/>
            <a:tailEnd type="triangle" w="med" len="med"/>
          </a:ln>
        </p:spPr>
        <p:txBody>
          <a:bodyPr/>
          <a:lstStyle/>
          <a:p>
            <a:endParaRPr lang="en-US" dirty="0"/>
          </a:p>
        </p:txBody>
      </p:sp>
      <p:sp>
        <p:nvSpPr>
          <p:cNvPr id="22606" name="Rectangle 265"/>
          <p:cNvSpPr>
            <a:spLocks noChangeArrowheads="1"/>
          </p:cNvSpPr>
          <p:nvPr/>
        </p:nvSpPr>
        <p:spPr bwMode="auto">
          <a:xfrm>
            <a:off x="4100513" y="57673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22607" name="Rectangle 268"/>
          <p:cNvSpPr>
            <a:spLocks noChangeArrowheads="1"/>
          </p:cNvSpPr>
          <p:nvPr/>
        </p:nvSpPr>
        <p:spPr bwMode="auto">
          <a:xfrm>
            <a:off x="4214813" y="46434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RAC_FE</a:t>
            </a:r>
          </a:p>
        </p:txBody>
      </p:sp>
      <p:sp>
        <p:nvSpPr>
          <p:cNvPr id="22608" name="Rectangle 269"/>
          <p:cNvSpPr>
            <a:spLocks noChangeArrowheads="1"/>
          </p:cNvSpPr>
          <p:nvPr/>
        </p:nvSpPr>
        <p:spPr bwMode="auto">
          <a:xfrm>
            <a:off x="4214813" y="46434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17" name="Line 270"/>
          <p:cNvSpPr>
            <a:spLocks noChangeShapeType="1"/>
          </p:cNvSpPr>
          <p:nvPr/>
        </p:nvSpPr>
        <p:spPr bwMode="auto">
          <a:xfrm>
            <a:off x="3113088" y="4719638"/>
            <a:ext cx="1120775" cy="0"/>
          </a:xfrm>
          <a:prstGeom prst="line">
            <a:avLst/>
          </a:prstGeom>
          <a:noFill/>
          <a:ln w="9525">
            <a:solidFill>
              <a:schemeClr val="tx1"/>
            </a:solidFill>
            <a:round/>
            <a:headEnd/>
            <a:tailEnd type="triangle" w="med" len="med"/>
          </a:ln>
        </p:spPr>
        <p:txBody>
          <a:bodyPr/>
          <a:lstStyle/>
          <a:p>
            <a:endParaRPr lang="en-US" dirty="0"/>
          </a:p>
        </p:txBody>
      </p:sp>
      <p:sp>
        <p:nvSpPr>
          <p:cNvPr id="22610" name="Rectangle 275"/>
          <p:cNvSpPr>
            <a:spLocks noChangeArrowheads="1"/>
          </p:cNvSpPr>
          <p:nvPr/>
        </p:nvSpPr>
        <p:spPr bwMode="auto">
          <a:xfrm>
            <a:off x="4224338" y="41560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TCP3d</a:t>
            </a:r>
          </a:p>
        </p:txBody>
      </p:sp>
      <p:sp>
        <p:nvSpPr>
          <p:cNvPr id="22611" name="Rectangle 276"/>
          <p:cNvSpPr>
            <a:spLocks noChangeArrowheads="1"/>
          </p:cNvSpPr>
          <p:nvPr/>
        </p:nvSpPr>
        <p:spPr bwMode="auto">
          <a:xfrm>
            <a:off x="4205288" y="415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20" name="Line 277"/>
          <p:cNvSpPr>
            <a:spLocks noChangeShapeType="1"/>
          </p:cNvSpPr>
          <p:nvPr/>
        </p:nvSpPr>
        <p:spPr bwMode="auto">
          <a:xfrm>
            <a:off x="3113088" y="4241800"/>
            <a:ext cx="1130300" cy="0"/>
          </a:xfrm>
          <a:prstGeom prst="line">
            <a:avLst/>
          </a:prstGeom>
          <a:noFill/>
          <a:ln w="9525">
            <a:solidFill>
              <a:schemeClr val="tx1"/>
            </a:solidFill>
            <a:round/>
            <a:headEnd/>
            <a:tailEnd type="triangle" w="med" len="med"/>
          </a:ln>
        </p:spPr>
        <p:txBody>
          <a:bodyPr/>
          <a:lstStyle/>
          <a:p>
            <a:endParaRPr lang="en-US" dirty="0"/>
          </a:p>
        </p:txBody>
      </p:sp>
      <p:sp>
        <p:nvSpPr>
          <p:cNvPr id="65621" name="Line 279"/>
          <p:cNvSpPr>
            <a:spLocks noChangeShapeType="1"/>
          </p:cNvSpPr>
          <p:nvPr/>
        </p:nvSpPr>
        <p:spPr bwMode="auto">
          <a:xfrm>
            <a:off x="3122613" y="3900488"/>
            <a:ext cx="1130300" cy="0"/>
          </a:xfrm>
          <a:prstGeom prst="line">
            <a:avLst/>
          </a:prstGeom>
          <a:noFill/>
          <a:ln w="9525">
            <a:solidFill>
              <a:schemeClr val="tx1"/>
            </a:solidFill>
            <a:round/>
            <a:headEnd/>
            <a:tailEnd type="triangle" w="med" len="med"/>
          </a:ln>
        </p:spPr>
        <p:txBody>
          <a:bodyPr/>
          <a:lstStyle/>
          <a:p>
            <a:endParaRPr lang="en-US" dirty="0"/>
          </a:p>
        </p:txBody>
      </p:sp>
      <p:sp>
        <p:nvSpPr>
          <p:cNvPr id="22614" name="Rectangle 281"/>
          <p:cNvSpPr>
            <a:spLocks noChangeArrowheads="1"/>
          </p:cNvSpPr>
          <p:nvPr/>
        </p:nvSpPr>
        <p:spPr bwMode="auto">
          <a:xfrm>
            <a:off x="4233863" y="38052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TCP3e_W/R</a:t>
            </a:r>
          </a:p>
        </p:txBody>
      </p:sp>
      <p:sp>
        <p:nvSpPr>
          <p:cNvPr id="22615" name="Rectangle 282"/>
          <p:cNvSpPr>
            <a:spLocks noChangeArrowheads="1"/>
          </p:cNvSpPr>
          <p:nvPr/>
        </p:nvSpPr>
        <p:spPr bwMode="auto">
          <a:xfrm>
            <a:off x="4214813" y="38052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24" name="Line 283"/>
          <p:cNvSpPr>
            <a:spLocks noChangeShapeType="1"/>
          </p:cNvSpPr>
          <p:nvPr/>
        </p:nvSpPr>
        <p:spPr bwMode="auto">
          <a:xfrm>
            <a:off x="3122613" y="5175250"/>
            <a:ext cx="1120775" cy="0"/>
          </a:xfrm>
          <a:prstGeom prst="line">
            <a:avLst/>
          </a:prstGeom>
          <a:noFill/>
          <a:ln w="9525">
            <a:solidFill>
              <a:schemeClr val="tx1"/>
            </a:solidFill>
            <a:round/>
            <a:headEnd/>
            <a:tailEnd type="triangle" w="med" len="med"/>
          </a:ln>
        </p:spPr>
        <p:txBody>
          <a:bodyPr/>
          <a:lstStyle/>
          <a:p>
            <a:endParaRPr lang="en-US" dirty="0"/>
          </a:p>
        </p:txBody>
      </p:sp>
      <p:sp>
        <p:nvSpPr>
          <p:cNvPr id="22617" name="Rectangle 286"/>
          <p:cNvSpPr>
            <a:spLocks noChangeArrowheads="1"/>
          </p:cNvSpPr>
          <p:nvPr/>
        </p:nvSpPr>
        <p:spPr bwMode="auto">
          <a:xfrm>
            <a:off x="4233863" y="5099050"/>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VCP2 (x4)</a:t>
            </a:r>
          </a:p>
        </p:txBody>
      </p:sp>
      <p:sp>
        <p:nvSpPr>
          <p:cNvPr id="22618" name="Rectangle 287"/>
          <p:cNvSpPr>
            <a:spLocks noChangeArrowheads="1"/>
          </p:cNvSpPr>
          <p:nvPr/>
        </p:nvSpPr>
        <p:spPr bwMode="auto">
          <a:xfrm>
            <a:off x="4233863" y="5099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27" name="Text Box 316"/>
          <p:cNvSpPr txBox="1">
            <a:spLocks noChangeArrowheads="1"/>
          </p:cNvSpPr>
          <p:nvPr/>
        </p:nvSpPr>
        <p:spPr bwMode="auto">
          <a:xfrm rot="5400000">
            <a:off x="8051006" y="6612732"/>
            <a:ext cx="350837" cy="336550"/>
          </a:xfrm>
          <a:prstGeom prst="rect">
            <a:avLst/>
          </a:prstGeom>
          <a:noFill/>
          <a:ln w="9525">
            <a:noFill/>
            <a:miter lim="800000"/>
            <a:headEnd/>
            <a:tailEnd/>
          </a:ln>
        </p:spPr>
        <p:txBody>
          <a:bodyPr wrap="none">
            <a:spAutoFit/>
          </a:bodyPr>
          <a:lstStyle/>
          <a:p>
            <a:r>
              <a:rPr lang="en-US" dirty="0">
                <a:latin typeface="Arial Narrow" pitchFamily="34" charset="0"/>
              </a:rPr>
              <a:t>…</a:t>
            </a:r>
          </a:p>
        </p:txBody>
      </p:sp>
      <p:sp>
        <p:nvSpPr>
          <p:cNvPr id="22620" name="Rectangle 353"/>
          <p:cNvSpPr>
            <a:spLocks noChangeArrowheads="1"/>
          </p:cNvSpPr>
          <p:nvPr/>
        </p:nvSpPr>
        <p:spPr bwMode="auto">
          <a:xfrm>
            <a:off x="1255713" y="29781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65629" name="Line 354"/>
          <p:cNvSpPr>
            <a:spLocks noChangeShapeType="1"/>
          </p:cNvSpPr>
          <p:nvPr/>
        </p:nvSpPr>
        <p:spPr bwMode="auto">
          <a:xfrm>
            <a:off x="1392238" y="3044825"/>
            <a:ext cx="1263650" cy="0"/>
          </a:xfrm>
          <a:prstGeom prst="line">
            <a:avLst/>
          </a:prstGeom>
          <a:noFill/>
          <a:ln w="9525">
            <a:solidFill>
              <a:schemeClr val="tx1"/>
            </a:solidFill>
            <a:round/>
            <a:headEnd/>
            <a:tailEnd type="triangle" w="med" len="med"/>
          </a:ln>
        </p:spPr>
        <p:txBody>
          <a:bodyPr/>
          <a:lstStyle/>
          <a:p>
            <a:endParaRPr lang="en-US" dirty="0"/>
          </a:p>
        </p:txBody>
      </p:sp>
      <p:sp>
        <p:nvSpPr>
          <p:cNvPr id="22622" name="Text Box 363"/>
          <p:cNvSpPr txBox="1">
            <a:spLocks noChangeArrowheads="1"/>
          </p:cNvSpPr>
          <p:nvPr/>
        </p:nvSpPr>
        <p:spPr bwMode="auto">
          <a:xfrm>
            <a:off x="569913" y="2160588"/>
            <a:ext cx="56515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dirty="0">
                <a:latin typeface="Arial Narrow" pitchFamily="34" charset="0"/>
              </a:rPr>
              <a:t>EDMA_0</a:t>
            </a:r>
          </a:p>
        </p:txBody>
      </p:sp>
      <p:sp>
        <p:nvSpPr>
          <p:cNvPr id="22623" name="Text Box 364"/>
          <p:cNvSpPr txBox="1">
            <a:spLocks noChangeArrowheads="1"/>
          </p:cNvSpPr>
          <p:nvPr/>
        </p:nvSpPr>
        <p:spPr bwMode="auto">
          <a:xfrm>
            <a:off x="750888" y="4186238"/>
            <a:ext cx="642937"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dirty="0">
                <a:latin typeface="Arial Narrow" pitchFamily="34" charset="0"/>
              </a:rPr>
              <a:t>EDMA_1,2</a:t>
            </a:r>
          </a:p>
        </p:txBody>
      </p:sp>
      <p:sp>
        <p:nvSpPr>
          <p:cNvPr id="22624" name="Rectangle 365"/>
          <p:cNvSpPr>
            <a:spLocks noChangeArrowheads="1"/>
          </p:cNvSpPr>
          <p:nvPr/>
        </p:nvSpPr>
        <p:spPr bwMode="auto">
          <a:xfrm>
            <a:off x="3759200" y="303053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latin typeface="Arial Narrow" pitchFamily="34" charset="0"/>
              </a:rPr>
              <a:t>Core</a:t>
            </a:r>
          </a:p>
        </p:txBody>
      </p:sp>
      <p:sp>
        <p:nvSpPr>
          <p:cNvPr id="65633" name="Line 366"/>
          <p:cNvSpPr>
            <a:spLocks noChangeShapeType="1"/>
          </p:cNvSpPr>
          <p:nvPr/>
        </p:nvSpPr>
        <p:spPr bwMode="auto">
          <a:xfrm flipV="1">
            <a:off x="2901950" y="3182938"/>
            <a:ext cx="704850" cy="1587"/>
          </a:xfrm>
          <a:prstGeom prst="line">
            <a:avLst/>
          </a:prstGeom>
          <a:noFill/>
          <a:ln w="9525">
            <a:solidFill>
              <a:schemeClr val="tx1"/>
            </a:solidFill>
            <a:round/>
            <a:headEnd/>
            <a:tailEnd type="triangle" w="med" len="med"/>
          </a:ln>
        </p:spPr>
        <p:txBody>
          <a:bodyPr/>
          <a:lstStyle/>
          <a:p>
            <a:endParaRPr lang="en-US" dirty="0"/>
          </a:p>
        </p:txBody>
      </p:sp>
      <p:sp>
        <p:nvSpPr>
          <p:cNvPr id="22626" name="Rectangle 367"/>
          <p:cNvSpPr>
            <a:spLocks noChangeArrowheads="1"/>
          </p:cNvSpPr>
          <p:nvPr/>
        </p:nvSpPr>
        <p:spPr bwMode="auto">
          <a:xfrm>
            <a:off x="3606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S</a:t>
            </a:r>
          </a:p>
        </p:txBody>
      </p:sp>
      <p:sp>
        <p:nvSpPr>
          <p:cNvPr id="22627" name="Rectangle 368"/>
          <p:cNvSpPr>
            <a:spLocks noChangeArrowheads="1"/>
          </p:cNvSpPr>
          <p:nvPr/>
        </p:nvSpPr>
        <p:spPr bwMode="auto">
          <a:xfrm>
            <a:off x="4368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M</a:t>
            </a:r>
          </a:p>
        </p:txBody>
      </p:sp>
      <p:sp>
        <p:nvSpPr>
          <p:cNvPr id="22628" name="Rectangle 373"/>
          <p:cNvSpPr>
            <a:spLocks noChangeArrowheads="1"/>
          </p:cNvSpPr>
          <p:nvPr/>
        </p:nvSpPr>
        <p:spPr bwMode="auto">
          <a:xfrm>
            <a:off x="3800475" y="294481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latin typeface="Arial Narrow" pitchFamily="34" charset="0"/>
              </a:rPr>
              <a:t>Core</a:t>
            </a:r>
          </a:p>
        </p:txBody>
      </p:sp>
      <p:sp>
        <p:nvSpPr>
          <p:cNvPr id="65637" name="Line 374"/>
          <p:cNvSpPr>
            <a:spLocks noChangeShapeType="1"/>
          </p:cNvSpPr>
          <p:nvPr/>
        </p:nvSpPr>
        <p:spPr bwMode="auto">
          <a:xfrm flipV="1">
            <a:off x="2870200" y="3097213"/>
            <a:ext cx="777875" cy="1587"/>
          </a:xfrm>
          <a:prstGeom prst="line">
            <a:avLst/>
          </a:prstGeom>
          <a:noFill/>
          <a:ln w="9525">
            <a:solidFill>
              <a:schemeClr val="tx1"/>
            </a:solidFill>
            <a:round/>
            <a:headEnd/>
            <a:tailEnd type="triangle" w="med" len="med"/>
          </a:ln>
        </p:spPr>
        <p:txBody>
          <a:bodyPr/>
          <a:lstStyle/>
          <a:p>
            <a:endParaRPr lang="en-US" dirty="0"/>
          </a:p>
        </p:txBody>
      </p:sp>
      <p:sp>
        <p:nvSpPr>
          <p:cNvPr id="22630" name="Rectangle 375"/>
          <p:cNvSpPr>
            <a:spLocks noChangeArrowheads="1"/>
          </p:cNvSpPr>
          <p:nvPr/>
        </p:nvSpPr>
        <p:spPr bwMode="auto">
          <a:xfrm>
            <a:off x="364807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S</a:t>
            </a:r>
          </a:p>
        </p:txBody>
      </p:sp>
      <p:sp>
        <p:nvSpPr>
          <p:cNvPr id="22631" name="Rectangle 376"/>
          <p:cNvSpPr>
            <a:spLocks noChangeArrowheads="1"/>
          </p:cNvSpPr>
          <p:nvPr/>
        </p:nvSpPr>
        <p:spPr bwMode="auto">
          <a:xfrm>
            <a:off x="440372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M</a:t>
            </a:r>
          </a:p>
        </p:txBody>
      </p:sp>
      <p:sp>
        <p:nvSpPr>
          <p:cNvPr id="22632" name="Rectangle 381"/>
          <p:cNvSpPr>
            <a:spLocks noChangeArrowheads="1"/>
          </p:cNvSpPr>
          <p:nvPr/>
        </p:nvSpPr>
        <p:spPr bwMode="auto">
          <a:xfrm>
            <a:off x="3841750" y="285908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latin typeface="Arial Narrow" pitchFamily="34" charset="0"/>
              </a:rPr>
              <a:t>L2 0-3</a:t>
            </a:r>
          </a:p>
        </p:txBody>
      </p:sp>
      <p:sp>
        <p:nvSpPr>
          <p:cNvPr id="65641" name="Line 382"/>
          <p:cNvSpPr>
            <a:spLocks noChangeShapeType="1"/>
          </p:cNvSpPr>
          <p:nvPr/>
        </p:nvSpPr>
        <p:spPr bwMode="auto">
          <a:xfrm flipV="1">
            <a:off x="2887663" y="3011488"/>
            <a:ext cx="801687" cy="9525"/>
          </a:xfrm>
          <a:prstGeom prst="line">
            <a:avLst/>
          </a:prstGeom>
          <a:noFill/>
          <a:ln w="9525">
            <a:solidFill>
              <a:schemeClr val="tx1"/>
            </a:solidFill>
            <a:round/>
            <a:headEnd/>
            <a:tailEnd type="triangle" w="med" len="med"/>
          </a:ln>
        </p:spPr>
        <p:txBody>
          <a:bodyPr/>
          <a:lstStyle/>
          <a:p>
            <a:endParaRPr lang="en-US" dirty="0"/>
          </a:p>
        </p:txBody>
      </p:sp>
      <p:sp>
        <p:nvSpPr>
          <p:cNvPr id="22634" name="Rectangle 383"/>
          <p:cNvSpPr>
            <a:spLocks noChangeArrowheads="1"/>
          </p:cNvSpPr>
          <p:nvPr/>
        </p:nvSpPr>
        <p:spPr bwMode="auto">
          <a:xfrm>
            <a:off x="3689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S</a:t>
            </a:r>
          </a:p>
        </p:txBody>
      </p:sp>
      <p:sp>
        <p:nvSpPr>
          <p:cNvPr id="22635" name="Rectangle 384"/>
          <p:cNvSpPr>
            <a:spLocks noChangeArrowheads="1"/>
          </p:cNvSpPr>
          <p:nvPr/>
        </p:nvSpPr>
        <p:spPr bwMode="auto">
          <a:xfrm>
            <a:off x="4451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M</a:t>
            </a:r>
          </a:p>
        </p:txBody>
      </p:sp>
      <p:sp>
        <p:nvSpPr>
          <p:cNvPr id="65644" name="Rectangle 173"/>
          <p:cNvSpPr>
            <a:spLocks noChangeArrowheads="1"/>
          </p:cNvSpPr>
          <p:nvPr/>
        </p:nvSpPr>
        <p:spPr bwMode="auto">
          <a:xfrm>
            <a:off x="5329238" y="2209800"/>
            <a:ext cx="3814762" cy="3983038"/>
          </a:xfrm>
          <a:prstGeom prst="rect">
            <a:avLst/>
          </a:prstGeom>
          <a:noFill/>
          <a:ln w="9525" algn="ctr">
            <a:noFill/>
            <a:miter lim="800000"/>
            <a:headEnd/>
            <a:tailEnd/>
          </a:ln>
        </p:spPr>
        <p:txBody>
          <a:bodyPr>
            <a:spAutoFit/>
          </a:bodyPr>
          <a:lstStyle/>
          <a:p>
            <a:pPr algn="l">
              <a:spcAft>
                <a:spcPct val="10000"/>
              </a:spcAft>
              <a:buFontTx/>
              <a:buChar char="•"/>
            </a:pPr>
            <a:r>
              <a:rPr lang="en-US" dirty="0"/>
              <a:t> </a:t>
            </a:r>
            <a:r>
              <a:rPr lang="en-US" sz="1600" dirty="0" smtClean="0"/>
              <a:t>C6616 </a:t>
            </a:r>
            <a:r>
              <a:rPr lang="en-US" sz="1600" dirty="0"/>
              <a:t>TeraNet facilitates high Bandwidth communication links between DSP cores, subsystems, peripherals, and memories.</a:t>
            </a:r>
          </a:p>
          <a:p>
            <a:pPr algn="l">
              <a:spcAft>
                <a:spcPct val="10000"/>
              </a:spcAft>
              <a:buFontTx/>
              <a:buChar char="•"/>
            </a:pPr>
            <a:r>
              <a:rPr lang="en-US" sz="1600" dirty="0"/>
              <a:t> TeraNet supports parallel orthogonal communication links</a:t>
            </a:r>
          </a:p>
          <a:p>
            <a:pPr algn="l">
              <a:spcAft>
                <a:spcPct val="10000"/>
              </a:spcAft>
              <a:buFontTx/>
              <a:buChar char="•"/>
            </a:pPr>
            <a:r>
              <a:rPr lang="en-US" sz="1600" dirty="0"/>
              <a:t> In order to evaluate the potential communication link throughput, consider the peripheral bit-width and the speed of TeraNet</a:t>
            </a:r>
          </a:p>
          <a:p>
            <a:pPr algn="l">
              <a:spcAft>
                <a:spcPct val="10000"/>
              </a:spcAft>
              <a:buFontTx/>
              <a:buChar char="•"/>
            </a:pPr>
            <a:r>
              <a:rPr lang="en-US" sz="1600" dirty="0"/>
              <a:t> Please note that while most of the communication links are possible, some of them are not, or are supported by particular Transfer Controllers. Details are provided in the C6616 Data Manual</a:t>
            </a:r>
          </a:p>
        </p:txBody>
      </p:sp>
      <p:sp>
        <p:nvSpPr>
          <p:cNvPr id="22637" name="Rectangle 28"/>
          <p:cNvSpPr>
            <a:spLocks noChangeArrowheads="1"/>
          </p:cNvSpPr>
          <p:nvPr/>
        </p:nvSpPr>
        <p:spPr bwMode="auto">
          <a:xfrm rot="5400000">
            <a:off x="2066925" y="1470025"/>
            <a:ext cx="1711325" cy="5873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dirty="0">
                <a:latin typeface="Arial Narrow" pitchFamily="34" charset="0"/>
              </a:rPr>
              <a:t>CPUCLK/2</a:t>
            </a:r>
          </a:p>
          <a:p>
            <a:pPr algn="ctr">
              <a:lnSpc>
                <a:spcPct val="90000"/>
              </a:lnSpc>
              <a:defRPr/>
            </a:pPr>
            <a:r>
              <a:rPr lang="en-US" sz="2000" dirty="0">
                <a:latin typeface="Arial Narrow" pitchFamily="34" charset="0"/>
              </a:rPr>
              <a:t>256bit TeraNet</a:t>
            </a:r>
          </a:p>
        </p:txBody>
      </p:sp>
      <p:sp>
        <p:nvSpPr>
          <p:cNvPr id="65646" name="Line 175"/>
          <p:cNvSpPr>
            <a:spLocks noChangeShapeType="1"/>
          </p:cNvSpPr>
          <p:nvPr/>
        </p:nvSpPr>
        <p:spPr bwMode="auto">
          <a:xfrm>
            <a:off x="3103563" y="4503738"/>
            <a:ext cx="1130300" cy="0"/>
          </a:xfrm>
          <a:prstGeom prst="line">
            <a:avLst/>
          </a:prstGeom>
          <a:noFill/>
          <a:ln w="9525">
            <a:solidFill>
              <a:schemeClr val="tx1"/>
            </a:solidFill>
            <a:round/>
            <a:headEnd/>
            <a:tailEnd type="triangle" w="med" len="med"/>
          </a:ln>
        </p:spPr>
        <p:txBody>
          <a:bodyPr/>
          <a:lstStyle/>
          <a:p>
            <a:endParaRPr lang="en-US" dirty="0"/>
          </a:p>
        </p:txBody>
      </p:sp>
      <p:sp>
        <p:nvSpPr>
          <p:cNvPr id="65647" name="Line 255"/>
          <p:cNvSpPr>
            <a:spLocks noChangeShapeType="1"/>
          </p:cNvSpPr>
          <p:nvPr/>
        </p:nvSpPr>
        <p:spPr bwMode="auto">
          <a:xfrm>
            <a:off x="1392238" y="5127625"/>
            <a:ext cx="1262062" cy="7938"/>
          </a:xfrm>
          <a:prstGeom prst="line">
            <a:avLst/>
          </a:prstGeom>
          <a:noFill/>
          <a:ln w="9525">
            <a:solidFill>
              <a:schemeClr val="tx1"/>
            </a:solidFill>
            <a:round/>
            <a:headEnd/>
            <a:tailEnd type="triangle" w="med" len="med"/>
          </a:ln>
        </p:spPr>
        <p:txBody>
          <a:bodyPr/>
          <a:lstStyle/>
          <a:p>
            <a:endParaRPr lang="en-US" dirty="0"/>
          </a:p>
        </p:txBody>
      </p:sp>
      <p:sp>
        <p:nvSpPr>
          <p:cNvPr id="22640" name="Rectangle 256"/>
          <p:cNvSpPr>
            <a:spLocks noChangeArrowheads="1"/>
          </p:cNvSpPr>
          <p:nvPr/>
        </p:nvSpPr>
        <p:spPr bwMode="auto">
          <a:xfrm>
            <a:off x="487363" y="50371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FFTC / PktDMA</a:t>
            </a:r>
          </a:p>
        </p:txBody>
      </p:sp>
      <p:sp>
        <p:nvSpPr>
          <p:cNvPr id="22641" name="Rectangle 257"/>
          <p:cNvSpPr>
            <a:spLocks noChangeArrowheads="1"/>
          </p:cNvSpPr>
          <p:nvPr/>
        </p:nvSpPr>
        <p:spPr bwMode="auto">
          <a:xfrm>
            <a:off x="1293813" y="50371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42" name="Rectangle 275"/>
          <p:cNvSpPr>
            <a:spLocks noChangeArrowheads="1"/>
          </p:cNvSpPr>
          <p:nvPr/>
        </p:nvSpPr>
        <p:spPr bwMode="auto">
          <a:xfrm>
            <a:off x="4297363" y="421322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TCP3d</a:t>
            </a:r>
          </a:p>
        </p:txBody>
      </p:sp>
      <p:sp>
        <p:nvSpPr>
          <p:cNvPr id="22643" name="Rectangle 276"/>
          <p:cNvSpPr>
            <a:spLocks noChangeArrowheads="1"/>
          </p:cNvSpPr>
          <p:nvPr/>
        </p:nvSpPr>
        <p:spPr bwMode="auto">
          <a:xfrm>
            <a:off x="4278313" y="42132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52" name="Line 277"/>
          <p:cNvSpPr>
            <a:spLocks noChangeShapeType="1"/>
          </p:cNvSpPr>
          <p:nvPr/>
        </p:nvSpPr>
        <p:spPr bwMode="auto">
          <a:xfrm>
            <a:off x="3186113" y="4298950"/>
            <a:ext cx="1130300" cy="0"/>
          </a:xfrm>
          <a:prstGeom prst="line">
            <a:avLst/>
          </a:prstGeom>
          <a:noFill/>
          <a:ln w="9525">
            <a:solidFill>
              <a:schemeClr val="tx1"/>
            </a:solidFill>
            <a:round/>
            <a:headEnd/>
            <a:tailEnd type="triangle" w="med" len="med"/>
          </a:ln>
        </p:spPr>
        <p:txBody>
          <a:bodyPr/>
          <a:lstStyle/>
          <a:p>
            <a:endParaRPr lang="en-US" dirty="0"/>
          </a:p>
        </p:txBody>
      </p:sp>
      <p:sp>
        <p:nvSpPr>
          <p:cNvPr id="22645" name="Rectangle 268"/>
          <p:cNvSpPr>
            <a:spLocks noChangeArrowheads="1"/>
          </p:cNvSpPr>
          <p:nvPr/>
        </p:nvSpPr>
        <p:spPr bwMode="auto">
          <a:xfrm>
            <a:off x="4303713" y="47005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RAC_FE</a:t>
            </a:r>
          </a:p>
        </p:txBody>
      </p:sp>
      <p:sp>
        <p:nvSpPr>
          <p:cNvPr id="22646" name="Rectangle 269"/>
          <p:cNvSpPr>
            <a:spLocks noChangeArrowheads="1"/>
          </p:cNvSpPr>
          <p:nvPr/>
        </p:nvSpPr>
        <p:spPr bwMode="auto">
          <a:xfrm>
            <a:off x="4303713" y="47005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55" name="Line 270"/>
          <p:cNvSpPr>
            <a:spLocks noChangeShapeType="1"/>
          </p:cNvSpPr>
          <p:nvPr/>
        </p:nvSpPr>
        <p:spPr bwMode="auto">
          <a:xfrm>
            <a:off x="3201988" y="4776788"/>
            <a:ext cx="1120775" cy="0"/>
          </a:xfrm>
          <a:prstGeom prst="line">
            <a:avLst/>
          </a:prstGeom>
          <a:noFill/>
          <a:ln w="9525">
            <a:solidFill>
              <a:schemeClr val="tx1"/>
            </a:solidFill>
            <a:round/>
            <a:headEnd/>
            <a:tailEnd type="triangle" w="med" len="med"/>
          </a:ln>
        </p:spPr>
        <p:txBody>
          <a:bodyPr/>
          <a:lstStyle/>
          <a:p>
            <a:endParaRPr lang="en-US" dirty="0"/>
          </a:p>
        </p:txBody>
      </p:sp>
      <p:sp>
        <p:nvSpPr>
          <p:cNvPr id="65656" name="Line 283"/>
          <p:cNvSpPr>
            <a:spLocks noChangeShapeType="1"/>
          </p:cNvSpPr>
          <p:nvPr/>
        </p:nvSpPr>
        <p:spPr bwMode="auto">
          <a:xfrm>
            <a:off x="3187700" y="5224463"/>
            <a:ext cx="1120775" cy="0"/>
          </a:xfrm>
          <a:prstGeom prst="line">
            <a:avLst/>
          </a:prstGeom>
          <a:noFill/>
          <a:ln w="9525">
            <a:solidFill>
              <a:schemeClr val="tx1"/>
            </a:solidFill>
            <a:round/>
            <a:headEnd/>
            <a:tailEnd type="triangle" w="med" len="med"/>
          </a:ln>
        </p:spPr>
        <p:txBody>
          <a:bodyPr/>
          <a:lstStyle/>
          <a:p>
            <a:endParaRPr lang="en-US" dirty="0"/>
          </a:p>
        </p:txBody>
      </p:sp>
      <p:sp>
        <p:nvSpPr>
          <p:cNvPr id="22649" name="Rectangle 286"/>
          <p:cNvSpPr>
            <a:spLocks noChangeArrowheads="1"/>
          </p:cNvSpPr>
          <p:nvPr/>
        </p:nvSpPr>
        <p:spPr bwMode="auto">
          <a:xfrm>
            <a:off x="4298950" y="51482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VCP2 (x4)</a:t>
            </a:r>
          </a:p>
        </p:txBody>
      </p:sp>
      <p:sp>
        <p:nvSpPr>
          <p:cNvPr id="22650" name="Rectangle 287"/>
          <p:cNvSpPr>
            <a:spLocks noChangeArrowheads="1"/>
          </p:cNvSpPr>
          <p:nvPr/>
        </p:nvSpPr>
        <p:spPr bwMode="auto">
          <a:xfrm>
            <a:off x="4298950" y="51482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59" name="Line 283"/>
          <p:cNvSpPr>
            <a:spLocks noChangeShapeType="1"/>
          </p:cNvSpPr>
          <p:nvPr/>
        </p:nvSpPr>
        <p:spPr bwMode="auto">
          <a:xfrm>
            <a:off x="3252788" y="5273675"/>
            <a:ext cx="1120775" cy="0"/>
          </a:xfrm>
          <a:prstGeom prst="line">
            <a:avLst/>
          </a:prstGeom>
          <a:noFill/>
          <a:ln w="9525">
            <a:solidFill>
              <a:schemeClr val="tx1"/>
            </a:solidFill>
            <a:round/>
            <a:headEnd/>
            <a:tailEnd type="triangle" w="med" len="med"/>
          </a:ln>
        </p:spPr>
        <p:txBody>
          <a:bodyPr/>
          <a:lstStyle/>
          <a:p>
            <a:endParaRPr lang="en-US" dirty="0"/>
          </a:p>
        </p:txBody>
      </p:sp>
      <p:sp>
        <p:nvSpPr>
          <p:cNvPr id="22652" name="Rectangle 286"/>
          <p:cNvSpPr>
            <a:spLocks noChangeArrowheads="1"/>
          </p:cNvSpPr>
          <p:nvPr/>
        </p:nvSpPr>
        <p:spPr bwMode="auto">
          <a:xfrm>
            <a:off x="4364038" y="51974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VCP2 (x4)</a:t>
            </a:r>
          </a:p>
        </p:txBody>
      </p:sp>
      <p:sp>
        <p:nvSpPr>
          <p:cNvPr id="22653" name="Rectangle 287"/>
          <p:cNvSpPr>
            <a:spLocks noChangeArrowheads="1"/>
          </p:cNvSpPr>
          <p:nvPr/>
        </p:nvSpPr>
        <p:spPr bwMode="auto">
          <a:xfrm>
            <a:off x="4364038" y="51974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62" name="Line 283"/>
          <p:cNvSpPr>
            <a:spLocks noChangeShapeType="1"/>
          </p:cNvSpPr>
          <p:nvPr/>
        </p:nvSpPr>
        <p:spPr bwMode="auto">
          <a:xfrm>
            <a:off x="3233738" y="5322888"/>
            <a:ext cx="1204912" cy="0"/>
          </a:xfrm>
          <a:prstGeom prst="line">
            <a:avLst/>
          </a:prstGeom>
          <a:noFill/>
          <a:ln w="9525">
            <a:solidFill>
              <a:schemeClr val="tx1"/>
            </a:solidFill>
            <a:round/>
            <a:headEnd/>
            <a:tailEnd type="triangle" w="med" len="med"/>
          </a:ln>
        </p:spPr>
        <p:txBody>
          <a:bodyPr/>
          <a:lstStyle/>
          <a:p>
            <a:endParaRPr lang="en-US" dirty="0"/>
          </a:p>
        </p:txBody>
      </p:sp>
      <p:sp>
        <p:nvSpPr>
          <p:cNvPr id="22655" name="Rectangle 286"/>
          <p:cNvSpPr>
            <a:spLocks noChangeArrowheads="1"/>
          </p:cNvSpPr>
          <p:nvPr/>
        </p:nvSpPr>
        <p:spPr bwMode="auto">
          <a:xfrm>
            <a:off x="4429125" y="52466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VCP2 (x4)</a:t>
            </a:r>
          </a:p>
        </p:txBody>
      </p:sp>
      <p:sp>
        <p:nvSpPr>
          <p:cNvPr id="22656" name="Rectangle 287"/>
          <p:cNvSpPr>
            <a:spLocks noChangeArrowheads="1"/>
          </p:cNvSpPr>
          <p:nvPr/>
        </p:nvSpPr>
        <p:spPr bwMode="auto">
          <a:xfrm>
            <a:off x="4429125" y="52466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65" name="Line 254"/>
          <p:cNvSpPr>
            <a:spLocks noChangeShapeType="1"/>
          </p:cNvSpPr>
          <p:nvPr/>
        </p:nvSpPr>
        <p:spPr bwMode="auto">
          <a:xfrm>
            <a:off x="1425575" y="4827588"/>
            <a:ext cx="1230313" cy="0"/>
          </a:xfrm>
          <a:prstGeom prst="line">
            <a:avLst/>
          </a:prstGeom>
          <a:noFill/>
          <a:ln w="9525">
            <a:solidFill>
              <a:schemeClr val="tx1"/>
            </a:solidFill>
            <a:round/>
            <a:headEnd/>
            <a:tailEnd type="triangle" w="med" len="med"/>
          </a:ln>
        </p:spPr>
        <p:txBody>
          <a:bodyPr/>
          <a:lstStyle/>
          <a:p>
            <a:endParaRPr lang="en-US" dirty="0"/>
          </a:p>
        </p:txBody>
      </p:sp>
      <p:sp>
        <p:nvSpPr>
          <p:cNvPr id="22658" name="Rectangle 258"/>
          <p:cNvSpPr>
            <a:spLocks noChangeArrowheads="1"/>
          </p:cNvSpPr>
          <p:nvPr/>
        </p:nvSpPr>
        <p:spPr bwMode="auto">
          <a:xfrm>
            <a:off x="511175" y="47466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RAC_BE0,1</a:t>
            </a:r>
          </a:p>
        </p:txBody>
      </p:sp>
      <p:sp>
        <p:nvSpPr>
          <p:cNvPr id="22659" name="Rectangle 259"/>
          <p:cNvSpPr>
            <a:spLocks noChangeArrowheads="1"/>
          </p:cNvSpPr>
          <p:nvPr/>
        </p:nvSpPr>
        <p:spPr bwMode="auto">
          <a:xfrm>
            <a:off x="1317625" y="47466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60" name="Rectangle 33"/>
          <p:cNvSpPr>
            <a:spLocks noChangeArrowheads="1"/>
          </p:cNvSpPr>
          <p:nvPr/>
        </p:nvSpPr>
        <p:spPr bwMode="auto">
          <a:xfrm rot="5400000">
            <a:off x="1335088" y="4229100"/>
            <a:ext cx="3254375" cy="5937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dirty="0">
                <a:latin typeface="Arial Narrow" pitchFamily="34" charset="0"/>
              </a:rPr>
              <a:t>CPUCLK/3 </a:t>
            </a:r>
          </a:p>
          <a:p>
            <a:pPr algn="ctr">
              <a:lnSpc>
                <a:spcPct val="90000"/>
              </a:lnSpc>
              <a:defRPr/>
            </a:pPr>
            <a:r>
              <a:rPr lang="en-US" sz="2000" dirty="0">
                <a:latin typeface="Arial Narrow" pitchFamily="34" charset="0"/>
              </a:rPr>
              <a:t>128bit  TeraNet</a:t>
            </a:r>
          </a:p>
        </p:txBody>
      </p:sp>
      <p:sp>
        <p:nvSpPr>
          <p:cNvPr id="65669" name="Rectangle 65"/>
          <p:cNvSpPr>
            <a:spLocks noChangeArrowheads="1"/>
          </p:cNvSpPr>
          <p:nvPr/>
        </p:nvSpPr>
        <p:spPr bwMode="auto">
          <a:xfrm>
            <a:off x="45656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S</a:t>
            </a:r>
          </a:p>
        </p:txBody>
      </p:sp>
      <p:sp>
        <p:nvSpPr>
          <p:cNvPr id="65670" name="Rectangle 65"/>
          <p:cNvSpPr>
            <a:spLocks noChangeArrowheads="1"/>
          </p:cNvSpPr>
          <p:nvPr/>
        </p:nvSpPr>
        <p:spPr bwMode="auto">
          <a:xfrm>
            <a:off x="47180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S</a:t>
            </a:r>
          </a:p>
        </p:txBody>
      </p:sp>
      <p:sp>
        <p:nvSpPr>
          <p:cNvPr id="65671" name="Rectangle 65"/>
          <p:cNvSpPr>
            <a:spLocks noChangeArrowheads="1"/>
          </p:cNvSpPr>
          <p:nvPr/>
        </p:nvSpPr>
        <p:spPr bwMode="auto">
          <a:xfrm>
            <a:off x="486410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S</a:t>
            </a:r>
          </a:p>
        </p:txBody>
      </p:sp>
      <p:sp>
        <p:nvSpPr>
          <p:cNvPr id="65672" name="Rectangle 65"/>
          <p:cNvSpPr>
            <a:spLocks noChangeArrowheads="1"/>
          </p:cNvSpPr>
          <p:nvPr/>
        </p:nvSpPr>
        <p:spPr bwMode="auto">
          <a:xfrm>
            <a:off x="5016500" y="1804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S</a:t>
            </a:r>
          </a:p>
        </p:txBody>
      </p:sp>
      <p:cxnSp>
        <p:nvCxnSpPr>
          <p:cNvPr id="65673" name="Shape 178"/>
          <p:cNvCxnSpPr>
            <a:cxnSpLocks noChangeShapeType="1"/>
            <a:stCxn id="22635" idx="3"/>
            <a:endCxn id="65669" idx="2"/>
          </p:cNvCxnSpPr>
          <p:nvPr/>
        </p:nvCxnSpPr>
        <p:spPr bwMode="auto">
          <a:xfrm flipV="1">
            <a:off x="4603750" y="2032000"/>
            <a:ext cx="38100" cy="979488"/>
          </a:xfrm>
          <a:prstGeom prst="bentConnector2">
            <a:avLst/>
          </a:prstGeom>
          <a:noFill/>
          <a:ln w="12700" algn="ctr">
            <a:solidFill>
              <a:schemeClr val="tx1"/>
            </a:solidFill>
            <a:round/>
            <a:headEnd type="none" w="sm" len="sm"/>
            <a:tailEnd type="triangle" w="med" len="med"/>
          </a:ln>
        </p:spPr>
      </p:cxn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142875"/>
            <a:ext cx="8458200" cy="1609725"/>
          </a:xfrm>
        </p:spPr>
        <p:txBody>
          <a:bodyPr/>
          <a:lstStyle/>
          <a:p>
            <a:r>
              <a:rPr lang="en-US" sz="3200" b="1" dirty="0" smtClean="0"/>
              <a:t>Case 2 – Low-Latency Channel communication</a:t>
            </a:r>
            <a:br>
              <a:rPr lang="en-US" sz="3200" b="1" dirty="0" smtClean="0"/>
            </a:br>
            <a:r>
              <a:rPr lang="en-US" sz="2400" dirty="0" smtClean="0"/>
              <a:t/>
            </a:r>
            <a:br>
              <a:rPr lang="en-US" sz="2400" dirty="0" smtClean="0"/>
            </a:br>
            <a:r>
              <a:rPr lang="en-US" sz="2400" dirty="0" smtClean="0"/>
              <a:t>Zero Copy based Constructions Core to Core</a:t>
            </a:r>
            <a:endParaRPr lang="en-US" sz="2400" dirty="0"/>
          </a:p>
        </p:txBody>
      </p:sp>
      <p:sp>
        <p:nvSpPr>
          <p:cNvPr id="259074" name="Rectangle 2"/>
          <p:cNvSpPr>
            <a:spLocks noChangeArrowheads="1"/>
          </p:cNvSpPr>
          <p:nvPr/>
        </p:nvSpPr>
        <p:spPr bwMode="auto">
          <a:xfrm>
            <a:off x="8223250" y="25527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READER</a:t>
            </a:r>
          </a:p>
        </p:txBody>
      </p:sp>
      <p:sp>
        <p:nvSpPr>
          <p:cNvPr id="259075" name="Rectangle 3"/>
          <p:cNvSpPr>
            <a:spLocks noChangeArrowheads="1"/>
          </p:cNvSpPr>
          <p:nvPr/>
        </p:nvSpPr>
        <p:spPr bwMode="auto">
          <a:xfrm>
            <a:off x="450850" y="27051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WRITER</a:t>
            </a: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fontAlgn="base">
              <a:spcBef>
                <a:spcPct val="0"/>
              </a:spcBef>
              <a:spcAft>
                <a:spcPct val="0"/>
              </a:spcAft>
            </a:pPr>
            <a:r>
              <a:rPr lang="en-US" sz="1200" b="1" dirty="0" smtClean="0">
                <a:solidFill>
                  <a:srgbClr val="000000"/>
                </a:solidFill>
                <a:latin typeface="Calibri" pitchFamily="34" charset="0"/>
              </a:rPr>
              <a:t>Note – logical function only</a:t>
            </a:r>
            <a:endParaRPr lang="en-US" sz="1200" b="1" dirty="0">
              <a:solidFill>
                <a:srgbClr val="000000"/>
              </a:solidFill>
              <a:latin typeface="Calibri" pitchFamily="34" charset="0"/>
            </a:endParaRPr>
          </a:p>
        </p:txBody>
      </p:sp>
      <p:sp>
        <p:nvSpPr>
          <p:cNvPr id="86" name="Text Box 28"/>
          <p:cNvSpPr txBox="1">
            <a:spLocks noChangeArrowheads="1"/>
          </p:cNvSpPr>
          <p:nvPr/>
        </p:nvSpPr>
        <p:spPr bwMode="auto">
          <a:xfrm>
            <a:off x="1981200" y="4419600"/>
            <a:ext cx="5638800" cy="1477328"/>
          </a:xfrm>
          <a:prstGeom prst="rect">
            <a:avLst/>
          </a:prstGeom>
          <a:noFill/>
          <a:ln w="9525">
            <a:noFill/>
            <a:miter lim="800000"/>
            <a:headEnd/>
            <a:tailEnd/>
          </a:ln>
        </p:spPr>
        <p:txBody>
          <a:bodyPr wrap="square">
            <a:spAutoFit/>
          </a:bodyPr>
          <a:lstStyle/>
          <a:p>
            <a:pPr marL="228600" indent="-228600" fontAlgn="base">
              <a:spcBef>
                <a:spcPct val="0"/>
              </a:spcBef>
              <a:spcAft>
                <a:spcPct val="0"/>
              </a:spcAft>
              <a:buAutoNum type="arabicPeriod"/>
            </a:pPr>
            <a:r>
              <a:rPr lang="en-US" sz="1000" dirty="0" smtClean="0">
                <a:solidFill>
                  <a:srgbClr val="000000"/>
                </a:solidFill>
                <a:latin typeface="Calibri" pitchFamily="34" charset="0"/>
              </a:rPr>
              <a:t>Reader create a channel based on one of the pending queues ahead of time with a given name. </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reader  waits for the message by pending on a (software) semaphore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When writer has information to write it looks for the channel (find)</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write asks for buffer and writes the message into the buffer</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writer put the buffer. The navigator generate an interrupt . The ISR post the semaphore to the correct channel</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reader start processing the message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Virtual channel structure enables usage of a single interrupt to post semaphore to one of many channels</a:t>
            </a:r>
            <a:endParaRPr lang="en-US" sz="1000" dirty="0">
              <a:solidFill>
                <a:srgbClr val="000000"/>
              </a:solidFill>
              <a:latin typeface="Calibri" pitchFamily="34" charset="0"/>
            </a:endParaRPr>
          </a:p>
        </p:txBody>
      </p:sp>
      <p:sp>
        <p:nvSpPr>
          <p:cNvPr id="24" name="Rectangle 4"/>
          <p:cNvSpPr>
            <a:spLocks noChangeArrowheads="1"/>
          </p:cNvSpPr>
          <p:nvPr/>
        </p:nvSpPr>
        <p:spPr bwMode="auto">
          <a:xfrm>
            <a:off x="3481388" y="3811587"/>
            <a:ext cx="1128714" cy="571500"/>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Calibri" pitchFamily="34" charset="0"/>
                <a:cs typeface="Calibri" pitchFamily="34" charset="0"/>
              </a:rPr>
              <a:t>MyCh3</a:t>
            </a:r>
          </a:p>
        </p:txBody>
      </p:sp>
      <p:sp>
        <p:nvSpPr>
          <p:cNvPr id="25" name="Rectangle 4"/>
          <p:cNvSpPr>
            <a:spLocks noChangeArrowheads="1"/>
          </p:cNvSpPr>
          <p:nvPr/>
        </p:nvSpPr>
        <p:spPr bwMode="auto">
          <a:xfrm>
            <a:off x="2778125" y="2897188"/>
            <a:ext cx="1831976" cy="858678"/>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Calibri" pitchFamily="34" charset="0"/>
                <a:cs typeface="Calibri" pitchFamily="34" charset="0"/>
              </a:rPr>
              <a:t>MyCh2</a:t>
            </a:r>
          </a:p>
        </p:txBody>
      </p:sp>
      <p:sp>
        <p:nvSpPr>
          <p:cNvPr id="26" name="Text Box 28"/>
          <p:cNvSpPr txBox="1">
            <a:spLocks noChangeArrowheads="1"/>
          </p:cNvSpPr>
          <p:nvPr/>
        </p:nvSpPr>
        <p:spPr bwMode="auto">
          <a:xfrm>
            <a:off x="6629400" y="2706687"/>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hCh = Create(“MyCh2”);</a:t>
            </a:r>
          </a:p>
        </p:txBody>
      </p:sp>
      <p:cxnSp>
        <p:nvCxnSpPr>
          <p:cNvPr id="27" name="AutoShape 21"/>
          <p:cNvCxnSpPr>
            <a:cxnSpLocks noChangeShapeType="1"/>
            <a:stCxn id="29" idx="6"/>
            <a:endCxn id="43" idx="1"/>
          </p:cNvCxnSpPr>
          <p:nvPr/>
        </p:nvCxnSpPr>
        <p:spPr bwMode="auto">
          <a:xfrm flipV="1">
            <a:off x="4381500" y="3231277"/>
            <a:ext cx="2298697" cy="1925"/>
          </a:xfrm>
          <a:prstGeom prst="bentConnector3">
            <a:avLst>
              <a:gd name="adj1" fmla="val 50000"/>
            </a:avLst>
          </a:prstGeom>
          <a:noFill/>
          <a:ln w="9525">
            <a:solidFill>
              <a:srgbClr val="FF0000"/>
            </a:solidFill>
            <a:miter lim="800000"/>
            <a:headEnd/>
            <a:tailEnd type="triangle" w="med" len="med"/>
          </a:ln>
          <a:effectLst/>
        </p:spPr>
      </p:cxnSp>
      <p:sp>
        <p:nvSpPr>
          <p:cNvPr id="28" name="Text Box 28"/>
          <p:cNvSpPr txBox="1">
            <a:spLocks noChangeArrowheads="1"/>
          </p:cNvSpPr>
          <p:nvPr/>
        </p:nvSpPr>
        <p:spPr bwMode="auto">
          <a:xfrm>
            <a:off x="4343400" y="2973387"/>
            <a:ext cx="2979738"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FF0000"/>
                </a:solidFill>
                <a:latin typeface="Calibri" pitchFamily="34" charset="0"/>
              </a:rPr>
              <a:t>Posts internal Sem and/or callback posts MySem;</a:t>
            </a:r>
          </a:p>
        </p:txBody>
      </p:sp>
      <p:sp>
        <p:nvSpPr>
          <p:cNvPr id="29" name="Oval 37"/>
          <p:cNvSpPr>
            <a:spLocks noChangeArrowheads="1"/>
          </p:cNvSpPr>
          <p:nvPr/>
        </p:nvSpPr>
        <p:spPr bwMode="auto">
          <a:xfrm>
            <a:off x="3848100" y="3060164"/>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Calibri" pitchFamily="34" charset="0"/>
              </a:rPr>
              <a:t>chRx</a:t>
            </a:r>
          </a:p>
          <a:p>
            <a:pPr algn="ctr" fontAlgn="base">
              <a:spcBef>
                <a:spcPct val="0"/>
              </a:spcBef>
              <a:spcAft>
                <a:spcPct val="0"/>
              </a:spcAft>
            </a:pPr>
            <a:r>
              <a:rPr lang="en-US" sz="1000" dirty="0">
                <a:solidFill>
                  <a:srgbClr val="000000"/>
                </a:solidFill>
                <a:latin typeface="Calibri" pitchFamily="34" charset="0"/>
              </a:rPr>
              <a:t>(driver)</a:t>
            </a:r>
          </a:p>
        </p:txBody>
      </p:sp>
      <p:cxnSp>
        <p:nvCxnSpPr>
          <p:cNvPr id="30" name="AutoShape 48"/>
          <p:cNvCxnSpPr>
            <a:cxnSpLocks noChangeShapeType="1"/>
            <a:stCxn id="32" idx="0"/>
            <a:endCxn id="29" idx="2"/>
          </p:cNvCxnSpPr>
          <p:nvPr/>
        </p:nvCxnSpPr>
        <p:spPr bwMode="auto">
          <a:xfrm rot="5400000" flipH="1" flipV="1">
            <a:off x="3548906" y="3107740"/>
            <a:ext cx="173731" cy="424657"/>
          </a:xfrm>
          <a:prstGeom prst="bentConnector2">
            <a:avLst/>
          </a:prstGeom>
          <a:noFill/>
          <a:ln w="9525">
            <a:solidFill>
              <a:schemeClr val="tx1"/>
            </a:solidFill>
            <a:miter lim="800000"/>
            <a:headEnd/>
            <a:tailEnd type="triangle" w="med" len="med"/>
          </a:ln>
          <a:effectLst/>
        </p:spPr>
      </p:cxnSp>
      <p:cxnSp>
        <p:nvCxnSpPr>
          <p:cNvPr id="31" name="AutoShape 9"/>
          <p:cNvCxnSpPr>
            <a:cxnSpLocks noChangeShapeType="1"/>
            <a:endCxn id="32" idx="3"/>
          </p:cNvCxnSpPr>
          <p:nvPr/>
        </p:nvCxnSpPr>
        <p:spPr bwMode="auto">
          <a:xfrm>
            <a:off x="949324" y="3541077"/>
            <a:ext cx="2416175" cy="1588"/>
          </a:xfrm>
          <a:prstGeom prst="straightConnector1">
            <a:avLst/>
          </a:prstGeom>
          <a:noFill/>
          <a:ln w="9525">
            <a:solidFill>
              <a:schemeClr val="tx1"/>
            </a:solidFill>
            <a:round/>
            <a:headEnd/>
            <a:tailEnd type="triangle" w="med" len="med"/>
          </a:ln>
          <a:effectLst/>
        </p:spPr>
      </p:cxnSp>
      <p:sp>
        <p:nvSpPr>
          <p:cNvPr id="32" name="Rectangle 82"/>
          <p:cNvSpPr>
            <a:spLocks noChangeArrowheads="1"/>
          </p:cNvSpPr>
          <p:nvPr/>
        </p:nvSpPr>
        <p:spPr bwMode="auto">
          <a:xfrm flipH="1">
            <a:off x="3365499" y="3406933"/>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grpSp>
        <p:nvGrpSpPr>
          <p:cNvPr id="33" name="Group 91"/>
          <p:cNvGrpSpPr>
            <a:grpSpLocks/>
          </p:cNvGrpSpPr>
          <p:nvPr/>
        </p:nvGrpSpPr>
        <p:grpSpPr bwMode="auto">
          <a:xfrm>
            <a:off x="2965449" y="3367246"/>
            <a:ext cx="574675" cy="346075"/>
            <a:chOff x="752" y="1556"/>
            <a:chExt cx="362" cy="218"/>
          </a:xfrm>
        </p:grpSpPr>
        <p:cxnSp>
          <p:nvCxnSpPr>
            <p:cNvPr id="34"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35"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36"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37" name="Text Box 28"/>
          <p:cNvSpPr txBox="1">
            <a:spLocks noChangeArrowheads="1"/>
          </p:cNvSpPr>
          <p:nvPr/>
        </p:nvSpPr>
        <p:spPr bwMode="auto">
          <a:xfrm>
            <a:off x="914400" y="3352800"/>
            <a:ext cx="11430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Put(hCh,msg);</a:t>
            </a:r>
          </a:p>
        </p:txBody>
      </p:sp>
      <p:sp>
        <p:nvSpPr>
          <p:cNvPr id="38" name="Text Box 28"/>
          <p:cNvSpPr txBox="1">
            <a:spLocks noChangeArrowheads="1"/>
          </p:cNvSpPr>
          <p:nvPr/>
        </p:nvSpPr>
        <p:spPr bwMode="auto">
          <a:xfrm>
            <a:off x="914400" y="3200400"/>
            <a:ext cx="21336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Tibuf *msg = PktLibAlloc(hHeap);</a:t>
            </a:r>
          </a:p>
        </p:txBody>
      </p:sp>
      <p:sp>
        <p:nvSpPr>
          <p:cNvPr id="39" name="Text Box 28"/>
          <p:cNvSpPr txBox="1">
            <a:spLocks noChangeArrowheads="1"/>
          </p:cNvSpPr>
          <p:nvPr/>
        </p:nvSpPr>
        <p:spPr bwMode="auto">
          <a:xfrm>
            <a:off x="7019925" y="3506787"/>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PktLibFree(msg);</a:t>
            </a:r>
          </a:p>
        </p:txBody>
      </p:sp>
      <p:sp>
        <p:nvSpPr>
          <p:cNvPr id="40" name="Text Box 28"/>
          <p:cNvSpPr txBox="1">
            <a:spLocks noChangeArrowheads="1"/>
          </p:cNvSpPr>
          <p:nvPr/>
        </p:nvSpPr>
        <p:spPr bwMode="auto">
          <a:xfrm>
            <a:off x="914400" y="3048000"/>
            <a:ext cx="1525587"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hCh=Find(“MyCh2”);</a:t>
            </a:r>
          </a:p>
        </p:txBody>
      </p:sp>
      <p:cxnSp>
        <p:nvCxnSpPr>
          <p:cNvPr id="41" name="AutoShape 9"/>
          <p:cNvCxnSpPr>
            <a:cxnSpLocks noChangeShapeType="1"/>
          </p:cNvCxnSpPr>
          <p:nvPr/>
        </p:nvCxnSpPr>
        <p:spPr bwMode="auto">
          <a:xfrm rot="10800000">
            <a:off x="4610100" y="2895601"/>
            <a:ext cx="3641726" cy="1"/>
          </a:xfrm>
          <a:prstGeom prst="straightConnector1">
            <a:avLst/>
          </a:prstGeom>
          <a:noFill/>
          <a:ln w="9525">
            <a:solidFill>
              <a:schemeClr val="tx1"/>
            </a:solidFill>
            <a:round/>
            <a:headEnd/>
            <a:tailEnd type="triangle" w="med" len="med"/>
          </a:ln>
          <a:effectLst/>
        </p:spPr>
      </p:cxnSp>
      <p:cxnSp>
        <p:nvCxnSpPr>
          <p:cNvPr id="42" name="Straight Connector 41"/>
          <p:cNvCxnSpPr/>
          <p:nvPr/>
        </p:nvCxnSpPr>
        <p:spPr>
          <a:xfrm rot="5400000">
            <a:off x="8101648" y="3392488"/>
            <a:ext cx="300358" cy="1"/>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43" name="Text Box 28"/>
          <p:cNvSpPr txBox="1">
            <a:spLocks noChangeArrowheads="1"/>
          </p:cNvSpPr>
          <p:nvPr/>
        </p:nvSpPr>
        <p:spPr bwMode="auto">
          <a:xfrm>
            <a:off x="6680197" y="3108166"/>
            <a:ext cx="163512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Get(hCh); or Pend(MySem);</a:t>
            </a:r>
          </a:p>
        </p:txBody>
      </p:sp>
      <p:sp>
        <p:nvSpPr>
          <p:cNvPr id="44" name="AutoShape 45" descr="Dark horizontal"/>
          <p:cNvSpPr>
            <a:spLocks noChangeArrowheads="1"/>
          </p:cNvSpPr>
          <p:nvPr/>
        </p:nvSpPr>
        <p:spPr bwMode="auto">
          <a:xfrm>
            <a:off x="4267200" y="3940016"/>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endParaRPr>
          </a:p>
        </p:txBody>
      </p:sp>
      <p:cxnSp>
        <p:nvCxnSpPr>
          <p:cNvPr id="45" name="Elbow Connector 125"/>
          <p:cNvCxnSpPr>
            <a:stCxn id="29" idx="4"/>
            <a:endCxn id="44" idx="1"/>
          </p:cNvCxnSpPr>
          <p:nvPr/>
        </p:nvCxnSpPr>
        <p:spPr>
          <a:xfrm rot="16200000" flipH="1">
            <a:off x="3837593" y="3683446"/>
            <a:ext cx="706815" cy="1524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 Box 28"/>
          <p:cNvSpPr txBox="1">
            <a:spLocks noChangeArrowheads="1"/>
          </p:cNvSpPr>
          <p:nvPr/>
        </p:nvSpPr>
        <p:spPr bwMode="auto">
          <a:xfrm>
            <a:off x="6629400" y="3717766"/>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hCh = Create(“MyCh3”);</a:t>
            </a:r>
          </a:p>
        </p:txBody>
      </p:sp>
      <p:cxnSp>
        <p:nvCxnSpPr>
          <p:cNvPr id="47" name="AutoShape 9"/>
          <p:cNvCxnSpPr>
            <a:cxnSpLocks noChangeShapeType="1"/>
          </p:cNvCxnSpPr>
          <p:nvPr/>
        </p:nvCxnSpPr>
        <p:spPr bwMode="auto">
          <a:xfrm rot="10800000">
            <a:off x="4610102" y="3912632"/>
            <a:ext cx="3656013" cy="4"/>
          </a:xfrm>
          <a:prstGeom prst="straightConnector1">
            <a:avLst/>
          </a:prstGeom>
          <a:noFill/>
          <a:ln w="9525">
            <a:solidFill>
              <a:schemeClr val="tx1"/>
            </a:solidFill>
            <a:round/>
            <a:headEnd/>
            <a:tailEnd type="triangle" w="med" len="med"/>
          </a:ln>
          <a:effectLst/>
        </p:spPr>
      </p:cxnSp>
      <p:cxnSp>
        <p:nvCxnSpPr>
          <p:cNvPr id="48" name="AutoShape 21"/>
          <p:cNvCxnSpPr>
            <a:cxnSpLocks noChangeShapeType="1"/>
            <a:stCxn id="44" idx="3"/>
          </p:cNvCxnSpPr>
          <p:nvPr/>
        </p:nvCxnSpPr>
        <p:spPr bwMode="auto">
          <a:xfrm>
            <a:off x="4535488" y="4113054"/>
            <a:ext cx="3732212" cy="173037"/>
          </a:xfrm>
          <a:prstGeom prst="bentConnector3">
            <a:avLst>
              <a:gd name="adj1" fmla="val 50000"/>
            </a:avLst>
          </a:prstGeom>
          <a:noFill/>
          <a:ln w="9525">
            <a:solidFill>
              <a:schemeClr val="tx1"/>
            </a:solidFill>
            <a:miter lim="800000"/>
            <a:headEnd/>
            <a:tailEnd type="triangle" w="med" len="med"/>
          </a:ln>
          <a:effectLst/>
        </p:spPr>
      </p:cxnSp>
      <p:cxnSp>
        <p:nvCxnSpPr>
          <p:cNvPr id="49" name="AutoShape 21"/>
          <p:cNvCxnSpPr>
            <a:cxnSpLocks noChangeShapeType="1"/>
            <a:stCxn id="29" idx="6"/>
            <a:endCxn id="52" idx="1"/>
          </p:cNvCxnSpPr>
          <p:nvPr/>
        </p:nvCxnSpPr>
        <p:spPr bwMode="auto">
          <a:xfrm>
            <a:off x="4381500" y="3233202"/>
            <a:ext cx="2286000" cy="798175"/>
          </a:xfrm>
          <a:prstGeom prst="bentConnector3">
            <a:avLst>
              <a:gd name="adj1" fmla="val 50000"/>
            </a:avLst>
          </a:prstGeom>
          <a:noFill/>
          <a:ln w="9525">
            <a:solidFill>
              <a:srgbClr val="FF0000"/>
            </a:solidFill>
            <a:miter lim="800000"/>
            <a:headEnd/>
            <a:tailEnd type="triangle" w="med" len="med"/>
          </a:ln>
          <a:effectLst/>
        </p:spPr>
      </p:cxnSp>
      <p:cxnSp>
        <p:nvCxnSpPr>
          <p:cNvPr id="50" name="Straight Connector 49"/>
          <p:cNvCxnSpPr/>
          <p:nvPr/>
        </p:nvCxnSpPr>
        <p:spPr>
          <a:xfrm rot="5400000">
            <a:off x="8163796" y="4182189"/>
            <a:ext cx="207807"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AutoShape 21"/>
          <p:cNvCxnSpPr>
            <a:cxnSpLocks noChangeShapeType="1"/>
            <a:stCxn id="32" idx="1"/>
          </p:cNvCxnSpPr>
          <p:nvPr/>
        </p:nvCxnSpPr>
        <p:spPr bwMode="auto">
          <a:xfrm>
            <a:off x="3481387" y="3541077"/>
            <a:ext cx="4786313" cy="1588"/>
          </a:xfrm>
          <a:prstGeom prst="bentConnector3">
            <a:avLst>
              <a:gd name="adj1" fmla="val 50000"/>
            </a:avLst>
          </a:prstGeom>
          <a:noFill/>
          <a:ln w="9525">
            <a:solidFill>
              <a:schemeClr val="tx1"/>
            </a:solidFill>
            <a:miter lim="800000"/>
            <a:headEnd/>
            <a:tailEnd type="triangle" w="med" len="med"/>
          </a:ln>
          <a:effectLst/>
        </p:spPr>
      </p:cxnSp>
      <p:sp>
        <p:nvSpPr>
          <p:cNvPr id="52" name="Text Box 28"/>
          <p:cNvSpPr txBox="1">
            <a:spLocks noChangeArrowheads="1"/>
          </p:cNvSpPr>
          <p:nvPr/>
        </p:nvSpPr>
        <p:spPr bwMode="auto">
          <a:xfrm>
            <a:off x="6667500" y="3908266"/>
            <a:ext cx="16478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Get(hCh); or Pend(MySem);</a:t>
            </a:r>
          </a:p>
        </p:txBody>
      </p:sp>
      <p:sp>
        <p:nvSpPr>
          <p:cNvPr id="53" name="Text Box 28"/>
          <p:cNvSpPr txBox="1">
            <a:spLocks noChangeArrowheads="1"/>
          </p:cNvSpPr>
          <p:nvPr/>
        </p:nvSpPr>
        <p:spPr bwMode="auto">
          <a:xfrm>
            <a:off x="7019925" y="4251166"/>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PktLibFree(msg);</a:t>
            </a:r>
          </a:p>
        </p:txBody>
      </p:sp>
      <p:sp>
        <p:nvSpPr>
          <p:cNvPr id="54" name="Text Box 28"/>
          <p:cNvSpPr txBox="1">
            <a:spLocks noChangeArrowheads="1"/>
          </p:cNvSpPr>
          <p:nvPr/>
        </p:nvSpPr>
        <p:spPr bwMode="auto">
          <a:xfrm>
            <a:off x="914400" y="4116387"/>
            <a:ext cx="11430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Put(hCh,msg);</a:t>
            </a:r>
          </a:p>
        </p:txBody>
      </p:sp>
      <p:sp>
        <p:nvSpPr>
          <p:cNvPr id="55" name="Text Box 28"/>
          <p:cNvSpPr txBox="1">
            <a:spLocks noChangeArrowheads="1"/>
          </p:cNvSpPr>
          <p:nvPr/>
        </p:nvSpPr>
        <p:spPr bwMode="auto">
          <a:xfrm>
            <a:off x="914400" y="3963987"/>
            <a:ext cx="21336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Tibuf *msg = PktLibAlloc(hHeap);</a:t>
            </a:r>
          </a:p>
        </p:txBody>
      </p:sp>
      <p:sp>
        <p:nvSpPr>
          <p:cNvPr id="56" name="Text Box 28"/>
          <p:cNvSpPr txBox="1">
            <a:spLocks noChangeArrowheads="1"/>
          </p:cNvSpPr>
          <p:nvPr/>
        </p:nvSpPr>
        <p:spPr bwMode="auto">
          <a:xfrm>
            <a:off x="914400" y="3811587"/>
            <a:ext cx="1525587"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hCh=Find(“MyCh3”);</a:t>
            </a:r>
          </a:p>
        </p:txBody>
      </p:sp>
      <p:cxnSp>
        <p:nvCxnSpPr>
          <p:cNvPr id="57" name="Elbow Connector 56"/>
          <p:cNvCxnSpPr>
            <a:endCxn id="32" idx="3"/>
          </p:cNvCxnSpPr>
          <p:nvPr/>
        </p:nvCxnSpPr>
        <p:spPr>
          <a:xfrm flipV="1">
            <a:off x="974725" y="3541077"/>
            <a:ext cx="2390774" cy="807720"/>
          </a:xfrm>
          <a:prstGeom prst="bentConnector3">
            <a:avLst>
              <a:gd name="adj1" fmla="val 8014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82"/>
          <p:cNvSpPr>
            <a:spLocks noChangeArrowheads="1"/>
          </p:cNvSpPr>
          <p:nvPr/>
        </p:nvSpPr>
        <p:spPr bwMode="auto">
          <a:xfrm flipH="1">
            <a:off x="4267201" y="4046537"/>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spTree>
    <p:extLst>
      <p:ext uri="{BB962C8B-B14F-4D97-AF65-F5344CB8AC3E}">
        <p14:creationId xmlns="" xmlns:p14="http://schemas.microsoft.com/office/powerpoint/2010/main" val="879527166"/>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142875"/>
            <a:ext cx="8458200" cy="1609725"/>
          </a:xfrm>
        </p:spPr>
        <p:txBody>
          <a:bodyPr/>
          <a:lstStyle/>
          <a:p>
            <a:r>
              <a:rPr lang="en-US" sz="3200" b="1" dirty="0" smtClean="0"/>
              <a:t>Case 3 – Reduce context Switching </a:t>
            </a:r>
            <a:br>
              <a:rPr lang="en-US" sz="3200" b="1" dirty="0" smtClean="0"/>
            </a:br>
            <a:r>
              <a:rPr lang="en-US" sz="2400" dirty="0" smtClean="0"/>
              <a:t/>
            </a:r>
            <a:br>
              <a:rPr lang="en-US" sz="2400" dirty="0" smtClean="0"/>
            </a:br>
            <a:r>
              <a:rPr lang="en-US" sz="2400" dirty="0" smtClean="0"/>
              <a:t>Zero Copy based Constructions Core to Core</a:t>
            </a:r>
            <a:endParaRPr lang="en-US" sz="2400" dirty="0"/>
          </a:p>
        </p:txBody>
      </p:sp>
      <p:sp>
        <p:nvSpPr>
          <p:cNvPr id="259074" name="Rectangle 2"/>
          <p:cNvSpPr>
            <a:spLocks noChangeArrowheads="1"/>
          </p:cNvSpPr>
          <p:nvPr/>
        </p:nvSpPr>
        <p:spPr bwMode="auto">
          <a:xfrm>
            <a:off x="8223250" y="25527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READER</a:t>
            </a:r>
          </a:p>
        </p:txBody>
      </p:sp>
      <p:sp>
        <p:nvSpPr>
          <p:cNvPr id="259075" name="Rectangle 3"/>
          <p:cNvSpPr>
            <a:spLocks noChangeArrowheads="1"/>
          </p:cNvSpPr>
          <p:nvPr/>
        </p:nvSpPr>
        <p:spPr bwMode="auto">
          <a:xfrm>
            <a:off x="450850" y="27051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WRITER</a:t>
            </a: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fontAlgn="base">
              <a:spcBef>
                <a:spcPct val="0"/>
              </a:spcBef>
              <a:spcAft>
                <a:spcPct val="0"/>
              </a:spcAft>
            </a:pPr>
            <a:r>
              <a:rPr lang="en-US" sz="1200" b="1" dirty="0" smtClean="0">
                <a:solidFill>
                  <a:srgbClr val="000000"/>
                </a:solidFill>
                <a:latin typeface="Calibri" pitchFamily="34" charset="0"/>
              </a:rPr>
              <a:t>Note – logical function only</a:t>
            </a:r>
            <a:endParaRPr lang="en-US" sz="1200" b="1" dirty="0">
              <a:solidFill>
                <a:srgbClr val="000000"/>
              </a:solidFill>
              <a:latin typeface="Calibri" pitchFamily="34" charset="0"/>
            </a:endParaRPr>
          </a:p>
        </p:txBody>
      </p:sp>
      <p:sp>
        <p:nvSpPr>
          <p:cNvPr id="86" name="Text Box 28"/>
          <p:cNvSpPr txBox="1">
            <a:spLocks noChangeArrowheads="1"/>
          </p:cNvSpPr>
          <p:nvPr/>
        </p:nvSpPr>
        <p:spPr bwMode="auto">
          <a:xfrm>
            <a:off x="1981200" y="4419600"/>
            <a:ext cx="5638800" cy="1169551"/>
          </a:xfrm>
          <a:prstGeom prst="rect">
            <a:avLst/>
          </a:prstGeom>
          <a:noFill/>
          <a:ln w="9525">
            <a:noFill/>
            <a:miter lim="800000"/>
            <a:headEnd/>
            <a:tailEnd/>
          </a:ln>
        </p:spPr>
        <p:txBody>
          <a:bodyPr wrap="square">
            <a:spAutoFit/>
          </a:bodyPr>
          <a:lstStyle/>
          <a:p>
            <a:pPr marL="228600" indent="-228600" fontAlgn="base">
              <a:spcBef>
                <a:spcPct val="0"/>
              </a:spcBef>
              <a:spcAft>
                <a:spcPct val="0"/>
              </a:spcAft>
              <a:buAutoNum type="arabicPeriod"/>
            </a:pPr>
            <a:r>
              <a:rPr lang="en-US" sz="1000" dirty="0" smtClean="0">
                <a:solidFill>
                  <a:srgbClr val="000000"/>
                </a:solidFill>
                <a:latin typeface="Calibri" pitchFamily="34" charset="0"/>
              </a:rPr>
              <a:t>Reader create a channel based on one of the accumulator queues ahead of time with a given name. </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When writer has information to write it looks for the channel (find)</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write asks for buffer and writes the message into the buffer</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writer put the buffer. The Navigator adds the message to an accumulator queue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When the number of messages reaches a water mark, or after a pre-defined time out, the accumulator sends an interrupt to the core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reader start processing the message and free after it is done</a:t>
            </a:r>
          </a:p>
        </p:txBody>
      </p:sp>
      <p:sp>
        <p:nvSpPr>
          <p:cNvPr id="59" name="Rectangle 4"/>
          <p:cNvSpPr>
            <a:spLocks noChangeArrowheads="1"/>
          </p:cNvSpPr>
          <p:nvPr/>
        </p:nvSpPr>
        <p:spPr bwMode="auto">
          <a:xfrm>
            <a:off x="2781300" y="3124200"/>
            <a:ext cx="2895600" cy="1011081"/>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Calibri" pitchFamily="34" charset="0"/>
                <a:cs typeface="Calibri" pitchFamily="34" charset="0"/>
              </a:rPr>
              <a:t>MyCh4</a:t>
            </a:r>
          </a:p>
        </p:txBody>
      </p:sp>
      <p:sp>
        <p:nvSpPr>
          <p:cNvPr id="60" name="Rectangle 82"/>
          <p:cNvSpPr>
            <a:spLocks noChangeArrowheads="1"/>
          </p:cNvSpPr>
          <p:nvPr/>
        </p:nvSpPr>
        <p:spPr bwMode="auto">
          <a:xfrm flipH="1">
            <a:off x="3368674" y="3697287"/>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grpSp>
        <p:nvGrpSpPr>
          <p:cNvPr id="61" name="Group 91"/>
          <p:cNvGrpSpPr>
            <a:grpSpLocks/>
          </p:cNvGrpSpPr>
          <p:nvPr/>
        </p:nvGrpSpPr>
        <p:grpSpPr bwMode="auto">
          <a:xfrm>
            <a:off x="2968624" y="3657600"/>
            <a:ext cx="574675" cy="346075"/>
            <a:chOff x="752" y="1556"/>
            <a:chExt cx="362" cy="218"/>
          </a:xfrm>
        </p:grpSpPr>
        <p:cxnSp>
          <p:nvCxnSpPr>
            <p:cNvPr id="62"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63"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64"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cxnSp>
        <p:nvCxnSpPr>
          <p:cNvPr id="65" name="AutoShape 9"/>
          <p:cNvCxnSpPr>
            <a:cxnSpLocks noChangeShapeType="1"/>
          </p:cNvCxnSpPr>
          <p:nvPr/>
        </p:nvCxnSpPr>
        <p:spPr bwMode="auto">
          <a:xfrm rot="10800000">
            <a:off x="5676901" y="3124201"/>
            <a:ext cx="2590800" cy="1591"/>
          </a:xfrm>
          <a:prstGeom prst="straightConnector1">
            <a:avLst/>
          </a:prstGeom>
          <a:noFill/>
          <a:ln w="9525">
            <a:solidFill>
              <a:schemeClr val="tx1"/>
            </a:solidFill>
            <a:round/>
            <a:headEnd/>
            <a:tailEnd type="triangle" w="med" len="med"/>
          </a:ln>
          <a:effectLst/>
        </p:spPr>
      </p:cxnSp>
      <p:cxnSp>
        <p:nvCxnSpPr>
          <p:cNvPr id="66" name="AutoShape 47"/>
          <p:cNvCxnSpPr>
            <a:cxnSpLocks noChangeShapeType="1"/>
            <a:stCxn id="60" idx="1"/>
            <a:endCxn id="68" idx="2"/>
          </p:cNvCxnSpPr>
          <p:nvPr/>
        </p:nvCxnSpPr>
        <p:spPr bwMode="auto">
          <a:xfrm flipV="1">
            <a:off x="3484562" y="3830638"/>
            <a:ext cx="211138" cy="793"/>
          </a:xfrm>
          <a:prstGeom prst="bentConnector3">
            <a:avLst>
              <a:gd name="adj1" fmla="val 50000"/>
            </a:avLst>
          </a:prstGeom>
          <a:noFill/>
          <a:ln w="9525">
            <a:solidFill>
              <a:schemeClr val="tx1"/>
            </a:solidFill>
            <a:miter lim="800000"/>
            <a:headEnd/>
            <a:tailEnd type="triangle" w="med" len="med"/>
          </a:ln>
          <a:effectLst/>
        </p:spPr>
      </p:cxnSp>
      <p:sp>
        <p:nvSpPr>
          <p:cNvPr id="67" name="AutoShape 45" descr="Dark horizontal"/>
          <p:cNvSpPr>
            <a:spLocks noChangeArrowheads="1"/>
          </p:cNvSpPr>
          <p:nvPr/>
        </p:nvSpPr>
        <p:spPr bwMode="auto">
          <a:xfrm>
            <a:off x="4829175" y="3733800"/>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endParaRPr>
          </a:p>
        </p:txBody>
      </p:sp>
      <p:sp>
        <p:nvSpPr>
          <p:cNvPr id="68" name="Oval 37"/>
          <p:cNvSpPr>
            <a:spLocks noChangeArrowheads="1"/>
          </p:cNvSpPr>
          <p:nvPr/>
        </p:nvSpPr>
        <p:spPr bwMode="auto">
          <a:xfrm>
            <a:off x="3695700" y="3657600"/>
            <a:ext cx="882650" cy="346075"/>
          </a:xfrm>
          <a:prstGeom prst="ellipse">
            <a:avLst/>
          </a:prstGeom>
          <a:solidFill>
            <a:srgbClr val="FFCC99"/>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Calibri" pitchFamily="34" charset="0"/>
              </a:rPr>
              <a:t>Accumulator</a:t>
            </a:r>
          </a:p>
        </p:txBody>
      </p:sp>
      <p:sp>
        <p:nvSpPr>
          <p:cNvPr id="69" name="AutoShape 45" descr="Dark horizontal"/>
          <p:cNvSpPr>
            <a:spLocks noChangeArrowheads="1"/>
          </p:cNvSpPr>
          <p:nvPr/>
        </p:nvSpPr>
        <p:spPr bwMode="auto">
          <a:xfrm>
            <a:off x="4752975" y="3657600"/>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endParaRPr>
          </a:p>
        </p:txBody>
      </p:sp>
      <p:cxnSp>
        <p:nvCxnSpPr>
          <p:cNvPr id="70" name="AutoShape 44"/>
          <p:cNvCxnSpPr>
            <a:cxnSpLocks noChangeShapeType="1"/>
            <a:stCxn id="68" idx="6"/>
            <a:endCxn id="69" idx="1"/>
          </p:cNvCxnSpPr>
          <p:nvPr/>
        </p:nvCxnSpPr>
        <p:spPr bwMode="auto">
          <a:xfrm>
            <a:off x="4578350" y="3830638"/>
            <a:ext cx="174625" cy="1588"/>
          </a:xfrm>
          <a:prstGeom prst="straightConnector1">
            <a:avLst/>
          </a:prstGeom>
          <a:noFill/>
          <a:ln w="9525">
            <a:solidFill>
              <a:schemeClr val="tx1"/>
            </a:solidFill>
            <a:round/>
            <a:headEnd/>
            <a:tailEnd type="triangle" w="med" len="med"/>
          </a:ln>
          <a:effectLst/>
        </p:spPr>
      </p:cxnSp>
      <p:sp>
        <p:nvSpPr>
          <p:cNvPr id="71" name="Oval 37"/>
          <p:cNvSpPr>
            <a:spLocks noChangeArrowheads="1"/>
          </p:cNvSpPr>
          <p:nvPr/>
        </p:nvSpPr>
        <p:spPr bwMode="auto">
          <a:xfrm>
            <a:off x="5057775" y="3352800"/>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Calibri" pitchFamily="34" charset="0"/>
              </a:rPr>
              <a:t>chRx</a:t>
            </a:r>
          </a:p>
          <a:p>
            <a:pPr algn="ctr" fontAlgn="base">
              <a:spcBef>
                <a:spcPct val="0"/>
              </a:spcBef>
              <a:spcAft>
                <a:spcPct val="0"/>
              </a:spcAft>
            </a:pPr>
            <a:r>
              <a:rPr lang="en-US" sz="1000" dirty="0">
                <a:solidFill>
                  <a:srgbClr val="000000"/>
                </a:solidFill>
                <a:latin typeface="Calibri" pitchFamily="34" charset="0"/>
              </a:rPr>
              <a:t>(driver)</a:t>
            </a:r>
          </a:p>
        </p:txBody>
      </p:sp>
      <p:cxnSp>
        <p:nvCxnSpPr>
          <p:cNvPr id="72" name="AutoShape 47"/>
          <p:cNvCxnSpPr>
            <a:cxnSpLocks noChangeShapeType="1"/>
            <a:stCxn id="68" idx="0"/>
            <a:endCxn id="71" idx="2"/>
          </p:cNvCxnSpPr>
          <p:nvPr/>
        </p:nvCxnSpPr>
        <p:spPr bwMode="auto">
          <a:xfrm rot="5400000" flipH="1" flipV="1">
            <a:off x="4531519" y="3131344"/>
            <a:ext cx="131762" cy="920750"/>
          </a:xfrm>
          <a:prstGeom prst="bentConnector2">
            <a:avLst/>
          </a:prstGeom>
          <a:noFill/>
          <a:ln w="9525">
            <a:solidFill>
              <a:schemeClr val="tx1"/>
            </a:solidFill>
            <a:miter lim="800000"/>
            <a:headEnd/>
            <a:tailEnd type="triangle" w="med" len="med"/>
          </a:ln>
          <a:effectLst/>
        </p:spPr>
      </p:cxnSp>
      <p:cxnSp>
        <p:nvCxnSpPr>
          <p:cNvPr id="73" name="AutoShape 48"/>
          <p:cNvCxnSpPr>
            <a:cxnSpLocks noChangeShapeType="1"/>
            <a:stCxn id="69" idx="3"/>
            <a:endCxn id="71" idx="4"/>
          </p:cNvCxnSpPr>
          <p:nvPr/>
        </p:nvCxnSpPr>
        <p:spPr bwMode="auto">
          <a:xfrm flipV="1">
            <a:off x="5021263" y="3698875"/>
            <a:ext cx="303212" cy="131763"/>
          </a:xfrm>
          <a:prstGeom prst="bentConnector2">
            <a:avLst/>
          </a:prstGeom>
          <a:noFill/>
          <a:ln w="9525">
            <a:solidFill>
              <a:schemeClr val="tx1"/>
            </a:solidFill>
            <a:miter lim="800000"/>
            <a:headEnd/>
            <a:tailEnd type="triangle" w="med" len="med"/>
          </a:ln>
          <a:effectLst/>
        </p:spPr>
      </p:cxnSp>
      <p:cxnSp>
        <p:nvCxnSpPr>
          <p:cNvPr id="74" name="AutoShape 49"/>
          <p:cNvCxnSpPr>
            <a:cxnSpLocks noChangeShapeType="1"/>
            <a:stCxn id="71" idx="6"/>
          </p:cNvCxnSpPr>
          <p:nvPr/>
        </p:nvCxnSpPr>
        <p:spPr bwMode="auto">
          <a:xfrm>
            <a:off x="5591175" y="3525838"/>
            <a:ext cx="2663825" cy="1588"/>
          </a:xfrm>
          <a:prstGeom prst="straightConnector1">
            <a:avLst/>
          </a:prstGeom>
          <a:noFill/>
          <a:ln w="9525">
            <a:solidFill>
              <a:srgbClr val="C00000"/>
            </a:solidFill>
            <a:round/>
            <a:headEnd/>
            <a:tailEnd type="triangle" w="med" len="med"/>
          </a:ln>
          <a:effectLst/>
        </p:spPr>
      </p:cxnSp>
      <p:sp>
        <p:nvSpPr>
          <p:cNvPr id="75" name="Rectangle 82"/>
          <p:cNvSpPr>
            <a:spLocks noChangeArrowheads="1"/>
          </p:cNvSpPr>
          <p:nvPr/>
        </p:nvSpPr>
        <p:spPr bwMode="auto">
          <a:xfrm flipH="1">
            <a:off x="4752975" y="3695700"/>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sp>
        <p:nvSpPr>
          <p:cNvPr id="76" name="AutoShape 55"/>
          <p:cNvSpPr>
            <a:spLocks noChangeArrowheads="1"/>
          </p:cNvSpPr>
          <p:nvPr/>
        </p:nvSpPr>
        <p:spPr bwMode="auto">
          <a:xfrm>
            <a:off x="4137025" y="3849688"/>
            <a:ext cx="95250" cy="230187"/>
          </a:xfrm>
          <a:prstGeom prst="curvedLeftArrow">
            <a:avLst>
              <a:gd name="adj1" fmla="val 48333"/>
              <a:gd name="adj2" fmla="val 96666"/>
              <a:gd name="adj3" fmla="val 33333"/>
            </a:avLst>
          </a:prstGeom>
          <a:solidFill>
            <a:srgbClr val="EAEAEA"/>
          </a:solidFill>
          <a:ln w="9525">
            <a:solidFill>
              <a:schemeClr val="tx1"/>
            </a:solidFill>
            <a:miter lim="800000"/>
            <a:headEnd/>
            <a:tailEnd/>
          </a:ln>
          <a:effectLst/>
        </p:spPr>
        <p:txBody>
          <a:bodyPr wrap="none" lIns="0" tIns="0" rIns="0" bIns="0" anchor="ctr"/>
          <a:lstStyle/>
          <a:p>
            <a:pPr fontAlgn="base">
              <a:spcBef>
                <a:spcPct val="0"/>
              </a:spcBef>
              <a:spcAft>
                <a:spcPct val="0"/>
              </a:spcAft>
            </a:pPr>
            <a:endParaRPr lang="en-US" dirty="0">
              <a:solidFill>
                <a:srgbClr val="000000"/>
              </a:solidFill>
            </a:endParaRPr>
          </a:p>
        </p:txBody>
      </p:sp>
      <p:sp>
        <p:nvSpPr>
          <p:cNvPr id="77" name="Text Box 28"/>
          <p:cNvSpPr txBox="1">
            <a:spLocks noChangeArrowheads="1"/>
          </p:cNvSpPr>
          <p:nvPr/>
        </p:nvSpPr>
        <p:spPr bwMode="auto">
          <a:xfrm>
            <a:off x="7019925" y="35637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PktLibFree(msg);</a:t>
            </a:r>
          </a:p>
        </p:txBody>
      </p:sp>
      <p:sp>
        <p:nvSpPr>
          <p:cNvPr id="78" name="Text Box 28"/>
          <p:cNvSpPr txBox="1">
            <a:spLocks noChangeArrowheads="1"/>
          </p:cNvSpPr>
          <p:nvPr/>
        </p:nvSpPr>
        <p:spPr bwMode="auto">
          <a:xfrm>
            <a:off x="6837362" y="3160713"/>
            <a:ext cx="1477963"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Tibuf *msg =Get(hCh);</a:t>
            </a:r>
          </a:p>
        </p:txBody>
      </p:sp>
      <p:sp>
        <p:nvSpPr>
          <p:cNvPr id="79" name="Text Box 28"/>
          <p:cNvSpPr txBox="1">
            <a:spLocks noChangeArrowheads="1"/>
          </p:cNvSpPr>
          <p:nvPr/>
        </p:nvSpPr>
        <p:spPr bwMode="auto">
          <a:xfrm>
            <a:off x="7383461" y="39447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Delete(hCh);</a:t>
            </a:r>
          </a:p>
        </p:txBody>
      </p:sp>
      <p:cxnSp>
        <p:nvCxnSpPr>
          <p:cNvPr id="80" name="AutoShape 21"/>
          <p:cNvCxnSpPr>
            <a:cxnSpLocks noChangeShapeType="1"/>
          </p:cNvCxnSpPr>
          <p:nvPr/>
        </p:nvCxnSpPr>
        <p:spPr bwMode="auto">
          <a:xfrm>
            <a:off x="5676901" y="4135281"/>
            <a:ext cx="2590799" cy="1588"/>
          </a:xfrm>
          <a:prstGeom prst="bentConnector3">
            <a:avLst>
              <a:gd name="adj1" fmla="val 50000"/>
            </a:avLst>
          </a:prstGeom>
          <a:noFill/>
          <a:ln w="9525">
            <a:solidFill>
              <a:schemeClr val="tx1"/>
            </a:solidFill>
            <a:miter lim="800000"/>
            <a:headEnd/>
            <a:tailEnd type="triangle" w="med" len="med"/>
          </a:ln>
          <a:effectLst/>
        </p:spPr>
      </p:cxnSp>
      <p:sp>
        <p:nvSpPr>
          <p:cNvPr id="81" name="Text Box 28"/>
          <p:cNvSpPr txBox="1">
            <a:spLocks noChangeArrowheads="1"/>
          </p:cNvSpPr>
          <p:nvPr/>
        </p:nvSpPr>
        <p:spPr bwMode="auto">
          <a:xfrm>
            <a:off x="914400" y="3639979"/>
            <a:ext cx="11430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Put(hCh,msg);</a:t>
            </a:r>
          </a:p>
        </p:txBody>
      </p:sp>
      <p:sp>
        <p:nvSpPr>
          <p:cNvPr id="82" name="Text Box 28"/>
          <p:cNvSpPr txBox="1">
            <a:spLocks noChangeArrowheads="1"/>
          </p:cNvSpPr>
          <p:nvPr/>
        </p:nvSpPr>
        <p:spPr bwMode="auto">
          <a:xfrm>
            <a:off x="914400" y="3469958"/>
            <a:ext cx="21336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Tibuf *msg = PktLibAlloc(hHeap);</a:t>
            </a:r>
          </a:p>
        </p:txBody>
      </p:sp>
      <p:sp>
        <p:nvSpPr>
          <p:cNvPr id="83" name="Text Box 28"/>
          <p:cNvSpPr txBox="1">
            <a:spLocks noChangeArrowheads="1"/>
          </p:cNvSpPr>
          <p:nvPr/>
        </p:nvSpPr>
        <p:spPr bwMode="auto">
          <a:xfrm>
            <a:off x="914400" y="3200400"/>
            <a:ext cx="1525587"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hCh=Find(“MyCh4”);</a:t>
            </a:r>
          </a:p>
        </p:txBody>
      </p:sp>
      <p:cxnSp>
        <p:nvCxnSpPr>
          <p:cNvPr id="84" name="AutoShape 9"/>
          <p:cNvCxnSpPr>
            <a:cxnSpLocks noChangeShapeType="1"/>
            <a:endCxn id="60" idx="3"/>
          </p:cNvCxnSpPr>
          <p:nvPr/>
        </p:nvCxnSpPr>
        <p:spPr bwMode="auto">
          <a:xfrm flipV="1">
            <a:off x="952500" y="3831431"/>
            <a:ext cx="2416174" cy="796"/>
          </a:xfrm>
          <a:prstGeom prst="straightConnector1">
            <a:avLst/>
          </a:prstGeom>
          <a:noFill/>
          <a:ln w="9525">
            <a:solidFill>
              <a:schemeClr val="tx1"/>
            </a:solidFill>
            <a:round/>
            <a:headEnd/>
            <a:tailEnd type="triangle" w="med" len="med"/>
          </a:ln>
          <a:effectLst/>
        </p:spPr>
      </p:cxnSp>
      <p:cxnSp>
        <p:nvCxnSpPr>
          <p:cNvPr id="87" name="Straight Connector 86"/>
          <p:cNvCxnSpPr/>
          <p:nvPr/>
        </p:nvCxnSpPr>
        <p:spPr>
          <a:xfrm>
            <a:off x="8267698" y="3267949"/>
            <a:ext cx="2" cy="257889"/>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88" name="Text Box 28"/>
          <p:cNvSpPr txBox="1">
            <a:spLocks noChangeArrowheads="1"/>
          </p:cNvSpPr>
          <p:nvPr/>
        </p:nvSpPr>
        <p:spPr bwMode="auto">
          <a:xfrm>
            <a:off x="6629400" y="2914412"/>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hCh = Create(“MyCh4”);</a:t>
            </a:r>
          </a:p>
        </p:txBody>
      </p:sp>
    </p:spTree>
    <p:extLst>
      <p:ext uri="{BB962C8B-B14F-4D97-AF65-F5344CB8AC3E}">
        <p14:creationId xmlns="" xmlns:p14="http://schemas.microsoft.com/office/powerpoint/2010/main" val="879527166"/>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 to Core Communication</a:t>
            </a:r>
            <a:endParaRPr lang="en-US" dirty="0"/>
          </a:p>
        </p:txBody>
      </p:sp>
      <p:sp>
        <p:nvSpPr>
          <p:cNvPr id="3" name="Content Placeholder 2"/>
          <p:cNvSpPr>
            <a:spLocks noGrp="1"/>
          </p:cNvSpPr>
          <p:nvPr>
            <p:ph idx="1"/>
          </p:nvPr>
        </p:nvSpPr>
        <p:spPr>
          <a:xfrm>
            <a:off x="333375" y="1185862"/>
            <a:ext cx="8467725" cy="5099051"/>
          </a:xfrm>
        </p:spPr>
        <p:txBody>
          <a:bodyPr>
            <a:normAutofit fontScale="92500" lnSpcReduction="20000"/>
          </a:bodyPr>
          <a:lstStyle/>
          <a:p>
            <a:r>
              <a:rPr lang="en-US" dirty="0" smtClean="0"/>
              <a:t>For protection, User’s space does not involved with physical memory. All queues and descriptors manipulations are done by Kernel Space</a:t>
            </a:r>
          </a:p>
          <a:p>
            <a:r>
              <a:rPr lang="en-US" dirty="0" smtClean="0"/>
              <a:t>A set of user’s space to Kernel space APIs hides the kernel space operation and the hardware from application code (part of the User’s space)</a:t>
            </a:r>
          </a:p>
          <a:p>
            <a:r>
              <a:rPr lang="en-US" dirty="0" smtClean="0"/>
              <a:t>Kernel’s virtual queue module (VirtQueue) provides the application with pointers to buffers</a:t>
            </a:r>
          </a:p>
          <a:p>
            <a:r>
              <a:rPr lang="en-US" dirty="0" smtClean="0"/>
              <a:t>Note – Similar APIs can support device to device communication using SRIO or other navigator based peripherals. This code is not implemented yet</a:t>
            </a:r>
          </a:p>
        </p:txBody>
      </p:sp>
      <p:sp>
        <p:nvSpPr>
          <p:cNvPr id="4" name="Slide Number Placeholder 3"/>
          <p:cNvSpPr>
            <a:spLocks noGrp="1"/>
          </p:cNvSpPr>
          <p:nvPr>
            <p:ph type="sldNum" sz="quarter" idx="10"/>
          </p:nvPr>
        </p:nvSpPr>
        <p:spPr/>
        <p:txBody>
          <a:bodyPr/>
          <a:lstStyle/>
          <a:p>
            <a:pPr>
              <a:defRPr/>
            </a:pPr>
            <a:fld id="{F91C3E5F-A018-4F63-BB36-98549CBF5F92}" type="slidenum">
              <a:rPr lang="en-US" smtClean="0">
                <a:solidFill>
                  <a:srgbClr val="000000"/>
                </a:solidFill>
              </a:rPr>
              <a:pPr>
                <a:defRPr/>
              </a:pPr>
              <a:t>52</a:t>
            </a:fld>
            <a:endParaRPr lang="en-US" dirty="0">
              <a:solidFill>
                <a:srgbClr val="000000"/>
              </a:solidFill>
            </a:endParaRPr>
          </a:p>
        </p:txBody>
      </p:sp>
    </p:spTree>
    <p:extLst>
      <p:ext uri="{BB962C8B-B14F-4D97-AF65-F5344CB8AC3E}">
        <p14:creationId xmlns="" xmlns:p14="http://schemas.microsoft.com/office/powerpoint/2010/main" val="32344345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142875"/>
            <a:ext cx="8458200" cy="1609725"/>
          </a:xfrm>
        </p:spPr>
        <p:txBody>
          <a:bodyPr/>
          <a:lstStyle/>
          <a:p>
            <a:r>
              <a:rPr lang="en-US" sz="3200" b="1" dirty="0" smtClean="0"/>
              <a:t>Case 4 – Generic Channel communication</a:t>
            </a:r>
            <a:br>
              <a:rPr lang="en-US" sz="3200" b="1" dirty="0" smtClean="0"/>
            </a:br>
            <a:r>
              <a:rPr lang="en-US" sz="2400" dirty="0" smtClean="0"/>
              <a:t/>
            </a:r>
            <a:br>
              <a:rPr lang="en-US" sz="2400" dirty="0" smtClean="0"/>
            </a:br>
            <a:r>
              <a:rPr lang="en-US" sz="2400" dirty="0" smtClean="0"/>
              <a:t>ARM to DSP communications via Linux Kernel VirtQueue</a:t>
            </a:r>
            <a:endParaRPr lang="en-US" sz="2400" dirty="0"/>
          </a:p>
        </p:txBody>
      </p:sp>
      <p:sp>
        <p:nvSpPr>
          <p:cNvPr id="259074" name="Rectangle 2"/>
          <p:cNvSpPr>
            <a:spLocks noChangeArrowheads="1"/>
          </p:cNvSpPr>
          <p:nvPr/>
        </p:nvSpPr>
        <p:spPr bwMode="auto">
          <a:xfrm>
            <a:off x="8223250" y="25527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READER</a:t>
            </a:r>
          </a:p>
        </p:txBody>
      </p:sp>
      <p:sp>
        <p:nvSpPr>
          <p:cNvPr id="259075" name="Rectangle 3"/>
          <p:cNvSpPr>
            <a:spLocks noChangeArrowheads="1"/>
          </p:cNvSpPr>
          <p:nvPr/>
        </p:nvSpPr>
        <p:spPr bwMode="auto">
          <a:xfrm>
            <a:off x="450850" y="27051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WRITER</a:t>
            </a: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fontAlgn="base">
              <a:spcBef>
                <a:spcPct val="0"/>
              </a:spcBef>
              <a:spcAft>
                <a:spcPct val="0"/>
              </a:spcAft>
            </a:pPr>
            <a:r>
              <a:rPr lang="en-US" sz="1200" b="1" dirty="0" smtClean="0">
                <a:solidFill>
                  <a:srgbClr val="000000"/>
                </a:solidFill>
                <a:latin typeface="Calibri" pitchFamily="34" charset="0"/>
              </a:rPr>
              <a:t>Note – logical function only</a:t>
            </a:r>
            <a:endParaRPr lang="en-US" sz="1200" b="1" dirty="0">
              <a:solidFill>
                <a:srgbClr val="000000"/>
              </a:solidFill>
              <a:latin typeface="Calibri" pitchFamily="34" charset="0"/>
            </a:endParaRPr>
          </a:p>
        </p:txBody>
      </p:sp>
      <p:sp>
        <p:nvSpPr>
          <p:cNvPr id="86" name="Text Box 28"/>
          <p:cNvSpPr txBox="1">
            <a:spLocks noChangeArrowheads="1"/>
          </p:cNvSpPr>
          <p:nvPr/>
        </p:nvSpPr>
        <p:spPr bwMode="auto">
          <a:xfrm>
            <a:off x="1524000" y="4419600"/>
            <a:ext cx="6172200" cy="1631216"/>
          </a:xfrm>
          <a:prstGeom prst="rect">
            <a:avLst/>
          </a:prstGeom>
          <a:noFill/>
          <a:ln w="9525">
            <a:noFill/>
            <a:miter lim="800000"/>
            <a:headEnd/>
            <a:tailEnd/>
          </a:ln>
        </p:spPr>
        <p:txBody>
          <a:bodyPr wrap="square">
            <a:spAutoFit/>
          </a:bodyPr>
          <a:lstStyle/>
          <a:p>
            <a:pPr marL="228600" indent="-228600" fontAlgn="base">
              <a:spcBef>
                <a:spcPct val="0"/>
              </a:spcBef>
              <a:spcAft>
                <a:spcPct val="0"/>
              </a:spcAft>
              <a:buAutoNum type="arabicPeriod"/>
            </a:pPr>
            <a:r>
              <a:rPr lang="en-US" sz="1000" dirty="0" smtClean="0">
                <a:solidFill>
                  <a:srgbClr val="000000"/>
                </a:solidFill>
                <a:latin typeface="Calibri" pitchFamily="34" charset="0"/>
              </a:rPr>
              <a:t>Reader create a channel ahead of time with a given name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When writer has information to write it looks for the channel (find). The kernel is aware of the user’s space handle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write asks for buffer. The kernel dedicate a descriptor to the channel and gives the write a pointer to a buffer that is associated with the descriptor. The write  writes the message into the buffer. </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writer put the buffer. The kernel push the descriptor into the right queue. The navigator does loopback (copy the descriptor data) and free the Kernel queue. Then the navigator load the data into another descriptor and sends it to the appropriate core.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When the reader calls get, it gets the message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reader responsibility is to free the message after it is done reading</a:t>
            </a:r>
            <a:endParaRPr lang="en-US" sz="1000" dirty="0">
              <a:solidFill>
                <a:srgbClr val="000000"/>
              </a:solidFill>
              <a:latin typeface="Calibri" pitchFamily="34" charset="0"/>
            </a:endParaRPr>
          </a:p>
        </p:txBody>
      </p:sp>
      <p:sp>
        <p:nvSpPr>
          <p:cNvPr id="24" name="Rectangle 4"/>
          <p:cNvSpPr>
            <a:spLocks noChangeArrowheads="1"/>
          </p:cNvSpPr>
          <p:nvPr/>
        </p:nvSpPr>
        <p:spPr bwMode="auto">
          <a:xfrm>
            <a:off x="2901950" y="2940408"/>
            <a:ext cx="2743200" cy="132679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Calibri" pitchFamily="34" charset="0"/>
                <a:cs typeface="Calibri" pitchFamily="34" charset="0"/>
              </a:rPr>
              <a:t>MyCh5</a:t>
            </a:r>
            <a:endParaRPr lang="en-US" b="1" dirty="0">
              <a:solidFill>
                <a:srgbClr val="000000"/>
              </a:solidFill>
              <a:latin typeface="Calibri" pitchFamily="34" charset="0"/>
              <a:cs typeface="Calibri" pitchFamily="34" charset="0"/>
            </a:endParaRPr>
          </a:p>
        </p:txBody>
      </p:sp>
      <p:cxnSp>
        <p:nvCxnSpPr>
          <p:cNvPr id="25" name="AutoShape 21"/>
          <p:cNvCxnSpPr>
            <a:cxnSpLocks noChangeShapeType="1"/>
            <a:stCxn id="44" idx="1"/>
          </p:cNvCxnSpPr>
          <p:nvPr/>
        </p:nvCxnSpPr>
        <p:spPr bwMode="auto">
          <a:xfrm>
            <a:off x="5367339" y="3258344"/>
            <a:ext cx="2913061" cy="1588"/>
          </a:xfrm>
          <a:prstGeom prst="bentConnector3">
            <a:avLst>
              <a:gd name="adj1" fmla="val 50000"/>
            </a:avLst>
          </a:prstGeom>
          <a:noFill/>
          <a:ln w="9525">
            <a:solidFill>
              <a:schemeClr val="tx1"/>
            </a:solidFill>
            <a:miter lim="800000"/>
            <a:headEnd/>
            <a:tailEnd type="triangle" w="med" len="med"/>
          </a:ln>
          <a:effectLst/>
        </p:spPr>
      </p:cxnSp>
      <p:sp>
        <p:nvSpPr>
          <p:cNvPr id="26" name="Text Box 28"/>
          <p:cNvSpPr txBox="1">
            <a:spLocks noChangeArrowheads="1"/>
          </p:cNvSpPr>
          <p:nvPr/>
        </p:nvSpPr>
        <p:spPr bwMode="auto">
          <a:xfrm>
            <a:off x="914400" y="3314700"/>
            <a:ext cx="952500" cy="246220"/>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Calibri" pitchFamily="34" charset="0"/>
              </a:rPr>
              <a:t>Put(hCh,msg);</a:t>
            </a:r>
          </a:p>
        </p:txBody>
      </p:sp>
      <p:sp>
        <p:nvSpPr>
          <p:cNvPr id="27" name="Text Box 28"/>
          <p:cNvSpPr txBox="1">
            <a:spLocks noChangeArrowheads="1"/>
          </p:cNvSpPr>
          <p:nvPr/>
        </p:nvSpPr>
        <p:spPr bwMode="auto">
          <a:xfrm>
            <a:off x="914400" y="3170952"/>
            <a:ext cx="1516061"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Calibri" pitchFamily="34" charset="0"/>
              </a:rPr>
              <a:t>msg = PktLibAlloc(hHeap);</a:t>
            </a:r>
          </a:p>
        </p:txBody>
      </p:sp>
      <p:sp>
        <p:nvSpPr>
          <p:cNvPr id="28" name="Text Box 28"/>
          <p:cNvSpPr txBox="1">
            <a:spLocks noChangeArrowheads="1"/>
          </p:cNvSpPr>
          <p:nvPr/>
        </p:nvSpPr>
        <p:spPr bwMode="auto">
          <a:xfrm>
            <a:off x="7010400" y="34875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PktLibFree(msg);</a:t>
            </a:r>
          </a:p>
        </p:txBody>
      </p:sp>
      <p:sp>
        <p:nvSpPr>
          <p:cNvPr id="29" name="Text Box 28"/>
          <p:cNvSpPr txBox="1">
            <a:spLocks noChangeArrowheads="1"/>
          </p:cNvSpPr>
          <p:nvPr/>
        </p:nvSpPr>
        <p:spPr bwMode="auto">
          <a:xfrm>
            <a:off x="6680200" y="3048000"/>
            <a:ext cx="160019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Tibuf *msg =Get(hCh);</a:t>
            </a:r>
          </a:p>
        </p:txBody>
      </p:sp>
      <p:sp>
        <p:nvSpPr>
          <p:cNvPr id="30" name="Text Box 28"/>
          <p:cNvSpPr txBox="1">
            <a:spLocks noChangeArrowheads="1"/>
          </p:cNvSpPr>
          <p:nvPr/>
        </p:nvSpPr>
        <p:spPr bwMode="auto">
          <a:xfrm>
            <a:off x="914400" y="2895600"/>
            <a:ext cx="1525587"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Calibri" pitchFamily="34" charset="0"/>
              </a:rPr>
              <a:t>hCh=Find(“MyCh5”);</a:t>
            </a:r>
          </a:p>
        </p:txBody>
      </p:sp>
      <p:cxnSp>
        <p:nvCxnSpPr>
          <p:cNvPr id="31" name="AutoShape 9"/>
          <p:cNvCxnSpPr>
            <a:cxnSpLocks noChangeShapeType="1"/>
          </p:cNvCxnSpPr>
          <p:nvPr/>
        </p:nvCxnSpPr>
        <p:spPr bwMode="auto">
          <a:xfrm rot="10800000">
            <a:off x="5645152" y="2940408"/>
            <a:ext cx="2635249" cy="1588"/>
          </a:xfrm>
          <a:prstGeom prst="straightConnector1">
            <a:avLst/>
          </a:prstGeom>
          <a:noFill/>
          <a:ln w="9525">
            <a:solidFill>
              <a:schemeClr val="tx1"/>
            </a:solidFill>
            <a:round/>
            <a:headEnd/>
            <a:tailEnd type="triangle" w="med" len="med"/>
          </a:ln>
          <a:effectLst/>
        </p:spPr>
      </p:cxnSp>
      <p:sp>
        <p:nvSpPr>
          <p:cNvPr id="32" name="Text Box 28"/>
          <p:cNvSpPr txBox="1">
            <a:spLocks noChangeArrowheads="1"/>
          </p:cNvSpPr>
          <p:nvPr/>
        </p:nvSpPr>
        <p:spPr bwMode="auto">
          <a:xfrm>
            <a:off x="6619874" y="2725579"/>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hCh = Create(“MyCh5”);</a:t>
            </a:r>
          </a:p>
        </p:txBody>
      </p:sp>
      <p:sp>
        <p:nvSpPr>
          <p:cNvPr id="33" name="Text Box 28"/>
          <p:cNvSpPr txBox="1">
            <a:spLocks noChangeArrowheads="1"/>
          </p:cNvSpPr>
          <p:nvPr/>
        </p:nvSpPr>
        <p:spPr bwMode="auto">
          <a:xfrm>
            <a:off x="7391400" y="40971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Delete(hCh);</a:t>
            </a:r>
          </a:p>
        </p:txBody>
      </p:sp>
      <p:sp>
        <p:nvSpPr>
          <p:cNvPr id="34" name="Oval 37"/>
          <p:cNvSpPr>
            <a:spLocks noChangeArrowheads="1"/>
          </p:cNvSpPr>
          <p:nvPr/>
        </p:nvSpPr>
        <p:spPr bwMode="auto">
          <a:xfrm>
            <a:off x="4252913" y="3482182"/>
            <a:ext cx="576262" cy="352425"/>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Calibri" pitchFamily="34" charset="0"/>
              </a:rPr>
              <a:t>Rx CPPI</a:t>
            </a:r>
          </a:p>
          <a:p>
            <a:pPr algn="ctr" fontAlgn="base">
              <a:spcBef>
                <a:spcPct val="0"/>
              </a:spcBef>
              <a:spcAft>
                <a:spcPct val="0"/>
              </a:spcAft>
            </a:pPr>
            <a:r>
              <a:rPr lang="en-US" sz="1000" dirty="0">
                <a:solidFill>
                  <a:srgbClr val="000000"/>
                </a:solidFill>
                <a:latin typeface="Calibri" pitchFamily="34" charset="0"/>
              </a:rPr>
              <a:t>DMA</a:t>
            </a:r>
          </a:p>
        </p:txBody>
      </p:sp>
      <p:sp>
        <p:nvSpPr>
          <p:cNvPr id="35" name="Rectangle 82"/>
          <p:cNvSpPr>
            <a:spLocks noChangeArrowheads="1"/>
          </p:cNvSpPr>
          <p:nvPr/>
        </p:nvSpPr>
        <p:spPr bwMode="auto">
          <a:xfrm flipH="1">
            <a:off x="4886325" y="3848893"/>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grpSp>
        <p:nvGrpSpPr>
          <p:cNvPr id="36" name="Group 91"/>
          <p:cNvGrpSpPr>
            <a:grpSpLocks/>
          </p:cNvGrpSpPr>
          <p:nvPr/>
        </p:nvGrpSpPr>
        <p:grpSpPr bwMode="auto">
          <a:xfrm>
            <a:off x="4857751" y="3082925"/>
            <a:ext cx="574675" cy="346075"/>
            <a:chOff x="752" y="1556"/>
            <a:chExt cx="362" cy="218"/>
          </a:xfrm>
        </p:grpSpPr>
        <p:cxnSp>
          <p:nvCxnSpPr>
            <p:cNvPr id="37"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38"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39"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40" name="Group 57"/>
          <p:cNvGrpSpPr>
            <a:grpSpLocks/>
          </p:cNvGrpSpPr>
          <p:nvPr/>
        </p:nvGrpSpPr>
        <p:grpSpPr bwMode="auto">
          <a:xfrm flipH="1">
            <a:off x="4829175" y="3810000"/>
            <a:ext cx="574675" cy="346075"/>
            <a:chOff x="752" y="1556"/>
            <a:chExt cx="362" cy="218"/>
          </a:xfrm>
        </p:grpSpPr>
        <p:cxnSp>
          <p:nvCxnSpPr>
            <p:cNvPr id="41"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2"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3"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44" name="Rectangle 82"/>
          <p:cNvSpPr>
            <a:spLocks noChangeArrowheads="1"/>
          </p:cNvSpPr>
          <p:nvPr/>
        </p:nvSpPr>
        <p:spPr bwMode="auto">
          <a:xfrm flipH="1">
            <a:off x="5251451" y="3124200"/>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cxnSp>
        <p:nvCxnSpPr>
          <p:cNvPr id="45" name="AutoShape 39"/>
          <p:cNvCxnSpPr>
            <a:cxnSpLocks noChangeShapeType="1"/>
            <a:stCxn id="35" idx="3"/>
            <a:endCxn id="34" idx="4"/>
          </p:cNvCxnSpPr>
          <p:nvPr/>
        </p:nvCxnSpPr>
        <p:spPr bwMode="auto">
          <a:xfrm rot="10800000">
            <a:off x="4541045" y="3834607"/>
            <a:ext cx="345281" cy="148430"/>
          </a:xfrm>
          <a:prstGeom prst="bentConnector2">
            <a:avLst/>
          </a:prstGeom>
          <a:noFill/>
          <a:ln w="9525">
            <a:solidFill>
              <a:schemeClr val="tx1"/>
            </a:solidFill>
            <a:miter lim="800000"/>
            <a:headEnd/>
            <a:tailEnd type="triangle" w="med" len="med"/>
          </a:ln>
          <a:effectLst/>
        </p:spPr>
      </p:cxnSp>
      <p:cxnSp>
        <p:nvCxnSpPr>
          <p:cNvPr id="46" name="AutoShape 40"/>
          <p:cNvCxnSpPr>
            <a:cxnSpLocks noChangeShapeType="1"/>
            <a:stCxn id="34" idx="0"/>
            <a:endCxn id="44" idx="3"/>
          </p:cNvCxnSpPr>
          <p:nvPr/>
        </p:nvCxnSpPr>
        <p:spPr bwMode="auto">
          <a:xfrm rot="5400000" flipH="1" flipV="1">
            <a:off x="4784328" y="3015060"/>
            <a:ext cx="223838" cy="710407"/>
          </a:xfrm>
          <a:prstGeom prst="bentConnector2">
            <a:avLst/>
          </a:prstGeom>
          <a:noFill/>
          <a:ln w="9525">
            <a:solidFill>
              <a:schemeClr val="tx1"/>
            </a:solidFill>
            <a:miter lim="800000"/>
            <a:headEnd/>
            <a:tailEnd type="triangle" w="med" len="med"/>
          </a:ln>
          <a:effectLst/>
        </p:spPr>
      </p:cxnSp>
      <p:sp>
        <p:nvSpPr>
          <p:cNvPr id="47" name="Rectangle 82"/>
          <p:cNvSpPr>
            <a:spLocks noChangeArrowheads="1"/>
          </p:cNvSpPr>
          <p:nvPr/>
        </p:nvSpPr>
        <p:spPr bwMode="auto">
          <a:xfrm flipH="1">
            <a:off x="3368675" y="3855243"/>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grpSp>
        <p:nvGrpSpPr>
          <p:cNvPr id="48" name="Group 91"/>
          <p:cNvGrpSpPr>
            <a:grpSpLocks/>
          </p:cNvGrpSpPr>
          <p:nvPr/>
        </p:nvGrpSpPr>
        <p:grpSpPr bwMode="auto">
          <a:xfrm>
            <a:off x="2968625" y="3815556"/>
            <a:ext cx="574675" cy="346075"/>
            <a:chOff x="752" y="1556"/>
            <a:chExt cx="362" cy="218"/>
          </a:xfrm>
        </p:grpSpPr>
        <p:cxnSp>
          <p:nvCxnSpPr>
            <p:cNvPr id="49"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50"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51"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52" name="Oval 37"/>
          <p:cNvSpPr>
            <a:spLocks noChangeArrowheads="1"/>
          </p:cNvSpPr>
          <p:nvPr/>
        </p:nvSpPr>
        <p:spPr bwMode="auto">
          <a:xfrm>
            <a:off x="3484562" y="3471863"/>
            <a:ext cx="576263" cy="373062"/>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Calibri" pitchFamily="34" charset="0"/>
              </a:rPr>
              <a:t>Tx CPPI</a:t>
            </a:r>
          </a:p>
          <a:p>
            <a:pPr algn="ctr" fontAlgn="base">
              <a:spcBef>
                <a:spcPct val="0"/>
              </a:spcBef>
              <a:spcAft>
                <a:spcPct val="0"/>
              </a:spcAft>
            </a:pPr>
            <a:r>
              <a:rPr lang="en-US" sz="1000" dirty="0">
                <a:solidFill>
                  <a:srgbClr val="000000"/>
                </a:solidFill>
                <a:latin typeface="Calibri" pitchFamily="34" charset="0"/>
              </a:rPr>
              <a:t>DMA</a:t>
            </a:r>
          </a:p>
        </p:txBody>
      </p:sp>
      <p:grpSp>
        <p:nvGrpSpPr>
          <p:cNvPr id="53" name="Group 57"/>
          <p:cNvGrpSpPr>
            <a:grpSpLocks/>
          </p:cNvGrpSpPr>
          <p:nvPr/>
        </p:nvGrpSpPr>
        <p:grpSpPr bwMode="auto">
          <a:xfrm flipH="1">
            <a:off x="2976562" y="3121025"/>
            <a:ext cx="574675" cy="346075"/>
            <a:chOff x="752" y="1556"/>
            <a:chExt cx="362" cy="218"/>
          </a:xfrm>
        </p:grpSpPr>
        <p:cxnSp>
          <p:nvCxnSpPr>
            <p:cNvPr id="54"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55"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56"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57" name="Rectangle 82"/>
          <p:cNvSpPr>
            <a:spLocks noChangeArrowheads="1"/>
          </p:cNvSpPr>
          <p:nvPr/>
        </p:nvSpPr>
        <p:spPr bwMode="auto">
          <a:xfrm flipH="1">
            <a:off x="3009900" y="3159919"/>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cxnSp>
        <p:nvCxnSpPr>
          <p:cNvPr id="58" name="AutoShape 21"/>
          <p:cNvCxnSpPr>
            <a:cxnSpLocks noChangeShapeType="1"/>
            <a:stCxn id="47" idx="1"/>
            <a:endCxn id="52" idx="4"/>
          </p:cNvCxnSpPr>
          <p:nvPr/>
        </p:nvCxnSpPr>
        <p:spPr bwMode="auto">
          <a:xfrm flipV="1">
            <a:off x="3484563" y="3844925"/>
            <a:ext cx="288131" cy="144462"/>
          </a:xfrm>
          <a:prstGeom prst="bentConnector2">
            <a:avLst/>
          </a:prstGeom>
          <a:noFill/>
          <a:ln w="9525">
            <a:solidFill>
              <a:schemeClr val="tx1"/>
            </a:solidFill>
            <a:miter lim="800000"/>
            <a:headEnd/>
            <a:tailEnd type="triangle" w="med" len="med"/>
          </a:ln>
          <a:effectLst/>
        </p:spPr>
      </p:cxnSp>
      <p:cxnSp>
        <p:nvCxnSpPr>
          <p:cNvPr id="59" name="AutoShape 23"/>
          <p:cNvCxnSpPr>
            <a:cxnSpLocks noChangeShapeType="1"/>
            <a:stCxn id="52" idx="0"/>
            <a:endCxn id="57" idx="1"/>
          </p:cNvCxnSpPr>
          <p:nvPr/>
        </p:nvCxnSpPr>
        <p:spPr bwMode="auto">
          <a:xfrm rot="16200000" flipV="1">
            <a:off x="3360341" y="3059510"/>
            <a:ext cx="177800" cy="646906"/>
          </a:xfrm>
          <a:prstGeom prst="bentConnector2">
            <a:avLst/>
          </a:prstGeom>
          <a:noFill/>
          <a:ln w="9525">
            <a:solidFill>
              <a:schemeClr val="tx1"/>
            </a:solidFill>
            <a:miter lim="800000"/>
            <a:headEnd/>
            <a:tailEnd type="triangle" w="med" len="med"/>
          </a:ln>
          <a:effectLst/>
        </p:spPr>
      </p:cxnSp>
      <p:cxnSp>
        <p:nvCxnSpPr>
          <p:cNvPr id="60" name="AutoShape 21"/>
          <p:cNvCxnSpPr>
            <a:cxnSpLocks noChangeShapeType="1"/>
            <a:stCxn id="52" idx="6"/>
            <a:endCxn id="34" idx="2"/>
          </p:cNvCxnSpPr>
          <p:nvPr/>
        </p:nvCxnSpPr>
        <p:spPr bwMode="auto">
          <a:xfrm>
            <a:off x="4060825" y="3658394"/>
            <a:ext cx="192088" cy="1"/>
          </a:xfrm>
          <a:prstGeom prst="bentConnector3">
            <a:avLst>
              <a:gd name="adj1" fmla="val 50000"/>
            </a:avLst>
          </a:prstGeom>
          <a:noFill/>
          <a:ln w="38100">
            <a:solidFill>
              <a:schemeClr val="tx1"/>
            </a:solidFill>
            <a:miter lim="800000"/>
            <a:headEnd/>
            <a:tailEnd type="triangle" w="med" len="med"/>
          </a:ln>
          <a:effectLst/>
        </p:spPr>
      </p:cxnSp>
      <p:cxnSp>
        <p:nvCxnSpPr>
          <p:cNvPr id="61" name="Shape 60"/>
          <p:cNvCxnSpPr>
            <a:stCxn id="28" idx="2"/>
            <a:endCxn id="35" idx="1"/>
          </p:cNvCxnSpPr>
          <p:nvPr/>
        </p:nvCxnSpPr>
        <p:spPr>
          <a:xfrm rot="5400000">
            <a:off x="6205538" y="2530474"/>
            <a:ext cx="249237" cy="26558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hape 201"/>
          <p:cNvCxnSpPr>
            <a:stCxn id="57" idx="3"/>
            <a:endCxn id="27" idx="3"/>
          </p:cNvCxnSpPr>
          <p:nvPr/>
        </p:nvCxnSpPr>
        <p:spPr>
          <a:xfrm rot="10800000">
            <a:off x="2430462" y="3294063"/>
            <a:ext cx="579439"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hape 201"/>
          <p:cNvCxnSpPr>
            <a:stCxn id="26" idx="3"/>
            <a:endCxn id="47" idx="3"/>
          </p:cNvCxnSpPr>
          <p:nvPr/>
        </p:nvCxnSpPr>
        <p:spPr>
          <a:xfrm>
            <a:off x="1866900" y="3437810"/>
            <a:ext cx="1501775" cy="55157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AutoShape 9"/>
          <p:cNvCxnSpPr>
            <a:cxnSpLocks noChangeShapeType="1"/>
          </p:cNvCxnSpPr>
          <p:nvPr/>
        </p:nvCxnSpPr>
        <p:spPr bwMode="auto">
          <a:xfrm rot="10800000">
            <a:off x="5632451" y="4284823"/>
            <a:ext cx="2673348" cy="1"/>
          </a:xfrm>
          <a:prstGeom prst="straightConnector1">
            <a:avLst/>
          </a:prstGeom>
          <a:noFill/>
          <a:ln w="9525">
            <a:solidFill>
              <a:schemeClr val="tx1"/>
            </a:solidFill>
            <a:round/>
            <a:headEnd/>
            <a:tailEnd type="triangle" w="med" len="med"/>
          </a:ln>
          <a:effectLst/>
        </p:spPr>
      </p:cxnSp>
    </p:spTree>
    <p:extLst>
      <p:ext uri="{BB962C8B-B14F-4D97-AF65-F5344CB8AC3E}">
        <p14:creationId xmlns="" xmlns:p14="http://schemas.microsoft.com/office/powerpoint/2010/main" val="879527166"/>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142875"/>
            <a:ext cx="8458200" cy="1609725"/>
          </a:xfrm>
        </p:spPr>
        <p:txBody>
          <a:bodyPr/>
          <a:lstStyle/>
          <a:p>
            <a:r>
              <a:rPr lang="en-US" sz="3200" b="1" dirty="0" smtClean="0"/>
              <a:t>Case 5 – Low-Latency Channel communication</a:t>
            </a:r>
            <a:br>
              <a:rPr lang="en-US" sz="3200" b="1" dirty="0" smtClean="0"/>
            </a:br>
            <a:r>
              <a:rPr lang="en-US" sz="2400" dirty="0" smtClean="0"/>
              <a:t/>
            </a:r>
            <a:br>
              <a:rPr lang="en-US" sz="2400" dirty="0" smtClean="0"/>
            </a:br>
            <a:r>
              <a:rPr lang="en-US" sz="2400" dirty="0" smtClean="0"/>
              <a:t> ARM to DSP communications via Linux Kernel VirtQueue</a:t>
            </a:r>
            <a:endParaRPr lang="en-US" sz="2400" dirty="0"/>
          </a:p>
        </p:txBody>
      </p:sp>
      <p:sp>
        <p:nvSpPr>
          <p:cNvPr id="259074" name="Rectangle 2"/>
          <p:cNvSpPr>
            <a:spLocks noChangeArrowheads="1"/>
          </p:cNvSpPr>
          <p:nvPr/>
        </p:nvSpPr>
        <p:spPr bwMode="auto">
          <a:xfrm>
            <a:off x="8223250" y="25527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READER</a:t>
            </a:r>
          </a:p>
        </p:txBody>
      </p:sp>
      <p:sp>
        <p:nvSpPr>
          <p:cNvPr id="259075" name="Rectangle 3"/>
          <p:cNvSpPr>
            <a:spLocks noChangeArrowheads="1"/>
          </p:cNvSpPr>
          <p:nvPr/>
        </p:nvSpPr>
        <p:spPr bwMode="auto">
          <a:xfrm>
            <a:off x="450850" y="27051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WRITER</a:t>
            </a: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fontAlgn="base">
              <a:spcBef>
                <a:spcPct val="0"/>
              </a:spcBef>
              <a:spcAft>
                <a:spcPct val="0"/>
              </a:spcAft>
            </a:pPr>
            <a:r>
              <a:rPr lang="en-US" sz="1200" b="1" dirty="0" smtClean="0">
                <a:solidFill>
                  <a:srgbClr val="000000"/>
                </a:solidFill>
                <a:latin typeface="Calibri" pitchFamily="34" charset="0"/>
              </a:rPr>
              <a:t>Note – logical function only</a:t>
            </a:r>
            <a:endParaRPr lang="en-US" sz="1200" b="1" dirty="0">
              <a:solidFill>
                <a:srgbClr val="000000"/>
              </a:solidFill>
              <a:latin typeface="Calibri" pitchFamily="34" charset="0"/>
            </a:endParaRPr>
          </a:p>
        </p:txBody>
      </p:sp>
      <p:sp>
        <p:nvSpPr>
          <p:cNvPr id="86" name="Text Box 28"/>
          <p:cNvSpPr txBox="1">
            <a:spLocks noChangeArrowheads="1"/>
          </p:cNvSpPr>
          <p:nvPr/>
        </p:nvSpPr>
        <p:spPr bwMode="auto">
          <a:xfrm>
            <a:off x="1143000" y="4419600"/>
            <a:ext cx="6477000" cy="1631216"/>
          </a:xfrm>
          <a:prstGeom prst="rect">
            <a:avLst/>
          </a:prstGeom>
          <a:noFill/>
          <a:ln w="9525">
            <a:noFill/>
            <a:miter lim="800000"/>
            <a:headEnd/>
            <a:tailEnd/>
          </a:ln>
        </p:spPr>
        <p:txBody>
          <a:bodyPr wrap="square">
            <a:spAutoFit/>
          </a:bodyPr>
          <a:lstStyle/>
          <a:p>
            <a:pPr marL="228600" indent="-228600" fontAlgn="base">
              <a:spcBef>
                <a:spcPct val="0"/>
              </a:spcBef>
              <a:spcAft>
                <a:spcPct val="0"/>
              </a:spcAft>
              <a:buAutoNum type="arabicPeriod"/>
            </a:pPr>
            <a:r>
              <a:rPr lang="en-US" sz="1000" dirty="0" smtClean="0">
                <a:solidFill>
                  <a:srgbClr val="000000"/>
                </a:solidFill>
                <a:latin typeface="Calibri" pitchFamily="34" charset="0"/>
              </a:rPr>
              <a:t>Reader create a channel based on one of the pending queues ahead of time with a given name. </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reader  waits for the message by pending on a (software) semaphore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When writer has information to write it looks for the channel (find). The Kernel space is aware of the handle</a:t>
            </a:r>
          </a:p>
          <a:p>
            <a:pPr marL="228600" indent="-228600">
              <a:buAutoNum type="arabicPeriod"/>
            </a:pPr>
            <a:r>
              <a:rPr lang="en-US" sz="1000" dirty="0" smtClean="0">
                <a:solidFill>
                  <a:srgbClr val="000000"/>
                </a:solidFill>
                <a:latin typeface="Calibri" pitchFamily="34" charset="0"/>
              </a:rPr>
              <a:t>The write asks for buffer. The kernel dedicate a descriptor to the channel and gives the write a pointer to a buffer that is associated with the descriptor. The write  writes the message into the buffer. </a:t>
            </a:r>
          </a:p>
          <a:p>
            <a:pPr marL="228600" indent="-228600">
              <a:buAutoNum type="arabicPeriod"/>
            </a:pPr>
            <a:r>
              <a:rPr lang="en-US" sz="1000" dirty="0" smtClean="0">
                <a:solidFill>
                  <a:srgbClr val="000000"/>
                </a:solidFill>
                <a:latin typeface="Calibri" pitchFamily="34" charset="0"/>
              </a:rPr>
              <a:t>The writer put the buffer. The kernel push the descriptor into the right queue. The navigator does loopback (copy the descriptor data) and free the Kernel queue. Then the navigator load the data into another descriptor , move it to the right queue and generate an interrupt . The ISR post the semaphore to the correct channel</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reader start processing the message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Virtual channel structure enables usage of a single interrupt to post semaphore to one of many channels</a:t>
            </a:r>
            <a:endParaRPr lang="en-US" sz="1000" dirty="0">
              <a:solidFill>
                <a:srgbClr val="000000"/>
              </a:solidFill>
              <a:latin typeface="Calibri" pitchFamily="34" charset="0"/>
            </a:endParaRPr>
          </a:p>
        </p:txBody>
      </p:sp>
      <p:sp>
        <p:nvSpPr>
          <p:cNvPr id="53" name="Text Box 28"/>
          <p:cNvSpPr txBox="1">
            <a:spLocks noChangeArrowheads="1"/>
          </p:cNvSpPr>
          <p:nvPr/>
        </p:nvSpPr>
        <p:spPr bwMode="auto">
          <a:xfrm>
            <a:off x="7019925" y="4251166"/>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PktLibFree(msg);</a:t>
            </a:r>
          </a:p>
        </p:txBody>
      </p:sp>
      <p:sp>
        <p:nvSpPr>
          <p:cNvPr id="59" name="Rectangle 4"/>
          <p:cNvSpPr>
            <a:spLocks noChangeArrowheads="1"/>
          </p:cNvSpPr>
          <p:nvPr/>
        </p:nvSpPr>
        <p:spPr bwMode="auto">
          <a:xfrm>
            <a:off x="2901950" y="2857500"/>
            <a:ext cx="3267076" cy="144780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Calibri" pitchFamily="34" charset="0"/>
                <a:cs typeface="Calibri" pitchFamily="34" charset="0"/>
              </a:rPr>
              <a:t>MyCh6</a:t>
            </a:r>
          </a:p>
        </p:txBody>
      </p:sp>
      <p:sp>
        <p:nvSpPr>
          <p:cNvPr id="60" name="Text Box 28"/>
          <p:cNvSpPr txBox="1">
            <a:spLocks noChangeArrowheads="1"/>
          </p:cNvSpPr>
          <p:nvPr/>
        </p:nvSpPr>
        <p:spPr bwMode="auto">
          <a:xfrm>
            <a:off x="7086600" y="35256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PktLibFree(msg);</a:t>
            </a:r>
          </a:p>
        </p:txBody>
      </p:sp>
      <p:cxnSp>
        <p:nvCxnSpPr>
          <p:cNvPr id="61" name="AutoShape 9"/>
          <p:cNvCxnSpPr>
            <a:cxnSpLocks noChangeShapeType="1"/>
          </p:cNvCxnSpPr>
          <p:nvPr/>
        </p:nvCxnSpPr>
        <p:spPr bwMode="auto">
          <a:xfrm rot="10800000">
            <a:off x="6169026" y="2897188"/>
            <a:ext cx="2136778" cy="1588"/>
          </a:xfrm>
          <a:prstGeom prst="straightConnector1">
            <a:avLst/>
          </a:prstGeom>
          <a:noFill/>
          <a:ln w="9525">
            <a:solidFill>
              <a:schemeClr val="tx1"/>
            </a:solidFill>
            <a:round/>
            <a:headEnd/>
            <a:tailEnd type="triangle" w="med" len="med"/>
          </a:ln>
          <a:effectLst/>
        </p:spPr>
      </p:cxnSp>
      <p:sp>
        <p:nvSpPr>
          <p:cNvPr id="62" name="Text Box 28"/>
          <p:cNvSpPr txBox="1">
            <a:spLocks noChangeArrowheads="1"/>
          </p:cNvSpPr>
          <p:nvPr/>
        </p:nvSpPr>
        <p:spPr bwMode="auto">
          <a:xfrm>
            <a:off x="6667500" y="2687479"/>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hCh = Create(“MyCh6”);</a:t>
            </a:r>
          </a:p>
        </p:txBody>
      </p:sp>
      <p:sp>
        <p:nvSpPr>
          <p:cNvPr id="63" name="Oval 37"/>
          <p:cNvSpPr>
            <a:spLocks noChangeArrowheads="1"/>
          </p:cNvSpPr>
          <p:nvPr/>
        </p:nvSpPr>
        <p:spPr bwMode="auto">
          <a:xfrm>
            <a:off x="4252913" y="3561557"/>
            <a:ext cx="576262" cy="352425"/>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Calibri" pitchFamily="34" charset="0"/>
              </a:rPr>
              <a:t>Rx CPPI</a:t>
            </a:r>
          </a:p>
          <a:p>
            <a:pPr algn="ctr" fontAlgn="base">
              <a:spcBef>
                <a:spcPct val="0"/>
              </a:spcBef>
              <a:spcAft>
                <a:spcPct val="0"/>
              </a:spcAft>
            </a:pPr>
            <a:r>
              <a:rPr lang="en-US" sz="1000" dirty="0">
                <a:solidFill>
                  <a:srgbClr val="000000"/>
                </a:solidFill>
                <a:latin typeface="Calibri" pitchFamily="34" charset="0"/>
              </a:rPr>
              <a:t>DMA</a:t>
            </a:r>
          </a:p>
        </p:txBody>
      </p:sp>
      <p:sp>
        <p:nvSpPr>
          <p:cNvPr id="64" name="Rectangle 82"/>
          <p:cNvSpPr>
            <a:spLocks noChangeArrowheads="1"/>
          </p:cNvSpPr>
          <p:nvPr/>
        </p:nvSpPr>
        <p:spPr bwMode="auto">
          <a:xfrm flipH="1">
            <a:off x="4886325" y="3928268"/>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grpSp>
        <p:nvGrpSpPr>
          <p:cNvPr id="65" name="Group 91"/>
          <p:cNvGrpSpPr>
            <a:grpSpLocks/>
          </p:cNvGrpSpPr>
          <p:nvPr/>
        </p:nvGrpSpPr>
        <p:grpSpPr bwMode="auto">
          <a:xfrm>
            <a:off x="4857751" y="3162300"/>
            <a:ext cx="574675" cy="346075"/>
            <a:chOff x="752" y="1556"/>
            <a:chExt cx="362" cy="218"/>
          </a:xfrm>
        </p:grpSpPr>
        <p:cxnSp>
          <p:nvCxnSpPr>
            <p:cNvPr id="66"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67"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68"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69" name="Group 57"/>
          <p:cNvGrpSpPr>
            <a:grpSpLocks/>
          </p:cNvGrpSpPr>
          <p:nvPr/>
        </p:nvGrpSpPr>
        <p:grpSpPr bwMode="auto">
          <a:xfrm flipH="1">
            <a:off x="4829175" y="3889375"/>
            <a:ext cx="574675" cy="346075"/>
            <a:chOff x="752" y="1556"/>
            <a:chExt cx="362" cy="218"/>
          </a:xfrm>
        </p:grpSpPr>
        <p:cxnSp>
          <p:nvCxnSpPr>
            <p:cNvPr id="70"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71"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72"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73" name="Rectangle 82"/>
          <p:cNvSpPr>
            <a:spLocks noChangeArrowheads="1"/>
          </p:cNvSpPr>
          <p:nvPr/>
        </p:nvSpPr>
        <p:spPr bwMode="auto">
          <a:xfrm flipH="1">
            <a:off x="5251451" y="3203575"/>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cxnSp>
        <p:nvCxnSpPr>
          <p:cNvPr id="74" name="AutoShape 39"/>
          <p:cNvCxnSpPr>
            <a:cxnSpLocks noChangeShapeType="1"/>
            <a:stCxn id="64" idx="3"/>
            <a:endCxn id="63" idx="4"/>
          </p:cNvCxnSpPr>
          <p:nvPr/>
        </p:nvCxnSpPr>
        <p:spPr bwMode="auto">
          <a:xfrm rot="10800000">
            <a:off x="4541045" y="3913982"/>
            <a:ext cx="345281" cy="148430"/>
          </a:xfrm>
          <a:prstGeom prst="bentConnector2">
            <a:avLst/>
          </a:prstGeom>
          <a:noFill/>
          <a:ln w="9525">
            <a:solidFill>
              <a:schemeClr val="tx1"/>
            </a:solidFill>
            <a:miter lim="800000"/>
            <a:headEnd/>
            <a:tailEnd type="triangle" w="med" len="med"/>
          </a:ln>
          <a:effectLst/>
        </p:spPr>
      </p:cxnSp>
      <p:cxnSp>
        <p:nvCxnSpPr>
          <p:cNvPr id="75" name="AutoShape 40"/>
          <p:cNvCxnSpPr>
            <a:cxnSpLocks noChangeShapeType="1"/>
            <a:stCxn id="63" idx="0"/>
            <a:endCxn id="73" idx="3"/>
          </p:cNvCxnSpPr>
          <p:nvPr/>
        </p:nvCxnSpPr>
        <p:spPr bwMode="auto">
          <a:xfrm rot="5400000" flipH="1" flipV="1">
            <a:off x="4784328" y="3094435"/>
            <a:ext cx="223838" cy="710407"/>
          </a:xfrm>
          <a:prstGeom prst="bentConnector2">
            <a:avLst/>
          </a:prstGeom>
          <a:noFill/>
          <a:ln w="9525">
            <a:solidFill>
              <a:schemeClr val="tx1"/>
            </a:solidFill>
            <a:miter lim="800000"/>
            <a:headEnd/>
            <a:tailEnd type="triangle" w="med" len="med"/>
          </a:ln>
          <a:effectLst/>
        </p:spPr>
      </p:cxnSp>
      <p:cxnSp>
        <p:nvCxnSpPr>
          <p:cNvPr id="76" name="AutoShape 21"/>
          <p:cNvCxnSpPr>
            <a:cxnSpLocks noChangeShapeType="1"/>
            <a:stCxn id="91" idx="6"/>
            <a:endCxn id="63" idx="2"/>
          </p:cNvCxnSpPr>
          <p:nvPr/>
        </p:nvCxnSpPr>
        <p:spPr bwMode="auto">
          <a:xfrm flipV="1">
            <a:off x="4064000" y="3737770"/>
            <a:ext cx="188913" cy="8889"/>
          </a:xfrm>
          <a:prstGeom prst="bentConnector3">
            <a:avLst>
              <a:gd name="adj1" fmla="val 50000"/>
            </a:avLst>
          </a:prstGeom>
          <a:noFill/>
          <a:ln w="38100">
            <a:solidFill>
              <a:schemeClr val="tx1"/>
            </a:solidFill>
            <a:miter lim="800000"/>
            <a:headEnd/>
            <a:tailEnd type="triangle" w="med" len="med"/>
          </a:ln>
          <a:effectLst/>
        </p:spPr>
      </p:cxnSp>
      <p:sp>
        <p:nvSpPr>
          <p:cNvPr id="77" name="Oval 37"/>
          <p:cNvSpPr>
            <a:spLocks noChangeArrowheads="1"/>
          </p:cNvSpPr>
          <p:nvPr/>
        </p:nvSpPr>
        <p:spPr bwMode="auto">
          <a:xfrm>
            <a:off x="5562600" y="2895600"/>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Calibri" pitchFamily="34" charset="0"/>
              </a:rPr>
              <a:t>chIRx</a:t>
            </a:r>
          </a:p>
          <a:p>
            <a:pPr algn="ctr" fontAlgn="base">
              <a:spcBef>
                <a:spcPct val="0"/>
              </a:spcBef>
              <a:spcAft>
                <a:spcPct val="0"/>
              </a:spcAft>
            </a:pPr>
            <a:r>
              <a:rPr lang="en-US" sz="1000" dirty="0">
                <a:solidFill>
                  <a:srgbClr val="000000"/>
                </a:solidFill>
                <a:latin typeface="Calibri" pitchFamily="34" charset="0"/>
              </a:rPr>
              <a:t>(driver)</a:t>
            </a:r>
          </a:p>
        </p:txBody>
      </p:sp>
      <p:cxnSp>
        <p:nvCxnSpPr>
          <p:cNvPr id="78" name="AutoShape 48"/>
          <p:cNvCxnSpPr>
            <a:cxnSpLocks noChangeShapeType="1"/>
            <a:stCxn id="73" idx="0"/>
            <a:endCxn id="77" idx="2"/>
          </p:cNvCxnSpPr>
          <p:nvPr/>
        </p:nvCxnSpPr>
        <p:spPr bwMode="auto">
          <a:xfrm rot="5400000" flipH="1" flipV="1">
            <a:off x="5368529" y="3009505"/>
            <a:ext cx="134937" cy="253205"/>
          </a:xfrm>
          <a:prstGeom prst="bentConnector2">
            <a:avLst/>
          </a:prstGeom>
          <a:noFill/>
          <a:ln w="9525">
            <a:solidFill>
              <a:schemeClr val="tx1"/>
            </a:solidFill>
            <a:miter lim="800000"/>
            <a:headEnd/>
            <a:tailEnd type="triangle" w="med" len="med"/>
          </a:ln>
          <a:effectLst/>
        </p:spPr>
      </p:cxnSp>
      <p:cxnSp>
        <p:nvCxnSpPr>
          <p:cNvPr id="79" name="Straight Connector 78"/>
          <p:cNvCxnSpPr/>
          <p:nvPr/>
        </p:nvCxnSpPr>
        <p:spPr>
          <a:xfrm rot="16200000" flipH="1">
            <a:off x="8134032" y="3334067"/>
            <a:ext cx="343532" cy="1"/>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0" name="AutoShape 21"/>
          <p:cNvCxnSpPr>
            <a:cxnSpLocks noChangeShapeType="1"/>
            <a:stCxn id="77" idx="6"/>
            <a:endCxn id="81" idx="1"/>
          </p:cNvCxnSpPr>
          <p:nvPr/>
        </p:nvCxnSpPr>
        <p:spPr bwMode="auto">
          <a:xfrm>
            <a:off x="6096000" y="3068638"/>
            <a:ext cx="609602" cy="64373"/>
          </a:xfrm>
          <a:prstGeom prst="bentConnector3">
            <a:avLst>
              <a:gd name="adj1" fmla="val 50000"/>
            </a:avLst>
          </a:prstGeom>
          <a:noFill/>
          <a:ln w="9525">
            <a:solidFill>
              <a:srgbClr val="FF0000"/>
            </a:solidFill>
            <a:miter lim="800000"/>
            <a:headEnd/>
            <a:tailEnd type="triangle" w="med" len="med"/>
          </a:ln>
          <a:effectLst/>
        </p:spPr>
      </p:cxnSp>
      <p:sp>
        <p:nvSpPr>
          <p:cNvPr id="81" name="Text Box 28"/>
          <p:cNvSpPr txBox="1">
            <a:spLocks noChangeArrowheads="1"/>
          </p:cNvSpPr>
          <p:nvPr/>
        </p:nvSpPr>
        <p:spPr bwMode="auto">
          <a:xfrm>
            <a:off x="6705602" y="3009900"/>
            <a:ext cx="163512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Get(hCh); or Pend(MySem);</a:t>
            </a:r>
          </a:p>
        </p:txBody>
      </p:sp>
      <p:cxnSp>
        <p:nvCxnSpPr>
          <p:cNvPr id="82" name="AutoShape 21"/>
          <p:cNvCxnSpPr>
            <a:cxnSpLocks noChangeShapeType="1"/>
            <a:stCxn id="73" idx="1"/>
          </p:cNvCxnSpPr>
          <p:nvPr/>
        </p:nvCxnSpPr>
        <p:spPr bwMode="auto">
          <a:xfrm>
            <a:off x="5367339" y="3337719"/>
            <a:ext cx="2913059" cy="167719"/>
          </a:xfrm>
          <a:prstGeom prst="bentConnector3">
            <a:avLst>
              <a:gd name="adj1" fmla="val 50000"/>
            </a:avLst>
          </a:prstGeom>
          <a:noFill/>
          <a:ln w="9525">
            <a:solidFill>
              <a:schemeClr val="tx1"/>
            </a:solidFill>
            <a:miter lim="800000"/>
            <a:headEnd/>
            <a:tailEnd type="triangle" w="med" len="med"/>
          </a:ln>
          <a:effectLst/>
        </p:spPr>
      </p:cxnSp>
      <p:cxnSp>
        <p:nvCxnSpPr>
          <p:cNvPr id="83" name="Shape 82"/>
          <p:cNvCxnSpPr/>
          <p:nvPr/>
        </p:nvCxnSpPr>
        <p:spPr>
          <a:xfrm rot="5400000">
            <a:off x="6213476" y="2537777"/>
            <a:ext cx="328612" cy="27320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82"/>
          <p:cNvSpPr>
            <a:spLocks noChangeArrowheads="1"/>
          </p:cNvSpPr>
          <p:nvPr/>
        </p:nvSpPr>
        <p:spPr bwMode="auto">
          <a:xfrm flipH="1">
            <a:off x="3371850" y="3943508"/>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grpSp>
        <p:nvGrpSpPr>
          <p:cNvPr id="87" name="Group 91"/>
          <p:cNvGrpSpPr>
            <a:grpSpLocks/>
          </p:cNvGrpSpPr>
          <p:nvPr/>
        </p:nvGrpSpPr>
        <p:grpSpPr bwMode="auto">
          <a:xfrm>
            <a:off x="2971800" y="3903821"/>
            <a:ext cx="574675" cy="346075"/>
            <a:chOff x="752" y="1556"/>
            <a:chExt cx="362" cy="218"/>
          </a:xfrm>
        </p:grpSpPr>
        <p:cxnSp>
          <p:nvCxnSpPr>
            <p:cNvPr id="88"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89"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90"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91" name="Oval 37"/>
          <p:cNvSpPr>
            <a:spLocks noChangeArrowheads="1"/>
          </p:cNvSpPr>
          <p:nvPr/>
        </p:nvSpPr>
        <p:spPr bwMode="auto">
          <a:xfrm>
            <a:off x="3487737" y="3560128"/>
            <a:ext cx="576263" cy="373062"/>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Calibri" pitchFamily="34" charset="0"/>
              </a:rPr>
              <a:t>Tx CPPI</a:t>
            </a:r>
          </a:p>
          <a:p>
            <a:pPr algn="ctr" fontAlgn="base">
              <a:spcBef>
                <a:spcPct val="0"/>
              </a:spcBef>
              <a:spcAft>
                <a:spcPct val="0"/>
              </a:spcAft>
            </a:pPr>
            <a:r>
              <a:rPr lang="en-US" sz="1000" dirty="0">
                <a:solidFill>
                  <a:srgbClr val="000000"/>
                </a:solidFill>
                <a:latin typeface="Calibri" pitchFamily="34" charset="0"/>
              </a:rPr>
              <a:t>DMA</a:t>
            </a:r>
          </a:p>
        </p:txBody>
      </p:sp>
      <p:grpSp>
        <p:nvGrpSpPr>
          <p:cNvPr id="92" name="Group 57"/>
          <p:cNvGrpSpPr>
            <a:grpSpLocks/>
          </p:cNvGrpSpPr>
          <p:nvPr/>
        </p:nvGrpSpPr>
        <p:grpSpPr bwMode="auto">
          <a:xfrm flipH="1">
            <a:off x="2979737" y="3209290"/>
            <a:ext cx="574675" cy="346075"/>
            <a:chOff x="752" y="1556"/>
            <a:chExt cx="362" cy="218"/>
          </a:xfrm>
        </p:grpSpPr>
        <p:cxnSp>
          <p:nvCxnSpPr>
            <p:cNvPr id="93"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94"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95"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96" name="Rectangle 82"/>
          <p:cNvSpPr>
            <a:spLocks noChangeArrowheads="1"/>
          </p:cNvSpPr>
          <p:nvPr/>
        </p:nvSpPr>
        <p:spPr bwMode="auto">
          <a:xfrm flipH="1">
            <a:off x="3013075" y="3248184"/>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cxnSp>
        <p:nvCxnSpPr>
          <p:cNvPr id="97" name="AutoShape 21"/>
          <p:cNvCxnSpPr>
            <a:cxnSpLocks noChangeShapeType="1"/>
            <a:stCxn id="84" idx="1"/>
            <a:endCxn id="91" idx="4"/>
          </p:cNvCxnSpPr>
          <p:nvPr/>
        </p:nvCxnSpPr>
        <p:spPr bwMode="auto">
          <a:xfrm flipV="1">
            <a:off x="3487738" y="3933190"/>
            <a:ext cx="288131" cy="144462"/>
          </a:xfrm>
          <a:prstGeom prst="bentConnector2">
            <a:avLst/>
          </a:prstGeom>
          <a:noFill/>
          <a:ln w="9525">
            <a:solidFill>
              <a:schemeClr val="tx1"/>
            </a:solidFill>
            <a:miter lim="800000"/>
            <a:headEnd/>
            <a:tailEnd type="triangle" w="med" len="med"/>
          </a:ln>
          <a:effectLst/>
        </p:spPr>
      </p:cxnSp>
      <p:cxnSp>
        <p:nvCxnSpPr>
          <p:cNvPr id="98" name="AutoShape 23"/>
          <p:cNvCxnSpPr>
            <a:cxnSpLocks noChangeShapeType="1"/>
            <a:stCxn id="91" idx="0"/>
            <a:endCxn id="96" idx="1"/>
          </p:cNvCxnSpPr>
          <p:nvPr/>
        </p:nvCxnSpPr>
        <p:spPr bwMode="auto">
          <a:xfrm rot="16200000" flipV="1">
            <a:off x="3363516" y="3147775"/>
            <a:ext cx="177800" cy="646906"/>
          </a:xfrm>
          <a:prstGeom prst="bentConnector2">
            <a:avLst/>
          </a:prstGeom>
          <a:noFill/>
          <a:ln w="9525">
            <a:solidFill>
              <a:schemeClr val="tx1"/>
            </a:solidFill>
            <a:miter lim="800000"/>
            <a:headEnd/>
            <a:tailEnd type="triangle" w="med" len="med"/>
          </a:ln>
          <a:effectLst/>
        </p:spPr>
      </p:cxnSp>
      <p:sp>
        <p:nvSpPr>
          <p:cNvPr id="99" name="Text Box 28"/>
          <p:cNvSpPr txBox="1">
            <a:spLocks noChangeArrowheads="1"/>
          </p:cNvSpPr>
          <p:nvPr/>
        </p:nvSpPr>
        <p:spPr bwMode="auto">
          <a:xfrm>
            <a:off x="914400" y="3429000"/>
            <a:ext cx="952500" cy="246220"/>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Calibri" pitchFamily="34" charset="0"/>
              </a:rPr>
              <a:t>Put(hCh,msg);</a:t>
            </a:r>
          </a:p>
        </p:txBody>
      </p:sp>
      <p:sp>
        <p:nvSpPr>
          <p:cNvPr id="100" name="Text Box 28"/>
          <p:cNvSpPr txBox="1">
            <a:spLocks noChangeArrowheads="1"/>
          </p:cNvSpPr>
          <p:nvPr/>
        </p:nvSpPr>
        <p:spPr bwMode="auto">
          <a:xfrm>
            <a:off x="914400" y="3259217"/>
            <a:ext cx="1516061"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Calibri" pitchFamily="34" charset="0"/>
              </a:rPr>
              <a:t>msg = PktLibAlloc(hHeap);</a:t>
            </a:r>
          </a:p>
        </p:txBody>
      </p:sp>
      <p:sp>
        <p:nvSpPr>
          <p:cNvPr id="101" name="Text Box 28"/>
          <p:cNvSpPr txBox="1">
            <a:spLocks noChangeArrowheads="1"/>
          </p:cNvSpPr>
          <p:nvPr/>
        </p:nvSpPr>
        <p:spPr bwMode="auto">
          <a:xfrm>
            <a:off x="914400" y="2971800"/>
            <a:ext cx="1525587"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Calibri" pitchFamily="34" charset="0"/>
              </a:rPr>
              <a:t>hCh=Find(“MyCh6”);</a:t>
            </a:r>
          </a:p>
        </p:txBody>
      </p:sp>
      <p:cxnSp>
        <p:nvCxnSpPr>
          <p:cNvPr id="102" name="Shape 201"/>
          <p:cNvCxnSpPr>
            <a:stCxn id="96" idx="3"/>
            <a:endCxn id="100" idx="3"/>
          </p:cNvCxnSpPr>
          <p:nvPr/>
        </p:nvCxnSpPr>
        <p:spPr>
          <a:xfrm rot="10800000">
            <a:off x="2430461" y="3382328"/>
            <a:ext cx="582614"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hape 201"/>
          <p:cNvCxnSpPr>
            <a:stCxn id="99" idx="3"/>
            <a:endCxn id="84" idx="3"/>
          </p:cNvCxnSpPr>
          <p:nvPr/>
        </p:nvCxnSpPr>
        <p:spPr>
          <a:xfrm>
            <a:off x="1866900" y="3552110"/>
            <a:ext cx="1504950" cy="5255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 Box 28"/>
          <p:cNvSpPr txBox="1">
            <a:spLocks noChangeArrowheads="1"/>
          </p:cNvSpPr>
          <p:nvPr/>
        </p:nvSpPr>
        <p:spPr bwMode="auto">
          <a:xfrm>
            <a:off x="7373936" y="4114800"/>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Delete(hCh);</a:t>
            </a:r>
          </a:p>
        </p:txBody>
      </p:sp>
      <p:cxnSp>
        <p:nvCxnSpPr>
          <p:cNvPr id="105" name="AutoShape 9"/>
          <p:cNvCxnSpPr>
            <a:cxnSpLocks noChangeShapeType="1"/>
          </p:cNvCxnSpPr>
          <p:nvPr/>
        </p:nvCxnSpPr>
        <p:spPr bwMode="auto">
          <a:xfrm rot="10800000">
            <a:off x="6169026" y="4305300"/>
            <a:ext cx="2136774" cy="1"/>
          </a:xfrm>
          <a:prstGeom prst="straightConnector1">
            <a:avLst/>
          </a:prstGeom>
          <a:noFill/>
          <a:ln w="9525">
            <a:solidFill>
              <a:schemeClr val="tx1"/>
            </a:solidFill>
            <a:round/>
            <a:headEnd/>
            <a:tailEnd type="triangle" w="med" len="med"/>
          </a:ln>
          <a:effectLst/>
        </p:spPr>
      </p:cxnSp>
    </p:spTree>
    <p:extLst>
      <p:ext uri="{BB962C8B-B14F-4D97-AF65-F5344CB8AC3E}">
        <p14:creationId xmlns="" xmlns:p14="http://schemas.microsoft.com/office/powerpoint/2010/main" val="879527166"/>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142875"/>
            <a:ext cx="8458200" cy="1609725"/>
          </a:xfrm>
        </p:spPr>
        <p:txBody>
          <a:bodyPr/>
          <a:lstStyle/>
          <a:p>
            <a:r>
              <a:rPr lang="en-US" sz="3200" b="1" dirty="0" smtClean="0"/>
              <a:t>Case 6 – Reduce context Switching </a:t>
            </a:r>
            <a:br>
              <a:rPr lang="en-US" sz="3200" b="1" dirty="0" smtClean="0"/>
            </a:br>
            <a:r>
              <a:rPr lang="en-US" sz="2400" dirty="0" smtClean="0"/>
              <a:t/>
            </a:r>
            <a:br>
              <a:rPr lang="en-US" sz="2400" dirty="0" smtClean="0"/>
            </a:br>
            <a:r>
              <a:rPr lang="en-US" sz="2400" dirty="0" smtClean="0"/>
              <a:t> ARM to DSP communications via Linux Kernel VirtQueue</a:t>
            </a:r>
            <a:endParaRPr lang="en-US" sz="2400" dirty="0"/>
          </a:p>
        </p:txBody>
      </p:sp>
      <p:sp>
        <p:nvSpPr>
          <p:cNvPr id="259074" name="Rectangle 2"/>
          <p:cNvSpPr>
            <a:spLocks noChangeArrowheads="1"/>
          </p:cNvSpPr>
          <p:nvPr/>
        </p:nvSpPr>
        <p:spPr bwMode="auto">
          <a:xfrm>
            <a:off x="8223250" y="25527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READER</a:t>
            </a:r>
          </a:p>
        </p:txBody>
      </p:sp>
      <p:sp>
        <p:nvSpPr>
          <p:cNvPr id="259075" name="Rectangle 3"/>
          <p:cNvSpPr>
            <a:spLocks noChangeArrowheads="1"/>
          </p:cNvSpPr>
          <p:nvPr/>
        </p:nvSpPr>
        <p:spPr bwMode="auto">
          <a:xfrm>
            <a:off x="450850" y="27051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WRITER</a:t>
            </a: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fontAlgn="base">
              <a:spcBef>
                <a:spcPct val="0"/>
              </a:spcBef>
              <a:spcAft>
                <a:spcPct val="0"/>
              </a:spcAft>
            </a:pPr>
            <a:r>
              <a:rPr lang="en-US" sz="1200" b="1" dirty="0" smtClean="0">
                <a:solidFill>
                  <a:srgbClr val="000000"/>
                </a:solidFill>
                <a:latin typeface="Calibri" pitchFamily="34" charset="0"/>
              </a:rPr>
              <a:t>Note – logical function only</a:t>
            </a:r>
            <a:endParaRPr lang="en-US" sz="1200" b="1" dirty="0">
              <a:solidFill>
                <a:srgbClr val="000000"/>
              </a:solidFill>
              <a:latin typeface="Calibri" pitchFamily="34" charset="0"/>
            </a:endParaRPr>
          </a:p>
        </p:txBody>
      </p:sp>
      <p:sp>
        <p:nvSpPr>
          <p:cNvPr id="86" name="Text Box 28"/>
          <p:cNvSpPr txBox="1">
            <a:spLocks noChangeArrowheads="1"/>
          </p:cNvSpPr>
          <p:nvPr/>
        </p:nvSpPr>
        <p:spPr bwMode="auto">
          <a:xfrm>
            <a:off x="1219200" y="4419600"/>
            <a:ext cx="6400800" cy="1631216"/>
          </a:xfrm>
          <a:prstGeom prst="rect">
            <a:avLst/>
          </a:prstGeom>
          <a:noFill/>
          <a:ln w="9525">
            <a:noFill/>
            <a:miter lim="800000"/>
            <a:headEnd/>
            <a:tailEnd/>
          </a:ln>
        </p:spPr>
        <p:txBody>
          <a:bodyPr wrap="square">
            <a:spAutoFit/>
          </a:bodyPr>
          <a:lstStyle/>
          <a:p>
            <a:pPr marL="228600" indent="-228600" fontAlgn="base">
              <a:spcBef>
                <a:spcPct val="0"/>
              </a:spcBef>
              <a:spcAft>
                <a:spcPct val="0"/>
              </a:spcAft>
              <a:buAutoNum type="arabicPeriod"/>
            </a:pPr>
            <a:r>
              <a:rPr lang="en-US" sz="1000" dirty="0" smtClean="0">
                <a:solidFill>
                  <a:srgbClr val="000000"/>
                </a:solidFill>
                <a:latin typeface="Calibri" pitchFamily="34" charset="0"/>
              </a:rPr>
              <a:t>Reader create a channel based on one of the accumulator queues ahead of time with a given name. </a:t>
            </a:r>
          </a:p>
          <a:p>
            <a:pPr marL="228600" indent="-228600">
              <a:buAutoNum type="arabicPeriod"/>
            </a:pPr>
            <a:r>
              <a:rPr lang="en-US" sz="1000" dirty="0" smtClean="0">
                <a:solidFill>
                  <a:srgbClr val="000000"/>
                </a:solidFill>
                <a:latin typeface="Calibri" pitchFamily="34" charset="0"/>
              </a:rPr>
              <a:t>When writer has information to write it looks for the channel (find). The Kernel space is aware of the handle</a:t>
            </a:r>
          </a:p>
          <a:p>
            <a:pPr marL="228600" indent="-228600">
              <a:buAutoNum type="arabicPeriod"/>
            </a:pPr>
            <a:r>
              <a:rPr lang="en-US" sz="1000" dirty="0" smtClean="0">
                <a:solidFill>
                  <a:srgbClr val="000000"/>
                </a:solidFill>
                <a:latin typeface="Calibri" pitchFamily="34" charset="0"/>
              </a:rPr>
              <a:t>The write asks for buffer. The kernel dedicate a descriptor to the channel and gives the write a pointer to a buffer that is associated with the descriptor. The write  writes the message into the buffer. </a:t>
            </a:r>
          </a:p>
          <a:p>
            <a:pPr marL="228600" indent="-228600">
              <a:buAutoNum type="arabicPeriod"/>
            </a:pPr>
            <a:r>
              <a:rPr lang="en-US" sz="1000" dirty="0" smtClean="0">
                <a:solidFill>
                  <a:srgbClr val="000000"/>
                </a:solidFill>
                <a:latin typeface="Calibri" pitchFamily="34" charset="0"/>
              </a:rPr>
              <a:t>The writer put the buffer. The kernel push the descriptor into the right queue. The navigator does loopback (copy the descriptor data) and free the Kernel queue. Then the navigator load the data into another descriptor . Then the  Navigator adds the message to an accumulator queue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When the number of messages reaches a water mark, or after a pre-defined time out, the accumulator sends an interrupt to the core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reader start processing the message and free after it is done</a:t>
            </a:r>
          </a:p>
        </p:txBody>
      </p:sp>
      <p:sp>
        <p:nvSpPr>
          <p:cNvPr id="35" name="Rectangle 4"/>
          <p:cNvSpPr>
            <a:spLocks noChangeArrowheads="1"/>
          </p:cNvSpPr>
          <p:nvPr/>
        </p:nvSpPr>
        <p:spPr bwMode="auto">
          <a:xfrm>
            <a:off x="2863848" y="2743202"/>
            <a:ext cx="4184653" cy="144780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Calibri" pitchFamily="34" charset="0"/>
                <a:cs typeface="Calibri" pitchFamily="34" charset="0"/>
              </a:rPr>
              <a:t>MyCh7</a:t>
            </a:r>
          </a:p>
        </p:txBody>
      </p:sp>
      <p:sp>
        <p:nvSpPr>
          <p:cNvPr id="36" name="Text Box 28"/>
          <p:cNvSpPr txBox="1">
            <a:spLocks noChangeArrowheads="1"/>
          </p:cNvSpPr>
          <p:nvPr/>
        </p:nvSpPr>
        <p:spPr bwMode="auto">
          <a:xfrm>
            <a:off x="6972300" y="3543300"/>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PktLibFree(msg);</a:t>
            </a:r>
          </a:p>
        </p:txBody>
      </p:sp>
      <p:sp>
        <p:nvSpPr>
          <p:cNvPr id="37" name="Text Box 28"/>
          <p:cNvSpPr txBox="1">
            <a:spLocks noChangeArrowheads="1"/>
          </p:cNvSpPr>
          <p:nvPr/>
        </p:nvSpPr>
        <p:spPr bwMode="auto">
          <a:xfrm>
            <a:off x="7048501" y="2763679"/>
            <a:ext cx="1219199"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Msg = Get(hCh);</a:t>
            </a:r>
          </a:p>
        </p:txBody>
      </p:sp>
      <p:sp>
        <p:nvSpPr>
          <p:cNvPr id="38" name="Text Box 28"/>
          <p:cNvSpPr txBox="1">
            <a:spLocks noChangeArrowheads="1"/>
          </p:cNvSpPr>
          <p:nvPr/>
        </p:nvSpPr>
        <p:spPr bwMode="auto">
          <a:xfrm>
            <a:off x="6629400" y="2552700"/>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hCh = Create(“MyCh7”);</a:t>
            </a:r>
          </a:p>
        </p:txBody>
      </p:sp>
      <p:sp>
        <p:nvSpPr>
          <p:cNvPr id="39" name="Oval 37"/>
          <p:cNvSpPr>
            <a:spLocks noChangeArrowheads="1"/>
          </p:cNvSpPr>
          <p:nvPr/>
        </p:nvSpPr>
        <p:spPr bwMode="auto">
          <a:xfrm>
            <a:off x="4268788" y="3250407"/>
            <a:ext cx="576262" cy="352425"/>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Calibri" pitchFamily="34" charset="0"/>
              </a:rPr>
              <a:t>Rx CPPI</a:t>
            </a:r>
          </a:p>
          <a:p>
            <a:pPr algn="ctr" fontAlgn="base">
              <a:spcBef>
                <a:spcPct val="0"/>
              </a:spcBef>
              <a:spcAft>
                <a:spcPct val="0"/>
              </a:spcAft>
            </a:pPr>
            <a:r>
              <a:rPr lang="en-US" sz="1000" dirty="0">
                <a:solidFill>
                  <a:srgbClr val="000000"/>
                </a:solidFill>
                <a:latin typeface="Calibri" pitchFamily="34" charset="0"/>
              </a:rPr>
              <a:t>DMA</a:t>
            </a:r>
          </a:p>
        </p:txBody>
      </p:sp>
      <p:sp>
        <p:nvSpPr>
          <p:cNvPr id="40" name="Rectangle 82"/>
          <p:cNvSpPr>
            <a:spLocks noChangeArrowheads="1"/>
          </p:cNvSpPr>
          <p:nvPr/>
        </p:nvSpPr>
        <p:spPr bwMode="auto">
          <a:xfrm flipH="1">
            <a:off x="4857750" y="3617118"/>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grpSp>
        <p:nvGrpSpPr>
          <p:cNvPr id="41" name="Group 91"/>
          <p:cNvGrpSpPr>
            <a:grpSpLocks/>
          </p:cNvGrpSpPr>
          <p:nvPr/>
        </p:nvGrpSpPr>
        <p:grpSpPr bwMode="auto">
          <a:xfrm>
            <a:off x="4829176" y="2842498"/>
            <a:ext cx="574675" cy="346075"/>
            <a:chOff x="752" y="1556"/>
            <a:chExt cx="362" cy="218"/>
          </a:xfrm>
        </p:grpSpPr>
        <p:cxnSp>
          <p:nvCxnSpPr>
            <p:cNvPr id="42"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3"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4"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45" name="Group 57"/>
          <p:cNvGrpSpPr>
            <a:grpSpLocks/>
          </p:cNvGrpSpPr>
          <p:nvPr/>
        </p:nvGrpSpPr>
        <p:grpSpPr bwMode="auto">
          <a:xfrm flipH="1">
            <a:off x="4800600" y="3578225"/>
            <a:ext cx="574675" cy="346075"/>
            <a:chOff x="752" y="1556"/>
            <a:chExt cx="362" cy="218"/>
          </a:xfrm>
        </p:grpSpPr>
        <p:cxnSp>
          <p:nvCxnSpPr>
            <p:cNvPr id="46"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7"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8"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49" name="Rectangle 82"/>
          <p:cNvSpPr>
            <a:spLocks noChangeArrowheads="1"/>
          </p:cNvSpPr>
          <p:nvPr/>
        </p:nvSpPr>
        <p:spPr bwMode="auto">
          <a:xfrm flipH="1">
            <a:off x="5222876" y="2881391"/>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cxnSp>
        <p:nvCxnSpPr>
          <p:cNvPr id="50" name="AutoShape 39"/>
          <p:cNvCxnSpPr>
            <a:cxnSpLocks noChangeShapeType="1"/>
            <a:stCxn id="40" idx="3"/>
          </p:cNvCxnSpPr>
          <p:nvPr/>
        </p:nvCxnSpPr>
        <p:spPr bwMode="auto">
          <a:xfrm rot="10800000">
            <a:off x="4512470" y="3602832"/>
            <a:ext cx="345281" cy="148430"/>
          </a:xfrm>
          <a:prstGeom prst="bentConnector2">
            <a:avLst/>
          </a:prstGeom>
          <a:noFill/>
          <a:ln w="9525">
            <a:solidFill>
              <a:schemeClr val="tx1"/>
            </a:solidFill>
            <a:miter lim="800000"/>
            <a:headEnd/>
            <a:tailEnd type="triangle" w="med" len="med"/>
          </a:ln>
          <a:effectLst/>
        </p:spPr>
      </p:cxnSp>
      <p:cxnSp>
        <p:nvCxnSpPr>
          <p:cNvPr id="51" name="AutoShape 40"/>
          <p:cNvCxnSpPr>
            <a:cxnSpLocks noChangeShapeType="1"/>
            <a:stCxn id="39" idx="0"/>
            <a:endCxn id="49" idx="3"/>
          </p:cNvCxnSpPr>
          <p:nvPr/>
        </p:nvCxnSpPr>
        <p:spPr bwMode="auto">
          <a:xfrm rot="5400000" flipH="1" flipV="1">
            <a:off x="4772461" y="2799993"/>
            <a:ext cx="234872" cy="665957"/>
          </a:xfrm>
          <a:prstGeom prst="bentConnector2">
            <a:avLst/>
          </a:prstGeom>
          <a:noFill/>
          <a:ln w="9525">
            <a:solidFill>
              <a:schemeClr val="tx1"/>
            </a:solidFill>
            <a:miter lim="800000"/>
            <a:headEnd/>
            <a:tailEnd type="triangle" w="med" len="med"/>
          </a:ln>
          <a:effectLst/>
        </p:spPr>
      </p:cxnSp>
      <p:cxnSp>
        <p:nvCxnSpPr>
          <p:cNvPr id="52" name="AutoShape 47"/>
          <p:cNvCxnSpPr>
            <a:cxnSpLocks noChangeShapeType="1"/>
            <a:stCxn id="49" idx="1"/>
            <a:endCxn id="54" idx="2"/>
          </p:cNvCxnSpPr>
          <p:nvPr/>
        </p:nvCxnSpPr>
        <p:spPr bwMode="auto">
          <a:xfrm>
            <a:off x="5338764" y="3015535"/>
            <a:ext cx="255587" cy="477680"/>
          </a:xfrm>
          <a:prstGeom prst="bentConnector3">
            <a:avLst>
              <a:gd name="adj1" fmla="val 50000"/>
            </a:avLst>
          </a:prstGeom>
          <a:noFill/>
          <a:ln w="9525">
            <a:solidFill>
              <a:schemeClr val="tx1"/>
            </a:solidFill>
            <a:miter lim="800000"/>
            <a:headEnd/>
            <a:tailEnd type="triangle" w="med" len="med"/>
          </a:ln>
          <a:effectLst/>
        </p:spPr>
      </p:cxnSp>
      <p:sp>
        <p:nvSpPr>
          <p:cNvPr id="53" name="AutoShape 45" descr="Dark horizontal"/>
          <p:cNvSpPr>
            <a:spLocks noChangeArrowheads="1"/>
          </p:cNvSpPr>
          <p:nvPr/>
        </p:nvSpPr>
        <p:spPr bwMode="auto">
          <a:xfrm>
            <a:off x="6727826" y="3387725"/>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endParaRPr>
          </a:p>
        </p:txBody>
      </p:sp>
      <p:sp>
        <p:nvSpPr>
          <p:cNvPr id="54" name="Oval 37"/>
          <p:cNvSpPr>
            <a:spLocks noChangeArrowheads="1"/>
          </p:cNvSpPr>
          <p:nvPr/>
        </p:nvSpPr>
        <p:spPr bwMode="auto">
          <a:xfrm>
            <a:off x="5594351" y="3320177"/>
            <a:ext cx="919160" cy="346075"/>
          </a:xfrm>
          <a:prstGeom prst="ellipse">
            <a:avLst/>
          </a:prstGeom>
          <a:solidFill>
            <a:srgbClr val="FFCC99"/>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Calibri" pitchFamily="34" charset="0"/>
              </a:rPr>
              <a:t>Accumulator</a:t>
            </a:r>
          </a:p>
        </p:txBody>
      </p:sp>
      <p:sp>
        <p:nvSpPr>
          <p:cNvPr id="55" name="AutoShape 45" descr="Dark horizontal"/>
          <p:cNvSpPr>
            <a:spLocks noChangeArrowheads="1"/>
          </p:cNvSpPr>
          <p:nvPr/>
        </p:nvSpPr>
        <p:spPr bwMode="auto">
          <a:xfrm>
            <a:off x="6651626" y="3320177"/>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endParaRPr>
          </a:p>
        </p:txBody>
      </p:sp>
      <p:cxnSp>
        <p:nvCxnSpPr>
          <p:cNvPr id="56" name="AutoShape 44"/>
          <p:cNvCxnSpPr>
            <a:cxnSpLocks noChangeShapeType="1"/>
            <a:stCxn id="54" idx="6"/>
            <a:endCxn id="55" idx="1"/>
          </p:cNvCxnSpPr>
          <p:nvPr/>
        </p:nvCxnSpPr>
        <p:spPr bwMode="auto">
          <a:xfrm>
            <a:off x="6513511" y="3493215"/>
            <a:ext cx="138115" cy="1588"/>
          </a:xfrm>
          <a:prstGeom prst="straightConnector1">
            <a:avLst/>
          </a:prstGeom>
          <a:noFill/>
          <a:ln w="9525">
            <a:solidFill>
              <a:schemeClr val="tx1"/>
            </a:solidFill>
            <a:round/>
            <a:headEnd/>
            <a:tailEnd type="triangle" w="med" len="med"/>
          </a:ln>
          <a:effectLst/>
        </p:spPr>
      </p:cxnSp>
      <p:sp>
        <p:nvSpPr>
          <p:cNvPr id="57" name="Oval 37"/>
          <p:cNvSpPr>
            <a:spLocks noChangeArrowheads="1"/>
          </p:cNvSpPr>
          <p:nvPr/>
        </p:nvSpPr>
        <p:spPr bwMode="auto">
          <a:xfrm>
            <a:off x="6248400" y="2803604"/>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Calibri" pitchFamily="34" charset="0"/>
              </a:rPr>
              <a:t>chRx</a:t>
            </a:r>
          </a:p>
          <a:p>
            <a:pPr algn="ctr" fontAlgn="base">
              <a:spcBef>
                <a:spcPct val="0"/>
              </a:spcBef>
              <a:spcAft>
                <a:spcPct val="0"/>
              </a:spcAft>
            </a:pPr>
            <a:r>
              <a:rPr lang="en-US" sz="1000" dirty="0">
                <a:solidFill>
                  <a:srgbClr val="000000"/>
                </a:solidFill>
                <a:latin typeface="Calibri" pitchFamily="34" charset="0"/>
              </a:rPr>
              <a:t>(driver)</a:t>
            </a:r>
          </a:p>
        </p:txBody>
      </p:sp>
      <p:cxnSp>
        <p:nvCxnSpPr>
          <p:cNvPr id="58" name="AutoShape 47"/>
          <p:cNvCxnSpPr>
            <a:cxnSpLocks noChangeShapeType="1"/>
            <a:stCxn id="54" idx="0"/>
            <a:endCxn id="57" idx="2"/>
          </p:cNvCxnSpPr>
          <p:nvPr/>
        </p:nvCxnSpPr>
        <p:spPr bwMode="auto">
          <a:xfrm rot="5400000" flipH="1" flipV="1">
            <a:off x="5979398" y="3051176"/>
            <a:ext cx="343535" cy="194469"/>
          </a:xfrm>
          <a:prstGeom prst="bentConnector2">
            <a:avLst/>
          </a:prstGeom>
          <a:noFill/>
          <a:ln w="9525">
            <a:solidFill>
              <a:schemeClr val="tx1"/>
            </a:solidFill>
            <a:miter lim="800000"/>
            <a:headEnd/>
            <a:tailEnd type="triangle" w="med" len="med"/>
          </a:ln>
          <a:effectLst/>
        </p:spPr>
      </p:cxnSp>
      <p:sp>
        <p:nvSpPr>
          <p:cNvPr id="61" name="Rectangle 82"/>
          <p:cNvSpPr>
            <a:spLocks noChangeArrowheads="1"/>
          </p:cNvSpPr>
          <p:nvPr/>
        </p:nvSpPr>
        <p:spPr bwMode="auto">
          <a:xfrm flipH="1">
            <a:off x="6651626" y="3349625"/>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sp>
        <p:nvSpPr>
          <p:cNvPr id="89" name="AutoShape 55"/>
          <p:cNvSpPr>
            <a:spLocks noChangeArrowheads="1"/>
          </p:cNvSpPr>
          <p:nvPr/>
        </p:nvSpPr>
        <p:spPr bwMode="auto">
          <a:xfrm>
            <a:off x="6035676" y="3503613"/>
            <a:ext cx="95250" cy="230187"/>
          </a:xfrm>
          <a:prstGeom prst="curvedLeftArrow">
            <a:avLst>
              <a:gd name="adj1" fmla="val 48333"/>
              <a:gd name="adj2" fmla="val 96666"/>
              <a:gd name="adj3" fmla="val 33333"/>
            </a:avLst>
          </a:prstGeom>
          <a:solidFill>
            <a:srgbClr val="EAEAEA"/>
          </a:solidFill>
          <a:ln w="9525">
            <a:solidFill>
              <a:schemeClr val="tx1"/>
            </a:solidFill>
            <a:miter lim="800000"/>
            <a:headEnd/>
            <a:tailEnd/>
          </a:ln>
          <a:effectLst/>
        </p:spPr>
        <p:txBody>
          <a:bodyPr wrap="none" lIns="0" tIns="0" rIns="0" bIns="0" anchor="ctr"/>
          <a:lstStyle/>
          <a:p>
            <a:pPr fontAlgn="base">
              <a:spcBef>
                <a:spcPct val="0"/>
              </a:spcBef>
              <a:spcAft>
                <a:spcPct val="0"/>
              </a:spcAft>
            </a:pPr>
            <a:endParaRPr lang="en-US" dirty="0">
              <a:solidFill>
                <a:srgbClr val="000000"/>
              </a:solidFill>
            </a:endParaRPr>
          </a:p>
        </p:txBody>
      </p:sp>
      <p:cxnSp>
        <p:nvCxnSpPr>
          <p:cNvPr id="90" name="AutoShape 9"/>
          <p:cNvCxnSpPr>
            <a:cxnSpLocks noChangeShapeType="1"/>
          </p:cNvCxnSpPr>
          <p:nvPr/>
        </p:nvCxnSpPr>
        <p:spPr bwMode="auto">
          <a:xfrm rot="10800000">
            <a:off x="7048502" y="2743200"/>
            <a:ext cx="1236663" cy="1"/>
          </a:xfrm>
          <a:prstGeom prst="straightConnector1">
            <a:avLst/>
          </a:prstGeom>
          <a:noFill/>
          <a:ln w="9525">
            <a:solidFill>
              <a:schemeClr val="tx1"/>
            </a:solidFill>
            <a:round/>
            <a:headEnd/>
            <a:tailEnd type="triangle" w="med" len="med"/>
          </a:ln>
          <a:effectLst/>
        </p:spPr>
      </p:cxnSp>
      <p:cxnSp>
        <p:nvCxnSpPr>
          <p:cNvPr id="91" name="Straight Connector 90"/>
          <p:cNvCxnSpPr>
            <a:stCxn id="37" idx="3"/>
          </p:cNvCxnSpPr>
          <p:nvPr/>
        </p:nvCxnSpPr>
        <p:spPr>
          <a:xfrm flipH="1">
            <a:off x="8267698" y="2886790"/>
            <a:ext cx="2" cy="325438"/>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2" name="Shape 91"/>
          <p:cNvCxnSpPr>
            <a:stCxn id="36" idx="2"/>
            <a:endCxn id="40" idx="1"/>
          </p:cNvCxnSpPr>
          <p:nvPr/>
        </p:nvCxnSpPr>
        <p:spPr>
          <a:xfrm rot="5400000" flipH="1">
            <a:off x="6277689" y="2447211"/>
            <a:ext cx="38259" cy="2646363"/>
          </a:xfrm>
          <a:prstGeom prst="bentConnector4">
            <a:avLst>
              <a:gd name="adj1" fmla="val -597506"/>
              <a:gd name="adj2" fmla="val 6223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57" idx="6"/>
          </p:cNvCxnSpPr>
          <p:nvPr/>
        </p:nvCxnSpPr>
        <p:spPr>
          <a:xfrm flipV="1">
            <a:off x="6781800" y="2904490"/>
            <a:ext cx="419100" cy="72152"/>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AutoShape 21"/>
          <p:cNvCxnSpPr>
            <a:cxnSpLocks noChangeShapeType="1"/>
            <a:stCxn id="55" idx="3"/>
          </p:cNvCxnSpPr>
          <p:nvPr/>
        </p:nvCxnSpPr>
        <p:spPr bwMode="auto">
          <a:xfrm flipV="1">
            <a:off x="6919914" y="3222467"/>
            <a:ext cx="1347783" cy="270748"/>
          </a:xfrm>
          <a:prstGeom prst="bentConnector3">
            <a:avLst>
              <a:gd name="adj1" fmla="val 50000"/>
            </a:avLst>
          </a:prstGeom>
          <a:noFill/>
          <a:ln w="9525">
            <a:solidFill>
              <a:schemeClr val="tx1"/>
            </a:solidFill>
            <a:miter lim="800000"/>
            <a:headEnd/>
            <a:tailEnd type="triangle" w="med" len="med"/>
          </a:ln>
          <a:effectLst/>
        </p:spPr>
      </p:cxnSp>
      <p:cxnSp>
        <p:nvCxnSpPr>
          <p:cNvPr id="95" name="AutoShape 21"/>
          <p:cNvCxnSpPr>
            <a:cxnSpLocks noChangeShapeType="1"/>
            <a:stCxn id="101" idx="6"/>
            <a:endCxn id="39" idx="2"/>
          </p:cNvCxnSpPr>
          <p:nvPr/>
        </p:nvCxnSpPr>
        <p:spPr bwMode="auto">
          <a:xfrm flipV="1">
            <a:off x="4064000" y="3426620"/>
            <a:ext cx="204788" cy="15239"/>
          </a:xfrm>
          <a:prstGeom prst="bentConnector3">
            <a:avLst>
              <a:gd name="adj1" fmla="val 50000"/>
            </a:avLst>
          </a:prstGeom>
          <a:noFill/>
          <a:ln w="38100">
            <a:solidFill>
              <a:schemeClr val="tx1"/>
            </a:solidFill>
            <a:miter lim="800000"/>
            <a:headEnd/>
            <a:tailEnd type="triangle" w="med" len="med"/>
          </a:ln>
          <a:effectLst/>
        </p:spPr>
      </p:cxnSp>
      <p:sp>
        <p:nvSpPr>
          <p:cNvPr id="96" name="Rectangle 82"/>
          <p:cNvSpPr>
            <a:spLocks noChangeArrowheads="1"/>
          </p:cNvSpPr>
          <p:nvPr/>
        </p:nvSpPr>
        <p:spPr bwMode="auto">
          <a:xfrm flipH="1">
            <a:off x="3371850" y="3638708"/>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grpSp>
        <p:nvGrpSpPr>
          <p:cNvPr id="97" name="Group 91"/>
          <p:cNvGrpSpPr>
            <a:grpSpLocks/>
          </p:cNvGrpSpPr>
          <p:nvPr/>
        </p:nvGrpSpPr>
        <p:grpSpPr bwMode="auto">
          <a:xfrm>
            <a:off x="2971800" y="3599021"/>
            <a:ext cx="574675" cy="346075"/>
            <a:chOff x="752" y="1556"/>
            <a:chExt cx="362" cy="218"/>
          </a:xfrm>
        </p:grpSpPr>
        <p:cxnSp>
          <p:nvCxnSpPr>
            <p:cNvPr id="98"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99"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100"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101" name="Oval 37"/>
          <p:cNvSpPr>
            <a:spLocks noChangeArrowheads="1"/>
          </p:cNvSpPr>
          <p:nvPr/>
        </p:nvSpPr>
        <p:spPr bwMode="auto">
          <a:xfrm>
            <a:off x="3487737" y="3255328"/>
            <a:ext cx="576263" cy="373062"/>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Calibri" pitchFamily="34" charset="0"/>
              </a:rPr>
              <a:t>Tx CPPI</a:t>
            </a:r>
          </a:p>
          <a:p>
            <a:pPr algn="ctr" fontAlgn="base">
              <a:spcBef>
                <a:spcPct val="0"/>
              </a:spcBef>
              <a:spcAft>
                <a:spcPct val="0"/>
              </a:spcAft>
            </a:pPr>
            <a:r>
              <a:rPr lang="en-US" sz="1000" dirty="0">
                <a:solidFill>
                  <a:srgbClr val="000000"/>
                </a:solidFill>
                <a:latin typeface="Calibri" pitchFamily="34" charset="0"/>
              </a:rPr>
              <a:t>DMA</a:t>
            </a:r>
          </a:p>
        </p:txBody>
      </p:sp>
      <p:grpSp>
        <p:nvGrpSpPr>
          <p:cNvPr id="102" name="Group 57"/>
          <p:cNvGrpSpPr>
            <a:grpSpLocks/>
          </p:cNvGrpSpPr>
          <p:nvPr/>
        </p:nvGrpSpPr>
        <p:grpSpPr bwMode="auto">
          <a:xfrm flipH="1">
            <a:off x="2979737" y="2904490"/>
            <a:ext cx="574675" cy="346075"/>
            <a:chOff x="752" y="1556"/>
            <a:chExt cx="362" cy="218"/>
          </a:xfrm>
        </p:grpSpPr>
        <p:cxnSp>
          <p:nvCxnSpPr>
            <p:cNvPr id="103"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104"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105"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106" name="Rectangle 82"/>
          <p:cNvSpPr>
            <a:spLocks noChangeArrowheads="1"/>
          </p:cNvSpPr>
          <p:nvPr/>
        </p:nvSpPr>
        <p:spPr bwMode="auto">
          <a:xfrm flipH="1">
            <a:off x="3013075" y="2943384"/>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cxnSp>
        <p:nvCxnSpPr>
          <p:cNvPr id="107" name="AutoShape 21"/>
          <p:cNvCxnSpPr>
            <a:cxnSpLocks noChangeShapeType="1"/>
            <a:stCxn id="96" idx="1"/>
            <a:endCxn id="101" idx="4"/>
          </p:cNvCxnSpPr>
          <p:nvPr/>
        </p:nvCxnSpPr>
        <p:spPr bwMode="auto">
          <a:xfrm flipV="1">
            <a:off x="3487738" y="3628390"/>
            <a:ext cx="288131" cy="144462"/>
          </a:xfrm>
          <a:prstGeom prst="bentConnector2">
            <a:avLst/>
          </a:prstGeom>
          <a:noFill/>
          <a:ln w="9525">
            <a:solidFill>
              <a:schemeClr val="tx1"/>
            </a:solidFill>
            <a:miter lim="800000"/>
            <a:headEnd/>
            <a:tailEnd type="triangle" w="med" len="med"/>
          </a:ln>
          <a:effectLst/>
        </p:spPr>
      </p:cxnSp>
      <p:cxnSp>
        <p:nvCxnSpPr>
          <p:cNvPr id="108" name="AutoShape 23"/>
          <p:cNvCxnSpPr>
            <a:cxnSpLocks noChangeShapeType="1"/>
            <a:stCxn id="101" idx="0"/>
            <a:endCxn id="106" idx="1"/>
          </p:cNvCxnSpPr>
          <p:nvPr/>
        </p:nvCxnSpPr>
        <p:spPr bwMode="auto">
          <a:xfrm rot="16200000" flipV="1">
            <a:off x="3363516" y="2842975"/>
            <a:ext cx="177800" cy="646906"/>
          </a:xfrm>
          <a:prstGeom prst="bentConnector2">
            <a:avLst/>
          </a:prstGeom>
          <a:noFill/>
          <a:ln w="9525">
            <a:solidFill>
              <a:schemeClr val="tx1"/>
            </a:solidFill>
            <a:miter lim="800000"/>
            <a:headEnd/>
            <a:tailEnd type="triangle" w="med" len="med"/>
          </a:ln>
          <a:effectLst/>
        </p:spPr>
      </p:cxnSp>
      <p:sp>
        <p:nvSpPr>
          <p:cNvPr id="109" name="Text Box 28"/>
          <p:cNvSpPr txBox="1">
            <a:spLocks noChangeArrowheads="1"/>
          </p:cNvSpPr>
          <p:nvPr/>
        </p:nvSpPr>
        <p:spPr bwMode="auto">
          <a:xfrm>
            <a:off x="914400" y="3124200"/>
            <a:ext cx="952500" cy="246220"/>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Calibri" pitchFamily="34" charset="0"/>
              </a:rPr>
              <a:t>Put(hCh,msg);</a:t>
            </a:r>
          </a:p>
        </p:txBody>
      </p:sp>
      <p:sp>
        <p:nvSpPr>
          <p:cNvPr id="110" name="Text Box 28"/>
          <p:cNvSpPr txBox="1">
            <a:spLocks noChangeArrowheads="1"/>
          </p:cNvSpPr>
          <p:nvPr/>
        </p:nvSpPr>
        <p:spPr bwMode="auto">
          <a:xfrm>
            <a:off x="914400" y="2954417"/>
            <a:ext cx="1516061"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Calibri" pitchFamily="34" charset="0"/>
              </a:rPr>
              <a:t>msg = PktLibAlloc(hHeap);</a:t>
            </a:r>
          </a:p>
        </p:txBody>
      </p:sp>
      <p:sp>
        <p:nvSpPr>
          <p:cNvPr id="111" name="Text Box 28"/>
          <p:cNvSpPr txBox="1">
            <a:spLocks noChangeArrowheads="1"/>
          </p:cNvSpPr>
          <p:nvPr/>
        </p:nvSpPr>
        <p:spPr bwMode="auto">
          <a:xfrm>
            <a:off x="914400" y="2667000"/>
            <a:ext cx="1525587"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Calibri" pitchFamily="34" charset="0"/>
              </a:rPr>
              <a:t>hCh=Find(“MyCh7”);</a:t>
            </a:r>
          </a:p>
        </p:txBody>
      </p:sp>
      <p:cxnSp>
        <p:nvCxnSpPr>
          <p:cNvPr id="112" name="Shape 201"/>
          <p:cNvCxnSpPr>
            <a:stCxn id="106" idx="3"/>
            <a:endCxn id="110" idx="3"/>
          </p:cNvCxnSpPr>
          <p:nvPr/>
        </p:nvCxnSpPr>
        <p:spPr>
          <a:xfrm rot="10800000">
            <a:off x="2430461" y="3077528"/>
            <a:ext cx="582614"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hape 201"/>
          <p:cNvCxnSpPr>
            <a:stCxn id="109" idx="3"/>
            <a:endCxn id="96" idx="3"/>
          </p:cNvCxnSpPr>
          <p:nvPr/>
        </p:nvCxnSpPr>
        <p:spPr>
          <a:xfrm>
            <a:off x="1866900" y="3247310"/>
            <a:ext cx="1504950" cy="5255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Text Box 28"/>
          <p:cNvSpPr txBox="1">
            <a:spLocks noChangeArrowheads="1"/>
          </p:cNvSpPr>
          <p:nvPr/>
        </p:nvSpPr>
        <p:spPr bwMode="auto">
          <a:xfrm>
            <a:off x="7377111" y="39828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Delete(hCh);</a:t>
            </a:r>
          </a:p>
        </p:txBody>
      </p:sp>
      <p:cxnSp>
        <p:nvCxnSpPr>
          <p:cNvPr id="115" name="AutoShape 9"/>
          <p:cNvCxnSpPr>
            <a:cxnSpLocks noChangeShapeType="1"/>
          </p:cNvCxnSpPr>
          <p:nvPr/>
        </p:nvCxnSpPr>
        <p:spPr bwMode="auto">
          <a:xfrm rot="10800000" flipV="1">
            <a:off x="7048500" y="4174968"/>
            <a:ext cx="1219200" cy="1"/>
          </a:xfrm>
          <a:prstGeom prst="straightConnector1">
            <a:avLst/>
          </a:prstGeom>
          <a:noFill/>
          <a:ln w="9525">
            <a:solidFill>
              <a:schemeClr val="tx1"/>
            </a:solidFill>
            <a:round/>
            <a:headEnd/>
            <a:tailEnd type="triangle" w="med" len="med"/>
          </a:ln>
          <a:effectLst/>
        </p:spPr>
      </p:cxnSp>
    </p:spTree>
    <p:extLst>
      <p:ext uri="{BB962C8B-B14F-4D97-AF65-F5344CB8AC3E}">
        <p14:creationId xmlns="" xmlns:p14="http://schemas.microsoft.com/office/powerpoint/2010/main" val="879527166"/>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457200" y="381000"/>
            <a:ext cx="8229600" cy="914400"/>
          </a:xfrm>
        </p:spPr>
        <p:txBody>
          <a:bodyPr/>
          <a:lstStyle/>
          <a:p>
            <a:r>
              <a:rPr lang="en-US" sz="3600" dirty="0" smtClean="0"/>
              <a:t>Real Time Communication Resources</a:t>
            </a:r>
            <a:endParaRPr lang="en-US" sz="3600" dirty="0"/>
          </a:p>
        </p:txBody>
      </p:sp>
      <p:sp>
        <p:nvSpPr>
          <p:cNvPr id="3" name="Content Placeholder 2"/>
          <p:cNvSpPr>
            <a:spLocks noGrp="1"/>
          </p:cNvSpPr>
          <p:nvPr>
            <p:ph idx="1"/>
          </p:nvPr>
        </p:nvSpPr>
        <p:spPr>
          <a:xfrm>
            <a:off x="381000" y="1219200"/>
            <a:ext cx="8229600" cy="4572000"/>
          </a:xfrm>
        </p:spPr>
        <p:txBody>
          <a:bodyPr/>
          <a:lstStyle/>
          <a:p>
            <a:r>
              <a:rPr lang="en-US" sz="2400" dirty="0" smtClean="0">
                <a:solidFill>
                  <a:srgbClr val="FF0000"/>
                </a:solidFill>
              </a:rPr>
              <a:t>pktlib</a:t>
            </a:r>
          </a:p>
          <a:p>
            <a:pPr lvl="1"/>
            <a:r>
              <a:rPr lang="en-US" sz="2400" dirty="0" smtClean="0"/>
              <a:t>Provides Navigator-based shared heaps</a:t>
            </a:r>
          </a:p>
          <a:p>
            <a:pPr lvl="2"/>
            <a:r>
              <a:rPr lang="en-US" dirty="0" smtClean="0"/>
              <a:t>Created by one entity, found by others (using string name)</a:t>
            </a:r>
          </a:p>
          <a:p>
            <a:pPr lvl="1"/>
            <a:r>
              <a:rPr lang="en-US" sz="2400" dirty="0" smtClean="0"/>
              <a:t>Provides optimized ways to implement Zero Copy based packet operations</a:t>
            </a:r>
          </a:p>
          <a:p>
            <a:pPr lvl="2"/>
            <a:r>
              <a:rPr lang="en-US" dirty="0" smtClean="0"/>
              <a:t>Support Packet Merging, Splitting and Cloning</a:t>
            </a:r>
          </a:p>
          <a:p>
            <a:pPr lvl="1"/>
            <a:r>
              <a:rPr lang="en-US" sz="2400" dirty="0" smtClean="0"/>
              <a:t>Maintains Reference Counts</a:t>
            </a:r>
          </a:p>
          <a:p>
            <a:pPr lvl="1"/>
            <a:r>
              <a:rPr lang="en-US" sz="2400" dirty="0" smtClean="0"/>
              <a:t>Simplifies recycling policies</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endParaRPr lang="en-US" dirty="0" smtClean="0"/>
          </a:p>
          <a:p>
            <a:endParaRPr lang="en-US" dirty="0"/>
          </a:p>
        </p:txBody>
      </p:sp>
    </p:spTree>
    <p:extLst>
      <p:ext uri="{BB962C8B-B14F-4D97-AF65-F5344CB8AC3E}">
        <p14:creationId xmlns="" xmlns:p14="http://schemas.microsoft.com/office/powerpoint/2010/main" val="2579093251"/>
      </p:ext>
    </p:extLst>
  </p:cSld>
  <p:clrMapOvr>
    <a:masterClrMapping/>
  </p:clrMapOvr>
  <p:transition advClick="0"/>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Real time Communication Resources</a:t>
            </a:r>
            <a:endParaRPr lang="en-US" sz="3600" dirty="0"/>
          </a:p>
        </p:txBody>
      </p:sp>
      <p:sp>
        <p:nvSpPr>
          <p:cNvPr id="3" name="Content Placeholder 2"/>
          <p:cNvSpPr>
            <a:spLocks noGrp="1"/>
          </p:cNvSpPr>
          <p:nvPr>
            <p:ph idx="1"/>
          </p:nvPr>
        </p:nvSpPr>
        <p:spPr>
          <a:xfrm>
            <a:off x="309045" y="878623"/>
            <a:ext cx="8467725" cy="2627187"/>
          </a:xfrm>
        </p:spPr>
        <p:txBody>
          <a:bodyPr>
            <a:normAutofit fontScale="62500" lnSpcReduction="20000"/>
          </a:bodyPr>
          <a:lstStyle/>
          <a:p>
            <a:r>
              <a:rPr lang="en-US" dirty="0" smtClean="0">
                <a:solidFill>
                  <a:srgbClr val="FF0000"/>
                </a:solidFill>
              </a:rPr>
              <a:t>msgcom</a:t>
            </a:r>
          </a:p>
          <a:p>
            <a:pPr lvl="1"/>
            <a:r>
              <a:rPr lang="en-US" dirty="0" smtClean="0"/>
              <a:t>Provides Navigator-based communication channels</a:t>
            </a:r>
          </a:p>
          <a:p>
            <a:pPr lvl="1"/>
            <a:r>
              <a:rPr lang="en-US" dirty="0" smtClean="0"/>
              <a:t>DSP to DSP and ARM to DSP</a:t>
            </a:r>
          </a:p>
          <a:p>
            <a:pPr lvl="1"/>
            <a:r>
              <a:rPr lang="en-US" dirty="0" smtClean="0"/>
              <a:t>Created by reader, found by writer (using string name)</a:t>
            </a:r>
          </a:p>
          <a:p>
            <a:pPr lvl="1"/>
            <a:r>
              <a:rPr lang="en-US" dirty="0" smtClean="0"/>
              <a:t>Channel properties:</a:t>
            </a:r>
          </a:p>
          <a:p>
            <a:pPr lvl="2"/>
            <a:r>
              <a:rPr lang="en-US" dirty="0" smtClean="0"/>
              <a:t>Zero Copy or DMA-copied</a:t>
            </a:r>
          </a:p>
          <a:p>
            <a:pPr lvl="2"/>
            <a:r>
              <a:rPr lang="en-US" dirty="0" smtClean="0"/>
              <a:t>Polled and/or Interrupt driven</a:t>
            </a:r>
          </a:p>
          <a:p>
            <a:pPr lvl="2"/>
            <a:r>
              <a:rPr lang="en-US" dirty="0" smtClean="0"/>
              <a:t>Block or non-blocking</a:t>
            </a:r>
          </a:p>
          <a:p>
            <a:pPr lvl="2"/>
            <a:r>
              <a:rPr lang="en-US" dirty="0" smtClean="0"/>
              <a:t>With or without accumulation</a:t>
            </a:r>
          </a:p>
          <a:p>
            <a:pPr lvl="1"/>
            <a:r>
              <a:rPr lang="en-US" dirty="0" smtClean="0"/>
              <a:t>Conceptually independent on allocation/freeing policies</a:t>
            </a:r>
          </a:p>
        </p:txBody>
      </p:sp>
      <p:sp>
        <p:nvSpPr>
          <p:cNvPr id="4" name="Slide Number Placeholder 3"/>
          <p:cNvSpPr>
            <a:spLocks noGrp="1"/>
          </p:cNvSpPr>
          <p:nvPr>
            <p:ph type="sldNum" sz="quarter" idx="10"/>
          </p:nvPr>
        </p:nvSpPr>
        <p:spPr/>
        <p:txBody>
          <a:bodyPr/>
          <a:lstStyle/>
          <a:p>
            <a:pPr>
              <a:defRPr/>
            </a:pPr>
            <a:fld id="{F91C3E5F-A018-4F63-BB36-98549CBF5F92}" type="slidenum">
              <a:rPr lang="en-US" smtClean="0">
                <a:solidFill>
                  <a:srgbClr val="000000"/>
                </a:solidFill>
              </a:rPr>
              <a:pPr>
                <a:defRPr/>
              </a:pPr>
              <a:t>57</a:t>
            </a:fld>
            <a:endParaRPr lang="en-US" dirty="0">
              <a:solidFill>
                <a:srgbClr val="000000"/>
              </a:solidFill>
            </a:endParaRPr>
          </a:p>
        </p:txBody>
      </p:sp>
      <p:sp>
        <p:nvSpPr>
          <p:cNvPr id="5" name="Content Placeholder 2"/>
          <p:cNvSpPr txBox="1">
            <a:spLocks/>
          </p:cNvSpPr>
          <p:nvPr/>
        </p:nvSpPr>
        <p:spPr bwMode="auto">
          <a:xfrm>
            <a:off x="616285" y="3412947"/>
            <a:ext cx="7818930" cy="2665998"/>
          </a:xfrm>
          <a:prstGeom prst="rect">
            <a:avLst/>
          </a:prstGeom>
          <a:solidFill>
            <a:schemeClr val="bg1">
              <a:lumMod val="85000"/>
            </a:schemeClr>
          </a:solidFill>
          <a:ln w="9525" algn="ctr">
            <a:solidFill>
              <a:schemeClr val="dk1">
                <a:shade val="95000"/>
                <a:satMod val="105000"/>
              </a:schemeClr>
            </a:solidFill>
            <a:miter lim="800000"/>
            <a:headEnd/>
            <a:tailEnd/>
          </a:ln>
        </p:spPr>
        <p:txBody>
          <a:bodyPr vert="horz" wrap="square" lIns="91440" tIns="0" rIns="91440" bIns="0" numCol="1" anchor="ctr" anchorCtr="0" compatLnSpc="1">
            <a:prstTxWarp prst="textNoShape">
              <a:avLst/>
            </a:prstTxWarp>
            <a:normAutofit fontScale="62500" lnSpcReduction="20000"/>
          </a:bodyPr>
          <a:lstStyle/>
          <a:p>
            <a:pPr marL="227013" indent="-227013" eaLnBrk="0" fontAlgn="base" hangingPunct="0">
              <a:spcBef>
                <a:spcPct val="65000"/>
              </a:spcBef>
              <a:spcAft>
                <a:spcPct val="0"/>
              </a:spcAft>
              <a:defRPr/>
            </a:pPr>
            <a:r>
              <a:rPr lang="en-US" sz="2000" b="1" u="sng" kern="0" dirty="0">
                <a:solidFill>
                  <a:srgbClr val="000000"/>
                </a:solidFill>
              </a:rPr>
              <a:t>Reader</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hCh = </a:t>
            </a:r>
            <a:r>
              <a:rPr lang="en-US" b="1" kern="0" dirty="0">
                <a:solidFill>
                  <a:srgbClr val="FF0000"/>
                </a:solidFill>
                <a:latin typeface="Calibri" pitchFamily="34" charset="0"/>
              </a:rPr>
              <a:t>Create</a:t>
            </a:r>
            <a:r>
              <a:rPr lang="en-US" kern="0" dirty="0">
                <a:solidFill>
                  <a:srgbClr val="000000"/>
                </a:solidFill>
                <a:latin typeface="Calibri" pitchFamily="34" charset="0"/>
              </a:rPr>
              <a:t>(“MyChannel”, ChannelType, struct *ChannelConfig); </a:t>
            </a:r>
            <a:r>
              <a:rPr lang="en-US" kern="0" dirty="0">
                <a:solidFill>
                  <a:srgbClr val="00B050"/>
                </a:solidFill>
                <a:latin typeface="Calibri" pitchFamily="34" charset="0"/>
              </a:rPr>
              <a:t>// Reader specifies what channel it wants to create</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a:t>
            </a:r>
            <a:r>
              <a:rPr lang="en-US" kern="0" dirty="0">
                <a:solidFill>
                  <a:srgbClr val="00B050"/>
                </a:solidFill>
                <a:latin typeface="Calibri" pitchFamily="34" charset="0"/>
              </a:rPr>
              <a:t>// For each message</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a:t>
            </a:r>
            <a:r>
              <a:rPr lang="en-US" b="1" kern="0" dirty="0">
                <a:solidFill>
                  <a:srgbClr val="FF0000"/>
                </a:solidFill>
                <a:latin typeface="Calibri" pitchFamily="34" charset="0"/>
              </a:rPr>
              <a:t>Get</a:t>
            </a:r>
            <a:r>
              <a:rPr lang="en-US" kern="0" dirty="0">
                <a:solidFill>
                  <a:srgbClr val="000000"/>
                </a:solidFill>
                <a:latin typeface="Calibri" pitchFamily="34" charset="0"/>
              </a:rPr>
              <a:t>(hCh, &amp;msg) </a:t>
            </a:r>
            <a:r>
              <a:rPr lang="en-US" kern="0" dirty="0">
                <a:solidFill>
                  <a:srgbClr val="00B050"/>
                </a:solidFill>
                <a:latin typeface="Calibri" pitchFamily="34" charset="0"/>
              </a:rPr>
              <a:t>// Either Blocking or Non-blocking call,</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a:t>
            </a:r>
            <a:r>
              <a:rPr lang="en-US" b="1" kern="0" dirty="0">
                <a:solidFill>
                  <a:srgbClr val="00B0F0"/>
                </a:solidFill>
                <a:latin typeface="Calibri" pitchFamily="34" charset="0"/>
              </a:rPr>
              <a:t>pktLibFreeMsg(</a:t>
            </a:r>
            <a:r>
              <a:rPr lang="en-US" kern="0" dirty="0">
                <a:solidFill>
                  <a:srgbClr val="000000"/>
                </a:solidFill>
                <a:latin typeface="Calibri" pitchFamily="34" charset="0"/>
              </a:rPr>
              <a:t>msg); </a:t>
            </a:r>
            <a:r>
              <a:rPr lang="en-US" kern="0" dirty="0">
                <a:solidFill>
                  <a:srgbClr val="00B050"/>
                </a:solidFill>
                <a:latin typeface="Calibri" pitchFamily="34" charset="0"/>
              </a:rPr>
              <a:t>// Not part of IPC API, the way reader frees the message can be application specific</a:t>
            </a:r>
          </a:p>
          <a:p>
            <a:pPr marL="574675" lvl="1" indent="-233363" eaLnBrk="0" fontAlgn="base" hangingPunct="0">
              <a:spcBef>
                <a:spcPct val="20000"/>
              </a:spcBef>
              <a:spcAft>
                <a:spcPct val="0"/>
              </a:spcAft>
              <a:defRPr/>
            </a:pPr>
            <a:r>
              <a:rPr lang="en-US" b="1" kern="0" dirty="0">
                <a:solidFill>
                  <a:srgbClr val="FF0000"/>
                </a:solidFill>
                <a:latin typeface="Calibri" pitchFamily="34" charset="0"/>
              </a:rPr>
              <a:t>Delete</a:t>
            </a:r>
            <a:r>
              <a:rPr lang="en-US" kern="0" dirty="0">
                <a:solidFill>
                  <a:srgbClr val="000000"/>
                </a:solidFill>
                <a:latin typeface="Calibri" pitchFamily="34" charset="0"/>
              </a:rPr>
              <a:t>(hCh);</a:t>
            </a:r>
          </a:p>
          <a:p>
            <a:pPr marL="227013" indent="-227013" eaLnBrk="0" fontAlgn="base" hangingPunct="0">
              <a:spcBef>
                <a:spcPct val="65000"/>
              </a:spcBef>
              <a:spcAft>
                <a:spcPct val="0"/>
              </a:spcAft>
              <a:defRPr/>
            </a:pPr>
            <a:r>
              <a:rPr lang="en-US" sz="2000" b="1" u="sng" kern="0" dirty="0">
                <a:solidFill>
                  <a:srgbClr val="000000"/>
                </a:solidFill>
              </a:rPr>
              <a:t>Writer</a:t>
            </a:r>
            <a:r>
              <a:rPr lang="en-US" sz="2000" kern="0" dirty="0">
                <a:solidFill>
                  <a:srgbClr val="000000"/>
                </a:solidFill>
              </a:rPr>
              <a:t>:</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hHeap = </a:t>
            </a:r>
            <a:r>
              <a:rPr lang="en-US" b="1" kern="0" dirty="0">
                <a:solidFill>
                  <a:srgbClr val="00B0F0"/>
                </a:solidFill>
                <a:latin typeface="Calibri" pitchFamily="34" charset="0"/>
              </a:rPr>
              <a:t>pktLibCreateHeap</a:t>
            </a:r>
            <a:r>
              <a:rPr lang="en-US" kern="0" dirty="0">
                <a:solidFill>
                  <a:srgbClr val="000000"/>
                </a:solidFill>
                <a:latin typeface="Calibri" pitchFamily="34" charset="0"/>
              </a:rPr>
              <a:t>(“MyHeap); </a:t>
            </a:r>
            <a:r>
              <a:rPr lang="en-US" kern="0" dirty="0">
                <a:solidFill>
                  <a:srgbClr val="00B050"/>
                </a:solidFill>
                <a:latin typeface="Calibri" pitchFamily="34" charset="0"/>
              </a:rPr>
              <a:t>// Not part of IPC API, the way  writer allocates the message can be application specific</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hCh = </a:t>
            </a:r>
            <a:r>
              <a:rPr lang="en-US" b="1" kern="0" dirty="0">
                <a:solidFill>
                  <a:srgbClr val="FF0000"/>
                </a:solidFill>
                <a:latin typeface="Calibri" pitchFamily="34" charset="0"/>
              </a:rPr>
              <a:t>Find</a:t>
            </a:r>
            <a:r>
              <a:rPr lang="en-US" kern="0" dirty="0">
                <a:solidFill>
                  <a:srgbClr val="000000"/>
                </a:solidFill>
                <a:latin typeface="Calibri" pitchFamily="34" charset="0"/>
              </a:rPr>
              <a:t>(“MyChannel”);</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a:t>
            </a:r>
            <a:r>
              <a:rPr lang="en-US" kern="0" dirty="0">
                <a:solidFill>
                  <a:srgbClr val="00B050"/>
                </a:solidFill>
                <a:latin typeface="Calibri" pitchFamily="34" charset="0"/>
              </a:rPr>
              <a:t>//For each message</a:t>
            </a:r>
            <a:r>
              <a:rPr lang="en-US" kern="0" dirty="0">
                <a:solidFill>
                  <a:srgbClr val="000000"/>
                </a:solidFill>
                <a:latin typeface="Calibri" pitchFamily="34" charset="0"/>
              </a:rPr>
              <a:t>	</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msg = </a:t>
            </a:r>
            <a:r>
              <a:rPr lang="en-US" b="1" kern="0" dirty="0">
                <a:solidFill>
                  <a:srgbClr val="00B0F0"/>
                </a:solidFill>
                <a:latin typeface="Calibri" pitchFamily="34" charset="0"/>
              </a:rPr>
              <a:t>pktLibAlloc</a:t>
            </a:r>
            <a:r>
              <a:rPr lang="en-US" kern="0" dirty="0">
                <a:solidFill>
                  <a:srgbClr val="000000"/>
                </a:solidFill>
                <a:latin typeface="Calibri" pitchFamily="34" charset="0"/>
              </a:rPr>
              <a:t>(hHeap); </a:t>
            </a:r>
            <a:r>
              <a:rPr lang="en-US" kern="0" dirty="0">
                <a:solidFill>
                  <a:srgbClr val="00B050"/>
                </a:solidFill>
                <a:latin typeface="Calibri" pitchFamily="34" charset="0"/>
              </a:rPr>
              <a:t>// Not part of IPC API, the way reader frees the message can be application specific</a:t>
            </a:r>
          </a:p>
          <a:p>
            <a:pPr marL="574675" lvl="1" indent="-233363" eaLnBrk="0" fontAlgn="base" hangingPunct="0">
              <a:spcBef>
                <a:spcPct val="20000"/>
              </a:spcBef>
              <a:spcAft>
                <a:spcPct val="0"/>
              </a:spcAft>
              <a:defRPr/>
            </a:pPr>
            <a:r>
              <a:rPr lang="en-US" b="1" kern="0" dirty="0">
                <a:solidFill>
                  <a:srgbClr val="FF0000"/>
                </a:solidFill>
                <a:latin typeface="Calibri" pitchFamily="34" charset="0"/>
              </a:rPr>
              <a:t>	Put</a:t>
            </a:r>
            <a:r>
              <a:rPr lang="en-US" kern="0" dirty="0">
                <a:solidFill>
                  <a:srgbClr val="000000"/>
                </a:solidFill>
                <a:latin typeface="Calibri" pitchFamily="34" charset="0"/>
              </a:rPr>
              <a:t>(hCh, msg); </a:t>
            </a:r>
            <a:r>
              <a:rPr lang="en-US" kern="0" dirty="0">
                <a:solidFill>
                  <a:srgbClr val="00B050"/>
                </a:solidFill>
                <a:latin typeface="Calibri" pitchFamily="34" charset="0"/>
              </a:rPr>
              <a:t>// Note: if Copy=PacketDMA, msg is freed my Tx DMA.</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msg = </a:t>
            </a:r>
            <a:r>
              <a:rPr lang="en-US" b="1" kern="0" dirty="0">
                <a:solidFill>
                  <a:srgbClr val="00B0F0"/>
                </a:solidFill>
                <a:latin typeface="Calibri" pitchFamily="34" charset="0"/>
              </a:rPr>
              <a:t>pktLibAlloc</a:t>
            </a:r>
            <a:r>
              <a:rPr lang="en-US" kern="0" dirty="0">
                <a:solidFill>
                  <a:srgbClr val="000000"/>
                </a:solidFill>
                <a:latin typeface="Calibri" pitchFamily="34" charset="0"/>
              </a:rPr>
              <a:t>(hHeap); </a:t>
            </a:r>
            <a:r>
              <a:rPr lang="en-US" kern="0" dirty="0">
                <a:solidFill>
                  <a:srgbClr val="00B050"/>
                </a:solidFill>
                <a:latin typeface="Calibri" pitchFamily="34" charset="0"/>
              </a:rPr>
              <a:t>// Not part of IPC API, the way reader frees the message can be application specific</a:t>
            </a:r>
          </a:p>
          <a:p>
            <a:pPr marL="574675" lvl="1" indent="-233363" eaLnBrk="0" fontAlgn="base" hangingPunct="0">
              <a:spcBef>
                <a:spcPct val="20000"/>
              </a:spcBef>
              <a:spcAft>
                <a:spcPct val="0"/>
              </a:spcAft>
              <a:defRPr/>
            </a:pPr>
            <a:r>
              <a:rPr lang="en-US" b="1" kern="0" dirty="0">
                <a:solidFill>
                  <a:srgbClr val="FF0000"/>
                </a:solidFill>
                <a:latin typeface="Calibri" pitchFamily="34" charset="0"/>
              </a:rPr>
              <a:t>	Put</a:t>
            </a:r>
            <a:r>
              <a:rPr lang="en-US" kern="0" dirty="0">
                <a:solidFill>
                  <a:srgbClr val="000000"/>
                </a:solidFill>
                <a:latin typeface="Calibri" pitchFamily="34" charset="0"/>
              </a:rPr>
              <a:t>(hCh, msg);</a:t>
            </a:r>
          </a:p>
        </p:txBody>
      </p:sp>
    </p:spTree>
    <p:extLst>
      <p:ext uri="{BB962C8B-B14F-4D97-AF65-F5344CB8AC3E}">
        <p14:creationId xmlns="" xmlns:p14="http://schemas.microsoft.com/office/powerpoint/2010/main" val="419883240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3" name="Straight Connector 482"/>
          <p:cNvCxnSpPr/>
          <p:nvPr/>
        </p:nvCxnSpPr>
        <p:spPr>
          <a:xfrm>
            <a:off x="2290505" y="1782254"/>
            <a:ext cx="4048125" cy="0"/>
          </a:xfrm>
          <a:prstGeom prst="line">
            <a:avLst/>
          </a:prstGeom>
          <a:ln w="12700">
            <a:prstDash val="dash"/>
          </a:ln>
        </p:spPr>
        <p:style>
          <a:lnRef idx="2">
            <a:schemeClr val="accent2"/>
          </a:lnRef>
          <a:fillRef idx="0">
            <a:schemeClr val="accent2"/>
          </a:fillRef>
          <a:effectRef idx="1">
            <a:schemeClr val="accent2"/>
          </a:effectRef>
          <a:fontRef idx="minor">
            <a:schemeClr val="tx1"/>
          </a:fontRef>
        </p:style>
      </p:cxnSp>
      <p:sp>
        <p:nvSpPr>
          <p:cNvPr id="418" name="Rectangle 19"/>
          <p:cNvSpPr/>
          <p:nvPr/>
        </p:nvSpPr>
        <p:spPr>
          <a:xfrm>
            <a:off x="5340098" y="3621025"/>
            <a:ext cx="806507" cy="5243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endParaRPr lang="en-US" sz="800" b="1" dirty="0">
              <a:solidFill>
                <a:prstClr val="white">
                  <a:lumMod val="65000"/>
                </a:prstClr>
              </a:solidFill>
            </a:endParaRPr>
          </a:p>
        </p:txBody>
      </p:sp>
      <p:sp>
        <p:nvSpPr>
          <p:cNvPr id="229" name="Rectangle 19"/>
          <p:cNvSpPr/>
          <p:nvPr/>
        </p:nvSpPr>
        <p:spPr>
          <a:xfrm>
            <a:off x="6188225" y="3621025"/>
            <a:ext cx="534455" cy="5243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endParaRPr lang="en-US" sz="800" b="1" dirty="0">
              <a:solidFill>
                <a:prstClr val="white">
                  <a:lumMod val="65000"/>
                </a:prstClr>
              </a:solidFill>
            </a:endParaRPr>
          </a:p>
        </p:txBody>
      </p:sp>
      <p:sp>
        <p:nvSpPr>
          <p:cNvPr id="217" name="Rectangle 19"/>
          <p:cNvSpPr/>
          <p:nvPr/>
        </p:nvSpPr>
        <p:spPr>
          <a:xfrm>
            <a:off x="2297046" y="3621025"/>
            <a:ext cx="469919" cy="5243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endParaRPr lang="en-US" sz="800" b="1" dirty="0">
              <a:solidFill>
                <a:prstClr val="black"/>
              </a:solidFill>
            </a:endParaRPr>
          </a:p>
        </p:txBody>
      </p:sp>
      <p:sp>
        <p:nvSpPr>
          <p:cNvPr id="216" name="Rectangle 19"/>
          <p:cNvSpPr/>
          <p:nvPr/>
        </p:nvSpPr>
        <p:spPr>
          <a:xfrm>
            <a:off x="1759376" y="3621025"/>
            <a:ext cx="469919" cy="5243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endParaRPr lang="en-US" sz="800" b="1" dirty="0">
              <a:solidFill>
                <a:prstClr val="black"/>
              </a:solidFill>
            </a:endParaRPr>
          </a:p>
        </p:txBody>
      </p:sp>
      <p:sp>
        <p:nvSpPr>
          <p:cNvPr id="2" name="Title 1"/>
          <p:cNvSpPr>
            <a:spLocks noGrp="1"/>
          </p:cNvSpPr>
          <p:nvPr>
            <p:ph type="title"/>
          </p:nvPr>
        </p:nvSpPr>
        <p:spPr/>
        <p:txBody>
          <a:bodyPr/>
          <a:lstStyle/>
          <a:p>
            <a:r>
              <a:rPr lang="en-US" dirty="0" smtClean="0"/>
              <a:t>User Space Packet Processing</a:t>
            </a:r>
            <a:endParaRPr lang="en-US" dirty="0"/>
          </a:p>
        </p:txBody>
      </p:sp>
      <p:cxnSp>
        <p:nvCxnSpPr>
          <p:cNvPr id="5" name="Straight Connector 4"/>
          <p:cNvCxnSpPr/>
          <p:nvPr/>
        </p:nvCxnSpPr>
        <p:spPr>
          <a:xfrm>
            <a:off x="2287054" y="2905125"/>
            <a:ext cx="4048125" cy="0"/>
          </a:xfrm>
          <a:prstGeom prst="line">
            <a:avLst/>
          </a:prstGeom>
        </p:spPr>
        <p:style>
          <a:lnRef idx="2">
            <a:schemeClr val="accent2"/>
          </a:lnRef>
          <a:fillRef idx="0">
            <a:schemeClr val="accent2"/>
          </a:fillRef>
          <a:effectRef idx="1">
            <a:schemeClr val="accent2"/>
          </a:effectRef>
          <a:fontRef idx="minor">
            <a:schemeClr val="tx1"/>
          </a:fontRef>
        </p:style>
      </p:cxnSp>
      <p:sp>
        <p:nvSpPr>
          <p:cNvPr id="6" name="TextBox 5"/>
          <p:cNvSpPr txBox="1"/>
          <p:nvPr/>
        </p:nvSpPr>
        <p:spPr>
          <a:xfrm>
            <a:off x="5899020" y="2638425"/>
            <a:ext cx="478015" cy="276999"/>
          </a:xfrm>
          <a:prstGeom prst="rect">
            <a:avLst/>
          </a:prstGeom>
          <a:noFill/>
        </p:spPr>
        <p:txBody>
          <a:bodyPr wrap="none" rtlCol="0">
            <a:spAutoFit/>
          </a:bodyPr>
          <a:lstStyle/>
          <a:p>
            <a:pPr algn="r"/>
            <a:r>
              <a:rPr lang="en-US" sz="1200" b="1" dirty="0">
                <a:solidFill>
                  <a:prstClr val="black"/>
                </a:solidFill>
              </a:rPr>
              <a:t>User</a:t>
            </a:r>
          </a:p>
        </p:txBody>
      </p:sp>
      <p:sp>
        <p:nvSpPr>
          <p:cNvPr id="7" name="TextBox 6"/>
          <p:cNvSpPr txBox="1"/>
          <p:nvPr/>
        </p:nvSpPr>
        <p:spPr>
          <a:xfrm>
            <a:off x="5779948" y="2886075"/>
            <a:ext cx="597087" cy="276999"/>
          </a:xfrm>
          <a:prstGeom prst="rect">
            <a:avLst/>
          </a:prstGeom>
          <a:noFill/>
        </p:spPr>
        <p:txBody>
          <a:bodyPr wrap="none" rtlCol="0">
            <a:spAutoFit/>
          </a:bodyPr>
          <a:lstStyle/>
          <a:p>
            <a:pPr algn="r"/>
            <a:r>
              <a:rPr lang="en-US" sz="1200" b="1" dirty="0">
                <a:solidFill>
                  <a:prstClr val="black"/>
                </a:solidFill>
              </a:rPr>
              <a:t>Kernel</a:t>
            </a:r>
          </a:p>
        </p:txBody>
      </p:sp>
      <p:sp>
        <p:nvSpPr>
          <p:cNvPr id="13" name="Rectangle 19"/>
          <p:cNvSpPr/>
          <p:nvPr/>
        </p:nvSpPr>
        <p:spPr>
          <a:xfrm>
            <a:off x="1715420" y="3670545"/>
            <a:ext cx="469919" cy="5243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r>
              <a:rPr lang="en-US" sz="800" b="1" dirty="0">
                <a:solidFill>
                  <a:prstClr val="black"/>
                </a:solidFill>
              </a:rPr>
              <a:t>TX DMA Channel</a:t>
            </a:r>
          </a:p>
        </p:txBody>
      </p:sp>
      <p:sp>
        <p:nvSpPr>
          <p:cNvPr id="16" name="Rectangle 15"/>
          <p:cNvSpPr/>
          <p:nvPr/>
        </p:nvSpPr>
        <p:spPr>
          <a:xfrm>
            <a:off x="2645248" y="3006546"/>
            <a:ext cx="3065166" cy="552184"/>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dirty="0">
                <a:solidFill>
                  <a:prstClr val="black"/>
                </a:solidFill>
              </a:rPr>
              <a:t>KeyStone Channel Adaptation</a:t>
            </a:r>
          </a:p>
        </p:txBody>
      </p:sp>
      <p:sp>
        <p:nvSpPr>
          <p:cNvPr id="36" name="Freeform 35"/>
          <p:cNvSpPr/>
          <p:nvPr/>
        </p:nvSpPr>
        <p:spPr>
          <a:xfrm>
            <a:off x="1730519" y="4447889"/>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45" name="Rectangle 44"/>
          <p:cNvSpPr/>
          <p:nvPr/>
        </p:nvSpPr>
        <p:spPr>
          <a:xfrm>
            <a:off x="1746951" y="4524699"/>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6" name="Rectangle 45"/>
          <p:cNvSpPr/>
          <p:nvPr/>
        </p:nvSpPr>
        <p:spPr>
          <a:xfrm>
            <a:off x="1746951" y="4594195"/>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7" name="Freeform 46"/>
          <p:cNvSpPr/>
          <p:nvPr/>
        </p:nvSpPr>
        <p:spPr>
          <a:xfrm flipV="1">
            <a:off x="1933579" y="4447889"/>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48" name="Rectangle 47"/>
          <p:cNvSpPr/>
          <p:nvPr/>
        </p:nvSpPr>
        <p:spPr>
          <a:xfrm>
            <a:off x="1950011" y="4486294"/>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9" name="Rectangle 48"/>
          <p:cNvSpPr/>
          <p:nvPr/>
        </p:nvSpPr>
        <p:spPr>
          <a:xfrm>
            <a:off x="1950011" y="4555790"/>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0" name="Freeform 49"/>
          <p:cNvSpPr/>
          <p:nvPr/>
        </p:nvSpPr>
        <p:spPr>
          <a:xfrm>
            <a:off x="2471249" y="4467501"/>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51" name="Rectangle 50"/>
          <p:cNvSpPr/>
          <p:nvPr/>
        </p:nvSpPr>
        <p:spPr>
          <a:xfrm>
            <a:off x="2487681" y="4544311"/>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2" name="Rectangle 51"/>
          <p:cNvSpPr/>
          <p:nvPr/>
        </p:nvSpPr>
        <p:spPr>
          <a:xfrm>
            <a:off x="2487681" y="4613807"/>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3" name="Freeform 52"/>
          <p:cNvSpPr/>
          <p:nvPr/>
        </p:nvSpPr>
        <p:spPr>
          <a:xfrm flipV="1">
            <a:off x="2263932" y="4467501"/>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54" name="Rectangle 53"/>
          <p:cNvSpPr/>
          <p:nvPr/>
        </p:nvSpPr>
        <p:spPr>
          <a:xfrm>
            <a:off x="2280364" y="4505906"/>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5" name="Rectangle 54"/>
          <p:cNvSpPr/>
          <p:nvPr/>
        </p:nvSpPr>
        <p:spPr>
          <a:xfrm>
            <a:off x="2280364" y="4575402"/>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58" name="Straight Arrow Connector 57"/>
          <p:cNvCxnSpPr>
            <a:endCxn id="45" idx="0"/>
          </p:cNvCxnSpPr>
          <p:nvPr/>
        </p:nvCxnSpPr>
        <p:spPr>
          <a:xfrm>
            <a:off x="1807329" y="4194845"/>
            <a:ext cx="2177" cy="32985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2340488" y="4194845"/>
            <a:ext cx="2431" cy="31106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1680036" y="4394766"/>
            <a:ext cx="460859" cy="33775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3" name="TextBox 42"/>
          <p:cNvSpPr txBox="1"/>
          <p:nvPr/>
        </p:nvSpPr>
        <p:spPr>
          <a:xfrm>
            <a:off x="1597187" y="4350452"/>
            <a:ext cx="159659" cy="153888"/>
          </a:xfrm>
          <a:prstGeom prst="rect">
            <a:avLst/>
          </a:prstGeom>
          <a:solidFill>
            <a:schemeClr val="bg1"/>
          </a:solidFill>
        </p:spPr>
        <p:txBody>
          <a:bodyPr wrap="square" lIns="0" tIns="0" rIns="0" bIns="0" rtlCol="0">
            <a:spAutoFit/>
          </a:bodyPr>
          <a:lstStyle/>
          <a:p>
            <a:r>
              <a:rPr lang="en-US" sz="1000" b="1" dirty="0">
                <a:solidFill>
                  <a:prstClr val="black"/>
                </a:solidFill>
              </a:rPr>
              <a:t>TX</a:t>
            </a:r>
          </a:p>
        </p:txBody>
      </p:sp>
      <p:sp>
        <p:nvSpPr>
          <p:cNvPr id="63" name="Rectangle 62"/>
          <p:cNvSpPr/>
          <p:nvPr/>
        </p:nvSpPr>
        <p:spPr>
          <a:xfrm>
            <a:off x="2217706" y="4394766"/>
            <a:ext cx="460859" cy="33775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4" name="TextBox 63"/>
          <p:cNvSpPr txBox="1"/>
          <p:nvPr/>
        </p:nvSpPr>
        <p:spPr>
          <a:xfrm>
            <a:off x="2605669" y="4350452"/>
            <a:ext cx="159659" cy="153888"/>
          </a:xfrm>
          <a:prstGeom prst="rect">
            <a:avLst/>
          </a:prstGeom>
          <a:solidFill>
            <a:schemeClr val="bg1"/>
          </a:solidFill>
        </p:spPr>
        <p:txBody>
          <a:bodyPr wrap="square" lIns="0" tIns="0" rIns="0" bIns="0" rtlCol="0">
            <a:spAutoFit/>
          </a:bodyPr>
          <a:lstStyle/>
          <a:p>
            <a:r>
              <a:rPr lang="en-US" sz="1000" b="1" dirty="0">
                <a:solidFill>
                  <a:prstClr val="black"/>
                </a:solidFill>
              </a:rPr>
              <a:t>RX</a:t>
            </a:r>
          </a:p>
        </p:txBody>
      </p:sp>
      <p:sp>
        <p:nvSpPr>
          <p:cNvPr id="66" name="Rectangle 19"/>
          <p:cNvSpPr/>
          <p:nvPr/>
        </p:nvSpPr>
        <p:spPr>
          <a:xfrm>
            <a:off x="6146607" y="3670545"/>
            <a:ext cx="534455" cy="5243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r>
              <a:rPr lang="en-US" sz="800" b="1" dirty="0">
                <a:solidFill>
                  <a:prstClr val="black"/>
                </a:solidFill>
              </a:rPr>
              <a:t>Filter</a:t>
            </a:r>
          </a:p>
          <a:p>
            <a:pPr algn="ctr"/>
            <a:r>
              <a:rPr lang="en-US" sz="800" b="1" dirty="0">
                <a:solidFill>
                  <a:prstClr val="black"/>
                </a:solidFill>
              </a:rPr>
              <a:t>Channel</a:t>
            </a:r>
          </a:p>
        </p:txBody>
      </p:sp>
      <p:sp>
        <p:nvSpPr>
          <p:cNvPr id="79" name="Freeform 78"/>
          <p:cNvSpPr/>
          <p:nvPr/>
        </p:nvSpPr>
        <p:spPr>
          <a:xfrm>
            <a:off x="1736558" y="5139447"/>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81" name="Rectangle 80"/>
          <p:cNvSpPr/>
          <p:nvPr/>
        </p:nvSpPr>
        <p:spPr>
          <a:xfrm>
            <a:off x="1752990" y="5285753"/>
            <a:ext cx="125110" cy="45719"/>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2" name="Freeform 81"/>
          <p:cNvSpPr/>
          <p:nvPr/>
        </p:nvSpPr>
        <p:spPr>
          <a:xfrm flipV="1">
            <a:off x="1939618" y="5139447"/>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83" name="Rectangle 82"/>
          <p:cNvSpPr/>
          <p:nvPr/>
        </p:nvSpPr>
        <p:spPr>
          <a:xfrm>
            <a:off x="1956050" y="5177852"/>
            <a:ext cx="125110" cy="45719"/>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4" name="Rectangle 83"/>
          <p:cNvSpPr/>
          <p:nvPr/>
        </p:nvSpPr>
        <p:spPr>
          <a:xfrm>
            <a:off x="1956050" y="5247348"/>
            <a:ext cx="125110" cy="45719"/>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1" name="Rectangle 90"/>
          <p:cNvSpPr/>
          <p:nvPr/>
        </p:nvSpPr>
        <p:spPr>
          <a:xfrm>
            <a:off x="1686075" y="5086324"/>
            <a:ext cx="460859" cy="33775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2" name="TextBox 91"/>
          <p:cNvSpPr txBox="1"/>
          <p:nvPr/>
        </p:nvSpPr>
        <p:spPr>
          <a:xfrm>
            <a:off x="1603226" y="5039755"/>
            <a:ext cx="159659" cy="153888"/>
          </a:xfrm>
          <a:prstGeom prst="rect">
            <a:avLst/>
          </a:prstGeom>
          <a:solidFill>
            <a:schemeClr val="bg1"/>
          </a:solidFill>
        </p:spPr>
        <p:txBody>
          <a:bodyPr wrap="square" lIns="0" tIns="0" rIns="0" bIns="0" rtlCol="0">
            <a:spAutoFit/>
          </a:bodyPr>
          <a:lstStyle/>
          <a:p>
            <a:r>
              <a:rPr lang="en-US" sz="1000" b="1" dirty="0">
                <a:solidFill>
                  <a:prstClr val="black"/>
                </a:solidFill>
              </a:rPr>
              <a:t>TX</a:t>
            </a:r>
          </a:p>
        </p:txBody>
      </p:sp>
      <p:sp>
        <p:nvSpPr>
          <p:cNvPr id="96" name="Rounded Rectangle 95"/>
          <p:cNvSpPr/>
          <p:nvPr/>
        </p:nvSpPr>
        <p:spPr>
          <a:xfrm>
            <a:off x="1684578" y="4809325"/>
            <a:ext cx="460859" cy="192025"/>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dirty="0">
                <a:solidFill>
                  <a:prstClr val="black"/>
                </a:solidFill>
              </a:rPr>
              <a:t>CPPI DMA</a:t>
            </a:r>
          </a:p>
        </p:txBody>
      </p:sp>
      <p:cxnSp>
        <p:nvCxnSpPr>
          <p:cNvPr id="99" name="Elbow Connector 98"/>
          <p:cNvCxnSpPr>
            <a:stCxn id="46" idx="2"/>
            <a:endCxn id="49" idx="2"/>
          </p:cNvCxnSpPr>
          <p:nvPr/>
        </p:nvCxnSpPr>
        <p:spPr>
          <a:xfrm rot="5400000" flipH="1" flipV="1">
            <a:off x="1891833" y="4519182"/>
            <a:ext cx="38405" cy="203060"/>
          </a:xfrm>
          <a:prstGeom prst="bentConnector3">
            <a:avLst>
              <a:gd name="adj1" fmla="val -529098"/>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0" name="Elbow Connector 99"/>
          <p:cNvCxnSpPr>
            <a:stCxn id="83" idx="0"/>
            <a:endCxn id="81" idx="0"/>
          </p:cNvCxnSpPr>
          <p:nvPr/>
        </p:nvCxnSpPr>
        <p:spPr>
          <a:xfrm rot="16200000" flipH="1" flipV="1">
            <a:off x="1863124" y="5130272"/>
            <a:ext cx="107901" cy="203060"/>
          </a:xfrm>
          <a:prstGeom prst="bentConnector3">
            <a:avLst>
              <a:gd name="adj1" fmla="val -197642"/>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Freeform 104"/>
          <p:cNvSpPr/>
          <p:nvPr/>
        </p:nvSpPr>
        <p:spPr>
          <a:xfrm>
            <a:off x="2471249" y="5159059"/>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106" name="Rectangle 105"/>
          <p:cNvSpPr/>
          <p:nvPr/>
        </p:nvSpPr>
        <p:spPr>
          <a:xfrm>
            <a:off x="2487681" y="5235869"/>
            <a:ext cx="125110" cy="45719"/>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7" name="Rectangle 106"/>
          <p:cNvSpPr/>
          <p:nvPr/>
        </p:nvSpPr>
        <p:spPr>
          <a:xfrm>
            <a:off x="2487681" y="5305365"/>
            <a:ext cx="125110" cy="45719"/>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8" name="Freeform 107"/>
          <p:cNvSpPr/>
          <p:nvPr/>
        </p:nvSpPr>
        <p:spPr>
          <a:xfrm flipV="1">
            <a:off x="2263932" y="5159059"/>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109" name="Rectangle 108"/>
          <p:cNvSpPr/>
          <p:nvPr/>
        </p:nvSpPr>
        <p:spPr>
          <a:xfrm>
            <a:off x="2280364" y="5197464"/>
            <a:ext cx="125110" cy="45719"/>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0" name="Rectangle 109"/>
          <p:cNvSpPr/>
          <p:nvPr/>
        </p:nvSpPr>
        <p:spPr>
          <a:xfrm>
            <a:off x="2280364" y="5266960"/>
            <a:ext cx="125110" cy="45719"/>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1" name="Rectangle 110"/>
          <p:cNvSpPr/>
          <p:nvPr/>
        </p:nvSpPr>
        <p:spPr>
          <a:xfrm>
            <a:off x="2217706" y="5086324"/>
            <a:ext cx="460859" cy="33775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2" name="TextBox 111"/>
          <p:cNvSpPr txBox="1"/>
          <p:nvPr/>
        </p:nvSpPr>
        <p:spPr>
          <a:xfrm>
            <a:off x="2595717" y="5039755"/>
            <a:ext cx="159659" cy="153888"/>
          </a:xfrm>
          <a:prstGeom prst="rect">
            <a:avLst/>
          </a:prstGeom>
          <a:solidFill>
            <a:schemeClr val="bg1"/>
          </a:solidFill>
        </p:spPr>
        <p:txBody>
          <a:bodyPr wrap="square" lIns="0" tIns="0" rIns="0" bIns="0" rtlCol="0">
            <a:spAutoFit/>
          </a:bodyPr>
          <a:lstStyle/>
          <a:p>
            <a:r>
              <a:rPr lang="en-US" sz="1000" b="1" dirty="0">
                <a:solidFill>
                  <a:prstClr val="black"/>
                </a:solidFill>
              </a:rPr>
              <a:t>RX</a:t>
            </a:r>
          </a:p>
        </p:txBody>
      </p:sp>
      <p:sp>
        <p:nvSpPr>
          <p:cNvPr id="113" name="Rounded Rectangle 112"/>
          <p:cNvSpPr/>
          <p:nvPr/>
        </p:nvSpPr>
        <p:spPr>
          <a:xfrm>
            <a:off x="2217705" y="4809324"/>
            <a:ext cx="460859" cy="192025"/>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dirty="0">
                <a:solidFill>
                  <a:prstClr val="black"/>
                </a:solidFill>
              </a:rPr>
              <a:t>CPPI DMA</a:t>
            </a:r>
          </a:p>
        </p:txBody>
      </p:sp>
      <p:cxnSp>
        <p:nvCxnSpPr>
          <p:cNvPr id="114" name="Elbow Connector 113"/>
          <p:cNvCxnSpPr>
            <a:stCxn id="109" idx="0"/>
            <a:endCxn id="106" idx="0"/>
          </p:cNvCxnSpPr>
          <p:nvPr/>
        </p:nvCxnSpPr>
        <p:spPr>
          <a:xfrm rot="16200000" flipH="1">
            <a:off x="2427374" y="5113008"/>
            <a:ext cx="38405" cy="207317"/>
          </a:xfrm>
          <a:prstGeom prst="bentConnector3">
            <a:avLst>
              <a:gd name="adj1" fmla="val -595235"/>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Elbow Connector 116"/>
          <p:cNvCxnSpPr>
            <a:stCxn id="52" idx="2"/>
            <a:endCxn id="55" idx="2"/>
          </p:cNvCxnSpPr>
          <p:nvPr/>
        </p:nvCxnSpPr>
        <p:spPr>
          <a:xfrm rot="5400000" flipH="1">
            <a:off x="2427375" y="4536666"/>
            <a:ext cx="38405" cy="207317"/>
          </a:xfrm>
          <a:prstGeom prst="bentConnector3">
            <a:avLst>
              <a:gd name="adj1" fmla="val -462958"/>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24" name="Freeform 123"/>
          <p:cNvSpPr/>
          <p:nvPr/>
        </p:nvSpPr>
        <p:spPr>
          <a:xfrm>
            <a:off x="6229457" y="5468286"/>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126" name="Rectangle 125"/>
          <p:cNvSpPr/>
          <p:nvPr/>
        </p:nvSpPr>
        <p:spPr>
          <a:xfrm>
            <a:off x="6245889" y="5614592"/>
            <a:ext cx="125110" cy="45719"/>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3" name="Freeform 132"/>
          <p:cNvSpPr/>
          <p:nvPr/>
        </p:nvSpPr>
        <p:spPr>
          <a:xfrm flipV="1">
            <a:off x="6449590" y="4469756"/>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134" name="Rectangle 133"/>
          <p:cNvSpPr/>
          <p:nvPr/>
        </p:nvSpPr>
        <p:spPr>
          <a:xfrm>
            <a:off x="6466022" y="4508161"/>
            <a:ext cx="125110" cy="45719"/>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136" name="Straight Arrow Connector 135"/>
          <p:cNvCxnSpPr>
            <a:endCxn id="126" idx="0"/>
          </p:cNvCxnSpPr>
          <p:nvPr/>
        </p:nvCxnSpPr>
        <p:spPr>
          <a:xfrm>
            <a:off x="6308443" y="4201174"/>
            <a:ext cx="1" cy="141341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V="1">
            <a:off x="6526146" y="4197100"/>
            <a:ext cx="2431" cy="31106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6146608" y="4397289"/>
            <a:ext cx="534454" cy="33775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174" name="Straight Arrow Connector 173"/>
          <p:cNvCxnSpPr>
            <a:stCxn id="48" idx="0"/>
          </p:cNvCxnSpPr>
          <p:nvPr/>
        </p:nvCxnSpPr>
        <p:spPr>
          <a:xfrm flipV="1">
            <a:off x="2012566" y="4175231"/>
            <a:ext cx="0" cy="3110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a:endCxn id="51" idx="0"/>
          </p:cNvCxnSpPr>
          <p:nvPr/>
        </p:nvCxnSpPr>
        <p:spPr>
          <a:xfrm>
            <a:off x="2550236" y="4194845"/>
            <a:ext cx="0" cy="349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6" name="Rectangle 205"/>
          <p:cNvSpPr/>
          <p:nvPr/>
        </p:nvSpPr>
        <p:spPr>
          <a:xfrm>
            <a:off x="2655491" y="2104241"/>
            <a:ext cx="987092" cy="633469"/>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dirty="0">
                <a:solidFill>
                  <a:prstClr val="black"/>
                </a:solidFill>
              </a:rPr>
              <a:t>KeyStone Msgcom Library</a:t>
            </a:r>
          </a:p>
        </p:txBody>
      </p:sp>
      <p:sp>
        <p:nvSpPr>
          <p:cNvPr id="207" name="Oval 206"/>
          <p:cNvSpPr/>
          <p:nvPr/>
        </p:nvSpPr>
        <p:spPr>
          <a:xfrm>
            <a:off x="3911419" y="1585560"/>
            <a:ext cx="1141294" cy="393388"/>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prstClr val="black"/>
                </a:solidFill>
              </a:rPr>
              <a:t>Pktlib </a:t>
            </a:r>
          </a:p>
          <a:p>
            <a:pPr algn="ctr"/>
            <a:r>
              <a:rPr lang="en-US" sz="1200" dirty="0">
                <a:solidFill>
                  <a:prstClr val="black"/>
                </a:solidFill>
              </a:rPr>
              <a:t>SAP</a:t>
            </a:r>
          </a:p>
        </p:txBody>
      </p:sp>
      <p:sp>
        <p:nvSpPr>
          <p:cNvPr id="208" name="Oval 207"/>
          <p:cNvSpPr/>
          <p:nvPr/>
        </p:nvSpPr>
        <p:spPr>
          <a:xfrm>
            <a:off x="2578100" y="1585560"/>
            <a:ext cx="1141294" cy="393388"/>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prstClr val="black"/>
                </a:solidFill>
              </a:rPr>
              <a:t>MsgCom</a:t>
            </a:r>
            <a:r>
              <a:rPr lang="en-US" sz="1200" dirty="0">
                <a:solidFill>
                  <a:prstClr val="black"/>
                </a:solidFill>
              </a:rPr>
              <a:t> SAP</a:t>
            </a:r>
          </a:p>
        </p:txBody>
      </p:sp>
      <p:sp>
        <p:nvSpPr>
          <p:cNvPr id="209" name="Rectangle 208"/>
          <p:cNvSpPr/>
          <p:nvPr/>
        </p:nvSpPr>
        <p:spPr>
          <a:xfrm>
            <a:off x="3994768" y="2143455"/>
            <a:ext cx="987092" cy="633469"/>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dirty="0">
                <a:solidFill>
                  <a:prstClr val="black"/>
                </a:solidFill>
              </a:rPr>
              <a:t>KeyStone Packet Library</a:t>
            </a:r>
          </a:p>
        </p:txBody>
      </p:sp>
      <p:sp>
        <p:nvSpPr>
          <p:cNvPr id="212" name="Oval 211"/>
          <p:cNvSpPr/>
          <p:nvPr/>
        </p:nvSpPr>
        <p:spPr>
          <a:xfrm>
            <a:off x="2641035" y="2748748"/>
            <a:ext cx="1001550" cy="296202"/>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prstClr val="black"/>
                </a:solidFill>
              </a:rPr>
              <a:t>vRing API</a:t>
            </a:r>
          </a:p>
        </p:txBody>
      </p:sp>
      <p:sp>
        <p:nvSpPr>
          <p:cNvPr id="213" name="Oval 212"/>
          <p:cNvSpPr/>
          <p:nvPr/>
        </p:nvSpPr>
        <p:spPr>
          <a:xfrm>
            <a:off x="3988229" y="2737710"/>
            <a:ext cx="1001550" cy="296202"/>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prstClr val="black"/>
                </a:solidFill>
              </a:rPr>
              <a:t>bMan API</a:t>
            </a:r>
          </a:p>
        </p:txBody>
      </p:sp>
      <p:sp>
        <p:nvSpPr>
          <p:cNvPr id="215" name="Rectangle 19"/>
          <p:cNvSpPr/>
          <p:nvPr/>
        </p:nvSpPr>
        <p:spPr>
          <a:xfrm>
            <a:off x="2256111" y="3670545"/>
            <a:ext cx="460861" cy="520225"/>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r>
              <a:rPr lang="en-US" sz="800" b="1" dirty="0">
                <a:solidFill>
                  <a:prstClr val="black"/>
                </a:solidFill>
              </a:rPr>
              <a:t>RX DMA Channel</a:t>
            </a:r>
          </a:p>
        </p:txBody>
      </p:sp>
      <p:sp>
        <p:nvSpPr>
          <p:cNvPr id="250" name="Rectangle 19"/>
          <p:cNvSpPr/>
          <p:nvPr/>
        </p:nvSpPr>
        <p:spPr>
          <a:xfrm>
            <a:off x="3487601" y="3621025"/>
            <a:ext cx="469919" cy="5243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endParaRPr lang="en-US" sz="800" b="1" dirty="0">
              <a:solidFill>
                <a:prstClr val="black"/>
              </a:solidFill>
            </a:endParaRPr>
          </a:p>
        </p:txBody>
      </p:sp>
      <p:sp>
        <p:nvSpPr>
          <p:cNvPr id="251" name="Rectangle 19"/>
          <p:cNvSpPr/>
          <p:nvPr/>
        </p:nvSpPr>
        <p:spPr>
          <a:xfrm>
            <a:off x="2949931" y="3621025"/>
            <a:ext cx="469919" cy="5243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endParaRPr lang="en-US" sz="800" b="1" dirty="0">
              <a:solidFill>
                <a:prstClr val="black"/>
              </a:solidFill>
            </a:endParaRPr>
          </a:p>
        </p:txBody>
      </p:sp>
      <p:sp>
        <p:nvSpPr>
          <p:cNvPr id="252" name="Rectangle 19"/>
          <p:cNvSpPr/>
          <p:nvPr/>
        </p:nvSpPr>
        <p:spPr>
          <a:xfrm>
            <a:off x="2917564" y="3670545"/>
            <a:ext cx="469919" cy="5243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r>
              <a:rPr lang="en-US" sz="800" b="1" dirty="0">
                <a:solidFill>
                  <a:prstClr val="black"/>
                </a:solidFill>
              </a:rPr>
              <a:t>TX DMA Channel</a:t>
            </a:r>
          </a:p>
        </p:txBody>
      </p:sp>
      <p:sp>
        <p:nvSpPr>
          <p:cNvPr id="253" name="Freeform 252"/>
          <p:cNvSpPr/>
          <p:nvPr/>
        </p:nvSpPr>
        <p:spPr>
          <a:xfrm>
            <a:off x="2932663" y="4447889"/>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254" name="Rectangle 253"/>
          <p:cNvSpPr/>
          <p:nvPr/>
        </p:nvSpPr>
        <p:spPr>
          <a:xfrm>
            <a:off x="2949095" y="4524699"/>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55" name="Rectangle 254"/>
          <p:cNvSpPr/>
          <p:nvPr/>
        </p:nvSpPr>
        <p:spPr>
          <a:xfrm>
            <a:off x="2949095" y="4594195"/>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56" name="Freeform 255"/>
          <p:cNvSpPr/>
          <p:nvPr/>
        </p:nvSpPr>
        <p:spPr>
          <a:xfrm flipV="1">
            <a:off x="3135723" y="4447889"/>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257" name="Rectangle 256"/>
          <p:cNvSpPr/>
          <p:nvPr/>
        </p:nvSpPr>
        <p:spPr>
          <a:xfrm>
            <a:off x="3152155" y="4486294"/>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58" name="Rectangle 257"/>
          <p:cNvSpPr/>
          <p:nvPr/>
        </p:nvSpPr>
        <p:spPr>
          <a:xfrm>
            <a:off x="3152155" y="4555790"/>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59" name="Freeform 258"/>
          <p:cNvSpPr/>
          <p:nvPr/>
        </p:nvSpPr>
        <p:spPr>
          <a:xfrm>
            <a:off x="3673393" y="4467501"/>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260" name="Rectangle 259"/>
          <p:cNvSpPr/>
          <p:nvPr/>
        </p:nvSpPr>
        <p:spPr>
          <a:xfrm>
            <a:off x="3689825" y="4544311"/>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61" name="Rectangle 260"/>
          <p:cNvSpPr/>
          <p:nvPr/>
        </p:nvSpPr>
        <p:spPr>
          <a:xfrm>
            <a:off x="3689825" y="4613807"/>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62" name="Freeform 261"/>
          <p:cNvSpPr/>
          <p:nvPr/>
        </p:nvSpPr>
        <p:spPr>
          <a:xfrm flipV="1">
            <a:off x="3466076" y="4467501"/>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263" name="Rectangle 262"/>
          <p:cNvSpPr/>
          <p:nvPr/>
        </p:nvSpPr>
        <p:spPr>
          <a:xfrm>
            <a:off x="3482508" y="4505906"/>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64" name="Rectangle 263"/>
          <p:cNvSpPr/>
          <p:nvPr/>
        </p:nvSpPr>
        <p:spPr>
          <a:xfrm>
            <a:off x="3482508" y="4575402"/>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265" name="Straight Arrow Connector 264"/>
          <p:cNvCxnSpPr>
            <a:endCxn id="254" idx="0"/>
          </p:cNvCxnSpPr>
          <p:nvPr/>
        </p:nvCxnSpPr>
        <p:spPr>
          <a:xfrm>
            <a:off x="3009473" y="4194845"/>
            <a:ext cx="2177" cy="32985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p:nvPr/>
        </p:nvCxnSpPr>
        <p:spPr>
          <a:xfrm flipV="1">
            <a:off x="3542632" y="4194845"/>
            <a:ext cx="2431" cy="31106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7" name="Rectangle 266"/>
          <p:cNvSpPr/>
          <p:nvPr/>
        </p:nvSpPr>
        <p:spPr>
          <a:xfrm>
            <a:off x="2879159" y="4394766"/>
            <a:ext cx="463880" cy="33775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68" name="TextBox 267"/>
          <p:cNvSpPr txBox="1"/>
          <p:nvPr/>
        </p:nvSpPr>
        <p:spPr>
          <a:xfrm>
            <a:off x="2799331" y="4350452"/>
            <a:ext cx="159659" cy="153888"/>
          </a:xfrm>
          <a:prstGeom prst="rect">
            <a:avLst/>
          </a:prstGeom>
          <a:solidFill>
            <a:schemeClr val="bg1"/>
          </a:solidFill>
        </p:spPr>
        <p:txBody>
          <a:bodyPr wrap="square" lIns="0" tIns="0" rIns="0" bIns="0" rtlCol="0">
            <a:spAutoFit/>
          </a:bodyPr>
          <a:lstStyle/>
          <a:p>
            <a:r>
              <a:rPr lang="en-US" sz="1000" b="1" dirty="0">
                <a:solidFill>
                  <a:prstClr val="black"/>
                </a:solidFill>
              </a:rPr>
              <a:t>TX</a:t>
            </a:r>
          </a:p>
        </p:txBody>
      </p:sp>
      <p:sp>
        <p:nvSpPr>
          <p:cNvPr id="269" name="Rectangle 268"/>
          <p:cNvSpPr/>
          <p:nvPr/>
        </p:nvSpPr>
        <p:spPr>
          <a:xfrm>
            <a:off x="3419850" y="4394766"/>
            <a:ext cx="460859" cy="33775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70" name="TextBox 269"/>
          <p:cNvSpPr txBox="1"/>
          <p:nvPr/>
        </p:nvSpPr>
        <p:spPr>
          <a:xfrm>
            <a:off x="3797861" y="4350452"/>
            <a:ext cx="159659" cy="153888"/>
          </a:xfrm>
          <a:prstGeom prst="rect">
            <a:avLst/>
          </a:prstGeom>
          <a:solidFill>
            <a:schemeClr val="bg1"/>
          </a:solidFill>
        </p:spPr>
        <p:txBody>
          <a:bodyPr wrap="square" lIns="0" tIns="0" rIns="0" bIns="0" rtlCol="0">
            <a:spAutoFit/>
          </a:bodyPr>
          <a:lstStyle/>
          <a:p>
            <a:r>
              <a:rPr lang="en-US" sz="1000" b="1" dirty="0">
                <a:solidFill>
                  <a:prstClr val="black"/>
                </a:solidFill>
              </a:rPr>
              <a:t>RX</a:t>
            </a:r>
          </a:p>
        </p:txBody>
      </p:sp>
      <p:sp>
        <p:nvSpPr>
          <p:cNvPr id="279" name="Rounded Rectangle 278"/>
          <p:cNvSpPr/>
          <p:nvPr/>
        </p:nvSpPr>
        <p:spPr>
          <a:xfrm>
            <a:off x="2902143" y="4809325"/>
            <a:ext cx="417913" cy="192025"/>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dirty="0">
                <a:solidFill>
                  <a:prstClr val="black"/>
                </a:solidFill>
              </a:rPr>
              <a:t>TX DMA</a:t>
            </a:r>
          </a:p>
        </p:txBody>
      </p:sp>
      <p:cxnSp>
        <p:nvCxnSpPr>
          <p:cNvPr id="280" name="Elbow Connector 279"/>
          <p:cNvCxnSpPr>
            <a:stCxn id="255" idx="2"/>
            <a:endCxn id="258" idx="2"/>
          </p:cNvCxnSpPr>
          <p:nvPr/>
        </p:nvCxnSpPr>
        <p:spPr>
          <a:xfrm rot="5400000" flipH="1" flipV="1">
            <a:off x="3093977" y="4519182"/>
            <a:ext cx="38405" cy="203060"/>
          </a:xfrm>
          <a:prstGeom prst="bentConnector3">
            <a:avLst>
              <a:gd name="adj1" fmla="val -529098"/>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2" name="Elbow Connector 291"/>
          <p:cNvCxnSpPr>
            <a:stCxn id="261" idx="2"/>
            <a:endCxn id="264" idx="2"/>
          </p:cNvCxnSpPr>
          <p:nvPr/>
        </p:nvCxnSpPr>
        <p:spPr>
          <a:xfrm rot="5400000" flipH="1">
            <a:off x="3629519" y="4536666"/>
            <a:ext cx="38405" cy="207317"/>
          </a:xfrm>
          <a:prstGeom prst="bentConnector3">
            <a:avLst>
              <a:gd name="adj1" fmla="val -462958"/>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a:stCxn id="257" idx="0"/>
          </p:cNvCxnSpPr>
          <p:nvPr/>
        </p:nvCxnSpPr>
        <p:spPr>
          <a:xfrm flipV="1">
            <a:off x="3214710" y="4175231"/>
            <a:ext cx="0" cy="3110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a:endCxn id="260" idx="0"/>
          </p:cNvCxnSpPr>
          <p:nvPr/>
        </p:nvCxnSpPr>
        <p:spPr>
          <a:xfrm>
            <a:off x="3752380" y="4194845"/>
            <a:ext cx="0" cy="349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9" name="Rectangle 19"/>
          <p:cNvSpPr/>
          <p:nvPr/>
        </p:nvSpPr>
        <p:spPr>
          <a:xfrm>
            <a:off x="3458255" y="3670545"/>
            <a:ext cx="460861" cy="520225"/>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r>
              <a:rPr lang="en-US" sz="800" b="1" dirty="0">
                <a:solidFill>
                  <a:prstClr val="black"/>
                </a:solidFill>
              </a:rPr>
              <a:t>RX DMA Channel</a:t>
            </a:r>
          </a:p>
        </p:txBody>
      </p:sp>
      <p:sp>
        <p:nvSpPr>
          <p:cNvPr id="300" name="Rectangle 299"/>
          <p:cNvSpPr/>
          <p:nvPr/>
        </p:nvSpPr>
        <p:spPr>
          <a:xfrm>
            <a:off x="1038740" y="4763739"/>
            <a:ext cx="1672531" cy="286001"/>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01" name="TextBox 300"/>
          <p:cNvSpPr txBox="1"/>
          <p:nvPr/>
        </p:nvSpPr>
        <p:spPr>
          <a:xfrm>
            <a:off x="1061306" y="4783628"/>
            <a:ext cx="605016" cy="246221"/>
          </a:xfrm>
          <a:prstGeom prst="rect">
            <a:avLst/>
          </a:prstGeom>
          <a:solidFill>
            <a:schemeClr val="bg1"/>
          </a:solidFill>
        </p:spPr>
        <p:txBody>
          <a:bodyPr wrap="square" lIns="0" tIns="0" rIns="0" bIns="0" rtlCol="0">
            <a:spAutoFit/>
          </a:bodyPr>
          <a:lstStyle/>
          <a:p>
            <a:r>
              <a:rPr lang="en-US" sz="800" dirty="0">
                <a:solidFill>
                  <a:prstClr val="black"/>
                </a:solidFill>
              </a:rPr>
              <a:t>Infrastructure DMA</a:t>
            </a:r>
          </a:p>
        </p:txBody>
      </p:sp>
      <p:sp>
        <p:nvSpPr>
          <p:cNvPr id="302" name="Rectangle 301"/>
          <p:cNvSpPr/>
          <p:nvPr/>
        </p:nvSpPr>
        <p:spPr>
          <a:xfrm>
            <a:off x="2879159" y="4773396"/>
            <a:ext cx="463880" cy="838359"/>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04" name="Rectangle 303"/>
          <p:cNvSpPr/>
          <p:nvPr/>
        </p:nvSpPr>
        <p:spPr>
          <a:xfrm>
            <a:off x="2920399" y="5049414"/>
            <a:ext cx="381401" cy="523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prstClr val="white"/>
                </a:solidFill>
              </a:rPr>
              <a:t>HW </a:t>
            </a:r>
            <a:r>
              <a:rPr lang="en-US" sz="600" dirty="0">
                <a:solidFill>
                  <a:prstClr val="white"/>
                </a:solidFill>
              </a:rPr>
              <a:t>Accelerator</a:t>
            </a:r>
          </a:p>
        </p:txBody>
      </p:sp>
      <p:sp>
        <p:nvSpPr>
          <p:cNvPr id="305" name="Rounded Rectangle 304"/>
          <p:cNvSpPr/>
          <p:nvPr/>
        </p:nvSpPr>
        <p:spPr>
          <a:xfrm>
            <a:off x="3447033" y="4809326"/>
            <a:ext cx="417913" cy="192025"/>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dirty="0">
                <a:solidFill>
                  <a:prstClr val="black"/>
                </a:solidFill>
              </a:rPr>
              <a:t>RX DMA</a:t>
            </a:r>
          </a:p>
        </p:txBody>
      </p:sp>
      <p:sp>
        <p:nvSpPr>
          <p:cNvPr id="306" name="Rectangle 305"/>
          <p:cNvSpPr/>
          <p:nvPr/>
        </p:nvSpPr>
        <p:spPr>
          <a:xfrm>
            <a:off x="3424049" y="4773397"/>
            <a:ext cx="463880" cy="838359"/>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07" name="Rectangle 306"/>
          <p:cNvSpPr/>
          <p:nvPr/>
        </p:nvSpPr>
        <p:spPr>
          <a:xfrm>
            <a:off x="3465289" y="5049415"/>
            <a:ext cx="381401" cy="523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prstClr val="white"/>
                </a:solidFill>
              </a:rPr>
              <a:t>HW </a:t>
            </a:r>
            <a:r>
              <a:rPr lang="en-US" sz="600" dirty="0">
                <a:solidFill>
                  <a:prstClr val="white"/>
                </a:solidFill>
              </a:rPr>
              <a:t>Accelerator</a:t>
            </a:r>
          </a:p>
        </p:txBody>
      </p:sp>
      <p:sp>
        <p:nvSpPr>
          <p:cNvPr id="311" name="Freeform 310"/>
          <p:cNvSpPr/>
          <p:nvPr/>
        </p:nvSpPr>
        <p:spPr>
          <a:xfrm>
            <a:off x="5301695" y="4852858"/>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313" name="Rectangle 312"/>
          <p:cNvSpPr/>
          <p:nvPr/>
        </p:nvSpPr>
        <p:spPr>
          <a:xfrm>
            <a:off x="5318127" y="4999164"/>
            <a:ext cx="125110" cy="45719"/>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20" name="Freeform 319"/>
          <p:cNvSpPr/>
          <p:nvPr/>
        </p:nvSpPr>
        <p:spPr>
          <a:xfrm flipV="1">
            <a:off x="5862478" y="4452589"/>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321" name="Rectangle 320"/>
          <p:cNvSpPr/>
          <p:nvPr/>
        </p:nvSpPr>
        <p:spPr>
          <a:xfrm>
            <a:off x="5878910" y="4490994"/>
            <a:ext cx="125110" cy="45719"/>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330" name="Elbow Connector 329"/>
          <p:cNvCxnSpPr>
            <a:stCxn id="313" idx="2"/>
            <a:endCxn id="404" idx="2"/>
          </p:cNvCxnSpPr>
          <p:nvPr/>
        </p:nvCxnSpPr>
        <p:spPr>
          <a:xfrm rot="5400000" flipH="1" flipV="1">
            <a:off x="5443190" y="4912434"/>
            <a:ext cx="69941" cy="194958"/>
          </a:xfrm>
          <a:prstGeom prst="bentConnector3">
            <a:avLst>
              <a:gd name="adj1" fmla="val -326847"/>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31" name="Elbow Connector 330"/>
          <p:cNvCxnSpPr>
            <a:stCxn id="403" idx="0"/>
            <a:endCxn id="385" idx="1"/>
          </p:cNvCxnSpPr>
          <p:nvPr/>
        </p:nvCxnSpPr>
        <p:spPr>
          <a:xfrm rot="16200000" flipH="1">
            <a:off x="5552656" y="4894249"/>
            <a:ext cx="389083" cy="343116"/>
          </a:xfrm>
          <a:prstGeom prst="bentConnector4">
            <a:avLst>
              <a:gd name="adj1" fmla="val -19761"/>
              <a:gd name="adj2" fmla="val 59116"/>
            </a:avLst>
          </a:prstGeom>
          <a:ln w="12700">
            <a:tailEnd type="none"/>
          </a:ln>
        </p:spPr>
        <p:style>
          <a:lnRef idx="1">
            <a:schemeClr val="accent1"/>
          </a:lnRef>
          <a:fillRef idx="0">
            <a:schemeClr val="accent1"/>
          </a:fillRef>
          <a:effectRef idx="0">
            <a:schemeClr val="accent1"/>
          </a:effectRef>
          <a:fontRef idx="minor">
            <a:schemeClr val="tx1"/>
          </a:fontRef>
        </p:style>
      </p:cxnSp>
      <p:sp>
        <p:nvSpPr>
          <p:cNvPr id="335" name="Rectangle 334"/>
          <p:cNvSpPr/>
          <p:nvPr/>
        </p:nvSpPr>
        <p:spPr>
          <a:xfrm>
            <a:off x="5263290" y="5178365"/>
            <a:ext cx="806507" cy="838359"/>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36" name="Rectangle 335"/>
          <p:cNvSpPr/>
          <p:nvPr/>
        </p:nvSpPr>
        <p:spPr>
          <a:xfrm>
            <a:off x="5301695" y="5454383"/>
            <a:ext cx="729695" cy="523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prstClr val="white"/>
                </a:solidFill>
              </a:rPr>
              <a:t>HW Accelerator</a:t>
            </a:r>
          </a:p>
        </p:txBody>
      </p:sp>
      <p:sp>
        <p:nvSpPr>
          <p:cNvPr id="344" name="Rectangle 343"/>
          <p:cNvSpPr/>
          <p:nvPr/>
        </p:nvSpPr>
        <p:spPr>
          <a:xfrm>
            <a:off x="5263290" y="4397020"/>
            <a:ext cx="806507" cy="33775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346" name="Straight Arrow Connector 345"/>
          <p:cNvCxnSpPr>
            <a:stCxn id="321" idx="0"/>
          </p:cNvCxnSpPr>
          <p:nvPr/>
        </p:nvCxnSpPr>
        <p:spPr>
          <a:xfrm flipV="1">
            <a:off x="5941465" y="4201174"/>
            <a:ext cx="0" cy="28982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0" name="Elbow Connector 369"/>
          <p:cNvCxnSpPr>
            <a:stCxn id="385" idx="0"/>
            <a:endCxn id="321" idx="2"/>
          </p:cNvCxnSpPr>
          <p:nvPr/>
        </p:nvCxnSpPr>
        <p:spPr>
          <a:xfrm rot="16200000" flipV="1">
            <a:off x="5591153" y="4887025"/>
            <a:ext cx="700776" cy="151"/>
          </a:xfrm>
          <a:prstGeom prst="bent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6" name="TextBox 325"/>
          <p:cNvSpPr txBox="1"/>
          <p:nvPr/>
        </p:nvSpPr>
        <p:spPr>
          <a:xfrm>
            <a:off x="5486541" y="4312315"/>
            <a:ext cx="352824" cy="153888"/>
          </a:xfrm>
          <a:prstGeom prst="rect">
            <a:avLst/>
          </a:prstGeom>
          <a:solidFill>
            <a:schemeClr val="bg1"/>
          </a:solidFill>
        </p:spPr>
        <p:txBody>
          <a:bodyPr wrap="square" lIns="0" tIns="0" rIns="0" bIns="0" rtlCol="0">
            <a:spAutoFit/>
          </a:bodyPr>
          <a:lstStyle/>
          <a:p>
            <a:r>
              <a:rPr lang="en-US" sz="1000" b="1" dirty="0">
                <a:solidFill>
                  <a:prstClr val="black"/>
                </a:solidFill>
              </a:rPr>
              <a:t>TX/RX</a:t>
            </a:r>
          </a:p>
        </p:txBody>
      </p:sp>
      <p:sp>
        <p:nvSpPr>
          <p:cNvPr id="385" name="Rectangle 384"/>
          <p:cNvSpPr/>
          <p:nvPr/>
        </p:nvSpPr>
        <p:spPr>
          <a:xfrm>
            <a:off x="5918756" y="5237489"/>
            <a:ext cx="45719" cy="45719"/>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prstClr val="white"/>
              </a:solidFill>
            </a:endParaRPr>
          </a:p>
        </p:txBody>
      </p:sp>
      <p:sp>
        <p:nvSpPr>
          <p:cNvPr id="337" name="Rounded Rectangle 336"/>
          <p:cNvSpPr/>
          <p:nvPr/>
        </p:nvSpPr>
        <p:spPr>
          <a:xfrm>
            <a:off x="5685747" y="5213764"/>
            <a:ext cx="345644" cy="192025"/>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prstClr val="black"/>
                </a:solidFill>
              </a:rPr>
              <a:t>RX DMA</a:t>
            </a:r>
          </a:p>
        </p:txBody>
      </p:sp>
      <p:sp>
        <p:nvSpPr>
          <p:cNvPr id="329" name="Rounded Rectangle 328"/>
          <p:cNvSpPr/>
          <p:nvPr/>
        </p:nvSpPr>
        <p:spPr>
          <a:xfrm>
            <a:off x="5301695" y="5214294"/>
            <a:ext cx="354578" cy="192025"/>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prstClr val="black"/>
                </a:solidFill>
              </a:rPr>
              <a:t>TX DMA</a:t>
            </a:r>
          </a:p>
        </p:txBody>
      </p:sp>
      <p:sp>
        <p:nvSpPr>
          <p:cNvPr id="402" name="Freeform 401"/>
          <p:cNvSpPr/>
          <p:nvPr/>
        </p:nvSpPr>
        <p:spPr>
          <a:xfrm flipV="1">
            <a:off x="5493720" y="4849985"/>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403" name="Rectangle 402"/>
          <p:cNvSpPr/>
          <p:nvPr/>
        </p:nvSpPr>
        <p:spPr>
          <a:xfrm>
            <a:off x="5513085" y="4871266"/>
            <a:ext cx="125110" cy="45719"/>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04" name="Rectangle 403"/>
          <p:cNvSpPr/>
          <p:nvPr/>
        </p:nvSpPr>
        <p:spPr>
          <a:xfrm>
            <a:off x="5513085" y="4929223"/>
            <a:ext cx="125110" cy="45719"/>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10" name="Rectangle 19"/>
          <p:cNvSpPr/>
          <p:nvPr/>
        </p:nvSpPr>
        <p:spPr>
          <a:xfrm>
            <a:off x="5301695" y="3670545"/>
            <a:ext cx="806507" cy="5243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r>
              <a:rPr lang="en-US" sz="800" b="1" dirty="0">
                <a:solidFill>
                  <a:prstClr val="black"/>
                </a:solidFill>
              </a:rPr>
              <a:t>Filter</a:t>
            </a:r>
          </a:p>
          <a:p>
            <a:pPr algn="ctr"/>
            <a:r>
              <a:rPr lang="en-US" sz="800" b="1" dirty="0">
                <a:solidFill>
                  <a:prstClr val="black"/>
                </a:solidFill>
              </a:rPr>
              <a:t>Channel</a:t>
            </a:r>
          </a:p>
        </p:txBody>
      </p:sp>
      <p:cxnSp>
        <p:nvCxnSpPr>
          <p:cNvPr id="323" name="Straight Arrow Connector 322"/>
          <p:cNvCxnSpPr>
            <a:endCxn id="313" idx="0"/>
          </p:cNvCxnSpPr>
          <p:nvPr/>
        </p:nvCxnSpPr>
        <p:spPr>
          <a:xfrm>
            <a:off x="5379593" y="4201174"/>
            <a:ext cx="1089" cy="79799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23" name="Rectangle 19"/>
          <p:cNvSpPr/>
          <p:nvPr/>
        </p:nvSpPr>
        <p:spPr>
          <a:xfrm>
            <a:off x="4639751" y="3621025"/>
            <a:ext cx="469919" cy="5243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endParaRPr lang="en-US" sz="800" b="1" dirty="0">
              <a:solidFill>
                <a:prstClr val="black"/>
              </a:solidFill>
            </a:endParaRPr>
          </a:p>
        </p:txBody>
      </p:sp>
      <p:sp>
        <p:nvSpPr>
          <p:cNvPr id="424" name="Rectangle 19"/>
          <p:cNvSpPr/>
          <p:nvPr/>
        </p:nvSpPr>
        <p:spPr>
          <a:xfrm>
            <a:off x="4102081" y="3621025"/>
            <a:ext cx="469919" cy="5243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endParaRPr lang="en-US" sz="800" b="1" dirty="0">
              <a:solidFill>
                <a:prstClr val="black"/>
              </a:solidFill>
            </a:endParaRPr>
          </a:p>
        </p:txBody>
      </p:sp>
      <p:sp>
        <p:nvSpPr>
          <p:cNvPr id="425" name="Rectangle 19"/>
          <p:cNvSpPr/>
          <p:nvPr/>
        </p:nvSpPr>
        <p:spPr>
          <a:xfrm>
            <a:off x="4075753" y="3672800"/>
            <a:ext cx="469919" cy="5243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r>
              <a:rPr lang="en-US" sz="800" b="1" dirty="0">
                <a:solidFill>
                  <a:prstClr val="black"/>
                </a:solidFill>
              </a:rPr>
              <a:t>TX DMA Channel</a:t>
            </a:r>
          </a:p>
        </p:txBody>
      </p:sp>
      <p:sp>
        <p:nvSpPr>
          <p:cNvPr id="426" name="Freeform 425"/>
          <p:cNvSpPr/>
          <p:nvPr/>
        </p:nvSpPr>
        <p:spPr>
          <a:xfrm>
            <a:off x="4090852" y="5484141"/>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427" name="Rectangle 426"/>
          <p:cNvSpPr/>
          <p:nvPr/>
        </p:nvSpPr>
        <p:spPr>
          <a:xfrm>
            <a:off x="4107284" y="5560951"/>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28" name="Rectangle 427"/>
          <p:cNvSpPr/>
          <p:nvPr/>
        </p:nvSpPr>
        <p:spPr>
          <a:xfrm>
            <a:off x="4107284" y="5630447"/>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29" name="Freeform 428"/>
          <p:cNvSpPr/>
          <p:nvPr/>
        </p:nvSpPr>
        <p:spPr>
          <a:xfrm flipV="1">
            <a:off x="4293912" y="4463744"/>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430" name="Rectangle 429"/>
          <p:cNvSpPr/>
          <p:nvPr/>
        </p:nvSpPr>
        <p:spPr>
          <a:xfrm>
            <a:off x="4310344" y="4502149"/>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31" name="Rectangle 430"/>
          <p:cNvSpPr/>
          <p:nvPr/>
        </p:nvSpPr>
        <p:spPr>
          <a:xfrm>
            <a:off x="4310344" y="4571645"/>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32" name="Freeform 431"/>
          <p:cNvSpPr/>
          <p:nvPr/>
        </p:nvSpPr>
        <p:spPr>
          <a:xfrm>
            <a:off x="4831582" y="4483356"/>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433" name="Rectangle 432"/>
          <p:cNvSpPr/>
          <p:nvPr/>
        </p:nvSpPr>
        <p:spPr>
          <a:xfrm>
            <a:off x="4848014" y="4560166"/>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34" name="Rectangle 433"/>
          <p:cNvSpPr/>
          <p:nvPr/>
        </p:nvSpPr>
        <p:spPr>
          <a:xfrm>
            <a:off x="4848014" y="4629662"/>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35" name="Freeform 434"/>
          <p:cNvSpPr/>
          <p:nvPr/>
        </p:nvSpPr>
        <p:spPr>
          <a:xfrm flipV="1">
            <a:off x="4624265" y="4483356"/>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436" name="Rectangle 435"/>
          <p:cNvSpPr/>
          <p:nvPr/>
        </p:nvSpPr>
        <p:spPr>
          <a:xfrm>
            <a:off x="4640697" y="4521761"/>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37" name="Rectangle 436"/>
          <p:cNvSpPr/>
          <p:nvPr/>
        </p:nvSpPr>
        <p:spPr>
          <a:xfrm>
            <a:off x="4640697" y="4591257"/>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438" name="Straight Arrow Connector 437"/>
          <p:cNvCxnSpPr>
            <a:endCxn id="427" idx="0"/>
          </p:cNvCxnSpPr>
          <p:nvPr/>
        </p:nvCxnSpPr>
        <p:spPr>
          <a:xfrm>
            <a:off x="4167662" y="4217029"/>
            <a:ext cx="2177" cy="134392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39" name="Straight Arrow Connector 438"/>
          <p:cNvCxnSpPr/>
          <p:nvPr/>
        </p:nvCxnSpPr>
        <p:spPr>
          <a:xfrm flipV="1">
            <a:off x="4700821" y="4210700"/>
            <a:ext cx="2431" cy="31106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40" name="Rectangle 439"/>
          <p:cNvSpPr/>
          <p:nvPr/>
        </p:nvSpPr>
        <p:spPr>
          <a:xfrm>
            <a:off x="4037348" y="4410621"/>
            <a:ext cx="463880" cy="33775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41" name="TextBox 440"/>
          <p:cNvSpPr txBox="1"/>
          <p:nvPr/>
        </p:nvSpPr>
        <p:spPr>
          <a:xfrm>
            <a:off x="3989886" y="4350720"/>
            <a:ext cx="159659" cy="153888"/>
          </a:xfrm>
          <a:prstGeom prst="rect">
            <a:avLst/>
          </a:prstGeom>
          <a:solidFill>
            <a:schemeClr val="bg1"/>
          </a:solidFill>
        </p:spPr>
        <p:txBody>
          <a:bodyPr wrap="square" lIns="0" tIns="0" rIns="0" bIns="0" rtlCol="0">
            <a:spAutoFit/>
          </a:bodyPr>
          <a:lstStyle/>
          <a:p>
            <a:r>
              <a:rPr lang="en-US" sz="1000" b="1" dirty="0">
                <a:solidFill>
                  <a:prstClr val="black"/>
                </a:solidFill>
              </a:rPr>
              <a:t>TX</a:t>
            </a:r>
          </a:p>
        </p:txBody>
      </p:sp>
      <p:sp>
        <p:nvSpPr>
          <p:cNvPr id="442" name="Rectangle 441"/>
          <p:cNvSpPr/>
          <p:nvPr/>
        </p:nvSpPr>
        <p:spPr>
          <a:xfrm>
            <a:off x="4578039" y="4410621"/>
            <a:ext cx="460859" cy="33775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43" name="TextBox 442"/>
          <p:cNvSpPr txBox="1"/>
          <p:nvPr/>
        </p:nvSpPr>
        <p:spPr>
          <a:xfrm>
            <a:off x="4956050" y="4350720"/>
            <a:ext cx="159659" cy="153888"/>
          </a:xfrm>
          <a:prstGeom prst="rect">
            <a:avLst/>
          </a:prstGeom>
          <a:solidFill>
            <a:schemeClr val="bg1"/>
          </a:solidFill>
        </p:spPr>
        <p:txBody>
          <a:bodyPr wrap="square" lIns="0" tIns="0" rIns="0" bIns="0" rtlCol="0">
            <a:spAutoFit/>
          </a:bodyPr>
          <a:lstStyle/>
          <a:p>
            <a:r>
              <a:rPr lang="en-US" sz="1000" b="1" dirty="0">
                <a:solidFill>
                  <a:prstClr val="black"/>
                </a:solidFill>
              </a:rPr>
              <a:t>RX</a:t>
            </a:r>
          </a:p>
        </p:txBody>
      </p:sp>
      <p:cxnSp>
        <p:nvCxnSpPr>
          <p:cNvPr id="445" name="Elbow Connector 444"/>
          <p:cNvCxnSpPr>
            <a:stCxn id="428" idx="2"/>
            <a:endCxn id="431" idx="2"/>
          </p:cNvCxnSpPr>
          <p:nvPr/>
        </p:nvCxnSpPr>
        <p:spPr>
          <a:xfrm rot="5400000" flipH="1" flipV="1">
            <a:off x="3741968" y="5045235"/>
            <a:ext cx="1058802" cy="203060"/>
          </a:xfrm>
          <a:prstGeom prst="bentConnector3">
            <a:avLst>
              <a:gd name="adj1" fmla="val -2979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46" name="Elbow Connector 445"/>
          <p:cNvCxnSpPr>
            <a:stCxn id="434" idx="2"/>
            <a:endCxn id="437" idx="2"/>
          </p:cNvCxnSpPr>
          <p:nvPr/>
        </p:nvCxnSpPr>
        <p:spPr>
          <a:xfrm rot="5400000" flipH="1">
            <a:off x="4787708" y="4552521"/>
            <a:ext cx="38405" cy="207317"/>
          </a:xfrm>
          <a:prstGeom prst="bentConnector3">
            <a:avLst>
              <a:gd name="adj1" fmla="val -342328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47" name="Straight Arrow Connector 446"/>
          <p:cNvCxnSpPr>
            <a:stCxn id="430" idx="0"/>
          </p:cNvCxnSpPr>
          <p:nvPr/>
        </p:nvCxnSpPr>
        <p:spPr>
          <a:xfrm flipV="1">
            <a:off x="4372899" y="4191086"/>
            <a:ext cx="0" cy="3110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8" name="Straight Arrow Connector 447"/>
          <p:cNvCxnSpPr>
            <a:endCxn id="433" idx="0"/>
          </p:cNvCxnSpPr>
          <p:nvPr/>
        </p:nvCxnSpPr>
        <p:spPr>
          <a:xfrm>
            <a:off x="4910569" y="4210700"/>
            <a:ext cx="0" cy="349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9" name="Rectangle 19"/>
          <p:cNvSpPr/>
          <p:nvPr/>
        </p:nvSpPr>
        <p:spPr>
          <a:xfrm>
            <a:off x="4616444" y="3670545"/>
            <a:ext cx="460861" cy="520225"/>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r>
              <a:rPr lang="en-US" sz="800" b="1" dirty="0">
                <a:solidFill>
                  <a:prstClr val="black"/>
                </a:solidFill>
              </a:rPr>
              <a:t>RX DMA Channel</a:t>
            </a:r>
          </a:p>
        </p:txBody>
      </p:sp>
      <p:sp>
        <p:nvSpPr>
          <p:cNvPr id="455" name="TextBox 454"/>
          <p:cNvSpPr txBox="1"/>
          <p:nvPr/>
        </p:nvSpPr>
        <p:spPr>
          <a:xfrm>
            <a:off x="4080279" y="5771437"/>
            <a:ext cx="382545" cy="153888"/>
          </a:xfrm>
          <a:prstGeom prst="rect">
            <a:avLst/>
          </a:prstGeom>
          <a:solidFill>
            <a:schemeClr val="bg1"/>
          </a:solidFill>
          <a:ln>
            <a:solidFill>
              <a:schemeClr val="tx1"/>
            </a:solidFill>
          </a:ln>
        </p:spPr>
        <p:txBody>
          <a:bodyPr wrap="square" lIns="0" tIns="0" rIns="0" bIns="0" rtlCol="0">
            <a:spAutoFit/>
          </a:bodyPr>
          <a:lstStyle/>
          <a:p>
            <a:pPr algn="ctr"/>
            <a:r>
              <a:rPr lang="en-US" sz="1000" b="1" dirty="0">
                <a:solidFill>
                  <a:prstClr val="black"/>
                </a:solidFill>
              </a:rPr>
              <a:t>SW</a:t>
            </a:r>
          </a:p>
        </p:txBody>
      </p:sp>
      <p:cxnSp>
        <p:nvCxnSpPr>
          <p:cNvPr id="459" name="Elbow Connector 458"/>
          <p:cNvCxnSpPr>
            <a:stCxn id="81" idx="2"/>
            <a:endCxn id="84" idx="2"/>
          </p:cNvCxnSpPr>
          <p:nvPr/>
        </p:nvCxnSpPr>
        <p:spPr>
          <a:xfrm rot="5400000" flipH="1" flipV="1">
            <a:off x="1897872" y="5210740"/>
            <a:ext cx="38405" cy="203060"/>
          </a:xfrm>
          <a:prstGeom prst="bentConnector3">
            <a:avLst>
              <a:gd name="adj1" fmla="val -1697823"/>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58" name="TextBox 457"/>
          <p:cNvSpPr txBox="1"/>
          <p:nvPr/>
        </p:nvSpPr>
        <p:spPr>
          <a:xfrm>
            <a:off x="1731535" y="5771705"/>
            <a:ext cx="382545" cy="153888"/>
          </a:xfrm>
          <a:prstGeom prst="rect">
            <a:avLst/>
          </a:prstGeom>
          <a:solidFill>
            <a:schemeClr val="bg1"/>
          </a:solidFill>
          <a:ln>
            <a:solidFill>
              <a:schemeClr val="tx1"/>
            </a:solidFill>
          </a:ln>
        </p:spPr>
        <p:txBody>
          <a:bodyPr wrap="square" lIns="0" tIns="0" rIns="0" bIns="0" rtlCol="0">
            <a:spAutoFit/>
          </a:bodyPr>
          <a:lstStyle/>
          <a:p>
            <a:pPr algn="ctr"/>
            <a:r>
              <a:rPr lang="en-US" sz="1000" b="1" dirty="0">
                <a:solidFill>
                  <a:prstClr val="black"/>
                </a:solidFill>
              </a:rPr>
              <a:t>SW</a:t>
            </a:r>
          </a:p>
        </p:txBody>
      </p:sp>
      <p:cxnSp>
        <p:nvCxnSpPr>
          <p:cNvPr id="465" name="Elbow Connector 464"/>
          <p:cNvCxnSpPr>
            <a:stCxn id="107" idx="2"/>
            <a:endCxn id="110" idx="2"/>
          </p:cNvCxnSpPr>
          <p:nvPr/>
        </p:nvCxnSpPr>
        <p:spPr>
          <a:xfrm rot="5400000" flipH="1">
            <a:off x="2427375" y="5228224"/>
            <a:ext cx="38405" cy="207317"/>
          </a:xfrm>
          <a:prstGeom prst="bentConnector3">
            <a:avLst>
              <a:gd name="adj1" fmla="val -1657867"/>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66" name="TextBox 465"/>
          <p:cNvSpPr txBox="1"/>
          <p:nvPr/>
        </p:nvSpPr>
        <p:spPr>
          <a:xfrm>
            <a:off x="2266480" y="5771705"/>
            <a:ext cx="382545" cy="153888"/>
          </a:xfrm>
          <a:prstGeom prst="rect">
            <a:avLst/>
          </a:prstGeom>
          <a:solidFill>
            <a:schemeClr val="bg1"/>
          </a:solidFill>
          <a:ln>
            <a:solidFill>
              <a:schemeClr val="tx1"/>
            </a:solidFill>
          </a:ln>
        </p:spPr>
        <p:txBody>
          <a:bodyPr wrap="square" lIns="0" tIns="0" rIns="0" bIns="0" rtlCol="0">
            <a:spAutoFit/>
          </a:bodyPr>
          <a:lstStyle/>
          <a:p>
            <a:pPr algn="ctr"/>
            <a:r>
              <a:rPr lang="en-US" sz="1000" b="1" dirty="0">
                <a:solidFill>
                  <a:prstClr val="black"/>
                </a:solidFill>
              </a:rPr>
              <a:t>SW</a:t>
            </a:r>
          </a:p>
        </p:txBody>
      </p:sp>
      <p:sp>
        <p:nvSpPr>
          <p:cNvPr id="473" name="TextBox 472"/>
          <p:cNvSpPr txBox="1"/>
          <p:nvPr/>
        </p:nvSpPr>
        <p:spPr>
          <a:xfrm>
            <a:off x="4599011" y="5771437"/>
            <a:ext cx="382545" cy="153888"/>
          </a:xfrm>
          <a:prstGeom prst="rect">
            <a:avLst/>
          </a:prstGeom>
          <a:solidFill>
            <a:schemeClr val="bg1"/>
          </a:solidFill>
          <a:ln>
            <a:solidFill>
              <a:schemeClr val="tx1"/>
            </a:solidFill>
          </a:ln>
        </p:spPr>
        <p:txBody>
          <a:bodyPr wrap="square" lIns="0" tIns="0" rIns="0" bIns="0" rtlCol="0">
            <a:spAutoFit/>
          </a:bodyPr>
          <a:lstStyle/>
          <a:p>
            <a:pPr algn="ctr"/>
            <a:r>
              <a:rPr lang="en-US" sz="1000" b="1" dirty="0">
                <a:solidFill>
                  <a:prstClr val="black"/>
                </a:solidFill>
              </a:rPr>
              <a:t>SW</a:t>
            </a:r>
          </a:p>
        </p:txBody>
      </p:sp>
      <p:cxnSp>
        <p:nvCxnSpPr>
          <p:cNvPr id="477" name="Elbow Connector 476"/>
          <p:cNvCxnSpPr>
            <a:stCxn id="126" idx="2"/>
            <a:endCxn id="134" idx="2"/>
          </p:cNvCxnSpPr>
          <p:nvPr/>
        </p:nvCxnSpPr>
        <p:spPr>
          <a:xfrm rot="5400000" flipH="1" flipV="1">
            <a:off x="5865294" y="4997029"/>
            <a:ext cx="1106431" cy="220133"/>
          </a:xfrm>
          <a:prstGeom prst="bentConnector3">
            <a:avLst>
              <a:gd name="adj1" fmla="val -30124"/>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78" name="TextBox 477"/>
          <p:cNvSpPr txBox="1"/>
          <p:nvPr/>
        </p:nvSpPr>
        <p:spPr>
          <a:xfrm>
            <a:off x="6223415" y="5773628"/>
            <a:ext cx="382545" cy="153888"/>
          </a:xfrm>
          <a:prstGeom prst="rect">
            <a:avLst/>
          </a:prstGeom>
          <a:solidFill>
            <a:schemeClr val="bg1"/>
          </a:solidFill>
          <a:ln>
            <a:solidFill>
              <a:schemeClr val="tx1"/>
            </a:solidFill>
          </a:ln>
        </p:spPr>
        <p:txBody>
          <a:bodyPr wrap="square" lIns="0" tIns="0" rIns="0" bIns="0" rtlCol="0">
            <a:spAutoFit/>
          </a:bodyPr>
          <a:lstStyle/>
          <a:p>
            <a:pPr algn="ctr"/>
            <a:r>
              <a:rPr lang="en-US" sz="1000" b="1" dirty="0">
                <a:solidFill>
                  <a:prstClr val="black"/>
                </a:solidFill>
              </a:rPr>
              <a:t>SW</a:t>
            </a:r>
          </a:p>
        </p:txBody>
      </p:sp>
      <p:sp>
        <p:nvSpPr>
          <p:cNvPr id="484" name="TextBox 483"/>
          <p:cNvSpPr txBox="1"/>
          <p:nvPr/>
        </p:nvSpPr>
        <p:spPr>
          <a:xfrm>
            <a:off x="5460502" y="1538991"/>
            <a:ext cx="916533" cy="276999"/>
          </a:xfrm>
          <a:prstGeom prst="rect">
            <a:avLst/>
          </a:prstGeom>
          <a:noFill/>
        </p:spPr>
        <p:txBody>
          <a:bodyPr wrap="none" rtlCol="0">
            <a:spAutoFit/>
          </a:bodyPr>
          <a:lstStyle/>
          <a:p>
            <a:pPr algn="r"/>
            <a:r>
              <a:rPr lang="en-US" sz="1200" b="1" dirty="0">
                <a:solidFill>
                  <a:prstClr val="black"/>
                </a:solidFill>
              </a:rPr>
              <a:t>Application</a:t>
            </a:r>
          </a:p>
        </p:txBody>
      </p:sp>
      <p:sp>
        <p:nvSpPr>
          <p:cNvPr id="485" name="Oval 484"/>
          <p:cNvSpPr/>
          <p:nvPr/>
        </p:nvSpPr>
        <p:spPr>
          <a:xfrm>
            <a:off x="2024075" y="6347780"/>
            <a:ext cx="232036" cy="192025"/>
          </a:xfrm>
          <a:prstGeom prst="ellipse">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black"/>
                </a:solidFill>
              </a:rPr>
              <a:t>1</a:t>
            </a:r>
          </a:p>
        </p:txBody>
      </p:sp>
      <p:sp>
        <p:nvSpPr>
          <p:cNvPr id="486" name="Oval 485"/>
          <p:cNvSpPr/>
          <p:nvPr/>
        </p:nvSpPr>
        <p:spPr>
          <a:xfrm>
            <a:off x="3226219" y="6347780"/>
            <a:ext cx="232036" cy="192025"/>
          </a:xfrm>
          <a:prstGeom prst="ellipse">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black"/>
                </a:solidFill>
              </a:rPr>
              <a:t>2</a:t>
            </a:r>
          </a:p>
        </p:txBody>
      </p:sp>
      <p:sp>
        <p:nvSpPr>
          <p:cNvPr id="487" name="Oval 486"/>
          <p:cNvSpPr/>
          <p:nvPr/>
        </p:nvSpPr>
        <p:spPr>
          <a:xfrm>
            <a:off x="4455179" y="6347780"/>
            <a:ext cx="232036" cy="192025"/>
          </a:xfrm>
          <a:prstGeom prst="ellipse">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black"/>
                </a:solidFill>
              </a:rPr>
              <a:t>3</a:t>
            </a:r>
          </a:p>
        </p:txBody>
      </p:sp>
      <p:sp>
        <p:nvSpPr>
          <p:cNvPr id="488" name="Oval 487"/>
          <p:cNvSpPr/>
          <p:nvPr/>
        </p:nvSpPr>
        <p:spPr>
          <a:xfrm>
            <a:off x="5966048" y="6348548"/>
            <a:ext cx="232036" cy="192025"/>
          </a:xfrm>
          <a:prstGeom prst="ellipse">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black"/>
                </a:solidFill>
              </a:rPr>
              <a:t>4</a:t>
            </a:r>
          </a:p>
        </p:txBody>
      </p:sp>
      <p:sp>
        <p:nvSpPr>
          <p:cNvPr id="489" name="TextBox 488"/>
          <p:cNvSpPr txBox="1"/>
          <p:nvPr/>
        </p:nvSpPr>
        <p:spPr>
          <a:xfrm>
            <a:off x="641168" y="6305292"/>
            <a:ext cx="962058" cy="276999"/>
          </a:xfrm>
          <a:prstGeom prst="rect">
            <a:avLst/>
          </a:prstGeom>
          <a:noFill/>
        </p:spPr>
        <p:txBody>
          <a:bodyPr wrap="none" rtlCol="0">
            <a:spAutoFit/>
          </a:bodyPr>
          <a:lstStyle/>
          <a:p>
            <a:pPr algn="r"/>
            <a:r>
              <a:rPr lang="en-US" sz="1200" b="1" dirty="0">
                <a:solidFill>
                  <a:prstClr val="black"/>
                </a:solidFill>
              </a:rPr>
              <a:t>Usage Cases</a:t>
            </a:r>
          </a:p>
        </p:txBody>
      </p:sp>
    </p:spTree>
    <p:extLst>
      <p:ext uri="{BB962C8B-B14F-4D97-AF65-F5344CB8AC3E}">
        <p14:creationId xmlns="" xmlns:p14="http://schemas.microsoft.com/office/powerpoint/2010/main" val="5604921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538" name="Elbow Connector 180"/>
          <p:cNvCxnSpPr>
            <a:cxnSpLocks noChangeShapeType="1"/>
            <a:stCxn id="22567" idx="3"/>
            <a:endCxn id="65672" idx="2"/>
          </p:cNvCxnSpPr>
          <p:nvPr/>
        </p:nvCxnSpPr>
        <p:spPr bwMode="auto">
          <a:xfrm flipV="1">
            <a:off x="5546725" y="2033588"/>
            <a:ext cx="612775" cy="1235075"/>
          </a:xfrm>
          <a:prstGeom prst="bentConnector2">
            <a:avLst/>
          </a:prstGeom>
          <a:noFill/>
          <a:ln w="12700" algn="ctr">
            <a:solidFill>
              <a:schemeClr val="tx1"/>
            </a:solidFill>
            <a:round/>
            <a:headEnd type="none" w="sm" len="sm"/>
            <a:tailEnd type="triangle" w="med" len="med"/>
          </a:ln>
        </p:spPr>
      </p:cxnSp>
      <p:cxnSp>
        <p:nvCxnSpPr>
          <p:cNvPr id="65539" name="Elbow Connector 180"/>
          <p:cNvCxnSpPr>
            <a:cxnSpLocks noChangeShapeType="1"/>
            <a:stCxn id="22627" idx="3"/>
            <a:endCxn id="65671" idx="2"/>
          </p:cNvCxnSpPr>
          <p:nvPr/>
        </p:nvCxnSpPr>
        <p:spPr bwMode="auto">
          <a:xfrm flipV="1">
            <a:off x="5588000" y="2032000"/>
            <a:ext cx="419100" cy="1150938"/>
          </a:xfrm>
          <a:prstGeom prst="bentConnector2">
            <a:avLst/>
          </a:prstGeom>
          <a:noFill/>
          <a:ln w="12700" algn="ctr">
            <a:solidFill>
              <a:schemeClr val="tx1"/>
            </a:solidFill>
            <a:round/>
            <a:headEnd type="none" w="sm" len="sm"/>
            <a:tailEnd type="triangle" w="med" len="med"/>
          </a:ln>
        </p:spPr>
      </p:cxnSp>
      <p:cxnSp>
        <p:nvCxnSpPr>
          <p:cNvPr id="65540" name="Elbow Connector 180"/>
          <p:cNvCxnSpPr>
            <a:cxnSpLocks noChangeShapeType="1"/>
            <a:stCxn id="22631" idx="3"/>
            <a:endCxn id="65670" idx="2"/>
          </p:cNvCxnSpPr>
          <p:nvPr/>
        </p:nvCxnSpPr>
        <p:spPr bwMode="auto">
          <a:xfrm flipV="1">
            <a:off x="5622925" y="2032000"/>
            <a:ext cx="238125" cy="1065213"/>
          </a:xfrm>
          <a:prstGeom prst="bentConnector2">
            <a:avLst/>
          </a:prstGeom>
          <a:noFill/>
          <a:ln w="12700" algn="ctr">
            <a:solidFill>
              <a:schemeClr val="tx1"/>
            </a:solidFill>
            <a:round/>
            <a:headEnd type="none" w="sm" len="sm"/>
            <a:tailEnd type="triangle" w="med" len="med"/>
          </a:ln>
        </p:spPr>
      </p:cxnSp>
      <p:sp>
        <p:nvSpPr>
          <p:cNvPr id="22533" name="Rectangle 25"/>
          <p:cNvSpPr>
            <a:spLocks noChangeArrowheads="1"/>
          </p:cNvSpPr>
          <p:nvPr/>
        </p:nvSpPr>
        <p:spPr bwMode="auto">
          <a:xfrm>
            <a:off x="5167313" y="5595938"/>
            <a:ext cx="765175" cy="1428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QMSS</a:t>
            </a:r>
          </a:p>
        </p:txBody>
      </p:sp>
      <p:sp>
        <p:nvSpPr>
          <p:cNvPr id="65542" name="Rectangle 26"/>
          <p:cNvSpPr>
            <a:spLocks noGrp="1" noChangeArrowheads="1"/>
          </p:cNvSpPr>
          <p:nvPr>
            <p:ph type="title" idx="4294967295"/>
          </p:nvPr>
        </p:nvSpPr>
        <p:spPr>
          <a:xfrm>
            <a:off x="1022350" y="169863"/>
            <a:ext cx="8121650" cy="477837"/>
          </a:xfrm>
        </p:spPr>
        <p:txBody>
          <a:bodyPr/>
          <a:lstStyle/>
          <a:p>
            <a:pPr eaLnBrk="1" hangingPunct="1"/>
            <a:r>
              <a:rPr lang="en-US" b="0" dirty="0" smtClean="0"/>
              <a:t>C6614 TeraNet Data Connections</a:t>
            </a:r>
          </a:p>
        </p:txBody>
      </p:sp>
      <p:sp>
        <p:nvSpPr>
          <p:cNvPr id="22535" name="Rectangle 27"/>
          <p:cNvSpPr>
            <a:spLocks noChangeArrowheads="1"/>
          </p:cNvSpPr>
          <p:nvPr/>
        </p:nvSpPr>
        <p:spPr bwMode="auto">
          <a:xfrm>
            <a:off x="5480050" y="1084263"/>
            <a:ext cx="3371850" cy="9509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latin typeface="Arial Narrow" pitchFamily="34" charset="0"/>
              </a:rPr>
              <a:t>MSMC</a:t>
            </a:r>
          </a:p>
        </p:txBody>
      </p:sp>
      <p:sp>
        <p:nvSpPr>
          <p:cNvPr id="22536" name="Rectangle 29"/>
          <p:cNvSpPr>
            <a:spLocks noChangeArrowheads="1"/>
          </p:cNvSpPr>
          <p:nvPr/>
        </p:nvSpPr>
        <p:spPr bwMode="auto">
          <a:xfrm>
            <a:off x="5480050" y="11699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200" dirty="0">
                <a:latin typeface="Arial Narrow" pitchFamily="34" charset="0"/>
              </a:rPr>
              <a:t>DDR3</a:t>
            </a:r>
          </a:p>
        </p:txBody>
      </p:sp>
      <p:sp>
        <p:nvSpPr>
          <p:cNvPr id="22537" name="Rectangle 30"/>
          <p:cNvSpPr>
            <a:spLocks noChangeArrowheads="1"/>
          </p:cNvSpPr>
          <p:nvPr/>
        </p:nvSpPr>
        <p:spPr bwMode="auto">
          <a:xfrm>
            <a:off x="5480050" y="14747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rIns="0" anchor="ctr"/>
          <a:lstStyle/>
          <a:p>
            <a:pPr>
              <a:defRPr/>
            </a:pPr>
            <a:r>
              <a:rPr lang="en-US" sz="1200" dirty="0">
                <a:latin typeface="Arial Narrow" pitchFamily="34" charset="0"/>
              </a:rPr>
              <a:t>Shared L2 </a:t>
            </a:r>
          </a:p>
        </p:txBody>
      </p:sp>
      <p:sp>
        <p:nvSpPr>
          <p:cNvPr id="65546" name="Line 31"/>
          <p:cNvSpPr>
            <a:spLocks noChangeShapeType="1"/>
          </p:cNvSpPr>
          <p:nvPr/>
        </p:nvSpPr>
        <p:spPr bwMode="auto">
          <a:xfrm>
            <a:off x="4184650" y="1322388"/>
            <a:ext cx="1295400" cy="0"/>
          </a:xfrm>
          <a:prstGeom prst="line">
            <a:avLst/>
          </a:prstGeom>
          <a:noFill/>
          <a:ln w="9525">
            <a:solidFill>
              <a:schemeClr val="tx1"/>
            </a:solidFill>
            <a:round/>
            <a:headEnd/>
            <a:tailEnd type="triangle" w="med" len="med"/>
          </a:ln>
        </p:spPr>
        <p:txBody>
          <a:bodyPr/>
          <a:lstStyle/>
          <a:p>
            <a:endParaRPr lang="en-US" dirty="0"/>
          </a:p>
        </p:txBody>
      </p:sp>
      <p:sp>
        <p:nvSpPr>
          <p:cNvPr id="65547" name="Line 32"/>
          <p:cNvSpPr>
            <a:spLocks noChangeShapeType="1"/>
          </p:cNvSpPr>
          <p:nvPr/>
        </p:nvSpPr>
        <p:spPr bwMode="auto">
          <a:xfrm>
            <a:off x="4184650" y="1589088"/>
            <a:ext cx="1295400" cy="0"/>
          </a:xfrm>
          <a:prstGeom prst="line">
            <a:avLst/>
          </a:prstGeom>
          <a:noFill/>
          <a:ln w="9525">
            <a:solidFill>
              <a:schemeClr val="tx1"/>
            </a:solidFill>
            <a:round/>
            <a:headEnd/>
            <a:tailEnd type="triangle" w="med" len="med"/>
          </a:ln>
        </p:spPr>
        <p:txBody>
          <a:bodyPr/>
          <a:lstStyle/>
          <a:p>
            <a:endParaRPr lang="en-US" dirty="0"/>
          </a:p>
        </p:txBody>
      </p:sp>
      <p:sp>
        <p:nvSpPr>
          <p:cNvPr id="65548" name="Rectangle 34"/>
          <p:cNvSpPr>
            <a:spLocks noChangeArrowheads="1"/>
          </p:cNvSpPr>
          <p:nvPr/>
        </p:nvSpPr>
        <p:spPr bwMode="auto">
          <a:xfrm>
            <a:off x="5480050" y="14747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S</a:t>
            </a:r>
          </a:p>
        </p:txBody>
      </p:sp>
      <p:sp>
        <p:nvSpPr>
          <p:cNvPr id="65549" name="Rectangle 35"/>
          <p:cNvSpPr>
            <a:spLocks noChangeArrowheads="1"/>
          </p:cNvSpPr>
          <p:nvPr/>
        </p:nvSpPr>
        <p:spPr bwMode="auto">
          <a:xfrm>
            <a:off x="5480050"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S</a:t>
            </a:r>
          </a:p>
        </p:txBody>
      </p:sp>
      <p:sp>
        <p:nvSpPr>
          <p:cNvPr id="22542" name="Rectangle 36"/>
          <p:cNvSpPr>
            <a:spLocks noChangeArrowheads="1"/>
          </p:cNvSpPr>
          <p:nvPr/>
        </p:nvSpPr>
        <p:spPr bwMode="auto">
          <a:xfrm>
            <a:off x="4784725" y="311626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latin typeface="Arial Narrow" pitchFamily="34" charset="0"/>
              </a:rPr>
              <a:t>Core</a:t>
            </a:r>
          </a:p>
        </p:txBody>
      </p:sp>
      <p:sp>
        <p:nvSpPr>
          <p:cNvPr id="65551" name="Line 37"/>
          <p:cNvSpPr>
            <a:spLocks noChangeShapeType="1"/>
          </p:cNvSpPr>
          <p:nvPr/>
        </p:nvSpPr>
        <p:spPr bwMode="auto">
          <a:xfrm flipV="1">
            <a:off x="3960813" y="3268663"/>
            <a:ext cx="671512" cy="9525"/>
          </a:xfrm>
          <a:prstGeom prst="line">
            <a:avLst/>
          </a:prstGeom>
          <a:noFill/>
          <a:ln w="9525">
            <a:solidFill>
              <a:schemeClr val="tx1"/>
            </a:solidFill>
            <a:round/>
            <a:headEnd/>
            <a:tailEnd type="triangle" w="med" len="med"/>
          </a:ln>
        </p:spPr>
        <p:txBody>
          <a:bodyPr/>
          <a:lstStyle/>
          <a:p>
            <a:endParaRPr lang="en-US" dirty="0"/>
          </a:p>
        </p:txBody>
      </p:sp>
      <p:sp>
        <p:nvSpPr>
          <p:cNvPr id="22544" name="Rectangle 38"/>
          <p:cNvSpPr>
            <a:spLocks noChangeArrowheads="1"/>
          </p:cNvSpPr>
          <p:nvPr/>
        </p:nvSpPr>
        <p:spPr bwMode="auto">
          <a:xfrm>
            <a:off x="46323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S</a:t>
            </a:r>
          </a:p>
        </p:txBody>
      </p:sp>
      <p:sp>
        <p:nvSpPr>
          <p:cNvPr id="22545" name="Rectangle 40"/>
          <p:cNvSpPr>
            <a:spLocks noChangeArrowheads="1"/>
          </p:cNvSpPr>
          <p:nvPr/>
        </p:nvSpPr>
        <p:spPr bwMode="auto">
          <a:xfrm>
            <a:off x="5167313" y="5768975"/>
            <a:ext cx="75565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PCIe</a:t>
            </a:r>
          </a:p>
        </p:txBody>
      </p:sp>
      <p:sp>
        <p:nvSpPr>
          <p:cNvPr id="22546" name="Rectangle 41"/>
          <p:cNvSpPr>
            <a:spLocks noChangeArrowheads="1"/>
          </p:cNvSpPr>
          <p:nvPr/>
        </p:nvSpPr>
        <p:spPr bwMode="auto">
          <a:xfrm>
            <a:off x="5167313" y="5597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22547" name="Rectangle 42"/>
          <p:cNvSpPr>
            <a:spLocks noChangeArrowheads="1"/>
          </p:cNvSpPr>
          <p:nvPr/>
        </p:nvSpPr>
        <p:spPr bwMode="auto">
          <a:xfrm>
            <a:off x="5281613" y="44370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TAC_BE</a:t>
            </a:r>
          </a:p>
        </p:txBody>
      </p:sp>
      <p:sp>
        <p:nvSpPr>
          <p:cNvPr id="22548" name="Rectangle 43"/>
          <p:cNvSpPr>
            <a:spLocks noChangeArrowheads="1"/>
          </p:cNvSpPr>
          <p:nvPr/>
        </p:nvSpPr>
        <p:spPr bwMode="auto">
          <a:xfrm>
            <a:off x="5281613" y="44370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22549" name="Rectangle 44"/>
          <p:cNvSpPr>
            <a:spLocks noChangeArrowheads="1"/>
          </p:cNvSpPr>
          <p:nvPr/>
        </p:nvSpPr>
        <p:spPr bwMode="auto">
          <a:xfrm>
            <a:off x="1531938" y="2978150"/>
            <a:ext cx="927100" cy="2952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SRIO</a:t>
            </a:r>
          </a:p>
        </p:txBody>
      </p:sp>
      <p:sp>
        <p:nvSpPr>
          <p:cNvPr id="22550" name="Rectangle 45"/>
          <p:cNvSpPr>
            <a:spLocks noChangeArrowheads="1"/>
          </p:cNvSpPr>
          <p:nvPr/>
        </p:nvSpPr>
        <p:spPr bwMode="auto">
          <a:xfrm>
            <a:off x="1493838" y="56229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PCIe</a:t>
            </a:r>
          </a:p>
        </p:txBody>
      </p:sp>
      <p:sp>
        <p:nvSpPr>
          <p:cNvPr id="22551" name="Rectangle 46"/>
          <p:cNvSpPr>
            <a:spLocks noChangeArrowheads="1"/>
          </p:cNvSpPr>
          <p:nvPr/>
        </p:nvSpPr>
        <p:spPr bwMode="auto">
          <a:xfrm>
            <a:off x="1493838" y="54213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QM_SS</a:t>
            </a:r>
          </a:p>
        </p:txBody>
      </p:sp>
      <p:sp>
        <p:nvSpPr>
          <p:cNvPr id="22552" name="Rectangle 47"/>
          <p:cNvSpPr>
            <a:spLocks noChangeArrowheads="1"/>
          </p:cNvSpPr>
          <p:nvPr/>
        </p:nvSpPr>
        <p:spPr bwMode="auto">
          <a:xfrm>
            <a:off x="2322513" y="31210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553" name="Rectangle 48"/>
          <p:cNvSpPr>
            <a:spLocks noChangeArrowheads="1"/>
          </p:cNvSpPr>
          <p:nvPr/>
        </p:nvSpPr>
        <p:spPr bwMode="auto">
          <a:xfrm>
            <a:off x="2309813" y="56229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554" name="Rectangle 49"/>
          <p:cNvSpPr>
            <a:spLocks noChangeArrowheads="1"/>
          </p:cNvSpPr>
          <p:nvPr/>
        </p:nvSpPr>
        <p:spPr bwMode="auto">
          <a:xfrm>
            <a:off x="2312988" y="542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65563" name="Line 50"/>
          <p:cNvSpPr>
            <a:spLocks noChangeShapeType="1"/>
          </p:cNvSpPr>
          <p:nvPr/>
        </p:nvSpPr>
        <p:spPr bwMode="auto">
          <a:xfrm>
            <a:off x="2468563" y="3187700"/>
            <a:ext cx="1263650" cy="0"/>
          </a:xfrm>
          <a:prstGeom prst="line">
            <a:avLst/>
          </a:prstGeom>
          <a:noFill/>
          <a:ln w="9525">
            <a:solidFill>
              <a:schemeClr val="tx1"/>
            </a:solidFill>
            <a:round/>
            <a:headEnd/>
            <a:tailEnd type="triangle" w="med" len="med"/>
          </a:ln>
        </p:spPr>
        <p:txBody>
          <a:bodyPr/>
          <a:lstStyle/>
          <a:p>
            <a:endParaRPr lang="en-US" dirty="0"/>
          </a:p>
        </p:txBody>
      </p:sp>
      <p:sp>
        <p:nvSpPr>
          <p:cNvPr id="65564" name="Line 51"/>
          <p:cNvSpPr>
            <a:spLocks noChangeShapeType="1"/>
          </p:cNvSpPr>
          <p:nvPr/>
        </p:nvSpPr>
        <p:spPr bwMode="auto">
          <a:xfrm>
            <a:off x="2449513" y="5694363"/>
            <a:ext cx="1263650" cy="0"/>
          </a:xfrm>
          <a:prstGeom prst="line">
            <a:avLst/>
          </a:prstGeom>
          <a:noFill/>
          <a:ln w="9525">
            <a:solidFill>
              <a:schemeClr val="tx1"/>
            </a:solidFill>
            <a:round/>
            <a:headEnd/>
            <a:tailEnd type="triangle" w="med" len="med"/>
          </a:ln>
        </p:spPr>
        <p:txBody>
          <a:bodyPr/>
          <a:lstStyle/>
          <a:p>
            <a:endParaRPr lang="en-US" dirty="0"/>
          </a:p>
        </p:txBody>
      </p:sp>
      <p:sp>
        <p:nvSpPr>
          <p:cNvPr id="65565" name="Line 52"/>
          <p:cNvSpPr>
            <a:spLocks noChangeShapeType="1"/>
          </p:cNvSpPr>
          <p:nvPr/>
        </p:nvSpPr>
        <p:spPr bwMode="auto">
          <a:xfrm>
            <a:off x="2449513" y="5478463"/>
            <a:ext cx="1263650" cy="0"/>
          </a:xfrm>
          <a:prstGeom prst="line">
            <a:avLst/>
          </a:prstGeom>
          <a:noFill/>
          <a:ln w="9525">
            <a:solidFill>
              <a:schemeClr val="tx1"/>
            </a:solidFill>
            <a:round/>
            <a:headEnd/>
            <a:tailEnd type="triangle" w="med" len="med"/>
          </a:ln>
        </p:spPr>
        <p:txBody>
          <a:bodyPr/>
          <a:lstStyle/>
          <a:p>
            <a:endParaRPr lang="en-US" dirty="0"/>
          </a:p>
        </p:txBody>
      </p:sp>
      <p:sp>
        <p:nvSpPr>
          <p:cNvPr id="22558" name="Rectangle 53"/>
          <p:cNvSpPr>
            <a:spLocks noChangeArrowheads="1"/>
          </p:cNvSpPr>
          <p:nvPr/>
        </p:nvSpPr>
        <p:spPr bwMode="auto">
          <a:xfrm>
            <a:off x="1427163" y="1970088"/>
            <a:ext cx="6858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Arial Narrow" pitchFamily="34" charset="0"/>
              </a:rPr>
              <a:t>TPCC</a:t>
            </a:r>
          </a:p>
          <a:p>
            <a:pPr algn="ctr">
              <a:defRPr/>
            </a:pPr>
            <a:r>
              <a:rPr lang="en-US" sz="900" dirty="0">
                <a:latin typeface="Arial Narrow" pitchFamily="34" charset="0"/>
              </a:rPr>
              <a:t>16ch QDMA</a:t>
            </a:r>
          </a:p>
        </p:txBody>
      </p:sp>
      <p:grpSp>
        <p:nvGrpSpPr>
          <p:cNvPr id="2" name="Group 54"/>
          <p:cNvGrpSpPr>
            <a:grpSpLocks/>
          </p:cNvGrpSpPr>
          <p:nvPr/>
        </p:nvGrpSpPr>
        <p:grpSpPr bwMode="auto">
          <a:xfrm>
            <a:off x="2112963" y="1970088"/>
            <a:ext cx="381000" cy="114300"/>
            <a:chOff x="864" y="2064"/>
            <a:chExt cx="240" cy="96"/>
          </a:xfrm>
        </p:grpSpPr>
        <p:sp>
          <p:nvSpPr>
            <p:cNvPr id="22702" name="Rectangle 5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703" name="Rectangle 5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TC0</a:t>
              </a:r>
            </a:p>
          </p:txBody>
        </p:sp>
      </p:grpSp>
      <p:grpSp>
        <p:nvGrpSpPr>
          <p:cNvPr id="3" name="Group 57"/>
          <p:cNvGrpSpPr>
            <a:grpSpLocks/>
          </p:cNvGrpSpPr>
          <p:nvPr/>
        </p:nvGrpSpPr>
        <p:grpSpPr bwMode="auto">
          <a:xfrm>
            <a:off x="2112963" y="2084388"/>
            <a:ext cx="381000" cy="114300"/>
            <a:chOff x="864" y="2064"/>
            <a:chExt cx="240" cy="96"/>
          </a:xfrm>
        </p:grpSpPr>
        <p:sp>
          <p:nvSpPr>
            <p:cNvPr id="22700" name="Rectangle 5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701" name="Rectangle 5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TC1</a:t>
              </a:r>
            </a:p>
          </p:txBody>
        </p:sp>
      </p:grpSp>
      <p:sp>
        <p:nvSpPr>
          <p:cNvPr id="65569" name="Rectangle 60"/>
          <p:cNvSpPr>
            <a:spLocks noChangeArrowheads="1"/>
          </p:cNvSpPr>
          <p:nvPr/>
        </p:nvSpPr>
        <p:spPr bwMode="auto">
          <a:xfrm>
            <a:off x="8685213"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M</a:t>
            </a:r>
          </a:p>
        </p:txBody>
      </p:sp>
      <p:sp>
        <p:nvSpPr>
          <p:cNvPr id="65570" name="Freeform 61"/>
          <p:cNvSpPr>
            <a:spLocks/>
          </p:cNvSpPr>
          <p:nvPr/>
        </p:nvSpPr>
        <p:spPr bwMode="auto">
          <a:xfrm>
            <a:off x="3027363" y="768350"/>
            <a:ext cx="6000750" cy="515938"/>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endParaRPr lang="en-US" dirty="0"/>
          </a:p>
        </p:txBody>
      </p:sp>
      <p:sp>
        <p:nvSpPr>
          <p:cNvPr id="65571" name="Rectangle 62"/>
          <p:cNvSpPr>
            <a:spLocks noChangeArrowheads="1"/>
          </p:cNvSpPr>
          <p:nvPr/>
        </p:nvSpPr>
        <p:spPr bwMode="auto">
          <a:xfrm>
            <a:off x="8685213" y="1751013"/>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M</a:t>
            </a:r>
          </a:p>
        </p:txBody>
      </p:sp>
      <p:sp>
        <p:nvSpPr>
          <p:cNvPr id="65572" name="Line 63"/>
          <p:cNvSpPr>
            <a:spLocks noChangeShapeType="1"/>
          </p:cNvSpPr>
          <p:nvPr/>
        </p:nvSpPr>
        <p:spPr bwMode="auto">
          <a:xfrm>
            <a:off x="7697690" y="2057400"/>
            <a:ext cx="0" cy="914400"/>
          </a:xfrm>
          <a:prstGeom prst="line">
            <a:avLst/>
          </a:prstGeom>
          <a:noFill/>
          <a:ln w="9525">
            <a:solidFill>
              <a:schemeClr val="tx1"/>
            </a:solidFill>
            <a:round/>
            <a:headEnd/>
            <a:tailEnd type="triangle" w="med" len="med"/>
          </a:ln>
        </p:spPr>
        <p:txBody>
          <a:bodyPr/>
          <a:lstStyle/>
          <a:p>
            <a:endParaRPr lang="en-US" dirty="0"/>
          </a:p>
        </p:txBody>
      </p:sp>
      <p:sp>
        <p:nvSpPr>
          <p:cNvPr id="65573" name="Text Box 64"/>
          <p:cNvSpPr txBox="1">
            <a:spLocks noChangeArrowheads="1"/>
          </p:cNvSpPr>
          <p:nvPr/>
        </p:nvSpPr>
        <p:spPr bwMode="auto">
          <a:xfrm rot="5400000">
            <a:off x="7498115" y="2353818"/>
            <a:ext cx="399148" cy="307777"/>
          </a:xfrm>
          <a:prstGeom prst="rect">
            <a:avLst/>
          </a:prstGeom>
          <a:solidFill>
            <a:schemeClr val="bg1"/>
          </a:solidFill>
          <a:ln w="9525">
            <a:noFill/>
            <a:miter lim="800000"/>
            <a:headEnd/>
            <a:tailEnd/>
          </a:ln>
        </p:spPr>
        <p:txBody>
          <a:bodyPr wrap="none" lIns="0" tIns="45720" rIns="0">
            <a:spAutoFit/>
          </a:bodyPr>
          <a:lstStyle/>
          <a:p>
            <a:r>
              <a:rPr lang="en-US" sz="1400" dirty="0">
                <a:latin typeface="Arial Narrow" pitchFamily="34" charset="0"/>
              </a:rPr>
              <a:t>DDR3</a:t>
            </a:r>
          </a:p>
        </p:txBody>
      </p:sp>
      <p:sp>
        <p:nvSpPr>
          <p:cNvPr id="22566" name="Text Box 67"/>
          <p:cNvSpPr txBox="1">
            <a:spLocks noChangeArrowheads="1"/>
          </p:cNvSpPr>
          <p:nvPr/>
        </p:nvSpPr>
        <p:spPr bwMode="auto">
          <a:xfrm>
            <a:off x="5345113" y="2600325"/>
            <a:ext cx="392112"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lang="en-US" sz="900" dirty="0">
                <a:latin typeface="Arial Narrow" pitchFamily="34" charset="0"/>
              </a:rPr>
              <a:t>XMC</a:t>
            </a:r>
          </a:p>
        </p:txBody>
      </p:sp>
      <p:sp>
        <p:nvSpPr>
          <p:cNvPr id="22567" name="Rectangle 68"/>
          <p:cNvSpPr>
            <a:spLocks noChangeArrowheads="1"/>
          </p:cNvSpPr>
          <p:nvPr/>
        </p:nvSpPr>
        <p:spPr bwMode="auto">
          <a:xfrm>
            <a:off x="53943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M</a:t>
            </a:r>
          </a:p>
        </p:txBody>
      </p:sp>
      <p:sp>
        <p:nvSpPr>
          <p:cNvPr id="65576" name="Line 69"/>
          <p:cNvSpPr>
            <a:spLocks noChangeShapeType="1"/>
          </p:cNvSpPr>
          <p:nvPr/>
        </p:nvSpPr>
        <p:spPr bwMode="auto">
          <a:xfrm>
            <a:off x="3887788" y="2271713"/>
            <a:ext cx="0" cy="631825"/>
          </a:xfrm>
          <a:prstGeom prst="line">
            <a:avLst/>
          </a:prstGeom>
          <a:noFill/>
          <a:ln w="9525">
            <a:solidFill>
              <a:schemeClr val="tx1"/>
            </a:solidFill>
            <a:round/>
            <a:headEnd/>
            <a:tailEnd type="triangle" w="med" len="med"/>
          </a:ln>
        </p:spPr>
        <p:txBody>
          <a:bodyPr/>
          <a:lstStyle/>
          <a:p>
            <a:endParaRPr lang="en-US" dirty="0"/>
          </a:p>
        </p:txBody>
      </p:sp>
      <p:sp>
        <p:nvSpPr>
          <p:cNvPr id="65577" name="Line 70"/>
          <p:cNvSpPr>
            <a:spLocks noChangeShapeType="1"/>
          </p:cNvSpPr>
          <p:nvPr/>
        </p:nvSpPr>
        <p:spPr bwMode="auto">
          <a:xfrm flipV="1">
            <a:off x="4097338" y="2608263"/>
            <a:ext cx="0" cy="400050"/>
          </a:xfrm>
          <a:prstGeom prst="line">
            <a:avLst/>
          </a:prstGeom>
          <a:noFill/>
          <a:ln w="9525">
            <a:solidFill>
              <a:schemeClr val="tx1"/>
            </a:solidFill>
            <a:round/>
            <a:headEnd/>
            <a:tailEnd type="triangle" w="med" len="med"/>
          </a:ln>
        </p:spPr>
        <p:txBody>
          <a:bodyPr/>
          <a:lstStyle/>
          <a:p>
            <a:endParaRPr lang="en-US" dirty="0"/>
          </a:p>
        </p:txBody>
      </p:sp>
      <p:grpSp>
        <p:nvGrpSpPr>
          <p:cNvPr id="4" name="Group 79"/>
          <p:cNvGrpSpPr>
            <a:grpSpLocks/>
          </p:cNvGrpSpPr>
          <p:nvPr/>
        </p:nvGrpSpPr>
        <p:grpSpPr bwMode="auto">
          <a:xfrm>
            <a:off x="1503363" y="5921375"/>
            <a:ext cx="914400" cy="152400"/>
            <a:chOff x="528" y="3744"/>
            <a:chExt cx="576" cy="144"/>
          </a:xfrm>
        </p:grpSpPr>
        <p:sp>
          <p:nvSpPr>
            <p:cNvPr id="22698" name="Rectangle 80"/>
            <p:cNvSpPr>
              <a:spLocks noChangeArrowheads="1"/>
            </p:cNvSpPr>
            <p:nvPr/>
          </p:nvSpPr>
          <p:spPr bwMode="auto">
            <a:xfrm>
              <a:off x="528" y="3744"/>
              <a:ext cx="57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000" dirty="0">
                  <a:latin typeface="Arial Narrow" pitchFamily="34" charset="0"/>
                </a:rPr>
                <a:t>DebugSS     </a:t>
              </a:r>
            </a:p>
          </p:txBody>
        </p:sp>
        <p:sp>
          <p:nvSpPr>
            <p:cNvPr id="22699" name="Rectangle 81"/>
            <p:cNvSpPr>
              <a:spLocks noChangeArrowheads="1"/>
            </p:cNvSpPr>
            <p:nvPr/>
          </p:nvSpPr>
          <p:spPr bwMode="auto">
            <a:xfrm>
              <a:off x="1008" y="3744"/>
              <a:ext cx="9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solidFill>
                    <a:srgbClr val="660066"/>
                  </a:solidFill>
                  <a:latin typeface="Arial Narrow" pitchFamily="34" charset="0"/>
                </a:rPr>
                <a:t>M</a:t>
              </a:r>
            </a:p>
          </p:txBody>
        </p:sp>
      </p:grpSp>
      <p:sp>
        <p:nvSpPr>
          <p:cNvPr id="65579" name="Line 83"/>
          <p:cNvSpPr>
            <a:spLocks noChangeShapeType="1"/>
          </p:cNvSpPr>
          <p:nvPr/>
        </p:nvSpPr>
        <p:spPr bwMode="auto">
          <a:xfrm flipV="1">
            <a:off x="2446338" y="6007100"/>
            <a:ext cx="1266825" cy="9525"/>
          </a:xfrm>
          <a:prstGeom prst="line">
            <a:avLst/>
          </a:prstGeom>
          <a:noFill/>
          <a:ln w="9525">
            <a:solidFill>
              <a:schemeClr val="tx1"/>
            </a:solidFill>
            <a:round/>
            <a:headEnd/>
            <a:tailEnd type="triangle" w="med" len="med"/>
          </a:ln>
        </p:spPr>
        <p:txBody>
          <a:bodyPr/>
          <a:lstStyle/>
          <a:p>
            <a:endParaRPr lang="en-US" dirty="0"/>
          </a:p>
        </p:txBody>
      </p:sp>
      <p:grpSp>
        <p:nvGrpSpPr>
          <p:cNvPr id="5" name="Group 85"/>
          <p:cNvGrpSpPr>
            <a:grpSpLocks/>
          </p:cNvGrpSpPr>
          <p:nvPr/>
        </p:nvGrpSpPr>
        <p:grpSpPr bwMode="auto">
          <a:xfrm>
            <a:off x="2446338" y="3757613"/>
            <a:ext cx="1295400" cy="300037"/>
            <a:chOff x="1200" y="3024"/>
            <a:chExt cx="816" cy="216"/>
          </a:xfrm>
        </p:grpSpPr>
        <p:sp>
          <p:nvSpPr>
            <p:cNvPr id="65702"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dirty="0"/>
            </a:p>
          </p:txBody>
        </p:sp>
        <p:sp>
          <p:nvSpPr>
            <p:cNvPr id="65703"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dirty="0"/>
            </a:p>
          </p:txBody>
        </p:sp>
        <p:sp>
          <p:nvSpPr>
            <p:cNvPr id="65704"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dirty="0"/>
            </a:p>
          </p:txBody>
        </p:sp>
        <p:sp>
          <p:nvSpPr>
            <p:cNvPr id="65705"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dirty="0"/>
            </a:p>
          </p:txBody>
        </p:sp>
      </p:grpSp>
      <p:sp>
        <p:nvSpPr>
          <p:cNvPr id="22573" name="Rectangle 91"/>
          <p:cNvSpPr>
            <a:spLocks noChangeArrowheads="1"/>
          </p:cNvSpPr>
          <p:nvPr/>
        </p:nvSpPr>
        <p:spPr bwMode="auto">
          <a:xfrm>
            <a:off x="1531938" y="369093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Arial Narrow" pitchFamily="34" charset="0"/>
              </a:rPr>
              <a:t>TPCC</a:t>
            </a:r>
          </a:p>
          <a:p>
            <a:pPr algn="ctr">
              <a:defRPr/>
            </a:pPr>
            <a:r>
              <a:rPr lang="en-US" sz="900" dirty="0">
                <a:latin typeface="Arial Narrow" pitchFamily="34" charset="0"/>
              </a:rPr>
              <a:t>64ch</a:t>
            </a:r>
          </a:p>
          <a:p>
            <a:pPr algn="ctr">
              <a:defRPr/>
            </a:pPr>
            <a:r>
              <a:rPr lang="en-US" sz="900" dirty="0">
                <a:latin typeface="Arial Narrow" pitchFamily="34" charset="0"/>
              </a:rPr>
              <a:t>QDMA</a:t>
            </a:r>
          </a:p>
        </p:txBody>
      </p:sp>
      <p:grpSp>
        <p:nvGrpSpPr>
          <p:cNvPr id="6" name="Group 92"/>
          <p:cNvGrpSpPr>
            <a:grpSpLocks/>
          </p:cNvGrpSpPr>
          <p:nvPr/>
        </p:nvGrpSpPr>
        <p:grpSpPr bwMode="auto">
          <a:xfrm>
            <a:off x="2065338" y="3690938"/>
            <a:ext cx="381000" cy="400050"/>
            <a:chOff x="864" y="2064"/>
            <a:chExt cx="240" cy="384"/>
          </a:xfrm>
        </p:grpSpPr>
        <p:grpSp>
          <p:nvGrpSpPr>
            <p:cNvPr id="7" name="Group 93"/>
            <p:cNvGrpSpPr>
              <a:grpSpLocks/>
            </p:cNvGrpSpPr>
            <p:nvPr/>
          </p:nvGrpSpPr>
          <p:grpSpPr bwMode="auto">
            <a:xfrm>
              <a:off x="864" y="2064"/>
              <a:ext cx="240" cy="96"/>
              <a:chOff x="864" y="2064"/>
              <a:chExt cx="240" cy="96"/>
            </a:xfrm>
          </p:grpSpPr>
          <p:sp>
            <p:nvSpPr>
              <p:cNvPr id="22692" name="Rectangle 94"/>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93" name="Rectangle 95"/>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TC2</a:t>
                </a:r>
              </a:p>
            </p:txBody>
          </p:sp>
        </p:grpSp>
        <p:grpSp>
          <p:nvGrpSpPr>
            <p:cNvPr id="8" name="Group 96"/>
            <p:cNvGrpSpPr>
              <a:grpSpLocks/>
            </p:cNvGrpSpPr>
            <p:nvPr/>
          </p:nvGrpSpPr>
          <p:grpSpPr bwMode="auto">
            <a:xfrm>
              <a:off x="864" y="2160"/>
              <a:ext cx="240" cy="96"/>
              <a:chOff x="864" y="2064"/>
              <a:chExt cx="240" cy="96"/>
            </a:xfrm>
          </p:grpSpPr>
          <p:sp>
            <p:nvSpPr>
              <p:cNvPr id="22690" name="Rectangle 97"/>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91" name="Rectangle 98"/>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TC3</a:t>
                </a:r>
              </a:p>
            </p:txBody>
          </p:sp>
        </p:grpSp>
        <p:grpSp>
          <p:nvGrpSpPr>
            <p:cNvPr id="9" name="Group 99"/>
            <p:cNvGrpSpPr>
              <a:grpSpLocks/>
            </p:cNvGrpSpPr>
            <p:nvPr/>
          </p:nvGrpSpPr>
          <p:grpSpPr bwMode="auto">
            <a:xfrm>
              <a:off x="864" y="2256"/>
              <a:ext cx="240" cy="96"/>
              <a:chOff x="864" y="2064"/>
              <a:chExt cx="240" cy="96"/>
            </a:xfrm>
          </p:grpSpPr>
          <p:sp>
            <p:nvSpPr>
              <p:cNvPr id="22688" name="Rectangle 100"/>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89" name="Rectangle 101"/>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TC4</a:t>
                </a:r>
              </a:p>
            </p:txBody>
          </p:sp>
        </p:grpSp>
        <p:grpSp>
          <p:nvGrpSpPr>
            <p:cNvPr id="10" name="Group 102"/>
            <p:cNvGrpSpPr>
              <a:grpSpLocks/>
            </p:cNvGrpSpPr>
            <p:nvPr/>
          </p:nvGrpSpPr>
          <p:grpSpPr bwMode="auto">
            <a:xfrm>
              <a:off x="864" y="2352"/>
              <a:ext cx="240" cy="96"/>
              <a:chOff x="864" y="2064"/>
              <a:chExt cx="240" cy="96"/>
            </a:xfrm>
          </p:grpSpPr>
          <p:sp>
            <p:nvSpPr>
              <p:cNvPr id="22686" name="Rectangle 103"/>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87" name="Rectangle 104"/>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TC5</a:t>
                </a:r>
              </a:p>
            </p:txBody>
          </p:sp>
        </p:grpSp>
      </p:grpSp>
      <p:sp>
        <p:nvSpPr>
          <p:cNvPr id="22575" name="Rectangle 106"/>
          <p:cNvSpPr>
            <a:spLocks noChangeArrowheads="1"/>
          </p:cNvSpPr>
          <p:nvPr/>
        </p:nvSpPr>
        <p:spPr bwMode="auto">
          <a:xfrm>
            <a:off x="1684338" y="382428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Arial Narrow" pitchFamily="34" charset="0"/>
              </a:rPr>
              <a:t>TPCC</a:t>
            </a:r>
          </a:p>
          <a:p>
            <a:pPr algn="ctr">
              <a:defRPr/>
            </a:pPr>
            <a:r>
              <a:rPr lang="en-US" sz="900" dirty="0">
                <a:latin typeface="Arial Narrow" pitchFamily="34" charset="0"/>
              </a:rPr>
              <a:t>64ch</a:t>
            </a:r>
          </a:p>
          <a:p>
            <a:pPr algn="ctr">
              <a:defRPr/>
            </a:pPr>
            <a:r>
              <a:rPr lang="en-US" sz="900" dirty="0">
                <a:latin typeface="Arial Narrow" pitchFamily="34" charset="0"/>
              </a:rPr>
              <a:t>QDMA</a:t>
            </a:r>
          </a:p>
        </p:txBody>
      </p:sp>
      <p:grpSp>
        <p:nvGrpSpPr>
          <p:cNvPr id="11" name="Group 107"/>
          <p:cNvGrpSpPr>
            <a:grpSpLocks/>
          </p:cNvGrpSpPr>
          <p:nvPr/>
        </p:nvGrpSpPr>
        <p:grpSpPr bwMode="auto">
          <a:xfrm>
            <a:off x="2217738" y="3824288"/>
            <a:ext cx="381000" cy="400050"/>
            <a:chOff x="864" y="2064"/>
            <a:chExt cx="240" cy="384"/>
          </a:xfrm>
        </p:grpSpPr>
        <p:grpSp>
          <p:nvGrpSpPr>
            <p:cNvPr id="12" name="Group 108"/>
            <p:cNvGrpSpPr>
              <a:grpSpLocks/>
            </p:cNvGrpSpPr>
            <p:nvPr/>
          </p:nvGrpSpPr>
          <p:grpSpPr bwMode="auto">
            <a:xfrm>
              <a:off x="864" y="2064"/>
              <a:ext cx="240" cy="96"/>
              <a:chOff x="864" y="2064"/>
              <a:chExt cx="240" cy="96"/>
            </a:xfrm>
          </p:grpSpPr>
          <p:sp>
            <p:nvSpPr>
              <p:cNvPr id="22680" name="Rectangle 109"/>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81" name="Rectangle 110"/>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TC6</a:t>
                </a:r>
              </a:p>
            </p:txBody>
          </p:sp>
        </p:grpSp>
        <p:grpSp>
          <p:nvGrpSpPr>
            <p:cNvPr id="13" name="Group 111"/>
            <p:cNvGrpSpPr>
              <a:grpSpLocks/>
            </p:cNvGrpSpPr>
            <p:nvPr/>
          </p:nvGrpSpPr>
          <p:grpSpPr bwMode="auto">
            <a:xfrm>
              <a:off x="864" y="2160"/>
              <a:ext cx="240" cy="96"/>
              <a:chOff x="864" y="2064"/>
              <a:chExt cx="240" cy="96"/>
            </a:xfrm>
          </p:grpSpPr>
          <p:sp>
            <p:nvSpPr>
              <p:cNvPr id="22678" name="Rectangle 112"/>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79" name="Rectangle 113"/>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TC7</a:t>
                </a:r>
              </a:p>
            </p:txBody>
          </p:sp>
        </p:grpSp>
        <p:grpSp>
          <p:nvGrpSpPr>
            <p:cNvPr id="14" name="Group 114"/>
            <p:cNvGrpSpPr>
              <a:grpSpLocks/>
            </p:cNvGrpSpPr>
            <p:nvPr/>
          </p:nvGrpSpPr>
          <p:grpSpPr bwMode="auto">
            <a:xfrm>
              <a:off x="864" y="2256"/>
              <a:ext cx="240" cy="96"/>
              <a:chOff x="864" y="2064"/>
              <a:chExt cx="240" cy="96"/>
            </a:xfrm>
          </p:grpSpPr>
          <p:sp>
            <p:nvSpPr>
              <p:cNvPr id="22676" name="Rectangle 11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77" name="Rectangle 11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TC8</a:t>
                </a:r>
              </a:p>
            </p:txBody>
          </p:sp>
        </p:grpSp>
        <p:grpSp>
          <p:nvGrpSpPr>
            <p:cNvPr id="15" name="Group 117"/>
            <p:cNvGrpSpPr>
              <a:grpSpLocks/>
            </p:cNvGrpSpPr>
            <p:nvPr/>
          </p:nvGrpSpPr>
          <p:grpSpPr bwMode="auto">
            <a:xfrm>
              <a:off x="864" y="2352"/>
              <a:ext cx="240" cy="96"/>
              <a:chOff x="864" y="2064"/>
              <a:chExt cx="240" cy="96"/>
            </a:xfrm>
          </p:grpSpPr>
          <p:sp>
            <p:nvSpPr>
              <p:cNvPr id="22674" name="Rectangle 11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75" name="Rectangle 11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TC9</a:t>
                </a:r>
              </a:p>
            </p:txBody>
          </p:sp>
        </p:grpSp>
      </p:grpSp>
      <p:grpSp>
        <p:nvGrpSpPr>
          <p:cNvPr id="16" name="Group 120"/>
          <p:cNvGrpSpPr>
            <a:grpSpLocks/>
          </p:cNvGrpSpPr>
          <p:nvPr/>
        </p:nvGrpSpPr>
        <p:grpSpPr bwMode="auto">
          <a:xfrm>
            <a:off x="2598738" y="3883025"/>
            <a:ext cx="1143000" cy="300038"/>
            <a:chOff x="1200" y="3024"/>
            <a:chExt cx="816" cy="216"/>
          </a:xfrm>
        </p:grpSpPr>
        <p:sp>
          <p:nvSpPr>
            <p:cNvPr id="65674"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dirty="0"/>
            </a:p>
          </p:txBody>
        </p:sp>
        <p:sp>
          <p:nvSpPr>
            <p:cNvPr id="65675"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dirty="0"/>
            </a:p>
          </p:txBody>
        </p:sp>
        <p:sp>
          <p:nvSpPr>
            <p:cNvPr id="65676"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dirty="0"/>
            </a:p>
          </p:txBody>
        </p:sp>
        <p:sp>
          <p:nvSpPr>
            <p:cNvPr id="65677"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dirty="0"/>
            </a:p>
          </p:txBody>
        </p:sp>
      </p:grpSp>
      <p:sp>
        <p:nvSpPr>
          <p:cNvPr id="22578" name="Rectangle 131"/>
          <p:cNvSpPr>
            <a:spLocks noChangeArrowheads="1"/>
          </p:cNvSpPr>
          <p:nvPr/>
        </p:nvSpPr>
        <p:spPr bwMode="auto">
          <a:xfrm>
            <a:off x="1531938" y="3324225"/>
            <a:ext cx="914400" cy="252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Arial Narrow" pitchFamily="34" charset="0"/>
              </a:rPr>
              <a:t>Network </a:t>
            </a:r>
          </a:p>
          <a:p>
            <a:pPr algn="ctr">
              <a:defRPr/>
            </a:pPr>
            <a:r>
              <a:rPr lang="en-US" sz="900" dirty="0">
                <a:latin typeface="Arial Narrow" pitchFamily="34" charset="0"/>
              </a:rPr>
              <a:t>Coprocessor</a:t>
            </a:r>
          </a:p>
        </p:txBody>
      </p:sp>
      <p:sp>
        <p:nvSpPr>
          <p:cNvPr id="22579" name="Rectangle 132"/>
          <p:cNvSpPr>
            <a:spLocks noChangeArrowheads="1"/>
          </p:cNvSpPr>
          <p:nvPr/>
        </p:nvSpPr>
        <p:spPr bwMode="auto">
          <a:xfrm>
            <a:off x="2293938" y="3324225"/>
            <a:ext cx="15240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solidFill>
                  <a:srgbClr val="660066"/>
                </a:solidFill>
                <a:latin typeface="Arial Narrow" pitchFamily="34" charset="0"/>
              </a:rPr>
              <a:t>M</a:t>
            </a:r>
          </a:p>
        </p:txBody>
      </p:sp>
      <p:sp>
        <p:nvSpPr>
          <p:cNvPr id="65588" name="Line 139"/>
          <p:cNvSpPr>
            <a:spLocks noChangeShapeType="1"/>
          </p:cNvSpPr>
          <p:nvPr/>
        </p:nvSpPr>
        <p:spPr bwMode="auto">
          <a:xfrm>
            <a:off x="2446338" y="3400425"/>
            <a:ext cx="1295400" cy="0"/>
          </a:xfrm>
          <a:prstGeom prst="line">
            <a:avLst/>
          </a:prstGeom>
          <a:noFill/>
          <a:ln w="9525">
            <a:solidFill>
              <a:schemeClr val="tx1"/>
            </a:solidFill>
            <a:round/>
            <a:headEnd/>
            <a:tailEnd type="triangle" w="med" len="med"/>
          </a:ln>
        </p:spPr>
        <p:txBody>
          <a:bodyPr/>
          <a:lstStyle/>
          <a:p>
            <a:endParaRPr lang="en-US" dirty="0"/>
          </a:p>
        </p:txBody>
      </p:sp>
      <p:sp>
        <p:nvSpPr>
          <p:cNvPr id="65589" name="Line 176"/>
          <p:cNvSpPr>
            <a:spLocks noChangeShapeType="1"/>
          </p:cNvSpPr>
          <p:nvPr/>
        </p:nvSpPr>
        <p:spPr bwMode="auto">
          <a:xfrm flipV="1">
            <a:off x="4151313" y="5673725"/>
            <a:ext cx="1006475" cy="9525"/>
          </a:xfrm>
          <a:prstGeom prst="line">
            <a:avLst/>
          </a:prstGeom>
          <a:noFill/>
          <a:ln w="9525">
            <a:solidFill>
              <a:schemeClr val="tx1"/>
            </a:solidFill>
            <a:round/>
            <a:headEnd/>
            <a:tailEnd type="triangle" w="med" len="med"/>
          </a:ln>
        </p:spPr>
        <p:txBody>
          <a:bodyPr/>
          <a:lstStyle/>
          <a:p>
            <a:endParaRPr lang="en-US" dirty="0"/>
          </a:p>
        </p:txBody>
      </p:sp>
      <p:sp>
        <p:nvSpPr>
          <p:cNvPr id="65590" name="Line 177"/>
          <p:cNvSpPr>
            <a:spLocks noChangeShapeType="1"/>
          </p:cNvSpPr>
          <p:nvPr/>
        </p:nvSpPr>
        <p:spPr bwMode="auto">
          <a:xfrm>
            <a:off x="4160838" y="5838825"/>
            <a:ext cx="996950" cy="0"/>
          </a:xfrm>
          <a:prstGeom prst="line">
            <a:avLst/>
          </a:prstGeom>
          <a:noFill/>
          <a:ln w="9525">
            <a:solidFill>
              <a:schemeClr val="tx1"/>
            </a:solidFill>
            <a:round/>
            <a:headEnd/>
            <a:tailEnd type="triangle" w="med" len="med"/>
          </a:ln>
        </p:spPr>
        <p:txBody>
          <a:bodyPr/>
          <a:lstStyle/>
          <a:p>
            <a:endParaRPr lang="en-US" dirty="0"/>
          </a:p>
        </p:txBody>
      </p:sp>
      <p:sp>
        <p:nvSpPr>
          <p:cNvPr id="22583" name="Rectangle 178"/>
          <p:cNvSpPr>
            <a:spLocks noChangeArrowheads="1"/>
          </p:cNvSpPr>
          <p:nvPr/>
        </p:nvSpPr>
        <p:spPr bwMode="auto">
          <a:xfrm>
            <a:off x="1503363" y="174148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Arial Narrow" pitchFamily="34" charset="0"/>
              </a:rPr>
              <a:t>HyperLink</a:t>
            </a:r>
          </a:p>
        </p:txBody>
      </p:sp>
      <p:sp>
        <p:nvSpPr>
          <p:cNvPr id="22584" name="Rectangle 179"/>
          <p:cNvSpPr>
            <a:spLocks noChangeArrowheads="1"/>
          </p:cNvSpPr>
          <p:nvPr/>
        </p:nvSpPr>
        <p:spPr bwMode="auto">
          <a:xfrm>
            <a:off x="2341563" y="17414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65593" name="Line 180"/>
          <p:cNvSpPr>
            <a:spLocks noChangeShapeType="1"/>
          </p:cNvSpPr>
          <p:nvPr/>
        </p:nvSpPr>
        <p:spPr bwMode="auto">
          <a:xfrm>
            <a:off x="2493963" y="1817688"/>
            <a:ext cx="1219200" cy="0"/>
          </a:xfrm>
          <a:prstGeom prst="line">
            <a:avLst/>
          </a:prstGeom>
          <a:noFill/>
          <a:ln w="9525">
            <a:solidFill>
              <a:schemeClr val="tx1"/>
            </a:solidFill>
            <a:round/>
            <a:headEnd/>
            <a:tailEnd type="triangle" w="med" len="med"/>
          </a:ln>
        </p:spPr>
        <p:txBody>
          <a:bodyPr/>
          <a:lstStyle/>
          <a:p>
            <a:endParaRPr lang="en-US" dirty="0"/>
          </a:p>
        </p:txBody>
      </p:sp>
      <p:sp>
        <p:nvSpPr>
          <p:cNvPr id="65594" name="Line 181"/>
          <p:cNvSpPr>
            <a:spLocks noChangeShapeType="1"/>
          </p:cNvSpPr>
          <p:nvPr/>
        </p:nvSpPr>
        <p:spPr bwMode="auto">
          <a:xfrm>
            <a:off x="2493963" y="2027238"/>
            <a:ext cx="1219200" cy="0"/>
          </a:xfrm>
          <a:prstGeom prst="line">
            <a:avLst/>
          </a:prstGeom>
          <a:noFill/>
          <a:ln w="9525">
            <a:solidFill>
              <a:schemeClr val="tx1"/>
            </a:solidFill>
            <a:round/>
            <a:headEnd/>
            <a:tailEnd type="triangle" w="med" len="med"/>
          </a:ln>
        </p:spPr>
        <p:txBody>
          <a:bodyPr/>
          <a:lstStyle/>
          <a:p>
            <a:endParaRPr lang="en-US" dirty="0"/>
          </a:p>
        </p:txBody>
      </p:sp>
      <p:sp>
        <p:nvSpPr>
          <p:cNvPr id="65595" name="Line 182"/>
          <p:cNvSpPr>
            <a:spLocks noChangeShapeType="1"/>
          </p:cNvSpPr>
          <p:nvPr/>
        </p:nvSpPr>
        <p:spPr bwMode="auto">
          <a:xfrm>
            <a:off x="2514600" y="2133600"/>
            <a:ext cx="1219200" cy="0"/>
          </a:xfrm>
          <a:prstGeom prst="line">
            <a:avLst/>
          </a:prstGeom>
          <a:noFill/>
          <a:ln w="9525">
            <a:solidFill>
              <a:schemeClr val="tx1"/>
            </a:solidFill>
            <a:round/>
            <a:headEnd/>
            <a:tailEnd type="triangle" w="med" len="med"/>
          </a:ln>
        </p:spPr>
        <p:txBody>
          <a:bodyPr/>
          <a:lstStyle/>
          <a:p>
            <a:endParaRPr lang="en-US" dirty="0"/>
          </a:p>
        </p:txBody>
      </p:sp>
      <p:sp>
        <p:nvSpPr>
          <p:cNvPr id="22588" name="Rectangle 242"/>
          <p:cNvSpPr>
            <a:spLocks noChangeArrowheads="1"/>
          </p:cNvSpPr>
          <p:nvPr/>
        </p:nvSpPr>
        <p:spPr bwMode="auto">
          <a:xfrm>
            <a:off x="5456238" y="8842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Arial Narrow" pitchFamily="34" charset="0"/>
              </a:rPr>
              <a:t>HyperLink</a:t>
            </a:r>
          </a:p>
        </p:txBody>
      </p:sp>
      <p:sp>
        <p:nvSpPr>
          <p:cNvPr id="65597" name="Rectangle 243"/>
          <p:cNvSpPr>
            <a:spLocks noChangeArrowheads="1"/>
          </p:cNvSpPr>
          <p:nvPr/>
        </p:nvSpPr>
        <p:spPr bwMode="auto">
          <a:xfrm>
            <a:off x="5456238" y="884238"/>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dirty="0">
                <a:solidFill>
                  <a:srgbClr val="660066"/>
                </a:solidFill>
                <a:latin typeface="Arial Narrow" pitchFamily="34" charset="0"/>
              </a:rPr>
              <a:t>S</a:t>
            </a:r>
          </a:p>
        </p:txBody>
      </p:sp>
      <p:sp>
        <p:nvSpPr>
          <p:cNvPr id="65598" name="Line 244"/>
          <p:cNvSpPr>
            <a:spLocks noChangeShapeType="1"/>
          </p:cNvSpPr>
          <p:nvPr/>
        </p:nvSpPr>
        <p:spPr bwMode="auto">
          <a:xfrm>
            <a:off x="4179888" y="960438"/>
            <a:ext cx="1266825" cy="0"/>
          </a:xfrm>
          <a:prstGeom prst="line">
            <a:avLst/>
          </a:prstGeom>
          <a:noFill/>
          <a:ln w="9525">
            <a:solidFill>
              <a:schemeClr val="tx1"/>
            </a:solidFill>
            <a:round/>
            <a:headEnd/>
            <a:tailEnd type="triangle" w="med" len="med"/>
          </a:ln>
        </p:spPr>
        <p:txBody>
          <a:bodyPr/>
          <a:lstStyle/>
          <a:p>
            <a:endParaRPr lang="en-US" dirty="0"/>
          </a:p>
        </p:txBody>
      </p:sp>
      <p:sp>
        <p:nvSpPr>
          <p:cNvPr id="22591" name="Rectangle 250"/>
          <p:cNvSpPr>
            <a:spLocks noChangeArrowheads="1"/>
          </p:cNvSpPr>
          <p:nvPr/>
        </p:nvSpPr>
        <p:spPr bwMode="auto">
          <a:xfrm>
            <a:off x="1512888" y="52387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AIF / PktDMA</a:t>
            </a:r>
          </a:p>
        </p:txBody>
      </p:sp>
      <p:sp>
        <p:nvSpPr>
          <p:cNvPr id="22592" name="Rectangle 251"/>
          <p:cNvSpPr>
            <a:spLocks noChangeArrowheads="1"/>
          </p:cNvSpPr>
          <p:nvPr/>
        </p:nvSpPr>
        <p:spPr bwMode="auto">
          <a:xfrm>
            <a:off x="2319338" y="52387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65601" name="Line 252"/>
          <p:cNvSpPr>
            <a:spLocks noChangeShapeType="1"/>
          </p:cNvSpPr>
          <p:nvPr/>
        </p:nvSpPr>
        <p:spPr bwMode="auto">
          <a:xfrm>
            <a:off x="2459038" y="5324475"/>
            <a:ext cx="1263650" cy="0"/>
          </a:xfrm>
          <a:prstGeom prst="line">
            <a:avLst/>
          </a:prstGeom>
          <a:noFill/>
          <a:ln w="9525">
            <a:solidFill>
              <a:schemeClr val="tx1"/>
            </a:solidFill>
            <a:round/>
            <a:headEnd/>
            <a:tailEnd type="triangle" w="med" len="med"/>
          </a:ln>
        </p:spPr>
        <p:txBody>
          <a:bodyPr/>
          <a:lstStyle/>
          <a:p>
            <a:endParaRPr lang="en-US" dirty="0"/>
          </a:p>
        </p:txBody>
      </p:sp>
      <p:sp>
        <p:nvSpPr>
          <p:cNvPr id="65602" name="Line 253"/>
          <p:cNvSpPr>
            <a:spLocks noChangeShapeType="1"/>
          </p:cNvSpPr>
          <p:nvPr/>
        </p:nvSpPr>
        <p:spPr bwMode="auto">
          <a:xfrm>
            <a:off x="2436813" y="4525963"/>
            <a:ext cx="1295400" cy="0"/>
          </a:xfrm>
          <a:prstGeom prst="line">
            <a:avLst/>
          </a:prstGeom>
          <a:noFill/>
          <a:ln w="9525">
            <a:solidFill>
              <a:schemeClr val="tx1"/>
            </a:solidFill>
            <a:round/>
            <a:headEnd/>
            <a:tailEnd type="triangle" w="med" len="med"/>
          </a:ln>
        </p:spPr>
        <p:txBody>
          <a:bodyPr/>
          <a:lstStyle/>
          <a:p>
            <a:endParaRPr lang="en-US" dirty="0"/>
          </a:p>
        </p:txBody>
      </p:sp>
      <p:sp>
        <p:nvSpPr>
          <p:cNvPr id="65603" name="Line 254"/>
          <p:cNvSpPr>
            <a:spLocks noChangeShapeType="1"/>
          </p:cNvSpPr>
          <p:nvPr/>
        </p:nvSpPr>
        <p:spPr bwMode="auto">
          <a:xfrm>
            <a:off x="2427288" y="4778375"/>
            <a:ext cx="1295400" cy="0"/>
          </a:xfrm>
          <a:prstGeom prst="line">
            <a:avLst/>
          </a:prstGeom>
          <a:noFill/>
          <a:ln w="9525">
            <a:solidFill>
              <a:schemeClr val="tx1"/>
            </a:solidFill>
            <a:round/>
            <a:headEnd/>
            <a:tailEnd type="triangle" w="med" len="med"/>
          </a:ln>
        </p:spPr>
        <p:txBody>
          <a:bodyPr/>
          <a:lstStyle/>
          <a:p>
            <a:endParaRPr lang="en-US" dirty="0"/>
          </a:p>
        </p:txBody>
      </p:sp>
      <p:sp>
        <p:nvSpPr>
          <p:cNvPr id="65604" name="Line 255"/>
          <p:cNvSpPr>
            <a:spLocks noChangeShapeType="1"/>
          </p:cNvSpPr>
          <p:nvPr/>
        </p:nvSpPr>
        <p:spPr bwMode="auto">
          <a:xfrm>
            <a:off x="2417763" y="5062538"/>
            <a:ext cx="1295400" cy="0"/>
          </a:xfrm>
          <a:prstGeom prst="line">
            <a:avLst/>
          </a:prstGeom>
          <a:noFill/>
          <a:ln w="9525">
            <a:solidFill>
              <a:schemeClr val="tx1"/>
            </a:solidFill>
            <a:round/>
            <a:headEnd/>
            <a:tailEnd type="triangle" w="med" len="med"/>
          </a:ln>
        </p:spPr>
        <p:txBody>
          <a:bodyPr/>
          <a:lstStyle/>
          <a:p>
            <a:endParaRPr lang="en-US" dirty="0"/>
          </a:p>
        </p:txBody>
      </p:sp>
      <p:sp>
        <p:nvSpPr>
          <p:cNvPr id="22597" name="Rectangle 256"/>
          <p:cNvSpPr>
            <a:spLocks noChangeArrowheads="1"/>
          </p:cNvSpPr>
          <p:nvPr/>
        </p:nvSpPr>
        <p:spPr bwMode="auto">
          <a:xfrm>
            <a:off x="1512888" y="49720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FFTC / PktDMA</a:t>
            </a:r>
          </a:p>
        </p:txBody>
      </p:sp>
      <p:sp>
        <p:nvSpPr>
          <p:cNvPr id="22598" name="Rectangle 257"/>
          <p:cNvSpPr>
            <a:spLocks noChangeArrowheads="1"/>
          </p:cNvSpPr>
          <p:nvPr/>
        </p:nvSpPr>
        <p:spPr bwMode="auto">
          <a:xfrm>
            <a:off x="2319338" y="4972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599" name="Rectangle 258"/>
          <p:cNvSpPr>
            <a:spLocks noChangeArrowheads="1"/>
          </p:cNvSpPr>
          <p:nvPr/>
        </p:nvSpPr>
        <p:spPr bwMode="auto">
          <a:xfrm>
            <a:off x="1512888" y="46974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RAC_BE0,1</a:t>
            </a:r>
          </a:p>
        </p:txBody>
      </p:sp>
      <p:sp>
        <p:nvSpPr>
          <p:cNvPr id="22600" name="Rectangle 259"/>
          <p:cNvSpPr>
            <a:spLocks noChangeArrowheads="1"/>
          </p:cNvSpPr>
          <p:nvPr/>
        </p:nvSpPr>
        <p:spPr bwMode="auto">
          <a:xfrm>
            <a:off x="2319338" y="469741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01" name="Rectangle 260"/>
          <p:cNvSpPr>
            <a:spLocks noChangeArrowheads="1"/>
          </p:cNvSpPr>
          <p:nvPr/>
        </p:nvSpPr>
        <p:spPr bwMode="auto">
          <a:xfrm>
            <a:off x="1512888" y="44545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TAC_FE</a:t>
            </a:r>
          </a:p>
        </p:txBody>
      </p:sp>
      <p:sp>
        <p:nvSpPr>
          <p:cNvPr id="22602" name="Rectangle 261"/>
          <p:cNvSpPr>
            <a:spLocks noChangeArrowheads="1"/>
          </p:cNvSpPr>
          <p:nvPr/>
        </p:nvSpPr>
        <p:spPr bwMode="auto">
          <a:xfrm>
            <a:off x="2319338" y="4454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03" name="Rectangle 262"/>
          <p:cNvSpPr>
            <a:spLocks noChangeArrowheads="1"/>
          </p:cNvSpPr>
          <p:nvPr/>
        </p:nvSpPr>
        <p:spPr bwMode="auto">
          <a:xfrm>
            <a:off x="4605338" y="356076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SRIO</a:t>
            </a:r>
          </a:p>
        </p:txBody>
      </p:sp>
      <p:sp>
        <p:nvSpPr>
          <p:cNvPr id="22604" name="Rectangle 263"/>
          <p:cNvSpPr>
            <a:spLocks noChangeArrowheads="1"/>
          </p:cNvSpPr>
          <p:nvPr/>
        </p:nvSpPr>
        <p:spPr bwMode="auto">
          <a:xfrm>
            <a:off x="4614863" y="35607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13" name="Line 264"/>
          <p:cNvSpPr>
            <a:spLocks noChangeShapeType="1"/>
          </p:cNvSpPr>
          <p:nvPr/>
        </p:nvSpPr>
        <p:spPr bwMode="auto">
          <a:xfrm>
            <a:off x="4179888" y="3613150"/>
            <a:ext cx="434975" cy="9525"/>
          </a:xfrm>
          <a:prstGeom prst="line">
            <a:avLst/>
          </a:prstGeom>
          <a:noFill/>
          <a:ln w="9525">
            <a:solidFill>
              <a:schemeClr val="tx1"/>
            </a:solidFill>
            <a:round/>
            <a:headEnd/>
            <a:tailEnd type="triangle" w="med" len="med"/>
          </a:ln>
        </p:spPr>
        <p:txBody>
          <a:bodyPr/>
          <a:lstStyle/>
          <a:p>
            <a:endParaRPr lang="en-US" dirty="0"/>
          </a:p>
        </p:txBody>
      </p:sp>
      <p:sp>
        <p:nvSpPr>
          <p:cNvPr id="22606" name="Rectangle 265"/>
          <p:cNvSpPr>
            <a:spLocks noChangeArrowheads="1"/>
          </p:cNvSpPr>
          <p:nvPr/>
        </p:nvSpPr>
        <p:spPr bwMode="auto">
          <a:xfrm>
            <a:off x="5167313" y="57673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22607" name="Rectangle 268"/>
          <p:cNvSpPr>
            <a:spLocks noChangeArrowheads="1"/>
          </p:cNvSpPr>
          <p:nvPr/>
        </p:nvSpPr>
        <p:spPr bwMode="auto">
          <a:xfrm>
            <a:off x="5281613" y="46434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RAC_FE</a:t>
            </a:r>
          </a:p>
        </p:txBody>
      </p:sp>
      <p:sp>
        <p:nvSpPr>
          <p:cNvPr id="22608" name="Rectangle 269"/>
          <p:cNvSpPr>
            <a:spLocks noChangeArrowheads="1"/>
          </p:cNvSpPr>
          <p:nvPr/>
        </p:nvSpPr>
        <p:spPr bwMode="auto">
          <a:xfrm>
            <a:off x="5281613" y="46434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17" name="Line 270"/>
          <p:cNvSpPr>
            <a:spLocks noChangeShapeType="1"/>
          </p:cNvSpPr>
          <p:nvPr/>
        </p:nvSpPr>
        <p:spPr bwMode="auto">
          <a:xfrm>
            <a:off x="4179888" y="4719638"/>
            <a:ext cx="1120775" cy="0"/>
          </a:xfrm>
          <a:prstGeom prst="line">
            <a:avLst/>
          </a:prstGeom>
          <a:noFill/>
          <a:ln w="9525">
            <a:solidFill>
              <a:schemeClr val="tx1"/>
            </a:solidFill>
            <a:round/>
            <a:headEnd/>
            <a:tailEnd type="triangle" w="med" len="med"/>
          </a:ln>
        </p:spPr>
        <p:txBody>
          <a:bodyPr/>
          <a:lstStyle/>
          <a:p>
            <a:endParaRPr lang="en-US" dirty="0"/>
          </a:p>
        </p:txBody>
      </p:sp>
      <p:sp>
        <p:nvSpPr>
          <p:cNvPr id="22610" name="Rectangle 275"/>
          <p:cNvSpPr>
            <a:spLocks noChangeArrowheads="1"/>
          </p:cNvSpPr>
          <p:nvPr/>
        </p:nvSpPr>
        <p:spPr bwMode="auto">
          <a:xfrm>
            <a:off x="5291138" y="41560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TCP3d</a:t>
            </a:r>
          </a:p>
        </p:txBody>
      </p:sp>
      <p:sp>
        <p:nvSpPr>
          <p:cNvPr id="22611" name="Rectangle 276"/>
          <p:cNvSpPr>
            <a:spLocks noChangeArrowheads="1"/>
          </p:cNvSpPr>
          <p:nvPr/>
        </p:nvSpPr>
        <p:spPr bwMode="auto">
          <a:xfrm>
            <a:off x="5272088" y="415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20" name="Line 277"/>
          <p:cNvSpPr>
            <a:spLocks noChangeShapeType="1"/>
          </p:cNvSpPr>
          <p:nvPr/>
        </p:nvSpPr>
        <p:spPr bwMode="auto">
          <a:xfrm>
            <a:off x="4179888" y="4241800"/>
            <a:ext cx="1130300" cy="0"/>
          </a:xfrm>
          <a:prstGeom prst="line">
            <a:avLst/>
          </a:prstGeom>
          <a:noFill/>
          <a:ln w="9525">
            <a:solidFill>
              <a:schemeClr val="tx1"/>
            </a:solidFill>
            <a:round/>
            <a:headEnd/>
            <a:tailEnd type="triangle" w="med" len="med"/>
          </a:ln>
        </p:spPr>
        <p:txBody>
          <a:bodyPr/>
          <a:lstStyle/>
          <a:p>
            <a:endParaRPr lang="en-US" dirty="0"/>
          </a:p>
        </p:txBody>
      </p:sp>
      <p:sp>
        <p:nvSpPr>
          <p:cNvPr id="65621" name="Line 279"/>
          <p:cNvSpPr>
            <a:spLocks noChangeShapeType="1"/>
          </p:cNvSpPr>
          <p:nvPr/>
        </p:nvSpPr>
        <p:spPr bwMode="auto">
          <a:xfrm>
            <a:off x="4189413" y="3900488"/>
            <a:ext cx="1130300" cy="0"/>
          </a:xfrm>
          <a:prstGeom prst="line">
            <a:avLst/>
          </a:prstGeom>
          <a:noFill/>
          <a:ln w="9525">
            <a:solidFill>
              <a:schemeClr val="tx1"/>
            </a:solidFill>
            <a:round/>
            <a:headEnd/>
            <a:tailEnd type="triangle" w="med" len="med"/>
          </a:ln>
        </p:spPr>
        <p:txBody>
          <a:bodyPr/>
          <a:lstStyle/>
          <a:p>
            <a:endParaRPr lang="en-US" dirty="0"/>
          </a:p>
        </p:txBody>
      </p:sp>
      <p:sp>
        <p:nvSpPr>
          <p:cNvPr id="22614" name="Rectangle 281"/>
          <p:cNvSpPr>
            <a:spLocks noChangeArrowheads="1"/>
          </p:cNvSpPr>
          <p:nvPr/>
        </p:nvSpPr>
        <p:spPr bwMode="auto">
          <a:xfrm>
            <a:off x="5300663" y="38052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TCP3e_W/R</a:t>
            </a:r>
          </a:p>
        </p:txBody>
      </p:sp>
      <p:sp>
        <p:nvSpPr>
          <p:cNvPr id="22615" name="Rectangle 282"/>
          <p:cNvSpPr>
            <a:spLocks noChangeArrowheads="1"/>
          </p:cNvSpPr>
          <p:nvPr/>
        </p:nvSpPr>
        <p:spPr bwMode="auto">
          <a:xfrm>
            <a:off x="5281613" y="38052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24" name="Line 283"/>
          <p:cNvSpPr>
            <a:spLocks noChangeShapeType="1"/>
          </p:cNvSpPr>
          <p:nvPr/>
        </p:nvSpPr>
        <p:spPr bwMode="auto">
          <a:xfrm>
            <a:off x="4189413" y="5175250"/>
            <a:ext cx="1120775" cy="0"/>
          </a:xfrm>
          <a:prstGeom prst="line">
            <a:avLst/>
          </a:prstGeom>
          <a:noFill/>
          <a:ln w="9525">
            <a:solidFill>
              <a:schemeClr val="tx1"/>
            </a:solidFill>
            <a:round/>
            <a:headEnd/>
            <a:tailEnd type="triangle" w="med" len="med"/>
          </a:ln>
        </p:spPr>
        <p:txBody>
          <a:bodyPr/>
          <a:lstStyle/>
          <a:p>
            <a:endParaRPr lang="en-US" dirty="0"/>
          </a:p>
        </p:txBody>
      </p:sp>
      <p:sp>
        <p:nvSpPr>
          <p:cNvPr id="22617" name="Rectangle 286"/>
          <p:cNvSpPr>
            <a:spLocks noChangeArrowheads="1"/>
          </p:cNvSpPr>
          <p:nvPr/>
        </p:nvSpPr>
        <p:spPr bwMode="auto">
          <a:xfrm>
            <a:off x="5300663" y="5099050"/>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VCP2 (x4)</a:t>
            </a:r>
          </a:p>
        </p:txBody>
      </p:sp>
      <p:sp>
        <p:nvSpPr>
          <p:cNvPr id="22618" name="Rectangle 287"/>
          <p:cNvSpPr>
            <a:spLocks noChangeArrowheads="1"/>
          </p:cNvSpPr>
          <p:nvPr/>
        </p:nvSpPr>
        <p:spPr bwMode="auto">
          <a:xfrm>
            <a:off x="5300663" y="5099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22620" name="Rectangle 353"/>
          <p:cNvSpPr>
            <a:spLocks noChangeArrowheads="1"/>
          </p:cNvSpPr>
          <p:nvPr/>
        </p:nvSpPr>
        <p:spPr bwMode="auto">
          <a:xfrm>
            <a:off x="2322513" y="29781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65629" name="Line 354"/>
          <p:cNvSpPr>
            <a:spLocks noChangeShapeType="1"/>
          </p:cNvSpPr>
          <p:nvPr/>
        </p:nvSpPr>
        <p:spPr bwMode="auto">
          <a:xfrm>
            <a:off x="2459038" y="3044825"/>
            <a:ext cx="1263650" cy="0"/>
          </a:xfrm>
          <a:prstGeom prst="line">
            <a:avLst/>
          </a:prstGeom>
          <a:noFill/>
          <a:ln w="9525">
            <a:solidFill>
              <a:schemeClr val="tx1"/>
            </a:solidFill>
            <a:round/>
            <a:headEnd/>
            <a:tailEnd type="triangle" w="med" len="med"/>
          </a:ln>
        </p:spPr>
        <p:txBody>
          <a:bodyPr/>
          <a:lstStyle/>
          <a:p>
            <a:endParaRPr lang="en-US" dirty="0"/>
          </a:p>
        </p:txBody>
      </p:sp>
      <p:sp>
        <p:nvSpPr>
          <p:cNvPr id="22622" name="Text Box 363"/>
          <p:cNvSpPr txBox="1">
            <a:spLocks noChangeArrowheads="1"/>
          </p:cNvSpPr>
          <p:nvPr/>
        </p:nvSpPr>
        <p:spPr bwMode="auto">
          <a:xfrm>
            <a:off x="1636713" y="2160588"/>
            <a:ext cx="56515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dirty="0">
                <a:latin typeface="Arial Narrow" pitchFamily="34" charset="0"/>
              </a:rPr>
              <a:t>EDMA_0</a:t>
            </a:r>
          </a:p>
        </p:txBody>
      </p:sp>
      <p:sp>
        <p:nvSpPr>
          <p:cNvPr id="22623" name="Text Box 364"/>
          <p:cNvSpPr txBox="1">
            <a:spLocks noChangeArrowheads="1"/>
          </p:cNvSpPr>
          <p:nvPr/>
        </p:nvSpPr>
        <p:spPr bwMode="auto">
          <a:xfrm>
            <a:off x="1817688" y="4186238"/>
            <a:ext cx="642937"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dirty="0">
                <a:latin typeface="Arial Narrow" pitchFamily="34" charset="0"/>
              </a:rPr>
              <a:t>EDMA_1,2</a:t>
            </a:r>
          </a:p>
        </p:txBody>
      </p:sp>
      <p:sp>
        <p:nvSpPr>
          <p:cNvPr id="22624" name="Rectangle 365"/>
          <p:cNvSpPr>
            <a:spLocks noChangeArrowheads="1"/>
          </p:cNvSpPr>
          <p:nvPr/>
        </p:nvSpPr>
        <p:spPr bwMode="auto">
          <a:xfrm>
            <a:off x="4826000" y="303053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latin typeface="Arial Narrow" pitchFamily="34" charset="0"/>
              </a:rPr>
              <a:t>Core</a:t>
            </a:r>
          </a:p>
        </p:txBody>
      </p:sp>
      <p:sp>
        <p:nvSpPr>
          <p:cNvPr id="65633" name="Line 366"/>
          <p:cNvSpPr>
            <a:spLocks noChangeShapeType="1"/>
          </p:cNvSpPr>
          <p:nvPr/>
        </p:nvSpPr>
        <p:spPr bwMode="auto">
          <a:xfrm flipV="1">
            <a:off x="3968750" y="3182938"/>
            <a:ext cx="704850" cy="1587"/>
          </a:xfrm>
          <a:prstGeom prst="line">
            <a:avLst/>
          </a:prstGeom>
          <a:noFill/>
          <a:ln w="9525">
            <a:solidFill>
              <a:schemeClr val="tx1"/>
            </a:solidFill>
            <a:round/>
            <a:headEnd/>
            <a:tailEnd type="triangle" w="med" len="med"/>
          </a:ln>
        </p:spPr>
        <p:txBody>
          <a:bodyPr/>
          <a:lstStyle/>
          <a:p>
            <a:endParaRPr lang="en-US" dirty="0"/>
          </a:p>
        </p:txBody>
      </p:sp>
      <p:sp>
        <p:nvSpPr>
          <p:cNvPr id="22626" name="Rectangle 367"/>
          <p:cNvSpPr>
            <a:spLocks noChangeArrowheads="1"/>
          </p:cNvSpPr>
          <p:nvPr/>
        </p:nvSpPr>
        <p:spPr bwMode="auto">
          <a:xfrm>
            <a:off x="46736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S</a:t>
            </a:r>
          </a:p>
        </p:txBody>
      </p:sp>
      <p:sp>
        <p:nvSpPr>
          <p:cNvPr id="22627" name="Rectangle 368"/>
          <p:cNvSpPr>
            <a:spLocks noChangeArrowheads="1"/>
          </p:cNvSpPr>
          <p:nvPr/>
        </p:nvSpPr>
        <p:spPr bwMode="auto">
          <a:xfrm>
            <a:off x="54356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M</a:t>
            </a:r>
          </a:p>
        </p:txBody>
      </p:sp>
      <p:sp>
        <p:nvSpPr>
          <p:cNvPr id="22628" name="Rectangle 373"/>
          <p:cNvSpPr>
            <a:spLocks noChangeArrowheads="1"/>
          </p:cNvSpPr>
          <p:nvPr/>
        </p:nvSpPr>
        <p:spPr bwMode="auto">
          <a:xfrm>
            <a:off x="4867275" y="294481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latin typeface="Arial Narrow" pitchFamily="34" charset="0"/>
              </a:rPr>
              <a:t>Core</a:t>
            </a:r>
          </a:p>
        </p:txBody>
      </p:sp>
      <p:sp>
        <p:nvSpPr>
          <p:cNvPr id="65637" name="Line 374"/>
          <p:cNvSpPr>
            <a:spLocks noChangeShapeType="1"/>
          </p:cNvSpPr>
          <p:nvPr/>
        </p:nvSpPr>
        <p:spPr bwMode="auto">
          <a:xfrm flipV="1">
            <a:off x="3937000" y="3097213"/>
            <a:ext cx="777875" cy="1587"/>
          </a:xfrm>
          <a:prstGeom prst="line">
            <a:avLst/>
          </a:prstGeom>
          <a:noFill/>
          <a:ln w="9525">
            <a:solidFill>
              <a:schemeClr val="tx1"/>
            </a:solidFill>
            <a:round/>
            <a:headEnd/>
            <a:tailEnd type="triangle" w="med" len="med"/>
          </a:ln>
        </p:spPr>
        <p:txBody>
          <a:bodyPr/>
          <a:lstStyle/>
          <a:p>
            <a:endParaRPr lang="en-US" dirty="0"/>
          </a:p>
        </p:txBody>
      </p:sp>
      <p:sp>
        <p:nvSpPr>
          <p:cNvPr id="22630" name="Rectangle 375"/>
          <p:cNvSpPr>
            <a:spLocks noChangeArrowheads="1"/>
          </p:cNvSpPr>
          <p:nvPr/>
        </p:nvSpPr>
        <p:spPr bwMode="auto">
          <a:xfrm>
            <a:off x="471487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S</a:t>
            </a:r>
          </a:p>
        </p:txBody>
      </p:sp>
      <p:sp>
        <p:nvSpPr>
          <p:cNvPr id="22631" name="Rectangle 376"/>
          <p:cNvSpPr>
            <a:spLocks noChangeArrowheads="1"/>
          </p:cNvSpPr>
          <p:nvPr/>
        </p:nvSpPr>
        <p:spPr bwMode="auto">
          <a:xfrm>
            <a:off x="547052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M</a:t>
            </a:r>
          </a:p>
        </p:txBody>
      </p:sp>
      <p:sp>
        <p:nvSpPr>
          <p:cNvPr id="22632" name="Rectangle 381"/>
          <p:cNvSpPr>
            <a:spLocks noChangeArrowheads="1"/>
          </p:cNvSpPr>
          <p:nvPr/>
        </p:nvSpPr>
        <p:spPr bwMode="auto">
          <a:xfrm>
            <a:off x="4908550" y="285908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latin typeface="Arial Narrow" pitchFamily="34" charset="0"/>
              </a:rPr>
              <a:t>L2 0-3</a:t>
            </a:r>
          </a:p>
        </p:txBody>
      </p:sp>
      <p:sp>
        <p:nvSpPr>
          <p:cNvPr id="65641" name="Line 382"/>
          <p:cNvSpPr>
            <a:spLocks noChangeShapeType="1"/>
          </p:cNvSpPr>
          <p:nvPr/>
        </p:nvSpPr>
        <p:spPr bwMode="auto">
          <a:xfrm flipV="1">
            <a:off x="3954463" y="3011488"/>
            <a:ext cx="801687" cy="9525"/>
          </a:xfrm>
          <a:prstGeom prst="line">
            <a:avLst/>
          </a:prstGeom>
          <a:noFill/>
          <a:ln w="9525">
            <a:solidFill>
              <a:schemeClr val="tx1"/>
            </a:solidFill>
            <a:round/>
            <a:headEnd/>
            <a:tailEnd type="triangle" w="med" len="med"/>
          </a:ln>
        </p:spPr>
        <p:txBody>
          <a:bodyPr/>
          <a:lstStyle/>
          <a:p>
            <a:endParaRPr lang="en-US" dirty="0"/>
          </a:p>
        </p:txBody>
      </p:sp>
      <p:sp>
        <p:nvSpPr>
          <p:cNvPr id="22634" name="Rectangle 383"/>
          <p:cNvSpPr>
            <a:spLocks noChangeArrowheads="1"/>
          </p:cNvSpPr>
          <p:nvPr/>
        </p:nvSpPr>
        <p:spPr bwMode="auto">
          <a:xfrm>
            <a:off x="47561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S</a:t>
            </a:r>
          </a:p>
        </p:txBody>
      </p:sp>
      <p:sp>
        <p:nvSpPr>
          <p:cNvPr id="22635" name="Rectangle 384"/>
          <p:cNvSpPr>
            <a:spLocks noChangeArrowheads="1"/>
          </p:cNvSpPr>
          <p:nvPr/>
        </p:nvSpPr>
        <p:spPr bwMode="auto">
          <a:xfrm>
            <a:off x="55181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M</a:t>
            </a:r>
          </a:p>
        </p:txBody>
      </p:sp>
      <p:sp>
        <p:nvSpPr>
          <p:cNvPr id="22637" name="Rectangle 28"/>
          <p:cNvSpPr>
            <a:spLocks noChangeArrowheads="1"/>
          </p:cNvSpPr>
          <p:nvPr/>
        </p:nvSpPr>
        <p:spPr bwMode="auto">
          <a:xfrm rot="5400000">
            <a:off x="3133725" y="1470025"/>
            <a:ext cx="1711325" cy="5873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600" dirty="0">
                <a:latin typeface="Arial Narrow" pitchFamily="34" charset="0"/>
              </a:rPr>
              <a:t>CPUCLK/2</a:t>
            </a:r>
          </a:p>
          <a:p>
            <a:pPr algn="ctr">
              <a:lnSpc>
                <a:spcPct val="90000"/>
              </a:lnSpc>
              <a:defRPr/>
            </a:pPr>
            <a:r>
              <a:rPr lang="en-US" sz="1600" dirty="0">
                <a:latin typeface="Arial Narrow" pitchFamily="34" charset="0"/>
              </a:rPr>
              <a:t>256bit </a:t>
            </a:r>
            <a:r>
              <a:rPr lang="en-US" sz="1600" dirty="0" smtClean="0">
                <a:latin typeface="Arial Narrow" pitchFamily="34" charset="0"/>
              </a:rPr>
              <a:t>TeraNet 2A</a:t>
            </a:r>
            <a:endParaRPr lang="en-US" sz="1600" dirty="0">
              <a:latin typeface="Arial Narrow" pitchFamily="34" charset="0"/>
            </a:endParaRPr>
          </a:p>
        </p:txBody>
      </p:sp>
      <p:sp>
        <p:nvSpPr>
          <p:cNvPr id="65646" name="Line 175"/>
          <p:cNvSpPr>
            <a:spLocks noChangeShapeType="1"/>
          </p:cNvSpPr>
          <p:nvPr/>
        </p:nvSpPr>
        <p:spPr bwMode="auto">
          <a:xfrm>
            <a:off x="4170363" y="4503738"/>
            <a:ext cx="1130300" cy="0"/>
          </a:xfrm>
          <a:prstGeom prst="line">
            <a:avLst/>
          </a:prstGeom>
          <a:noFill/>
          <a:ln w="9525">
            <a:solidFill>
              <a:schemeClr val="tx1"/>
            </a:solidFill>
            <a:round/>
            <a:headEnd/>
            <a:tailEnd type="triangle" w="med" len="med"/>
          </a:ln>
        </p:spPr>
        <p:txBody>
          <a:bodyPr/>
          <a:lstStyle/>
          <a:p>
            <a:endParaRPr lang="en-US" dirty="0"/>
          </a:p>
        </p:txBody>
      </p:sp>
      <p:sp>
        <p:nvSpPr>
          <p:cNvPr id="65647" name="Line 255"/>
          <p:cNvSpPr>
            <a:spLocks noChangeShapeType="1"/>
          </p:cNvSpPr>
          <p:nvPr/>
        </p:nvSpPr>
        <p:spPr bwMode="auto">
          <a:xfrm>
            <a:off x="2459038" y="5127625"/>
            <a:ext cx="1262062" cy="7938"/>
          </a:xfrm>
          <a:prstGeom prst="line">
            <a:avLst/>
          </a:prstGeom>
          <a:noFill/>
          <a:ln w="9525">
            <a:solidFill>
              <a:schemeClr val="tx1"/>
            </a:solidFill>
            <a:round/>
            <a:headEnd/>
            <a:tailEnd type="triangle" w="med" len="med"/>
          </a:ln>
        </p:spPr>
        <p:txBody>
          <a:bodyPr/>
          <a:lstStyle/>
          <a:p>
            <a:endParaRPr lang="en-US" dirty="0"/>
          </a:p>
        </p:txBody>
      </p:sp>
      <p:sp>
        <p:nvSpPr>
          <p:cNvPr id="22640" name="Rectangle 256"/>
          <p:cNvSpPr>
            <a:spLocks noChangeArrowheads="1"/>
          </p:cNvSpPr>
          <p:nvPr/>
        </p:nvSpPr>
        <p:spPr bwMode="auto">
          <a:xfrm>
            <a:off x="1554163" y="50371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FFTC / PktDMA</a:t>
            </a:r>
          </a:p>
        </p:txBody>
      </p:sp>
      <p:sp>
        <p:nvSpPr>
          <p:cNvPr id="22641" name="Rectangle 257"/>
          <p:cNvSpPr>
            <a:spLocks noChangeArrowheads="1"/>
          </p:cNvSpPr>
          <p:nvPr/>
        </p:nvSpPr>
        <p:spPr bwMode="auto">
          <a:xfrm>
            <a:off x="2360613" y="50371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42" name="Rectangle 275"/>
          <p:cNvSpPr>
            <a:spLocks noChangeArrowheads="1"/>
          </p:cNvSpPr>
          <p:nvPr/>
        </p:nvSpPr>
        <p:spPr bwMode="auto">
          <a:xfrm>
            <a:off x="5364163" y="421322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TCP3d</a:t>
            </a:r>
          </a:p>
        </p:txBody>
      </p:sp>
      <p:sp>
        <p:nvSpPr>
          <p:cNvPr id="22643" name="Rectangle 276"/>
          <p:cNvSpPr>
            <a:spLocks noChangeArrowheads="1"/>
          </p:cNvSpPr>
          <p:nvPr/>
        </p:nvSpPr>
        <p:spPr bwMode="auto">
          <a:xfrm>
            <a:off x="5345113" y="42132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52" name="Line 277"/>
          <p:cNvSpPr>
            <a:spLocks noChangeShapeType="1"/>
          </p:cNvSpPr>
          <p:nvPr/>
        </p:nvSpPr>
        <p:spPr bwMode="auto">
          <a:xfrm>
            <a:off x="4252913" y="4298950"/>
            <a:ext cx="1130300" cy="0"/>
          </a:xfrm>
          <a:prstGeom prst="line">
            <a:avLst/>
          </a:prstGeom>
          <a:noFill/>
          <a:ln w="9525">
            <a:solidFill>
              <a:schemeClr val="tx1"/>
            </a:solidFill>
            <a:round/>
            <a:headEnd/>
            <a:tailEnd type="triangle" w="med" len="med"/>
          </a:ln>
        </p:spPr>
        <p:txBody>
          <a:bodyPr/>
          <a:lstStyle/>
          <a:p>
            <a:endParaRPr lang="en-US" dirty="0"/>
          </a:p>
        </p:txBody>
      </p:sp>
      <p:sp>
        <p:nvSpPr>
          <p:cNvPr id="22645" name="Rectangle 268"/>
          <p:cNvSpPr>
            <a:spLocks noChangeArrowheads="1"/>
          </p:cNvSpPr>
          <p:nvPr/>
        </p:nvSpPr>
        <p:spPr bwMode="auto">
          <a:xfrm>
            <a:off x="5370513" y="47005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RAC_FE</a:t>
            </a:r>
          </a:p>
        </p:txBody>
      </p:sp>
      <p:sp>
        <p:nvSpPr>
          <p:cNvPr id="22646" name="Rectangle 269"/>
          <p:cNvSpPr>
            <a:spLocks noChangeArrowheads="1"/>
          </p:cNvSpPr>
          <p:nvPr/>
        </p:nvSpPr>
        <p:spPr bwMode="auto">
          <a:xfrm>
            <a:off x="5370513" y="47005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55" name="Line 270"/>
          <p:cNvSpPr>
            <a:spLocks noChangeShapeType="1"/>
          </p:cNvSpPr>
          <p:nvPr/>
        </p:nvSpPr>
        <p:spPr bwMode="auto">
          <a:xfrm>
            <a:off x="4268788" y="4776788"/>
            <a:ext cx="1120775" cy="0"/>
          </a:xfrm>
          <a:prstGeom prst="line">
            <a:avLst/>
          </a:prstGeom>
          <a:noFill/>
          <a:ln w="9525">
            <a:solidFill>
              <a:schemeClr val="tx1"/>
            </a:solidFill>
            <a:round/>
            <a:headEnd/>
            <a:tailEnd type="triangle" w="med" len="med"/>
          </a:ln>
        </p:spPr>
        <p:txBody>
          <a:bodyPr/>
          <a:lstStyle/>
          <a:p>
            <a:endParaRPr lang="en-US" dirty="0"/>
          </a:p>
        </p:txBody>
      </p:sp>
      <p:sp>
        <p:nvSpPr>
          <p:cNvPr id="65656" name="Line 283"/>
          <p:cNvSpPr>
            <a:spLocks noChangeShapeType="1"/>
          </p:cNvSpPr>
          <p:nvPr/>
        </p:nvSpPr>
        <p:spPr bwMode="auto">
          <a:xfrm>
            <a:off x="4254500" y="5224463"/>
            <a:ext cx="1120775" cy="0"/>
          </a:xfrm>
          <a:prstGeom prst="line">
            <a:avLst/>
          </a:prstGeom>
          <a:noFill/>
          <a:ln w="9525">
            <a:solidFill>
              <a:schemeClr val="tx1"/>
            </a:solidFill>
            <a:round/>
            <a:headEnd/>
            <a:tailEnd type="triangle" w="med" len="med"/>
          </a:ln>
        </p:spPr>
        <p:txBody>
          <a:bodyPr/>
          <a:lstStyle/>
          <a:p>
            <a:endParaRPr lang="en-US" dirty="0"/>
          </a:p>
        </p:txBody>
      </p:sp>
      <p:sp>
        <p:nvSpPr>
          <p:cNvPr id="22649" name="Rectangle 286"/>
          <p:cNvSpPr>
            <a:spLocks noChangeArrowheads="1"/>
          </p:cNvSpPr>
          <p:nvPr/>
        </p:nvSpPr>
        <p:spPr bwMode="auto">
          <a:xfrm>
            <a:off x="5365750" y="51482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VCP2 (x4)</a:t>
            </a:r>
          </a:p>
        </p:txBody>
      </p:sp>
      <p:sp>
        <p:nvSpPr>
          <p:cNvPr id="22650" name="Rectangle 287"/>
          <p:cNvSpPr>
            <a:spLocks noChangeArrowheads="1"/>
          </p:cNvSpPr>
          <p:nvPr/>
        </p:nvSpPr>
        <p:spPr bwMode="auto">
          <a:xfrm>
            <a:off x="5365750" y="51482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59" name="Line 283"/>
          <p:cNvSpPr>
            <a:spLocks noChangeShapeType="1"/>
          </p:cNvSpPr>
          <p:nvPr/>
        </p:nvSpPr>
        <p:spPr bwMode="auto">
          <a:xfrm>
            <a:off x="4319588" y="5273675"/>
            <a:ext cx="1120775" cy="0"/>
          </a:xfrm>
          <a:prstGeom prst="line">
            <a:avLst/>
          </a:prstGeom>
          <a:noFill/>
          <a:ln w="9525">
            <a:solidFill>
              <a:schemeClr val="tx1"/>
            </a:solidFill>
            <a:round/>
            <a:headEnd/>
            <a:tailEnd type="triangle" w="med" len="med"/>
          </a:ln>
        </p:spPr>
        <p:txBody>
          <a:bodyPr/>
          <a:lstStyle/>
          <a:p>
            <a:endParaRPr lang="en-US" dirty="0"/>
          </a:p>
        </p:txBody>
      </p:sp>
      <p:sp>
        <p:nvSpPr>
          <p:cNvPr id="22652" name="Rectangle 286"/>
          <p:cNvSpPr>
            <a:spLocks noChangeArrowheads="1"/>
          </p:cNvSpPr>
          <p:nvPr/>
        </p:nvSpPr>
        <p:spPr bwMode="auto">
          <a:xfrm>
            <a:off x="5430838" y="51974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VCP2 (x4)</a:t>
            </a:r>
          </a:p>
        </p:txBody>
      </p:sp>
      <p:sp>
        <p:nvSpPr>
          <p:cNvPr id="22653" name="Rectangle 287"/>
          <p:cNvSpPr>
            <a:spLocks noChangeArrowheads="1"/>
          </p:cNvSpPr>
          <p:nvPr/>
        </p:nvSpPr>
        <p:spPr bwMode="auto">
          <a:xfrm>
            <a:off x="5430838" y="51974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62" name="Line 283"/>
          <p:cNvSpPr>
            <a:spLocks noChangeShapeType="1"/>
          </p:cNvSpPr>
          <p:nvPr/>
        </p:nvSpPr>
        <p:spPr bwMode="auto">
          <a:xfrm>
            <a:off x="4300538" y="5322888"/>
            <a:ext cx="1204912" cy="0"/>
          </a:xfrm>
          <a:prstGeom prst="line">
            <a:avLst/>
          </a:prstGeom>
          <a:noFill/>
          <a:ln w="9525">
            <a:solidFill>
              <a:schemeClr val="tx1"/>
            </a:solidFill>
            <a:round/>
            <a:headEnd/>
            <a:tailEnd type="triangle" w="med" len="med"/>
          </a:ln>
        </p:spPr>
        <p:txBody>
          <a:bodyPr/>
          <a:lstStyle/>
          <a:p>
            <a:endParaRPr lang="en-US" dirty="0"/>
          </a:p>
        </p:txBody>
      </p:sp>
      <p:sp>
        <p:nvSpPr>
          <p:cNvPr id="22655" name="Rectangle 286"/>
          <p:cNvSpPr>
            <a:spLocks noChangeArrowheads="1"/>
          </p:cNvSpPr>
          <p:nvPr/>
        </p:nvSpPr>
        <p:spPr bwMode="auto">
          <a:xfrm>
            <a:off x="5495925" y="52466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VCP2 (x4)</a:t>
            </a:r>
          </a:p>
        </p:txBody>
      </p:sp>
      <p:sp>
        <p:nvSpPr>
          <p:cNvPr id="22656" name="Rectangle 287"/>
          <p:cNvSpPr>
            <a:spLocks noChangeArrowheads="1"/>
          </p:cNvSpPr>
          <p:nvPr/>
        </p:nvSpPr>
        <p:spPr bwMode="auto">
          <a:xfrm>
            <a:off x="5495925" y="52466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65" name="Line 254"/>
          <p:cNvSpPr>
            <a:spLocks noChangeShapeType="1"/>
          </p:cNvSpPr>
          <p:nvPr/>
        </p:nvSpPr>
        <p:spPr bwMode="auto">
          <a:xfrm>
            <a:off x="2492375" y="4827588"/>
            <a:ext cx="1230313" cy="0"/>
          </a:xfrm>
          <a:prstGeom prst="line">
            <a:avLst/>
          </a:prstGeom>
          <a:noFill/>
          <a:ln w="9525">
            <a:solidFill>
              <a:schemeClr val="tx1"/>
            </a:solidFill>
            <a:round/>
            <a:headEnd/>
            <a:tailEnd type="triangle" w="med" len="med"/>
          </a:ln>
        </p:spPr>
        <p:txBody>
          <a:bodyPr/>
          <a:lstStyle/>
          <a:p>
            <a:endParaRPr lang="en-US" dirty="0"/>
          </a:p>
        </p:txBody>
      </p:sp>
      <p:sp>
        <p:nvSpPr>
          <p:cNvPr id="22658" name="Rectangle 258"/>
          <p:cNvSpPr>
            <a:spLocks noChangeArrowheads="1"/>
          </p:cNvSpPr>
          <p:nvPr/>
        </p:nvSpPr>
        <p:spPr bwMode="auto">
          <a:xfrm>
            <a:off x="1577975" y="47466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RAC_BE0,1</a:t>
            </a:r>
          </a:p>
        </p:txBody>
      </p:sp>
      <p:sp>
        <p:nvSpPr>
          <p:cNvPr id="22659" name="Rectangle 259"/>
          <p:cNvSpPr>
            <a:spLocks noChangeArrowheads="1"/>
          </p:cNvSpPr>
          <p:nvPr/>
        </p:nvSpPr>
        <p:spPr bwMode="auto">
          <a:xfrm>
            <a:off x="2384425" y="47466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60" name="Rectangle 33"/>
          <p:cNvSpPr>
            <a:spLocks noChangeArrowheads="1"/>
          </p:cNvSpPr>
          <p:nvPr/>
        </p:nvSpPr>
        <p:spPr bwMode="auto">
          <a:xfrm rot="5400000">
            <a:off x="2401888" y="4229100"/>
            <a:ext cx="3254375" cy="5937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dirty="0">
                <a:latin typeface="Arial Narrow" pitchFamily="34" charset="0"/>
              </a:rPr>
              <a:t>CPUCLK/3 </a:t>
            </a:r>
          </a:p>
          <a:p>
            <a:pPr algn="ctr">
              <a:lnSpc>
                <a:spcPct val="90000"/>
              </a:lnSpc>
              <a:defRPr/>
            </a:pPr>
            <a:r>
              <a:rPr lang="en-US" sz="2000" dirty="0">
                <a:latin typeface="Arial Narrow" pitchFamily="34" charset="0"/>
              </a:rPr>
              <a:t>128bit  </a:t>
            </a:r>
            <a:r>
              <a:rPr lang="en-US" sz="2000" dirty="0" smtClean="0">
                <a:latin typeface="Arial Narrow" pitchFamily="34" charset="0"/>
              </a:rPr>
              <a:t>TeraNet 3A</a:t>
            </a:r>
            <a:endParaRPr lang="en-US" sz="2000" dirty="0">
              <a:latin typeface="Arial Narrow" pitchFamily="34" charset="0"/>
            </a:endParaRPr>
          </a:p>
        </p:txBody>
      </p:sp>
      <p:sp>
        <p:nvSpPr>
          <p:cNvPr id="65669" name="Rectangle 65"/>
          <p:cNvSpPr>
            <a:spLocks noChangeArrowheads="1"/>
          </p:cNvSpPr>
          <p:nvPr/>
        </p:nvSpPr>
        <p:spPr bwMode="auto">
          <a:xfrm>
            <a:off x="56324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S</a:t>
            </a:r>
          </a:p>
        </p:txBody>
      </p:sp>
      <p:sp>
        <p:nvSpPr>
          <p:cNvPr id="65670" name="Rectangle 65"/>
          <p:cNvSpPr>
            <a:spLocks noChangeArrowheads="1"/>
          </p:cNvSpPr>
          <p:nvPr/>
        </p:nvSpPr>
        <p:spPr bwMode="auto">
          <a:xfrm>
            <a:off x="57848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S</a:t>
            </a:r>
          </a:p>
        </p:txBody>
      </p:sp>
      <p:sp>
        <p:nvSpPr>
          <p:cNvPr id="65671" name="Rectangle 65"/>
          <p:cNvSpPr>
            <a:spLocks noChangeArrowheads="1"/>
          </p:cNvSpPr>
          <p:nvPr/>
        </p:nvSpPr>
        <p:spPr bwMode="auto">
          <a:xfrm>
            <a:off x="593090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S</a:t>
            </a:r>
          </a:p>
        </p:txBody>
      </p:sp>
      <p:sp>
        <p:nvSpPr>
          <p:cNvPr id="65672" name="Rectangle 65"/>
          <p:cNvSpPr>
            <a:spLocks noChangeArrowheads="1"/>
          </p:cNvSpPr>
          <p:nvPr/>
        </p:nvSpPr>
        <p:spPr bwMode="auto">
          <a:xfrm>
            <a:off x="6083300" y="1804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S</a:t>
            </a:r>
          </a:p>
        </p:txBody>
      </p:sp>
      <p:cxnSp>
        <p:nvCxnSpPr>
          <p:cNvPr id="65673" name="Shape 178"/>
          <p:cNvCxnSpPr>
            <a:cxnSpLocks noChangeShapeType="1"/>
            <a:stCxn id="22635" idx="3"/>
            <a:endCxn id="65669" idx="2"/>
          </p:cNvCxnSpPr>
          <p:nvPr/>
        </p:nvCxnSpPr>
        <p:spPr bwMode="auto">
          <a:xfrm flipV="1">
            <a:off x="5670550" y="2032000"/>
            <a:ext cx="38100" cy="979488"/>
          </a:xfrm>
          <a:prstGeom prst="bentConnector2">
            <a:avLst/>
          </a:prstGeom>
          <a:noFill/>
          <a:ln w="12700" algn="ctr">
            <a:solidFill>
              <a:schemeClr val="tx1"/>
            </a:solidFill>
            <a:round/>
            <a:headEnd type="none" w="sm" len="sm"/>
            <a:tailEnd type="triangle" w="med" len="med"/>
          </a:ln>
        </p:spPr>
      </p:cxnSp>
      <p:sp>
        <p:nvSpPr>
          <p:cNvPr id="177" name="Rectangle 28"/>
          <p:cNvSpPr>
            <a:spLocks noChangeArrowheads="1"/>
          </p:cNvSpPr>
          <p:nvPr/>
        </p:nvSpPr>
        <p:spPr bwMode="auto">
          <a:xfrm>
            <a:off x="6781800" y="2971800"/>
            <a:ext cx="1371600" cy="587375"/>
          </a:xfrm>
          <a:prstGeom prst="rect">
            <a:avLst/>
          </a:prstGeom>
          <a:gradFill>
            <a:gsLst>
              <a:gs pos="0">
                <a:schemeClr val="accent2">
                  <a:lumMod val="60000"/>
                  <a:lumOff val="40000"/>
                </a:schemeClr>
              </a:gs>
              <a:gs pos="35000">
                <a:schemeClr val="accent2">
                  <a:tint val="37000"/>
                  <a:satMod val="300000"/>
                </a:schemeClr>
              </a:gs>
              <a:gs pos="100000">
                <a:schemeClr val="accent2">
                  <a:tint val="15000"/>
                  <a:satMod val="350000"/>
                </a:schemeClr>
              </a:gs>
            </a:gsLst>
            <a:lin ang="16200000" scaled="1"/>
          </a:gradFill>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400" dirty="0" smtClean="0">
                <a:latin typeface="Arial Narrow" pitchFamily="34" charset="0"/>
              </a:rPr>
              <a:t>CPUCLK/2</a:t>
            </a:r>
            <a:endParaRPr lang="en-US" sz="1400" dirty="0">
              <a:latin typeface="Arial Narrow" pitchFamily="34" charset="0"/>
            </a:endParaRPr>
          </a:p>
          <a:p>
            <a:pPr algn="ctr">
              <a:lnSpc>
                <a:spcPct val="90000"/>
              </a:lnSpc>
              <a:defRPr/>
            </a:pPr>
            <a:r>
              <a:rPr lang="en-US" sz="1400" dirty="0">
                <a:latin typeface="Arial Narrow" pitchFamily="34" charset="0"/>
              </a:rPr>
              <a:t>256bit </a:t>
            </a:r>
            <a:r>
              <a:rPr lang="en-US" sz="1400" dirty="0" smtClean="0">
                <a:latin typeface="Arial Narrow" pitchFamily="34" charset="0"/>
              </a:rPr>
              <a:t>TeraNet 2B</a:t>
            </a:r>
            <a:endParaRPr lang="en-US" sz="1400" dirty="0">
              <a:latin typeface="Arial Narrow" pitchFamily="34" charset="0"/>
            </a:endParaRPr>
          </a:p>
        </p:txBody>
      </p:sp>
      <p:sp>
        <p:nvSpPr>
          <p:cNvPr id="178" name="Rectangle 28"/>
          <p:cNvSpPr>
            <a:spLocks noChangeArrowheads="1"/>
          </p:cNvSpPr>
          <p:nvPr/>
        </p:nvSpPr>
        <p:spPr bwMode="auto">
          <a:xfrm>
            <a:off x="7315200" y="3886200"/>
            <a:ext cx="762000" cy="228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600" dirty="0" smtClean="0">
                <a:latin typeface="Arial Narrow" pitchFamily="34" charset="0"/>
              </a:rPr>
              <a:t>MPU</a:t>
            </a:r>
            <a:endParaRPr lang="en-US" sz="1600" dirty="0">
              <a:latin typeface="Arial Narrow" pitchFamily="34" charset="0"/>
            </a:endParaRPr>
          </a:p>
        </p:txBody>
      </p:sp>
      <p:sp>
        <p:nvSpPr>
          <p:cNvPr id="179" name="Line 63"/>
          <p:cNvSpPr>
            <a:spLocks noChangeShapeType="1"/>
          </p:cNvSpPr>
          <p:nvPr/>
        </p:nvSpPr>
        <p:spPr bwMode="auto">
          <a:xfrm>
            <a:off x="7741542" y="3581400"/>
            <a:ext cx="0" cy="304800"/>
          </a:xfrm>
          <a:prstGeom prst="line">
            <a:avLst/>
          </a:prstGeom>
          <a:noFill/>
          <a:ln w="9525">
            <a:solidFill>
              <a:schemeClr val="tx1"/>
            </a:solidFill>
            <a:round/>
            <a:headEnd/>
            <a:tailEnd type="triangle" w="med" len="med"/>
          </a:ln>
        </p:spPr>
        <p:txBody>
          <a:bodyPr/>
          <a:lstStyle/>
          <a:p>
            <a:endParaRPr lang="en-US" dirty="0"/>
          </a:p>
        </p:txBody>
      </p:sp>
      <p:sp>
        <p:nvSpPr>
          <p:cNvPr id="180" name="Line 63"/>
          <p:cNvSpPr>
            <a:spLocks noChangeShapeType="1"/>
          </p:cNvSpPr>
          <p:nvPr/>
        </p:nvSpPr>
        <p:spPr bwMode="auto">
          <a:xfrm>
            <a:off x="7770912" y="4114800"/>
            <a:ext cx="0" cy="914400"/>
          </a:xfrm>
          <a:prstGeom prst="line">
            <a:avLst/>
          </a:prstGeom>
          <a:noFill/>
          <a:ln w="9525">
            <a:solidFill>
              <a:schemeClr val="tx1"/>
            </a:solidFill>
            <a:round/>
            <a:headEnd/>
            <a:tailEnd type="triangle" w="med" len="med"/>
          </a:ln>
        </p:spPr>
        <p:txBody>
          <a:bodyPr/>
          <a:lstStyle/>
          <a:p>
            <a:endParaRPr lang="en-US" dirty="0"/>
          </a:p>
        </p:txBody>
      </p:sp>
      <p:sp>
        <p:nvSpPr>
          <p:cNvPr id="181" name="Text Box 64"/>
          <p:cNvSpPr txBox="1">
            <a:spLocks noChangeArrowheads="1"/>
          </p:cNvSpPr>
          <p:nvPr/>
        </p:nvSpPr>
        <p:spPr bwMode="auto">
          <a:xfrm rot="5400000">
            <a:off x="7571337" y="4411218"/>
            <a:ext cx="399148" cy="307777"/>
          </a:xfrm>
          <a:prstGeom prst="rect">
            <a:avLst/>
          </a:prstGeom>
          <a:solidFill>
            <a:schemeClr val="bg1"/>
          </a:solidFill>
          <a:ln w="9525">
            <a:noFill/>
            <a:miter lim="800000"/>
            <a:headEnd/>
            <a:tailEnd/>
          </a:ln>
        </p:spPr>
        <p:txBody>
          <a:bodyPr wrap="none" lIns="0" tIns="45720" rIns="0">
            <a:spAutoFit/>
          </a:bodyPr>
          <a:lstStyle/>
          <a:p>
            <a:r>
              <a:rPr lang="en-US" sz="1400" dirty="0">
                <a:latin typeface="Arial Narrow" pitchFamily="34" charset="0"/>
              </a:rPr>
              <a:t>DDR3</a:t>
            </a:r>
          </a:p>
        </p:txBody>
      </p:sp>
      <p:sp>
        <p:nvSpPr>
          <p:cNvPr id="182" name="Line 63"/>
          <p:cNvSpPr>
            <a:spLocks noChangeShapeType="1"/>
          </p:cNvSpPr>
          <p:nvPr/>
        </p:nvSpPr>
        <p:spPr bwMode="auto">
          <a:xfrm flipV="1">
            <a:off x="7162800" y="2057400"/>
            <a:ext cx="0" cy="914400"/>
          </a:xfrm>
          <a:prstGeom prst="line">
            <a:avLst/>
          </a:prstGeom>
          <a:noFill/>
          <a:ln w="9525">
            <a:solidFill>
              <a:schemeClr val="tx1"/>
            </a:solidFill>
            <a:round/>
            <a:headEnd/>
            <a:tailEnd type="triangle" w="med" len="med"/>
          </a:ln>
        </p:spPr>
        <p:txBody>
          <a:bodyPr/>
          <a:lstStyle/>
          <a:p>
            <a:endParaRPr lang="en-US" dirty="0"/>
          </a:p>
        </p:txBody>
      </p:sp>
      <p:sp>
        <p:nvSpPr>
          <p:cNvPr id="183" name="Text Box 64"/>
          <p:cNvSpPr txBox="1">
            <a:spLocks noChangeArrowheads="1"/>
          </p:cNvSpPr>
          <p:nvPr/>
        </p:nvSpPr>
        <p:spPr bwMode="auto">
          <a:xfrm rot="5400000">
            <a:off x="6899220" y="2389737"/>
            <a:ext cx="524182" cy="307777"/>
          </a:xfrm>
          <a:prstGeom prst="rect">
            <a:avLst/>
          </a:prstGeom>
          <a:solidFill>
            <a:schemeClr val="bg1"/>
          </a:solidFill>
          <a:ln w="9525">
            <a:noFill/>
            <a:miter lim="800000"/>
            <a:headEnd/>
            <a:tailEnd/>
          </a:ln>
        </p:spPr>
        <p:txBody>
          <a:bodyPr wrap="none" lIns="0" tIns="45720" rIns="0">
            <a:spAutoFit/>
          </a:bodyPr>
          <a:lstStyle/>
          <a:p>
            <a:r>
              <a:rPr lang="en-US" sz="1400" dirty="0" smtClean="0">
                <a:latin typeface="Arial Narrow" pitchFamily="34" charset="0"/>
              </a:rPr>
              <a:t>XMC x2</a:t>
            </a:r>
            <a:endParaRPr lang="en-US" sz="1400" dirty="0">
              <a:latin typeface="Arial Narrow" pitchFamily="34" charset="0"/>
            </a:endParaRPr>
          </a:p>
        </p:txBody>
      </p:sp>
      <p:sp>
        <p:nvSpPr>
          <p:cNvPr id="184" name="Line 63"/>
          <p:cNvSpPr>
            <a:spLocks noChangeShapeType="1"/>
          </p:cNvSpPr>
          <p:nvPr/>
        </p:nvSpPr>
        <p:spPr bwMode="auto">
          <a:xfrm rot="16200000" flipV="1">
            <a:off x="8648700" y="2781300"/>
            <a:ext cx="0" cy="990600"/>
          </a:xfrm>
          <a:prstGeom prst="line">
            <a:avLst/>
          </a:prstGeom>
          <a:noFill/>
          <a:ln w="9525">
            <a:solidFill>
              <a:schemeClr val="tx1"/>
            </a:solidFill>
            <a:round/>
            <a:headEnd/>
            <a:tailEnd type="triangle" w="med" len="med"/>
          </a:ln>
        </p:spPr>
        <p:txBody>
          <a:bodyPr/>
          <a:lstStyle/>
          <a:p>
            <a:endParaRPr lang="en-US" dirty="0"/>
          </a:p>
        </p:txBody>
      </p:sp>
      <p:sp>
        <p:nvSpPr>
          <p:cNvPr id="190" name="Text Box 64"/>
          <p:cNvSpPr txBox="1">
            <a:spLocks noChangeArrowheads="1"/>
          </p:cNvSpPr>
          <p:nvPr/>
        </p:nvSpPr>
        <p:spPr bwMode="auto">
          <a:xfrm>
            <a:off x="533400" y="2819400"/>
            <a:ext cx="757643" cy="304800"/>
          </a:xfrm>
          <a:prstGeom prst="rect">
            <a:avLst/>
          </a:prstGeom>
          <a:solidFill>
            <a:srgbClr val="FFFF00"/>
          </a:solidFill>
          <a:ln w="9525">
            <a:solidFill>
              <a:schemeClr val="tx1"/>
            </a:solidFill>
            <a:miter lim="800000"/>
            <a:headEnd/>
            <a:tailEnd/>
          </a:ln>
        </p:spPr>
        <p:txBody>
          <a:bodyPr wrap="none" lIns="0" tIns="45720" rIns="0">
            <a:noAutofit/>
          </a:bodyPr>
          <a:lstStyle/>
          <a:p>
            <a:pPr algn="ctr"/>
            <a:r>
              <a:rPr lang="en-US" sz="1400" dirty="0" smtClean="0">
                <a:latin typeface="Arial Narrow" pitchFamily="34" charset="0"/>
              </a:rPr>
              <a:t>ARM</a:t>
            </a:r>
          </a:p>
          <a:p>
            <a:pPr algn="ctr"/>
            <a:endParaRPr lang="en-US" sz="800" dirty="0" smtClean="0">
              <a:latin typeface="Arial Narrow" pitchFamily="34" charset="0"/>
            </a:endParaRPr>
          </a:p>
        </p:txBody>
      </p:sp>
      <p:sp>
        <p:nvSpPr>
          <p:cNvPr id="198" name="Line 63"/>
          <p:cNvSpPr>
            <a:spLocks noChangeShapeType="1"/>
          </p:cNvSpPr>
          <p:nvPr/>
        </p:nvSpPr>
        <p:spPr bwMode="auto">
          <a:xfrm rot="16200000" flipV="1">
            <a:off x="342900" y="3282390"/>
            <a:ext cx="0" cy="685800"/>
          </a:xfrm>
          <a:prstGeom prst="line">
            <a:avLst/>
          </a:prstGeom>
          <a:noFill/>
          <a:ln w="9525">
            <a:solidFill>
              <a:schemeClr val="tx1"/>
            </a:solidFill>
            <a:round/>
            <a:headEnd/>
            <a:tailEnd type="triangle" w="med" len="med"/>
          </a:ln>
        </p:spPr>
        <p:txBody>
          <a:bodyPr/>
          <a:lstStyle/>
          <a:p>
            <a:endParaRPr lang="en-US" dirty="0"/>
          </a:p>
        </p:txBody>
      </p:sp>
      <p:cxnSp>
        <p:nvCxnSpPr>
          <p:cNvPr id="199" name="Straight Connector 198"/>
          <p:cNvCxnSpPr/>
          <p:nvPr/>
        </p:nvCxnSpPr>
        <p:spPr>
          <a:xfrm flipH="1">
            <a:off x="693115" y="3124200"/>
            <a:ext cx="2178" cy="5029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0" name="Text Box 64"/>
          <p:cNvSpPr txBox="1">
            <a:spLocks noChangeArrowheads="1"/>
          </p:cNvSpPr>
          <p:nvPr/>
        </p:nvSpPr>
        <p:spPr bwMode="auto">
          <a:xfrm>
            <a:off x="197280" y="3340883"/>
            <a:ext cx="376706" cy="553998"/>
          </a:xfrm>
          <a:prstGeom prst="rect">
            <a:avLst/>
          </a:prstGeom>
          <a:solidFill>
            <a:schemeClr val="bg1"/>
          </a:solidFill>
          <a:ln w="9525">
            <a:noFill/>
            <a:miter lim="800000"/>
            <a:headEnd/>
            <a:tailEnd/>
          </a:ln>
        </p:spPr>
        <p:txBody>
          <a:bodyPr wrap="none" lIns="0" tIns="45720" rIns="0">
            <a:spAutoFit/>
          </a:bodyPr>
          <a:lstStyle/>
          <a:p>
            <a:pPr algn="ctr"/>
            <a:r>
              <a:rPr lang="en-US" sz="1000" dirty="0" smtClean="0">
                <a:latin typeface="Arial Narrow" pitchFamily="34" charset="0"/>
              </a:rPr>
              <a:t>To</a:t>
            </a:r>
            <a:br>
              <a:rPr lang="en-US" sz="1000" dirty="0" smtClean="0">
                <a:latin typeface="Arial Narrow" pitchFamily="34" charset="0"/>
              </a:rPr>
            </a:br>
            <a:r>
              <a:rPr lang="en-US" sz="1000" dirty="0" smtClean="0">
                <a:latin typeface="Arial Narrow" pitchFamily="34" charset="0"/>
              </a:rPr>
              <a:t>TeraNet</a:t>
            </a:r>
          </a:p>
          <a:p>
            <a:pPr algn="ctr"/>
            <a:r>
              <a:rPr lang="en-US" sz="1000" dirty="0" smtClean="0">
                <a:latin typeface="Arial Narrow" pitchFamily="34" charset="0"/>
              </a:rPr>
              <a:t>2B</a:t>
            </a:r>
            <a:endParaRPr lang="en-US" sz="1000" dirty="0">
              <a:latin typeface="Arial Narrow" pitchFamily="34" charset="0"/>
            </a:endParaRPr>
          </a:p>
        </p:txBody>
      </p:sp>
      <p:sp>
        <p:nvSpPr>
          <p:cNvPr id="201" name="Line 63"/>
          <p:cNvSpPr>
            <a:spLocks noChangeShapeType="1"/>
          </p:cNvSpPr>
          <p:nvPr/>
        </p:nvSpPr>
        <p:spPr bwMode="auto">
          <a:xfrm>
            <a:off x="1096415" y="3124200"/>
            <a:ext cx="0" cy="502920"/>
          </a:xfrm>
          <a:prstGeom prst="line">
            <a:avLst/>
          </a:prstGeom>
          <a:noFill/>
          <a:ln w="9525">
            <a:solidFill>
              <a:schemeClr val="tx1"/>
            </a:solidFill>
            <a:round/>
            <a:headEnd/>
            <a:tailEnd type="none" w="med" len="med"/>
          </a:ln>
        </p:spPr>
        <p:txBody>
          <a:bodyPr/>
          <a:lstStyle/>
          <a:p>
            <a:endParaRPr lang="en-US" dirty="0"/>
          </a:p>
        </p:txBody>
      </p:sp>
      <p:sp>
        <p:nvSpPr>
          <p:cNvPr id="203" name="Line 63"/>
          <p:cNvSpPr>
            <a:spLocks noChangeShapeType="1"/>
          </p:cNvSpPr>
          <p:nvPr/>
        </p:nvSpPr>
        <p:spPr bwMode="auto">
          <a:xfrm rot="16200000">
            <a:off x="2421768" y="2304973"/>
            <a:ext cx="0" cy="2642616"/>
          </a:xfrm>
          <a:prstGeom prst="line">
            <a:avLst/>
          </a:prstGeom>
          <a:noFill/>
          <a:ln w="9525">
            <a:solidFill>
              <a:schemeClr val="tx1"/>
            </a:solidFill>
            <a:round/>
            <a:headEnd/>
            <a:tailEnd type="triangle" w="med" len="med"/>
          </a:ln>
        </p:spPr>
        <p:txBody>
          <a:bodyPr/>
          <a:lstStyle/>
          <a:p>
            <a:endParaRPr lang="en-US" dirty="0"/>
          </a:p>
        </p:txBody>
      </p:sp>
      <p:sp>
        <p:nvSpPr>
          <p:cNvPr id="193" name="Text Box 64"/>
          <p:cNvSpPr txBox="1">
            <a:spLocks noChangeArrowheads="1"/>
          </p:cNvSpPr>
          <p:nvPr/>
        </p:nvSpPr>
        <p:spPr bwMode="auto">
          <a:xfrm>
            <a:off x="8382000" y="3135839"/>
            <a:ext cx="609600" cy="246221"/>
          </a:xfrm>
          <a:prstGeom prst="rect">
            <a:avLst/>
          </a:prstGeom>
          <a:solidFill>
            <a:schemeClr val="bg1"/>
          </a:solidFill>
          <a:ln w="9525">
            <a:noFill/>
            <a:miter lim="800000"/>
            <a:headEnd/>
            <a:tailEnd/>
          </a:ln>
        </p:spPr>
        <p:txBody>
          <a:bodyPr wrap="square" lIns="0" tIns="45720" rIns="0">
            <a:spAutoFit/>
          </a:bodyPr>
          <a:lstStyle/>
          <a:p>
            <a:pPr algn="ctr"/>
            <a:r>
              <a:rPr lang="en-US" sz="1000" dirty="0" smtClean="0">
                <a:latin typeface="Arial Narrow" pitchFamily="34" charset="0"/>
              </a:rPr>
              <a:t>From ARM</a:t>
            </a:r>
            <a:endParaRPr lang="en-US" sz="1000" dirty="0">
              <a:latin typeface="Arial Narrow"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762000" y="381000"/>
            <a:ext cx="7772400" cy="685800"/>
          </a:xfrm>
        </p:spPr>
        <p:txBody>
          <a:bodyPr/>
          <a:lstStyle/>
          <a:p>
            <a:pPr eaLnBrk="1" hangingPunct="1"/>
            <a:r>
              <a:rPr lang="en-US" sz="3600" dirty="0" smtClean="0"/>
              <a:t>Agenda</a:t>
            </a:r>
          </a:p>
        </p:txBody>
      </p:sp>
      <p:sp>
        <p:nvSpPr>
          <p:cNvPr id="3075" name="Subtitle 2"/>
          <p:cNvSpPr>
            <a:spLocks noGrp="1"/>
          </p:cNvSpPr>
          <p:nvPr>
            <p:ph type="subTitle" idx="1"/>
          </p:nvPr>
        </p:nvSpPr>
        <p:spPr>
          <a:xfrm>
            <a:off x="1143000" y="1447800"/>
            <a:ext cx="6400800" cy="4800600"/>
          </a:xfrm>
        </p:spPr>
        <p:txBody>
          <a:bodyPr/>
          <a:lstStyle/>
          <a:p>
            <a:pPr marL="342900" indent="-342900" algn="l" eaLnBrk="1" hangingPunct="1">
              <a:buFont typeface="Calibri" pitchFamily="34" charset="0"/>
              <a:buAutoNum type="arabicPeriod"/>
            </a:pPr>
            <a:r>
              <a:rPr lang="en-US" sz="2000" dirty="0" smtClean="0">
                <a:solidFill>
                  <a:schemeClr val="tx1"/>
                </a:solidFill>
              </a:rPr>
              <a:t>Over View of the 6614 TeraNet   </a:t>
            </a:r>
          </a:p>
          <a:p>
            <a:pPr marL="342900" indent="-342900" algn="l" eaLnBrk="1" hangingPunct="1">
              <a:buFont typeface="Calibri" pitchFamily="34" charset="0"/>
              <a:buAutoNum type="arabicPeriod"/>
            </a:pPr>
            <a:r>
              <a:rPr lang="en-US" sz="2000" dirty="0" smtClean="0">
                <a:solidFill>
                  <a:srgbClr val="FF0000"/>
                </a:solidFill>
              </a:rPr>
              <a:t>Memory System – DSP core point of view</a:t>
            </a:r>
          </a:p>
          <a:p>
            <a:pPr marL="800100" lvl="1" indent="-342900" algn="l" eaLnBrk="1" hangingPunct="1">
              <a:buFont typeface="Calibri" pitchFamily="34" charset="0"/>
              <a:buAutoNum type="arabicPeriod"/>
            </a:pPr>
            <a:r>
              <a:rPr lang="en-US" sz="1600" dirty="0" smtClean="0">
                <a:solidFill>
                  <a:schemeClr val="tx1"/>
                </a:solidFill>
              </a:rPr>
              <a:t>Overview of memory map</a:t>
            </a:r>
          </a:p>
          <a:p>
            <a:pPr marL="800100" lvl="1" indent="-342900" algn="l" eaLnBrk="1" hangingPunct="1">
              <a:buFont typeface="Calibri" pitchFamily="34" charset="0"/>
              <a:buAutoNum type="arabicPeriod"/>
            </a:pPr>
            <a:r>
              <a:rPr lang="en-US" sz="1600" dirty="0" smtClean="0">
                <a:solidFill>
                  <a:schemeClr val="tx1"/>
                </a:solidFill>
              </a:rPr>
              <a:t>MSMC and external Memory </a:t>
            </a:r>
          </a:p>
          <a:p>
            <a:pPr marL="342900" indent="-342900" algn="l" eaLnBrk="1" hangingPunct="1">
              <a:buFont typeface="Calibri" pitchFamily="34" charset="0"/>
              <a:buAutoNum type="arabicPeriod"/>
            </a:pPr>
            <a:r>
              <a:rPr lang="en-US" sz="2000" dirty="0" smtClean="0">
                <a:solidFill>
                  <a:schemeClr val="tx1"/>
                </a:solidFill>
              </a:rPr>
              <a:t>Memory System – ARM point of view</a:t>
            </a:r>
          </a:p>
          <a:p>
            <a:pPr marL="800100" lvl="1" indent="-342900" algn="l" eaLnBrk="1" hangingPunct="1">
              <a:buFont typeface="Calibri" pitchFamily="34" charset="0"/>
              <a:buAutoNum type="arabicPeriod"/>
            </a:pPr>
            <a:r>
              <a:rPr lang="en-US" sz="1600" dirty="0" smtClean="0">
                <a:solidFill>
                  <a:schemeClr val="tx1"/>
                </a:solidFill>
              </a:rPr>
              <a:t>Overview of memory map</a:t>
            </a:r>
          </a:p>
          <a:p>
            <a:pPr marL="800100" lvl="1" indent="-342900" algn="l" eaLnBrk="1" hangingPunct="1">
              <a:buFont typeface="Calibri" pitchFamily="34" charset="0"/>
              <a:buAutoNum type="arabicPeriod"/>
            </a:pPr>
            <a:r>
              <a:rPr lang="en-US" sz="1600" dirty="0" smtClean="0">
                <a:solidFill>
                  <a:schemeClr val="tx1"/>
                </a:solidFill>
              </a:rPr>
              <a:t>ARM subsystem access to memory</a:t>
            </a:r>
          </a:p>
          <a:p>
            <a:pPr marL="342900" indent="-342900" algn="l" eaLnBrk="1" hangingPunct="1">
              <a:buFont typeface="Calibri" pitchFamily="34" charset="0"/>
              <a:buAutoNum type="arabicPeriod"/>
            </a:pPr>
            <a:r>
              <a:rPr lang="en-US" sz="2000" dirty="0" smtClean="0">
                <a:solidFill>
                  <a:schemeClr val="tx1"/>
                </a:solidFill>
              </a:rPr>
              <a:t>ARM-DSP communication</a:t>
            </a:r>
            <a:endParaRPr lang="en-US" sz="1600" dirty="0" smtClean="0">
              <a:solidFill>
                <a:schemeClr val="tx1"/>
              </a:solidFill>
            </a:endParaRPr>
          </a:p>
          <a:p>
            <a:pPr marL="342900" indent="-342900" algn="l" eaLnBrk="1" hangingPunct="1">
              <a:buFont typeface="Calibri" pitchFamily="34" charset="0"/>
              <a:buAutoNum type="arabicPeriod"/>
            </a:pPr>
            <a:endParaRPr lang="en-US" sz="2400" b="1" dirty="0" smtClean="0">
              <a:solidFill>
                <a:schemeClr val="tx1"/>
              </a:solidFill>
            </a:endParaRPr>
          </a:p>
          <a:p>
            <a:pPr marL="342900" indent="-342900" algn="l" eaLnBrk="1" hangingPunct="1"/>
            <a:endParaRPr lang="en-US" sz="2400" b="1" dirty="0" smtClean="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lstStyle/>
          <a:p>
            <a:r>
              <a:rPr lang="en-US" sz="3200" dirty="0" smtClean="0"/>
              <a:t>Soc memory Map - 1</a:t>
            </a:r>
            <a:endParaRPr lang="en-US" sz="3200" dirty="0"/>
          </a:p>
        </p:txBody>
      </p:sp>
      <p:graphicFrame>
        <p:nvGraphicFramePr>
          <p:cNvPr id="4" name="Table 3"/>
          <p:cNvGraphicFramePr>
            <a:graphicFrameLocks noGrp="1"/>
          </p:cNvGraphicFramePr>
          <p:nvPr/>
        </p:nvGraphicFramePr>
        <p:xfrm>
          <a:off x="1447800" y="762000"/>
          <a:ext cx="6096000" cy="46177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solidFill>
                            <a:schemeClr val="tx1"/>
                          </a:solidFill>
                        </a:rPr>
                        <a:t>00800 0000</a:t>
                      </a:r>
                      <a:endParaRPr lang="en-US" dirty="0">
                        <a:solidFill>
                          <a:schemeClr val="tx1"/>
                        </a:solidFill>
                      </a:endParaRPr>
                    </a:p>
                  </a:txBody>
                  <a:tcPr>
                    <a:solidFill>
                      <a:schemeClr val="accent1">
                        <a:lumMod val="40000"/>
                        <a:lumOff val="60000"/>
                      </a:schemeClr>
                    </a:solidFill>
                  </a:tcPr>
                </a:tc>
                <a:tc>
                  <a:txBody>
                    <a:bodyPr/>
                    <a:lstStyle/>
                    <a:p>
                      <a:r>
                        <a:rPr lang="en-US" dirty="0" smtClean="0">
                          <a:solidFill>
                            <a:schemeClr val="tx1"/>
                          </a:solidFill>
                        </a:rPr>
                        <a:t>0087 ffff</a:t>
                      </a:r>
                      <a:endParaRPr lang="en-US" dirty="0">
                        <a:solidFill>
                          <a:schemeClr val="tx1"/>
                        </a:solidFill>
                      </a:endParaRPr>
                    </a:p>
                  </a:txBody>
                  <a:tcPr>
                    <a:solidFill>
                      <a:schemeClr val="accent1">
                        <a:lumMod val="40000"/>
                        <a:lumOff val="60000"/>
                      </a:schemeClr>
                    </a:solidFill>
                  </a:tcPr>
                </a:tc>
                <a:tc>
                  <a:txBody>
                    <a:bodyPr/>
                    <a:lstStyle/>
                    <a:p>
                      <a:r>
                        <a:rPr lang="en-US" dirty="0" smtClean="0">
                          <a:solidFill>
                            <a:schemeClr val="tx1"/>
                          </a:solidFill>
                        </a:rPr>
                        <a:t>512k</a:t>
                      </a:r>
                      <a:endParaRPr lang="en-US" dirty="0">
                        <a:solidFill>
                          <a:schemeClr val="tx1"/>
                        </a:solidFill>
                      </a:endParaRPr>
                    </a:p>
                  </a:txBody>
                  <a:tcPr>
                    <a:solidFill>
                      <a:schemeClr val="accent1">
                        <a:lumMod val="40000"/>
                        <a:lumOff val="60000"/>
                      </a:schemeClr>
                    </a:solidFill>
                  </a:tcPr>
                </a:tc>
                <a:tc>
                  <a:txBody>
                    <a:bodyPr/>
                    <a:lstStyle/>
                    <a:p>
                      <a:r>
                        <a:rPr lang="en-US" dirty="0" smtClean="0">
                          <a:solidFill>
                            <a:schemeClr val="tx1"/>
                          </a:solidFill>
                        </a:rPr>
                        <a:t>L2 SRAM</a:t>
                      </a:r>
                      <a:endParaRPr lang="en-US" dirty="0">
                        <a:solidFill>
                          <a:schemeClr val="tx1"/>
                        </a:solidFill>
                      </a:endParaRPr>
                    </a:p>
                  </a:txBody>
                  <a:tcPr>
                    <a:solidFill>
                      <a:schemeClr val="accent1">
                        <a:lumMod val="40000"/>
                        <a:lumOff val="60000"/>
                      </a:schemeClr>
                    </a:solidFill>
                  </a:tcPr>
                </a:tc>
              </a:tr>
              <a:tr h="370840">
                <a:tc>
                  <a:txBody>
                    <a:bodyPr/>
                    <a:lstStyle/>
                    <a:p>
                      <a:r>
                        <a:rPr lang="en-US" dirty="0" smtClean="0"/>
                        <a:t>00e0</a:t>
                      </a:r>
                      <a:r>
                        <a:rPr lang="en-US" baseline="0" dirty="0" smtClean="0"/>
                        <a:t> 0000</a:t>
                      </a:r>
                      <a:endParaRPr lang="en-US" dirty="0"/>
                    </a:p>
                  </a:txBody>
                  <a:tcPr/>
                </a:tc>
                <a:tc>
                  <a:txBody>
                    <a:bodyPr/>
                    <a:lstStyle/>
                    <a:p>
                      <a:r>
                        <a:rPr lang="en-US" dirty="0" smtClean="0"/>
                        <a:t>00e0 7fff </a:t>
                      </a:r>
                      <a:endParaRPr lang="en-US" dirty="0"/>
                    </a:p>
                  </a:txBody>
                  <a:tcPr/>
                </a:tc>
                <a:tc>
                  <a:txBody>
                    <a:bodyPr/>
                    <a:lstStyle/>
                    <a:p>
                      <a:r>
                        <a:rPr lang="en-US" dirty="0" smtClean="0"/>
                        <a:t>32k</a:t>
                      </a:r>
                      <a:endParaRPr lang="en-US" dirty="0"/>
                    </a:p>
                  </a:txBody>
                  <a:tcPr/>
                </a:tc>
                <a:tc>
                  <a:txBody>
                    <a:bodyPr/>
                    <a:lstStyle/>
                    <a:p>
                      <a:r>
                        <a:rPr lang="en-US" dirty="0" smtClean="0"/>
                        <a:t>L1P</a:t>
                      </a:r>
                      <a:endParaRPr lang="en-US" dirty="0"/>
                    </a:p>
                  </a:txBody>
                  <a:tcPr/>
                </a:tc>
              </a:tr>
              <a:tr h="370840">
                <a:tc>
                  <a:txBody>
                    <a:bodyPr/>
                    <a:lstStyle/>
                    <a:p>
                      <a:r>
                        <a:rPr lang="en-US" dirty="0" smtClean="0"/>
                        <a:t>00f0 0000</a:t>
                      </a:r>
                      <a:endParaRPr lang="en-US" dirty="0"/>
                    </a:p>
                  </a:txBody>
                  <a:tcPr/>
                </a:tc>
                <a:tc>
                  <a:txBody>
                    <a:bodyPr/>
                    <a:lstStyle/>
                    <a:p>
                      <a:r>
                        <a:rPr lang="en-US" dirty="0" smtClean="0"/>
                        <a:t>00f0 7fff</a:t>
                      </a:r>
                      <a:endParaRPr lang="en-US" dirty="0"/>
                    </a:p>
                  </a:txBody>
                  <a:tcPr/>
                </a:tc>
                <a:tc>
                  <a:txBody>
                    <a:bodyPr/>
                    <a:lstStyle/>
                    <a:p>
                      <a:r>
                        <a:rPr lang="en-US" dirty="0" smtClean="0"/>
                        <a:t>32k</a:t>
                      </a:r>
                      <a:endParaRPr lang="en-US" dirty="0"/>
                    </a:p>
                  </a:txBody>
                  <a:tcPr/>
                </a:tc>
                <a:tc>
                  <a:txBody>
                    <a:bodyPr/>
                    <a:lstStyle/>
                    <a:p>
                      <a:r>
                        <a:rPr lang="en-US" dirty="0" smtClean="0"/>
                        <a:t>L1D</a:t>
                      </a:r>
                      <a:endParaRPr lang="en-US" dirty="0"/>
                    </a:p>
                  </a:txBody>
                  <a:tcPr/>
                </a:tc>
              </a:tr>
              <a:tr h="370840">
                <a:tc>
                  <a:txBody>
                    <a:bodyPr/>
                    <a:lstStyle/>
                    <a:p>
                      <a:r>
                        <a:rPr lang="en-US" dirty="0" smtClean="0"/>
                        <a:t>0220 0000</a:t>
                      </a:r>
                      <a:endParaRPr lang="en-US" dirty="0"/>
                    </a:p>
                  </a:txBody>
                  <a:tcPr/>
                </a:tc>
                <a:tc>
                  <a:txBody>
                    <a:bodyPr/>
                    <a:lstStyle/>
                    <a:p>
                      <a:r>
                        <a:rPr lang="en-US" dirty="0" smtClean="0"/>
                        <a:t>0220 007f</a:t>
                      </a:r>
                      <a:endParaRPr lang="en-US" dirty="0"/>
                    </a:p>
                  </a:txBody>
                  <a:tcPr/>
                </a:tc>
                <a:tc>
                  <a:txBody>
                    <a:bodyPr/>
                    <a:lstStyle/>
                    <a:p>
                      <a:r>
                        <a:rPr lang="en-US" dirty="0" smtClean="0"/>
                        <a:t>128</a:t>
                      </a:r>
                      <a:endParaRPr lang="en-US" dirty="0"/>
                    </a:p>
                  </a:txBody>
                  <a:tcPr/>
                </a:tc>
                <a:tc>
                  <a:txBody>
                    <a:bodyPr/>
                    <a:lstStyle/>
                    <a:p>
                      <a:r>
                        <a:rPr lang="en-US" dirty="0" smtClean="0"/>
                        <a:t>Timer 0</a:t>
                      </a:r>
                      <a:endParaRPr lang="en-US" dirty="0"/>
                    </a:p>
                  </a:txBody>
                  <a:tcPr/>
                </a:tc>
              </a:tr>
              <a:tr h="370840">
                <a:tc>
                  <a:txBody>
                    <a:bodyPr/>
                    <a:lstStyle/>
                    <a:p>
                      <a:r>
                        <a:rPr lang="en-US" dirty="0" smtClean="0"/>
                        <a:t>0264 0000 </a:t>
                      </a:r>
                      <a:endParaRPr lang="en-US" dirty="0"/>
                    </a:p>
                  </a:txBody>
                  <a:tcPr/>
                </a:tc>
                <a:tc>
                  <a:txBody>
                    <a:bodyPr/>
                    <a:lstStyle/>
                    <a:p>
                      <a:r>
                        <a:rPr lang="en-US" dirty="0" smtClean="0"/>
                        <a:t>0264 07ff</a:t>
                      </a:r>
                      <a:endParaRPr lang="en-US" dirty="0"/>
                    </a:p>
                  </a:txBody>
                  <a:tcPr/>
                </a:tc>
                <a:tc>
                  <a:txBody>
                    <a:bodyPr/>
                    <a:lstStyle/>
                    <a:p>
                      <a:r>
                        <a:rPr lang="en-US" dirty="0" smtClean="0"/>
                        <a:t>2k</a:t>
                      </a:r>
                      <a:endParaRPr lang="en-US" dirty="0"/>
                    </a:p>
                  </a:txBody>
                  <a:tcPr/>
                </a:tc>
                <a:tc>
                  <a:txBody>
                    <a:bodyPr/>
                    <a:lstStyle/>
                    <a:p>
                      <a:r>
                        <a:rPr lang="en-US" dirty="0" smtClean="0"/>
                        <a:t>Semaphores</a:t>
                      </a:r>
                      <a:endParaRPr lang="en-US" dirty="0"/>
                    </a:p>
                  </a:txBody>
                  <a:tcPr/>
                </a:tc>
              </a:tr>
              <a:tr h="370840">
                <a:tc>
                  <a:txBody>
                    <a:bodyPr/>
                    <a:lstStyle/>
                    <a:p>
                      <a:r>
                        <a:rPr lang="en-US" dirty="0" smtClean="0"/>
                        <a:t>0270 0000</a:t>
                      </a:r>
                      <a:endParaRPr lang="en-US" dirty="0"/>
                    </a:p>
                  </a:txBody>
                  <a:tcPr/>
                </a:tc>
                <a:tc>
                  <a:txBody>
                    <a:bodyPr/>
                    <a:lstStyle/>
                    <a:p>
                      <a:r>
                        <a:rPr lang="en-US" dirty="0" smtClean="0"/>
                        <a:t>0270</a:t>
                      </a:r>
                      <a:r>
                        <a:rPr lang="en-US" baseline="0" dirty="0" smtClean="0"/>
                        <a:t> 7fff</a:t>
                      </a:r>
                      <a:endParaRPr lang="en-US" dirty="0"/>
                    </a:p>
                  </a:txBody>
                  <a:tcPr/>
                </a:tc>
                <a:tc>
                  <a:txBody>
                    <a:bodyPr/>
                    <a:lstStyle/>
                    <a:p>
                      <a:r>
                        <a:rPr lang="en-US" dirty="0" smtClean="0"/>
                        <a:t>32k</a:t>
                      </a:r>
                      <a:endParaRPr lang="en-US" dirty="0"/>
                    </a:p>
                  </a:txBody>
                  <a:tcPr/>
                </a:tc>
                <a:tc>
                  <a:txBody>
                    <a:bodyPr/>
                    <a:lstStyle/>
                    <a:p>
                      <a:r>
                        <a:rPr lang="en-US" dirty="0" smtClean="0"/>
                        <a:t>EDMA CC</a:t>
                      </a:r>
                      <a:endParaRPr lang="en-US" dirty="0"/>
                    </a:p>
                  </a:txBody>
                  <a:tcPr/>
                </a:tc>
              </a:tr>
              <a:tr h="370840">
                <a:tc>
                  <a:txBody>
                    <a:bodyPr/>
                    <a:lstStyle/>
                    <a:p>
                      <a:r>
                        <a:rPr lang="en-US" dirty="0" smtClean="0"/>
                        <a:t>027d 0000</a:t>
                      </a:r>
                      <a:endParaRPr lang="en-US" dirty="0"/>
                    </a:p>
                  </a:txBody>
                  <a:tcPr/>
                </a:tc>
                <a:tc>
                  <a:txBody>
                    <a:bodyPr/>
                    <a:lstStyle/>
                    <a:p>
                      <a:r>
                        <a:rPr lang="en-US" dirty="0" smtClean="0"/>
                        <a:t>027d 3fff</a:t>
                      </a:r>
                      <a:endParaRPr lang="en-US" dirty="0"/>
                    </a:p>
                  </a:txBody>
                  <a:tcPr/>
                </a:tc>
                <a:tc>
                  <a:txBody>
                    <a:bodyPr/>
                    <a:lstStyle/>
                    <a:p>
                      <a:r>
                        <a:rPr lang="en-US" dirty="0" smtClean="0"/>
                        <a:t>16k</a:t>
                      </a:r>
                      <a:endParaRPr lang="en-US" dirty="0"/>
                    </a:p>
                  </a:txBody>
                  <a:tcPr/>
                </a:tc>
                <a:tc>
                  <a:txBody>
                    <a:bodyPr/>
                    <a:lstStyle/>
                    <a:p>
                      <a:r>
                        <a:rPr lang="en-US" dirty="0" smtClean="0"/>
                        <a:t>TETB core 0</a:t>
                      </a:r>
                      <a:endParaRPr lang="en-US" dirty="0"/>
                    </a:p>
                  </a:txBody>
                  <a:tcPr/>
                </a:tc>
              </a:tr>
              <a:tr h="370840">
                <a:tc>
                  <a:txBody>
                    <a:bodyPr/>
                    <a:lstStyle/>
                    <a:p>
                      <a:r>
                        <a:rPr lang="en-US" dirty="0" smtClean="0"/>
                        <a:t>0c00 0000</a:t>
                      </a:r>
                      <a:endParaRPr lang="en-US" dirty="0"/>
                    </a:p>
                  </a:txBody>
                  <a:tcPr/>
                </a:tc>
                <a:tc>
                  <a:txBody>
                    <a:bodyPr/>
                    <a:lstStyle/>
                    <a:p>
                      <a:r>
                        <a:rPr lang="en-US" dirty="0" smtClean="0"/>
                        <a:t>0c3f ffff</a:t>
                      </a:r>
                      <a:endParaRPr lang="en-US" dirty="0"/>
                    </a:p>
                  </a:txBody>
                  <a:tcPr/>
                </a:tc>
                <a:tc>
                  <a:txBody>
                    <a:bodyPr/>
                    <a:lstStyle/>
                    <a:p>
                      <a:r>
                        <a:rPr lang="en-US" dirty="0" smtClean="0"/>
                        <a:t>4M</a:t>
                      </a:r>
                      <a:endParaRPr lang="en-US" dirty="0"/>
                    </a:p>
                  </a:txBody>
                  <a:tcPr/>
                </a:tc>
                <a:tc>
                  <a:txBody>
                    <a:bodyPr/>
                    <a:lstStyle/>
                    <a:p>
                      <a:r>
                        <a:rPr lang="en-US" dirty="0" smtClean="0"/>
                        <a:t>Shared</a:t>
                      </a:r>
                      <a:r>
                        <a:rPr lang="en-US" baseline="0" dirty="0" smtClean="0"/>
                        <a:t> L2</a:t>
                      </a:r>
                      <a:endParaRPr lang="en-US" dirty="0"/>
                    </a:p>
                  </a:txBody>
                  <a:tcPr/>
                </a:tc>
              </a:tr>
              <a:tr h="370840">
                <a:tc>
                  <a:txBody>
                    <a:bodyPr/>
                    <a:lstStyle/>
                    <a:p>
                      <a:r>
                        <a:rPr lang="en-US" dirty="0" smtClean="0"/>
                        <a:t>1080 0000</a:t>
                      </a:r>
                      <a:endParaRPr lang="en-US" dirty="0"/>
                    </a:p>
                  </a:txBody>
                  <a:tcPr/>
                </a:tc>
                <a:tc>
                  <a:txBody>
                    <a:bodyPr/>
                    <a:lstStyle/>
                    <a:p>
                      <a:r>
                        <a:rPr lang="en-US" dirty="0" smtClean="0"/>
                        <a:t>1087 ffff</a:t>
                      </a:r>
                      <a:endParaRPr lang="en-US" dirty="0"/>
                    </a:p>
                  </a:txBody>
                  <a:tcPr/>
                </a:tc>
                <a:tc>
                  <a:txBody>
                    <a:bodyPr/>
                    <a:lstStyle/>
                    <a:p>
                      <a:r>
                        <a:rPr lang="en-US" dirty="0" smtClean="0"/>
                        <a:t>512k</a:t>
                      </a:r>
                      <a:endParaRPr lang="en-US" dirty="0"/>
                    </a:p>
                  </a:txBody>
                  <a:tcPr/>
                </a:tc>
                <a:tc>
                  <a:txBody>
                    <a:bodyPr/>
                    <a:lstStyle/>
                    <a:p>
                      <a:r>
                        <a:rPr lang="en-US" dirty="0" smtClean="0"/>
                        <a:t>L2 core 0 global</a:t>
                      </a:r>
                      <a:endParaRPr lang="en-US" dirty="0"/>
                    </a:p>
                  </a:txBody>
                  <a:tcPr/>
                </a:tc>
              </a:tr>
              <a:tr h="370840">
                <a:tc>
                  <a:txBody>
                    <a:bodyPr/>
                    <a:lstStyle/>
                    <a:p>
                      <a:r>
                        <a:rPr lang="en-US" dirty="0" smtClean="0"/>
                        <a:t>12e0</a:t>
                      </a:r>
                      <a:r>
                        <a:rPr lang="en-US" baseline="0" dirty="0" smtClean="0"/>
                        <a:t> 0000</a:t>
                      </a:r>
                      <a:endParaRPr lang="en-US" dirty="0"/>
                    </a:p>
                  </a:txBody>
                  <a:tcPr/>
                </a:tc>
                <a:tc>
                  <a:txBody>
                    <a:bodyPr/>
                    <a:lstStyle/>
                    <a:p>
                      <a:r>
                        <a:rPr lang="en-US" dirty="0" smtClean="0"/>
                        <a:t>12e0 7fff</a:t>
                      </a:r>
                      <a:endParaRPr lang="en-US" dirty="0"/>
                    </a:p>
                  </a:txBody>
                  <a:tcPr/>
                </a:tc>
                <a:tc>
                  <a:txBody>
                    <a:bodyPr/>
                    <a:lstStyle/>
                    <a:p>
                      <a:r>
                        <a:rPr lang="en-US" dirty="0" smtClean="0"/>
                        <a:t>32k</a:t>
                      </a:r>
                      <a:endParaRPr lang="en-US" dirty="0"/>
                    </a:p>
                  </a:txBody>
                  <a:tcPr/>
                </a:tc>
                <a:tc>
                  <a:txBody>
                    <a:bodyPr/>
                    <a:lstStyle/>
                    <a:p>
                      <a:r>
                        <a:rPr lang="en-US" dirty="0" smtClean="0"/>
                        <a:t>Core2 l1p global</a:t>
                      </a:r>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lstStyle/>
          <a:p>
            <a:r>
              <a:rPr lang="en-US" sz="3200" dirty="0" smtClean="0"/>
              <a:t>Soc memory Map - 2 </a:t>
            </a:r>
            <a:endParaRPr lang="en-US" sz="3200" dirty="0"/>
          </a:p>
        </p:txBody>
      </p:sp>
      <p:graphicFrame>
        <p:nvGraphicFramePr>
          <p:cNvPr id="4" name="Table 3"/>
          <p:cNvGraphicFramePr>
            <a:graphicFrameLocks noGrp="1"/>
          </p:cNvGraphicFramePr>
          <p:nvPr/>
        </p:nvGraphicFramePr>
        <p:xfrm>
          <a:off x="1371600" y="1219200"/>
          <a:ext cx="6096000" cy="432308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b="0" dirty="0" smtClean="0">
                          <a:solidFill>
                            <a:schemeClr val="tx1"/>
                          </a:solidFill>
                        </a:rPr>
                        <a:t>2000 0000</a:t>
                      </a:r>
                      <a:endParaRPr lang="en-US" b="0" dirty="0">
                        <a:solidFill>
                          <a:schemeClr val="tx1"/>
                        </a:solidFill>
                      </a:endParaRPr>
                    </a:p>
                  </a:txBody>
                  <a:tcPr>
                    <a:solidFill>
                      <a:schemeClr val="accent1">
                        <a:lumMod val="40000"/>
                        <a:lumOff val="60000"/>
                      </a:schemeClr>
                    </a:solidFill>
                  </a:tcPr>
                </a:tc>
                <a:tc>
                  <a:txBody>
                    <a:bodyPr/>
                    <a:lstStyle/>
                    <a:p>
                      <a:r>
                        <a:rPr lang="en-US" b="0" dirty="0" smtClean="0">
                          <a:solidFill>
                            <a:schemeClr val="tx1"/>
                          </a:solidFill>
                        </a:rPr>
                        <a:t>200f ffff</a:t>
                      </a:r>
                      <a:endParaRPr lang="en-US" b="0" dirty="0">
                        <a:solidFill>
                          <a:schemeClr val="tx1"/>
                        </a:solidFill>
                      </a:endParaRPr>
                    </a:p>
                  </a:txBody>
                  <a:tcPr>
                    <a:solidFill>
                      <a:schemeClr val="accent1">
                        <a:lumMod val="40000"/>
                        <a:lumOff val="60000"/>
                      </a:schemeClr>
                    </a:solidFill>
                  </a:tcPr>
                </a:tc>
                <a:tc>
                  <a:txBody>
                    <a:bodyPr/>
                    <a:lstStyle/>
                    <a:p>
                      <a:r>
                        <a:rPr lang="en-US" b="0" dirty="0" smtClean="0">
                          <a:solidFill>
                            <a:schemeClr val="tx1"/>
                          </a:solidFill>
                        </a:rPr>
                        <a:t>1M</a:t>
                      </a:r>
                      <a:endParaRPr lang="en-US" b="0" dirty="0">
                        <a:solidFill>
                          <a:schemeClr val="tx1"/>
                        </a:solidFill>
                      </a:endParaRPr>
                    </a:p>
                  </a:txBody>
                  <a:tcPr>
                    <a:solidFill>
                      <a:schemeClr val="accent1">
                        <a:lumMod val="40000"/>
                        <a:lumOff val="60000"/>
                      </a:schemeClr>
                    </a:solidFill>
                  </a:tcPr>
                </a:tc>
                <a:tc>
                  <a:txBody>
                    <a:bodyPr/>
                    <a:lstStyle/>
                    <a:p>
                      <a:r>
                        <a:rPr lang="en-US" b="0" dirty="0" smtClean="0">
                          <a:solidFill>
                            <a:schemeClr val="tx1"/>
                          </a:solidFill>
                        </a:rPr>
                        <a:t>System trace management configuration</a:t>
                      </a:r>
                      <a:endParaRPr lang="en-US" b="0" dirty="0">
                        <a:solidFill>
                          <a:schemeClr val="tx1"/>
                        </a:solidFill>
                      </a:endParaRPr>
                    </a:p>
                  </a:txBody>
                  <a:tcPr>
                    <a:solidFill>
                      <a:schemeClr val="accent1">
                        <a:lumMod val="40000"/>
                        <a:lumOff val="60000"/>
                      </a:schemeClr>
                    </a:solidFill>
                  </a:tcPr>
                </a:tc>
              </a:tr>
              <a:tr h="370840">
                <a:tc>
                  <a:txBody>
                    <a:bodyPr/>
                    <a:lstStyle/>
                    <a:p>
                      <a:r>
                        <a:rPr lang="en-US" dirty="0" smtClean="0"/>
                        <a:t>3400</a:t>
                      </a:r>
                      <a:r>
                        <a:rPr lang="en-US" baseline="0" dirty="0" smtClean="0"/>
                        <a:t> 0000</a:t>
                      </a:r>
                      <a:endParaRPr lang="en-US" dirty="0"/>
                    </a:p>
                  </a:txBody>
                  <a:tcPr>
                    <a:solidFill>
                      <a:schemeClr val="accent1">
                        <a:lumMod val="40000"/>
                        <a:lumOff val="60000"/>
                      </a:schemeClr>
                    </a:solidFill>
                  </a:tcPr>
                </a:tc>
                <a:tc>
                  <a:txBody>
                    <a:bodyPr/>
                    <a:lstStyle/>
                    <a:p>
                      <a:r>
                        <a:rPr lang="en-US" dirty="0" smtClean="0"/>
                        <a:t>341f ffff</a:t>
                      </a:r>
                      <a:endParaRPr lang="en-US" dirty="0"/>
                    </a:p>
                  </a:txBody>
                  <a:tcPr>
                    <a:solidFill>
                      <a:schemeClr val="accent1">
                        <a:lumMod val="40000"/>
                        <a:lumOff val="60000"/>
                      </a:schemeClr>
                    </a:solidFill>
                  </a:tcPr>
                </a:tc>
                <a:tc>
                  <a:txBody>
                    <a:bodyPr/>
                    <a:lstStyle/>
                    <a:p>
                      <a:r>
                        <a:rPr lang="en-US" dirty="0" smtClean="0"/>
                        <a:t>2M</a:t>
                      </a:r>
                      <a:endParaRPr lang="en-US" dirty="0"/>
                    </a:p>
                  </a:txBody>
                  <a:tcPr>
                    <a:solidFill>
                      <a:schemeClr val="accent1">
                        <a:lumMod val="40000"/>
                        <a:lumOff val="60000"/>
                      </a:schemeClr>
                    </a:solidFill>
                  </a:tcPr>
                </a:tc>
                <a:tc>
                  <a:txBody>
                    <a:bodyPr/>
                    <a:lstStyle/>
                    <a:p>
                      <a:r>
                        <a:rPr lang="en-US" dirty="0" smtClean="0"/>
                        <a:t>QMSS data</a:t>
                      </a:r>
                      <a:endParaRPr lang="en-US" dirty="0"/>
                    </a:p>
                  </a:txBody>
                  <a:tcPr>
                    <a:solidFill>
                      <a:schemeClr val="accent1">
                        <a:lumMod val="40000"/>
                        <a:lumOff val="60000"/>
                      </a:schemeClr>
                    </a:solidFill>
                  </a:tcPr>
                </a:tc>
              </a:tr>
              <a:tr h="370840">
                <a:tc>
                  <a:txBody>
                    <a:bodyPr/>
                    <a:lstStyle/>
                    <a:p>
                      <a:r>
                        <a:rPr lang="en-US" b="0" dirty="0" smtClean="0">
                          <a:solidFill>
                            <a:schemeClr val="tx1"/>
                          </a:solidFill>
                        </a:rPr>
                        <a:t>4000</a:t>
                      </a:r>
                      <a:r>
                        <a:rPr lang="en-US" b="0" baseline="0" dirty="0" smtClean="0">
                          <a:solidFill>
                            <a:schemeClr val="tx1"/>
                          </a:solidFill>
                        </a:rPr>
                        <a:t> 0000</a:t>
                      </a:r>
                      <a:endParaRPr lang="en-US" b="0" dirty="0">
                        <a:solidFill>
                          <a:schemeClr val="tx1"/>
                        </a:solidFill>
                      </a:endParaRPr>
                    </a:p>
                  </a:txBody>
                  <a:tcPr>
                    <a:solidFill>
                      <a:schemeClr val="accent1">
                        <a:lumMod val="40000"/>
                        <a:lumOff val="60000"/>
                      </a:schemeClr>
                    </a:solidFill>
                  </a:tcPr>
                </a:tc>
                <a:tc>
                  <a:txBody>
                    <a:bodyPr/>
                    <a:lstStyle/>
                    <a:p>
                      <a:r>
                        <a:rPr lang="en-US" b="0" dirty="0" smtClean="0">
                          <a:solidFill>
                            <a:schemeClr val="tx1"/>
                          </a:solidFill>
                        </a:rPr>
                        <a:t>4fff ffff</a:t>
                      </a:r>
                      <a:endParaRPr lang="en-US" b="0" dirty="0">
                        <a:solidFill>
                          <a:schemeClr val="tx1"/>
                        </a:solidFill>
                      </a:endParaRPr>
                    </a:p>
                  </a:txBody>
                  <a:tcPr>
                    <a:solidFill>
                      <a:schemeClr val="accent1">
                        <a:lumMod val="40000"/>
                        <a:lumOff val="60000"/>
                      </a:schemeClr>
                    </a:solidFill>
                  </a:tcPr>
                </a:tc>
                <a:tc>
                  <a:txBody>
                    <a:bodyPr/>
                    <a:lstStyle/>
                    <a:p>
                      <a:r>
                        <a:rPr lang="en-US" b="0" dirty="0" smtClean="0">
                          <a:solidFill>
                            <a:schemeClr val="tx1"/>
                          </a:solidFill>
                        </a:rPr>
                        <a:t>256M</a:t>
                      </a:r>
                      <a:endParaRPr lang="en-US" b="0" dirty="0">
                        <a:solidFill>
                          <a:schemeClr val="tx1"/>
                        </a:solidFill>
                      </a:endParaRPr>
                    </a:p>
                  </a:txBody>
                  <a:tcPr>
                    <a:solidFill>
                      <a:schemeClr val="accent1">
                        <a:lumMod val="40000"/>
                        <a:lumOff val="60000"/>
                      </a:schemeClr>
                    </a:solidFill>
                  </a:tcPr>
                </a:tc>
                <a:tc>
                  <a:txBody>
                    <a:bodyPr/>
                    <a:lstStyle/>
                    <a:p>
                      <a:r>
                        <a:rPr lang="en-US" b="0" dirty="0" smtClean="0">
                          <a:solidFill>
                            <a:schemeClr val="tx1"/>
                          </a:solidFill>
                        </a:rPr>
                        <a:t>HyperLink data</a:t>
                      </a:r>
                      <a:endParaRPr lang="en-US" b="0" dirty="0">
                        <a:solidFill>
                          <a:schemeClr val="tx1"/>
                        </a:solidFill>
                      </a:endParaRPr>
                    </a:p>
                  </a:txBody>
                  <a:tcPr>
                    <a:solidFill>
                      <a:schemeClr val="accent1">
                        <a:lumMod val="40000"/>
                        <a:lumOff val="60000"/>
                      </a:schemeClr>
                    </a:solidFill>
                  </a:tcPr>
                </a:tc>
              </a:tr>
              <a:tr h="370840">
                <a:tc>
                  <a:txBody>
                    <a:bodyPr/>
                    <a:lstStyle/>
                    <a:p>
                      <a:r>
                        <a:rPr lang="en-US" dirty="0" smtClean="0"/>
                        <a:t>5000 0000</a:t>
                      </a:r>
                      <a:endParaRPr lang="en-US" dirty="0"/>
                    </a:p>
                  </a:txBody>
                  <a:tcPr/>
                </a:tc>
                <a:tc>
                  <a:txBody>
                    <a:bodyPr/>
                    <a:lstStyle/>
                    <a:p>
                      <a:r>
                        <a:rPr lang="en-US" dirty="0" smtClean="0"/>
                        <a:t>5fff ffff</a:t>
                      </a:r>
                      <a:endParaRPr lang="en-US" dirty="0"/>
                    </a:p>
                  </a:txBody>
                  <a:tcPr/>
                </a:tc>
                <a:tc>
                  <a:txBody>
                    <a:bodyPr/>
                    <a:lstStyle/>
                    <a:p>
                      <a:r>
                        <a:rPr lang="en-US" dirty="0" smtClean="0"/>
                        <a:t>256K</a:t>
                      </a:r>
                      <a:endParaRPr lang="en-US" dirty="0"/>
                    </a:p>
                  </a:txBody>
                  <a:tcPr/>
                </a:tc>
                <a:tc>
                  <a:txBody>
                    <a:bodyPr/>
                    <a:lstStyle/>
                    <a:p>
                      <a:r>
                        <a:rPr lang="en-US" dirty="0" smtClean="0"/>
                        <a:t>Reserve</a:t>
                      </a:r>
                      <a:endParaRPr lang="en-US" dirty="0"/>
                    </a:p>
                  </a:txBody>
                  <a:tcPr/>
                </a:tc>
              </a:tr>
              <a:tr h="370840">
                <a:tc>
                  <a:txBody>
                    <a:bodyPr/>
                    <a:lstStyle/>
                    <a:p>
                      <a:r>
                        <a:rPr lang="en-US" dirty="0" smtClean="0"/>
                        <a:t>6000 0000</a:t>
                      </a:r>
                      <a:endParaRPr lang="en-US" dirty="0"/>
                    </a:p>
                  </a:txBody>
                  <a:tcPr/>
                </a:tc>
                <a:tc>
                  <a:txBody>
                    <a:bodyPr/>
                    <a:lstStyle/>
                    <a:p>
                      <a:r>
                        <a:rPr lang="en-US" dirty="0" smtClean="0"/>
                        <a:t>6fff ffff</a:t>
                      </a:r>
                      <a:endParaRPr lang="en-US" dirty="0"/>
                    </a:p>
                  </a:txBody>
                  <a:tcPr/>
                </a:tc>
                <a:tc>
                  <a:txBody>
                    <a:bodyPr/>
                    <a:lstStyle/>
                    <a:p>
                      <a:r>
                        <a:rPr lang="en-US" dirty="0" smtClean="0"/>
                        <a:t>256K</a:t>
                      </a:r>
                      <a:endParaRPr lang="en-US" dirty="0"/>
                    </a:p>
                  </a:txBody>
                  <a:tcPr/>
                </a:tc>
                <a:tc>
                  <a:txBody>
                    <a:bodyPr/>
                    <a:lstStyle/>
                    <a:p>
                      <a:r>
                        <a:rPr lang="en-US" dirty="0" smtClean="0"/>
                        <a:t>PCIe Data</a:t>
                      </a:r>
                      <a:endParaRPr lang="en-US" dirty="0"/>
                    </a:p>
                  </a:txBody>
                  <a:tcPr/>
                </a:tc>
              </a:tr>
              <a:tr h="370840">
                <a:tc>
                  <a:txBody>
                    <a:bodyPr/>
                    <a:lstStyle/>
                    <a:p>
                      <a:r>
                        <a:rPr lang="en-US" dirty="0" smtClean="0"/>
                        <a:t>7000 0000</a:t>
                      </a:r>
                      <a:endParaRPr lang="en-US" dirty="0"/>
                    </a:p>
                  </a:txBody>
                  <a:tcPr/>
                </a:tc>
                <a:tc>
                  <a:txBody>
                    <a:bodyPr/>
                    <a:lstStyle/>
                    <a:p>
                      <a:r>
                        <a:rPr lang="en-US" dirty="0" smtClean="0"/>
                        <a:t>73ff ffff</a:t>
                      </a:r>
                      <a:endParaRPr lang="en-US" dirty="0"/>
                    </a:p>
                  </a:txBody>
                  <a:tcPr/>
                </a:tc>
                <a:tc>
                  <a:txBody>
                    <a:bodyPr/>
                    <a:lstStyle/>
                    <a:p>
                      <a:r>
                        <a:rPr lang="en-US" dirty="0" smtClean="0"/>
                        <a:t>64M</a:t>
                      </a:r>
                      <a:endParaRPr lang="en-US" dirty="0"/>
                    </a:p>
                  </a:txBody>
                  <a:tcPr/>
                </a:tc>
                <a:tc>
                  <a:txBody>
                    <a:bodyPr/>
                    <a:lstStyle/>
                    <a:p>
                      <a:r>
                        <a:rPr lang="en-US" dirty="0" smtClean="0"/>
                        <a:t>EMIF16 data NAND memory (CS2)</a:t>
                      </a:r>
                      <a:endParaRPr lang="en-US" dirty="0"/>
                    </a:p>
                  </a:txBody>
                  <a:tcPr/>
                </a:tc>
              </a:tr>
              <a:tr h="370840">
                <a:tc>
                  <a:txBody>
                    <a:bodyPr/>
                    <a:lstStyle/>
                    <a:p>
                      <a:r>
                        <a:rPr lang="en-US" dirty="0" smtClean="0"/>
                        <a:t>8000 0000</a:t>
                      </a:r>
                      <a:endParaRPr lang="en-US" dirty="0"/>
                    </a:p>
                  </a:txBody>
                  <a:tcPr/>
                </a:tc>
                <a:tc>
                  <a:txBody>
                    <a:bodyPr/>
                    <a:lstStyle/>
                    <a:p>
                      <a:r>
                        <a:rPr lang="en-US" dirty="0" smtClean="0"/>
                        <a:t>Ffff ffff</a:t>
                      </a:r>
                      <a:endParaRPr lang="en-US" dirty="0"/>
                    </a:p>
                  </a:txBody>
                  <a:tcPr/>
                </a:tc>
                <a:tc>
                  <a:txBody>
                    <a:bodyPr/>
                    <a:lstStyle/>
                    <a:p>
                      <a:r>
                        <a:rPr lang="en-US" dirty="0" smtClean="0"/>
                        <a:t>2G</a:t>
                      </a:r>
                      <a:endParaRPr lang="en-US" dirty="0"/>
                    </a:p>
                  </a:txBody>
                  <a:tcPr/>
                </a:tc>
                <a:tc>
                  <a:txBody>
                    <a:bodyPr/>
                    <a:lstStyle/>
                    <a:p>
                      <a:r>
                        <a:rPr lang="en-US" dirty="0" smtClean="0"/>
                        <a:t>DDR3 Data</a:t>
                      </a:r>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RsnXHqfp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422akSh5_files\slide0001_image001.png"/>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9038</TotalTime>
  <Words>6775</Words>
  <Application>Microsoft Office PowerPoint</Application>
  <PresentationFormat>On-screen Show (4:3)</PresentationFormat>
  <Paragraphs>1312</Paragraphs>
  <Slides>58</Slides>
  <Notes>8</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0" baseType="lpstr">
      <vt:lpstr>1_Office Theme</vt:lpstr>
      <vt:lpstr>Microsoft Office Word Document</vt:lpstr>
      <vt:lpstr> KeyStone 1 + ARM  device memory System</vt:lpstr>
      <vt:lpstr>Agenda</vt:lpstr>
      <vt:lpstr>Agenda</vt:lpstr>
      <vt:lpstr>TCI6614 Functional Architecture</vt:lpstr>
      <vt:lpstr>C6616 TeraNet Data Connections</vt:lpstr>
      <vt:lpstr>C6614 TeraNet Data Connections</vt:lpstr>
      <vt:lpstr>Agenda</vt:lpstr>
      <vt:lpstr>Soc memory Map - 1</vt:lpstr>
      <vt:lpstr>Soc memory Map - 2 </vt:lpstr>
      <vt:lpstr>KeyStone Memory Topology</vt:lpstr>
      <vt:lpstr>MSMC Block Diagram</vt:lpstr>
      <vt:lpstr>XMC – External Memory Controller </vt:lpstr>
      <vt:lpstr>The MPAX Registers</vt:lpstr>
      <vt:lpstr>The MPAX Registers</vt:lpstr>
      <vt:lpstr>MPAX Registers Layout</vt:lpstr>
      <vt:lpstr>The MPAX Registers</vt:lpstr>
      <vt:lpstr>The MAR Registers</vt:lpstr>
      <vt:lpstr>The MAR Registers</vt:lpstr>
      <vt:lpstr>Example 1: Enable L2 Cache for MC Shared Memory Assumptions</vt:lpstr>
      <vt:lpstr>Example 1: Enable L2 Cache for MC Shared Memory Configuring MPAX</vt:lpstr>
      <vt:lpstr>Example 1: Enable L2 Cache for MC Shared Memory Configuring MAR</vt:lpstr>
      <vt:lpstr>Example 2: Disable L1 Cache from MC Shared Memory</vt:lpstr>
      <vt:lpstr>Example 3: Sharing Very Large DDR for Different Cores</vt:lpstr>
      <vt:lpstr>Example 3: Sharing Very Large DDR for Different Cores</vt:lpstr>
      <vt:lpstr>Example 3: Sharing Very Large DDR for Different Cores</vt:lpstr>
      <vt:lpstr>Example 3: Sharing Very Large DDR for Different Cores</vt:lpstr>
      <vt:lpstr>Using Software to Configure XMC </vt:lpstr>
      <vt:lpstr>Using Software to Configure XMC </vt:lpstr>
      <vt:lpstr>Using Software to Configure XMC </vt:lpstr>
      <vt:lpstr>Slide 30</vt:lpstr>
      <vt:lpstr>Using Software to Configure XMC </vt:lpstr>
      <vt:lpstr>Implementation of Example 1 using CSL API </vt:lpstr>
      <vt:lpstr>Slide 33</vt:lpstr>
      <vt:lpstr>Slide 34</vt:lpstr>
      <vt:lpstr>Agenda</vt:lpstr>
      <vt:lpstr>ARM CorePac</vt:lpstr>
      <vt:lpstr>ARM subsystem memory Map</vt:lpstr>
      <vt:lpstr>ARM subsystem Ports</vt:lpstr>
      <vt:lpstr>So what the ARM can see through the VBUS connection? </vt:lpstr>
      <vt:lpstr>ARM access SOC memory</vt:lpstr>
      <vt:lpstr>Errata User’s Note number 10</vt:lpstr>
      <vt:lpstr>Read the Errata </vt:lpstr>
      <vt:lpstr>One more comments about the ARM</vt:lpstr>
      <vt:lpstr>Agenda</vt:lpstr>
      <vt:lpstr>Moving Messages/Data between DSP cores and ARM</vt:lpstr>
      <vt:lpstr>Introducing msgcom  Messages exchange System</vt:lpstr>
      <vt:lpstr>Requirements</vt:lpstr>
      <vt:lpstr>Types of Channel communications</vt:lpstr>
      <vt:lpstr>Case 1 – Generic Channel communication  Zero Copy based Constructions Core to Core</vt:lpstr>
      <vt:lpstr>Case 2 – Low-Latency Channel communication  Zero Copy based Constructions Core to Core</vt:lpstr>
      <vt:lpstr>Case 3 – Reduce context Switching   Zero Copy based Constructions Core to Core</vt:lpstr>
      <vt:lpstr>ARM to Core Communication</vt:lpstr>
      <vt:lpstr>Case 4 – Generic Channel communication  ARM to DSP communications via Linux Kernel VirtQueue</vt:lpstr>
      <vt:lpstr>Case 5 – Low-Latency Channel communication   ARM to DSP communications via Linux Kernel VirtQueue</vt:lpstr>
      <vt:lpstr>Case 6 – Reduce context Switching    ARM to DSP communications via Linux Kernel VirtQueue</vt:lpstr>
      <vt:lpstr>Real Time Communication Resources</vt:lpstr>
      <vt:lpstr>Real time Communication Resources</vt:lpstr>
      <vt:lpstr>User Space Packet Processing</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XMC – external memory Controller</dc:title>
  <dc:creator>a0270985</dc:creator>
  <cp:lastModifiedBy>Ran Katzur</cp:lastModifiedBy>
  <cp:revision>359</cp:revision>
  <dcterms:created xsi:type="dcterms:W3CDTF">2011-07-01T19:17:12Z</dcterms:created>
  <dcterms:modified xsi:type="dcterms:W3CDTF">2012-04-27T20:42:22Z</dcterms:modified>
</cp:coreProperties>
</file>