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Default Extension="xls" ContentType="application/vnd.ms-exce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68"/>
  </p:notesMasterIdLst>
  <p:handoutMasterIdLst>
    <p:handoutMasterId r:id="rId69"/>
  </p:handoutMasterIdLst>
  <p:sldIdLst>
    <p:sldId id="940" r:id="rId6"/>
    <p:sldId id="869" r:id="rId7"/>
    <p:sldId id="941" r:id="rId8"/>
    <p:sldId id="870" r:id="rId9"/>
    <p:sldId id="919" r:id="rId10"/>
    <p:sldId id="871" r:id="rId11"/>
    <p:sldId id="942" r:id="rId12"/>
    <p:sldId id="873" r:id="rId13"/>
    <p:sldId id="874" r:id="rId14"/>
    <p:sldId id="875" r:id="rId15"/>
    <p:sldId id="943" r:id="rId16"/>
    <p:sldId id="876" r:id="rId17"/>
    <p:sldId id="877" r:id="rId18"/>
    <p:sldId id="944" r:id="rId19"/>
    <p:sldId id="878" r:id="rId20"/>
    <p:sldId id="945" r:id="rId21"/>
    <p:sldId id="879" r:id="rId22"/>
    <p:sldId id="934" r:id="rId23"/>
    <p:sldId id="914" r:id="rId24"/>
    <p:sldId id="880" r:id="rId25"/>
    <p:sldId id="917" r:id="rId26"/>
    <p:sldId id="918" r:id="rId27"/>
    <p:sldId id="946" r:id="rId28"/>
    <p:sldId id="883" r:id="rId29"/>
    <p:sldId id="884" r:id="rId30"/>
    <p:sldId id="915" r:id="rId31"/>
    <p:sldId id="930" r:id="rId32"/>
    <p:sldId id="931" r:id="rId33"/>
    <p:sldId id="932" r:id="rId34"/>
    <p:sldId id="935" r:id="rId35"/>
    <p:sldId id="925" r:id="rId36"/>
    <p:sldId id="926" r:id="rId37"/>
    <p:sldId id="936" r:id="rId38"/>
    <p:sldId id="937" r:id="rId39"/>
    <p:sldId id="938" r:id="rId40"/>
    <p:sldId id="885" r:id="rId41"/>
    <p:sldId id="886" r:id="rId42"/>
    <p:sldId id="887" r:id="rId43"/>
    <p:sldId id="888" r:id="rId44"/>
    <p:sldId id="947" r:id="rId45"/>
    <p:sldId id="890" r:id="rId46"/>
    <p:sldId id="939" r:id="rId47"/>
    <p:sldId id="948" r:id="rId48"/>
    <p:sldId id="920" r:id="rId49"/>
    <p:sldId id="916" r:id="rId50"/>
    <p:sldId id="921" r:id="rId51"/>
    <p:sldId id="922" r:id="rId52"/>
    <p:sldId id="894" r:id="rId53"/>
    <p:sldId id="949" r:id="rId54"/>
    <p:sldId id="896" r:id="rId55"/>
    <p:sldId id="897" r:id="rId56"/>
    <p:sldId id="950" r:id="rId57"/>
    <p:sldId id="899" r:id="rId58"/>
    <p:sldId id="900" r:id="rId59"/>
    <p:sldId id="923" r:id="rId60"/>
    <p:sldId id="901" r:id="rId61"/>
    <p:sldId id="902" r:id="rId62"/>
    <p:sldId id="903" r:id="rId63"/>
    <p:sldId id="904" r:id="rId64"/>
    <p:sldId id="905" r:id="rId65"/>
    <p:sldId id="906" r:id="rId66"/>
    <p:sldId id="908" r:id="rId67"/>
  </p:sldIdLst>
  <p:sldSz cx="9144000" cy="6858000" type="screen4x3"/>
  <p:notesSz cx="7010400" cy="9296400"/>
  <p:custDataLst>
    <p:tags r:id="rId70"/>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DE0000"/>
    <a:srgbClr val="FFFFCC"/>
    <a:srgbClr val="FFFF99"/>
    <a:srgbClr val="1F497D"/>
    <a:srgbClr val="FFCCFF"/>
    <a:srgbClr val="FFFF66"/>
    <a:srgbClr val="CCCC00"/>
    <a:srgbClr val="66FF66"/>
    <a:srgbClr val="00CC00"/>
    <a:srgbClr val="00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97252" autoAdjust="0"/>
  </p:normalViewPr>
  <p:slideViewPr>
    <p:cSldViewPr snapToGrid="0">
      <p:cViewPr varScale="1">
        <p:scale>
          <a:sx n="86" d="100"/>
          <a:sy n="86" d="100"/>
        </p:scale>
        <p:origin x="-1452" y="-78"/>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1/21/2014</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57</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4" name="Rectangle 24"/>
          <p:cNvSpPr>
            <a:spLocks noGrp="1" noChangeArrowheads="1"/>
          </p:cNvSpPr>
          <p:nvPr>
            <p:ph type="sldNum" sz="quarter" idx="4"/>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Title 1"/>
          <p:cNvSpPr>
            <a:spLocks noGrp="1"/>
          </p:cNvSpPr>
          <p:nvPr>
            <p:ph type="ctrTitle"/>
          </p:nvPr>
        </p:nvSpPr>
        <p:spPr>
          <a:xfrm>
            <a:off x="283535" y="2130425"/>
            <a:ext cx="8562753" cy="1470025"/>
          </a:xfrm>
        </p:spPr>
        <p:txBody>
          <a:bodyPr/>
          <a:lstStyle>
            <a:lvl1pPr algn="l">
              <a:defRPr b="1">
                <a:solidFill>
                  <a:srgbClr val="C00000"/>
                </a:solidFill>
              </a:defRPr>
            </a:lvl1pPr>
          </a:lstStyle>
          <a:p>
            <a:r>
              <a:rPr lang="en-US" dirty="0" smtClean="0"/>
              <a:t>Click to edit Master title style</a:t>
            </a:r>
            <a:endParaRPr lang="en-US" dirty="0"/>
          </a:p>
        </p:txBody>
      </p:sp>
      <p:sp>
        <p:nvSpPr>
          <p:cNvPr id="9"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0" name="Rectangle 9"/>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Picture 11"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 name="Title 1"/>
          <p:cNvSpPr>
            <a:spLocks noGrp="1"/>
          </p:cNvSpPr>
          <p:nvPr>
            <p:ph type="ctrTitle" hasCustomPrompt="1"/>
          </p:nvPr>
        </p:nvSpPr>
        <p:spPr>
          <a:xfrm>
            <a:off x="283535" y="2130425"/>
            <a:ext cx="8562753" cy="1470025"/>
          </a:xfrm>
        </p:spPr>
        <p:txBody>
          <a:bodyPr/>
          <a:lstStyle>
            <a:lvl1pPr algn="l">
              <a:defRPr b="1">
                <a:solidFill>
                  <a:srgbClr val="C00000"/>
                </a:solidFill>
              </a:defRPr>
            </a:lvl1pPr>
          </a:lstStyle>
          <a:p>
            <a:r>
              <a:rPr lang="en-US" dirty="0" smtClean="0"/>
              <a:t>Click to edit Master section style</a:t>
            </a:r>
            <a:endParaRPr lang="en-US" dirty="0"/>
          </a:p>
        </p:txBody>
      </p:sp>
      <p:sp>
        <p:nvSpPr>
          <p:cNvPr id="9"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10" name="Rectangle 9"/>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E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11" name="Rectangle 24"/>
          <p:cNvSpPr>
            <a:spLocks noGrp="1" noChangeArrowheads="1"/>
          </p:cNvSpPr>
          <p:nvPr>
            <p:ph type="sldNum" sz="quarter" idx="10"/>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4"/>
          <p:cNvSpPr>
            <a:spLocks noGrp="1" noChangeArrowheads="1"/>
          </p:cNvSpPr>
          <p:nvPr>
            <p:ph type="sldNum" sz="quarter" idx="10"/>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pic>
        <p:nvPicPr>
          <p:cNvPr id="9"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Rectangle 10"/>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7"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
        <p:nvSpPr>
          <p:cNvPr id="13" name="Rectangle 24"/>
          <p:cNvSpPr>
            <a:spLocks noGrp="1" noChangeArrowheads="1"/>
          </p:cNvSpPr>
          <p:nvPr>
            <p:ph type="sldNum" sz="quarter" idx="4"/>
          </p:nvPr>
        </p:nvSpPr>
        <p:spPr>
          <a:xfrm>
            <a:off x="6642100" y="6038850"/>
            <a:ext cx="2133600" cy="206375"/>
          </a:xfrm>
          <a:prstGeom prst="rect">
            <a:avLst/>
          </a:prstGeom>
        </p:spPr>
        <p:txBody>
          <a:bodyPr/>
          <a:lstStyle>
            <a:lvl1pPr>
              <a:defRPr sz="800">
                <a:latin typeface="Calibri" pitchFamily="34" charset="0"/>
                <a:cs typeface="Calibri" pitchFamily="34" charset="0"/>
              </a:defRPr>
            </a:lvl1pPr>
          </a:lstStyle>
          <a:p>
            <a:fld id="{F2394529-A9B3-4A54-83EC-E61379E8334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6" r:id="rId3"/>
    <p:sldLayoutId id="2147485974" r:id="rId4"/>
    <p:sldLayoutId id="2147485975" r:id="rId5"/>
  </p:sldLayoutIdLst>
  <p:hf hdr="0" ftr="0" dt="0"/>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arm.com/files/pdf/System-MMU-Whitepaper-v8.0.pdf"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3.png"/><Relationship Id="rId4" Type="http://schemas.openxmlformats.org/officeDocument/2006/relationships/notesSlide" Target="../notesSlides/notesSlide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3.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a:t>
            </a:r>
            <a:br>
              <a:rPr lang="en-US" dirty="0" smtClean="0"/>
            </a:br>
            <a:r>
              <a:rPr lang="en-US" dirty="0" smtClean="0"/>
              <a:t>ARM Cortex A-15 CorePac Overview</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SPRP804</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Fetch &amp; Memory</a:t>
            </a:r>
            <a:endParaRPr lang="en-US" sz="4000" dirty="0"/>
          </a:p>
        </p:txBody>
      </p:sp>
      <p:sp>
        <p:nvSpPr>
          <p:cNvPr id="3" name="Content Placeholder 2"/>
          <p:cNvSpPr>
            <a:spLocks noGrp="1"/>
          </p:cNvSpPr>
          <p:nvPr>
            <p:ph idx="1"/>
          </p:nvPr>
        </p:nvSpPr>
        <p:spPr>
          <a:xfrm>
            <a:off x="457200" y="1126395"/>
            <a:ext cx="8229600" cy="3626475"/>
          </a:xfrm>
        </p:spPr>
        <p:txBody>
          <a:bodyPr>
            <a:noAutofit/>
          </a:bodyPr>
          <a:lstStyle/>
          <a:p>
            <a:r>
              <a:rPr lang="en-US" sz="2400" dirty="0" smtClean="0"/>
              <a:t>Increase fetch from 64 to 128 bits</a:t>
            </a:r>
          </a:p>
          <a:p>
            <a:r>
              <a:rPr lang="en-US" sz="2400" dirty="0" smtClean="0"/>
              <a:t>Full support for unaligned fetch address</a:t>
            </a:r>
          </a:p>
          <a:p>
            <a:r>
              <a:rPr lang="en-US" sz="2400" dirty="0" smtClean="0"/>
              <a:t>L1D and L1P:</a:t>
            </a:r>
          </a:p>
          <a:p>
            <a:pPr lvl="1"/>
            <a:r>
              <a:rPr lang="en-US" sz="2400" dirty="0" smtClean="0"/>
              <a:t>32KB size</a:t>
            </a:r>
          </a:p>
          <a:p>
            <a:pPr lvl="1"/>
            <a:r>
              <a:rPr lang="en-US" sz="2400" dirty="0" smtClean="0"/>
              <a:t>Configured as cache</a:t>
            </a:r>
          </a:p>
          <a:p>
            <a:r>
              <a:rPr lang="en-US" sz="2400" dirty="0" smtClean="0"/>
              <a:t>L2 is unified memory that serves ALL cores in the cluster:</a:t>
            </a:r>
          </a:p>
          <a:p>
            <a:pPr lvl="1"/>
            <a:r>
              <a:rPr lang="en-US" sz="2400" dirty="0" smtClean="0"/>
              <a:t>4MB size</a:t>
            </a:r>
          </a:p>
          <a:p>
            <a:pPr lvl="1"/>
            <a:r>
              <a:rPr lang="en-US" sz="2400" dirty="0" smtClean="0"/>
              <a:t>Configured as cache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NEON</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65327" y="861060"/>
            <a:ext cx="8953311" cy="5407005"/>
          </a:xfrm>
        </p:spPr>
        <p:txBody>
          <a:bodyPr>
            <a:noAutofit/>
          </a:bodyPr>
          <a:lstStyle/>
          <a:p>
            <a:pPr marL="0" indent="0">
              <a:buNone/>
            </a:pPr>
            <a:r>
              <a:rPr lang="en-US" sz="2400" dirty="0" smtClean="0"/>
              <a:t>NEON registers load and store data into 64-bit registers from memory with on-the-fly interleave, as shown in this diagram.</a:t>
            </a:r>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3600" dirty="0" smtClean="0"/>
          </a:p>
          <a:p>
            <a:pPr marL="0" indent="0">
              <a:buNone/>
            </a:pPr>
            <a:r>
              <a:rPr lang="en-US" sz="2400" dirty="0" smtClean="0"/>
              <a:t>Source: ARM Compiler </a:t>
            </a:r>
            <a:r>
              <a:rPr lang="en-US" sz="2400" dirty="0" err="1" smtClean="0"/>
              <a:t>Toolchain</a:t>
            </a:r>
            <a:r>
              <a:rPr lang="en-US" sz="2400" dirty="0" smtClean="0"/>
              <a:t> Assembler Reference; DUI0489C</a:t>
            </a:r>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a:p>
            <a:pPr indent="0">
              <a:buNone/>
            </a:pPr>
            <a:endParaRPr lang="en-US" sz="2400" dirty="0" smtClean="0"/>
          </a:p>
        </p:txBody>
      </p:sp>
      <p:pic>
        <p:nvPicPr>
          <p:cNvPr id="9" name="Picture 2"/>
          <p:cNvPicPr>
            <a:picLocks noChangeAspect="1" noChangeArrowheads="1"/>
          </p:cNvPicPr>
          <p:nvPr/>
        </p:nvPicPr>
        <p:blipFill>
          <a:blip r:embed="rId2" cstate="print"/>
          <a:srcRect t="17944"/>
          <a:stretch>
            <a:fillRect/>
          </a:stretch>
        </p:blipFill>
        <p:spPr bwMode="auto">
          <a:xfrm>
            <a:off x="446337" y="1680245"/>
            <a:ext cx="8254333" cy="4141332"/>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Vector Floating Point (VFP)</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double-precision</a:t>
            </a:r>
          </a:p>
          <a:p>
            <a:r>
              <a:rPr lang="en-US" sz="2800" dirty="0" smtClean="0"/>
              <a:t>Supports fused MAC operation (e.g., rounding after the addition or after the multiplication)</a:t>
            </a:r>
          </a:p>
          <a:p>
            <a:r>
              <a:rPr lang="en-US" sz="2800" dirty="0" smtClean="0"/>
              <a:t>Supports half-precision (IEEE754-2008);</a:t>
            </a:r>
            <a:br>
              <a:rPr lang="en-US" sz="2800" dirty="0" smtClean="0"/>
            </a:br>
            <a:r>
              <a:rPr lang="en-US" sz="2800" dirty="0" smtClean="0"/>
              <a:t>1-bit sign, 5-bit exponent, 10-bit mantissa</a:t>
            </a:r>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Memory Management Unit (MMU)</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 protected</a:t>
            </a:r>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cache one page of address translations per entry to speed up the translation process:</a:t>
            </a:r>
          </a:p>
          <a:p>
            <a:pPr lvl="2"/>
            <a:r>
              <a:rPr lang="en-US" dirty="0" smtClean="0"/>
              <a:t>L1 instruction access</a:t>
            </a:r>
          </a:p>
          <a:p>
            <a:pPr lvl="2"/>
            <a:r>
              <a:rPr lang="en-US" dirty="0" smtClean="0"/>
              <a:t>L1 data access</a:t>
            </a:r>
          </a:p>
          <a:p>
            <a:pPr lvl="2"/>
            <a:r>
              <a:rPr lang="en-US" dirty="0" smtClean="0"/>
              <a:t>L2 TLB</a:t>
            </a:r>
          </a:p>
          <a:p>
            <a:pPr>
              <a:buNone/>
            </a:pPr>
            <a:endParaRPr lang="en-US" dirty="0" smtClean="0"/>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206"/>
            <a:ext cx="8229600" cy="800536"/>
          </a:xfrm>
        </p:spPr>
        <p:txBody>
          <a:bodyPr>
            <a:normAutofit/>
          </a:bodyPr>
          <a:lstStyle/>
          <a:p>
            <a:r>
              <a:rPr lang="en-US" sz="4000" dirty="0" smtClean="0"/>
              <a:t>MMU, TLB, and Page</a:t>
            </a:r>
            <a:endParaRPr lang="en-US" sz="4000" dirty="0"/>
          </a:p>
        </p:txBody>
      </p:sp>
      <p:grpSp>
        <p:nvGrpSpPr>
          <p:cNvPr id="28" name="Group 27"/>
          <p:cNvGrpSpPr/>
          <p:nvPr/>
        </p:nvGrpSpPr>
        <p:grpSpPr>
          <a:xfrm>
            <a:off x="894303" y="1316334"/>
            <a:ext cx="7727183" cy="4069581"/>
            <a:chOff x="1175657" y="1567543"/>
            <a:chExt cx="6494597" cy="3175279"/>
          </a:xfrm>
        </p:grpSpPr>
        <p:sp>
          <p:nvSpPr>
            <p:cNvPr id="5" name="Rectangle 4"/>
            <p:cNvSpPr/>
            <p:nvPr/>
          </p:nvSpPr>
          <p:spPr bwMode="auto">
            <a:xfrm>
              <a:off x="1175657" y="2260879"/>
              <a:ext cx="994787" cy="8541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CorePac</a:t>
              </a:r>
            </a:p>
          </p:txBody>
        </p:sp>
        <p:sp>
          <p:nvSpPr>
            <p:cNvPr id="6" name="Rectangle 5"/>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MMU</a:t>
              </a:r>
            </a:p>
          </p:txBody>
        </p:sp>
        <p:sp>
          <p:nvSpPr>
            <p:cNvPr id="7" name="Rectangle 6"/>
            <p:cNvSpPr/>
            <p:nvPr/>
          </p:nvSpPr>
          <p:spPr bwMode="auto">
            <a:xfrm>
              <a:off x="3560465" y="3650901"/>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TLB</a:t>
              </a:r>
            </a:p>
          </p:txBody>
        </p:sp>
        <p:cxnSp>
          <p:nvCxnSpPr>
            <p:cNvPr id="9" name="Straight Arrow Connector 8"/>
            <p:cNvCxnSpPr>
              <a:stCxn id="5" idx="3"/>
              <a:endCxn id="6" idx="1"/>
            </p:cNvCxnSpPr>
            <p:nvPr/>
          </p:nvCxnSpPr>
          <p:spPr bwMode="auto">
            <a:xfrm>
              <a:off x="2170444" y="2687934"/>
              <a:ext cx="1388347" cy="1675"/>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3" name="Straight Arrow Connector 12"/>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14" name="Straight Arrow Connector 13"/>
            <p:cNvCxnSpPr/>
            <p:nvPr/>
          </p:nvCxnSpPr>
          <p:spPr bwMode="auto">
            <a:xfrm>
              <a:off x="4704303" y="2689609"/>
              <a:ext cx="1676400" cy="335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16" name="Rectangle 15"/>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mn-lt"/>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mn-lt"/>
                </a:rPr>
                <a:t>…</a:t>
              </a:r>
              <a:endParaRPr kumimoji="0" lang="en-US" sz="1800" b="0" i="0" u="none" strike="noStrike" cap="none" normalizeH="0" baseline="0" dirty="0" smtClean="0">
                <a:ln>
                  <a:noFill/>
                </a:ln>
                <a:solidFill>
                  <a:schemeClr val="bg1"/>
                </a:solidFill>
                <a:effectLst/>
                <a:latin typeface="+mn-lt"/>
              </a:endParaRPr>
            </a:p>
          </p:txBody>
        </p:sp>
        <p:sp>
          <p:nvSpPr>
            <p:cNvPr id="18" name="Rectangle 17"/>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Page 1</a:t>
              </a:r>
            </a:p>
          </p:txBody>
        </p:sp>
        <p:sp>
          <p:nvSpPr>
            <p:cNvPr id="21" name="Rectangle 20"/>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2</a:t>
              </a:r>
            </a:p>
          </p:txBody>
        </p:sp>
        <p:sp>
          <p:nvSpPr>
            <p:cNvPr id="22" name="Rectangle 21"/>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3</a:t>
              </a:r>
            </a:p>
          </p:txBody>
        </p:sp>
        <p:sp>
          <p:nvSpPr>
            <p:cNvPr id="23" name="Rectangle 22"/>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4</a:t>
              </a:r>
            </a:p>
          </p:txBody>
        </p:sp>
        <p:sp>
          <p:nvSpPr>
            <p:cNvPr id="24" name="Rectangle 23"/>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mn-lt"/>
                </a:rPr>
                <a:t>Page 5</a:t>
              </a:r>
            </a:p>
          </p:txBody>
        </p:sp>
        <p:sp>
          <p:nvSpPr>
            <p:cNvPr id="26" name="TextBox 25"/>
            <p:cNvSpPr txBox="1"/>
            <p:nvPr/>
          </p:nvSpPr>
          <p:spPr>
            <a:xfrm>
              <a:off x="2348812" y="2459859"/>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27" name="TextBox 26"/>
            <p:cNvSpPr txBox="1"/>
            <p:nvPr/>
          </p:nvSpPr>
          <p:spPr>
            <a:xfrm>
              <a:off x="5023348" y="2471583"/>
              <a:ext cx="850425" cy="584775"/>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grpSp>
      <p:sp>
        <p:nvSpPr>
          <p:cNvPr id="19" name="Slide Number Placeholder 18"/>
          <p:cNvSpPr>
            <a:spLocks noGrp="1"/>
          </p:cNvSpPr>
          <p:nvPr>
            <p:ph type="sldNum" sz="quarter" idx="10"/>
          </p:nvPr>
        </p:nvSpPr>
        <p:spPr/>
        <p:txBody>
          <a:bodyPr/>
          <a:lstStyle/>
          <a:p>
            <a:fld id="{F2394529-A9B3-4A54-83EC-E61379E8334E}"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Two-Stage MMU: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65089" y="1719951"/>
            <a:ext cx="8366760" cy="4114800"/>
          </a:xfrm>
          <a:prstGeom prst="rect">
            <a:avLst/>
          </a:prstGeom>
        </p:spPr>
      </p:pic>
      <p:sp>
        <p:nvSpPr>
          <p:cNvPr id="4" name="Slide Number Placeholder 3"/>
          <p:cNvSpPr>
            <a:spLocks noGrp="1"/>
          </p:cNvSpPr>
          <p:nvPr>
            <p:ph type="sldNum" sz="quarter" idx="10"/>
          </p:nvPr>
        </p:nvSpPr>
        <p:spPr/>
        <p:txBody>
          <a:bodyPr/>
          <a:lstStyle/>
          <a:p>
            <a:fld id="{F2394529-A9B3-4A54-83EC-E61379E8334E}" type="slidenum">
              <a:rPr lang="en-US" smtClean="0"/>
              <a:pPr/>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One</a:t>
            </a:r>
            <a:endParaRPr lang="en-US" sz="3200" dirty="0"/>
          </a:p>
        </p:txBody>
      </p:sp>
      <p:pic>
        <p:nvPicPr>
          <p:cNvPr id="122882" name="Picture 2"/>
          <p:cNvPicPr>
            <a:picLocks noChangeAspect="1" noChangeArrowheads="1"/>
          </p:cNvPicPr>
          <p:nvPr/>
        </p:nvPicPr>
        <p:blipFill>
          <a:blip r:embed="rId2" cstate="print"/>
          <a:srcRect l="11294" r="1027"/>
          <a:stretch>
            <a:fillRect/>
          </a:stretch>
        </p:blipFill>
        <p:spPr bwMode="auto">
          <a:xfrm>
            <a:off x="381530" y="1419225"/>
            <a:ext cx="8271817" cy="4258094"/>
          </a:xfrm>
          <a:prstGeom prst="rect">
            <a:avLst/>
          </a:prstGeom>
          <a:noFill/>
          <a:ln w="9525">
            <a:noFill/>
            <a:miter lim="800000"/>
            <a:headEnd/>
            <a:tailEnd/>
          </a:ln>
        </p:spPr>
      </p:pic>
      <p:sp>
        <p:nvSpPr>
          <p:cNvPr id="6" name="Content Placeholder 2"/>
          <p:cNvSpPr txBox="1">
            <a:spLocks/>
          </p:cNvSpPr>
          <p:nvPr/>
        </p:nvSpPr>
        <p:spPr bwMode="auto">
          <a:xfrm>
            <a:off x="465992" y="5794716"/>
            <a:ext cx="8229600" cy="685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Source: </a:t>
            </a:r>
            <a:r>
              <a:rPr kumimoji="0" lang="en-US" sz="2800" b="0" i="0" u="none" strike="noStrike" kern="0" cap="none" spc="0" normalizeH="0" baseline="0" noProof="0" smtClean="0">
                <a:ln>
                  <a:noFill/>
                </a:ln>
                <a:solidFill>
                  <a:schemeClr val="tx1"/>
                </a:solidFill>
                <a:effectLst/>
                <a:uLnTx/>
                <a:uFillTx/>
                <a:latin typeface="+mn-lt"/>
                <a:ea typeface="+mn-ea"/>
                <a:cs typeface="+mn-cs"/>
                <a:hlinkClick r:id="rId3"/>
              </a:rPr>
              <a:t>Virtualization is Coming to a Platform Near You</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0"/>
          </p:nvPr>
        </p:nvSpPr>
        <p:spPr/>
        <p:txBody>
          <a:bodyPr/>
          <a:lstStyle/>
          <a:p>
            <a:fld id="{F2394529-A9B3-4A54-83EC-E61379E8334E}"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Two-Stage MMU: Stage Two</a:t>
            </a:r>
            <a:endParaRPr lang="en-US" sz="3200" dirty="0"/>
          </a:p>
        </p:txBody>
      </p:sp>
      <p:pic>
        <p:nvPicPr>
          <p:cNvPr id="123906" name="Picture 2"/>
          <p:cNvPicPr>
            <a:picLocks noChangeAspect="1" noChangeArrowheads="1"/>
          </p:cNvPicPr>
          <p:nvPr/>
        </p:nvPicPr>
        <p:blipFill>
          <a:blip r:embed="rId2" cstate="print"/>
          <a:srcRect l="4449"/>
          <a:stretch>
            <a:fillRect/>
          </a:stretch>
        </p:blipFill>
        <p:spPr bwMode="auto">
          <a:xfrm>
            <a:off x="233932" y="1193469"/>
            <a:ext cx="8618664" cy="4614484"/>
          </a:xfrm>
          <a:prstGeom prst="rect">
            <a:avLst/>
          </a:prstGeom>
          <a:noFill/>
          <a:ln w="9525">
            <a:noFill/>
            <a:miter lim="800000"/>
            <a:headEnd/>
            <a:tailEnd/>
          </a:ln>
        </p:spPr>
      </p:pic>
      <p:sp>
        <p:nvSpPr>
          <p:cNvPr id="4" name="Content Placeholder 2"/>
          <p:cNvSpPr>
            <a:spLocks noGrp="1"/>
          </p:cNvSpPr>
          <p:nvPr>
            <p:ph idx="1"/>
          </p:nvPr>
        </p:nvSpPr>
        <p:spPr>
          <a:xfrm>
            <a:off x="465992" y="5794716"/>
            <a:ext cx="8229600" cy="685213"/>
          </a:xfrm>
        </p:spPr>
        <p:txBody>
          <a:bodyPr>
            <a:normAutofit/>
          </a:bodyPr>
          <a:lstStyle/>
          <a:p>
            <a:pPr>
              <a:buNone/>
            </a:pPr>
            <a:r>
              <a:rPr lang="en-US" sz="2800" dirty="0" smtClean="0"/>
              <a:t>Source: </a:t>
            </a:r>
            <a:r>
              <a:rPr lang="en-US" sz="2800" dirty="0" smtClean="0">
                <a:hlinkClick r:id="rId3"/>
              </a:rPr>
              <a:t>Virtualization is Coming to a Platform Near You</a:t>
            </a:r>
            <a:endParaRPr lang="en-US" sz="2400" dirty="0" smtClean="0"/>
          </a:p>
        </p:txBody>
      </p:sp>
      <p:sp>
        <p:nvSpPr>
          <p:cNvPr id="5" name="Slide Number Placeholder 4"/>
          <p:cNvSpPr>
            <a:spLocks noGrp="1"/>
          </p:cNvSpPr>
          <p:nvPr>
            <p:ph type="sldNum" sz="quarter" idx="10"/>
          </p:nvPr>
        </p:nvSpPr>
        <p:spPr/>
        <p:txBody>
          <a:bodyPr/>
          <a:lstStyle/>
          <a:p>
            <a:fld id="{F2394529-A9B3-4A54-83EC-E61379E8334E}"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 to the SOC and</a:t>
            </a:r>
            <a:br>
              <a:rPr lang="en-US" dirty="0" smtClean="0"/>
            </a:br>
            <a:r>
              <a:rPr lang="en-US" dirty="0" smtClean="0"/>
              <a:t>Coherency Issues</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
        <p:nvSpPr>
          <p:cNvPr id="4" name="Slide Number Placeholder 3"/>
          <p:cNvSpPr>
            <a:spLocks noGrp="1"/>
          </p:cNvSpPr>
          <p:nvPr>
            <p:ph type="sldNum" sz="quarter" idx="10"/>
          </p:nvPr>
        </p:nvSpPr>
        <p:spPr/>
        <p:txBody>
          <a:bodyPr/>
          <a:lstStyle/>
          <a:p>
            <a:fld id="{F2394529-A9B3-4A54-83EC-E61379E8334E}"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25</a:t>
            </a:fld>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214368" y="1066800"/>
            <a:ext cx="2857500" cy="4324261"/>
          </a:xfrm>
          <a:prstGeom prst="rect">
            <a:avLst/>
          </a:prstGeom>
          <a:noFill/>
        </p:spPr>
        <p:txBody>
          <a:bodyPr wrap="square" rtlCol="0">
            <a:spAutoFit/>
          </a:bodyPr>
          <a:lstStyle/>
          <a:p>
            <a:pPr marL="342900" indent="-342900" algn="l">
              <a:spcBef>
                <a:spcPts val="600"/>
              </a:spcBef>
              <a:buFont typeface="Arial" pitchFamily="34" charset="0"/>
              <a:buChar char="•"/>
            </a:pPr>
            <a:r>
              <a:rPr lang="en-US" sz="2000" dirty="0" smtClean="0">
                <a:latin typeface="+mn-lt"/>
              </a:rPr>
              <a:t>40-bit address access to external memory (8G DDRA, 2G DDRB)</a:t>
            </a:r>
          </a:p>
          <a:p>
            <a:pPr marL="342900" indent="-342900" algn="l">
              <a:spcBef>
                <a:spcPts val="600"/>
              </a:spcBef>
              <a:buFont typeface="Arial" pitchFamily="34" charset="0"/>
              <a:buChar char="•"/>
            </a:pPr>
            <a:r>
              <a:rPr lang="en-US" sz="2000" dirty="0" smtClean="0">
                <a:latin typeface="+mn-lt"/>
              </a:rPr>
              <a:t>Snooping mechanism maintains coherency  between L2 cache and DDRA and MSM memory</a:t>
            </a:r>
          </a:p>
          <a:p>
            <a:pPr marL="342900" indent="-342900" algn="l">
              <a:spcBef>
                <a:spcPts val="600"/>
              </a:spcBef>
              <a:buFont typeface="Arial" pitchFamily="34" charset="0"/>
              <a:buChar char="•"/>
            </a:pPr>
            <a:r>
              <a:rPr lang="en-US" sz="2000" dirty="0" smtClean="0">
                <a:latin typeface="+mn-lt"/>
              </a:rPr>
              <a:t>Access to all SOC internal memory via TeraNet</a:t>
            </a:r>
          </a:p>
          <a:p>
            <a:pPr marL="342900" indent="-342900" algn="l">
              <a:spcBef>
                <a:spcPts val="600"/>
              </a:spcBef>
              <a:buFont typeface="Arial" pitchFamily="34" charset="0"/>
              <a:buChar char="•"/>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035710" y="1064100"/>
          <a:ext cx="6020025" cy="5179172"/>
        </p:xfrm>
        <a:graphic>
          <a:graphicData uri="http://schemas.openxmlformats.org/presentationml/2006/ole">
            <p:oleObj spid="_x0000_s100354" name="Visio" r:id="rId3" imgW="6549693" imgH="5635473" progId="Visio.Drawing.11">
              <p:embed/>
            </p:oleObj>
          </a:graphicData>
        </a:graphic>
      </p:graphicFrame>
      <p:sp>
        <p:nvSpPr>
          <p:cNvPr id="6" name="Slide Number Placeholder 5"/>
          <p:cNvSpPr>
            <a:spLocks noGrp="1"/>
          </p:cNvSpPr>
          <p:nvPr>
            <p:ph type="sldNum" sz="quarter" idx="10"/>
          </p:nvPr>
        </p:nvSpPr>
        <p:spPr/>
        <p:txBody>
          <a:bodyPr/>
          <a:lstStyle/>
          <a:p>
            <a:fld id="{F2394529-A9B3-4A54-83EC-E61379E8334E}" type="slidenum">
              <a:rPr lang="en-US" smtClean="0"/>
              <a:pPr/>
              <a:t>26</a:t>
            </a:fld>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8" name="Group 7"/>
          <p:cNvGrpSpPr/>
          <p:nvPr/>
        </p:nvGrpSpPr>
        <p:grpSpPr>
          <a:xfrm>
            <a:off x="427056" y="1016570"/>
            <a:ext cx="8458200" cy="5303520"/>
            <a:chOff x="457200" y="1321414"/>
            <a:chExt cx="8458200" cy="5303520"/>
          </a:xfrm>
        </p:grpSpPr>
        <p:pic>
          <p:nvPicPr>
            <p:cNvPr id="55303" name="Picture 7"/>
            <p:cNvPicPr preferRelativeResize="0">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Rounded Rectangular Callout 8"/>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10" name="Slide Number Placeholder 9"/>
          <p:cNvSpPr>
            <a:spLocks noGrp="1"/>
          </p:cNvSpPr>
          <p:nvPr>
            <p:ph type="sldNum" sz="quarter" idx="10"/>
          </p:nvPr>
        </p:nvSpPr>
        <p:spPr/>
        <p:txBody>
          <a:bodyPr/>
          <a:lstStyle/>
          <a:p>
            <a:fld id="{F2394529-A9B3-4A54-83EC-E61379E8334E}"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12" name="Group 11"/>
          <p:cNvGrpSpPr/>
          <p:nvPr/>
        </p:nvGrpSpPr>
        <p:grpSpPr>
          <a:xfrm>
            <a:off x="427056" y="1016570"/>
            <a:ext cx="8458200" cy="5303520"/>
            <a:chOff x="427056" y="1090310"/>
            <a:chExt cx="8458200" cy="5303520"/>
          </a:xfrm>
        </p:grpSpPr>
        <p:pic>
          <p:nvPicPr>
            <p:cNvPr id="55303" name="Picture 7"/>
            <p:cNvPicPr>
              <a:picLocks noChangeArrowheads="1"/>
            </p:cNvPicPr>
            <p:nvPr/>
          </p:nvPicPr>
          <p:blipFill>
            <a:blip r:embed="rId2" cstate="print"/>
            <a:srcRect/>
            <a:stretch>
              <a:fillRect/>
            </a:stretch>
          </p:blipFill>
          <p:spPr bwMode="auto">
            <a:xfrm>
              <a:off x="427056" y="1090310"/>
              <a:ext cx="8458200" cy="5303520"/>
            </a:xfrm>
            <a:prstGeom prst="rect">
              <a:avLst/>
            </a:prstGeom>
            <a:noFill/>
            <a:ln w="9525">
              <a:noFill/>
              <a:miter lim="800000"/>
              <a:headEnd/>
              <a:tailEnd/>
            </a:ln>
          </p:spPr>
        </p:pic>
        <p:sp>
          <p:nvSpPr>
            <p:cNvPr id="14" name="Freeform 13"/>
            <p:cNvSpPr/>
            <p:nvPr/>
          </p:nvSpPr>
          <p:spPr>
            <a:xfrm>
              <a:off x="1626378" y="3775470"/>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22456" y="37312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170257" y="313494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46456" y="342649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ular Callout 10"/>
            <p:cNvSpPr/>
            <p:nvPr/>
          </p:nvSpPr>
          <p:spPr>
            <a:xfrm>
              <a:off x="427056" y="5255296"/>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sp>
          <p:nvSpPr>
            <p:cNvPr id="25" name="Rounded Rectangular Callout 24"/>
            <p:cNvSpPr/>
            <p:nvPr/>
          </p:nvSpPr>
          <p:spPr>
            <a:xfrm>
              <a:off x="701955" y="1319904"/>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grpSp>
      <p:sp>
        <p:nvSpPr>
          <p:cNvPr id="13" name="Slide Number Placeholder 12"/>
          <p:cNvSpPr>
            <a:spLocks noGrp="1"/>
          </p:cNvSpPr>
          <p:nvPr>
            <p:ph type="sldNum" sz="quarter" idx="10"/>
          </p:nvPr>
        </p:nvSpPr>
        <p:spPr/>
        <p:txBody>
          <a:bodyPr/>
          <a:lstStyle/>
          <a:p>
            <a:fld id="{F2394529-A9B3-4A54-83EC-E61379E8334E}"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0" name="Group 19"/>
          <p:cNvGrpSpPr/>
          <p:nvPr/>
        </p:nvGrpSpPr>
        <p:grpSpPr>
          <a:xfrm>
            <a:off x="427056" y="101657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1" name="Slide Number Placeholder 20"/>
          <p:cNvSpPr>
            <a:spLocks noGrp="1"/>
          </p:cNvSpPr>
          <p:nvPr>
            <p:ph type="sldNum" sz="quarter" idx="10"/>
          </p:nvPr>
        </p:nvSpPr>
        <p:spPr/>
        <p:txBody>
          <a:bodyPr/>
          <a:lstStyle/>
          <a:p>
            <a:fld id="{F2394529-A9B3-4A54-83EC-E61379E8334E}"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CorePac in KeyStone II</a:t>
            </a:r>
            <a:endParaRPr lang="en-US" dirty="0"/>
          </a:p>
        </p:txBody>
      </p:sp>
      <p:sp>
        <p:nvSpPr>
          <p:cNvPr id="3" name="Subtitle 2"/>
          <p:cNvSpPr>
            <a:spLocks noGrp="1"/>
          </p:cNvSpPr>
          <p:nvPr>
            <p:ph type="subTitle" idx="1"/>
          </p:nvPr>
        </p:nvSpPr>
        <p:spPr/>
        <p:txBody>
          <a:bodyPr/>
          <a:lstStyle/>
          <a:p>
            <a:r>
              <a:rPr lang="en-US" dirty="0" smtClean="0"/>
              <a:t>ARM Cortex A-15 CorePac Overview</a:t>
            </a: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grpSp>
        <p:nvGrpSpPr>
          <p:cNvPr id="23" name="Group 22"/>
          <p:cNvGrpSpPr/>
          <p:nvPr/>
        </p:nvGrpSpPr>
        <p:grpSpPr>
          <a:xfrm>
            <a:off x="427056" y="1016570"/>
            <a:ext cx="8458200" cy="5312170"/>
            <a:chOff x="427056" y="1090310"/>
            <a:chExt cx="8458200" cy="5312170"/>
          </a:xfrm>
        </p:grpSpPr>
        <p:grpSp>
          <p:nvGrpSpPr>
            <p:cNvPr id="2" name="Group 19"/>
            <p:cNvGrpSpPr/>
            <p:nvPr/>
          </p:nvGrpSpPr>
          <p:grpSpPr>
            <a:xfrm>
              <a:off x="427056" y="1090310"/>
              <a:ext cx="8458200" cy="5303520"/>
              <a:chOff x="457200" y="1321414"/>
              <a:chExt cx="8458200" cy="5303520"/>
            </a:xfrm>
          </p:grpSpPr>
          <p:pic>
            <p:nvPicPr>
              <p:cNvPr id="55303" name="Picture 7"/>
              <p:cNvPicPr>
                <a:picLocks noChangeArrowheads="1"/>
              </p:cNvPicPr>
              <p:nvPr/>
            </p:nvPicPr>
            <p:blipFill>
              <a:blip r:embed="rId2" cstate="print"/>
              <a:srcRect/>
              <a:stretch>
                <a:fillRect/>
              </a:stretch>
            </p:blipFill>
            <p:spPr bwMode="auto">
              <a:xfrm>
                <a:off x="457200" y="1321414"/>
                <a:ext cx="8458200" cy="5303520"/>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090049"/>
                <a:ext cx="1143000" cy="881751"/>
              </a:xfrm>
              <a:prstGeom prst="wedgeRoundRectCallout">
                <a:avLst>
                  <a:gd name="adj1" fmla="val -201969"/>
                  <a:gd name="adj2" fmla="val 152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a:t>
                </a:r>
                <a:r>
                  <a:rPr lang="en-US" sz="2000" dirty="0" err="1" smtClean="0"/>
                  <a:t>WBInv</a:t>
                </a:r>
                <a:r>
                  <a:rPr lang="en-US" sz="2000" dirty="0" smtClean="0"/>
                  <a:t> snoops to ARM.</a:t>
                </a:r>
                <a:endParaRPr lang="en-US" sz="2000"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grpSp>
        <p:sp>
          <p:nvSpPr>
            <p:cNvPr id="20" name="Rounded Rectangular Callout 19"/>
            <p:cNvSpPr/>
            <p:nvPr/>
          </p:nvSpPr>
          <p:spPr>
            <a:xfrm>
              <a:off x="6340510" y="5411880"/>
              <a:ext cx="2448451" cy="990600"/>
            </a:xfrm>
            <a:prstGeom prst="wedgeRoundRectCallout">
              <a:avLst>
                <a:gd name="adj1" fmla="val 2108"/>
                <a:gd name="adj2" fmla="val -1325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Coherence controller merges EDMA write with victim &amp; writes to SRAM.</a:t>
              </a:r>
              <a:endParaRPr lang="en-US" sz="1800" dirty="0"/>
            </a:p>
          </p:txBody>
        </p:sp>
        <p:sp>
          <p:nvSpPr>
            <p:cNvPr id="21" name="Freeform 20"/>
            <p:cNvSpPr/>
            <p:nvPr/>
          </p:nvSpPr>
          <p:spPr>
            <a:xfrm>
              <a:off x="6642109" y="4341767"/>
              <a:ext cx="1099930" cy="704574"/>
            </a:xfrm>
            <a:custGeom>
              <a:avLst/>
              <a:gdLst>
                <a:gd name="connsiteX0" fmla="*/ 0 w 1099930"/>
                <a:gd name="connsiteY0" fmla="*/ 649356 h 704574"/>
                <a:gd name="connsiteX1" fmla="*/ 755374 w 1099930"/>
                <a:gd name="connsiteY1" fmla="*/ 596348 h 704574"/>
                <a:gd name="connsiteX2" fmla="*/ 1099930 w 1099930"/>
                <a:gd name="connsiteY2" fmla="*/ 0 h 704574"/>
              </a:gdLst>
              <a:ahLst/>
              <a:cxnLst>
                <a:cxn ang="0">
                  <a:pos x="connsiteX0" y="connsiteY0"/>
                </a:cxn>
                <a:cxn ang="0">
                  <a:pos x="connsiteX1" y="connsiteY1"/>
                </a:cxn>
                <a:cxn ang="0">
                  <a:pos x="connsiteX2" y="connsiteY2"/>
                </a:cxn>
              </a:cxnLst>
              <a:rect l="l" t="t" r="r" b="b"/>
              <a:pathLst>
                <a:path w="1099930" h="704574">
                  <a:moveTo>
                    <a:pt x="0" y="649356"/>
                  </a:moveTo>
                  <a:cubicBezTo>
                    <a:pt x="286026" y="676965"/>
                    <a:pt x="572052" y="704574"/>
                    <a:pt x="755374" y="596348"/>
                  </a:cubicBezTo>
                  <a:cubicBezTo>
                    <a:pt x="938696" y="488122"/>
                    <a:pt x="1019313" y="244061"/>
                    <a:pt x="1099930"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p:cNvSpPr/>
            <p:nvPr/>
          </p:nvSpPr>
          <p:spPr>
            <a:xfrm>
              <a:off x="7417361" y="48784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smtClean="0"/>
              <a:t>: ARM - IO </a:t>
            </a:r>
            <a:r>
              <a:rPr lang="en-US" sz="3200" dirty="0" smtClean="0"/>
              <a:t>Coherency</a:t>
            </a:r>
            <a:br>
              <a:rPr lang="en-US" sz="3200" dirty="0" smtClean="0"/>
            </a:br>
            <a:r>
              <a:rPr lang="en-US" sz="3200" dirty="0" smtClean="0"/>
              <a:t>External Read to Shared Memory (MSM/DDR)</a:t>
            </a:r>
            <a:endParaRPr lang="en-US" sz="3200" dirty="0"/>
          </a:p>
        </p:txBody>
      </p:sp>
      <p:pic>
        <p:nvPicPr>
          <p:cNvPr id="55303" name="Picture 7"/>
          <p:cNvPicPr>
            <a:picLocks noChangeArrowheads="1"/>
          </p:cNvPicPr>
          <p:nvPr/>
        </p:nvPicPr>
        <p:blipFill>
          <a:blip r:embed="rId2" cstate="print"/>
          <a:srcRect/>
          <a:stretch>
            <a:fillRect/>
          </a:stretch>
        </p:blipFill>
        <p:spPr bwMode="auto">
          <a:xfrm>
            <a:off x="425800" y="1017826"/>
            <a:ext cx="8458200" cy="5303520"/>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0" name="Group 9"/>
          <p:cNvGrpSpPr/>
          <p:nvPr/>
        </p:nvGrpSpPr>
        <p:grpSpPr>
          <a:xfrm>
            <a:off x="415752" y="1017826"/>
            <a:ext cx="8468248" cy="5303520"/>
            <a:chOff x="415752" y="1091566"/>
            <a:chExt cx="8468248" cy="5303520"/>
          </a:xfrm>
        </p:grpSpPr>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9" name="Group 8"/>
            <p:cNvGrpSpPr/>
            <p:nvPr/>
          </p:nvGrpSpPr>
          <p:grpSpPr>
            <a:xfrm>
              <a:off x="415752" y="109156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grpSp>
      </p:grpSp>
      <p:sp>
        <p:nvSpPr>
          <p:cNvPr id="11" name="Slide Number Placeholder 10"/>
          <p:cNvSpPr>
            <a:spLocks noGrp="1"/>
          </p:cNvSpPr>
          <p:nvPr>
            <p:ph type="sldNum" sz="quarter" idx="10"/>
          </p:nvPr>
        </p:nvSpPr>
        <p:spPr/>
        <p:txBody>
          <a:bodyPr/>
          <a:lstStyle/>
          <a:p>
            <a:fld id="{F2394529-A9B3-4A54-83EC-E61379E8334E}"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3" name="Group 12"/>
          <p:cNvGrpSpPr/>
          <p:nvPr/>
        </p:nvGrpSpPr>
        <p:grpSpPr>
          <a:xfrm>
            <a:off x="415752" y="1017826"/>
            <a:ext cx="8468248" cy="5303520"/>
            <a:chOff x="336624" y="1170694"/>
            <a:chExt cx="8468248" cy="5303520"/>
          </a:xfrm>
        </p:grpSpPr>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grpSp>
          <p:nvGrpSpPr>
            <p:cNvPr id="12" name="Group 11"/>
            <p:cNvGrpSpPr/>
            <p:nvPr/>
          </p:nvGrpSpPr>
          <p:grpSpPr>
            <a:xfrm>
              <a:off x="336624" y="1170694"/>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gr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grpSp>
      <p:sp>
        <p:nvSpPr>
          <p:cNvPr id="14" name="Slide Number Placeholder 13"/>
          <p:cNvSpPr>
            <a:spLocks noGrp="1"/>
          </p:cNvSpPr>
          <p:nvPr>
            <p:ph type="sldNum" sz="quarter" idx="10"/>
          </p:nvPr>
        </p:nvSpPr>
        <p:spPr/>
        <p:txBody>
          <a:bodyPr/>
          <a:lstStyle/>
          <a:p>
            <a:fld id="{F2394529-A9B3-4A54-83EC-E61379E8334E}"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4" name="Group 13"/>
          <p:cNvGrpSpPr/>
          <p:nvPr/>
        </p:nvGrpSpPr>
        <p:grpSpPr>
          <a:xfrm>
            <a:off x="415752" y="1017826"/>
            <a:ext cx="8468248" cy="5303520"/>
            <a:chOff x="336624" y="1170694"/>
            <a:chExt cx="8468248"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5" name="Rounded Rectangular Callout 14"/>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grpSp>
      <p:sp>
        <p:nvSpPr>
          <p:cNvPr id="16" name="Slide Number Placeholder 15"/>
          <p:cNvSpPr>
            <a:spLocks noGrp="1"/>
          </p:cNvSpPr>
          <p:nvPr>
            <p:ph type="sldNum" sz="quarter" idx="10"/>
          </p:nvPr>
        </p:nvSpPr>
        <p:spPr/>
        <p:txBody>
          <a:bodyPr/>
          <a:lstStyle/>
          <a:p>
            <a:fld id="{F2394529-A9B3-4A54-83EC-E61379E8334E}"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grpSp>
        <p:nvGrpSpPr>
          <p:cNvPr id="18" name="Group 17"/>
          <p:cNvGrpSpPr/>
          <p:nvPr/>
        </p:nvGrpSpPr>
        <p:grpSpPr>
          <a:xfrm>
            <a:off x="415752" y="1017826"/>
            <a:ext cx="8656649" cy="5303520"/>
            <a:chOff x="336624" y="1170694"/>
            <a:chExt cx="8656649" cy="5303520"/>
          </a:xfrm>
        </p:grpSpPr>
        <p:pic>
          <p:nvPicPr>
            <p:cNvPr id="7" name="Picture 7"/>
            <p:cNvPicPr>
              <a:picLocks noChangeArrowheads="1"/>
            </p:cNvPicPr>
            <p:nvPr/>
          </p:nvPicPr>
          <p:blipFill>
            <a:blip r:embed="rId2" cstate="print"/>
            <a:srcRect/>
            <a:stretch>
              <a:fillRect/>
            </a:stretch>
          </p:blipFill>
          <p:spPr bwMode="auto">
            <a:xfrm>
              <a:off x="346672" y="1170694"/>
              <a:ext cx="8458200" cy="5303520"/>
            </a:xfrm>
            <a:prstGeom prst="rect">
              <a:avLst/>
            </a:prstGeom>
            <a:noFill/>
            <a:ln w="9525">
              <a:noFill/>
              <a:miter lim="800000"/>
              <a:headEnd/>
              <a:tailEnd/>
            </a:ln>
          </p:spPr>
        </p:pic>
        <p:sp>
          <p:nvSpPr>
            <p:cNvPr id="5" name="Freeform 4"/>
            <p:cNvSpPr/>
            <p:nvPr/>
          </p:nvSpPr>
          <p:spPr>
            <a:xfrm>
              <a:off x="1535946"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632024"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336624" y="5228454"/>
              <a:ext cx="1600200" cy="1194122"/>
            </a:xfrm>
            <a:prstGeom prst="wedgeRoundRectCallout">
              <a:avLst>
                <a:gd name="adj1" fmla="val 48905"/>
                <a:gd name="adj2" fmla="val -119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374085"/>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issues read snoops to ARM.</a:t>
              </a:r>
              <a:endParaRPr lang="en-US" sz="2000" dirty="0"/>
            </a:p>
          </p:txBody>
        </p:sp>
        <p:sp>
          <p:nvSpPr>
            <p:cNvPr id="10" name="Freeform 9"/>
            <p:cNvSpPr/>
            <p:nvPr/>
          </p:nvSpPr>
          <p:spPr>
            <a:xfrm>
              <a:off x="3200401" y="3235428"/>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52697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252206" y="322858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411232" y="327828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468632" y="1668026"/>
              <a:ext cx="1143000" cy="1245996"/>
            </a:xfrm>
            <a:prstGeom prst="wedgeRoundRectCallout">
              <a:avLst>
                <a:gd name="adj1" fmla="val -185266"/>
                <a:gd name="adj2" fmla="val 12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updated data.</a:t>
              </a:r>
              <a:endParaRPr lang="en-US" sz="2000" dirty="0"/>
            </a:p>
          </p:txBody>
        </p:sp>
        <p:sp>
          <p:nvSpPr>
            <p:cNvPr id="15" name="Freeform 14"/>
            <p:cNvSpPr/>
            <p:nvPr/>
          </p:nvSpPr>
          <p:spPr>
            <a:xfrm>
              <a:off x="1756566" y="4405476"/>
              <a:ext cx="4035288" cy="324679"/>
            </a:xfrm>
            <a:custGeom>
              <a:avLst/>
              <a:gdLst>
                <a:gd name="connsiteX0" fmla="*/ 3935896 w 4035288"/>
                <a:gd name="connsiteY0" fmla="*/ 324679 h 324679"/>
                <a:gd name="connsiteX1" fmla="*/ 3379305 w 4035288"/>
                <a:gd name="connsiteY1" fmla="*/ 46383 h 324679"/>
                <a:gd name="connsiteX2" fmla="*/ 0 w 4035288"/>
                <a:gd name="connsiteY2" fmla="*/ 46383 h 324679"/>
              </a:gdLst>
              <a:ahLst/>
              <a:cxnLst>
                <a:cxn ang="0">
                  <a:pos x="connsiteX0" y="connsiteY0"/>
                </a:cxn>
                <a:cxn ang="0">
                  <a:pos x="connsiteX1" y="connsiteY1"/>
                </a:cxn>
                <a:cxn ang="0">
                  <a:pos x="connsiteX2" y="connsiteY2"/>
                </a:cxn>
              </a:cxnLst>
              <a:rect l="l" t="t" r="r" b="b"/>
              <a:pathLst>
                <a:path w="4035288" h="324679">
                  <a:moveTo>
                    <a:pt x="3935896" y="324679"/>
                  </a:moveTo>
                  <a:cubicBezTo>
                    <a:pt x="3985592" y="208722"/>
                    <a:pt x="4035288" y="92766"/>
                    <a:pt x="3379305" y="46383"/>
                  </a:cubicBezTo>
                  <a:cubicBezTo>
                    <a:pt x="2723322" y="0"/>
                    <a:pt x="1361661" y="23191"/>
                    <a:pt x="0" y="46383"/>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794088" y="4339216"/>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17" name="Rounded Rectangular Callout 16"/>
            <p:cNvSpPr/>
            <p:nvPr/>
          </p:nvSpPr>
          <p:spPr>
            <a:xfrm>
              <a:off x="7469273" y="4752870"/>
              <a:ext cx="1524000" cy="1567546"/>
            </a:xfrm>
            <a:prstGeom prst="wedgeRoundRectCallout">
              <a:avLst>
                <a:gd name="adj1" fmla="val -245786"/>
                <a:gd name="adj2" fmla="val -70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Coherence controller returns read data to EDMA.</a:t>
              </a:r>
              <a:endParaRPr lang="en-US" sz="2000"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latin typeface="Calibri" pitchFamily="34" charset="0"/>
                  <a:cs typeface="Calibri" pitchFamily="34" charset="0"/>
                </a:rPr>
                <a:t>Write-invalidate</a:t>
              </a:r>
            </a:p>
            <a:p>
              <a:pPr algn="ctr"/>
              <a:r>
                <a:rPr lang="en-US" sz="1600" dirty="0" smtClean="0">
                  <a:solidFill>
                    <a:srgbClr val="FF0000"/>
                  </a:solidFill>
                  <a:latin typeface="Calibri" pitchFamily="34" charset="0"/>
                  <a:cs typeface="Calibri" pitchFamily="34" charset="0"/>
                </a:rPr>
                <a:t>Read-snoop for</a:t>
              </a:r>
            </a:p>
            <a:p>
              <a:pPr algn="ctr"/>
              <a:r>
                <a:rPr lang="en-US" sz="1600" dirty="0" smtClean="0">
                  <a:solidFill>
                    <a:srgbClr val="FF0000"/>
                  </a:solidFill>
                  <a:latin typeface="Calibri" pitchFamily="34" charset="0"/>
                  <a:cs typeface="Calibri" pitchFamily="34" charset="0"/>
                </a:rPr>
                <a:t>DDR3A</a:t>
              </a:r>
              <a:endParaRPr lang="en-US" sz="1600" dirty="0">
                <a:solidFill>
                  <a:srgbClr val="FF0000"/>
                </a:solidFill>
                <a:latin typeface="Calibri" pitchFamily="34" charset="0"/>
                <a:cs typeface="Calibri" pitchFamily="34" charset="0"/>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latin typeface="Calibri" pitchFamily="34" charset="0"/>
                  <a:cs typeface="Calibri" pitchFamily="34" charset="0"/>
                </a:rPr>
                <a:t>Write-invalidate</a:t>
              </a:r>
            </a:p>
            <a:p>
              <a:pPr algn="ctr"/>
              <a:r>
                <a:rPr lang="en-US" sz="1600" dirty="0" smtClean="0">
                  <a:solidFill>
                    <a:srgbClr val="0070C0"/>
                  </a:solidFill>
                  <a:latin typeface="Calibri" pitchFamily="34" charset="0"/>
                  <a:cs typeface="Calibri" pitchFamily="34" charset="0"/>
                </a:rPr>
                <a:t>Read-snoop for MSMC SRAM</a:t>
              </a:r>
              <a:endParaRPr lang="en-US" sz="1600" dirty="0">
                <a:solidFill>
                  <a:srgbClr val="0070C0"/>
                </a:solidFill>
                <a:latin typeface="Calibri" pitchFamily="34" charset="0"/>
                <a:cs typeface="Calibri" pitchFamily="34" charset="0"/>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
        <p:nvSpPr>
          <p:cNvPr id="19" name="Slide Number Placeholder 18"/>
          <p:cNvSpPr>
            <a:spLocks noGrp="1"/>
          </p:cNvSpPr>
          <p:nvPr>
            <p:ph type="sldNum" sz="quarter" idx="10"/>
          </p:nvPr>
        </p:nvSpPr>
        <p:spPr/>
        <p:txBody>
          <a:bodyPr/>
          <a:lstStyle/>
          <a:p>
            <a:fld id="{F2394529-A9B3-4A54-83EC-E61379E8334E}" type="slidenum">
              <a:rPr lang="en-US" smtClean="0"/>
              <a:pPr/>
              <a:t>36</a:t>
            </a:fld>
            <a:endParaRPr lang="en-US" dirty="0"/>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37</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a:t>
            </a:r>
          </a:p>
          <a:p>
            <a:pPr lvl="1"/>
            <a:r>
              <a:rPr lang="en-US" sz="2200" dirty="0" smtClean="0"/>
              <a:t>2 bits error detect</a:t>
            </a:r>
          </a:p>
          <a:p>
            <a:r>
              <a:rPr lang="en-US" sz="2200" dirty="0" smtClean="0"/>
              <a:t>L1 hit: 4 cycles latency (4 stage load pipeline, can be hidden)</a:t>
            </a:r>
          </a:p>
          <a:p>
            <a:r>
              <a:rPr lang="en-US" sz="2200" dirty="0" smtClean="0"/>
              <a:t>L1 miss, L2 hit: 20 cycles (4MB) or less (16 cycles 1MB)</a:t>
            </a:r>
          </a:p>
          <a:p>
            <a:r>
              <a:rPr lang="en-US" sz="2200" dirty="0" smtClean="0"/>
              <a:t>L2 miss MSMC SRAM ~50 cycles</a:t>
            </a:r>
          </a:p>
          <a:p>
            <a:r>
              <a:rPr lang="en-US" sz="2200" dirty="0" smtClean="0"/>
              <a:t>L2 miss DDRA memory ~100ns (~140 cycles) if DDR page is open</a:t>
            </a:r>
            <a:endParaRPr lang="en-US" sz="1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38</a:t>
            </a:fld>
            <a:endParaRPr lang="en-US" dirty="0"/>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39</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64574" y="76200"/>
            <a:ext cx="8178688" cy="762000"/>
          </a:xfrm>
        </p:spPr>
        <p:txBody>
          <a:bodyPr/>
          <a:lstStyle/>
          <a:p>
            <a:r>
              <a:rPr lang="en-US" b="0" dirty="0" smtClean="0"/>
              <a:t> </a:t>
            </a:r>
            <a:r>
              <a:rPr lang="en-US" sz="4000" dirty="0" smtClean="0">
                <a:solidFill>
                  <a:srgbClr val="DE0000"/>
                </a:solidFill>
              </a:rPr>
              <a:t>KeyStone II and ARM CorePac (1/2)</a:t>
            </a:r>
          </a:p>
        </p:txBody>
      </p:sp>
      <p:sp>
        <p:nvSpPr>
          <p:cNvPr id="51205" name="Rectangle 171"/>
          <p:cNvSpPr>
            <a:spLocks noGrp="1" noChangeArrowheads="1"/>
          </p:cNvSpPr>
          <p:nvPr>
            <p:ph type="body" sz="half" idx="4294967295"/>
          </p:nvPr>
        </p:nvSpPr>
        <p:spPr>
          <a:xfrm>
            <a:off x="5400672" y="84466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64-byte 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a:t>
            </a:r>
          </a:p>
          <a:p>
            <a:pPr marL="501650" lvl="2" indent="-227013" eaLnBrk="1" hangingPunct="1">
              <a:spcBef>
                <a:spcPct val="0"/>
              </a:spcBef>
              <a:spcAft>
                <a:spcPct val="10000"/>
              </a:spcAft>
            </a:pPr>
            <a:r>
              <a:rPr lang="en-US" sz="1600" dirty="0" smtClean="0"/>
              <a:t>4 tag banks</a:t>
            </a:r>
          </a:p>
          <a:p>
            <a:pPr marL="501650" lvl="2" indent="-227013" eaLnBrk="1" hangingPunct="1">
              <a:spcBef>
                <a:spcPct val="0"/>
              </a:spcBef>
              <a:spcAft>
                <a:spcPct val="10000"/>
              </a:spcAft>
            </a:pPr>
            <a:r>
              <a:rPr lang="en-US" sz="1600" dirty="0" smtClean="0"/>
              <a:t>4 data banks</a:t>
            </a:r>
          </a:p>
          <a:p>
            <a:pPr marL="227013" indent="-227013" eaLnBrk="1" hangingPunct="1">
              <a:spcBef>
                <a:spcPct val="0"/>
              </a:spcBef>
              <a:spcAft>
                <a:spcPct val="10000"/>
              </a:spcAft>
            </a:pPr>
            <a:r>
              <a:rPr lang="en-US" sz="2000" dirty="0" smtClean="0"/>
              <a:t>64-byte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866134"/>
            <a:ext cx="5337059" cy="5446787"/>
          </a:xfrm>
          <a:prstGeom prst="rect">
            <a:avLst/>
          </a:prstGeom>
        </p:spPr>
      </p:pic>
      <p:sp>
        <p:nvSpPr>
          <p:cNvPr id="6" name="Slide Number Placeholder 3"/>
          <p:cNvSpPr>
            <a:spLocks noGrp="1"/>
          </p:cNvSpPr>
          <p:nvPr>
            <p:ph type="sldNum" sz="quarter" idx="4294967295"/>
          </p:nvPr>
        </p:nvSpPr>
        <p:spPr>
          <a:xfrm>
            <a:off x="6642100" y="6038850"/>
            <a:ext cx="2133600" cy="206375"/>
          </a:xfrm>
          <a:prstGeom prst="rect">
            <a:avLst/>
          </a:prstGeom>
        </p:spPr>
        <p:txBody>
          <a:bodyPr/>
          <a:lstStyle/>
          <a:p>
            <a:fld id="{F2394529-A9B3-4A54-83EC-E61379E8334E}" type="slidenum">
              <a:rPr lang="en-US" sz="800" smtClean="0">
                <a:latin typeface="Calibri" pitchFamily="34" charset="0"/>
                <a:cs typeface="Calibri" pitchFamily="34" charset="0"/>
              </a:rPr>
              <a:pPr/>
              <a:t>4</a:t>
            </a:fld>
            <a:endParaRPr lang="en-US" sz="800" dirty="0">
              <a:latin typeface="Calibri" pitchFamily="34" charset="0"/>
              <a:cs typeface="Calibri" pitchFamily="34" charset="0"/>
            </a:endParaRPr>
          </a:p>
        </p:txBody>
      </p:sp>
    </p:spTree>
    <p:custDataLst>
      <p:tags r:id="rId1"/>
    </p:custDataLst>
    <p:extLst>
      <p:ext uri="{BB962C8B-B14F-4D97-AF65-F5344CB8AC3E}">
        <p14:creationId xmlns="" xmlns:p14="http://schemas.microsoft.com/office/powerpoint/2010/main"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Benchmarks</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41</a:t>
            </a:fld>
            <a:endParaRPr lang="en-US" dirty="0"/>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223820"/>
            <a:ext cx="9029698" cy="594680"/>
          </a:xfrm>
          <a:prstGeom prst="rect">
            <a:avLst/>
          </a:prstGeom>
          <a:solidFill>
            <a:schemeClr val="bg1"/>
          </a:solidFill>
        </p:spPr>
        <p:txBody>
          <a:bodyPr wrap="square" rtlCol="0">
            <a:noAutofit/>
          </a:bodyPr>
          <a:lstStyle/>
          <a:p>
            <a:endParaRPr lang="en-US" dirty="0"/>
          </a:p>
        </p:txBody>
      </p:sp>
      <p:sp>
        <p:nvSpPr>
          <p:cNvPr id="1173" name="Rectangle 2"/>
          <p:cNvSpPr>
            <a:spLocks noGrp="1" noChangeArrowheads="1"/>
          </p:cNvSpPr>
          <p:nvPr>
            <p:ph type="title"/>
          </p:nvPr>
        </p:nvSpPr>
        <p:spPr/>
        <p:txBody>
          <a:bodyPr/>
          <a:lstStyle/>
          <a:p>
            <a:r>
              <a:rPr lang="en-US" dirty="0" smtClean="0"/>
              <a:t>Memory Bandwidth Benchmarks</a:t>
            </a:r>
          </a:p>
        </p:txBody>
      </p:sp>
      <p:graphicFrame>
        <p:nvGraphicFramePr>
          <p:cNvPr id="1171" name="Object 147"/>
          <p:cNvGraphicFramePr>
            <a:graphicFrameLocks noGrp="1" noChangeAspect="1"/>
          </p:cNvGraphicFramePr>
          <p:nvPr>
            <p:ph idx="1"/>
            <p:extLst>
              <p:ext uri="{D42A27DB-BD31-4B8C-83A1-F6EECF244321}">
                <p14:modId xmlns:p14="http://schemas.microsoft.com/office/powerpoint/2010/main" xmlns="" val="1659503329"/>
              </p:ext>
            </p:extLst>
          </p:nvPr>
        </p:nvGraphicFramePr>
        <p:xfrm>
          <a:off x="11113" y="904875"/>
          <a:ext cx="6070600" cy="3905250"/>
        </p:xfrm>
        <a:graphic>
          <a:graphicData uri="http://schemas.openxmlformats.org/presentationml/2006/ole">
            <p:oleObj spid="_x0000_s145410" name="Worksheet" r:id="rId3" imgW="5981644" imgH="3848040" progId="Excel.Sheet.8">
              <p:embed/>
            </p:oleObj>
          </a:graphicData>
        </a:graphic>
      </p:graphicFrame>
      <p:sp>
        <p:nvSpPr>
          <p:cNvPr id="5" name="Content Placeholder 2"/>
          <p:cNvSpPr txBox="1">
            <a:spLocks/>
          </p:cNvSpPr>
          <p:nvPr/>
        </p:nvSpPr>
        <p:spPr bwMode="auto">
          <a:xfrm>
            <a:off x="99855" y="4818008"/>
            <a:ext cx="8935770" cy="19464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1800" b="0" i="0" u="none" strike="noStrike" kern="0" cap="none" spc="0" normalizeH="0" baseline="0" noProof="0" dirty="0" smtClean="0">
                <a:ln>
                  <a:noFill/>
                </a:ln>
                <a:solidFill>
                  <a:schemeClr val="tx1"/>
                </a:solidFill>
                <a:effectLst/>
                <a:uLnTx/>
                <a:uFillTx/>
                <a:latin typeface="+mn-lt"/>
                <a:ea typeface="+mn-ea"/>
                <a:cs typeface="+mn-cs"/>
              </a:rPr>
              <a:t>Memory bandwidth, external memory only:</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Copy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a b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Scale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and b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Add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Stream Triad computes a(</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b(</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 q * c(</a:t>
            </a:r>
            <a:r>
              <a:rPr kumimoji="0" lang="en-US" sz="1800" b="0" i="0" u="none" strike="noStrike" kern="0" cap="none" spc="0" normalizeH="0" baseline="0" noProof="0" dirty="0" err="1" smtClean="0">
                <a:ln>
                  <a:noFill/>
                </a:ln>
                <a:solidFill>
                  <a:schemeClr val="tx1"/>
                </a:solidFill>
                <a:effectLst/>
                <a:uLnTx/>
                <a:uFillTx/>
                <a:latin typeface="+mn-lt"/>
              </a:rPr>
              <a:t>i</a:t>
            </a:r>
            <a:r>
              <a:rPr kumimoji="0" lang="en-US" sz="1800" b="0" i="0" u="none" strike="noStrike" kern="0" cap="none" spc="0" normalizeH="0" baseline="0" noProof="0" dirty="0" smtClean="0">
                <a:ln>
                  <a:noFill/>
                </a:ln>
                <a:solidFill>
                  <a:schemeClr val="tx1"/>
                </a:solidFill>
                <a:effectLst/>
                <a:uLnTx/>
                <a:uFillTx/>
                <a:latin typeface="+mn-lt"/>
              </a:rPr>
              <a:t>), where a, b, and c are arrays, and q is a constant.</a:t>
            </a:r>
          </a:p>
          <a:p>
            <a:pPr marL="639763"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1800" b="0" i="0" u="none" strike="noStrike" kern="0" cap="none" spc="0" normalizeH="0" baseline="0" noProof="0" dirty="0" smtClean="0">
                <a:ln>
                  <a:noFill/>
                </a:ln>
                <a:solidFill>
                  <a:schemeClr val="tx1"/>
                </a:solidFill>
                <a:effectLst/>
                <a:uLnTx/>
                <a:uFillTx/>
                <a:latin typeface="+mn-lt"/>
              </a:rPr>
              <a:t>Array sizes are defined to force missing on cache regardless of size</a:t>
            </a:r>
          </a:p>
        </p:txBody>
      </p:sp>
      <p:sp>
        <p:nvSpPr>
          <p:cNvPr id="6" name="TextBox 5"/>
          <p:cNvSpPr txBox="1"/>
          <p:nvPr/>
        </p:nvSpPr>
        <p:spPr>
          <a:xfrm>
            <a:off x="5993388" y="955343"/>
            <a:ext cx="3132499" cy="3647152"/>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latin typeface="+mn-lt"/>
              </a:rPr>
              <a:t>The STREAM benchmark is the </a:t>
            </a:r>
            <a:r>
              <a:rPr lang="en-US" sz="1800" i="1" dirty="0" smtClean="0">
                <a:latin typeface="+mn-lt"/>
              </a:rPr>
              <a:t>de facto</a:t>
            </a:r>
            <a:r>
              <a:rPr lang="en-US" sz="1800" dirty="0" smtClean="0">
                <a:latin typeface="+mn-lt"/>
              </a:rPr>
              <a:t> industry standard benchmark for measurements of computer memory bandwidth.</a:t>
            </a:r>
          </a:p>
          <a:p>
            <a:pPr marL="274320" indent="-274320" algn="l">
              <a:spcBef>
                <a:spcPts val="600"/>
              </a:spcBef>
              <a:buFont typeface="Arial" pitchFamily="34" charset="0"/>
              <a:buChar char="•"/>
            </a:pPr>
            <a:r>
              <a:rPr lang="en-US" sz="1800" dirty="0" smtClean="0">
                <a:latin typeface="+mn-lt"/>
              </a:rPr>
              <a:t>DDR3-1600 theoretical throughput is 12.8 GB/s</a:t>
            </a:r>
          </a:p>
          <a:p>
            <a:pPr marL="274320" indent="-274320" algn="l">
              <a:spcBef>
                <a:spcPts val="600"/>
              </a:spcBef>
              <a:buFont typeface="Arial" pitchFamily="34" charset="0"/>
              <a:buChar char="•"/>
            </a:pPr>
            <a:r>
              <a:rPr lang="en-US" sz="1800" dirty="0" smtClean="0">
                <a:latin typeface="+mn-lt"/>
              </a:rPr>
              <a:t>~30% to ~50% achieved</a:t>
            </a:r>
          </a:p>
          <a:p>
            <a:pPr marL="274320" indent="-274320" algn="l">
              <a:spcBef>
                <a:spcPts val="600"/>
              </a:spcBef>
              <a:buFont typeface="Arial" pitchFamily="34" charset="0"/>
              <a:buChar char="•"/>
            </a:pPr>
            <a:r>
              <a:rPr lang="en-US" sz="1800" dirty="0" smtClean="0">
                <a:latin typeface="+mn-lt"/>
              </a:rPr>
              <a:t>Physical placement of arrays is critical; Linux virtual memory with 4kB pages is good.</a:t>
            </a:r>
            <a:endParaRPr lang="en-US" sz="1800" dirty="0">
              <a:latin typeface="+mn-lt"/>
            </a:endParaRPr>
          </a:p>
        </p:txBody>
      </p:sp>
      <p:sp>
        <p:nvSpPr>
          <p:cNvPr id="8" name="Slide Number Placeholder 7"/>
          <p:cNvSpPr>
            <a:spLocks noGrp="1"/>
          </p:cNvSpPr>
          <p:nvPr>
            <p:ph type="sldNum" sz="quarter" idx="10"/>
          </p:nvPr>
        </p:nvSpPr>
        <p:spPr/>
        <p:txBody>
          <a:bodyPr/>
          <a:lstStyle/>
          <a:p>
            <a:fld id="{F2394529-A9B3-4A54-83EC-E61379E8334E}"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Interrupt Controller</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29204"/>
            <a:ext cx="9144000" cy="646113"/>
          </a:xfrm>
        </p:spPr>
        <p:txBody>
          <a:bodyPr/>
          <a:lstStyle/>
          <a:p>
            <a:r>
              <a:rPr lang="en-US" altLang="ko-KR" sz="3600" dirty="0" smtClean="0">
                <a:solidFill>
                  <a:srgbClr val="DE0000"/>
                </a:solidFill>
              </a:rPr>
              <a:t>Purpose of Interrupt Controller</a:t>
            </a:r>
          </a:p>
        </p:txBody>
      </p:sp>
      <p:sp>
        <p:nvSpPr>
          <p:cNvPr id="75778" name="Rectangle 3"/>
          <p:cNvSpPr>
            <a:spLocks noGrp="1" noChangeArrowheads="1"/>
          </p:cNvSpPr>
          <p:nvPr>
            <p:ph type="body" idx="4294967295"/>
          </p:nvPr>
        </p:nvSpPr>
        <p:spPr>
          <a:xfrm>
            <a:off x="191845" y="1431572"/>
            <a:ext cx="8831579" cy="4201031"/>
          </a:xfrm>
        </p:spPr>
        <p:txBody>
          <a:bodyPr/>
          <a:lstStyle/>
          <a:p>
            <a:pPr marL="347472" indent="-347472"/>
            <a:r>
              <a:rPr lang="en-US" altLang="ko-KR" sz="2800" dirty="0" smtClean="0"/>
              <a:t>Masking and unmasking of interrupts and events</a:t>
            </a:r>
          </a:p>
          <a:p>
            <a:pPr marL="347472" indent="-347472"/>
            <a:r>
              <a:rPr lang="en-US" altLang="ko-KR" sz="2800" dirty="0" smtClean="0"/>
              <a:t>Prioritize interrupt</a:t>
            </a:r>
          </a:p>
          <a:p>
            <a:pPr marL="347472" indent="-347472"/>
            <a:r>
              <a:rPr lang="en-US" altLang="ko-KR" sz="2800" dirty="0" smtClean="0"/>
              <a:t>Distribution of interrupts to the appropriate processor</a:t>
            </a:r>
          </a:p>
          <a:p>
            <a:pPr marL="347472" indent="-347472"/>
            <a:r>
              <a:rPr lang="en-US" altLang="ko-KR" sz="2800" dirty="0" smtClean="0"/>
              <a:t>Software generation of interrupts</a:t>
            </a:r>
          </a:p>
          <a:p>
            <a:pPr marL="347472" indent="-347472"/>
            <a:r>
              <a:rPr lang="en-US" altLang="ko-KR" sz="2800" dirty="0" smtClean="0"/>
              <a:t>Tracking the status of interrupt</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solidFill>
                  <a:srgbClr val="DE0000"/>
                </a:solidFill>
              </a:rPr>
              <a:t>GIC-400 (ARM Generic Interrupt Controller)</a:t>
            </a:r>
          </a:p>
        </p:txBody>
      </p:sp>
      <p:sp>
        <p:nvSpPr>
          <p:cNvPr id="92166" name="Rectangle 3"/>
          <p:cNvSpPr>
            <a:spLocks noGrp="1" noChangeArrowheads="1"/>
          </p:cNvSpPr>
          <p:nvPr>
            <p:ph type="body" idx="4294967295"/>
          </p:nvPr>
        </p:nvSpPr>
        <p:spPr>
          <a:xfrm>
            <a:off x="327007" y="4030969"/>
            <a:ext cx="8153400" cy="2399336"/>
          </a:xfrm>
        </p:spPr>
        <p:txBody>
          <a:bodyPr>
            <a:noAutofit/>
          </a:bodyPr>
          <a:lstStyle/>
          <a:p>
            <a:pPr marL="274320" indent="-274320">
              <a:spcBef>
                <a:spcPts val="600"/>
              </a:spcBef>
            </a:pPr>
            <a:r>
              <a:rPr lang="en-US" altLang="ko-KR" sz="2000" kern="1200" dirty="0" smtClean="0"/>
              <a:t>Event sources:</a:t>
            </a:r>
          </a:p>
          <a:p>
            <a:pPr marL="571183" lvl="1" indent="-274320">
              <a:spcBef>
                <a:spcPts val="600"/>
              </a:spcBef>
            </a:pPr>
            <a:r>
              <a:rPr lang="en-US" altLang="ko-KR" sz="2000" kern="1200" dirty="0" smtClean="0"/>
              <a:t>Various IP and peripherals</a:t>
            </a:r>
          </a:p>
          <a:p>
            <a:pPr marL="571183" lvl="1" indent="-274320">
              <a:spcBef>
                <a:spcPts val="600"/>
              </a:spcBef>
            </a:pPr>
            <a:r>
              <a:rPr lang="en-US" altLang="ko-KR" sz="2000" kern="1200" dirty="0" smtClean="0"/>
              <a:t>Software generated (SGI) by ARM core</a:t>
            </a:r>
          </a:p>
          <a:p>
            <a:pPr marL="571183" lvl="1" indent="-274320">
              <a:spcBef>
                <a:spcPts val="600"/>
              </a:spcBef>
            </a:pPr>
            <a:r>
              <a:rPr lang="en-US" altLang="ko-KR" sz="2000" kern="1200" dirty="0" smtClean="0"/>
              <a:t>Signal over the AXI interface</a:t>
            </a:r>
          </a:p>
          <a:p>
            <a:pPr marL="274320" indent="-274320">
              <a:spcBef>
                <a:spcPts val="600"/>
              </a:spcBef>
            </a:pPr>
            <a:r>
              <a:rPr lang="en-US" altLang="ko-KR" sz="2000" kern="1200" dirty="0" smtClean="0"/>
              <a:t>Virtual and physical interrupts</a:t>
            </a:r>
          </a:p>
          <a:p>
            <a:pPr marL="274320" indent="-274320">
              <a:spcBef>
                <a:spcPts val="600"/>
              </a:spcBef>
            </a:pPr>
            <a:r>
              <a:rPr lang="en-US" altLang="ko-KR" sz="2000" kern="1200" dirty="0" smtClean="0"/>
              <a:t>Distribution and CPU interfaces</a:t>
            </a:r>
          </a:p>
        </p:txBody>
      </p:sp>
      <p:sp>
        <p:nvSpPr>
          <p:cNvPr id="6" name="Slide Number Placeholder 5"/>
          <p:cNvSpPr>
            <a:spLocks noGrp="1"/>
          </p:cNvSpPr>
          <p:nvPr>
            <p:ph type="sldNum" sz="quarter" idx="10"/>
          </p:nvPr>
        </p:nvSpPr>
        <p:spPr/>
        <p:txBody>
          <a:bodyPr/>
          <a:lstStyle/>
          <a:p>
            <a:fld id="{F2394529-A9B3-4A54-83EC-E61379E8334E}"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solidFill>
                  <a:srgbClr val="DE0000"/>
                </a:solidFill>
              </a:rPr>
              <a:t>GIC-400 Interrupt Controller</a:t>
            </a:r>
            <a:br>
              <a:rPr lang="en-US" altLang="ko-KR" sz="3600" dirty="0" smtClean="0">
                <a:solidFill>
                  <a:srgbClr val="DE0000"/>
                </a:solidFill>
              </a:rPr>
            </a:br>
            <a:r>
              <a:rPr lang="en-US" altLang="ko-KR" sz="3600" dirty="0" smtClean="0">
                <a:solidFill>
                  <a:srgbClr val="DE0000"/>
                </a:solidFill>
              </a:rPr>
              <a:t>Distributor 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46</a:t>
            </a:fld>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solidFill>
                  <a:srgbClr val="DE0000"/>
                </a:solidFill>
              </a:rPr>
              <a:t>GIC-400 Interrupt Controller</a:t>
            </a:r>
            <a:br>
              <a:rPr lang="en-US" altLang="ko-KR" sz="3600" dirty="0" smtClean="0">
                <a:solidFill>
                  <a:srgbClr val="DE0000"/>
                </a:solidFill>
              </a:rPr>
            </a:br>
            <a:r>
              <a:rPr lang="en-US" altLang="ko-KR" sz="3600" dirty="0" smtClean="0">
                <a:solidFill>
                  <a:srgbClr val="DE0000"/>
                </a:solidFill>
              </a:rPr>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47</a:t>
            </a:fld>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solidFill>
                  <a:srgbClr val="DE0000"/>
                </a:solidFill>
              </a:rPr>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
        <p:nvSpPr>
          <p:cNvPr id="5" name="Slide Number Placeholder 4"/>
          <p:cNvSpPr>
            <a:spLocks noGrp="1"/>
          </p:cNvSpPr>
          <p:nvPr>
            <p:ph type="sldNum" sz="quarter" idx="10"/>
          </p:nvPr>
        </p:nvSpPr>
        <p:spPr/>
        <p:txBody>
          <a:bodyPr/>
          <a:lstStyle/>
          <a:p>
            <a:fld id="{F2394529-A9B3-4A54-83EC-E61379E8334E}" type="slidenum">
              <a:rPr lang="en-US" smtClean="0"/>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Management</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57188" y="76200"/>
            <a:ext cx="8229600" cy="762000"/>
          </a:xfrm>
        </p:spPr>
        <p:txBody>
          <a:bodyPr/>
          <a:lstStyle/>
          <a:p>
            <a:r>
              <a:rPr lang="en-US" b="0" dirty="0" smtClean="0"/>
              <a:t> </a:t>
            </a:r>
            <a:r>
              <a:rPr lang="en-US" sz="4000" dirty="0" smtClean="0">
                <a:solidFill>
                  <a:srgbClr val="DE0000"/>
                </a:solidFill>
              </a:rPr>
              <a:t>KeyStone II and ARM CorePac (2/2)</a:t>
            </a:r>
          </a:p>
        </p:txBody>
      </p:sp>
      <p:sp>
        <p:nvSpPr>
          <p:cNvPr id="51205" name="Rectangle 171"/>
          <p:cNvSpPr>
            <a:spLocks noGrp="1" noChangeArrowheads="1"/>
          </p:cNvSpPr>
          <p:nvPr>
            <p:ph type="body" sz="half" idx="4294967295"/>
          </p:nvPr>
        </p:nvSpPr>
        <p:spPr>
          <a:xfrm>
            <a:off x="5400675" y="844550"/>
            <a:ext cx="3743325"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64/128-bit AMBA interface and 64/128-bit Accelerator Coherency Support (ACP)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3"/>
            </p:custDataLst>
          </p:nvPr>
        </p:nvPicPr>
        <p:blipFill>
          <a:blip r:embed="rId6" cstate="print"/>
          <a:stretch>
            <a:fillRect/>
          </a:stretch>
        </p:blipFill>
        <p:spPr>
          <a:xfrm>
            <a:off x="0" y="866134"/>
            <a:ext cx="5337059" cy="5446787"/>
          </a:xfrm>
          <a:prstGeom prst="rect">
            <a:avLst/>
          </a:prstGeom>
        </p:spPr>
      </p:pic>
      <p:sp>
        <p:nvSpPr>
          <p:cNvPr id="6" name="Slide Number Placeholder 3"/>
          <p:cNvSpPr>
            <a:spLocks noGrp="1"/>
          </p:cNvSpPr>
          <p:nvPr>
            <p:ph type="sldNum" sz="quarter" idx="4294967295"/>
          </p:nvPr>
        </p:nvSpPr>
        <p:spPr>
          <a:xfrm>
            <a:off x="6642100" y="6038850"/>
            <a:ext cx="2133600" cy="206375"/>
          </a:xfrm>
          <a:prstGeom prst="rect">
            <a:avLst/>
          </a:prstGeom>
        </p:spPr>
        <p:txBody>
          <a:bodyPr/>
          <a:lstStyle/>
          <a:p>
            <a:fld id="{F2394529-A9B3-4A54-83EC-E61379E8334E}" type="slidenum">
              <a:rPr lang="en-US" sz="800" smtClean="0">
                <a:latin typeface="Calibri" pitchFamily="34" charset="0"/>
                <a:cs typeface="Calibri" pitchFamily="34" charset="0"/>
              </a:rPr>
              <a:pPr/>
              <a:t>5</a:t>
            </a:fld>
            <a:endParaRPr lang="en-US" sz="800" dirty="0">
              <a:latin typeface="Calibri" pitchFamily="34" charset="0"/>
              <a:cs typeface="Calibri" pitchFamily="34" charset="0"/>
            </a:endParaRPr>
          </a:p>
        </p:txBody>
      </p:sp>
    </p:spTree>
    <p:custDataLst>
      <p:tags r:id="rId2"/>
    </p:custDataLst>
    <p:extLst>
      <p:ext uri="{BB962C8B-B14F-4D97-AF65-F5344CB8AC3E}">
        <p14:creationId xmlns="" xmlns:p14="http://schemas.microsoft.com/office/powerpoint/2010/main" val="34692005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50</a:t>
            </a:fld>
            <a:endParaRPr lang="en-US" dirty="0"/>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
        <p:nvSpPr>
          <p:cNvPr id="4" name="Slide Number Placeholder 3"/>
          <p:cNvSpPr>
            <a:spLocks noGrp="1"/>
          </p:cNvSpPr>
          <p:nvPr>
            <p:ph type="sldNum" sz="quarter" idx="10"/>
          </p:nvPr>
        </p:nvSpPr>
        <p:spPr/>
        <p:txBody>
          <a:bodyPr/>
          <a:lstStyle/>
          <a:p>
            <a:fld id="{F2394529-A9B3-4A54-83EC-E61379E8334E}" type="slidenum">
              <a:rPr lang="en-US" smtClean="0"/>
              <a:pPr/>
              <a:t>51</a:t>
            </a:fld>
            <a:endParaRPr lang="en-US" dirty="0"/>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Debug and Trace</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(Performance Monitoring Unit) is a set of counters that can gathers statistics various processor and memory events.</a:t>
            </a:r>
          </a:p>
          <a:p>
            <a:r>
              <a:rPr lang="en-US" sz="2400" dirty="0" smtClean="0"/>
              <a:t>System Trace </a:t>
            </a:r>
            <a:r>
              <a:rPr lang="en-US" sz="2400" dirty="0" err="1" smtClean="0"/>
              <a:t>Macrocell</a:t>
            </a:r>
            <a:r>
              <a:rPr lang="en-US" sz="2400" dirty="0" smtClean="0"/>
              <a:t> (STM) provides:</a:t>
            </a:r>
          </a:p>
          <a:p>
            <a:pPr lvl="1"/>
            <a:r>
              <a:rPr lang="en-US" sz="2400" dirty="0" smtClean="0"/>
              <a:t>Logic to control the trace</a:t>
            </a:r>
          </a:p>
          <a:p>
            <a:pPr lvl="1"/>
            <a:r>
              <a:rPr lang="en-US" sz="2400" dirty="0" smtClean="0"/>
              <a:t>Path to move the trace data outside</a:t>
            </a:r>
          </a:p>
          <a:p>
            <a:r>
              <a:rPr lang="en-US" sz="2400" dirty="0" smtClean="0"/>
              <a:t>Embedded Cross Trigger (ECT) unit enables an event from one </a:t>
            </a:r>
            <a:r>
              <a:rPr lang="en-US" sz="2400" dirty="0" err="1" smtClean="0"/>
              <a:t>CorePac</a:t>
            </a:r>
            <a:r>
              <a:rPr lang="en-US" sz="2400" dirty="0" smtClean="0"/>
              <a:t> to trigger a trace at another </a:t>
            </a:r>
            <a:r>
              <a:rPr lang="en-US" sz="2400" dirty="0" err="1" smtClean="0"/>
              <a:t>CorePac</a:t>
            </a:r>
            <a:r>
              <a:rPr lang="en-US" sz="2400" dirty="0" smtClean="0"/>
              <a:t>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53</a:t>
            </a:fld>
            <a:endParaRPr lang="en-US" dirty="0"/>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7"/>
            <a:ext cx="8229600" cy="3398531"/>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r>
              <a:rPr lang="en-US" sz="2800" dirty="0" smtClean="0"/>
              <a:t>GNU Debugger (GDB)</a:t>
            </a:r>
          </a:p>
          <a:p>
            <a:r>
              <a:rPr lang="en-US" sz="2800" dirty="0" smtClean="0"/>
              <a:t>ARM hardware debug registers facilitate debugging.</a:t>
            </a:r>
            <a:endParaRPr lang="en-US" sz="2800" dirty="0"/>
          </a:p>
        </p:txBody>
      </p:sp>
      <p:sp>
        <p:nvSpPr>
          <p:cNvPr id="4" name="Slide Number Placeholder 3"/>
          <p:cNvSpPr>
            <a:spLocks noGrp="1"/>
          </p:cNvSpPr>
          <p:nvPr>
            <p:ph type="sldNum" sz="quarter" idx="10"/>
          </p:nvPr>
        </p:nvSpPr>
        <p:spPr/>
        <p:txBody>
          <a:bodyPr/>
          <a:lstStyle/>
          <a:p>
            <a:fld id="{F2394529-A9B3-4A54-83EC-E61379E8334E}" type="slidenum">
              <a:rPr lang="en-US" smtClean="0"/>
              <a:pPr/>
              <a:t>54</a:t>
            </a:fld>
            <a:endParaRPr lang="en-US" dirty="0"/>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744100" y="861101"/>
            <a:ext cx="7606080" cy="5448539"/>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55</a:t>
            </a:fld>
            <a:endParaRPr 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Trace </a:t>
            </a:r>
            <a:r>
              <a:rPr lang="en-US" sz="3600" dirty="0" err="1" smtClean="0"/>
              <a:t>Macrocell</a:t>
            </a:r>
            <a:r>
              <a:rPr lang="en-US" sz="3600" dirty="0" smtClean="0"/>
              <a:t> (STM)</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389184"/>
            <a:ext cx="7086600" cy="2831249"/>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fld id="{F2394529-A9B3-4A54-83EC-E61379E8334E}" type="slidenum">
              <a:rPr lang="en-US" smtClean="0"/>
              <a:pPr/>
              <a:t>56</a:t>
            </a:fld>
            <a:endParaRPr lang="en-US" dirty="0"/>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57</a:t>
            </a:fld>
            <a:endParaRPr lang="en-US" dirty="0"/>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dirty="0" smtClean="0"/>
              <a:t>Packetized trace, real-time asynchronous trace export</a:t>
            </a:r>
          </a:p>
          <a:p>
            <a:r>
              <a:rPr lang="en-US" dirty="0" smtClean="0"/>
              <a:t>Multicore trace using single capture unit</a:t>
            </a:r>
          </a:p>
          <a:p>
            <a:r>
              <a:rPr lang="en-US" dirty="0" err="1" smtClean="0"/>
              <a:t>CoreSight</a:t>
            </a:r>
            <a:r>
              <a:rPr lang="en-US" dirty="0" smtClean="0"/>
              <a:t> components include:</a:t>
            </a:r>
          </a:p>
          <a:p>
            <a:pPr lvl="1"/>
            <a:r>
              <a:rPr lang="en-US" sz="2400" dirty="0" smtClean="0"/>
              <a:t>PFT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err="1" smtClean="0"/>
              <a:t>CoreSight</a:t>
            </a:r>
            <a:r>
              <a:rPr lang="en-US" sz="2400" dirty="0" smtClean="0"/>
              <a:t> Trace Funnel (CTF) combines multiple trace streams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59</a:t>
            </a:fld>
            <a:endParaRPr lang="en-US" dirty="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solidFill>
                  <a:srgbClr val="DE0000"/>
                </a:solidFill>
                <a:latin typeface="+mj-lt"/>
                <a:ea typeface="+mj-ea"/>
                <a:cs typeface="+mj-cs"/>
              </a:rPr>
              <a:t>ARM CorePac Functional Block </a:t>
            </a:r>
            <a:r>
              <a:rPr lang="en-US" altLang="ko-KR" sz="4000" b="1" dirty="0">
                <a:solidFill>
                  <a:srgbClr val="DE0000"/>
                </a:solidFill>
                <a:latin typeface="+mj-lt"/>
                <a:ea typeface="+mj-ea"/>
                <a:cs typeface="+mj-cs"/>
              </a:rPr>
              <a:t>D</a:t>
            </a:r>
            <a:r>
              <a:rPr lang="en-US" altLang="ko-KR" sz="4000" b="1" dirty="0" smtClean="0">
                <a:solidFill>
                  <a:srgbClr val="DE0000"/>
                </a:solidFill>
                <a:latin typeface="+mj-lt"/>
                <a:ea typeface="+mj-ea"/>
                <a:cs typeface="+mj-cs"/>
              </a:rPr>
              <a:t>iagram</a:t>
            </a:r>
            <a:endParaRPr lang="en-US" altLang="ko-KR" sz="4000" b="1" dirty="0">
              <a:solidFill>
                <a:srgbClr val="DE0000"/>
              </a:solidFill>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Cross Trigger Interface (CTI) controls the trigger interface for each </a:t>
            </a:r>
            <a:r>
              <a:rPr lang="en-US" sz="2800" dirty="0" err="1" smtClean="0"/>
              <a:t>CorePac</a:t>
            </a:r>
            <a:r>
              <a:rPr lang="en-US" sz="2800" dirty="0" smtClean="0"/>
              <a:t>.</a:t>
            </a:r>
          </a:p>
          <a:p>
            <a:pPr lvl="1"/>
            <a:r>
              <a:rPr lang="en-US" sz="2400" dirty="0" smtClean="0"/>
              <a:t>Combines and maps triggering requests </a:t>
            </a:r>
          </a:p>
          <a:p>
            <a:pPr lvl="1"/>
            <a:r>
              <a:rPr lang="en-US" sz="2400" dirty="0" smtClean="0"/>
              <a:t>Enables the debug logic, PTM (Program Trace </a:t>
            </a:r>
            <a:r>
              <a:rPr lang="en-US" sz="2400" dirty="0" err="1" smtClean="0"/>
              <a:t>Macrocell</a:t>
            </a:r>
            <a:r>
              <a:rPr lang="en-US" sz="2400" dirty="0" smtClean="0"/>
              <a:t>), and PMU (Performance Monitoring Unit) to interact with each other and with other </a:t>
            </a:r>
            <a:r>
              <a:rPr lang="en-US" sz="2400" dirty="0" err="1" smtClean="0"/>
              <a:t>CoreSight</a:t>
            </a:r>
            <a:r>
              <a:rPr lang="en-US" sz="2400" dirty="0" smtClean="0"/>
              <a:t> components</a:t>
            </a:r>
          </a:p>
          <a:p>
            <a:r>
              <a:rPr lang="en-US" sz="2800" dirty="0" smtClean="0"/>
              <a:t>Cross Trigger Matrix (CTM) controls the distribution of events across </a:t>
            </a:r>
            <a:r>
              <a:rPr lang="en-US" sz="2800" dirty="0" err="1" smtClean="0"/>
              <a:t>CorePacs</a:t>
            </a:r>
            <a:r>
              <a:rPr lang="en-US" sz="2800" dirty="0" smtClean="0"/>
              <a:t> and from external modules.</a:t>
            </a:r>
          </a:p>
          <a:p>
            <a:pPr lvl="1"/>
            <a:r>
              <a:rPr lang="en-US" sz="2400" dirty="0" smtClean="0"/>
              <a:t>Matrix connections refers to the number of trigger inputs and trigger outputs that are connected between debug components in the </a:t>
            </a:r>
            <a:r>
              <a:rPr lang="en-US" sz="2400" smtClean="0"/>
              <a:t>MPCore</a:t>
            </a:r>
            <a:r>
              <a:rPr lang="en-US" sz="2400" dirty="0" smtClean="0"/>
              <a:t> and CTIs.</a:t>
            </a:r>
          </a:p>
        </p:txBody>
      </p:sp>
      <p:sp>
        <p:nvSpPr>
          <p:cNvPr id="4" name="Slide Number Placeholder 3"/>
          <p:cNvSpPr>
            <a:spLocks noGrp="1"/>
          </p:cNvSpPr>
          <p:nvPr>
            <p:ph type="sldNum" sz="quarter" idx="10"/>
          </p:nvPr>
        </p:nvSpPr>
        <p:spPr/>
        <p:txBody>
          <a:bodyPr/>
          <a:lstStyle/>
          <a:p>
            <a:fld id="{F2394529-A9B3-4A54-83EC-E61379E8334E}" type="slidenum">
              <a:rPr lang="en-US" smtClean="0"/>
              <a:pPr/>
              <a:t>60</a:t>
            </a:fld>
            <a:endParaRPr lang="en-US" dirty="0"/>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Two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
        <p:nvSpPr>
          <p:cNvPr id="4" name="Slide Number Placeholder 3"/>
          <p:cNvSpPr>
            <a:spLocks noGrp="1"/>
          </p:cNvSpPr>
          <p:nvPr>
            <p:ph type="sldNum" sz="quarter" idx="10"/>
          </p:nvPr>
        </p:nvSpPr>
        <p:spPr/>
        <p:txBody>
          <a:bodyPr/>
          <a:lstStyle/>
          <a:p>
            <a:fld id="{F2394529-A9B3-4A54-83EC-E61379E8334E}" type="slidenum">
              <a:rPr lang="en-US" smtClean="0"/>
              <a:pPr/>
              <a:t>61</a:t>
            </a:fld>
            <a:endParaRPr lang="en-US" dirty="0"/>
          </a:p>
        </p:txBody>
      </p:sp>
    </p:spTree>
    <p:custDataLst>
      <p:tags r:id="rId1"/>
    </p:custData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
        <p:nvSpPr>
          <p:cNvPr id="4" name="Slide Number Placeholder 3"/>
          <p:cNvSpPr>
            <a:spLocks noGrp="1"/>
          </p:cNvSpPr>
          <p:nvPr>
            <p:ph type="sldNum" sz="quarter" idx="10"/>
          </p:nvPr>
        </p:nvSpPr>
        <p:spPr/>
        <p:txBody>
          <a:bodyPr/>
          <a:lstStyle/>
          <a:p>
            <a:fld id="{F2394529-A9B3-4A54-83EC-E61379E8334E}" type="slidenum">
              <a:rPr lang="en-US" smtClean="0"/>
              <a:pPr/>
              <a:t>62</a:t>
            </a:fld>
            <a:endParaRPr lang="en-US"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Cortex A-15 Features:</a:t>
            </a:r>
            <a:br>
              <a:rPr lang="en-US" dirty="0" smtClean="0"/>
            </a:br>
            <a:r>
              <a:rPr lang="en-US" dirty="0" smtClean="0"/>
              <a:t>ARM Core</a:t>
            </a:r>
            <a:endParaRPr lang="en-US" dirty="0"/>
          </a:p>
        </p:txBody>
      </p:sp>
      <p:sp>
        <p:nvSpPr>
          <p:cNvPr id="3" name="Subtitle 2"/>
          <p:cNvSpPr>
            <a:spLocks noGrp="1"/>
          </p:cNvSpPr>
          <p:nvPr>
            <p:ph type="subTitle" idx="1"/>
          </p:nvPr>
        </p:nvSpPr>
        <p:spPr/>
        <p:txBody>
          <a:bodyPr/>
          <a:lstStyle/>
          <a:p>
            <a:r>
              <a:rPr lang="en-US" dirty="0" smtClean="0"/>
              <a:t>ARM Cortex A-15 CorePac Overview</a:t>
            </a:r>
          </a:p>
          <a:p>
            <a:endParaRPr lang="en-US"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ARM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ARM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dirty="0" smtClean="0"/>
              <a:t>Taken array</a:t>
            </a:r>
          </a:p>
          <a:p>
            <a:pPr lvl="2"/>
            <a:r>
              <a:rPr lang="en-US" dirty="0" smtClean="0"/>
              <a:t>Not taken array</a:t>
            </a:r>
          </a:p>
          <a:p>
            <a:pPr lvl="2"/>
            <a:r>
              <a:rPr lang="en-US"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
        <p:nvSpPr>
          <p:cNvPr id="4" name="Slide Number Placeholder 3"/>
          <p:cNvSpPr>
            <a:spLocks noGrp="1"/>
          </p:cNvSpPr>
          <p:nvPr>
            <p:ph type="sldNum" sz="quarter" idx="10"/>
          </p:nvPr>
        </p:nvSpPr>
        <p:spPr/>
        <p:txBody>
          <a:bodyPr/>
          <a:lstStyle/>
          <a:p>
            <a:fld id="{F2394529-A9B3-4A54-83EC-E61379E8334E}" type="slidenum">
              <a:rPr lang="en-US" smtClean="0"/>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08087394-933C-48A1-8AD9-030539CA3EF7}">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45834</TotalTime>
  <Words>2850</Words>
  <Application>Microsoft Office PowerPoint</Application>
  <PresentationFormat>On-screen Show (4:3)</PresentationFormat>
  <Paragraphs>478</Paragraphs>
  <Slides>62</Slides>
  <Notes>24</Notes>
  <HiddenSlides>7</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65" baseType="lpstr">
      <vt:lpstr>13_KeyStoneOLT</vt:lpstr>
      <vt:lpstr>Visio</vt:lpstr>
      <vt:lpstr>Worksheet</vt:lpstr>
      <vt:lpstr>KeyStone ARM Cortex A-15 CorePac Overview</vt:lpstr>
      <vt:lpstr>Agenda</vt:lpstr>
      <vt:lpstr>ARM CorePac in KeyStone II</vt:lpstr>
      <vt:lpstr> KeyStone II and ARM CorePac (1/2)</vt:lpstr>
      <vt:lpstr> KeyStone II and ARM CorePac (2/2)</vt:lpstr>
      <vt:lpstr>Slide 6</vt:lpstr>
      <vt:lpstr>ARM Cortex A-15 Features: ARM Core</vt:lpstr>
      <vt:lpstr>Cortex A-15 Features: ARM Core (1/2)</vt:lpstr>
      <vt:lpstr>Cortex A-15 Features: ARM Core (2/2)</vt:lpstr>
      <vt:lpstr>Cortex A-15 Features: Fetch &amp; Memory</vt:lpstr>
      <vt:lpstr>ARM Cortex A-15 Features: NEON</vt:lpstr>
      <vt:lpstr>SIMD Engine NEON</vt:lpstr>
      <vt:lpstr>NEON Registers </vt:lpstr>
      <vt:lpstr>ARM Cortex A-15 Features: Vector Floating Point (VFP)</vt:lpstr>
      <vt:lpstr>Vector Floating Point (VFP)</vt:lpstr>
      <vt:lpstr>ARM Cortex A-15 Features: Memory Management Unit (MMU)</vt:lpstr>
      <vt:lpstr>Memory Management Unit (MMU)</vt:lpstr>
      <vt:lpstr>MMU, TLB, and Page</vt:lpstr>
      <vt:lpstr>Memory Management Unit (MMU)</vt:lpstr>
      <vt:lpstr>Two-Stage MMU: Guest to Supervisor </vt:lpstr>
      <vt:lpstr>Two-Stage MMU: Stage One</vt:lpstr>
      <vt:lpstr>Two-Stage MMU: Stage Two</vt:lpstr>
      <vt:lpstr>Interface to the SOC and Coherency Issues</vt:lpstr>
      <vt:lpstr>ARM Cluster Buses AMBA – Advance Microcontroller Bus Architecture</vt:lpstr>
      <vt:lpstr>ARM AXI-VBUSM Interfaces to the MSMC</vt:lpstr>
      <vt:lpstr>ARM AXI-VBUSM Interfaces to the MSMC</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Distributor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System Trace Macrocell (STM)</vt:lpstr>
      <vt:lpstr>STM Challenges</vt:lpstr>
      <vt:lpstr>STM as Part of the SoC</vt:lpstr>
      <vt:lpstr>Tracing Features</vt:lpstr>
      <vt:lpstr>Embedded Cross Trigger (ECT) Module</vt:lpstr>
      <vt:lpstr>Cross Triggering: Two CTIs &amp; the CTM</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1858</cp:revision>
  <dcterms:created xsi:type="dcterms:W3CDTF">2007-12-19T20:51:45Z</dcterms:created>
  <dcterms:modified xsi:type="dcterms:W3CDTF">2014-01-21T15:01:51Z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D1CE2336-FE15-47A9-99A8-4956EF6B4A83</vt:lpwstr>
  </property>
  <property fmtid="{D5CDD505-2E9C-101B-9397-08002B2CF9AE}" pid="6" name="ArticulateProjectFull">
    <vt:lpwstr>C:\TEMP\TEMPLATE CONVERSION\KeyStone ARM A15 CorePac.ppta</vt:lpwstr>
  </property>
</Properties>
</file>