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57" r:id="rId4"/>
    <p:sldId id="259" r:id="rId5"/>
    <p:sldId id="260" r:id="rId6"/>
    <p:sldId id="261" r:id="rId7"/>
    <p:sldId id="264" r:id="rId8"/>
    <p:sldId id="263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5A721-DFAB-4E45-89A8-776EFE3A7B3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042E3-1816-48BC-B487-5AB2CF23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ARM + PRU + memories + peripherals =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PRU works as a co-processor in</a:t>
            </a:r>
            <a:r>
              <a:rPr lang="en-US" baseline="0" dirty="0" smtClean="0"/>
              <a:t> system-level implementation, or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 </a:t>
            </a:r>
            <a:r>
              <a:rPr lang="en-US" baseline="0" dirty="0" smtClean="0"/>
              <a:t>PRU works independently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8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7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6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4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9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4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9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3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3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A4E2A-EC1C-49F2-86AD-0AF2DCEAA54C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BD591-0383-4826-BB17-CDA0A1721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36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PRU in Sitara Device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56810" y="971080"/>
            <a:ext cx="3749185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Programmable Real-Time Unit (PRU) </a:t>
            </a:r>
            <a:b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Subsystem</a:t>
            </a: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16200000">
            <a:off x="5779469" y="1142437"/>
            <a:ext cx="211888" cy="31322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35182" y="3032580"/>
            <a:ext cx="888880" cy="434825"/>
          </a:xfrm>
          <a:prstGeom prst="rect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INTC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17" name="Up-Down Arrow 16"/>
          <p:cNvSpPr/>
          <p:nvPr/>
        </p:nvSpPr>
        <p:spPr>
          <a:xfrm rot="5400000">
            <a:off x="7718552" y="1273127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3022" y="3029749"/>
            <a:ext cx="1037758" cy="437656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8105260" y="1316725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PRU0 I/O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339277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342699" y="1980585"/>
            <a:ext cx="958173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RAM</a:t>
            </a: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4808988" y="238105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5598510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6958879" y="280398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4768325" y="280114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5780601" y="2814520"/>
            <a:ext cx="211561" cy="1010102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4115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13794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48632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6117389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6683452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7202331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8105260" y="1815990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PRU1 I/O</a:t>
            </a:r>
          </a:p>
        </p:txBody>
      </p:sp>
      <p:sp>
        <p:nvSpPr>
          <p:cNvPr id="56" name="Up-Down Arrow 55"/>
          <p:cNvSpPr/>
          <p:nvPr/>
        </p:nvSpPr>
        <p:spPr>
          <a:xfrm rot="5400000">
            <a:off x="7718552" y="1777709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81710" y="4556159"/>
            <a:ext cx="958173" cy="419921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Memory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22796" y="4547677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  <a:endParaRPr lang="en-US" altLang="ja-JP" sz="1100" b="1" dirty="0">
              <a:solidFill>
                <a:srgbClr val="000000"/>
              </a:solidFill>
              <a:ea typeface="MS Mincho"/>
              <a:cs typeface="MS Mincho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0975" y="5810110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46237" y="5812644"/>
            <a:ext cx="721871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GP I/O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 rot="16200000">
            <a:off x="2436168" y="3110235"/>
            <a:ext cx="357971" cy="44272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			L4 </a:t>
            </a: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2" name="Up-Down Arrow 64"/>
          <p:cNvSpPr/>
          <p:nvPr/>
        </p:nvSpPr>
        <p:spPr>
          <a:xfrm>
            <a:off x="2504467" y="4236507"/>
            <a:ext cx="218731" cy="908391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Up-Down Arrow 66"/>
          <p:cNvSpPr/>
          <p:nvPr/>
        </p:nvSpPr>
        <p:spPr>
          <a:xfrm>
            <a:off x="125599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Up-Down Arrow 67"/>
          <p:cNvSpPr/>
          <p:nvPr/>
        </p:nvSpPr>
        <p:spPr>
          <a:xfrm>
            <a:off x="369610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Up-Down Arrow 68"/>
          <p:cNvSpPr/>
          <p:nvPr/>
        </p:nvSpPr>
        <p:spPr>
          <a:xfrm>
            <a:off x="1781942" y="550287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Up-Down Arrow 69"/>
          <p:cNvSpPr/>
          <p:nvPr/>
        </p:nvSpPr>
        <p:spPr>
          <a:xfrm>
            <a:off x="3087712" y="550894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ectangle 70"/>
          <p:cNvSpPr/>
          <p:nvPr/>
        </p:nvSpPr>
        <p:spPr>
          <a:xfrm>
            <a:off x="1494238" y="971080"/>
            <a:ext cx="2232187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</a:rPr>
              <a:t>ARM Subsystem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693583" y="1623965"/>
            <a:ext cx="1905610" cy="502920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 smtClean="0">
                <a:solidFill>
                  <a:schemeClr val="bg1"/>
                </a:solidFill>
                <a:ea typeface="MS Mincho"/>
                <a:cs typeface="MS Mincho"/>
              </a:rPr>
              <a:t>Cortex-A8</a:t>
            </a: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4" name="Rectangle 79"/>
          <p:cNvSpPr>
            <a:spLocks noChangeArrowheads="1"/>
          </p:cNvSpPr>
          <p:nvPr/>
        </p:nvSpPr>
        <p:spPr bwMode="auto">
          <a:xfrm>
            <a:off x="1693583" y="2202574"/>
            <a:ext cx="914400" cy="501193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L1 Instruction 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5" name="Rectangle 80"/>
          <p:cNvSpPr>
            <a:spLocks noChangeArrowheads="1"/>
          </p:cNvSpPr>
          <p:nvPr/>
        </p:nvSpPr>
        <p:spPr bwMode="auto">
          <a:xfrm>
            <a:off x="2684793" y="2202573"/>
            <a:ext cx="914400" cy="501193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L1 </a:t>
            </a: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Data </a:t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6" name="Rectangle 81"/>
          <p:cNvSpPr>
            <a:spLocks noChangeArrowheads="1"/>
          </p:cNvSpPr>
          <p:nvPr/>
        </p:nvSpPr>
        <p:spPr bwMode="auto">
          <a:xfrm>
            <a:off x="1693583" y="2778648"/>
            <a:ext cx="1905610" cy="50292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L2 Data Cache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39277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PRU0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  <a:endParaRPr lang="en-US" altLang="ja-JP" sz="1600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13794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PRU1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7" name="Up-Down Arrow 65"/>
          <p:cNvSpPr/>
          <p:nvPr/>
        </p:nvSpPr>
        <p:spPr>
          <a:xfrm>
            <a:off x="2506940" y="3466484"/>
            <a:ext cx="211561" cy="33959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387" y="3466484"/>
            <a:ext cx="236287" cy="93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82"/>
          <p:cNvSpPr>
            <a:spLocks noChangeArrowheads="1"/>
          </p:cNvSpPr>
          <p:nvPr/>
        </p:nvSpPr>
        <p:spPr bwMode="auto">
          <a:xfrm rot="16200000">
            <a:off x="2442186" y="1795074"/>
            <a:ext cx="357971" cy="4415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			L3 Interconnect</a:t>
            </a:r>
          </a:p>
        </p:txBody>
      </p:sp>
      <p:sp>
        <p:nvSpPr>
          <p:cNvPr id="30" name="Rectangle 59"/>
          <p:cNvSpPr>
            <a:spLocks noChangeArrowheads="1"/>
          </p:cNvSpPr>
          <p:nvPr/>
        </p:nvSpPr>
        <p:spPr bwMode="auto">
          <a:xfrm rot="16200000">
            <a:off x="3830781" y="406479"/>
            <a:ext cx="357971" cy="71924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L3 Interconnect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7" grpId="0" animBg="1"/>
      <p:bldP spid="20" grpId="0" animBg="1"/>
      <p:bldP spid="39" grpId="0" animBg="1"/>
      <p:bldP spid="49" grpId="0" animBg="1"/>
      <p:bldP spid="50" grpId="0" animBg="1"/>
      <p:bldP spid="54" grpId="0" animBg="1"/>
      <p:bldP spid="55" grpId="0" animBg="1"/>
      <p:bldP spid="57" grpId="0" animBg="1"/>
      <p:bldP spid="58" grpId="0" animBg="1"/>
      <p:bldP spid="72" grpId="0" animBg="1"/>
      <p:bldP spid="41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6" grpId="0" animBg="1"/>
      <p:bldP spid="13" grpId="0" animBg="1"/>
      <p:bldP spid="38" grpId="0" animBg="1"/>
      <p:bldP spid="29" grpId="0" build="allAtOnce" animBg="1"/>
      <p:bldP spid="30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PRU Attributes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5738859" cy="601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0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PRU – Programmable real-time</a:t>
            </a:r>
            <a:br>
              <a:rPr lang="en-US" sz="3200" dirty="0" smtClean="0"/>
            </a:br>
            <a:r>
              <a:rPr lang="en-US" sz="3200" dirty="0" smtClean="0"/>
              <a:t>ICSS – Industrial Communication Sub-system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209800"/>
            <a:ext cx="81438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2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PRU features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OCP – open core protocol – master port and slave port</a:t>
            </a:r>
          </a:p>
          <a:p>
            <a:r>
              <a:rPr lang="en-US" dirty="0" smtClean="0"/>
              <a:t>2 PRUs, each had private memory</a:t>
            </a:r>
          </a:p>
          <a:p>
            <a:pPr lvl="1"/>
            <a:r>
              <a:rPr lang="en-US" dirty="0" smtClean="0"/>
              <a:t>8K data </a:t>
            </a:r>
          </a:p>
          <a:p>
            <a:pPr lvl="1"/>
            <a:r>
              <a:rPr lang="en-US" dirty="0" smtClean="0"/>
              <a:t>8K program</a:t>
            </a:r>
          </a:p>
          <a:p>
            <a:r>
              <a:rPr lang="en-US" dirty="0" smtClean="0"/>
              <a:t>In between there Is scratch pad memory SPAD  (3 banks, 30 32-bit registers)</a:t>
            </a:r>
          </a:p>
          <a:p>
            <a:r>
              <a:rPr lang="en-US" dirty="0" smtClean="0"/>
              <a:t>Shared memory:</a:t>
            </a:r>
          </a:p>
          <a:p>
            <a:pPr lvl="1"/>
            <a:r>
              <a:rPr lang="en-US" dirty="0" smtClean="0"/>
              <a:t>Shared ram 12k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PRU features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 Controller</a:t>
            </a:r>
          </a:p>
          <a:p>
            <a:pPr lvl="1"/>
            <a:r>
              <a:rPr lang="en-US" dirty="0" smtClean="0"/>
              <a:t>64 input events</a:t>
            </a:r>
          </a:p>
          <a:p>
            <a:pPr lvl="1"/>
            <a:r>
              <a:rPr lang="en-US" dirty="0" smtClean="0"/>
              <a:t>10 interrupt channels – hardware priorities</a:t>
            </a:r>
          </a:p>
          <a:p>
            <a:pPr lvl="1"/>
            <a:r>
              <a:rPr lang="en-US" dirty="0" smtClean="0"/>
              <a:t>16 software events can be generated by 2 PRU</a:t>
            </a:r>
          </a:p>
          <a:p>
            <a:r>
              <a:rPr lang="en-US" dirty="0" smtClean="0"/>
              <a:t>Two MII ports, one MDIO port</a:t>
            </a:r>
          </a:p>
          <a:p>
            <a:r>
              <a:rPr lang="en-US" dirty="0" smtClean="0"/>
              <a:t>IEP (Industrial Ethernet peripheral) for harsh conditions (Fiber?)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2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PRU features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Enhanced Capture Module n(ECAP)</a:t>
            </a:r>
          </a:p>
          <a:p>
            <a:r>
              <a:rPr lang="en-US" dirty="0" smtClean="0"/>
              <a:t>Memory is parity protected</a:t>
            </a:r>
          </a:p>
        </p:txBody>
      </p:sp>
    </p:spTree>
    <p:extLst>
      <p:ext uri="{BB962C8B-B14F-4D97-AF65-F5344CB8AC3E}">
        <p14:creationId xmlns:p14="http://schemas.microsoft.com/office/powerpoint/2010/main" val="138240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PRU-ICSS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029325" cy="489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49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PRU Local memories – Program memory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2" y="1600200"/>
            <a:ext cx="83153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1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PRU Memory Map (local)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1915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181600"/>
            <a:ext cx="8305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0350" y="6172200"/>
            <a:ext cx="693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PRU sees his RAN at 0x000 0000 and the other one at 0x0000 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PRU Memory Map (Global)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1219200"/>
            <a:ext cx="412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host view of the PRU memories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752600"/>
            <a:ext cx="78581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0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223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PRU in Sitara Device</vt:lpstr>
      <vt:lpstr>PRU – Programmable real-time ICSS – Industrial Communication Sub-system</vt:lpstr>
      <vt:lpstr>PRU features</vt:lpstr>
      <vt:lpstr>PRU features</vt:lpstr>
      <vt:lpstr>PRU features</vt:lpstr>
      <vt:lpstr>PRU-ICSS</vt:lpstr>
      <vt:lpstr>PRU Local memories – Program memory</vt:lpstr>
      <vt:lpstr>PRU Memory Map (local)</vt:lpstr>
      <vt:lpstr>PRU Memory Map (Global)</vt:lpstr>
      <vt:lpstr>PRU Attributes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 – Programmable real-time ICSS – Industrial Communication Sub-system</dc:title>
  <dc:creator>Katzur, Ran</dc:creator>
  <cp:lastModifiedBy>Katzur, Ran</cp:lastModifiedBy>
  <cp:revision>8</cp:revision>
  <dcterms:created xsi:type="dcterms:W3CDTF">2014-09-08T17:10:44Z</dcterms:created>
  <dcterms:modified xsi:type="dcterms:W3CDTF">2014-09-09T18:08:52Z</dcterms:modified>
</cp:coreProperties>
</file>