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6"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07T16:52:21.816" idx="1">
    <p:pos x="5155" y="2458"/>
    <p:text>Where is the original of this image?  After changing the format, it might be best to bring in a new version.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2-07T16:53:10.785" idx="2">
    <p:pos x="1957" y="1527"/>
    <p:text>What document is this table from?  I assume the bootloader user's guide.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2-07T17:19:06.194" idx="3">
    <p:pos x="2287" y="2063"/>
    <p:text>How do they load this image?  Is this justa  Memcpy from Core 0's boot code?
Where do you find hte Boot Magic address?  Assume in the bootloader UG?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10453-BEF8-464E-9AFA-92080550FFC9}" type="datetimeFigureOut">
              <a:rPr lang="en-US" smtClean="0"/>
              <a:t>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9C01F-276E-44BC-A256-D85730E8FD4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Ro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Rot="1" noChangeArrowheads="1" noTextEdit="1"/>
          </p:cNvSpPr>
          <p:nvPr>
            <p:ph type="sldImg"/>
          </p:nvPr>
        </p:nvSpPr>
        <p:spPr>
          <a:xfrm>
            <a:off x="1143000" y="685800"/>
            <a:ext cx="4570413" cy="342900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2233613" y="6457950"/>
            <a:ext cx="4152900" cy="250825"/>
          </a:xfrm>
          <a:prstGeom prst="rect">
            <a:avLst/>
          </a:prstGeom>
          <a:ln/>
        </p:spPr>
        <p:txBody>
          <a:bodyPr/>
          <a:lstStyle>
            <a:lvl1pPr>
              <a:defRPr/>
            </a:lvl1pPr>
          </a:lstStyle>
          <a:p>
            <a:pPr>
              <a:defRPr/>
            </a:pPr>
            <a:r>
              <a:rPr lang="en-US"/>
              <a:t>“TI Proprietary Information - NDA Required” </a:t>
            </a:r>
          </a:p>
        </p:txBody>
      </p:sp>
      <p:sp>
        <p:nvSpPr>
          <p:cNvPr id="6" name="Rectangle 6"/>
          <p:cNvSpPr>
            <a:spLocks noGrp="1" noChangeArrowheads="1"/>
          </p:cNvSpPr>
          <p:nvPr>
            <p:ph type="sldNum" sz="quarter" idx="11"/>
          </p:nvPr>
        </p:nvSpPr>
        <p:spPr>
          <a:xfrm>
            <a:off x="6642100" y="6078538"/>
            <a:ext cx="2133600" cy="206375"/>
          </a:xfrm>
          <a:prstGeom prst="rect">
            <a:avLst/>
          </a:prstGeom>
          <a:ln/>
        </p:spPr>
        <p:txBody>
          <a:bodyPr/>
          <a:lstStyle>
            <a:lvl1pPr>
              <a:defRPr/>
            </a:lvl1pPr>
          </a:lstStyle>
          <a:p>
            <a:pPr>
              <a:defRPr/>
            </a:pPr>
            <a:fld id="{9907C6B5-0C42-4325-A8F3-B73B2AF1B0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2233613" y="6457950"/>
            <a:ext cx="4152900" cy="250825"/>
          </a:xfrm>
          <a:prstGeom prst="rect">
            <a:avLst/>
          </a:prstGeom>
          <a:ln/>
        </p:spPr>
        <p:txBody>
          <a:bodyPr/>
          <a:lstStyle>
            <a:lvl1pPr>
              <a:defRPr/>
            </a:lvl1pPr>
          </a:lstStyle>
          <a:p>
            <a:pPr>
              <a:defRPr/>
            </a:pPr>
            <a:r>
              <a:rPr lang="en-US"/>
              <a:t>“TI Proprietary Information - NDA Required” </a:t>
            </a:r>
          </a:p>
        </p:txBody>
      </p:sp>
      <p:sp>
        <p:nvSpPr>
          <p:cNvPr id="6" name="Rectangle 6"/>
          <p:cNvSpPr>
            <a:spLocks noGrp="1" noChangeArrowheads="1"/>
          </p:cNvSpPr>
          <p:nvPr>
            <p:ph type="sldNum" sz="quarter" idx="11"/>
          </p:nvPr>
        </p:nvSpPr>
        <p:spPr>
          <a:xfrm>
            <a:off x="6642100" y="6078538"/>
            <a:ext cx="2133600" cy="206375"/>
          </a:xfrm>
          <a:prstGeom prst="rect">
            <a:avLst/>
          </a:prstGeom>
          <a:ln/>
        </p:spPr>
        <p:txBody>
          <a:bodyPr/>
          <a:lstStyle>
            <a:lvl1pPr>
              <a:defRPr/>
            </a:lvl1pPr>
          </a:lstStyle>
          <a:p>
            <a:pPr>
              <a:defRPr/>
            </a:pPr>
            <a:fld id="{8A0595D4-4DC4-4D5D-A464-0530A1B6FA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xfrm>
            <a:off x="2233613" y="6457950"/>
            <a:ext cx="4152900" cy="250825"/>
          </a:xfrm>
          <a:prstGeom prst="rect">
            <a:avLst/>
          </a:prstGeom>
          <a:ln/>
        </p:spPr>
        <p:txBody>
          <a:bodyPr/>
          <a:lstStyle>
            <a:lvl1pPr>
              <a:defRPr/>
            </a:lvl1pPr>
          </a:lstStyle>
          <a:p>
            <a:pPr>
              <a:defRPr/>
            </a:pPr>
            <a:r>
              <a:rPr lang="en-US"/>
              <a:t>“TI Proprietary Information - NDA Required” </a:t>
            </a:r>
          </a:p>
        </p:txBody>
      </p:sp>
      <p:sp>
        <p:nvSpPr>
          <p:cNvPr id="7" name="Rectangle 6"/>
          <p:cNvSpPr>
            <a:spLocks noGrp="1" noChangeArrowheads="1"/>
          </p:cNvSpPr>
          <p:nvPr>
            <p:ph type="sldNum" sz="quarter" idx="11"/>
          </p:nvPr>
        </p:nvSpPr>
        <p:spPr>
          <a:xfrm>
            <a:off x="6642100" y="6078538"/>
            <a:ext cx="2133600" cy="206375"/>
          </a:xfrm>
          <a:prstGeom prst="rect">
            <a:avLst/>
          </a:prstGeom>
          <a:ln/>
        </p:spPr>
        <p:txBody>
          <a:bodyPr/>
          <a:lstStyle>
            <a:lvl1pPr>
              <a:defRPr/>
            </a:lvl1pPr>
          </a:lstStyle>
          <a:p>
            <a:pPr>
              <a:defRPr/>
            </a:pPr>
            <a:fld id="{D67CA2FD-8D04-42DB-85D9-BBB791E9228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2233613" y="6457950"/>
            <a:ext cx="4152900" cy="250825"/>
          </a:xfrm>
          <a:prstGeom prst="rect">
            <a:avLst/>
          </a:prstGeom>
          <a:ln/>
        </p:spPr>
        <p:txBody>
          <a:bodyPr/>
          <a:lstStyle>
            <a:lvl1pPr>
              <a:defRPr/>
            </a:lvl1pPr>
          </a:lstStyle>
          <a:p>
            <a:pPr>
              <a:defRPr/>
            </a:pPr>
            <a:r>
              <a:rPr lang="en-US"/>
              <a:t>“TI Proprietary Information - NDA Required” </a:t>
            </a:r>
          </a:p>
        </p:txBody>
      </p:sp>
      <p:sp>
        <p:nvSpPr>
          <p:cNvPr id="4" name="Rectangle 6"/>
          <p:cNvSpPr>
            <a:spLocks noGrp="1" noChangeArrowheads="1"/>
          </p:cNvSpPr>
          <p:nvPr>
            <p:ph type="sldNum" sz="quarter" idx="11"/>
          </p:nvPr>
        </p:nvSpPr>
        <p:spPr>
          <a:xfrm>
            <a:off x="6642100" y="6078538"/>
            <a:ext cx="2133600" cy="206375"/>
          </a:xfrm>
          <a:prstGeom prst="rect">
            <a:avLst/>
          </a:prstGeom>
          <a:ln/>
        </p:spPr>
        <p:txBody>
          <a:bodyPr/>
          <a:lstStyle>
            <a:lvl1pPr>
              <a:defRPr/>
            </a:lvl1pPr>
          </a:lstStyle>
          <a:p>
            <a:pPr>
              <a:defRPr/>
            </a:pPr>
            <a:fld id="{A798BCC3-35B8-4A0E-9E73-8BCC978EA0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355600" y="6038850"/>
            <a:ext cx="2133600" cy="206375"/>
          </a:xfrm>
          <a:prstGeom prst="rect">
            <a:avLst/>
          </a:prstGeom>
          <a:ln/>
        </p:spPr>
        <p:txBody>
          <a:bodyPr/>
          <a:lstStyle>
            <a:lvl1pPr>
              <a:defRPr/>
            </a:lvl1pPr>
          </a:lstStyle>
          <a:p>
            <a:pPr>
              <a:defRPr/>
            </a:pPr>
            <a:fld id="{ABD37CDB-EE79-42EA-80C8-99861340F737}" type="datetime1">
              <a:rPr lang="en-US"/>
              <a:pPr>
                <a:defRPr/>
              </a:pPr>
              <a:t>2/7/2012</a:t>
            </a:fld>
            <a:endParaRPr lang="en-US"/>
          </a:p>
        </p:txBody>
      </p:sp>
      <p:sp>
        <p:nvSpPr>
          <p:cNvPr id="5" name="Rectangle 5"/>
          <p:cNvSpPr>
            <a:spLocks noGrp="1" noChangeArrowheads="1"/>
          </p:cNvSpPr>
          <p:nvPr>
            <p:ph type="ftr" sz="quarter" idx="11"/>
          </p:nvPr>
        </p:nvSpPr>
        <p:spPr>
          <a:xfrm>
            <a:off x="2486025" y="6038850"/>
            <a:ext cx="4164013" cy="250825"/>
          </a:xfrm>
          <a:prstGeom prst="rect">
            <a:avLst/>
          </a:prstGeom>
          <a:ln/>
        </p:spPr>
        <p:txBody>
          <a:bodyPr/>
          <a:lstStyle>
            <a:lvl1pPr>
              <a:defRPr/>
            </a:lvl1pPr>
          </a:lstStyle>
          <a:p>
            <a:pPr>
              <a:defRPr/>
            </a:pPr>
            <a:r>
              <a:rPr lang="en-US"/>
              <a:t>“TI Proprietary Information - NDA Required” </a:t>
            </a:r>
          </a:p>
        </p:txBody>
      </p:sp>
      <p:sp>
        <p:nvSpPr>
          <p:cNvPr id="6" name="Rectangle 6"/>
          <p:cNvSpPr>
            <a:spLocks noGrp="1" noChangeArrowheads="1"/>
          </p:cNvSpPr>
          <p:nvPr>
            <p:ph type="sldNum" sz="quarter" idx="12"/>
          </p:nvPr>
        </p:nvSpPr>
        <p:spPr>
          <a:xfrm>
            <a:off x="6642100" y="6038850"/>
            <a:ext cx="2133600" cy="206375"/>
          </a:xfrm>
          <a:prstGeom prst="rect">
            <a:avLst/>
          </a:prstGeom>
          <a:ln/>
        </p:spPr>
        <p:txBody>
          <a:bodyPr/>
          <a:lstStyle>
            <a:lvl1pPr>
              <a:defRPr/>
            </a:lvl1pPr>
          </a:lstStyle>
          <a:p>
            <a:pPr>
              <a:defRPr/>
            </a:pPr>
            <a:fld id="{CBF3E2F9-CC26-4EE2-A3E6-103134810C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userDrawn="1">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10"/>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CI 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dirty="0" err="1"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smtClean="0"/>
              <a:t>EMIF16 mode is used to boot from the NOR flash.</a:t>
            </a:r>
          </a:p>
          <a:p>
            <a:pPr eaLnBrk="1" hangingPunct="1"/>
            <a:r>
              <a:rPr lang="en-US" sz="1800" smtClean="0"/>
              <a:t>The boot loader configures the EMIF16 and then sets the boot complete bit corresponding to corePac0 in the boot complete register and then branches to EMIF16 CS2 data memory at 0x70000000. </a:t>
            </a:r>
          </a:p>
          <a:p>
            <a:pPr eaLnBrk="1" hangingPunct="1"/>
            <a:r>
              <a:rPr lang="en-US" sz="1800" smtClean="0"/>
              <a:t>No Memory is reserved by the boot loader.</a:t>
            </a:r>
          </a:p>
          <a:p>
            <a:pPr eaLnBrk="1" hangingPunct="1">
              <a:buFontTx/>
              <a:buNone/>
            </a:pPr>
            <a:endParaRPr lang="en-US" sz="1800" smtClean="0"/>
          </a:p>
        </p:txBody>
      </p:sp>
      <p:graphicFrame>
        <p:nvGraphicFramePr>
          <p:cNvPr id="558314" name="Group 234"/>
          <p:cNvGraphicFramePr>
            <a:graphicFrameLocks noGrp="1"/>
          </p:cNvGraphicFramePr>
          <p:nvPr>
            <p:ph sz="quarter" idx="2"/>
          </p:nvPr>
        </p:nvGraphicFramePr>
        <p:xfrm>
          <a:off x="528638" y="2608263"/>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Sleep / EMIF16 Configuration Bit Fields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Reserved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Wait Enable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Sub-Mode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Index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948113"/>
          <a:ext cx="8283575" cy="2290763"/>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Sleep / EMIF16 Configuration Bit Field Description</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Sub-Mode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Sleep Boot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EMIF16 boot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0b10-0b11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Reserved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Wait Enable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Wait enable disabled (EMIF16 sub mode)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Wait enable enabled (EMIF16 sub mode)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nvPr>
        </p:nvGraphicFramePr>
        <p:xfrm>
          <a:off x="596900" y="1325563"/>
          <a:ext cx="8139113" cy="754063"/>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Ethernet (SGMII) Device Configuration Bit fields</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SERDES Clock Mult</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Ext connection</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Dev ID</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Dev ID (SR ID)</a:t>
                      </a:r>
                      <a:endParaRPr kumimoji="0" lang="en-US" sz="1800" b="0" i="0" u="none" strike="noStrike" cap="none" normalizeH="0" baseline="0" smtClean="0">
                        <a:ln>
                          <a:noFill/>
                        </a:ln>
                        <a:solidFill>
                          <a:schemeClr val="tx1"/>
                        </a:solidFill>
                        <a:effectLst/>
                        <a:latin typeface="Arial"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nvPr>
        </p:nvGraphicFramePr>
        <p:xfrm>
          <a:off x="636588" y="2146300"/>
          <a:ext cx="4157662" cy="4054474"/>
        </p:xfrm>
        <a:graphic>
          <a:graphicData uri="http://schemas.openxmlformats.org/drawingml/2006/table">
            <a:tbl>
              <a:tblPr/>
              <a:tblGrid>
                <a:gridCol w="1385887"/>
                <a:gridCol w="1209675"/>
                <a:gridCol w="1562100"/>
              </a:tblGrid>
              <a:tr h="24387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Ethernet (SGMII) Configuration Bit fields description</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48726">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Ext connection</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Mac to Mac connection, master with auto negotiation</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Mac to Mac connection, slave, and Mac to Phy</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Mac to Mac, forced link</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Mac to fiber connection</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Device ID</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0-7</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This value is used in the device ID field of the Ethernet ready frame. Bits 1:0 are use for the SR ID.</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The output frequency of the PLL must be 1.25 GBs.</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x8</a:t>
                      </a:r>
                      <a:r>
                        <a:rPr kumimoji="0" lang="en-US" sz="1000" b="0" i="0" u="none" strike="noStrike" cap="none" normalizeH="0" baseline="0" smtClean="0">
                          <a:ln>
                            <a:noFill/>
                          </a:ln>
                          <a:solidFill>
                            <a:srgbClr val="FF0000"/>
                          </a:solidFill>
                          <a:effectLst/>
                          <a:latin typeface="Times New Roman" pitchFamily="18" charset="0"/>
                          <a:cs typeface="Times New Roman" pitchFamily="18" charset="0"/>
                        </a:rPr>
                        <a:t> </a:t>
                      </a: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for input clock of 156.25 MHz</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x5 for input clock of 250 MHz</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x4 for input clock of 312.5 MHz</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Reserved</a:t>
                      </a:r>
                      <a:endParaRPr kumimoji="0" lang="en-US"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349250" y="803275"/>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03238" y="1493838"/>
          <a:ext cx="7999412" cy="757239"/>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Rapid I/O Device Configuration Bit Fields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Lane Setup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 Clock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530225" y="2560638"/>
          <a:ext cx="7981950" cy="365760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SRIO Configuration Bit Field Descriptions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Smart Reflex 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 Clock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Reference Clock = 156.25 MHz</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Reference Clock = 250 MHz</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Reference Clock = 312.5 MHz</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 = 1.25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 = 2.5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 = 3.125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 = 5.0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Lane Setup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Port Configured as 4 ports each 1 lane wide (4 -1x ports)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Port Configured as 2 ports  2 lanes wide (2 – 2x ports)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nvPr>
        </p:nvGraphicFramePr>
        <p:xfrm>
          <a:off x="628650" y="4094163"/>
          <a:ext cx="8147050" cy="219432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I2C Master Mode Device Configuration Field Descriptions</a:t>
                      </a:r>
                      <a:endParaRPr kumimoji="0" lang="en-US" sz="1800" b="0" i="0" u="none" strike="noStrike" cap="none" normalizeH="0" baseline="0" dirty="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Master Mode</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Passive Mode </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Boot From I2C EEPROM at I2C bus address 0x50</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Boot From I2C EEPROM at I2C bus address 0x51</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Speed</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I2C data rate set to approximately 20 kHz</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I2C fast mode. Data rate set to approximately 400 kHz (will not exceed)</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Parameter Index</a:t>
                      </a:r>
                      <a:endParaRPr kumimoji="0" lang="en-US" sz="1800" b="0" i="0" u="none" strike="noStrike" cap="none" normalizeH="0" baseline="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0-31</a:t>
                      </a:r>
                      <a:endParaRPr kumimoji="0" lang="en-US" sz="1800" b="0" i="0" u="none" strike="noStrike" cap="none" normalizeH="0" baseline="0" dirty="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Identifies the index of the configuration table initially read from the I2C EEPROM</a:t>
                      </a:r>
                      <a:endParaRPr kumimoji="0" lang="en-US" sz="1800" b="0" i="0" u="none" strike="noStrike" cap="none" normalizeH="0" baseline="0" dirty="0" smtClean="0">
                        <a:ln>
                          <a:noFill/>
                        </a:ln>
                        <a:solidFill>
                          <a:schemeClr val="tx1"/>
                        </a:solidFill>
                        <a:effectLst/>
                        <a:latin typeface="Arial"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r>
              <a:rPr lang="en-US" dirty="0" smtClean="0"/>
              <a:t/>
            </a:r>
            <a:br>
              <a:rPr lang="en-US" dirty="0" smtClean="0"/>
            </a:br>
            <a:r>
              <a:rPr lang="en-US" sz="3200" dirty="0" smtClean="0"/>
              <a:t>I2C </a:t>
            </a:r>
            <a:r>
              <a:rPr lang="en-US" sz="3200" dirty="0" smtClean="0"/>
              <a:t>Master Mode</a:t>
            </a:r>
            <a:endParaRPr lang="en-US" dirty="0" smtClean="0"/>
          </a:p>
        </p:txBody>
      </p:sp>
      <p:sp>
        <p:nvSpPr>
          <p:cNvPr id="20485" name="Rectangle 12"/>
          <p:cNvSpPr>
            <a:spLocks noGrp="1" noChangeArrowheads="1"/>
          </p:cNvSpPr>
          <p:nvPr>
            <p:ph type="body" sz="half" idx="1"/>
          </p:nvPr>
        </p:nvSpPr>
        <p:spPr>
          <a:xfrm>
            <a:off x="300038" y="14478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938463"/>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I2C Master Mode Device Configuration Bit Fields</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Rsvd</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Speed</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Rsvd</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Mode (0)</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Parameter Index</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smtClean="0"/>
              <a:t>Boot Configuration – 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smtClean="0"/>
              <a:t>In passive mode the I2C Device Configuration uses 5 bits of device configuration instead of 7 used in master mode.</a:t>
            </a:r>
          </a:p>
          <a:p>
            <a:pPr eaLnBrk="1" hangingPunct="1"/>
            <a:r>
              <a:rPr lang="en-US" sz="1800" smtClean="0"/>
              <a:t>In passive mode the device does not drive the clock, but simply acks data received on the specified address.</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5228" name="Group 220"/>
          <p:cNvGraphicFramePr>
            <a:graphicFrameLocks noGrp="1"/>
          </p:cNvGraphicFramePr>
          <p:nvPr>
            <p:ph sz="quarter" idx="3"/>
          </p:nvPr>
        </p:nvGraphicFramePr>
        <p:xfrm>
          <a:off x="577850" y="4048125"/>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I2C Passive Mode Device Configuration Field Descriptions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Mode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Master Mode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Passive Mode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0-7</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The I2C Bus address the device will listen to for data</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nvPr>
        </p:nvGraphicFramePr>
        <p:xfrm>
          <a:off x="768350" y="2803525"/>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Times New Roman" pitchFamily="18" charset="0"/>
                          <a:cs typeface="Times New Roman" pitchFamily="18" charset="0"/>
                        </a:rPr>
                        <a:t>I2C Passive Mode Device Configuration Bit Fields</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Rsvd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Receive I2C Address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Rsvd</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814388" y="806450"/>
            <a:ext cx="7856537" cy="915988"/>
          </a:xfrm>
          <a:prstGeom prst="rect">
            <a:avLst/>
          </a:prstGeom>
          <a:noFill/>
          <a:ln w="9525">
            <a:noFill/>
            <a:miter lim="800000"/>
            <a:headEnd/>
            <a:tailEnd/>
          </a:ln>
          <a:effectLst/>
        </p:spPr>
        <p:txBody>
          <a:bodyPr>
            <a:spAutoFit/>
          </a:bodyPr>
          <a:lstStyle/>
          <a:p>
            <a:r>
              <a:rPr lang="en-US"/>
              <a:t>Similar to I2C, the bootloader reads either a boot parameter table or boot config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709863"/>
          <a:ext cx="8205788" cy="347503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SPI Device Configuration Field Descriptions</a:t>
                      </a:r>
                      <a:endParaRPr kumimoji="0" lang="en-US" sz="1800" b="0" i="0" u="none" strike="noStrike" cap="none" normalizeH="0" baseline="0" dirty="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Mode</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is output on the rising edge of SPICLK. Input data is latched on the falling edge.</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is output one half-cycle before the first rising edge of SPICLK and on subsequent falling edges. Input data is latched on the rising edge of SPICLK.</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is output on the falling edge of SPICLK. Input data is latched on the rising edge.</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is output one half-cycle before the first falling edge of SPICLK and on subsequent rising edges. Input data is latched on the falling edge of SPICLK.</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4,5 pin</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 pin mode used</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 pin mode used</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Addr Width</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 bit address values are used</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24 bit address values are used</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Chip Select</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0-3</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The chip select field value</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Parameter Table Index</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0-3</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Specifies which parameter table is loaded</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Index</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0-3</a:t>
                      </a:r>
                      <a:endParaRPr kumimoji="0" lang="en-US" sz="1800" b="0" i="0" u="none" strike="noStrike" cap="none" normalizeH="0" baseline="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Smart Reflex Index</a:t>
                      </a:r>
                      <a:endParaRPr kumimoji="0" lang="en-US" sz="1800" b="0" i="0" u="none" strike="noStrike" cap="none" normalizeH="0" baseline="0" dirty="0" smtClean="0">
                        <a:ln>
                          <a:noFill/>
                        </a:ln>
                        <a:solidFill>
                          <a:schemeClr val="tx1"/>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744538" y="1722438"/>
          <a:ext cx="7886700" cy="903289"/>
        </p:xfrm>
        <a:graphic>
          <a:graphicData uri="http://schemas.openxmlformats.org/drawingml/2006/table">
            <a:tbl>
              <a:tblPr/>
              <a:tblGrid>
                <a:gridCol w="879475"/>
                <a:gridCol w="879475"/>
                <a:gridCol w="879475"/>
                <a:gridCol w="879475"/>
                <a:gridCol w="560387"/>
                <a:gridCol w="671513"/>
                <a:gridCol w="671512"/>
                <a:gridCol w="863600"/>
                <a:gridCol w="781050"/>
                <a:gridCol w="820738"/>
              </a:tblGrid>
              <a:tr h="249238">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SPI Device Configuration Bit Fields</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23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04813">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Mode</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(clk Pol/Phase)</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4,5pin</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Addr Width</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Chip select</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Times New Roman" pitchFamily="18" charset="0"/>
                          <a:cs typeface="Times New Roman" pitchFamily="18" charset="0"/>
                        </a:rPr>
                        <a:t>Parameter Table</a:t>
                      </a:r>
                      <a:endParaRPr kumimoji="0" lang="en-US" sz="800" b="0" i="0" u="none" strike="noStrike" cap="none" normalizeH="0" baseline="0" smtClean="0">
                        <a:ln>
                          <a:noFill/>
                        </a:ln>
                        <a:solidFill>
                          <a:schemeClr val="tx1"/>
                        </a:solidFill>
                        <a:effectLst/>
                        <a:latin typeface="Times New Roman" pitchFamily="18" charset="0"/>
                        <a:cs typeface="Times New Roman" pitchFamily="18" charset="0"/>
                      </a:endParaRP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PCI Device Configuration Bit Fields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Rsvd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 Config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PCI Device Configuration Bit Fields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Smart Reflex 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 Config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0-0xf</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See Next Slide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215900" y="1031875"/>
          <a:ext cx="8569325" cy="4846641"/>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 Config / PCIe Window Sizes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 bit Address Translation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 bit Address Translation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 cfg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BAR3/4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0b0000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PCIe MMRs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Clone of BAR4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0b0001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0b0010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0b0011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0b0101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0b0110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0b0111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0b1000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0b1001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0b1010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0b1011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0b1101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0b1110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1024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1024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0b1111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2048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2048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390525" y="257175"/>
            <a:ext cx="8088313" cy="366713"/>
          </a:xfrm>
          <a:prstGeom prst="rect">
            <a:avLst/>
          </a:prstGeom>
          <a:noFill/>
          <a:ln w="9525">
            <a:noFill/>
            <a:miter lim="800000"/>
            <a:headEnd/>
            <a:tailEnd/>
          </a:ln>
          <a:effectLst/>
        </p:spPr>
        <p:txBody>
          <a:bodyPr>
            <a:spAutoFit/>
          </a:bodyPr>
          <a:lstStyle/>
          <a:p>
            <a:pPr>
              <a:spcBef>
                <a:spcPct val="50000"/>
              </a:spcBef>
            </a:pPr>
            <a:r>
              <a:rPr lang="en-US" b="1">
                <a:solidFill>
                  <a:srgbClr val="FF0000"/>
                </a:solidFill>
              </a:rPr>
              <a:t>Boot Configuration – PCI Express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704850" y="3667125"/>
          <a:ext cx="8061325" cy="2628902"/>
        </p:xfrm>
        <a:graphic>
          <a:graphicData uri="http://schemas.openxmlformats.org/drawingml/2006/table">
            <a:tbl>
              <a:tblPr/>
              <a:tblGrid>
                <a:gridCol w="1455738"/>
                <a:gridCol w="1209675"/>
                <a:gridCol w="5395912"/>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MCM Boot Device Configuration Field Descriptions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Bit Field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Index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Smart Reflex Index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 Clock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156.25 MHz</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250 MHz</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312.5 MHz</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1.25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3.125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6.25 GBs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12.5 GBs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smtClean="0"/>
              <a:t>Boot Configuration – HyperLink Mode</a:t>
            </a:r>
          </a:p>
        </p:txBody>
      </p:sp>
      <p:sp>
        <p:nvSpPr>
          <p:cNvPr id="28677" name="Rectangle 9"/>
          <p:cNvSpPr>
            <a:spLocks noGrp="1" noChangeArrowheads="1"/>
          </p:cNvSpPr>
          <p:nvPr>
            <p:ph type="body" sz="half" idx="1"/>
          </p:nvPr>
        </p:nvSpPr>
        <p:spPr>
          <a:xfrm>
            <a:off x="392113" y="915988"/>
            <a:ext cx="8435975" cy="4692650"/>
          </a:xfrm>
        </p:spPr>
        <p:txBody>
          <a:bodyPr/>
          <a:lstStyle/>
          <a:p>
            <a:pPr eaLnBrk="1" hangingPunct="1"/>
            <a:r>
              <a:rPr lang="en-US" sz="1800" smtClean="0"/>
              <a:t>HyperLink boot mode boots the DSP through the ultra short range HyperLink.</a:t>
            </a:r>
          </a:p>
          <a:p>
            <a:pPr eaLnBrk="1" hangingPunct="1"/>
            <a:r>
              <a:rPr lang="en-US" sz="180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98488" y="2381250"/>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MCM Boot Device Configuration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Reserved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Data Rate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Ref Clock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SR Index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0xD23F bytes of this L2 is reserved for the boot code. User should not overwrite this area.</a:t>
            </a:r>
          </a:p>
          <a:p>
            <a:r>
              <a:rPr lang="en-US" sz="2000" dirty="0" smtClean="0"/>
              <a:t>All the other </a:t>
            </a:r>
            <a:r>
              <a:rPr lang="en-US" sz="2000" dirty="0" err="1" smtClean="0"/>
              <a:t>corePacs</a:t>
            </a:r>
            <a:r>
              <a:rPr lang="en-US" sz="2000" dirty="0" smtClean="0"/>
              <a:t> are executing IDLE.</a:t>
            </a:r>
          </a:p>
          <a:p>
            <a:r>
              <a:rPr lang="en-US" sz="2000" dirty="0" smtClean="0"/>
              <a:t>The 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corePac’s</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a:t>
            </a:r>
            <a:r>
              <a:rPr lang="en-US" dirty="0" smtClean="0"/>
              <a:t>Boot Loader</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Code to transfer application code from memory or host to high speed internal memory</a:t>
            </a:r>
          </a:p>
          <a:p>
            <a:pPr eaLnBrk="1" hangingPunct="1"/>
            <a:r>
              <a:rPr lang="en-US" sz="2800" dirty="0" smtClean="0"/>
              <a:t>Boot loader code is burned in the DSP ROM (Non-modifiable)</a:t>
            </a:r>
          </a:p>
          <a:p>
            <a:pPr eaLnBrk="1" hangingPunct="1"/>
            <a:r>
              <a:rPr lang="en-US" sz="2800" dirty="0" smtClean="0"/>
              <a:t>Base address for the Boot Code is 0x20B00000</a:t>
            </a:r>
          </a:p>
          <a:p>
            <a:pPr eaLnBrk="1" hangingPunct="1"/>
            <a:r>
              <a:rPr lang="en-US" sz="2800" dirty="0" smtClean="0"/>
              <a:t>Boot Loader is broadly divided into two types</a:t>
            </a:r>
          </a:p>
          <a:p>
            <a:pPr marL="742950" lvl="1" indent="-285750" eaLnBrk="1" hangingPunct="1"/>
            <a:r>
              <a:rPr lang="en-US" sz="2400" dirty="0" smtClean="0"/>
              <a:t>Memory boot  where application is stored in a slow external memory</a:t>
            </a:r>
          </a:p>
          <a:p>
            <a:pPr marL="742950" lvl="1" indent="-285750" eaLnBrk="1" hangingPunct="1"/>
            <a:r>
              <a:rPr lang="en-US" sz="2400" dirty="0" smtClean="0"/>
              <a:t>Host Boot where the boot is driven by a host device connected through fast transport.</a:t>
            </a:r>
          </a:p>
          <a:p>
            <a:pPr eaLnBrk="1" hangingPunct="1"/>
            <a:r>
              <a:rPr lang="en-US" sz="2800" dirty="0" smtClean="0"/>
              <a:t>Seven different types of boot modes are supported</a:t>
            </a:r>
          </a:p>
          <a:p>
            <a:pPr eaLnBrk="1" hangingPunct="1"/>
            <a:endParaRPr lang="en-US" sz="2800" dirty="0" smtClean="0"/>
          </a:p>
          <a:p>
            <a:pPr eaLnBrk="1" hangingPunct="1"/>
            <a:endParaRPr lang="en-US" sz="2800" dirty="0" smtClean="0"/>
          </a:p>
        </p:txBody>
      </p:sp>
      <p:sp>
        <p:nvSpPr>
          <p:cNvPr id="7173" name="Slide Number Placeholder 5"/>
          <p:cNvSpPr>
            <a:spLocks noGrp="1"/>
          </p:cNvSpPr>
          <p:nvPr>
            <p:ph type="sldNum" sz="quarter" idx="11"/>
          </p:nvPr>
        </p:nvSpPr>
        <p:spPr>
          <a:noFill/>
          <a:ln>
            <a:miter lim="800000"/>
            <a:headEnd/>
            <a:tailEnd/>
          </a:ln>
        </p:spPr>
        <p:txBody>
          <a:bodyPr/>
          <a:lstStyle/>
          <a:p>
            <a:fld id="{D4390D6D-A52C-4A9D-AEF9-759E34477882}" type="slidenum">
              <a:rPr lang="en-US" smtClean="0"/>
              <a:pPr/>
              <a:t>2</a:t>
            </a:fld>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smtClean="0"/>
              <a:t>Secondary Bootload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a:t>
            </a:r>
            <a:r>
              <a:rPr lang="en-US" dirty="0" smtClean="0"/>
              <a:t>Stage </a:t>
            </a:r>
            <a:r>
              <a:rPr lang="en-US" dirty="0" smtClean="0"/>
              <a:t>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I2B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
        <p:nvSpPr>
          <p:cNvPr id="128005" name="Rectangle 5"/>
          <p:cNvSpPr>
            <a:spLocks noGrp="1" noChangeArrowheads="1"/>
          </p:cNvSpPr>
          <p:nvPr>
            <p:ph type="subTitle" idx="1"/>
          </p:nvPr>
        </p:nvSpPr>
        <p:spPr/>
        <p:txBody>
          <a:bodyPr/>
          <a:lstStyle/>
          <a:p>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p:txBody>
          <a:bodyPr/>
          <a:lstStyle/>
          <a:p>
            <a:r>
              <a:rPr lang="en-US" dirty="0" smtClean="0"/>
              <a:t>Additional Details</a:t>
            </a:r>
            <a:endParaRPr lang="en-US" dirty="0" smtClean="0"/>
          </a:p>
        </p:txBody>
      </p:sp>
      <p:sp>
        <p:nvSpPr>
          <p:cNvPr id="112645" name="Rectangle 5"/>
          <p:cNvSpPr>
            <a:spLocks noGrp="1" noChangeArrowheads="1"/>
          </p:cNvSpPr>
          <p:nvPr>
            <p:ph type="subTitle" idx="1"/>
          </p:nvPr>
        </p:nvSpPr>
        <p:spPr/>
        <p:txBody>
          <a:bodyPr/>
          <a:lstStyle/>
          <a:p>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a:t>
            </a:r>
            <a:r>
              <a:rPr lang="en-US" dirty="0" smtClean="0"/>
              <a:t>Runtime </a:t>
            </a:r>
            <a:r>
              <a:rPr lang="en-US" dirty="0" smtClean="0"/>
              <a:t>–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a:t>
            </a:r>
            <a:r>
              <a:rPr lang="en-US" dirty="0" smtClean="0"/>
              <a:t>Runtime </a:t>
            </a:r>
            <a:r>
              <a:rPr lang="en-US" dirty="0" smtClean="0"/>
              <a:t>–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For </a:t>
            </a:r>
            <a:r>
              <a:rPr lang="en-US" sz="1700" dirty="0" err="1" smtClean="0"/>
              <a:t>Nyquist</a:t>
            </a:r>
            <a:r>
              <a:rPr lang="en-US" sz="1700" dirty="0" smtClean="0"/>
              <a:t>-Shannon, 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a:t>
            </a:r>
            <a:r>
              <a:rPr lang="en-US" dirty="0" smtClean="0"/>
              <a:t>Runtime </a:t>
            </a:r>
            <a:r>
              <a:rPr lang="en-US" dirty="0" smtClean="0"/>
              <a:t>–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a:t>
            </a:r>
            <a:r>
              <a:rPr lang="en-US" dirty="0" smtClean="0"/>
              <a:t>Summary</a:t>
            </a:r>
            <a:endParaRPr lang="en-US" dirty="0" smtClean="0"/>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mtClean="0"/>
              <a:t>ROM Boot Modes</a:t>
            </a:r>
          </a:p>
        </p:txBody>
      </p:sp>
      <p:sp>
        <p:nvSpPr>
          <p:cNvPr id="8197" name="Rectangle 3"/>
          <p:cNvSpPr>
            <a:spLocks noGrp="1" noChangeArrowheads="1"/>
          </p:cNvSpPr>
          <p:nvPr>
            <p:ph type="body" sz="half" idx="1"/>
          </p:nvPr>
        </p:nvSpPr>
        <p:spPr>
          <a:xfrm>
            <a:off x="455613" y="722313"/>
            <a:ext cx="7591425" cy="3087687"/>
          </a:xfrm>
        </p:spPr>
        <p:txBody>
          <a:bodyPr/>
          <a:lstStyle/>
          <a:p>
            <a:pPr eaLnBrk="1" hangingPunct="1"/>
            <a:r>
              <a:rPr lang="en-US" sz="1600" b="1" dirty="0" smtClean="0"/>
              <a:t>Supported Boot Modes</a:t>
            </a:r>
            <a:endParaRPr lang="en-US" sz="1600" b="1" dirty="0" smtClean="0"/>
          </a:p>
          <a:p>
            <a:pPr lvl="1" eaLnBrk="1" hangingPunct="1"/>
            <a:r>
              <a:rPr lang="en-US" sz="1400" b="1" dirty="0" smtClean="0"/>
              <a:t>I2C Boot</a:t>
            </a:r>
          </a:p>
          <a:p>
            <a:pPr lvl="2" eaLnBrk="1" hangingPunct="1"/>
            <a:r>
              <a:rPr lang="en-US" sz="1200" b="1" dirty="0" smtClean="0"/>
              <a:t>Master Boot (from I2C </a:t>
            </a:r>
            <a:r>
              <a:rPr lang="en-US" sz="1200" b="1" dirty="0" smtClean="0"/>
              <a:t>EEPROM)</a:t>
            </a:r>
          </a:p>
          <a:p>
            <a:pPr lvl="2" eaLnBrk="1" hangingPunct="1"/>
            <a:r>
              <a:rPr lang="en-US" sz="1200" b="1" dirty="0" smtClean="0"/>
              <a:t>Master-Broadcast Boot(Master Boot followed </a:t>
            </a:r>
            <a:r>
              <a:rPr lang="en-US" sz="1200" b="1" dirty="0" smtClean="0"/>
              <a:t>by broadcast to </a:t>
            </a:r>
            <a:r>
              <a:rPr lang="en-US" sz="1200" b="1" dirty="0" smtClean="0"/>
              <a:t>slave cores)</a:t>
            </a:r>
          </a:p>
          <a:p>
            <a:pPr lvl="2" eaLnBrk="1" hangingPunct="1"/>
            <a:r>
              <a:rPr lang="en-US" sz="1200" b="1" dirty="0" smtClean="0"/>
              <a:t>Passive Boot </a:t>
            </a:r>
            <a:r>
              <a:rPr lang="en-US" sz="1200" b="1" dirty="0" smtClean="0"/>
              <a:t>(external I2C host)</a:t>
            </a:r>
          </a:p>
          <a:p>
            <a:pPr lvl="1" eaLnBrk="1" hangingPunct="1"/>
            <a:r>
              <a:rPr lang="en-US" sz="1400" b="1" dirty="0" smtClean="0"/>
              <a:t>SPI </a:t>
            </a:r>
            <a:r>
              <a:rPr lang="en-US" sz="1400" b="1" dirty="0" smtClean="0"/>
              <a:t>Boot (from SPI </a:t>
            </a:r>
            <a:r>
              <a:rPr lang="en-US" sz="1400" b="1" dirty="0" smtClean="0"/>
              <a:t>flash)</a:t>
            </a:r>
          </a:p>
          <a:p>
            <a:pPr lvl="1" eaLnBrk="1" hangingPunct="1"/>
            <a:r>
              <a:rPr lang="en-US" sz="1400" b="1" dirty="0" smtClean="0"/>
              <a:t>SRIO Boot</a:t>
            </a:r>
            <a:r>
              <a:rPr lang="en-US" sz="1400" b="1" dirty="0" smtClean="0"/>
              <a:t>(from </a:t>
            </a:r>
            <a:r>
              <a:rPr lang="en-US" sz="1400" b="1" dirty="0" smtClean="0"/>
              <a:t>external host connected through SRIO)</a:t>
            </a:r>
          </a:p>
          <a:p>
            <a:pPr lvl="1" eaLnBrk="1" hangingPunct="1"/>
            <a:r>
              <a:rPr lang="en-US" sz="1400" b="1" dirty="0" smtClean="0"/>
              <a:t>Ethernet </a:t>
            </a:r>
            <a:r>
              <a:rPr lang="en-US" sz="1400" b="1" dirty="0" smtClean="0"/>
              <a:t>Boot (boot </a:t>
            </a:r>
            <a:r>
              <a:rPr lang="en-US" sz="1400" b="1" dirty="0" smtClean="0"/>
              <a:t>from external host connected through Ethernet)</a:t>
            </a:r>
          </a:p>
          <a:p>
            <a:pPr lvl="1" eaLnBrk="1" hangingPunct="1"/>
            <a:r>
              <a:rPr lang="en-US" sz="1400" b="1" dirty="0" err="1" smtClean="0"/>
              <a:t>PCIe</a:t>
            </a:r>
            <a:r>
              <a:rPr lang="en-US" sz="1400" b="1" dirty="0" smtClean="0"/>
              <a:t> </a:t>
            </a:r>
            <a:r>
              <a:rPr lang="en-US" sz="1400" b="1" dirty="0" smtClean="0"/>
              <a:t>Boot (boot </a:t>
            </a:r>
            <a:r>
              <a:rPr lang="en-US" sz="1400" b="1" dirty="0" smtClean="0"/>
              <a:t>from external host connected through </a:t>
            </a:r>
            <a:r>
              <a:rPr lang="en-US" sz="1400" b="1" dirty="0" err="1" smtClean="0"/>
              <a:t>PCIe</a:t>
            </a:r>
            <a:r>
              <a:rPr lang="en-US" sz="1400" b="1" dirty="0" smtClean="0"/>
              <a:t> )</a:t>
            </a:r>
          </a:p>
          <a:p>
            <a:pPr lvl="1" eaLnBrk="1" hangingPunct="1"/>
            <a:r>
              <a:rPr lang="en-US" sz="1400" b="1" dirty="0" err="1" smtClean="0"/>
              <a:t>HyperLink</a:t>
            </a:r>
            <a:r>
              <a:rPr lang="en-US" sz="1400" b="1" dirty="0" smtClean="0"/>
              <a:t> </a:t>
            </a:r>
            <a:r>
              <a:rPr lang="en-US" sz="1400" b="1" dirty="0" smtClean="0"/>
              <a:t>Boot (boot </a:t>
            </a:r>
            <a:r>
              <a:rPr lang="en-US" sz="1400" b="1" dirty="0" smtClean="0"/>
              <a:t>from external host connected through </a:t>
            </a:r>
            <a:r>
              <a:rPr lang="en-US" sz="1400" b="1" dirty="0" err="1" smtClean="0"/>
              <a:t>HyperLink</a:t>
            </a:r>
            <a:r>
              <a:rPr lang="en-US" sz="1400" b="1" dirty="0" smtClean="0"/>
              <a:t>)</a:t>
            </a:r>
          </a:p>
          <a:p>
            <a:pPr lvl="1" eaLnBrk="1" hangingPunct="1"/>
            <a:r>
              <a:rPr lang="en-US" sz="1400" b="1" dirty="0" smtClean="0"/>
              <a:t>EMIF16 NOR Boot</a:t>
            </a:r>
            <a:r>
              <a:rPr lang="en-US" sz="1400" b="1" dirty="0" smtClean="0"/>
              <a:t>(boot </a:t>
            </a:r>
            <a:r>
              <a:rPr lang="en-US" sz="1400" b="1" dirty="0" smtClean="0"/>
              <a:t>from NOR </a:t>
            </a:r>
            <a:r>
              <a:rPr lang="en-US" sz="1400" b="1" dirty="0" smtClean="0"/>
              <a:t>Flash) </a:t>
            </a:r>
          </a:p>
          <a:p>
            <a:pPr lvl="2" eaLnBrk="1" hangingPunct="1"/>
            <a:r>
              <a:rPr lang="en-US" sz="1000" b="1" dirty="0" smtClean="0"/>
              <a:t>Device Manual will detail supported types.</a:t>
            </a:r>
            <a:endParaRPr lang="en-US" sz="1000" b="1" dirty="0" smtClean="0"/>
          </a:p>
          <a:p>
            <a:pPr eaLnBrk="1" hangingPunct="1">
              <a:buFontTx/>
              <a:buNone/>
            </a:pPr>
            <a:endParaRPr lang="en-US" sz="1600" dirty="0" smtClean="0"/>
          </a:p>
        </p:txBody>
      </p:sp>
      <p:pic>
        <p:nvPicPr>
          <p:cNvPr id="8198" name="Picture 6"/>
          <p:cNvPicPr>
            <a:picLocks noGrp="1" noChangeAspect="1" noChangeArrowheads="1"/>
          </p:cNvPicPr>
          <p:nvPr>
            <p:ph sz="half" idx="2"/>
          </p:nvPr>
        </p:nvPicPr>
        <p:blipFill>
          <a:blip r:embed="rId3" cstate="print"/>
          <a:srcRect/>
          <a:stretch>
            <a:fillRect/>
          </a:stretch>
        </p:blipFill>
        <p:spPr>
          <a:xfrm>
            <a:off x="2895600" y="3733800"/>
            <a:ext cx="6850531" cy="3910013"/>
          </a:xfrm>
          <a:noFill/>
        </p:spPr>
      </p:pic>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a:t>
            </a:r>
            <a:r>
              <a:rPr lang="en-US" dirty="0" smtClean="0"/>
              <a:t>Runtime</a:t>
            </a:r>
            <a:br>
              <a:rPr lang="en-US" dirty="0" smtClean="0"/>
            </a:br>
            <a:r>
              <a:rPr lang="en-US" dirty="0" smtClean="0"/>
              <a:t>I2C Master Mode</a:t>
            </a:r>
            <a:endParaRPr lang="en-US" dirty="0" smtClean="0"/>
          </a:p>
        </p:txBody>
      </p:sp>
      <p:sp>
        <p:nvSpPr>
          <p:cNvPr id="22533" name="Rectangle 3"/>
          <p:cNvSpPr>
            <a:spLocks noGrp="1" noChangeArrowheads="1"/>
          </p:cNvSpPr>
          <p:nvPr>
            <p:ph type="body" idx="1"/>
          </p:nvPr>
        </p:nvSpPr>
        <p:spPr>
          <a:xfrm>
            <a:off x="333375" y="16002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200" dirty="0" smtClean="0"/>
              <a:t>This mode is typically used to poke registers needed before boot can be run, or to execute functions from a previously loaded boot.</a:t>
            </a:r>
          </a:p>
          <a:p>
            <a:pPr lvl="2" eaLnBrk="1" hangingPunct="1">
              <a:lnSpc>
                <a:spcPct val="80000"/>
              </a:lnSpc>
            </a:pPr>
            <a:r>
              <a:rPr lang="en-US" sz="1200" dirty="0" smtClean="0"/>
              <a:t>Each entry in the table falls into one of three types.</a:t>
            </a:r>
          </a:p>
          <a:p>
            <a:pPr lvl="3" eaLnBrk="1" hangingPunct="1">
              <a:lnSpc>
                <a:spcPct val="80000"/>
              </a:lnSpc>
            </a:pPr>
            <a:r>
              <a:rPr lang="en-US" sz="1200" dirty="0" smtClean="0"/>
              <a:t>Standard Entry for read-modify-write of an address</a:t>
            </a:r>
          </a:p>
          <a:p>
            <a:pPr lvl="3" eaLnBrk="1" hangingPunct="1">
              <a:lnSpc>
                <a:spcPct val="80000"/>
              </a:lnSpc>
            </a:pPr>
            <a:r>
              <a:rPr lang="en-US" sz="1200" dirty="0" smtClean="0"/>
              <a:t>Branch entry for a function call to the specified address</a:t>
            </a:r>
          </a:p>
          <a:p>
            <a:pPr lvl="3" eaLnBrk="1" hangingPunct="1">
              <a:lnSpc>
                <a:spcPct val="80000"/>
              </a:lnSpc>
            </a:pPr>
            <a:r>
              <a:rPr lang="en-US" sz="1200" dirty="0" smtClean="0"/>
              <a:t>Table Terminate to end and re-run boot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a:t>
            </a:r>
            <a:r>
              <a:rPr lang="en-US" dirty="0" smtClean="0"/>
              <a:t>Runtime</a:t>
            </a:r>
            <a:br>
              <a:rPr lang="en-US" dirty="0" smtClean="0"/>
            </a:br>
            <a:r>
              <a:rPr lang="en-US" dirty="0" smtClean="0"/>
              <a:t>I2C Master-Broadcast Mode</a:t>
            </a:r>
            <a:endParaRPr lang="en-US" dirty="0" smtClean="0"/>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a:t>
            </a:r>
            <a:r>
              <a:rPr lang="en-US" sz="2000" dirty="0" smtClean="0"/>
              <a:t>: If enabled, the DSP will re-broadcast the boot image loaded from I2C to all passive devices. This is used in case we have multiple DSPs in a same system and one DSP acts as a master driving the other DSPs</a:t>
            </a:r>
            <a:r>
              <a:rPr lang="en-US" sz="2000" dirty="0" smtClean="0"/>
              <a:t>.</a:t>
            </a:r>
            <a:endParaRPr lang="en-US"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a:t>
            </a:r>
            <a:r>
              <a:rPr lang="en-US" dirty="0" smtClean="0"/>
              <a:t>Runtime</a:t>
            </a:r>
            <a:br>
              <a:rPr lang="en-US" dirty="0" smtClean="0"/>
            </a:br>
            <a:r>
              <a:rPr lang="en-US" dirty="0" smtClean="0"/>
              <a:t>I2C Passive Mode</a:t>
            </a:r>
            <a:endParaRPr lang="en-US" dirty="0" smtClean="0"/>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a:t>
            </a:r>
            <a:r>
              <a:rPr lang="en-US" sz="2000" dirty="0" smtClean="0"/>
              <a:t>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a:t>
            </a:r>
            <a:r>
              <a:rPr lang="en-US" dirty="0" smtClean="0"/>
              <a:t>Configuration Pins</a:t>
            </a:r>
            <a:endParaRPr lang="en-US" dirty="0" smtClean="0"/>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t>
            </a:r>
            <a:r>
              <a:rPr lang="en-US" sz="1800" dirty="0" smtClean="0"/>
              <a:t>are chosen using bootstrap pins on the device.</a:t>
            </a:r>
          </a:p>
          <a:p>
            <a:pPr lvl="1" eaLnBrk="1" hangingPunct="1">
              <a:lnSpc>
                <a:spcPct val="90000"/>
              </a:lnSpc>
            </a:pPr>
            <a:r>
              <a:rPr lang="en-US" sz="1400" dirty="0" smtClean="0"/>
              <a:t>Pins are latched </a:t>
            </a:r>
            <a:r>
              <a:rPr lang="en-US" sz="1400" dirty="0" smtClean="0"/>
              <a:t>and stored in13 bits of the DEVSTAT register during POR.</a:t>
            </a:r>
          </a:p>
          <a:p>
            <a:pPr eaLnBrk="1" hangingPunct="1">
              <a:lnSpc>
                <a:spcPct val="90000"/>
              </a:lnSpc>
            </a:pPr>
            <a:r>
              <a:rPr lang="en-US" sz="1800" dirty="0" smtClean="0"/>
              <a:t>The configuration format for these 13 bits </a:t>
            </a:r>
            <a:r>
              <a:rPr lang="en-US" sz="1800" dirty="0" smtClean="0"/>
              <a:t>are shown in the table:</a:t>
            </a:r>
            <a:endParaRPr lang="en-US" sz="1800" dirty="0" smtClean="0"/>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a:t>
            </a:r>
            <a:r>
              <a:rPr lang="en-US" sz="1800" dirty="0" smtClean="0"/>
              <a:t>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r>
              <a:rPr lang="en-US" sz="1800" dirty="0" smtClean="0"/>
              <a:t>)</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r>
              <a:rPr lang="en-US" dirty="0" smtClean="0"/>
              <a:t/>
            </a:r>
            <a:br>
              <a:rPr lang="en-US" dirty="0" smtClean="0"/>
            </a:br>
            <a:r>
              <a:rPr lang="en-US" dirty="0" smtClean="0"/>
              <a:t>Power on Reset (POR)</a:t>
            </a:r>
            <a:endParaRPr lang="en-US" dirty="0" smtClean="0"/>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r>
              <a:rPr lang="en-US" dirty="0" smtClean="0"/>
              <a:t/>
            </a:r>
            <a:br>
              <a:rPr lang="en-US" dirty="0" smtClean="0"/>
            </a:br>
            <a:r>
              <a:rPr lang="en-US" dirty="0" smtClean="0"/>
              <a:t>Hard/Soft </a:t>
            </a:r>
            <a:r>
              <a:rPr lang="en-US" dirty="0" smtClean="0"/>
              <a:t>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a:t>
            </a:r>
            <a:r>
              <a:rPr lang="en-US" sz="2400" dirty="0" smtClean="0"/>
              <a:t>state.</a:t>
            </a:r>
          </a:p>
          <a:p>
            <a:pPr lvl="1" eaLnBrk="1" hangingPunct="1"/>
            <a:r>
              <a:rPr lang="en-US" sz="2000" dirty="0" smtClean="0"/>
              <a:t>Hibernation </a:t>
            </a:r>
            <a:r>
              <a:rPr lang="en-US" sz="2000" dirty="0" smtClean="0"/>
              <a:t>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a:t>
            </a:r>
            <a:r>
              <a:rPr lang="en-US" sz="2400" dirty="0" smtClean="0"/>
              <a:t>configurations and register values </a:t>
            </a:r>
            <a:r>
              <a:rPr lang="en-US" sz="2400" dirty="0" smtClean="0"/>
              <a:t>is the application’s responsibility based on the selected hibernation mode.</a:t>
            </a:r>
          </a:p>
          <a:p>
            <a:pPr lvl="1" eaLnBrk="1" hangingPunct="1"/>
            <a:r>
              <a:rPr lang="en-US" sz="2000" dirty="0" smtClean="0"/>
              <a:t>Hibernation1 – Values stored </a:t>
            </a:r>
            <a:r>
              <a:rPr lang="en-US" sz="2000" dirty="0" smtClean="0"/>
              <a:t>in MSMC SRAM</a:t>
            </a:r>
            <a:r>
              <a:rPr lang="en-US" sz="2000" dirty="0" smtClean="0"/>
              <a:t>.</a:t>
            </a:r>
          </a:p>
          <a:p>
            <a:pPr lvl="1" eaLnBrk="1" hangingPunct="1"/>
            <a:r>
              <a:rPr lang="en-US" sz="2000" dirty="0" smtClean="0"/>
              <a:t>Hibernation2 – Values stored </a:t>
            </a:r>
            <a:r>
              <a:rPr lang="en-US" sz="2000" dirty="0" smtClean="0"/>
              <a:t>in DDR3.</a:t>
            </a:r>
          </a:p>
          <a:p>
            <a:pPr eaLnBrk="1" hangingPunct="1"/>
            <a:r>
              <a:rPr lang="en-US" sz="2400" dirty="0" smtClean="0"/>
              <a:t>The </a:t>
            </a:r>
            <a:r>
              <a:rPr lang="en-US" sz="2400" dirty="0" smtClean="0"/>
              <a:t>Application is </a:t>
            </a:r>
            <a:r>
              <a:rPr lang="en-US" sz="2400" dirty="0" smtClean="0"/>
              <a:t>also responsible for setting the appropriate hibernation mode in the PWRSTATECTL register.</a:t>
            </a:r>
          </a:p>
          <a:p>
            <a:pPr eaLnBrk="1" hangingPunct="1"/>
            <a:r>
              <a:rPr lang="en-US" sz="2400" dirty="0" smtClean="0"/>
              <a:t>The </a:t>
            </a:r>
            <a:r>
              <a:rPr lang="en-US" sz="2400" dirty="0" smtClean="0"/>
              <a:t>Application will </a:t>
            </a:r>
            <a:r>
              <a:rPr lang="en-US" sz="2400" dirty="0" smtClean="0"/>
              <a:t>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1800" dirty="0" smtClean="0"/>
              <a:t>The application needs to ensure that the chip </a:t>
            </a:r>
            <a:r>
              <a:rPr lang="en-US" sz="1800" dirty="0" smtClean="0"/>
              <a:t>control register is set correctly to avoid MSMC </a:t>
            </a:r>
            <a:r>
              <a:rPr lang="en-US" sz="1800" dirty="0" smtClean="0"/>
              <a:t>reset.</a:t>
            </a:r>
          </a:p>
          <a:p>
            <a:pPr eaLnBrk="1" hangingPunct="1"/>
            <a:r>
              <a:rPr lang="en-US" sz="2000" dirty="0" smtClean="0"/>
              <a:t>Hibernation 2</a:t>
            </a:r>
          </a:p>
          <a:p>
            <a:pPr lvl="1" eaLnBrk="1" hangingPunct="1"/>
            <a:r>
              <a:rPr lang="en-US" sz="1800" dirty="0" smtClean="0"/>
              <a:t>MSMC </a:t>
            </a:r>
            <a:r>
              <a:rPr lang="en-US" sz="1800" dirty="0" smtClean="0"/>
              <a:t>is </a:t>
            </a:r>
            <a:r>
              <a:rPr lang="en-US" sz="1800" dirty="0" smtClean="0"/>
              <a:t>reinitialized </a:t>
            </a:r>
            <a:r>
              <a:rPr lang="en-US" sz="1800" dirty="0" smtClean="0"/>
              <a:t>to default values.</a:t>
            </a:r>
          </a:p>
          <a:p>
            <a:pPr eaLnBrk="1" hangingPunct="1"/>
            <a:r>
              <a:rPr lang="en-US" sz="2000" dirty="0" smtClean="0"/>
              <a:t>For both </a:t>
            </a:r>
            <a:r>
              <a:rPr lang="en-US" sz="2000" dirty="0" smtClean="0"/>
              <a:t>modes, </a:t>
            </a:r>
            <a:r>
              <a:rPr lang="en-US" sz="2000" dirty="0" smtClean="0"/>
              <a:t>the </a:t>
            </a:r>
            <a:r>
              <a:rPr lang="en-US" sz="2000" dirty="0" smtClean="0"/>
              <a:t>Application is </a:t>
            </a:r>
            <a:r>
              <a:rPr lang="en-US" sz="2000" dirty="0" smtClean="0"/>
              <a:t>responsible for shutdown of all desired IP </a:t>
            </a:r>
            <a:r>
              <a:rPr lang="en-US" sz="2000" dirty="0" smtClean="0"/>
              <a:t>blocks</a:t>
            </a:r>
            <a:endParaRPr lang="en-US" sz="2000" dirty="0" smtClean="0"/>
          </a:p>
          <a:p>
            <a:pPr eaLnBrk="1" hangingPunct="1"/>
            <a:r>
              <a:rPr lang="en-US" sz="2000" dirty="0" smtClean="0"/>
              <a:t>A hard or soft reset can be configured to bring  a hibernating device out of hibernation</a:t>
            </a:r>
          </a:p>
          <a:p>
            <a:pPr lvl="1" eaLnBrk="1" hangingPunct="1"/>
            <a:r>
              <a:rPr lang="en-US" sz="1600" dirty="0" smtClean="0"/>
              <a:t>After </a:t>
            </a:r>
            <a:r>
              <a:rPr lang="en-US" sz="1600" dirty="0" smtClean="0"/>
              <a:t>the reset, the boot loader code checks the PWRSTATECTL register to identify the hibernation mode and branch address. </a:t>
            </a:r>
            <a:endParaRPr lang="en-US" sz="1600" dirty="0" smtClean="0"/>
          </a:p>
          <a:p>
            <a:pPr lvl="1" eaLnBrk="1" hangingPunct="1"/>
            <a:r>
              <a:rPr lang="en-US" sz="1600" dirty="0" smtClean="0"/>
              <a:t>Subsequent Actions</a:t>
            </a:r>
          </a:p>
          <a:p>
            <a:pPr lvl="2" eaLnBrk="1" hangingPunct="1"/>
            <a:r>
              <a:rPr lang="en-US" sz="1200" dirty="0" smtClean="0"/>
              <a:t>Peripherals and </a:t>
            </a:r>
            <a:r>
              <a:rPr lang="en-US" sz="1200" dirty="0" err="1" smtClean="0"/>
              <a:t>Corepacs</a:t>
            </a:r>
            <a:r>
              <a:rPr lang="en-US" sz="1200" dirty="0" smtClean="0"/>
              <a:t> are powered</a:t>
            </a:r>
          </a:p>
          <a:p>
            <a:pPr lvl="2" eaLnBrk="1" hangingPunct="1"/>
            <a:r>
              <a:rPr lang="en-US" sz="1200" dirty="0" smtClean="0"/>
              <a:t>The awakened device branches to the application code which utilizes the values stored in MSMC or DDR3 prior to hibernation</a:t>
            </a:r>
            <a:endParaRPr lang="en-US"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eaLnBrk="1" hangingPunct="1"/>
            <a:r>
              <a:rPr lang="en-US" dirty="0" smtClean="0"/>
              <a:t>The boot code sets the PLL multiplier based on the core frequency set in the EFUSE register. </a:t>
            </a:r>
          </a:p>
        </p:txBody>
      </p:sp>
      <p:graphicFrame>
        <p:nvGraphicFramePr>
          <p:cNvPr id="4" name="Table 3"/>
          <p:cNvGraphicFramePr>
            <a:graphicFrameLocks noGrp="1"/>
          </p:cNvGraphicFramePr>
          <p:nvPr/>
        </p:nvGraphicFramePr>
        <p:xfrm>
          <a:off x="1143000" y="2819400"/>
          <a:ext cx="6805610" cy="1917697"/>
        </p:xfrm>
        <a:graphic>
          <a:graphicData uri="http://schemas.openxmlformats.org/drawingml/2006/table">
            <a:tbl>
              <a:tblPr firstRow="1" firstCol="1" lastRow="1" lastCol="1" bandRow="1" bandCol="1"/>
              <a:tblGrid>
                <a:gridCol w="511930"/>
                <a:gridCol w="532794"/>
                <a:gridCol w="464984"/>
                <a:gridCol w="464984"/>
                <a:gridCol w="464984"/>
                <a:gridCol w="464984"/>
                <a:gridCol w="464984"/>
                <a:gridCol w="464984"/>
                <a:gridCol w="464984"/>
                <a:gridCol w="482124"/>
                <a:gridCol w="482124"/>
                <a:gridCol w="468710"/>
                <a:gridCol w="536520"/>
                <a:gridCol w="536520"/>
              </a:tblGrid>
              <a:tr h="479425">
                <a:tc rowSpan="2">
                  <a:txBody>
                    <a:bodyPr/>
                    <a:lstStyle/>
                    <a:p>
                      <a:pPr marL="0" marR="0">
                        <a:spcBef>
                          <a:spcPts val="0"/>
                        </a:spcBef>
                        <a:spcAft>
                          <a:spcPts val="0"/>
                        </a:spcAft>
                      </a:pPr>
                      <a:r>
                        <a:rPr lang="en-US" sz="800" dirty="0">
                          <a:effectLst/>
                          <a:latin typeface="Times New Roman"/>
                          <a:ea typeface="Times New Roman"/>
                        </a:rPr>
                        <a:t>Boot PLL Select [2:0]</a:t>
                      </a:r>
                      <a:endParaRPr lang="en-US" sz="1200" dirty="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spcBef>
                          <a:spcPts val="0"/>
                        </a:spcBef>
                        <a:spcAft>
                          <a:spcPts val="0"/>
                        </a:spcAft>
                      </a:pPr>
                      <a:r>
                        <a:rPr lang="en-US" sz="800">
                          <a:effectLst/>
                          <a:latin typeface="Times New Roman"/>
                          <a:ea typeface="Times New Roman"/>
                        </a:rPr>
                        <a:t>Input Clock Freq (MHz)</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marL="0" marR="0">
                        <a:spcBef>
                          <a:spcPts val="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a:spcBef>
                          <a:spcPts val="0"/>
                        </a:spcBef>
                        <a:spcAft>
                          <a:spcPts val="0"/>
                        </a:spcAft>
                      </a:pPr>
                      <a:r>
                        <a:rPr lang="en-US" sz="800">
                          <a:effectLst/>
                          <a:latin typeface="Times New Roman"/>
                          <a:ea typeface="Times New Roman"/>
                        </a:rPr>
                        <a:t>core = 800 MHz</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a:spcBef>
                          <a:spcPts val="0"/>
                        </a:spcBef>
                        <a:spcAft>
                          <a:spcPts val="0"/>
                        </a:spcAft>
                      </a:pPr>
                      <a:r>
                        <a:rPr lang="en-US" sz="800">
                          <a:effectLst/>
                          <a:latin typeface="Times New Roman"/>
                          <a:ea typeface="Times New Roman"/>
                        </a:rPr>
                        <a:t>core = 1000 MHz</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800" dirty="0">
                          <a:effectLst/>
                          <a:latin typeface="Times New Roman"/>
                          <a:ea typeface="Times New Roman"/>
                        </a:rPr>
                        <a:t> </a:t>
                      </a:r>
                      <a:endParaRPr lang="en-US" sz="1200" dirty="0">
                        <a:effectLst/>
                        <a:latin typeface="Times New Roman"/>
                        <a:ea typeface="Times New Roman"/>
                      </a:endParaRPr>
                    </a:p>
                    <a:p>
                      <a:pPr marL="0" marR="0">
                        <a:spcBef>
                          <a:spcPts val="0"/>
                        </a:spcBef>
                        <a:spcAft>
                          <a:spcPts val="0"/>
                        </a:spcAft>
                      </a:pPr>
                      <a:r>
                        <a:rPr lang="en-US" sz="800" dirty="0">
                          <a:effectLst/>
                          <a:latin typeface="Times New Roman"/>
                          <a:ea typeface="Times New Roman"/>
                        </a:rPr>
                        <a:t>core = 1200 MHz</a:t>
                      </a:r>
                      <a:endParaRPr lang="en-US" sz="1200" dirty="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a:spcBef>
                          <a:spcPts val="0"/>
                        </a:spcBef>
                        <a:spcAft>
                          <a:spcPts val="0"/>
                        </a:spcAft>
                      </a:pPr>
                      <a:r>
                        <a:rPr lang="en-US" sz="800">
                          <a:effectLst/>
                          <a:latin typeface="Times New Roman"/>
                          <a:ea typeface="Times New Roman"/>
                        </a:rPr>
                        <a:t> core = 1400 MHz</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a:spcBef>
                          <a:spcPts val="0"/>
                        </a:spcBef>
                        <a:spcAft>
                          <a:spcPts val="0"/>
                        </a:spcAft>
                      </a:pPr>
                      <a:r>
                        <a:rPr lang="en-US" sz="800">
                          <a:effectLst/>
                          <a:latin typeface="Times New Roman"/>
                          <a:ea typeface="Times New Roman"/>
                        </a:rPr>
                        <a:t>Core = 1250 MHz</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a:spcBef>
                          <a:spcPts val="0"/>
                        </a:spcBef>
                        <a:spcAft>
                          <a:spcPts val="0"/>
                        </a:spcAft>
                      </a:pPr>
                      <a:r>
                        <a:rPr lang="en-US" sz="800">
                          <a:effectLst/>
                          <a:latin typeface="Times New Roman"/>
                          <a:ea typeface="Times New Roman"/>
                        </a:rPr>
                        <a:t>Core = 1500 MHz</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159808">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Clkf</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Clkf</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800">
                          <a:effectLst/>
                          <a:latin typeface="Times New Roman"/>
                          <a:ea typeface="Times New Roman"/>
                        </a:rPr>
                        <a:t>Clkf</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800">
                          <a:effectLst/>
                          <a:latin typeface="Times New Roman"/>
                          <a:ea typeface="Times New Roman"/>
                        </a:rPr>
                        <a:t>Clkf</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800">
                          <a:effectLst/>
                          <a:latin typeface="Times New Roman"/>
                          <a:ea typeface="Times New Roman"/>
                        </a:rPr>
                        <a:t>Clkr</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800">
                          <a:effectLst/>
                          <a:latin typeface="Times New Roman"/>
                          <a:ea typeface="Times New Roman"/>
                        </a:rPr>
                        <a:t>Clkf</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59808">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50.00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55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49</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59</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66.67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74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44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2</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80.00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19</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29</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124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74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100.00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29</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156.25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255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383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447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15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95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250.00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55</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9</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11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6</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312.50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127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191</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223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47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808">
                <a:tc>
                  <a:txBody>
                    <a:bodyPr/>
                    <a:lstStyle/>
                    <a:p>
                      <a:pPr marL="0" marR="0">
                        <a:spcBef>
                          <a:spcPts val="0"/>
                        </a:spcBef>
                        <a:spcAft>
                          <a:spcPts val="0"/>
                        </a:spcAft>
                      </a:pPr>
                      <a:r>
                        <a:rPr lang="en-US" sz="800">
                          <a:effectLst/>
                          <a:latin typeface="Times New Roman"/>
                          <a:ea typeface="Times New Roman"/>
                        </a:rPr>
                        <a:t>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122.88</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47</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624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28</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624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13</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800">
                          <a:effectLst/>
                          <a:latin typeface="Times New Roman"/>
                          <a:ea typeface="Times New Roman"/>
                        </a:rPr>
                        <a:t>318</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2</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60</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a:effectLst/>
                          <a:latin typeface="Times New Roman"/>
                          <a:ea typeface="Times New Roman"/>
                        </a:rPr>
                        <a:t>4</a:t>
                      </a:r>
                      <a:endParaRPr lang="en-US" sz="120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a:effectLst/>
                          <a:latin typeface="Times New Roman"/>
                          <a:ea typeface="Times New Roman"/>
                        </a:rPr>
                        <a:t>121</a:t>
                      </a:r>
                      <a:endParaRPr lang="en-US" sz="1200" dirty="0">
                        <a:effectLst/>
                        <a:latin typeface="Times New Roman"/>
                        <a:ea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1447800" y="1524000"/>
          <a:ext cx="6111875" cy="2438400"/>
        </p:xfrm>
        <a:graphic>
          <a:graphicData uri="http://schemas.openxmlformats.org/drawingml/2006/table">
            <a:tbl>
              <a:tblPr/>
              <a:tblGrid>
                <a:gridCol w="1679575"/>
                <a:gridCol w="4432300"/>
              </a:tblGrid>
              <a:tr h="21113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Boot Mode Pins: Boot Device Values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0796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Value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Boot Device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063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Sleep / EMIF16</a:t>
                      </a:r>
                      <a:r>
                        <a:rPr kumimoji="0" lang="en-US" sz="1000" b="0" i="0" u="none" strike="noStrike" cap="none" normalizeH="0" baseline="3000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3000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3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Serial Rapid I/O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Ethernet (SGMII) (PA driven from core clk)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3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Ethernet (SGMII) (PA driver from PA clk)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796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Times New Roman" pitchFamily="18" charset="0"/>
                          <a:cs typeface="Times New Roman" pitchFamily="18" charset="0"/>
                        </a:rPr>
                        <a:t>PCIe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3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I2C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796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SPI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3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Times New Roman" pitchFamily="18" charset="0"/>
                          <a:cs typeface="Times New Roman" pitchFamily="18" charset="0"/>
                        </a:rPr>
                        <a:t>HyperLink</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447800" y="3962401"/>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endParaRPr lang="en-US" sz="11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3605</Words>
  <Application>Microsoft Office PowerPoint</Application>
  <PresentationFormat>On-screen Show (4:3)</PresentationFormat>
  <Paragraphs>762</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77_KeyStoneOLT</vt:lpstr>
      <vt:lpstr>Slide 1</vt:lpstr>
      <vt:lpstr>Keystone ROM Boot Loader</vt:lpstr>
      <vt:lpstr>ROM Boot Modes</vt:lpstr>
      <vt:lpstr>Boot Mode Configuration Pins</vt:lpstr>
      <vt:lpstr>Device Startup from  Power on Reset (POR)</vt:lpstr>
      <vt:lpstr>Device Startup from  Hard/Soft reset</vt:lpstr>
      <vt:lpstr>Hibernation explained</vt:lpstr>
      <vt:lpstr>PLL Configuration</vt:lpstr>
      <vt:lpstr>Boot Device</vt:lpstr>
      <vt:lpstr>Boot Configuration – EMIF16 Mode</vt:lpstr>
      <vt:lpstr>Boot Configuration – Ethernet</vt:lpstr>
      <vt:lpstr>Boot Configuration – Serial RapidIO</vt:lpstr>
      <vt:lpstr>Boot Configuration  I2C Master Mode</vt:lpstr>
      <vt:lpstr>Boot Configuration – I2C Passive Mode</vt:lpstr>
      <vt:lpstr>Boot Configuration – SPI Mode</vt:lpstr>
      <vt:lpstr>Boot Configuration – PCI Express</vt:lpstr>
      <vt:lpstr>Slide 17</vt:lpstr>
      <vt:lpstr>Boot Configuration – HyperLink Mode</vt:lpstr>
      <vt:lpstr>Booting multiple cores</vt:lpstr>
      <vt:lpstr>Secondary Bootload Option</vt:lpstr>
      <vt:lpstr>Second Stage Boot Load Process</vt:lpstr>
      <vt:lpstr>Second Stage Boot Load Specifics</vt:lpstr>
      <vt:lpstr>EVM Specifics and IBL</vt:lpstr>
      <vt:lpstr>Additional Details</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Dan Rinkes</cp:lastModifiedBy>
  <cp:revision>7</cp:revision>
  <dcterms:created xsi:type="dcterms:W3CDTF">2012-02-07T21:35:06Z</dcterms:created>
  <dcterms:modified xsi:type="dcterms:W3CDTF">2012-02-07T22:36:14Z</dcterms:modified>
</cp:coreProperties>
</file>