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6" r:id="rId2"/>
    <p:sldId id="452" r:id="rId3"/>
    <p:sldId id="453" r:id="rId4"/>
    <p:sldId id="329" r:id="rId5"/>
    <p:sldId id="330" r:id="rId6"/>
    <p:sldId id="331" r:id="rId7"/>
    <p:sldId id="341" r:id="rId8"/>
    <p:sldId id="337" r:id="rId9"/>
    <p:sldId id="394" r:id="rId10"/>
    <p:sldId id="395" r:id="rId11"/>
    <p:sldId id="437" r:id="rId12"/>
    <p:sldId id="454" r:id="rId13"/>
    <p:sldId id="336" r:id="rId14"/>
    <p:sldId id="332" r:id="rId15"/>
    <p:sldId id="343" r:id="rId16"/>
    <p:sldId id="344" r:id="rId17"/>
    <p:sldId id="350" r:id="rId18"/>
    <p:sldId id="352" r:id="rId19"/>
    <p:sldId id="351" r:id="rId20"/>
    <p:sldId id="353" r:id="rId21"/>
    <p:sldId id="355" r:id="rId22"/>
    <p:sldId id="346" r:id="rId23"/>
    <p:sldId id="347" r:id="rId24"/>
    <p:sldId id="455" r:id="rId25"/>
    <p:sldId id="348" r:id="rId26"/>
    <p:sldId id="357" r:id="rId27"/>
    <p:sldId id="438" r:id="rId28"/>
    <p:sldId id="358" r:id="rId29"/>
    <p:sldId id="359" r:id="rId30"/>
    <p:sldId id="360" r:id="rId31"/>
    <p:sldId id="443" r:id="rId32"/>
    <p:sldId id="361" r:id="rId33"/>
    <p:sldId id="428" r:id="rId34"/>
    <p:sldId id="429" r:id="rId35"/>
    <p:sldId id="430" r:id="rId36"/>
    <p:sldId id="442" r:id="rId37"/>
    <p:sldId id="456" r:id="rId38"/>
    <p:sldId id="408" r:id="rId39"/>
    <p:sldId id="409" r:id="rId40"/>
    <p:sldId id="364" r:id="rId41"/>
    <p:sldId id="426" r:id="rId42"/>
    <p:sldId id="365" r:id="rId43"/>
    <p:sldId id="457" r:id="rId44"/>
    <p:sldId id="415" r:id="rId45"/>
    <p:sldId id="416" r:id="rId46"/>
    <p:sldId id="417" r:id="rId47"/>
    <p:sldId id="418" r:id="rId48"/>
    <p:sldId id="326" r:id="rId49"/>
    <p:sldId id="432" r:id="rId50"/>
    <p:sldId id="433" r:id="rId51"/>
    <p:sldId id="431" r:id="rId52"/>
    <p:sldId id="434" r:id="rId53"/>
    <p:sldId id="435" r:id="rId54"/>
    <p:sldId id="413" r:id="rId55"/>
    <p:sldId id="445" r:id="rId56"/>
    <p:sldId id="444" r:id="rId57"/>
    <p:sldId id="446" r:id="rId58"/>
    <p:sldId id="447" r:id="rId59"/>
    <p:sldId id="448" r:id="rId60"/>
    <p:sldId id="449" r:id="rId61"/>
    <p:sldId id="450" r:id="rId62"/>
    <p:sldId id="451" r:id="rId63"/>
  </p:sldIdLst>
  <p:sldSz cx="9144000" cy="6858000" type="screen4x3"/>
  <p:notesSz cx="7315200" cy="9601200"/>
  <p:custDataLst>
    <p:tags r:id="rId6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Rinkes" initials="D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119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1D310453-BEF8-464E-9AFA-92080550FFC9}" type="datetimeFigureOut">
              <a:rPr lang="en-US" smtClean="0"/>
              <a:pPr/>
              <a:t>8/22/2013</a:t>
            </a:fld>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2919C01F-276E-44BC-A256-D85730E8FD41}" type="slidenum">
              <a:rPr lang="en-US" smtClean="0"/>
              <a:pPr/>
              <a:t>‹#›</a:t>
            </a:fld>
            <a:endParaRPr lang="en-US" dirty="0"/>
          </a:p>
        </p:txBody>
      </p:sp>
    </p:spTree>
    <p:extLst>
      <p:ext uri="{BB962C8B-B14F-4D97-AF65-F5344CB8AC3E}">
        <p14:creationId xmlns:p14="http://schemas.microsoft.com/office/powerpoint/2010/main" xmlns="" val="1113577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19C01F-276E-44BC-A256-D85730E8FD41}"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91600898-90B5-4586-BE79-4E2853997943}" type="slidenum">
              <a:rPr lang="en-US" smtClean="0"/>
              <a:pPr/>
              <a:t>18</a:t>
            </a:fld>
            <a:endParaRPr lang="en-US" dirty="0" smtClean="0"/>
          </a:p>
        </p:txBody>
      </p:sp>
      <p:sp>
        <p:nvSpPr>
          <p:cNvPr id="35843" name="Rectangle 2"/>
          <p:cNvSpPr>
            <a:spLocks noGrp="1" noRot="1" noChangeAspect="1" noChangeArrowheads="1" noTextEdit="1"/>
          </p:cNvSpPr>
          <p:nvPr>
            <p:ph type="sldImg"/>
          </p:nvPr>
        </p:nvSpPr>
        <p:spPr>
          <a:xfrm>
            <a:off x="1255713" y="719138"/>
            <a:ext cx="4802187" cy="3600450"/>
          </a:xfrm>
          <a:ln/>
        </p:spPr>
      </p:sp>
      <p:sp>
        <p:nvSpPr>
          <p:cNvPr id="35844"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31775" y="142875"/>
            <a:ext cx="8569325" cy="5735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srgbClr val="000000"/>
              </a:solidFill>
              <a:latin typeface="Calibri"/>
              <a:cs typeface="Arial" charset="0"/>
            </a:endParaRPr>
          </a:p>
        </p:txBody>
      </p:sp>
      <p:pic>
        <p:nvPicPr>
          <p:cNvPr id="31749" name="Picture 8" descr="ti_hz_1c_pos_rgb_jpg.jpg"/>
          <p:cNvPicPr>
            <a:picLocks noChangeAspect="1"/>
          </p:cNvPicPr>
          <p:nvPr>
            <p:custDataLst>
              <p:tags r:id="rId8"/>
            </p:custDataLst>
          </p:nvPr>
        </p:nvPicPr>
        <p:blipFill>
          <a:blip r:embed="rId10"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9"/>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www.cs.cmu.edu/afs/cs/academic/class/15745-s05/www/c6xref/assembly.pdf"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hyperlink" Target="http://www.ti.com/lit/ug/spnu118l/spnu118l.pdf"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2400" y="2362200"/>
            <a:ext cx="8839200" cy="1447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1"/>
                </a:solidFill>
                <a:effectLst/>
                <a:uLnTx/>
                <a:uFillTx/>
                <a:latin typeface="+mj-lt"/>
                <a:ea typeface="+mj-ea"/>
                <a:cs typeface="+mj-cs"/>
              </a:rPr>
              <a:t>Keystone Boot</a:t>
            </a:r>
            <a:r>
              <a:rPr kumimoji="0" lang="en-US" sz="4400" b="0" i="0" u="none" strike="noStrike" kern="0" cap="none" spc="0" normalizeH="0" noProof="0" dirty="0" smtClean="0">
                <a:ln>
                  <a:noFill/>
                </a:ln>
                <a:solidFill>
                  <a:schemeClr val="tx1"/>
                </a:solidFill>
                <a:effectLst/>
                <a:uLnTx/>
                <a:uFillTx/>
                <a:latin typeface="+mj-lt"/>
                <a:ea typeface="+mj-ea"/>
                <a:cs typeface="+mj-cs"/>
              </a:rPr>
              <a:t> L</a:t>
            </a:r>
            <a:r>
              <a:rPr kumimoji="0" lang="en-US" sz="4400" b="0" i="0" u="none" strike="noStrike" kern="0" cap="none" spc="0" normalizeH="0" baseline="0" noProof="0" dirty="0" smtClean="0">
                <a:ln>
                  <a:noFill/>
                </a:ln>
                <a:solidFill>
                  <a:schemeClr val="tx1"/>
                </a:solidFill>
                <a:effectLst/>
                <a:uLnTx/>
                <a:uFillTx/>
                <a:latin typeface="+mj-lt"/>
                <a:ea typeface="+mj-ea"/>
                <a:cs typeface="+mj-cs"/>
              </a:rPr>
              <a:t>oader</a:t>
            </a:r>
            <a:endParaRPr kumimoji="0" lang="en-US" sz="40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sz="3600" dirty="0" smtClean="0"/>
              <a:t>Example of PLL Configuration</a:t>
            </a:r>
          </a:p>
        </p:txBody>
      </p:sp>
      <p:sp>
        <p:nvSpPr>
          <p:cNvPr id="14341" name="Rectangle 3"/>
          <p:cNvSpPr>
            <a:spLocks noGrp="1" noChangeArrowheads="1"/>
          </p:cNvSpPr>
          <p:nvPr>
            <p:ph type="body" idx="1"/>
          </p:nvPr>
        </p:nvSpPr>
        <p:spPr>
          <a:xfrm>
            <a:off x="228600" y="1066800"/>
            <a:ext cx="8229600" cy="5334000"/>
          </a:xfrm>
        </p:spPr>
        <p:txBody>
          <a:bodyPr/>
          <a:lstStyle/>
          <a:p>
            <a:pPr marL="0" indent="0" eaLnBrk="1" hangingPunct="1">
              <a:buNone/>
            </a:pPr>
            <a:r>
              <a:rPr lang="en-US" sz="2800" dirty="0" smtClean="0"/>
              <a:t>The boot code sets the PLL multiplier based on the core frequency set in the EFUSE </a:t>
            </a:r>
            <a:r>
              <a:rPr lang="en-US" sz="2800" dirty="0" smtClean="0"/>
              <a:t>register.</a:t>
            </a:r>
            <a:endParaRPr lang="en-US" sz="2800" dirty="0" smtClean="0"/>
          </a:p>
          <a:p>
            <a:pPr marL="0" indent="0" eaLnBrk="1" hangingPunct="1">
              <a:buNone/>
            </a:pPr>
            <a:endParaRPr lang="en-US" dirty="0" smtClean="0"/>
          </a:p>
          <a:p>
            <a:pPr marL="0" indent="0" eaLnBrk="1" hangingPunct="1">
              <a:buNone/>
            </a:pPr>
            <a:endParaRPr lang="en-US" dirty="0" smtClean="0"/>
          </a:p>
        </p:txBody>
      </p:sp>
      <p:graphicFrame>
        <p:nvGraphicFramePr>
          <p:cNvPr id="3" name="Table 2"/>
          <p:cNvGraphicFramePr>
            <a:graphicFrameLocks noGrp="1"/>
          </p:cNvGraphicFramePr>
          <p:nvPr>
            <p:extLst>
              <p:ext uri="{D42A27DB-BD31-4B8C-83A1-F6EECF244321}">
                <p14:modId xmlns="" xmlns:p14="http://schemas.microsoft.com/office/powerpoint/2010/main" val="1441650375"/>
              </p:ext>
            </p:extLst>
          </p:nvPr>
        </p:nvGraphicFramePr>
        <p:xfrm>
          <a:off x="685800" y="2362204"/>
          <a:ext cx="7315200" cy="3270730"/>
        </p:xfrm>
        <a:graphic>
          <a:graphicData uri="http://schemas.openxmlformats.org/drawingml/2006/table">
            <a:tbl>
              <a:tblPr firstRow="1" firstCol="1" lastRow="1" lastCol="1" bandRow="1" bandCol="1">
                <a:tableStyleId>{17292A2E-F333-43FB-9621-5CBBE7FDCDCB}</a:tableStyleId>
              </a:tblPr>
              <a:tblGrid>
                <a:gridCol w="731520"/>
                <a:gridCol w="731520"/>
                <a:gridCol w="731520"/>
                <a:gridCol w="731520"/>
                <a:gridCol w="731520"/>
                <a:gridCol w="731520"/>
                <a:gridCol w="731520"/>
                <a:gridCol w="731520"/>
                <a:gridCol w="731520"/>
                <a:gridCol w="731520"/>
              </a:tblGrid>
              <a:tr h="303803">
                <a:tc gridSpan="10">
                  <a:txBody>
                    <a:bodyPr/>
                    <a:lstStyle/>
                    <a:p>
                      <a:pPr marL="0" marR="0" algn="ctr">
                        <a:spcBef>
                          <a:spcPts val="0"/>
                        </a:spcBef>
                        <a:spcAft>
                          <a:spcPts val="0"/>
                        </a:spcAft>
                      </a:pPr>
                      <a:r>
                        <a:rPr lang="en-US" sz="1400" dirty="0" smtClean="0">
                          <a:effectLst/>
                        </a:rPr>
                        <a:t>PLL Clock Configuration for KeyStone Devices</a:t>
                      </a:r>
                      <a:endParaRPr lang="en-US" sz="14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4410">
                <a:tc rowSpan="2">
                  <a:txBody>
                    <a:bodyPr/>
                    <a:lstStyle/>
                    <a:p>
                      <a:pPr marL="0" marR="0">
                        <a:spcBef>
                          <a:spcPts val="0"/>
                        </a:spcBef>
                        <a:spcAft>
                          <a:spcPts val="0"/>
                        </a:spcAft>
                      </a:pPr>
                      <a:r>
                        <a:rPr lang="en-US" sz="1000" b="1" dirty="0">
                          <a:effectLst/>
                        </a:rPr>
                        <a:t>Boot PLL Select [2:0]</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a:spcBef>
                          <a:spcPts val="0"/>
                        </a:spcBef>
                        <a:spcAft>
                          <a:spcPts val="0"/>
                        </a:spcAft>
                      </a:pPr>
                      <a:r>
                        <a:rPr lang="en-US" sz="1000" b="1" dirty="0">
                          <a:effectLst/>
                        </a:rPr>
                        <a:t>Input Clock Freq (MHz)</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spcBef>
                          <a:spcPts val="0"/>
                        </a:spcBef>
                        <a:spcAft>
                          <a:spcPts val="0"/>
                        </a:spcAft>
                      </a:pPr>
                      <a:r>
                        <a:rPr lang="en-US" sz="1000" b="1" dirty="0" smtClean="0">
                          <a:effectLst/>
                        </a:rPr>
                        <a:t> </a:t>
                      </a:r>
                      <a:r>
                        <a:rPr lang="en-US" sz="1000" b="1" dirty="0">
                          <a:effectLst/>
                        </a:rPr>
                        <a:t>C</a:t>
                      </a:r>
                      <a:r>
                        <a:rPr lang="en-US" sz="1000" b="1" dirty="0" smtClean="0">
                          <a:effectLst/>
                        </a:rPr>
                        <a:t>ore </a:t>
                      </a:r>
                      <a:r>
                        <a:rPr lang="en-US" sz="1000" b="1" dirty="0">
                          <a:effectLst/>
                        </a:rPr>
                        <a:t>= 800 MHz</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1000" b="1" dirty="0" smtClean="0">
                          <a:effectLst/>
                        </a:rPr>
                        <a:t> </a:t>
                      </a:r>
                      <a:r>
                        <a:rPr lang="en-US" sz="1000" b="1" dirty="0">
                          <a:effectLst/>
                        </a:rPr>
                        <a:t>C</a:t>
                      </a:r>
                      <a:r>
                        <a:rPr lang="en-US" sz="1000" b="1" dirty="0" smtClean="0">
                          <a:effectLst/>
                        </a:rPr>
                        <a:t>ore </a:t>
                      </a:r>
                      <a:r>
                        <a:rPr lang="en-US" sz="1000" b="1" dirty="0">
                          <a:effectLst/>
                        </a:rPr>
                        <a:t>= 1000 MHz</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1000" b="1" dirty="0" smtClean="0">
                          <a:effectLst/>
                        </a:rPr>
                        <a:t>Core </a:t>
                      </a:r>
                      <a:r>
                        <a:rPr lang="en-US" sz="1000" b="1" dirty="0">
                          <a:effectLst/>
                        </a:rPr>
                        <a:t>= 1200 MHz</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1000" b="1" dirty="0" smtClean="0">
                          <a:effectLst/>
                        </a:rPr>
                        <a:t> </a:t>
                      </a:r>
                      <a:r>
                        <a:rPr lang="en-US" sz="1000" b="1" dirty="0">
                          <a:effectLst/>
                        </a:rPr>
                        <a:t>C</a:t>
                      </a:r>
                      <a:r>
                        <a:rPr lang="en-US" sz="1000" b="1" dirty="0" smtClean="0">
                          <a:effectLst/>
                        </a:rPr>
                        <a:t>ore </a:t>
                      </a:r>
                      <a:r>
                        <a:rPr lang="en-US" sz="1000" b="1" dirty="0">
                          <a:effectLst/>
                        </a:rPr>
                        <a:t>= 1400 MHz</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r>
              <a:tr h="25209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b="1" dirty="0">
                          <a:effectLst/>
                        </a:rPr>
                        <a:t>Clkr</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Clkf</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Clkr</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Clkf</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Clkr</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Clkf</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Clkr</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1" dirty="0">
                          <a:effectLst/>
                        </a:rPr>
                        <a:t>Clkf</a:t>
                      </a:r>
                      <a:endParaRPr lang="en-US" sz="10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50.00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31</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39</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55</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66.67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23</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29</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35</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41</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2</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80.00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19</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29</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34</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3</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100.00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15</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19</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23</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27</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156.25</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255</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63</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383</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447</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5</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250.00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31</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55</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6</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312.50</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127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31</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191</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dirty="0">
                          <a:effectLst/>
                        </a:rPr>
                        <a:t>24</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223</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3803">
                <a:tc>
                  <a:txBody>
                    <a:bodyPr/>
                    <a:lstStyle/>
                    <a:p>
                      <a:pPr marL="0" marR="0">
                        <a:spcBef>
                          <a:spcPts val="0"/>
                        </a:spcBef>
                        <a:spcAft>
                          <a:spcPts val="0"/>
                        </a:spcAft>
                      </a:pPr>
                      <a:r>
                        <a:rPr lang="en-US" sz="1000" dirty="0">
                          <a:effectLst/>
                        </a:rPr>
                        <a:t>7</a:t>
                      </a:r>
                      <a:endParaRPr lang="en-US" sz="10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122.88</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47</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624</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28</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471</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31</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624</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13</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000" b="0" dirty="0">
                          <a:effectLst/>
                        </a:rPr>
                        <a:t>318</a:t>
                      </a:r>
                      <a:endParaRPr lang="en-US" sz="10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990600" y="5638800"/>
            <a:ext cx="6248400" cy="369332"/>
          </a:xfrm>
          <a:prstGeom prst="rect">
            <a:avLst/>
          </a:prstGeom>
          <a:noFill/>
        </p:spPr>
        <p:txBody>
          <a:bodyPr wrap="square" rtlCol="0">
            <a:spAutoFit/>
          </a:bodyPr>
          <a:lstStyle/>
          <a:p>
            <a:r>
              <a:rPr lang="en-US" dirty="0" smtClean="0"/>
              <a:t>PLL Clock O/P = (Input Clock x (Clkf + 1))/(2 * (Clkr + 1))</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6442289"/>
            <a:ext cx="8610600" cy="369332"/>
          </a:xfrm>
          <a:prstGeom prst="rect">
            <a:avLst/>
          </a:prstGeom>
          <a:solidFill>
            <a:schemeClr val="bg1"/>
          </a:solidFill>
        </p:spPr>
        <p:txBody>
          <a:bodyPr wrap="square" rtlCol="0">
            <a:spAutoFit/>
          </a:bodyPr>
          <a:lstStyle/>
          <a:p>
            <a:endParaRPr lang="en-US" dirty="0"/>
          </a:p>
        </p:txBody>
      </p:sp>
      <p:sp>
        <p:nvSpPr>
          <p:cNvPr id="6" name="Title 1"/>
          <p:cNvSpPr txBox="1">
            <a:spLocks/>
          </p:cNvSpPr>
          <p:nvPr/>
        </p:nvSpPr>
        <p:spPr bwMode="auto">
          <a:xfrm>
            <a:off x="79375" y="76200"/>
            <a:ext cx="2740025" cy="1381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0" cap="none" spc="0" normalizeH="0" baseline="0" noProof="0" dirty="0" smtClean="0">
                <a:ln>
                  <a:noFill/>
                </a:ln>
                <a:solidFill>
                  <a:schemeClr val="tx1"/>
                </a:solidFill>
                <a:effectLst/>
                <a:uLnTx/>
                <a:uFillTx/>
                <a:latin typeface="+mj-lt"/>
                <a:ea typeface="+mj-ea"/>
                <a:cs typeface="+mj-cs"/>
              </a:rPr>
              <a:t>RBL Flow</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4400" b="1" kern="0" dirty="0" smtClean="0">
                <a:latin typeface="+mj-lt"/>
                <a:ea typeface="+mj-ea"/>
                <a:cs typeface="+mj-cs"/>
              </a:rPr>
              <a:t>Diagram</a:t>
            </a:r>
            <a:endParaRPr kumimoji="0" lang="en-US" sz="3200" b="1" i="0" u="none" strike="noStrike" kern="0" cap="none" spc="0" normalizeH="0" baseline="0" noProof="0" dirty="0">
              <a:ln>
                <a:noFill/>
              </a:ln>
              <a:solidFill>
                <a:schemeClr val="tx1"/>
              </a:solidFill>
              <a:effectLst/>
              <a:uLnTx/>
              <a:uFillTx/>
              <a:latin typeface="+mj-lt"/>
              <a:ea typeface="+mj-ea"/>
              <a:cs typeface="+mj-cs"/>
            </a:endParaRPr>
          </a:p>
        </p:txBody>
      </p:sp>
      <p:sp>
        <p:nvSpPr>
          <p:cNvPr id="2" name="Rectangle 1"/>
          <p:cNvSpPr/>
          <p:nvPr/>
        </p:nvSpPr>
        <p:spPr bwMode="auto">
          <a:xfrm>
            <a:off x="4076700" y="228600"/>
            <a:ext cx="1066800" cy="66868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Boot Start</a:t>
            </a:r>
          </a:p>
        </p:txBody>
      </p:sp>
      <p:sp>
        <p:nvSpPr>
          <p:cNvPr id="7" name="Rectangle 6"/>
          <p:cNvSpPr/>
          <p:nvPr/>
        </p:nvSpPr>
        <p:spPr bwMode="auto">
          <a:xfrm>
            <a:off x="4076700" y="2056794"/>
            <a:ext cx="1066800" cy="610205"/>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Latch the boot mode from the Boot Strap Pins</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rPr>
              <a:t>(DEVSTAT)</a:t>
            </a:r>
          </a:p>
        </p:txBody>
      </p:sp>
      <p:sp>
        <p:nvSpPr>
          <p:cNvPr id="3" name="Diamond 2"/>
          <p:cNvSpPr/>
          <p:nvPr/>
        </p:nvSpPr>
        <p:spPr bwMode="auto">
          <a:xfrm>
            <a:off x="4076700" y="1123191"/>
            <a:ext cx="1066800" cy="685800"/>
          </a:xfrm>
          <a:prstGeom prst="diamond">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800" i="0" u="none" strike="noStrike" cap="none" normalizeH="0" baseline="0" dirty="0" smtClean="0">
                <a:ln>
                  <a:noFill/>
                </a:ln>
                <a:solidFill>
                  <a:schemeClr val="tx1"/>
                </a:solidFill>
                <a:effectLst/>
                <a:latin typeface="Arial" pitchFamily="34" charset="0"/>
              </a:rPr>
              <a:t>POR</a:t>
            </a:r>
            <a:r>
              <a:rPr kumimoji="0" lang="en-US" sz="800" i="0" u="none" strike="noStrike" cap="none" normalizeH="0" dirty="0" smtClean="0">
                <a:ln>
                  <a:noFill/>
                </a:ln>
                <a:solidFill>
                  <a:schemeClr val="tx1"/>
                </a:solidFill>
                <a:effectLst/>
                <a:latin typeface="Arial" pitchFamily="34" charset="0"/>
              </a:rPr>
              <a:t> or RESETFULL?</a:t>
            </a:r>
            <a:endParaRPr kumimoji="0" lang="en-US" sz="800" i="0" u="none" strike="noStrike" cap="none" normalizeH="0" baseline="0" dirty="0" smtClean="0">
              <a:ln>
                <a:noFill/>
              </a:ln>
              <a:solidFill>
                <a:schemeClr val="tx1"/>
              </a:solidFill>
              <a:effectLst/>
              <a:latin typeface="Arial" pitchFamily="34" charset="0"/>
            </a:endParaRPr>
          </a:p>
        </p:txBody>
      </p:sp>
      <p:sp>
        <p:nvSpPr>
          <p:cNvPr id="8" name="Rectangle 7"/>
          <p:cNvSpPr/>
          <p:nvPr/>
        </p:nvSpPr>
        <p:spPr bwMode="auto">
          <a:xfrm>
            <a:off x="5867400" y="3626209"/>
            <a:ext cx="1066800" cy="43666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Initialize the PLLs</a:t>
            </a:r>
            <a:endParaRPr kumimoji="0" lang="en-US" sz="900" b="0" i="0" u="none" strike="noStrike" cap="none" normalizeH="0" baseline="0" dirty="0" smtClean="0">
              <a:ln>
                <a:noFill/>
              </a:ln>
              <a:solidFill>
                <a:schemeClr val="tx1"/>
              </a:solidFill>
              <a:effectLst/>
              <a:latin typeface="Arial" pitchFamily="34" charset="0"/>
            </a:endParaRPr>
          </a:p>
        </p:txBody>
      </p:sp>
      <p:sp>
        <p:nvSpPr>
          <p:cNvPr id="9" name="Rectangle 8"/>
          <p:cNvSpPr/>
          <p:nvPr/>
        </p:nvSpPr>
        <p:spPr bwMode="auto">
          <a:xfrm>
            <a:off x="4076700" y="4446388"/>
            <a:ext cx="1066800" cy="2286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PLL is bypassed</a:t>
            </a:r>
            <a:endParaRPr kumimoji="0" lang="en-US" sz="900" b="0" i="0" u="none" strike="noStrike" cap="none" normalizeH="0" baseline="0" dirty="0" smtClean="0">
              <a:ln>
                <a:noFill/>
              </a:ln>
              <a:solidFill>
                <a:schemeClr val="tx1"/>
              </a:solidFill>
              <a:effectLst/>
              <a:latin typeface="Arial" pitchFamily="34" charset="0"/>
            </a:endParaRPr>
          </a:p>
        </p:txBody>
      </p:sp>
      <p:sp>
        <p:nvSpPr>
          <p:cNvPr id="10" name="Rectangle 9"/>
          <p:cNvSpPr/>
          <p:nvPr/>
        </p:nvSpPr>
        <p:spPr bwMode="auto">
          <a:xfrm>
            <a:off x="2286000" y="2018695"/>
            <a:ext cx="1066800" cy="609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Check the PWRSTATECTL Register for hibernation</a:t>
            </a:r>
            <a:endParaRPr kumimoji="0" lang="en-US" sz="900" b="0" i="0" u="none" strike="noStrike" cap="none" normalizeH="0" baseline="0" dirty="0" smtClean="0">
              <a:ln>
                <a:noFill/>
              </a:ln>
              <a:solidFill>
                <a:schemeClr val="tx1"/>
              </a:solidFill>
              <a:effectLst/>
              <a:latin typeface="Arial" pitchFamily="34" charset="0"/>
            </a:endParaRPr>
          </a:p>
        </p:txBody>
      </p:sp>
      <p:sp>
        <p:nvSpPr>
          <p:cNvPr id="11" name="Rectangle 10"/>
          <p:cNvSpPr/>
          <p:nvPr/>
        </p:nvSpPr>
        <p:spPr bwMode="auto">
          <a:xfrm>
            <a:off x="2286000" y="3842183"/>
            <a:ext cx="1066800" cy="604205"/>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Branch to the address provided by the PWRSTATECTL</a:t>
            </a:r>
            <a:endParaRPr kumimoji="0" lang="en-US" sz="9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4076700" y="5105400"/>
            <a:ext cx="1066800" cy="6096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Branch to function depending on the boot mode</a:t>
            </a:r>
            <a:endParaRPr kumimoji="0" lang="en-US" sz="900" b="0" i="0" u="none" strike="noStrike" cap="none" normalizeH="0" baseline="0" dirty="0" smtClean="0">
              <a:ln>
                <a:noFill/>
              </a:ln>
              <a:solidFill>
                <a:schemeClr val="tx1"/>
              </a:solidFill>
              <a:effectLst/>
              <a:latin typeface="Arial" pitchFamily="34" charset="0"/>
            </a:endParaRPr>
          </a:p>
        </p:txBody>
      </p:sp>
      <p:sp>
        <p:nvSpPr>
          <p:cNvPr id="13" name="Rectangle 12"/>
          <p:cNvSpPr/>
          <p:nvPr/>
        </p:nvSpPr>
        <p:spPr bwMode="auto">
          <a:xfrm>
            <a:off x="4076700" y="6019800"/>
            <a:ext cx="1066800" cy="3810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Boot mode specific process</a:t>
            </a:r>
            <a:endParaRPr kumimoji="0" lang="en-US" sz="900" b="0" i="0" u="none" strike="noStrike" cap="none" normalizeH="0" baseline="0" dirty="0" smtClean="0">
              <a:ln>
                <a:noFill/>
              </a:ln>
              <a:solidFill>
                <a:schemeClr val="tx1"/>
              </a:solidFill>
              <a:effectLst/>
              <a:latin typeface="Arial" pitchFamily="34" charset="0"/>
            </a:endParaRPr>
          </a:p>
        </p:txBody>
      </p:sp>
      <p:sp>
        <p:nvSpPr>
          <p:cNvPr id="14" name="Rectangle 13"/>
          <p:cNvSpPr/>
          <p:nvPr/>
        </p:nvSpPr>
        <p:spPr bwMode="auto">
          <a:xfrm>
            <a:off x="4076700" y="2859995"/>
            <a:ext cx="1066800" cy="387777"/>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Boot Parameter Table init</a:t>
            </a:r>
            <a:endParaRPr kumimoji="0" lang="en-US" sz="900" b="0" i="0" u="none" strike="noStrike" cap="none" normalizeH="0" baseline="0" dirty="0" smtClean="0">
              <a:ln>
                <a:noFill/>
              </a:ln>
              <a:solidFill>
                <a:schemeClr val="tx1"/>
              </a:solidFill>
              <a:effectLst/>
              <a:latin typeface="Arial" pitchFamily="34" charset="0"/>
            </a:endParaRPr>
          </a:p>
        </p:txBody>
      </p:sp>
      <p:sp>
        <p:nvSpPr>
          <p:cNvPr id="16" name="Diamond 15"/>
          <p:cNvSpPr/>
          <p:nvPr/>
        </p:nvSpPr>
        <p:spPr bwMode="auto">
          <a:xfrm>
            <a:off x="4076700" y="3501643"/>
            <a:ext cx="1066800" cy="685800"/>
          </a:xfrm>
          <a:prstGeom prst="diamond">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i="0" u="none" strike="noStrike" cap="none" normalizeH="0" baseline="0" dirty="0" smtClean="0">
              <a:ln>
                <a:noFill/>
              </a:ln>
              <a:solidFill>
                <a:schemeClr val="tx1"/>
              </a:solidFill>
              <a:effectLst/>
              <a:latin typeface="Arial" pitchFamily="34" charset="0"/>
            </a:endParaRPr>
          </a:p>
        </p:txBody>
      </p:sp>
      <p:sp>
        <p:nvSpPr>
          <p:cNvPr id="17" name="Diamond 16"/>
          <p:cNvSpPr/>
          <p:nvPr/>
        </p:nvSpPr>
        <p:spPr bwMode="auto">
          <a:xfrm>
            <a:off x="2286000" y="2859995"/>
            <a:ext cx="1066800" cy="685800"/>
          </a:xfrm>
          <a:prstGeom prst="diamond">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i="0" u="none" strike="noStrike" cap="none" normalizeH="0" baseline="0" dirty="0" smtClean="0">
              <a:ln>
                <a:noFill/>
              </a:ln>
              <a:solidFill>
                <a:schemeClr val="tx1"/>
              </a:solidFill>
              <a:effectLst/>
              <a:latin typeface="Arial" pitchFamily="34" charset="0"/>
            </a:endParaRPr>
          </a:p>
        </p:txBody>
      </p:sp>
      <p:cxnSp>
        <p:nvCxnSpPr>
          <p:cNvPr id="15" name="Straight Arrow Connector 14"/>
          <p:cNvCxnSpPr>
            <a:stCxn id="2" idx="2"/>
            <a:endCxn id="3" idx="0"/>
          </p:cNvCxnSpPr>
          <p:nvPr/>
        </p:nvCxnSpPr>
        <p:spPr bwMode="auto">
          <a:xfrm>
            <a:off x="4610100" y="897280"/>
            <a:ext cx="0" cy="22591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9" name="Straight Arrow Connector 18"/>
          <p:cNvCxnSpPr>
            <a:stCxn id="7" idx="2"/>
            <a:endCxn id="14" idx="0"/>
          </p:cNvCxnSpPr>
          <p:nvPr/>
        </p:nvCxnSpPr>
        <p:spPr bwMode="auto">
          <a:xfrm>
            <a:off x="4610100" y="2666999"/>
            <a:ext cx="0" cy="192996"/>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2" name="Straight Arrow Connector 21"/>
          <p:cNvCxnSpPr>
            <a:stCxn id="16" idx="3"/>
            <a:endCxn id="8" idx="1"/>
          </p:cNvCxnSpPr>
          <p:nvPr/>
        </p:nvCxnSpPr>
        <p:spPr bwMode="auto">
          <a:xfrm>
            <a:off x="5143500" y="3844543"/>
            <a:ext cx="7239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4" name="Straight Arrow Connector 23"/>
          <p:cNvCxnSpPr>
            <a:stCxn id="16" idx="2"/>
            <a:endCxn id="9" idx="0"/>
          </p:cNvCxnSpPr>
          <p:nvPr/>
        </p:nvCxnSpPr>
        <p:spPr bwMode="auto">
          <a:xfrm>
            <a:off x="4610100" y="4187443"/>
            <a:ext cx="0" cy="258945"/>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6" name="Straight Arrow Connector 25"/>
          <p:cNvCxnSpPr>
            <a:stCxn id="9" idx="2"/>
            <a:endCxn id="12" idx="0"/>
          </p:cNvCxnSpPr>
          <p:nvPr/>
        </p:nvCxnSpPr>
        <p:spPr bwMode="auto">
          <a:xfrm>
            <a:off x="4610100" y="4674988"/>
            <a:ext cx="0" cy="430412"/>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8" name="Straight Arrow Connector 27"/>
          <p:cNvCxnSpPr>
            <a:stCxn id="12" idx="2"/>
            <a:endCxn id="13" idx="0"/>
          </p:cNvCxnSpPr>
          <p:nvPr/>
        </p:nvCxnSpPr>
        <p:spPr bwMode="auto">
          <a:xfrm>
            <a:off x="4610100" y="5715000"/>
            <a:ext cx="0" cy="3048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30" name="Straight Arrow Connector 29"/>
          <p:cNvCxnSpPr>
            <a:stCxn id="10" idx="2"/>
            <a:endCxn id="17" idx="0"/>
          </p:cNvCxnSpPr>
          <p:nvPr/>
        </p:nvCxnSpPr>
        <p:spPr bwMode="auto">
          <a:xfrm>
            <a:off x="2819400" y="2628295"/>
            <a:ext cx="0" cy="2317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24" name="Straight Arrow Connector 1023"/>
          <p:cNvCxnSpPr>
            <a:stCxn id="17" idx="2"/>
            <a:endCxn id="11" idx="0"/>
          </p:cNvCxnSpPr>
          <p:nvPr/>
        </p:nvCxnSpPr>
        <p:spPr bwMode="auto">
          <a:xfrm>
            <a:off x="2819400" y="3545795"/>
            <a:ext cx="0" cy="2963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27" name="Straight Arrow Connector 1026"/>
          <p:cNvCxnSpPr>
            <a:stCxn id="3" idx="2"/>
            <a:endCxn id="7" idx="0"/>
          </p:cNvCxnSpPr>
          <p:nvPr/>
        </p:nvCxnSpPr>
        <p:spPr bwMode="auto">
          <a:xfrm>
            <a:off x="4610100" y="1808991"/>
            <a:ext cx="0" cy="247803"/>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29" name="Straight Arrow Connector 1028"/>
          <p:cNvCxnSpPr>
            <a:stCxn id="14" idx="2"/>
            <a:endCxn id="16" idx="0"/>
          </p:cNvCxnSpPr>
          <p:nvPr/>
        </p:nvCxnSpPr>
        <p:spPr bwMode="auto">
          <a:xfrm>
            <a:off x="4610100" y="3247772"/>
            <a:ext cx="0" cy="25387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35" name="Straight Connector 1034"/>
          <p:cNvCxnSpPr>
            <a:stCxn id="3" idx="1"/>
          </p:cNvCxnSpPr>
          <p:nvPr/>
        </p:nvCxnSpPr>
        <p:spPr bwMode="auto">
          <a:xfrm flipH="1">
            <a:off x="2819400" y="1466091"/>
            <a:ext cx="12573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37" name="Straight Arrow Connector 1036"/>
          <p:cNvCxnSpPr>
            <a:endCxn id="10" idx="0"/>
          </p:cNvCxnSpPr>
          <p:nvPr/>
        </p:nvCxnSpPr>
        <p:spPr bwMode="auto">
          <a:xfrm>
            <a:off x="2819400" y="1466091"/>
            <a:ext cx="0" cy="55260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43" name="Straight Connector 1042"/>
          <p:cNvCxnSpPr>
            <a:stCxn id="8" idx="2"/>
          </p:cNvCxnSpPr>
          <p:nvPr/>
        </p:nvCxnSpPr>
        <p:spPr bwMode="auto">
          <a:xfrm>
            <a:off x="6400800" y="4062876"/>
            <a:ext cx="0" cy="8273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45" name="Straight Arrow Connector 1044"/>
          <p:cNvCxnSpPr/>
          <p:nvPr/>
        </p:nvCxnSpPr>
        <p:spPr bwMode="auto">
          <a:xfrm flipH="1">
            <a:off x="4610100" y="4890194"/>
            <a:ext cx="17907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49" name="Straight Connector 1048"/>
          <p:cNvCxnSpPr/>
          <p:nvPr/>
        </p:nvCxnSpPr>
        <p:spPr bwMode="auto">
          <a:xfrm>
            <a:off x="3657600" y="3196070"/>
            <a:ext cx="0" cy="169412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51" name="Straight Arrow Connector 1050"/>
          <p:cNvCxnSpPr/>
          <p:nvPr/>
        </p:nvCxnSpPr>
        <p:spPr bwMode="auto">
          <a:xfrm>
            <a:off x="3657600" y="4890194"/>
            <a:ext cx="9525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053" name="TextBox 1052"/>
          <p:cNvSpPr txBox="1"/>
          <p:nvPr/>
        </p:nvSpPr>
        <p:spPr>
          <a:xfrm>
            <a:off x="2300245" y="3066930"/>
            <a:ext cx="1038309" cy="276999"/>
          </a:xfrm>
          <a:prstGeom prst="rect">
            <a:avLst/>
          </a:prstGeom>
          <a:noFill/>
        </p:spPr>
        <p:txBody>
          <a:bodyPr wrap="square" rtlCol="0">
            <a:spAutoFit/>
          </a:bodyPr>
          <a:lstStyle/>
          <a:p>
            <a:pPr algn="ctr"/>
            <a:r>
              <a:rPr lang="en-US" sz="1100" dirty="0" smtClean="0">
                <a:latin typeface="Arial" pitchFamily="34" charset="0"/>
                <a:cs typeface="Arial" pitchFamily="34" charset="0"/>
              </a:rPr>
              <a:t>Hibernation</a:t>
            </a:r>
            <a:r>
              <a:rPr lang="en-US" sz="1200" dirty="0" smtClean="0"/>
              <a:t>?</a:t>
            </a:r>
            <a:endParaRPr lang="en-US" sz="1200" dirty="0"/>
          </a:p>
        </p:txBody>
      </p:sp>
      <p:sp>
        <p:nvSpPr>
          <p:cNvPr id="63" name="TextBox 62"/>
          <p:cNvSpPr txBox="1"/>
          <p:nvPr/>
        </p:nvSpPr>
        <p:spPr>
          <a:xfrm>
            <a:off x="4090945" y="3703683"/>
            <a:ext cx="1038309" cy="276999"/>
          </a:xfrm>
          <a:prstGeom prst="rect">
            <a:avLst/>
          </a:prstGeom>
          <a:solidFill>
            <a:srgbClr val="FFFF00"/>
          </a:solidFill>
        </p:spPr>
        <p:txBody>
          <a:bodyPr wrap="square" rtlCol="0">
            <a:spAutoFit/>
          </a:bodyPr>
          <a:lstStyle/>
          <a:p>
            <a:pPr algn="ctr"/>
            <a:r>
              <a:rPr lang="en-US" sz="1200" dirty="0" smtClean="0"/>
              <a:t>PLL required?</a:t>
            </a:r>
            <a:endParaRPr lang="en-US" sz="1200" dirty="0"/>
          </a:p>
        </p:txBody>
      </p:sp>
      <p:sp>
        <p:nvSpPr>
          <p:cNvPr id="64" name="TextBox 63"/>
          <p:cNvSpPr txBox="1"/>
          <p:nvPr/>
        </p:nvSpPr>
        <p:spPr>
          <a:xfrm>
            <a:off x="4722547" y="1750044"/>
            <a:ext cx="761999" cy="276999"/>
          </a:xfrm>
          <a:prstGeom prst="rect">
            <a:avLst/>
          </a:prstGeom>
          <a:noFill/>
          <a:ln w="12700">
            <a:noFill/>
          </a:ln>
        </p:spPr>
        <p:txBody>
          <a:bodyPr wrap="square" rtlCol="0">
            <a:spAutoFit/>
          </a:bodyPr>
          <a:lstStyle/>
          <a:p>
            <a:r>
              <a:rPr lang="en-US" sz="1200" dirty="0" smtClean="0">
                <a:latin typeface="Arial" pitchFamily="34" charset="0"/>
                <a:cs typeface="Arial" pitchFamily="34" charset="0"/>
              </a:rPr>
              <a:t>Yes</a:t>
            </a:r>
            <a:endParaRPr lang="en-US" sz="1200" dirty="0">
              <a:latin typeface="Arial" pitchFamily="34" charset="0"/>
              <a:cs typeface="Arial" pitchFamily="34" charset="0"/>
            </a:endParaRPr>
          </a:p>
        </p:txBody>
      </p:sp>
      <p:sp>
        <p:nvSpPr>
          <p:cNvPr id="65" name="TextBox 64"/>
          <p:cNvSpPr txBox="1"/>
          <p:nvPr/>
        </p:nvSpPr>
        <p:spPr>
          <a:xfrm>
            <a:off x="2971800" y="1219200"/>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No</a:t>
            </a:r>
            <a:endParaRPr lang="en-US" sz="1200" dirty="0">
              <a:latin typeface="Arial" pitchFamily="34" charset="0"/>
              <a:cs typeface="Arial" pitchFamily="34" charset="0"/>
            </a:endParaRPr>
          </a:p>
        </p:txBody>
      </p:sp>
      <p:sp>
        <p:nvSpPr>
          <p:cNvPr id="66" name="TextBox 65"/>
          <p:cNvSpPr txBox="1"/>
          <p:nvPr/>
        </p:nvSpPr>
        <p:spPr>
          <a:xfrm>
            <a:off x="5261508" y="3567544"/>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Yes</a:t>
            </a:r>
            <a:endParaRPr lang="en-US" sz="1200" dirty="0">
              <a:latin typeface="Arial" pitchFamily="34" charset="0"/>
              <a:cs typeface="Arial" pitchFamily="34" charset="0"/>
            </a:endParaRPr>
          </a:p>
        </p:txBody>
      </p:sp>
      <p:sp>
        <p:nvSpPr>
          <p:cNvPr id="67" name="TextBox 66"/>
          <p:cNvSpPr txBox="1"/>
          <p:nvPr/>
        </p:nvSpPr>
        <p:spPr>
          <a:xfrm>
            <a:off x="2361525" y="3529610"/>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Yes</a:t>
            </a:r>
            <a:endParaRPr lang="en-US" sz="1200" dirty="0">
              <a:latin typeface="Arial" pitchFamily="34" charset="0"/>
              <a:cs typeface="Arial" pitchFamily="34" charset="0"/>
            </a:endParaRPr>
          </a:p>
        </p:txBody>
      </p:sp>
      <p:cxnSp>
        <p:nvCxnSpPr>
          <p:cNvPr id="32" name="Straight Connector 31"/>
          <p:cNvCxnSpPr/>
          <p:nvPr/>
        </p:nvCxnSpPr>
        <p:spPr bwMode="auto">
          <a:xfrm>
            <a:off x="3352800" y="3194803"/>
            <a:ext cx="304800" cy="2534"/>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7" name="TextBox 76"/>
          <p:cNvSpPr txBox="1"/>
          <p:nvPr/>
        </p:nvSpPr>
        <p:spPr>
          <a:xfrm>
            <a:off x="3341336" y="2968597"/>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No</a:t>
            </a:r>
            <a:endParaRPr lang="en-US" sz="1200" dirty="0">
              <a:latin typeface="Arial" pitchFamily="34" charset="0"/>
              <a:cs typeface="Arial" pitchFamily="34" charset="0"/>
            </a:endParaRPr>
          </a:p>
        </p:txBody>
      </p:sp>
      <p:sp>
        <p:nvSpPr>
          <p:cNvPr id="78" name="TextBox 77"/>
          <p:cNvSpPr txBox="1"/>
          <p:nvPr/>
        </p:nvSpPr>
        <p:spPr>
          <a:xfrm>
            <a:off x="4616843" y="4137955"/>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No</a:t>
            </a:r>
            <a:endParaRPr lang="en-US" sz="1200" dirty="0">
              <a:latin typeface="Arial" pitchFamily="34" charset="0"/>
              <a:cs typeface="Arial" pitchFamily="34" charset="0"/>
            </a:endParaRPr>
          </a:p>
        </p:txBody>
      </p:sp>
    </p:spTree>
    <p:extLst>
      <p:ext uri="{BB962C8B-B14F-4D97-AF65-F5344CB8AC3E}">
        <p14:creationId xmlns="" xmlns:p14="http://schemas.microsoft.com/office/powerpoint/2010/main" val="2729496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endParaRPr lang="en-US" sz="3200" dirty="0" smtClean="0"/>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smtClean="0"/>
              <a:t>Boot Overview</a:t>
            </a:r>
          </a:p>
          <a:p>
            <a:pPr eaLnBrk="1" hangingPunct="1"/>
            <a:r>
              <a:rPr lang="en-US" sz="2800" b="1" dirty="0" smtClean="0"/>
              <a:t>Boot </a:t>
            </a:r>
            <a:r>
              <a:rPr lang="en-US" sz="2800" b="1" dirty="0" smtClean="0"/>
              <a:t>Modes</a:t>
            </a:r>
          </a:p>
          <a:p>
            <a:pPr lvl="1" eaLnBrk="1" hangingPunct="1"/>
            <a:r>
              <a:rPr lang="en-US" sz="2400" dirty="0" smtClean="0"/>
              <a:t>Categories and Modes</a:t>
            </a:r>
          </a:p>
          <a:p>
            <a:pPr lvl="1" eaLnBrk="1" hangingPunct="1"/>
            <a:r>
              <a:rPr lang="en-US" sz="2400" dirty="0" smtClean="0"/>
              <a:t>Magic Address</a:t>
            </a:r>
          </a:p>
          <a:p>
            <a:pPr lvl="1" eaLnBrk="1" hangingPunct="1"/>
            <a:r>
              <a:rPr lang="en-US" sz="2400" dirty="0" smtClean="0"/>
              <a:t>Configuration Pins </a:t>
            </a:r>
            <a:endParaRPr lang="en-US" sz="2400" dirty="0" smtClean="0"/>
          </a:p>
          <a:p>
            <a:pPr lvl="1" eaLnBrk="1" hangingPunct="1"/>
            <a:r>
              <a:rPr lang="en-US" sz="2400" dirty="0" smtClean="0"/>
              <a:t>Triggers &amp; Resets</a:t>
            </a:r>
            <a:endParaRPr lang="en-US" sz="2400" dirty="0" smtClean="0"/>
          </a:p>
          <a:p>
            <a:pPr eaLnBrk="1" hangingPunct="1"/>
            <a:r>
              <a:rPr lang="en-US" sz="2800" dirty="0" smtClean="0"/>
              <a:t>File Formats </a:t>
            </a:r>
            <a:endParaRPr lang="en-US" sz="2800" dirty="0" smtClean="0"/>
          </a:p>
          <a:p>
            <a:pPr eaLnBrk="1" hangingPunct="1"/>
            <a:r>
              <a:rPr lang="en-US" sz="2800" dirty="0" smtClean="0"/>
              <a:t>Boot Mode </a:t>
            </a:r>
            <a:r>
              <a:rPr lang="en-US" sz="2800" dirty="0" smtClean="0"/>
              <a:t>Details</a:t>
            </a:r>
          </a:p>
          <a:p>
            <a:pPr eaLnBrk="1" hangingPunct="1"/>
            <a:r>
              <a:rPr lang="en-US" sz="2800" dirty="0" smtClean="0"/>
              <a:t>Second Stage Boot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600" dirty="0" smtClean="0"/>
              <a:t>KeyStone Boot Mode Categories</a:t>
            </a:r>
            <a:endParaRPr lang="en-US" sz="3600" dirty="0" smtClean="0"/>
          </a:p>
        </p:txBody>
      </p:sp>
      <p:sp>
        <p:nvSpPr>
          <p:cNvPr id="7171" name="Text Placeholder 2"/>
          <p:cNvSpPr>
            <a:spLocks noGrp="1"/>
          </p:cNvSpPr>
          <p:nvPr>
            <p:ph type="body" sz="half" idx="1"/>
          </p:nvPr>
        </p:nvSpPr>
        <p:spPr>
          <a:xfrm>
            <a:off x="333375" y="838200"/>
            <a:ext cx="8505825" cy="5562599"/>
          </a:xfrm>
        </p:spPr>
        <p:txBody>
          <a:bodyPr/>
          <a:lstStyle/>
          <a:p>
            <a:pPr eaLnBrk="1" hangingPunct="1"/>
            <a:r>
              <a:rPr lang="en-US" sz="2400" dirty="0" smtClean="0"/>
              <a:t>Various </a:t>
            </a:r>
            <a:r>
              <a:rPr lang="en-US" sz="2400" dirty="0"/>
              <a:t>boot modes </a:t>
            </a:r>
            <a:r>
              <a:rPr lang="en-US" sz="2400" dirty="0" smtClean="0"/>
              <a:t>are </a:t>
            </a:r>
            <a:r>
              <a:rPr lang="en-US" sz="2400" dirty="0" smtClean="0"/>
              <a:t>supported on KeyStone devices.</a:t>
            </a:r>
            <a:endParaRPr lang="en-US" sz="2400" dirty="0"/>
          </a:p>
          <a:p>
            <a:pPr eaLnBrk="1" hangingPunct="1"/>
            <a:r>
              <a:rPr lang="en-US" sz="2400" dirty="0" smtClean="0"/>
              <a:t>Boot </a:t>
            </a:r>
            <a:r>
              <a:rPr lang="en-US" sz="2400" dirty="0" smtClean="0"/>
              <a:t>modes are broadly divided into </a:t>
            </a:r>
            <a:r>
              <a:rPr lang="en-US" sz="2400" dirty="0" smtClean="0"/>
              <a:t>three categories:</a:t>
            </a:r>
            <a:endParaRPr lang="en-US" sz="2400" dirty="0" smtClean="0"/>
          </a:p>
          <a:p>
            <a:pPr lvl="1" eaLnBrk="1" hangingPunct="1"/>
            <a:r>
              <a:rPr lang="en-US" sz="2400" dirty="0" smtClean="0"/>
              <a:t>Memory </a:t>
            </a:r>
            <a:r>
              <a:rPr lang="en-US" sz="2400" dirty="0" smtClean="0"/>
              <a:t>boot,</a:t>
            </a:r>
            <a:r>
              <a:rPr lang="en-US" sz="2400" b="1" dirty="0" smtClean="0"/>
              <a:t> </a:t>
            </a:r>
            <a:r>
              <a:rPr lang="en-US" sz="2400" dirty="0" smtClean="0"/>
              <a:t>where the application code is stored in a slow external memory and DSP acts as a master and drives the boot </a:t>
            </a:r>
            <a:r>
              <a:rPr lang="en-US" sz="2400" dirty="0" smtClean="0"/>
              <a:t>process</a:t>
            </a:r>
            <a:endParaRPr lang="en-US" sz="2400" dirty="0" smtClean="0"/>
          </a:p>
          <a:p>
            <a:pPr lvl="1" eaLnBrk="1" hangingPunct="1"/>
            <a:r>
              <a:rPr lang="en-US" sz="2400" dirty="0" smtClean="0"/>
              <a:t>Host </a:t>
            </a:r>
            <a:r>
              <a:rPr lang="en-US" sz="2400" dirty="0" smtClean="0"/>
              <a:t>boot, where host that can </a:t>
            </a:r>
            <a:r>
              <a:rPr lang="en-US" sz="2400" dirty="0" smtClean="0"/>
              <a:t>write directly to memory and has </a:t>
            </a:r>
            <a:r>
              <a:rPr lang="en-US" sz="2400" dirty="0" smtClean="0"/>
              <a:t>knowledge </a:t>
            </a:r>
            <a:r>
              <a:rPr lang="en-US" sz="2400" dirty="0" smtClean="0"/>
              <a:t>of the </a:t>
            </a:r>
            <a:r>
              <a:rPr lang="en-US" sz="2400" dirty="0" smtClean="0"/>
              <a:t>boot device memory map</a:t>
            </a:r>
            <a:endParaRPr lang="en-US" sz="2400" dirty="0" smtClean="0"/>
          </a:p>
          <a:p>
            <a:pPr lvl="1" eaLnBrk="1" hangingPunct="1"/>
            <a:r>
              <a:rPr lang="en-US" sz="2400" dirty="0" smtClean="0"/>
              <a:t>Host </a:t>
            </a:r>
            <a:r>
              <a:rPr lang="en-US" sz="2400" dirty="0" smtClean="0"/>
              <a:t>boot, where </a:t>
            </a:r>
            <a:r>
              <a:rPr lang="en-US" sz="2400" dirty="0" smtClean="0"/>
              <a:t>host </a:t>
            </a:r>
            <a:r>
              <a:rPr lang="en-US" sz="2400" dirty="0" smtClean="0"/>
              <a:t>is unaware </a:t>
            </a:r>
            <a:r>
              <a:rPr lang="en-US" sz="2400" dirty="0" smtClean="0"/>
              <a:t>of the memory structure of the boot device and </a:t>
            </a:r>
            <a:r>
              <a:rPr lang="en-US" sz="2400" dirty="0" smtClean="0"/>
              <a:t>CPU </a:t>
            </a:r>
            <a:r>
              <a:rPr lang="en-US" sz="2400" dirty="0" smtClean="0"/>
              <a:t>moves the data into </a:t>
            </a:r>
            <a:r>
              <a:rPr lang="en-US" sz="2400" dirty="0" smtClean="0"/>
              <a:t>memory</a:t>
            </a:r>
            <a:endParaRPr lang="en-US" sz="2400" dirty="0" smtClean="0"/>
          </a:p>
          <a:p>
            <a:pPr eaLnBrk="1" hangingPunct="1"/>
            <a:endParaRPr lang="en-US" sz="28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KeyStone BOOT </a:t>
            </a:r>
            <a:r>
              <a:rPr lang="en-US" sz="3200" dirty="0" smtClean="0"/>
              <a:t>Modes </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400" dirty="0" smtClean="0"/>
              <a:t>Master </a:t>
            </a:r>
            <a:r>
              <a:rPr lang="en-US" sz="2400" dirty="0" smtClean="0"/>
              <a:t>Mode: CPU </a:t>
            </a:r>
            <a:r>
              <a:rPr lang="en-US" sz="2400" dirty="0" smtClean="0"/>
              <a:t>manages the boot process</a:t>
            </a:r>
          </a:p>
          <a:p>
            <a:pPr lvl="1" eaLnBrk="1" hangingPunct="1"/>
            <a:r>
              <a:rPr lang="en-US" sz="2000" dirty="0" smtClean="0"/>
              <a:t>Either DSP </a:t>
            </a:r>
            <a:r>
              <a:rPr lang="en-US" sz="2000" dirty="0" smtClean="0"/>
              <a:t>Core </a:t>
            </a:r>
            <a:r>
              <a:rPr lang="en-US" sz="2000" dirty="0" smtClean="0"/>
              <a:t>0 or ARM A15 </a:t>
            </a:r>
            <a:r>
              <a:rPr lang="en-US" sz="2000" dirty="0" smtClean="0"/>
              <a:t>Core </a:t>
            </a:r>
            <a:r>
              <a:rPr lang="en-US" sz="2000" dirty="0" smtClean="0"/>
              <a:t>0</a:t>
            </a:r>
          </a:p>
          <a:p>
            <a:pPr lvl="1" eaLnBrk="1" hangingPunct="1"/>
            <a:r>
              <a:rPr lang="en-US" sz="2000" dirty="0" smtClean="0"/>
              <a:t>CPU configures peripheral and reads the boot information</a:t>
            </a:r>
          </a:p>
          <a:p>
            <a:pPr lvl="1" eaLnBrk="1" hangingPunct="1"/>
            <a:r>
              <a:rPr lang="en-US" sz="2000" dirty="0" smtClean="0"/>
              <a:t>Examples: </a:t>
            </a:r>
            <a:r>
              <a:rPr lang="en-US" sz="2000" dirty="0" smtClean="0"/>
              <a:t>I2C master mode, SPI boot, EMIF 16 boot</a:t>
            </a:r>
          </a:p>
          <a:p>
            <a:pPr eaLnBrk="1" hangingPunct="1"/>
            <a:r>
              <a:rPr lang="en-US" sz="2400" dirty="0" smtClean="0"/>
              <a:t>Slave Mode Direct </a:t>
            </a:r>
            <a:r>
              <a:rPr lang="en-US" sz="2400" dirty="0" smtClean="0"/>
              <a:t>IO: CPU </a:t>
            </a:r>
            <a:r>
              <a:rPr lang="en-US" sz="2400" dirty="0" smtClean="0"/>
              <a:t>needs to configure a peripheral </a:t>
            </a:r>
          </a:p>
          <a:p>
            <a:pPr lvl="1" eaLnBrk="1" hangingPunct="1"/>
            <a:r>
              <a:rPr lang="en-US" sz="2000" dirty="0" smtClean="0"/>
              <a:t>External master configures the other registers and loads the code</a:t>
            </a:r>
          </a:p>
          <a:p>
            <a:pPr lvl="1" eaLnBrk="1" hangingPunct="1"/>
            <a:r>
              <a:rPr lang="en-US" sz="2000" dirty="0" smtClean="0"/>
              <a:t>Examples: HyperLink </a:t>
            </a:r>
            <a:r>
              <a:rPr lang="en-US" sz="2000" dirty="0" smtClean="0"/>
              <a:t>boot, PCIe boot, SRIO </a:t>
            </a:r>
            <a:r>
              <a:rPr lang="en-US" sz="2000" dirty="0" smtClean="0"/>
              <a:t>Direct IO boot</a:t>
            </a:r>
            <a:endParaRPr lang="en-US" sz="2000" dirty="0" smtClean="0"/>
          </a:p>
          <a:p>
            <a:pPr eaLnBrk="1" hangingPunct="1"/>
            <a:r>
              <a:rPr lang="en-US" sz="2400" dirty="0" smtClean="0"/>
              <a:t>Slave Mode </a:t>
            </a:r>
            <a:r>
              <a:rPr lang="en-US" sz="2400" dirty="0" smtClean="0"/>
              <a:t>Messaging: </a:t>
            </a:r>
            <a:r>
              <a:rPr lang="en-US" sz="2400" dirty="0" smtClean="0"/>
              <a:t>CPU configures a peripheral and manages the protocol</a:t>
            </a:r>
          </a:p>
          <a:p>
            <a:pPr lvl="1" eaLnBrk="1" hangingPunct="1"/>
            <a:r>
              <a:rPr lang="en-US" sz="2000" dirty="0" smtClean="0"/>
              <a:t>Ethernet-based, </a:t>
            </a:r>
            <a:r>
              <a:rPr lang="en-US" sz="2000" dirty="0" smtClean="0"/>
              <a:t>where CPU manages the packets</a:t>
            </a:r>
          </a:p>
          <a:p>
            <a:pPr lvl="1" eaLnBrk="1" hangingPunct="1"/>
            <a:r>
              <a:rPr lang="en-US" sz="2000" dirty="0" smtClean="0"/>
              <a:t>SRIO packet-based, where </a:t>
            </a:r>
            <a:r>
              <a:rPr lang="en-US" sz="2000" dirty="0" smtClean="0"/>
              <a:t>CPU configures the SRIO master and then the SRIO manages the download</a:t>
            </a:r>
          </a:p>
          <a:p>
            <a:pPr lvl="1" eaLnBrk="1" hangingPunct="1"/>
            <a:endParaRPr lang="en-US" sz="1600" dirty="0" smtClean="0"/>
          </a:p>
          <a:p>
            <a:pPr eaLnBrk="1" hangingPunct="1"/>
            <a:endParaRPr lang="en-US"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4" y="142875"/>
            <a:ext cx="8607425" cy="814388"/>
          </a:xfrm>
        </p:spPr>
        <p:txBody>
          <a:bodyPr/>
          <a:lstStyle/>
          <a:p>
            <a:pPr eaLnBrk="1" hangingPunct="1"/>
            <a:r>
              <a:rPr lang="en-US" sz="3200" dirty="0" smtClean="0"/>
              <a:t>Boot Process Memory </a:t>
            </a:r>
            <a:r>
              <a:rPr lang="en-US" sz="3200" dirty="0" smtClean="0"/>
              <a:t>Usage</a:t>
            </a:r>
            <a:endParaRPr lang="en-US" sz="3200" dirty="0" smtClean="0"/>
          </a:p>
        </p:txBody>
      </p:sp>
      <p:sp>
        <p:nvSpPr>
          <p:cNvPr id="7171" name="Text Placeholder 2"/>
          <p:cNvSpPr>
            <a:spLocks noGrp="1"/>
          </p:cNvSpPr>
          <p:nvPr>
            <p:ph type="body" sz="half" idx="1"/>
          </p:nvPr>
        </p:nvSpPr>
        <p:spPr>
          <a:xfrm>
            <a:off x="381000" y="990600"/>
            <a:ext cx="8505825" cy="838199"/>
          </a:xfrm>
        </p:spPr>
        <p:txBody>
          <a:bodyPr/>
          <a:lstStyle/>
          <a:p>
            <a:pPr eaLnBrk="1" hangingPunct="1">
              <a:buNone/>
            </a:pPr>
            <a:r>
              <a:rPr lang="en-US" sz="2800" dirty="0" smtClean="0"/>
              <a:t>DSP boot uses part of L2 for the boot process</a:t>
            </a:r>
          </a:p>
          <a:p>
            <a:pPr lvl="1" eaLnBrk="1" hangingPunct="1"/>
            <a:r>
              <a:rPr lang="en-US" sz="2000" dirty="0" smtClean="0"/>
              <a:t>Address depends on the </a:t>
            </a:r>
            <a:r>
              <a:rPr lang="en-US" sz="2000" dirty="0" smtClean="0"/>
              <a:t>device; For C6678, address starts </a:t>
            </a:r>
            <a:r>
              <a:rPr lang="en-US" sz="2000" dirty="0" smtClean="0"/>
              <a:t>at 0x0087 2DC0</a:t>
            </a:r>
          </a:p>
          <a:p>
            <a:pPr lvl="1" eaLnBrk="1" hangingPunct="1"/>
            <a:endParaRPr lang="en-US" sz="2000" dirty="0" smtClean="0"/>
          </a:p>
          <a:p>
            <a:pPr lvl="1" eaLnBrk="1" hangingPunct="1">
              <a:buNone/>
            </a:pPr>
            <a:endParaRPr lang="en-US" sz="2000" dirty="0" smtClean="0"/>
          </a:p>
          <a:p>
            <a:pPr eaLnBrk="1" hangingPunct="1"/>
            <a:endParaRPr lang="en-US" dirty="0" smtClean="0"/>
          </a:p>
          <a:p>
            <a:pPr eaLnBrk="1" hangingPunct="1"/>
            <a:endParaRPr lang="en-US" sz="2400" dirty="0" smtClean="0"/>
          </a:p>
        </p:txBody>
      </p:sp>
      <p:pic>
        <p:nvPicPr>
          <p:cNvPr id="37890" name="Picture 2"/>
          <p:cNvPicPr>
            <a:picLocks noChangeAspect="1" noChangeArrowheads="1"/>
          </p:cNvPicPr>
          <p:nvPr/>
        </p:nvPicPr>
        <p:blipFill>
          <a:blip r:embed="rId3" cstate="print"/>
          <a:srcRect/>
          <a:stretch>
            <a:fillRect/>
          </a:stretch>
        </p:blipFill>
        <p:spPr bwMode="auto">
          <a:xfrm>
            <a:off x="1600200" y="1891385"/>
            <a:ext cx="5029200" cy="4579941"/>
          </a:xfrm>
          <a:prstGeom prst="rect">
            <a:avLst/>
          </a:prstGeom>
          <a:noFill/>
          <a:ln w="9525">
            <a:noFill/>
            <a:miter lim="800000"/>
            <a:headEnd/>
            <a:tailEnd/>
          </a:ln>
        </p:spPr>
      </p:pic>
      <p:sp>
        <p:nvSpPr>
          <p:cNvPr id="5" name="Right Arrow 4"/>
          <p:cNvSpPr/>
          <p:nvPr/>
        </p:nvSpPr>
        <p:spPr bwMode="auto">
          <a:xfrm>
            <a:off x="762000" y="2057400"/>
            <a:ext cx="978408" cy="4846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4" y="142875"/>
            <a:ext cx="8607425" cy="814388"/>
          </a:xfrm>
        </p:spPr>
        <p:txBody>
          <a:bodyPr/>
          <a:lstStyle/>
          <a:p>
            <a:pPr eaLnBrk="1" hangingPunct="1"/>
            <a:r>
              <a:rPr lang="en-US" sz="3200" dirty="0" smtClean="0"/>
              <a:t>Magic Address</a:t>
            </a:r>
            <a:endParaRPr lang="en-US" sz="3200" dirty="0" smtClean="0"/>
          </a:p>
        </p:txBody>
      </p:sp>
      <p:sp>
        <p:nvSpPr>
          <p:cNvPr id="7171" name="Text Placeholder 2"/>
          <p:cNvSpPr>
            <a:spLocks noGrp="1"/>
          </p:cNvSpPr>
          <p:nvPr>
            <p:ph type="body" sz="half" idx="1"/>
          </p:nvPr>
        </p:nvSpPr>
        <p:spPr>
          <a:xfrm>
            <a:off x="304800" y="1219200"/>
            <a:ext cx="8505825" cy="4876800"/>
          </a:xfrm>
        </p:spPr>
        <p:txBody>
          <a:bodyPr/>
          <a:lstStyle/>
          <a:p>
            <a:pPr marL="342900" lvl="1" indent="-342900" eaLnBrk="1" hangingPunct="1">
              <a:buFont typeface="Arial" pitchFamily="34" charset="0"/>
              <a:buChar char="•"/>
            </a:pPr>
            <a:r>
              <a:rPr lang="en-US" sz="2400" dirty="0" smtClean="0"/>
              <a:t>Do not put code or initialized memory in these locations</a:t>
            </a:r>
          </a:p>
          <a:p>
            <a:pPr lvl="1" eaLnBrk="1" hangingPunct="1"/>
            <a:r>
              <a:rPr lang="en-US" sz="2400" dirty="0" smtClean="0"/>
              <a:t>NOTE: This </a:t>
            </a:r>
            <a:r>
              <a:rPr lang="en-US" sz="2400" dirty="0" smtClean="0"/>
              <a:t>address is usually where L2 cache </a:t>
            </a:r>
            <a:r>
              <a:rPr lang="en-US" sz="2400" dirty="0" smtClean="0"/>
              <a:t>is located.</a:t>
            </a:r>
            <a:endParaRPr lang="en-US" sz="2400" dirty="0" smtClean="0"/>
          </a:p>
          <a:p>
            <a:pPr eaLnBrk="1" hangingPunct="1"/>
            <a:r>
              <a:rPr lang="en-US" sz="2400" dirty="0" smtClean="0"/>
              <a:t>Magic </a:t>
            </a:r>
            <a:r>
              <a:rPr lang="en-US" sz="2400" dirty="0" smtClean="0"/>
              <a:t>Address: The </a:t>
            </a:r>
            <a:r>
              <a:rPr lang="en-US" sz="2400" dirty="0" smtClean="0"/>
              <a:t>address </a:t>
            </a:r>
            <a:r>
              <a:rPr lang="en-US" sz="2400" dirty="0" smtClean="0"/>
              <a:t>where the </a:t>
            </a:r>
            <a:r>
              <a:rPr lang="en-US" sz="2400" dirty="0" smtClean="0"/>
              <a:t>core goes after the boot process </a:t>
            </a:r>
            <a:r>
              <a:rPr lang="en-US" sz="2400" dirty="0" smtClean="0"/>
              <a:t>begins (from idle</a:t>
            </a:r>
            <a:r>
              <a:rPr lang="en-US" sz="2400" dirty="0" smtClean="0"/>
              <a:t>, after it gets an interrupt)</a:t>
            </a:r>
          </a:p>
          <a:p>
            <a:pPr lvl="1" eaLnBrk="1" hangingPunct="1"/>
            <a:r>
              <a:rPr lang="en-US" sz="2000" dirty="0" smtClean="0"/>
              <a:t>The last 4 bytes of </a:t>
            </a:r>
            <a:r>
              <a:rPr lang="en-US" sz="2000" dirty="0" smtClean="0"/>
              <a:t>L2; For C6678, it </a:t>
            </a:r>
            <a:r>
              <a:rPr lang="en-US" sz="2000" dirty="0" smtClean="0"/>
              <a:t>is 0x0087 </a:t>
            </a:r>
            <a:r>
              <a:rPr lang="en-US" sz="2000" dirty="0" smtClean="0"/>
              <a:t>FFFC</a:t>
            </a:r>
            <a:r>
              <a:rPr lang="en-US" sz="2000" dirty="0" smtClean="0"/>
              <a:t> </a:t>
            </a:r>
            <a:r>
              <a:rPr lang="en-US" sz="2000" dirty="0" smtClean="0"/>
              <a:t>(local)</a:t>
            </a:r>
          </a:p>
          <a:p>
            <a:pPr eaLnBrk="1" hangingPunct="1"/>
            <a:r>
              <a:rPr lang="en-US" sz="2400" dirty="0" smtClean="0"/>
              <a:t>The boot process must enter the start address </a:t>
            </a:r>
            <a:r>
              <a:rPr lang="en-US" sz="2400" dirty="0" smtClean="0"/>
              <a:t>for the Magic </a:t>
            </a:r>
            <a:r>
              <a:rPr lang="en-US" sz="2400" dirty="0" smtClean="0"/>
              <a:t>A</a:t>
            </a:r>
            <a:r>
              <a:rPr lang="en-US" sz="2400" dirty="0" smtClean="0"/>
              <a:t>ddress </a:t>
            </a:r>
            <a:r>
              <a:rPr lang="en-US" sz="2400" dirty="0" smtClean="0"/>
              <a:t>location before generating interrupt for all the cores</a:t>
            </a:r>
          </a:p>
          <a:p>
            <a:pPr lvl="1" eaLnBrk="1" hangingPunct="1"/>
            <a:r>
              <a:rPr lang="en-US" sz="2000" dirty="0" smtClean="0"/>
              <a:t>Obviously, the boot process uses the global magic address location (of all other cores)</a:t>
            </a:r>
          </a:p>
          <a:p>
            <a:pPr eaLnBrk="1" hangingPunct="1"/>
            <a:r>
              <a:rPr lang="en-US" sz="2400" dirty="0" smtClean="0"/>
              <a:t>What about ARM boot?</a:t>
            </a:r>
          </a:p>
          <a:p>
            <a:pPr lvl="1" eaLnBrk="1" hangingPunct="1"/>
            <a:r>
              <a:rPr lang="en-US" sz="2000" dirty="0" smtClean="0"/>
              <a:t>Similar tables are used by the ARM and are located in MSMC memory</a:t>
            </a:r>
          </a:p>
          <a:p>
            <a:pPr lvl="1" eaLnBrk="1" hangingPunct="1"/>
            <a:r>
              <a:rPr lang="en-US" sz="2000" dirty="0" smtClean="0"/>
              <a:t>Different magic address for different </a:t>
            </a:r>
            <a:r>
              <a:rPr lang="en-US" sz="2000" dirty="0" smtClean="0"/>
              <a:t>boot (more on this later).</a:t>
            </a:r>
            <a:endParaRPr lang="en-US" sz="2000" dirty="0" smtClean="0"/>
          </a:p>
          <a:p>
            <a:pPr lvl="1" eaLnBrk="1" hangingPunct="1"/>
            <a:endParaRPr lang="en-US" sz="2000" dirty="0" smtClean="0"/>
          </a:p>
          <a:p>
            <a:pPr lvl="1" eaLnBrk="1" hangingPunct="1">
              <a:buNone/>
            </a:pPr>
            <a:endParaRPr lang="en-US" sz="2000" dirty="0" smtClean="0"/>
          </a:p>
          <a:p>
            <a:pPr eaLnBrk="1" hangingPunct="1"/>
            <a:endParaRPr lang="en-US"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sz="3600" dirty="0" smtClean="0"/>
              <a:t>K</a:t>
            </a:r>
            <a:r>
              <a:rPr lang="en-US" sz="3600" dirty="0" smtClean="0"/>
              <a:t>eyStone </a:t>
            </a:r>
            <a:r>
              <a:rPr lang="en-US" sz="3600" dirty="0" smtClean="0"/>
              <a:t>I Boot Configuration Pins</a:t>
            </a:r>
          </a:p>
        </p:txBody>
      </p:sp>
      <p:sp>
        <p:nvSpPr>
          <p:cNvPr id="547843" name="Rectangle 3"/>
          <p:cNvSpPr>
            <a:spLocks noGrp="1" noChangeArrowheads="1"/>
          </p:cNvSpPr>
          <p:nvPr>
            <p:ph type="body" idx="1"/>
          </p:nvPr>
        </p:nvSpPr>
        <p:spPr>
          <a:xfrm>
            <a:off x="333375" y="1185863"/>
            <a:ext cx="8467725" cy="4946650"/>
          </a:xfrm>
        </p:spPr>
        <p:txBody>
          <a:bodyPr/>
          <a:lstStyle/>
          <a:p>
            <a:pPr eaLnBrk="1" hangingPunct="1">
              <a:lnSpc>
                <a:spcPct val="90000"/>
              </a:lnSpc>
            </a:pPr>
            <a:r>
              <a:rPr lang="en-US" sz="1800" dirty="0" smtClean="0"/>
              <a:t>Boot mode and configurations are chosen using bootstrap pins on the device.</a:t>
            </a:r>
          </a:p>
          <a:p>
            <a:pPr lvl="1" eaLnBrk="1" hangingPunct="1">
              <a:lnSpc>
                <a:spcPct val="90000"/>
              </a:lnSpc>
            </a:pPr>
            <a:r>
              <a:rPr lang="en-US" sz="1800" dirty="0" smtClean="0"/>
              <a:t>Pins are latched and stored </a:t>
            </a:r>
            <a:r>
              <a:rPr lang="en-US" sz="1800" dirty="0" smtClean="0"/>
              <a:t>in 13 </a:t>
            </a:r>
            <a:r>
              <a:rPr lang="en-US" sz="1800" dirty="0" smtClean="0"/>
              <a:t>bits of the DEVSTAT register during </a:t>
            </a:r>
            <a:r>
              <a:rPr lang="en-US" sz="1800" dirty="0" smtClean="0"/>
              <a:t>POR (Power On Reset).</a:t>
            </a:r>
            <a:endParaRPr lang="en-US" sz="1800" dirty="0" smtClean="0"/>
          </a:p>
          <a:p>
            <a:pPr eaLnBrk="1" hangingPunct="1">
              <a:lnSpc>
                <a:spcPct val="90000"/>
              </a:lnSpc>
            </a:pPr>
            <a:r>
              <a:rPr lang="en-US" sz="1800" dirty="0" smtClean="0"/>
              <a:t>The configuration format for these 13 bits are shown in the table:</a:t>
            </a:r>
          </a:p>
          <a:p>
            <a:pPr marL="339725" lvl="1" indent="0" eaLnBrk="1" hangingPunct="1">
              <a:lnSpc>
                <a:spcPct val="90000"/>
              </a:lnSpc>
              <a:buFontTx/>
              <a:buNone/>
            </a:pPr>
            <a:endParaRPr lang="en-US" sz="16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Boot Device [2:0] is dedicated for selecting the boot mode</a:t>
            </a:r>
          </a:p>
          <a:p>
            <a:pPr eaLnBrk="1" hangingPunct="1">
              <a:lnSpc>
                <a:spcPct val="90000"/>
              </a:lnSpc>
            </a:pPr>
            <a:r>
              <a:rPr lang="en-US" sz="1800" dirty="0" smtClean="0"/>
              <a:t>Device Configuration [9:3] is used to specify the boot mode specific configurations.</a:t>
            </a:r>
          </a:p>
          <a:p>
            <a:pPr eaLnBrk="1" hangingPunct="1">
              <a:lnSpc>
                <a:spcPct val="90000"/>
              </a:lnSpc>
            </a:pPr>
            <a:r>
              <a:rPr lang="en-US" sz="1800" dirty="0" smtClean="0"/>
              <a:t>PLL Multi [12:10] are used for PLL selection. In case of I2C/SPI boot mode, it is used for extended device configuration. (PLL is bypassed for these two boot modes)</a:t>
            </a:r>
            <a:endParaRPr lang="en-US" sz="1600" dirty="0" smtClean="0"/>
          </a:p>
        </p:txBody>
      </p:sp>
      <p:graphicFrame>
        <p:nvGraphicFramePr>
          <p:cNvPr id="3" name="Table 2"/>
          <p:cNvGraphicFramePr>
            <a:graphicFrameLocks noGrp="1"/>
          </p:cNvGraphicFramePr>
          <p:nvPr/>
        </p:nvGraphicFramePr>
        <p:xfrm>
          <a:off x="609600" y="2499360"/>
          <a:ext cx="7932341" cy="853440"/>
        </p:xfrm>
        <a:graphic>
          <a:graphicData uri="http://schemas.openxmlformats.org/drawingml/2006/table">
            <a:tbl>
              <a:tblPr/>
              <a:tblGrid>
                <a:gridCol w="641747"/>
                <a:gridCol w="641747"/>
                <a:gridCol w="454025"/>
                <a:gridCol w="534790"/>
                <a:gridCol w="550069"/>
                <a:gridCol w="641747"/>
                <a:gridCol w="643929"/>
                <a:gridCol w="643930"/>
                <a:gridCol w="641747"/>
                <a:gridCol w="643929"/>
                <a:gridCol w="641747"/>
                <a:gridCol w="643930"/>
                <a:gridCol w="609004"/>
              </a:tblGrid>
              <a:tr h="209550">
                <a:tc gridSpan="1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Boot Mode Pins</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12</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11</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10</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9</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8</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7</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6</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5</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4</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3</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2</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1</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0</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19100">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PLL Mult</a:t>
                      </a:r>
                      <a:endParaRPr kumimoji="0" lang="en-US" sz="1700" b="0" i="0" u="none" strike="noStrike" cap="none" normalizeH="0" baseline="0" dirty="0" smtClean="0">
                        <a:ln>
                          <a:noFill/>
                        </a:ln>
                        <a:solidFill>
                          <a:schemeClr val="tx1"/>
                        </a:solidFill>
                        <a:effectLst/>
                        <a:latin typeface="+mn-lt"/>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I2C/SPI Ext Dev Cfg</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Device Configuration</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n-lt"/>
                          <a:cs typeface="Times New Roman" pitchFamily="18" charset="0"/>
                        </a:rPr>
                        <a:t>Boot Device</a:t>
                      </a:r>
                      <a:endParaRPr kumimoji="0" lang="en-US" sz="1700" b="0" i="0" u="none" strike="noStrike" cap="none" normalizeH="0" baseline="0" dirty="0" smtClean="0">
                        <a:ln>
                          <a:noFill/>
                        </a:ln>
                        <a:solidFill>
                          <a:schemeClr val="tx1"/>
                        </a:solidFill>
                        <a:effectLst/>
                        <a:latin typeface="+mn-lt"/>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231775" y="-76200"/>
            <a:ext cx="8458200" cy="814388"/>
          </a:xfrm>
        </p:spPr>
        <p:txBody>
          <a:bodyPr/>
          <a:lstStyle/>
          <a:p>
            <a:pPr eaLnBrk="1" hangingPunct="1"/>
            <a:r>
              <a:rPr lang="en-US" sz="3600" dirty="0" smtClean="0"/>
              <a:t>KeyStone I ROM Boot Modes</a:t>
            </a:r>
          </a:p>
        </p:txBody>
      </p:sp>
      <p:sp>
        <p:nvSpPr>
          <p:cNvPr id="8197" name="Rectangle 3"/>
          <p:cNvSpPr>
            <a:spLocks noGrp="1" noChangeArrowheads="1"/>
          </p:cNvSpPr>
          <p:nvPr>
            <p:ph type="body" sz="half" idx="1"/>
          </p:nvPr>
        </p:nvSpPr>
        <p:spPr>
          <a:xfrm>
            <a:off x="404301" y="914400"/>
            <a:ext cx="4040187" cy="2231841"/>
          </a:xfrm>
        </p:spPr>
        <p:txBody>
          <a:bodyPr/>
          <a:lstStyle/>
          <a:p>
            <a:pPr eaLnBrk="1" hangingPunct="1"/>
            <a:r>
              <a:rPr lang="en-US" sz="1600" dirty="0" smtClean="0"/>
              <a:t>I2C Boot</a:t>
            </a:r>
          </a:p>
          <a:p>
            <a:pPr lvl="1" eaLnBrk="1" hangingPunct="1"/>
            <a:r>
              <a:rPr lang="en-US" sz="1400" dirty="0" smtClean="0"/>
              <a:t>Master Boot (from I2C EEPROM)</a:t>
            </a:r>
          </a:p>
          <a:p>
            <a:pPr lvl="1" eaLnBrk="1" hangingPunct="1"/>
            <a:r>
              <a:rPr lang="en-US" sz="1400" dirty="0" smtClean="0"/>
              <a:t>Master-Broadcast Boot(Master Boot followed by broadcast to slave cores)</a:t>
            </a:r>
          </a:p>
          <a:p>
            <a:pPr lvl="1" eaLnBrk="1" hangingPunct="1"/>
            <a:r>
              <a:rPr lang="en-US" sz="1400" dirty="0" smtClean="0"/>
              <a:t>Passive Boot (external I2C host)</a:t>
            </a:r>
          </a:p>
          <a:p>
            <a:pPr eaLnBrk="1" hangingPunct="1"/>
            <a:r>
              <a:rPr lang="en-US" sz="1600" dirty="0" smtClean="0"/>
              <a:t>SPI Boot (from SPI flash)</a:t>
            </a:r>
          </a:p>
          <a:p>
            <a:pPr eaLnBrk="1" hangingPunct="1"/>
            <a:r>
              <a:rPr lang="en-US" sz="1600" dirty="0" smtClean="0"/>
              <a:t>SRIO </a:t>
            </a:r>
            <a:r>
              <a:rPr lang="en-US" sz="1600" dirty="0" smtClean="0"/>
              <a:t>Boot (</a:t>
            </a:r>
            <a:r>
              <a:rPr lang="en-US" sz="1600" dirty="0" smtClean="0"/>
              <a:t>from external host connected through SRIO)</a:t>
            </a:r>
          </a:p>
        </p:txBody>
      </p:sp>
      <p:sp>
        <p:nvSpPr>
          <p:cNvPr id="5" name="TextBox 4"/>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pic>
        <p:nvPicPr>
          <p:cNvPr id="7" name="Picture 6"/>
          <p:cNvPicPr>
            <a:picLocks noChangeAspect="1" noChangeArrowheads="1"/>
          </p:cNvPicPr>
          <p:nvPr/>
        </p:nvPicPr>
        <p:blipFill>
          <a:blip r:embed="rId3" cstate="print"/>
          <a:srcRect r="17019" b="31575"/>
          <a:stretch>
            <a:fillRect/>
          </a:stretch>
        </p:blipFill>
        <p:spPr bwMode="auto">
          <a:xfrm>
            <a:off x="770690" y="3276600"/>
            <a:ext cx="7590964" cy="3572840"/>
          </a:xfrm>
          <a:prstGeom prst="rect">
            <a:avLst/>
          </a:prstGeom>
          <a:noFill/>
          <a:ln w="9525">
            <a:noFill/>
            <a:miter lim="800000"/>
            <a:headEnd/>
            <a:tailEnd/>
          </a:ln>
        </p:spPr>
      </p:pic>
      <p:sp>
        <p:nvSpPr>
          <p:cNvPr id="8" name="Rectangle 3"/>
          <p:cNvSpPr txBox="1">
            <a:spLocks noChangeArrowheads="1"/>
          </p:cNvSpPr>
          <p:nvPr/>
        </p:nvSpPr>
        <p:spPr bwMode="auto">
          <a:xfrm>
            <a:off x="4517514" y="914400"/>
            <a:ext cx="4573587" cy="228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Ethernet </a:t>
            </a:r>
            <a:r>
              <a:rPr kumimoji="0" lang="en-US" sz="1600" b="0" i="0" u="none" strike="noStrike" kern="0" cap="none" spc="0" normalizeH="0" baseline="0" noProof="0" dirty="0" smtClean="0">
                <a:ln>
                  <a:noFill/>
                </a:ln>
                <a:solidFill>
                  <a:schemeClr val="tx1"/>
                </a:solidFill>
                <a:effectLst/>
                <a:uLnTx/>
                <a:uFillTx/>
                <a:latin typeface="+mn-lt"/>
                <a:ea typeface="+mn-ea"/>
                <a:cs typeface="+mn-cs"/>
              </a:rPr>
              <a:t>Boot (boot from external host connected through Ethernet)</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PCIe Boot (boot from external host connected through PCIe )</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HyperLink Boot (boot from external host connected through HyperLink)</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EMIF16 NOR </a:t>
            </a:r>
            <a:r>
              <a:rPr kumimoji="0" lang="en-US" sz="1600" b="0" i="0" u="none" strike="noStrike" kern="0" cap="none" spc="0" normalizeH="0" baseline="0" noProof="0" dirty="0" smtClean="0">
                <a:ln>
                  <a:noFill/>
                </a:ln>
                <a:solidFill>
                  <a:schemeClr val="tx1"/>
                </a:solidFill>
                <a:effectLst/>
                <a:uLnTx/>
                <a:uFillTx/>
                <a:latin typeface="+mn-lt"/>
                <a:ea typeface="+mn-ea"/>
                <a:cs typeface="+mn-cs"/>
              </a:rPr>
              <a:t>Boot (</a:t>
            </a:r>
            <a:r>
              <a:rPr kumimoji="0" lang="en-US" sz="1600" b="0" i="0" u="none" strike="noStrike" kern="0" cap="none" spc="0" normalizeH="0" baseline="0" noProof="0" dirty="0" smtClean="0">
                <a:ln>
                  <a:noFill/>
                </a:ln>
                <a:solidFill>
                  <a:schemeClr val="tx1"/>
                </a:solidFill>
                <a:effectLst/>
                <a:uLnTx/>
                <a:uFillTx/>
                <a:latin typeface="+mn-lt"/>
                <a:ea typeface="+mn-ea"/>
                <a:cs typeface="+mn-cs"/>
              </a:rPr>
              <a:t>boot from NOR Flash) </a:t>
            </a: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342900" lvl="0" indent="-342900" fontAlgn="base">
              <a:spcBef>
                <a:spcPct val="20000"/>
              </a:spcBef>
              <a:spcAft>
                <a:spcPct val="0"/>
              </a:spcAft>
              <a:buFont typeface="Arial" pitchFamily="34" charset="0"/>
              <a:buChar char="•"/>
              <a:defRPr/>
            </a:pPr>
            <a:r>
              <a:rPr lang="en-US" sz="1600" kern="0" dirty="0" smtClean="0"/>
              <a:t>EMIF16 </a:t>
            </a:r>
            <a:r>
              <a:rPr lang="en-US" sz="1600" kern="0" dirty="0" smtClean="0"/>
              <a:t>NAND Boot (boot from NAND Flash)</a:t>
            </a: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1" name="Rectangle 3"/>
          <p:cNvSpPr txBox="1">
            <a:spLocks noChangeArrowheads="1"/>
          </p:cNvSpPr>
          <p:nvPr/>
        </p:nvSpPr>
        <p:spPr bwMode="auto">
          <a:xfrm>
            <a:off x="457200" y="609600"/>
            <a:ext cx="80772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1600" dirty="0" smtClean="0"/>
              <a:t>To identify the </a:t>
            </a:r>
            <a:r>
              <a:rPr lang="en-US" sz="1600" dirty="0" smtClean="0"/>
              <a:t>boot </a:t>
            </a:r>
            <a:r>
              <a:rPr lang="en-US" sz="1600" dirty="0" smtClean="0"/>
              <a:t>modes available </a:t>
            </a:r>
            <a:r>
              <a:rPr lang="en-US" sz="1600" dirty="0" smtClean="0"/>
              <a:t>for your device, refer to the data </a:t>
            </a:r>
            <a:r>
              <a:rPr lang="en-US" sz="1600" dirty="0" smtClean="0"/>
              <a:t>manual.</a:t>
            </a:r>
            <a:endParaRPr lang="en-US" sz="1600" dirty="0" smtClean="0"/>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z="3600" dirty="0" smtClean="0"/>
              <a:t>KeyStone I Boot Device</a:t>
            </a:r>
          </a:p>
        </p:txBody>
      </p:sp>
      <p:sp>
        <p:nvSpPr>
          <p:cNvPr id="548867" name="Rectangle 3"/>
          <p:cNvSpPr>
            <a:spLocks noGrp="1" noChangeArrowheads="1"/>
          </p:cNvSpPr>
          <p:nvPr>
            <p:ph type="body" sz="half" idx="1"/>
          </p:nvPr>
        </p:nvSpPr>
        <p:spPr>
          <a:xfrm>
            <a:off x="333375" y="1185863"/>
            <a:ext cx="7989888" cy="566737"/>
          </a:xfrm>
        </p:spPr>
        <p:txBody>
          <a:bodyPr/>
          <a:lstStyle/>
          <a:p>
            <a:pPr eaLnBrk="1" hangingPunct="1">
              <a:lnSpc>
                <a:spcPct val="90000"/>
              </a:lnSpc>
            </a:pPr>
            <a:r>
              <a:rPr lang="en-US" sz="1800" dirty="0" smtClean="0"/>
              <a:t>Boot Device Selection Values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For interfaces supporting more than one mode of operation, the configuration bits are used to establish the necessary </a:t>
            </a:r>
            <a:r>
              <a:rPr lang="en-US" sz="1800" dirty="0" smtClean="0"/>
              <a:t>settings.</a:t>
            </a: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1800" dirty="0" smtClean="0"/>
          </a:p>
          <a:p>
            <a:pPr eaLnBrk="1" hangingPunct="1">
              <a:lnSpc>
                <a:spcPct val="90000"/>
              </a:lnSpc>
              <a:buFontTx/>
              <a:buNone/>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800" dirty="0" smtClean="0"/>
          </a:p>
          <a:p>
            <a:pPr eaLnBrk="1" hangingPunct="1">
              <a:lnSpc>
                <a:spcPct val="90000"/>
              </a:lnSpc>
              <a:buFontTx/>
              <a:buNone/>
            </a:pPr>
            <a:endParaRPr lang="en-US" sz="1800" dirty="0" smtClean="0"/>
          </a:p>
        </p:txBody>
      </p:sp>
      <p:graphicFrame>
        <p:nvGraphicFramePr>
          <p:cNvPr id="548909" name="Group 45"/>
          <p:cNvGraphicFramePr>
            <a:graphicFrameLocks noGrp="1"/>
          </p:cNvGraphicFramePr>
          <p:nvPr>
            <p:ph sz="half" idx="2"/>
          </p:nvPr>
        </p:nvGraphicFramePr>
        <p:xfrm>
          <a:off x="838201" y="1524000"/>
          <a:ext cx="6950074" cy="3048000"/>
        </p:xfrm>
        <a:graphic>
          <a:graphicData uri="http://schemas.openxmlformats.org/drawingml/2006/table">
            <a:tbl>
              <a:tblPr/>
              <a:tblGrid>
                <a:gridCol w="1909917"/>
                <a:gridCol w="5040157"/>
              </a:tblGrid>
              <a:tr h="304800">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Boot Mode Pins: Boot Device Values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Value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Boot Device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0</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Sleep(6670) / EMIF16</a:t>
                      </a:r>
                      <a:r>
                        <a:rPr kumimoji="0" lang="en-US" sz="1400" b="0" i="0" u="none" strike="noStrike" cap="none" normalizeH="0" baseline="30000" dirty="0" smtClean="0">
                          <a:ln>
                            <a:noFill/>
                          </a:ln>
                          <a:solidFill>
                            <a:schemeClr val="tx1"/>
                          </a:solidFill>
                          <a:effectLst/>
                          <a:latin typeface="+mj-lt"/>
                          <a:cs typeface="Times New Roman" pitchFamily="18" charset="0"/>
                        </a:rPr>
                        <a:t>1</a:t>
                      </a:r>
                      <a:endParaRPr kumimoji="0" lang="en-US" sz="1400" b="0" i="0" u="none" strike="noStrike" cap="none" normalizeH="0" baseline="3000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1</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Serial Rapid I/O</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2</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Ethernet (SGMII) (PA driven from core clk)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3</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Ethernet (SGMII) (PA driver from PA clk)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4</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5</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I2C </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6</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SPI </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7</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HyperLink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ctangle 6"/>
          <p:cNvSpPr/>
          <p:nvPr/>
        </p:nvSpPr>
        <p:spPr>
          <a:xfrm>
            <a:off x="762000" y="4573170"/>
            <a:ext cx="5867400" cy="244682"/>
          </a:xfrm>
          <a:prstGeom prst="rect">
            <a:avLst/>
          </a:prstGeom>
        </p:spPr>
        <p:txBody>
          <a:bodyPr wrap="square">
            <a:spAutoFit/>
          </a:bodyPr>
          <a:lstStyle/>
          <a:p>
            <a:pPr>
              <a:lnSpc>
                <a:spcPct val="90000"/>
              </a:lnSpc>
            </a:pPr>
            <a:r>
              <a:rPr lang="en-US" sz="1100" dirty="0"/>
              <a:t>1</a:t>
            </a:r>
            <a:r>
              <a:rPr lang="en-US" sz="1100" dirty="0" smtClean="0"/>
              <a:t>. </a:t>
            </a:r>
            <a:r>
              <a:rPr lang="en-US" sz="1050" dirty="0" smtClean="0"/>
              <a:t>See the device-specific data manual for information</a:t>
            </a:r>
            <a:r>
              <a:rPr lang="en-US" sz="1100"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smtClean="0"/>
              <a:t>Boot Overview</a:t>
            </a:r>
            <a:endParaRPr lang="en-US" sz="2800" dirty="0" smtClean="0"/>
          </a:p>
          <a:p>
            <a:pPr eaLnBrk="1" hangingPunct="1"/>
            <a:r>
              <a:rPr lang="en-US" sz="2800" dirty="0" smtClean="0"/>
              <a:t>Boot </a:t>
            </a:r>
            <a:r>
              <a:rPr lang="en-US" sz="2800" dirty="0" smtClean="0"/>
              <a:t>Modes</a:t>
            </a:r>
          </a:p>
          <a:p>
            <a:pPr eaLnBrk="1" hangingPunct="1"/>
            <a:r>
              <a:rPr lang="en-US" sz="2800" dirty="0" smtClean="0"/>
              <a:t>File Formats </a:t>
            </a:r>
            <a:endParaRPr lang="en-US" sz="2800" dirty="0" smtClean="0"/>
          </a:p>
          <a:p>
            <a:pPr eaLnBrk="1" hangingPunct="1"/>
            <a:r>
              <a:rPr lang="en-US" sz="2800" dirty="0" smtClean="0"/>
              <a:t>Boot Mode </a:t>
            </a:r>
            <a:r>
              <a:rPr lang="en-US" sz="2800" dirty="0" smtClean="0"/>
              <a:t>Details</a:t>
            </a:r>
          </a:p>
          <a:p>
            <a:pPr eaLnBrk="1" hangingPunct="1"/>
            <a:r>
              <a:rPr lang="en-US" sz="2800" dirty="0" smtClean="0"/>
              <a:t>Second Stage Boot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z="3600" dirty="0" smtClean="0"/>
              <a:t>KeyStone II </a:t>
            </a:r>
            <a:r>
              <a:rPr lang="en-US" sz="3600" dirty="0" smtClean="0"/>
              <a:t>Boot Modes</a:t>
            </a:r>
            <a:endParaRPr lang="en-US" sz="3600" dirty="0" smtClean="0"/>
          </a:p>
        </p:txBody>
      </p:sp>
      <p:sp>
        <p:nvSpPr>
          <p:cNvPr id="3" name="Text Placeholder 2"/>
          <p:cNvSpPr>
            <a:spLocks noGrp="1"/>
          </p:cNvSpPr>
          <p:nvPr>
            <p:ph type="body" sz="half" idx="1"/>
          </p:nvPr>
        </p:nvSpPr>
        <p:spPr>
          <a:xfrm>
            <a:off x="333375" y="1066800"/>
            <a:ext cx="7591425" cy="5334000"/>
          </a:xfrm>
        </p:spPr>
        <p:txBody>
          <a:bodyPr/>
          <a:lstStyle/>
          <a:p>
            <a:r>
              <a:rPr lang="en-US" sz="2000" dirty="0" smtClean="0"/>
              <a:t>KeyStone II device </a:t>
            </a:r>
            <a:r>
              <a:rPr lang="en-US" sz="2000" dirty="0" smtClean="0"/>
              <a:t>boot </a:t>
            </a:r>
            <a:r>
              <a:rPr lang="en-US" sz="2000" dirty="0" smtClean="0"/>
              <a:t>methods:</a:t>
            </a:r>
            <a:endParaRPr lang="en-US" sz="2000" dirty="0" smtClean="0"/>
          </a:p>
          <a:p>
            <a:pPr lvl="1"/>
            <a:r>
              <a:rPr lang="en-US" sz="2000" dirty="0" smtClean="0"/>
              <a:t>Sleep boot</a:t>
            </a:r>
          </a:p>
          <a:p>
            <a:pPr lvl="1"/>
            <a:r>
              <a:rPr lang="en-US" sz="2000" dirty="0" smtClean="0"/>
              <a:t>I2C master boot</a:t>
            </a:r>
          </a:p>
          <a:p>
            <a:pPr lvl="1"/>
            <a:r>
              <a:rPr lang="en-US" sz="2000" dirty="0" smtClean="0"/>
              <a:t>SPI boot</a:t>
            </a:r>
          </a:p>
          <a:p>
            <a:pPr lvl="1"/>
            <a:r>
              <a:rPr lang="en-US" sz="2000" dirty="0" smtClean="0"/>
              <a:t>NAND boot</a:t>
            </a:r>
          </a:p>
          <a:p>
            <a:pPr lvl="1"/>
            <a:r>
              <a:rPr lang="en-US" sz="2000" dirty="0" smtClean="0"/>
              <a:t>XIP boot</a:t>
            </a:r>
          </a:p>
          <a:p>
            <a:pPr lvl="1"/>
            <a:r>
              <a:rPr lang="en-US" sz="2000" dirty="0" smtClean="0"/>
              <a:t>UART boot</a:t>
            </a:r>
          </a:p>
          <a:p>
            <a:pPr lvl="1"/>
            <a:r>
              <a:rPr lang="en-US" sz="2000" dirty="0" smtClean="0"/>
              <a:t>Ethernet boot</a:t>
            </a:r>
          </a:p>
          <a:p>
            <a:pPr lvl="1"/>
            <a:r>
              <a:rPr lang="en-US" sz="2000" dirty="0" smtClean="0"/>
              <a:t>SRIO boot</a:t>
            </a:r>
          </a:p>
          <a:p>
            <a:pPr lvl="1"/>
            <a:r>
              <a:rPr lang="en-US" sz="2000" dirty="0" smtClean="0"/>
              <a:t>HyperLink boot</a:t>
            </a:r>
          </a:p>
          <a:p>
            <a:pPr lvl="1"/>
            <a:r>
              <a:rPr lang="en-US" sz="2000" dirty="0" smtClean="0"/>
              <a:t>PCIe </a:t>
            </a:r>
            <a:r>
              <a:rPr lang="en-US" sz="2000" dirty="0" smtClean="0"/>
              <a:t>boot</a:t>
            </a:r>
          </a:p>
          <a:p>
            <a:pPr lvl="1"/>
            <a:r>
              <a:rPr lang="en-US" sz="2000" dirty="0" smtClean="0"/>
              <a:t>ARM Master boot</a:t>
            </a:r>
            <a:endParaRPr lang="en-US" sz="2000" dirty="0" smtClean="0"/>
          </a:p>
          <a:p>
            <a:r>
              <a:rPr lang="en-US" sz="2000" dirty="0" smtClean="0"/>
              <a:t>The various boot </a:t>
            </a:r>
            <a:r>
              <a:rPr lang="en-US" sz="2000" dirty="0" smtClean="0"/>
              <a:t>modes </a:t>
            </a:r>
            <a:r>
              <a:rPr lang="en-US" sz="2000" dirty="0" smtClean="0"/>
              <a:t>available depend on the device </a:t>
            </a:r>
            <a:r>
              <a:rPr lang="en-US" sz="2000" dirty="0" smtClean="0"/>
              <a:t>used. To </a:t>
            </a:r>
            <a:r>
              <a:rPr lang="en-US" sz="2000" dirty="0" smtClean="0"/>
              <a:t>select the boot </a:t>
            </a:r>
            <a:r>
              <a:rPr lang="en-US" sz="2000" dirty="0" smtClean="0"/>
              <a:t>mode for your device, refer </a:t>
            </a:r>
            <a:r>
              <a:rPr lang="en-US" sz="2000" dirty="0" smtClean="0"/>
              <a:t>to the data manual for the different options </a:t>
            </a:r>
            <a:r>
              <a:rPr lang="en-US" sz="2000" dirty="0" smtClean="0"/>
              <a:t>available.</a:t>
            </a:r>
            <a:endParaRPr lang="en-US" sz="2000" dirty="0" smtClean="0"/>
          </a:p>
          <a:p>
            <a:endParaRPr lang="en-US" dirty="0"/>
          </a:p>
        </p:txBody>
      </p:sp>
    </p:spTree>
    <p:extLst>
      <p:ext uri="{BB962C8B-B14F-4D97-AF65-F5344CB8AC3E}">
        <p14:creationId xmlns:p14="http://schemas.microsoft.com/office/powerpoint/2010/main" xmlns="" val="1894024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a:t>
            </a:r>
            <a:r>
              <a:rPr lang="en-US" sz="3600" dirty="0" smtClean="0"/>
              <a:t>Boot Strap </a:t>
            </a:r>
            <a:r>
              <a:rPr lang="en-US" sz="3600" dirty="0" smtClean="0"/>
              <a:t>S</a:t>
            </a:r>
            <a:r>
              <a:rPr lang="en-US" sz="3600" dirty="0" smtClean="0"/>
              <a:t>election</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xmlns="" val="3216633071"/>
              </p:ext>
            </p:extLst>
          </p:nvPr>
        </p:nvGraphicFramePr>
        <p:xfrm>
          <a:off x="304799" y="1219196"/>
          <a:ext cx="8479788" cy="5153204"/>
        </p:xfrm>
        <a:graphic>
          <a:graphicData uri="http://schemas.openxmlformats.org/drawingml/2006/table">
            <a:tbl>
              <a:tblPr firstRow="1" firstCol="1" bandRow="1">
                <a:tableStyleId>{5C22544A-7EE6-4342-B048-85BDC9FD1C3A}</a:tableStyleId>
              </a:tblPr>
              <a:tblGrid>
                <a:gridCol w="457201"/>
                <a:gridCol w="231413"/>
                <a:gridCol w="149587"/>
                <a:gridCol w="194720"/>
                <a:gridCol w="110080"/>
                <a:gridCol w="234227"/>
                <a:gridCol w="146773"/>
                <a:gridCol w="457200"/>
                <a:gridCol w="1066800"/>
                <a:gridCol w="1113194"/>
                <a:gridCol w="344307"/>
                <a:gridCol w="344307"/>
                <a:gridCol w="344307"/>
                <a:gridCol w="131042"/>
                <a:gridCol w="213265"/>
                <a:gridCol w="344307"/>
                <a:gridCol w="344307"/>
                <a:gridCol w="344307"/>
                <a:gridCol w="344307"/>
                <a:gridCol w="344307"/>
                <a:gridCol w="1219830"/>
              </a:tblGrid>
              <a:tr h="218556">
                <a:tc gridSpan="21">
                  <a:txBody>
                    <a:bodyPr/>
                    <a:lstStyle/>
                    <a:p>
                      <a:pPr marL="0" marR="0" algn="ctr">
                        <a:spcBef>
                          <a:spcPts val="0"/>
                        </a:spcBef>
                        <a:spcAft>
                          <a:spcPts val="0"/>
                        </a:spcAft>
                      </a:pPr>
                      <a:r>
                        <a:rPr lang="en-US" sz="1400" dirty="0">
                          <a:effectLst/>
                        </a:rPr>
                        <a:t>DEVSTAT Boot Mode Pins ROM Mapping</a:t>
                      </a:r>
                      <a:endParaRPr lang="en-US" sz="1400" dirty="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556">
                <a:tc>
                  <a:txBody>
                    <a:bodyPr/>
                    <a:lstStyle/>
                    <a:p>
                      <a:pPr marL="0" marR="0" algn="ctr">
                        <a:spcBef>
                          <a:spcPts val="0"/>
                        </a:spcBef>
                        <a:spcAft>
                          <a:spcPts val="0"/>
                        </a:spcAft>
                      </a:pPr>
                      <a:r>
                        <a:rPr lang="en-US" sz="1000" dirty="0">
                          <a:effectLst/>
                        </a:rPr>
                        <a:t>16</a:t>
                      </a:r>
                      <a:endParaRPr lang="en-US" sz="1000" dirty="0">
                        <a:effectLst/>
                        <a:latin typeface="Times New Roman"/>
                        <a:ea typeface="Times New Roman"/>
                      </a:endParaRPr>
                    </a:p>
                  </a:txBody>
                  <a:tcPr marL="68580" marR="68580" marT="0" marB="0"/>
                </a:tc>
                <a:tc gridSpan="2">
                  <a:txBody>
                    <a:bodyPr/>
                    <a:lstStyle/>
                    <a:p>
                      <a:pPr marL="0" marR="0" algn="ctr">
                        <a:spcBef>
                          <a:spcPts val="0"/>
                        </a:spcBef>
                        <a:spcAft>
                          <a:spcPts val="0"/>
                        </a:spcAft>
                      </a:pPr>
                      <a:r>
                        <a:rPr lang="en-US" sz="1000" dirty="0">
                          <a:effectLst/>
                        </a:rPr>
                        <a:t>15</a:t>
                      </a:r>
                      <a:endParaRPr lang="en-US" sz="1000" dirty="0">
                        <a:effectLst/>
                        <a:latin typeface="Times New Roman"/>
                        <a:ea typeface="Times New Roman"/>
                      </a:endParaRPr>
                    </a:p>
                  </a:txBody>
                  <a:tcPr marL="68580" marR="68580" marT="0" marB="0"/>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tc>
                <a:tc gridSpan="2">
                  <a:txBody>
                    <a:bodyPr/>
                    <a:lstStyle/>
                    <a:p>
                      <a:pPr marL="0" marR="0" algn="ctr">
                        <a:spcBef>
                          <a:spcPts val="0"/>
                        </a:spcBef>
                        <a:spcAft>
                          <a:spcPts val="0"/>
                        </a:spcAft>
                      </a:pPr>
                      <a:r>
                        <a:rPr lang="en-US" sz="1000" dirty="0">
                          <a:effectLst/>
                        </a:rPr>
                        <a:t>14</a:t>
                      </a:r>
                      <a:endParaRPr lang="en-US" sz="1000" dirty="0">
                        <a:effectLst/>
                        <a:latin typeface="Times New Roman"/>
                        <a:ea typeface="Times New Roman"/>
                      </a:endParaRPr>
                    </a:p>
                  </a:txBody>
                  <a:tcPr marL="68580" marR="68580" marT="0" marB="0"/>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tc>
                <a:tc gridSpan="2">
                  <a:txBody>
                    <a:bodyPr/>
                    <a:lstStyle/>
                    <a:p>
                      <a:pPr marL="0" marR="0" algn="ctr">
                        <a:spcBef>
                          <a:spcPts val="0"/>
                        </a:spcBef>
                        <a:spcAft>
                          <a:spcPts val="0"/>
                        </a:spcAft>
                      </a:pPr>
                      <a:r>
                        <a:rPr lang="en-US" sz="1000" dirty="0">
                          <a:effectLst/>
                        </a:rPr>
                        <a:t>13</a:t>
                      </a:r>
                      <a:endParaRPr lang="en-US" sz="1000" dirty="0">
                        <a:effectLst/>
                        <a:latin typeface="Times New Roman"/>
                        <a:ea typeface="Times New Roman"/>
                      </a:endParaRPr>
                    </a:p>
                  </a:txBody>
                  <a:tcPr marL="68580" marR="68580" marT="0" marB="0"/>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12</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11</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10</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9</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8</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7</a:t>
                      </a:r>
                      <a:endParaRPr lang="en-US" sz="1000" dirty="0">
                        <a:effectLst/>
                        <a:latin typeface="Times New Roman"/>
                        <a:ea typeface="Times New Roman"/>
                      </a:endParaRPr>
                    </a:p>
                  </a:txBody>
                  <a:tcPr marL="68580" marR="68580" marT="0" marB="0"/>
                </a:tc>
                <a:tc gridSpan="2">
                  <a:txBody>
                    <a:bodyPr/>
                    <a:lstStyle/>
                    <a:p>
                      <a:pPr marL="0" marR="0" algn="ctr">
                        <a:spcBef>
                          <a:spcPts val="0"/>
                        </a:spcBef>
                        <a:spcAft>
                          <a:spcPts val="0"/>
                        </a:spcAft>
                      </a:pPr>
                      <a:r>
                        <a:rPr lang="en-US" sz="1000" dirty="0">
                          <a:effectLst/>
                        </a:rPr>
                        <a:t>6</a:t>
                      </a:r>
                      <a:endParaRPr lang="en-US" sz="1000" dirty="0">
                        <a:effectLst/>
                        <a:latin typeface="Times New Roman"/>
                        <a:ea typeface="Times New Roman"/>
                      </a:endParaRPr>
                    </a:p>
                  </a:txBody>
                  <a:tcPr marL="68580" marR="68580" marT="0" marB="0"/>
                </a:tc>
                <a:tc hMerge="1">
                  <a:txBody>
                    <a:bodyPr/>
                    <a:lstStyle/>
                    <a:p>
                      <a:endParaRPr lang="en-US"/>
                    </a:p>
                  </a:txBody>
                  <a:tcPr/>
                </a:tc>
                <a:tc>
                  <a:txBody>
                    <a:bodyPr/>
                    <a:lstStyle/>
                    <a:p>
                      <a:pPr marL="0" marR="0" algn="ctr">
                        <a:spcBef>
                          <a:spcPts val="0"/>
                        </a:spcBef>
                        <a:spcAft>
                          <a:spcPts val="0"/>
                        </a:spcAft>
                      </a:pPr>
                      <a:r>
                        <a:rPr lang="en-US" sz="1000" dirty="0">
                          <a:effectLst/>
                        </a:rPr>
                        <a:t>5</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4</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3</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2</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000" dirty="0">
                          <a:effectLst/>
                        </a:rPr>
                        <a:t>Mode</a:t>
                      </a:r>
                      <a:endParaRPr lang="en-US" sz="1000" dirty="0">
                        <a:effectLst/>
                        <a:latin typeface="Times New Roman"/>
                        <a:ea typeface="Times New Roman"/>
                      </a:endParaRPr>
                    </a:p>
                  </a:txBody>
                  <a:tcPr marL="68580" marR="68580" marT="0" marB="0"/>
                </a:tc>
              </a:tr>
              <a:tr h="437110">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vert="vert" anchor="ctr"/>
                </a:tc>
                <a:tc gridSpan="2">
                  <a:txBody>
                    <a:bodyPr/>
                    <a:lstStyle/>
                    <a:p>
                      <a:pPr marL="0" marR="0" algn="ctr">
                        <a:spcBef>
                          <a:spcPts val="0"/>
                        </a:spcBef>
                        <a:spcAft>
                          <a:spcPts val="0"/>
                        </a:spcAft>
                      </a:pPr>
                      <a:r>
                        <a:rPr lang="en-US" sz="1000" dirty="0">
                          <a:effectLst/>
                        </a:rPr>
                        <a:t>Arm en</a:t>
                      </a:r>
                      <a:endParaRPr lang="en-US" sz="1000" dirty="0">
                        <a:effectLst/>
                        <a:latin typeface="Times New Roman"/>
                        <a:ea typeface="Times New Roman"/>
                      </a:endParaRPr>
                    </a:p>
                  </a:txBody>
                  <a:tcPr marL="68580" marR="68580" marT="0" marB="0" vert="vert"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vert="vert" anchor="ctr"/>
                </a:tc>
                <a:tc>
                  <a:txBody>
                    <a:bodyPr/>
                    <a:lstStyle/>
                    <a:p>
                      <a:pPr marL="0" marR="0" algn="ctr">
                        <a:spcBef>
                          <a:spcPts val="0"/>
                        </a:spcBef>
                        <a:spcAft>
                          <a:spcPts val="0"/>
                        </a:spcAft>
                      </a:pPr>
                      <a:r>
                        <a:rPr lang="en-US" sz="1000" dirty="0">
                          <a:effectLst/>
                        </a:rPr>
                        <a:t>Sys en</a:t>
                      </a:r>
                      <a:endParaRPr lang="en-US" sz="1000" dirty="0">
                        <a:effectLst/>
                        <a:latin typeface="Times New Roman"/>
                        <a:ea typeface="Times New Roman"/>
                      </a:endParaRPr>
                    </a:p>
                  </a:txBody>
                  <a:tcPr marL="68580" marR="68580" marT="0" marB="0" vert="vert" anchor="ctr"/>
                </a:tc>
                <a:tc gridSpan="3">
                  <a:txBody>
                    <a:bodyPr/>
                    <a:lstStyle/>
                    <a:p>
                      <a:pPr marL="0" marR="0" algn="ctr">
                        <a:spcBef>
                          <a:spcPts val="0"/>
                        </a:spcBef>
                        <a:spcAft>
                          <a:spcPts val="0"/>
                        </a:spcAft>
                      </a:pPr>
                      <a:r>
                        <a:rPr lang="en-US" sz="1000" dirty="0">
                          <a:effectLst/>
                        </a:rPr>
                        <a:t>ARM PLL 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rowSpan="18">
                  <a:txBody>
                    <a:bodyPr/>
                    <a:lstStyle/>
                    <a:p>
                      <a:pPr marL="0" marR="0" algn="ctr">
                        <a:spcBef>
                          <a:spcPts val="0"/>
                        </a:spcBef>
                        <a:spcAft>
                          <a:spcPts val="0"/>
                        </a:spcAft>
                      </a:pPr>
                      <a:r>
                        <a:rPr lang="en-US" sz="1000" dirty="0">
                          <a:effectLst/>
                        </a:rPr>
                        <a:t>Boot Master</a:t>
                      </a:r>
                      <a:endParaRPr lang="en-US" sz="1000" dirty="0">
                        <a:effectLst/>
                        <a:latin typeface="Times New Roman"/>
                        <a:ea typeface="Times New Roman"/>
                      </a:endParaRPr>
                    </a:p>
                  </a:txBody>
                  <a:tcPr marL="68580" marR="68580" marT="0" marB="0" vert="vert" anchor="ctr"/>
                </a:tc>
                <a:tc rowSpan="2" gridSpan="4">
                  <a:txBody>
                    <a:bodyPr/>
                    <a:lstStyle/>
                    <a:p>
                      <a:pPr marL="0" marR="0" algn="ctr">
                        <a:spcBef>
                          <a:spcPts val="0"/>
                        </a:spcBef>
                        <a:spcAft>
                          <a:spcPts val="0"/>
                        </a:spcAft>
                      </a:pPr>
                      <a:r>
                        <a:rPr lang="en-US" sz="1000" dirty="0">
                          <a:effectLst/>
                        </a:rPr>
                        <a:t>Sys PLL Cfg</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4">
                  <a:txBody>
                    <a:bodyPr/>
                    <a:lstStyle/>
                    <a:p>
                      <a:pPr marL="0" marR="0" algn="ctr">
                        <a:spcBef>
                          <a:spcPts val="0"/>
                        </a:spcBef>
                        <a:spcAft>
                          <a:spcPts val="0"/>
                        </a:spcAft>
                      </a:pPr>
                      <a:r>
                        <a:rPr lang="en-US" sz="1000" dirty="0">
                          <a:effectLst/>
                        </a:rPr>
                        <a:t>min</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Sleep</a:t>
                      </a:r>
                      <a:endParaRPr lang="en-US" sz="1000" dirty="0">
                        <a:effectLst/>
                        <a:latin typeface="Times New Roman"/>
                        <a:ea typeface="Times New Roman"/>
                      </a:endParaRPr>
                    </a:p>
                  </a:txBody>
                  <a:tcPr marL="68580" marR="68580" marT="0" marB="0" anchor="ctr"/>
                </a:tc>
              </a:tr>
              <a:tr h="218556">
                <a:tc gridSpan="3">
                  <a:txBody>
                    <a:bodyPr/>
                    <a:lstStyle/>
                    <a:p>
                      <a:pPr marL="0" marR="0" algn="ctr">
                        <a:spcBef>
                          <a:spcPts val="0"/>
                        </a:spcBef>
                        <a:spcAft>
                          <a:spcPts val="0"/>
                        </a:spcAft>
                      </a:pPr>
                      <a:r>
                        <a:rPr lang="en-US" sz="1000" dirty="0">
                          <a:effectLst/>
                        </a:rPr>
                        <a:t>Slave Addr</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1000" dirty="0">
                          <a:effectLst/>
                        </a:rPr>
                        <a:t>Port</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000" dirty="0">
                          <a:effectLst/>
                        </a:rPr>
                        <a:t>ARM PLL 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I2C Slave</a:t>
                      </a:r>
                      <a:endParaRPr lang="en-US" sz="10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1000" dirty="0">
                          <a:effectLst/>
                        </a:rPr>
                        <a:t>Bus Address</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rowSpan="2" gridSpan="3">
                  <a:txBody>
                    <a:bodyPr/>
                    <a:lstStyle/>
                    <a:p>
                      <a:pPr marL="0" marR="0" algn="ctr">
                        <a:spcBef>
                          <a:spcPts val="0"/>
                        </a:spcBef>
                        <a:spcAft>
                          <a:spcPts val="0"/>
                        </a:spcAft>
                      </a:pPr>
                      <a:r>
                        <a:rPr lang="en-US" sz="1000" dirty="0">
                          <a:effectLst/>
                        </a:rPr>
                        <a:t>Param Idx / Offset</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vMerge="1">
                  <a:txBody>
                    <a:bodyPr/>
                    <a:lstStyle/>
                    <a:p>
                      <a:endParaRPr lang="en-US"/>
                    </a:p>
                  </a:txBody>
                  <a:tcP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rowSpan="2" gridSpan="2">
                  <a:txBody>
                    <a:bodyPr/>
                    <a:lstStyle/>
                    <a:p>
                      <a:pPr marL="0" marR="0" algn="ctr">
                        <a:spcBef>
                          <a:spcPts val="0"/>
                        </a:spcBef>
                        <a:spcAft>
                          <a:spcPts val="0"/>
                        </a:spcAft>
                      </a:pPr>
                      <a:r>
                        <a:rPr lang="en-US" sz="1000" dirty="0">
                          <a:effectLst/>
                        </a:rPr>
                        <a:t>Port</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I2C Master</a:t>
                      </a:r>
                      <a:endParaRPr lang="en-US" sz="1000" dirty="0">
                        <a:effectLst/>
                        <a:latin typeface="Times New Roman"/>
                        <a:ea typeface="Times New Roman"/>
                      </a:endParaRPr>
                    </a:p>
                  </a:txBody>
                  <a:tcPr marL="68580" marR="68580" marT="0" marB="0" anchor="ctr"/>
                </a:tc>
              </a:tr>
              <a:tr h="437110">
                <a:tc>
                  <a:txBody>
                    <a:bodyPr/>
                    <a:lstStyle/>
                    <a:p>
                      <a:pPr marL="0" marR="0" algn="ctr">
                        <a:spcBef>
                          <a:spcPts val="0"/>
                        </a:spcBef>
                        <a:spcAft>
                          <a:spcPts val="0"/>
                        </a:spcAft>
                      </a:pPr>
                      <a:r>
                        <a:rPr lang="en-US" sz="1000" dirty="0">
                          <a:effectLst/>
                        </a:rPr>
                        <a:t>width</a:t>
                      </a:r>
                      <a:endParaRPr lang="en-US" sz="1000" dirty="0">
                        <a:effectLst/>
                        <a:latin typeface="Times New Roman"/>
                        <a:ea typeface="Times New Roman"/>
                      </a:endParaRPr>
                    </a:p>
                  </a:txBody>
                  <a:tcPr marL="68580" marR="68580" marT="0" marB="0" anchor="ctr"/>
                </a:tc>
                <a:tc gridSpan="4">
                  <a:txBody>
                    <a:bodyPr/>
                    <a:lstStyle/>
                    <a:p>
                      <a:pPr marL="0" marR="0" algn="ctr">
                        <a:spcBef>
                          <a:spcPts val="0"/>
                        </a:spcBef>
                        <a:spcAft>
                          <a:spcPts val="0"/>
                        </a:spcAft>
                      </a:pPr>
                      <a:r>
                        <a:rPr lang="en-US" sz="1000" dirty="0">
                          <a:effectLst/>
                        </a:rPr>
                        <a:t>csel</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1000" dirty="0">
                          <a:effectLst/>
                        </a:rPr>
                        <a:t>mode</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gridSpan="2">
                  <a:txBody>
                    <a:bodyPr/>
                    <a:lstStyle/>
                    <a:p>
                      <a:pPr marL="0" marR="0" algn="ctr">
                        <a:spcBef>
                          <a:spcPts val="0"/>
                        </a:spcBef>
                        <a:spcAft>
                          <a:spcPts val="0"/>
                        </a:spcAft>
                      </a:pPr>
                      <a:r>
                        <a:rPr lang="en-US" sz="1000" dirty="0">
                          <a:effectLst/>
                        </a:rPr>
                        <a:t>Npin</a:t>
                      </a:r>
                      <a:endParaRPr lang="en-US" sz="1000" dirty="0">
                        <a:effectLst/>
                        <a:latin typeface="Times New Roman"/>
                        <a:ea typeface="Times New Roman"/>
                      </a:endParaRPr>
                    </a:p>
                  </a:txBody>
                  <a:tcPr marL="68580" marR="68580" marT="0" marB="0" anchor="ct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SPI</a:t>
                      </a:r>
                      <a:endParaRPr lang="en-US" sz="10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2" gridSpan="4">
                  <a:txBody>
                    <a:bodyPr/>
                    <a:lstStyle/>
                    <a:p>
                      <a:pPr marL="0" marR="0" algn="ctr">
                        <a:spcBef>
                          <a:spcPts val="0"/>
                        </a:spcBef>
                        <a:spcAft>
                          <a:spcPts val="0"/>
                        </a:spcAft>
                      </a:pPr>
                      <a:r>
                        <a:rPr lang="en-US" sz="1000" dirty="0">
                          <a:effectLst/>
                        </a:rPr>
                        <a:t>base</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vert="vert" anchor="ctr"/>
                </a:tc>
                <a:tc rowSpan="2" gridSpan="2">
                  <a:txBody>
                    <a:bodyPr/>
                    <a:lstStyle/>
                    <a:p>
                      <a:pPr marL="0" marR="0" algn="ctr">
                        <a:spcBef>
                          <a:spcPts val="0"/>
                        </a:spcBef>
                        <a:spcAft>
                          <a:spcPts val="0"/>
                        </a:spcAft>
                      </a:pPr>
                      <a:r>
                        <a:rPr lang="en-US" sz="1000" dirty="0">
                          <a:effectLst/>
                        </a:rPr>
                        <a:t>wait</a:t>
                      </a:r>
                      <a:endParaRPr lang="en-US" sz="1000" dirty="0">
                        <a:effectLst/>
                        <a:latin typeface="Times New Roman"/>
                        <a:ea typeface="Times New Roman"/>
                      </a:endParaRPr>
                    </a:p>
                  </a:txBody>
                  <a:tcPr marL="68580" marR="68580" marT="0" marB="0" vert="vert" anchor="ctr"/>
                </a:tc>
                <a:tc rowSpan="2"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vert="vert" anchor="ctr"/>
                </a:tc>
                <a:tc rowSpan="2">
                  <a:txBody>
                    <a:bodyPr/>
                    <a:lstStyle/>
                    <a:p>
                      <a:pPr marL="0" marR="0" algn="ctr">
                        <a:spcBef>
                          <a:spcPts val="0"/>
                        </a:spcBef>
                        <a:spcAft>
                          <a:spcPts val="0"/>
                        </a:spcAft>
                      </a:pPr>
                      <a:r>
                        <a:rPr lang="en-US" sz="1000" dirty="0">
                          <a:effectLst/>
                        </a:rPr>
                        <a:t>width</a:t>
                      </a:r>
                      <a:endParaRPr lang="en-US" sz="1000" dirty="0">
                        <a:effectLst/>
                        <a:latin typeface="Times New Roman"/>
                        <a:ea typeface="Times New Roman"/>
                      </a:endParaRPr>
                    </a:p>
                  </a:txBody>
                  <a:tcPr marL="68580" marR="68580" marT="0" marB="0" vert="vert" anchor="ctr"/>
                </a:tc>
                <a:tc gridSpan="3">
                  <a:txBody>
                    <a:bodyPr/>
                    <a:lstStyle/>
                    <a:p>
                      <a:pPr marL="0" marR="0" algn="ctr">
                        <a:spcBef>
                          <a:spcPts val="0"/>
                        </a:spcBef>
                        <a:spcAft>
                          <a:spcPts val="0"/>
                        </a:spcAft>
                      </a:pPr>
                      <a:r>
                        <a:rPr lang="en-US" sz="1000" dirty="0">
                          <a:effectLst/>
                        </a:rPr>
                        <a:t>ARM PLL 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rowSpan="12" gridSpan="4">
                  <a:txBody>
                    <a:bodyPr/>
                    <a:lstStyle/>
                    <a:p>
                      <a:pPr marL="0" marR="0" algn="ctr">
                        <a:spcBef>
                          <a:spcPts val="0"/>
                        </a:spcBef>
                        <a:spcAft>
                          <a:spcPts val="0"/>
                        </a:spcAft>
                      </a:pPr>
                      <a:r>
                        <a:rPr lang="en-US" sz="1000" dirty="0">
                          <a:effectLst/>
                        </a:rPr>
                        <a:t>Sys PLL Cfg</a:t>
                      </a:r>
                      <a:endParaRPr lang="en-US" sz="1000" dirty="0">
                        <a:effectLst/>
                        <a:latin typeface="Times New Roman"/>
                        <a:ea typeface="Times New Roman"/>
                      </a:endParaRPr>
                    </a:p>
                  </a:txBody>
                  <a:tcPr marL="68580" marR="68580" marT="0" marB="0" anchor="ctr"/>
                </a:tc>
                <a:tc rowSpan="12" hMerge="1">
                  <a:txBody>
                    <a:bodyPr/>
                    <a:lstStyle/>
                    <a:p>
                      <a:endParaRPr lang="en-US"/>
                    </a:p>
                  </a:txBody>
                  <a:tcPr/>
                </a:tc>
                <a:tc rowSpan="12" hMerge="1">
                  <a:txBody>
                    <a:bodyPr/>
                    <a:lstStyle/>
                    <a:p>
                      <a:endParaRPr lang="en-US"/>
                    </a:p>
                  </a:txBody>
                  <a:tcPr/>
                </a:tc>
                <a:tc rowSpan="12" hMerge="1">
                  <a:txBody>
                    <a:bodyPr/>
                    <a:lstStyle/>
                    <a:p>
                      <a:endParaRPr lang="en-US"/>
                    </a:p>
                  </a:txBody>
                  <a:tcP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4">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4">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4">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XIP (ARM Master)</a:t>
                      </a:r>
                      <a:endParaRPr lang="en-US" sz="1000" dirty="0">
                        <a:effectLst/>
                        <a:latin typeface="Times New Roman"/>
                        <a:ea typeface="Times New Roman"/>
                      </a:endParaRPr>
                    </a:p>
                  </a:txBody>
                  <a:tcPr marL="68580" marR="68580" marT="0" marB="0" anchor="ctr"/>
                </a:tc>
              </a:tr>
              <a:tr h="218556">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Chip sel</a:t>
                      </a:r>
                      <a:endParaRPr lang="en-US" sz="1000" dirty="0">
                        <a:effectLst/>
                        <a:latin typeface="Times New Roman"/>
                        <a:ea typeface="Times New Roman"/>
                      </a:endParaRPr>
                    </a:p>
                  </a:txBody>
                  <a:tcPr marL="68580" marR="68580" marT="0" marB="0" anchor="ct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XIP (GEM Master)</a:t>
                      </a:r>
                      <a:endParaRPr lang="en-US" sz="10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gridSpan="6">
                  <a:txBody>
                    <a:bodyPr/>
                    <a:lstStyle/>
                    <a:p>
                      <a:pPr marL="0" marR="0" algn="ctr">
                        <a:spcBef>
                          <a:spcPts val="0"/>
                        </a:spcBef>
                        <a:spcAft>
                          <a:spcPts val="0"/>
                        </a:spcAft>
                      </a:pPr>
                      <a:r>
                        <a:rPr lang="en-US" sz="1000" dirty="0">
                          <a:effectLst/>
                        </a:rPr>
                        <a:t>First Block</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pPr marL="0" marR="0" algn="ctr">
                        <a:spcBef>
                          <a:spcPts val="0"/>
                        </a:spcBef>
                        <a:spcAft>
                          <a:spcPts val="0"/>
                        </a:spcAft>
                      </a:pPr>
                      <a:endParaRPr lang="en-US" sz="1000" dirty="0">
                        <a:effectLst/>
                        <a:latin typeface="Times New Roman"/>
                        <a:ea typeface="Times New Roman"/>
                      </a:endParaRPr>
                    </a:p>
                  </a:txBody>
                  <a:tcPr marL="68580" marR="68580" marT="0" marB="0" vert="vert" anchor="ctr"/>
                </a:tc>
                <a:tc rowSpan="2">
                  <a:txBody>
                    <a:bodyPr/>
                    <a:lstStyle/>
                    <a:p>
                      <a:pPr marL="0" marR="0" algn="ctr">
                        <a:spcBef>
                          <a:spcPts val="0"/>
                        </a:spcBef>
                        <a:spcAft>
                          <a:spcPts val="0"/>
                        </a:spcAft>
                      </a:pPr>
                      <a:r>
                        <a:rPr lang="en-US" sz="1000" dirty="0">
                          <a:effectLst/>
                        </a:rPr>
                        <a:t>Clear</a:t>
                      </a:r>
                      <a:endParaRPr lang="en-US" sz="1000" dirty="0">
                        <a:effectLst/>
                        <a:latin typeface="Times New Roman"/>
                        <a:ea typeface="Times New Roman"/>
                      </a:endParaRPr>
                    </a:p>
                  </a:txBody>
                  <a:tcPr marL="68580" marR="68580" marT="0" marB="0" vert="vert" anchor="ctr"/>
                </a:tc>
                <a:tc gridSpan="3">
                  <a:txBody>
                    <a:bodyPr/>
                    <a:lstStyle/>
                    <a:p>
                      <a:pPr marL="0" marR="0" algn="ctr">
                        <a:spcBef>
                          <a:spcPts val="0"/>
                        </a:spcBef>
                        <a:spcAft>
                          <a:spcPts val="0"/>
                        </a:spcAft>
                      </a:pPr>
                      <a:r>
                        <a:rPr lang="en-US" sz="1000" dirty="0">
                          <a:effectLst/>
                        </a:rPr>
                        <a:t>ARM PLL 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6">
                  <a:txBody>
                    <a:bodyPr/>
                    <a:lstStyle/>
                    <a:p>
                      <a:pPr marL="0" marR="0" algn="ctr">
                        <a:spcBef>
                          <a:spcPts val="0"/>
                        </a:spcBef>
                        <a:spcAft>
                          <a:spcPts val="0"/>
                        </a:spcAft>
                      </a:pPr>
                      <a:r>
                        <a:rPr lang="en-US" sz="1000" dirty="0">
                          <a:effectLst/>
                        </a:rPr>
                        <a:t>min</a:t>
                      </a:r>
                      <a:endParaRPr lang="en-US" sz="1000" dirty="0">
                        <a:effectLst/>
                        <a:latin typeface="Times New Roman"/>
                        <a:ea typeface="Times New Roman"/>
                      </a:endParaRPr>
                    </a:p>
                  </a:txBody>
                  <a:tcPr marL="68580" marR="68580"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NAND (ARM Master)</a:t>
                      </a:r>
                      <a:endParaRPr lang="en-US" sz="1000" dirty="0">
                        <a:effectLst/>
                        <a:latin typeface="Times New Roman"/>
                        <a:ea typeface="Times New Roman"/>
                      </a:endParaRPr>
                    </a:p>
                  </a:txBody>
                  <a:tcPr marL="68580" marR="68580" marT="0" marB="0" anchor="ctr"/>
                </a:tc>
              </a:tr>
              <a:tr h="218556">
                <a:tc vMerge="1">
                  <a:txBody>
                    <a:bodyPr/>
                    <a:lstStyle/>
                    <a:p>
                      <a:endParaRPr lang="en-US"/>
                    </a:p>
                  </a:txBody>
                  <a:tcPr/>
                </a:tc>
                <a:tc gridSpan="6"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Chip Sel</a:t>
                      </a:r>
                      <a:endParaRPr lang="en-US" sz="1000" dirty="0">
                        <a:effectLst/>
                        <a:latin typeface="Times New Roman"/>
                        <a:ea typeface="Times New Roman"/>
                      </a:endParaRPr>
                    </a:p>
                  </a:txBody>
                  <a:tcPr marL="68580" marR="68580" marT="0" marB="0" anchor="ct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NAND (GEM Master)</a:t>
                      </a:r>
                      <a:endParaRPr lang="en-US" sz="10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1000" dirty="0">
                          <a:effectLst/>
                        </a:rPr>
                        <a:t>lane</a:t>
                      </a:r>
                      <a:endParaRPr lang="en-US" sz="1000" dirty="0">
                        <a:effectLst/>
                        <a:latin typeface="Times New Roman"/>
                        <a:ea typeface="Times New Roman"/>
                      </a:endParaRPr>
                    </a:p>
                  </a:txBody>
                  <a:tcPr marL="68580" marR="68580" marT="0" marB="0" anchor="ctr"/>
                </a:tc>
                <a:tc rowSpan="2" gridSpan="3">
                  <a:txBody>
                    <a:bodyPr/>
                    <a:lstStyle/>
                    <a:p>
                      <a:pPr marL="0" marR="0" algn="ctr">
                        <a:spcBef>
                          <a:spcPts val="0"/>
                        </a:spcBef>
                        <a:spcAft>
                          <a:spcPts val="0"/>
                        </a:spcAft>
                      </a:pPr>
                      <a:r>
                        <a:rPr lang="en-US" sz="1000" dirty="0">
                          <a:effectLst/>
                        </a:rPr>
                        <a:t>Ref Clock</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gridSpan="4">
                  <a:txBody>
                    <a:bodyPr/>
                    <a:lstStyle/>
                    <a:p>
                      <a:pPr marL="0" marR="0" algn="ctr">
                        <a:spcBef>
                          <a:spcPts val="0"/>
                        </a:spcBef>
                        <a:spcAft>
                          <a:spcPts val="0"/>
                        </a:spcAft>
                      </a:pPr>
                      <a:r>
                        <a:rPr lang="en-US" sz="1000" dirty="0">
                          <a:effectLst/>
                        </a:rPr>
                        <a:t>Data Rate</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3">
                  <a:txBody>
                    <a:bodyPr/>
                    <a:lstStyle/>
                    <a:p>
                      <a:pPr marL="0" marR="0" algn="ctr">
                        <a:spcBef>
                          <a:spcPts val="0"/>
                        </a:spcBef>
                        <a:spcAft>
                          <a:spcPts val="0"/>
                        </a:spcAft>
                      </a:pPr>
                      <a:r>
                        <a:rPr lang="en-US" sz="1000" dirty="0">
                          <a:effectLst/>
                        </a:rPr>
                        <a:t>ARM PLL 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SRIO (ARM Master)</a:t>
                      </a:r>
                      <a:endParaRPr lang="en-US" sz="10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a:txBody>
                    <a:bodyPr/>
                    <a:lstStyle/>
                    <a:p>
                      <a:pPr marL="0" marR="0" algn="ctr">
                        <a:spcBef>
                          <a:spcPts val="0"/>
                        </a:spcBef>
                        <a:spcAft>
                          <a:spcPts val="0"/>
                        </a:spcAft>
                      </a:pPr>
                      <a:r>
                        <a:rPr lang="en-US" sz="1000" dirty="0">
                          <a:effectLst/>
                        </a:rPr>
                        <a:t>Lane Setup</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SRIO (GEM Master)</a:t>
                      </a:r>
                      <a:endParaRPr lang="en-US" sz="10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1000" dirty="0">
                          <a:effectLst/>
                        </a:rPr>
                        <a:t>Pa clk</a:t>
                      </a:r>
                      <a:endParaRPr lang="en-US" sz="1000" dirty="0">
                        <a:effectLst/>
                        <a:latin typeface="Times New Roman"/>
                        <a:ea typeface="Times New Roman"/>
                      </a:endParaRPr>
                    </a:p>
                  </a:txBody>
                  <a:tcPr marL="68580" marR="68580" marT="0" marB="0" anchor="ctr"/>
                </a:tc>
                <a:tc rowSpan="2" gridSpan="3">
                  <a:txBody>
                    <a:bodyPr/>
                    <a:lstStyle/>
                    <a:p>
                      <a:pPr marL="0" marR="0" algn="ctr">
                        <a:spcBef>
                          <a:spcPts val="0"/>
                        </a:spcBef>
                        <a:spcAft>
                          <a:spcPts val="0"/>
                        </a:spcAft>
                      </a:pPr>
                      <a:r>
                        <a:rPr lang="en-US" sz="1000" dirty="0">
                          <a:effectLst/>
                        </a:rPr>
                        <a:t>Ref Clk</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gridSpan="4">
                  <a:txBody>
                    <a:bodyPr/>
                    <a:lstStyle/>
                    <a:p>
                      <a:pPr marL="0" marR="0" algn="ctr">
                        <a:spcBef>
                          <a:spcPts val="0"/>
                        </a:spcBef>
                        <a:spcAft>
                          <a:spcPts val="0"/>
                        </a:spcAft>
                      </a:pPr>
                      <a:r>
                        <a:rPr lang="en-US" sz="1000" dirty="0">
                          <a:effectLst/>
                        </a:rPr>
                        <a:t>Ext Con</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3">
                  <a:txBody>
                    <a:bodyPr/>
                    <a:lstStyle/>
                    <a:p>
                      <a:pPr marL="0" marR="0" algn="ctr">
                        <a:spcBef>
                          <a:spcPts val="0"/>
                        </a:spcBef>
                        <a:spcAft>
                          <a:spcPts val="0"/>
                        </a:spcAft>
                      </a:pPr>
                      <a:r>
                        <a:rPr lang="en-US" sz="1000" dirty="0">
                          <a:effectLst/>
                        </a:rPr>
                        <a:t>ARM PLL</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Ethernet (ARM Master)</a:t>
                      </a:r>
                      <a:endParaRPr lang="en-US" sz="1000" dirty="0">
                        <a:effectLst/>
                        <a:latin typeface="Times New Roman"/>
                        <a:ea typeface="Times New Roman"/>
                      </a:endParaRPr>
                    </a:p>
                  </a:txBody>
                  <a:tcPr marL="68580" marR="68580" marT="0" marB="0" anchor="ctr"/>
                </a:tc>
              </a:tr>
              <a:tr h="218556">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r>
                        <a:rPr lang="en-US" sz="1000" dirty="0">
                          <a:effectLst/>
                        </a:rPr>
                        <a:t>rsvd</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Lane Setup</a:t>
                      </a:r>
                      <a:endParaRPr lang="en-US" sz="1000" dirty="0">
                        <a:effectLst/>
                        <a:latin typeface="Times New Roman"/>
                        <a:ea typeface="Times New Roman"/>
                      </a:endParaRPr>
                    </a:p>
                  </a:txBody>
                  <a:tcPr marL="68580" marR="68580" marT="0" marB="0" anchor="ct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Ethernet (GEM Master)</a:t>
                      </a:r>
                      <a:endParaRPr lang="en-US" sz="10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1000" dirty="0">
                          <a:effectLst/>
                        </a:rPr>
                        <a:t>Ref clk</a:t>
                      </a:r>
                      <a:endParaRPr lang="en-US" sz="1000" dirty="0">
                        <a:effectLst/>
                        <a:latin typeface="Times New Roman"/>
                        <a:ea typeface="Times New Roman"/>
                      </a:endParaRPr>
                    </a:p>
                  </a:txBody>
                  <a:tcPr marL="68580" marR="68580" marT="0" marB="0" anchor="ctr"/>
                </a:tc>
                <a:tc rowSpan="2" gridSpan="7">
                  <a:txBody>
                    <a:bodyPr/>
                    <a:lstStyle/>
                    <a:p>
                      <a:pPr marL="0" marR="0" algn="ctr">
                        <a:spcBef>
                          <a:spcPts val="0"/>
                        </a:spcBef>
                        <a:spcAft>
                          <a:spcPts val="0"/>
                        </a:spcAft>
                      </a:pPr>
                      <a:r>
                        <a:rPr lang="en-US" sz="1000" dirty="0">
                          <a:effectLst/>
                        </a:rPr>
                        <a:t>Bar Config</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3">
                  <a:txBody>
                    <a:bodyPr/>
                    <a:lstStyle/>
                    <a:p>
                      <a:pPr marL="0" marR="0" algn="ctr">
                        <a:spcBef>
                          <a:spcPts val="0"/>
                        </a:spcBef>
                        <a:spcAft>
                          <a:spcPts val="0"/>
                        </a:spcAft>
                      </a:pPr>
                      <a:r>
                        <a:rPr lang="en-US" sz="1000" dirty="0">
                          <a:effectLst/>
                        </a:rPr>
                        <a:t>ARM PLL</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PCIe (ARM Master)</a:t>
                      </a:r>
                      <a:endParaRPr lang="en-US" sz="1000" dirty="0">
                        <a:effectLst/>
                        <a:latin typeface="Times New Roman"/>
                        <a:ea typeface="Times New Roman"/>
                      </a:endParaRPr>
                    </a:p>
                  </a:txBody>
                  <a:tcPr marL="68580" marR="68580" marT="0" marB="0" anchor="ctr"/>
                </a:tc>
              </a:tr>
              <a:tr h="218556">
                <a:tc vMerge="1">
                  <a:txBody>
                    <a:bodyPr/>
                    <a:lstStyle/>
                    <a:p>
                      <a:endParaRPr lang="en-US"/>
                    </a:p>
                  </a:txBody>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a:txBody>
                    <a:bodyPr/>
                    <a:lstStyle/>
                    <a:p>
                      <a:pPr marL="0" marR="0" algn="ctr">
                        <a:spcBef>
                          <a:spcPts val="0"/>
                        </a:spcBef>
                        <a:spcAft>
                          <a:spcPts val="0"/>
                        </a:spcAft>
                      </a:pPr>
                      <a:r>
                        <a:rPr lang="en-US" sz="1000" dirty="0" smtClean="0">
                          <a:effectLst/>
                        </a:rPr>
                        <a:t>SerDes </a:t>
                      </a:r>
                      <a:r>
                        <a:rPr lang="en-US" sz="1000" dirty="0">
                          <a:effectLst/>
                        </a:rPr>
                        <a:t>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PCIe (GEM Master)</a:t>
                      </a:r>
                      <a:endParaRPr lang="en-US" sz="10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1000" dirty="0">
                          <a:effectLst/>
                        </a:rPr>
                        <a:t>Port</a:t>
                      </a:r>
                      <a:endParaRPr lang="en-US" sz="1000" dirty="0">
                        <a:effectLst/>
                        <a:latin typeface="Times New Roman"/>
                        <a:ea typeface="Times New Roman"/>
                      </a:endParaRPr>
                    </a:p>
                  </a:txBody>
                  <a:tcPr marL="68580" marR="68580" marT="0" marB="0" anchor="ctr"/>
                </a:tc>
                <a:tc rowSpan="2" gridSpan="3">
                  <a:txBody>
                    <a:bodyPr/>
                    <a:lstStyle/>
                    <a:p>
                      <a:pPr marL="0" marR="0" algn="ctr">
                        <a:spcBef>
                          <a:spcPts val="0"/>
                        </a:spcBef>
                        <a:spcAft>
                          <a:spcPts val="0"/>
                        </a:spcAft>
                      </a:pPr>
                      <a:r>
                        <a:rPr lang="en-US" sz="1000" dirty="0">
                          <a:effectLst/>
                        </a:rPr>
                        <a:t>Ref Clk</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gridSpan="4">
                  <a:txBody>
                    <a:bodyPr/>
                    <a:lstStyle/>
                    <a:p>
                      <a:pPr marL="0" marR="0" algn="ctr">
                        <a:spcBef>
                          <a:spcPts val="0"/>
                        </a:spcBef>
                        <a:spcAft>
                          <a:spcPts val="0"/>
                        </a:spcAft>
                      </a:pPr>
                      <a:r>
                        <a:rPr lang="en-US" sz="1000" dirty="0">
                          <a:effectLst/>
                        </a:rPr>
                        <a:t>Data Rate</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3">
                  <a:txBody>
                    <a:bodyPr/>
                    <a:lstStyle/>
                    <a:p>
                      <a:pPr marL="0" marR="0" algn="ctr">
                        <a:spcBef>
                          <a:spcPts val="0"/>
                        </a:spcBef>
                        <a:spcAft>
                          <a:spcPts val="0"/>
                        </a:spcAft>
                      </a:pPr>
                      <a:r>
                        <a:rPr lang="en-US" sz="1000" dirty="0">
                          <a:effectLst/>
                        </a:rPr>
                        <a:t>ARM PLL</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0</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Hyperlink (ARM Master)</a:t>
                      </a:r>
                      <a:endParaRPr lang="en-US" sz="1000" dirty="0">
                        <a:effectLst/>
                        <a:latin typeface="Times New Roman"/>
                        <a:ea typeface="Times New Roman"/>
                      </a:endParaRPr>
                    </a:p>
                  </a:txBody>
                  <a:tcPr marL="68580" marR="68580" marT="0" marB="0" anchor="ctr"/>
                </a:tc>
              </a:tr>
              <a:tr h="218556">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a:txBody>
                    <a:bodyPr/>
                    <a:lstStyle/>
                    <a:p>
                      <a:pPr marL="0" marR="0" algn="ctr">
                        <a:spcBef>
                          <a:spcPts val="0"/>
                        </a:spcBef>
                        <a:spcAft>
                          <a:spcPts val="0"/>
                        </a:spcAft>
                      </a:pPr>
                      <a:r>
                        <a:rPr lang="en-US" sz="1000" dirty="0" smtClean="0">
                          <a:effectLst/>
                        </a:rPr>
                        <a:t>SerDes </a:t>
                      </a:r>
                      <a:r>
                        <a:rPr lang="en-US" sz="1000" dirty="0">
                          <a:effectLst/>
                        </a:rPr>
                        <a:t>Cfg</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Hyperlink (GEM Master)</a:t>
                      </a:r>
                      <a:endParaRPr lang="en-US" sz="10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endParaRPr lang="en-US"/>
                    </a:p>
                  </a:txBody>
                  <a:tcP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endParaRPr lang="en-US"/>
                    </a:p>
                  </a:txBody>
                  <a:tcPr/>
                </a:tc>
                <a:tc rowSpan="2" gridSpan="2">
                  <a:txBody>
                    <a:bodyPr/>
                    <a:lstStyle/>
                    <a:p>
                      <a:pPr marL="0" marR="0" algn="ctr">
                        <a:spcBef>
                          <a:spcPts val="0"/>
                        </a:spcBef>
                        <a:spcAft>
                          <a:spcPts val="0"/>
                        </a:spcAft>
                      </a:pPr>
                      <a:r>
                        <a:rPr lang="en-US" sz="1000" dirty="0">
                          <a:effectLst/>
                        </a:rPr>
                        <a:t>Port</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gridSpan="3">
                  <a:txBody>
                    <a:bodyPr/>
                    <a:lstStyle/>
                    <a:p>
                      <a:pPr marL="0" marR="0" algn="ctr">
                        <a:spcBef>
                          <a:spcPts val="0"/>
                        </a:spcBef>
                        <a:spcAft>
                          <a:spcPts val="0"/>
                        </a:spcAft>
                      </a:pPr>
                      <a:r>
                        <a:rPr lang="en-US" sz="1000" dirty="0">
                          <a:effectLst/>
                        </a:rPr>
                        <a:t>ARM PLL</a:t>
                      </a:r>
                      <a:endParaRPr lang="en-US" sz="10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rowSpan="2" gridSpan="4">
                  <a:txBody>
                    <a:bodyPr/>
                    <a:lstStyle/>
                    <a:p>
                      <a:pPr marL="0" marR="0" algn="ctr">
                        <a:spcBef>
                          <a:spcPts val="0"/>
                        </a:spcBef>
                        <a:spcAft>
                          <a:spcPts val="0"/>
                        </a:spcAft>
                      </a:pPr>
                      <a:r>
                        <a:rPr lang="en-US" sz="1000" dirty="0">
                          <a:effectLst/>
                        </a:rPr>
                        <a:t>Sys PLL Cfg</a:t>
                      </a:r>
                      <a:endParaRPr lang="en-US" sz="10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a:txBody>
                    <a:bodyPr/>
                    <a:lstStyle/>
                    <a:p>
                      <a:pPr marL="0" marR="0" algn="ctr">
                        <a:spcBef>
                          <a:spcPts val="0"/>
                        </a:spcBef>
                        <a:spcAft>
                          <a:spcPts val="0"/>
                        </a:spcAft>
                      </a:pPr>
                      <a:r>
                        <a:rPr lang="en-US" sz="1000" dirty="0">
                          <a:effectLst/>
                        </a:rPr>
                        <a:t>min</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1000" dirty="0">
                          <a:effectLst/>
                        </a:rPr>
                        <a:t>1</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UART (ARM Master)</a:t>
                      </a:r>
                      <a:endParaRPr lang="en-US" sz="10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endParaRPr lang="en-US"/>
                    </a:p>
                  </a:txBody>
                  <a:tcPr/>
                </a:tc>
                <a:tc gridSpan="2">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h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dirty="0">
                          <a:effectLst/>
                        </a:rPr>
                        <a:t>UART (GEM Master)</a:t>
                      </a:r>
                      <a:endParaRPr lang="en-US" sz="1000" dirty="0">
                        <a:effectLst/>
                        <a:latin typeface="Times New Roman"/>
                        <a:ea typeface="Times New Roman"/>
                      </a:endParaRPr>
                    </a:p>
                  </a:txBody>
                  <a:tcPr marL="68580" marR="68580" marT="0" marB="0" anchor="ctr"/>
                </a:tc>
              </a:tr>
            </a:tbl>
          </a:graphicData>
        </a:graphic>
      </p:graphicFrame>
    </p:spTree>
    <p:extLst>
      <p:ext uri="{BB962C8B-B14F-4D97-AF65-F5344CB8AC3E}">
        <p14:creationId xmlns:p14="http://schemas.microsoft.com/office/powerpoint/2010/main" xmlns="" val="4171260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BOOT </a:t>
            </a:r>
            <a:r>
              <a:rPr lang="en-US" sz="3600" dirty="0" smtClean="0"/>
              <a:t>P</a:t>
            </a:r>
            <a:r>
              <a:rPr lang="en-US" sz="3600" dirty="0" smtClean="0"/>
              <a:t>rocess Triggers</a:t>
            </a:r>
            <a:endParaRPr lang="en-US" sz="3600" dirty="0"/>
          </a:p>
        </p:txBody>
      </p:sp>
      <p:sp>
        <p:nvSpPr>
          <p:cNvPr id="3" name="Text Placeholder 2"/>
          <p:cNvSpPr>
            <a:spLocks noGrp="1"/>
          </p:cNvSpPr>
          <p:nvPr>
            <p:ph type="body" sz="half" idx="1"/>
          </p:nvPr>
        </p:nvSpPr>
        <p:spPr>
          <a:xfrm>
            <a:off x="333375" y="1185863"/>
            <a:ext cx="8467725" cy="4148137"/>
          </a:xfrm>
        </p:spPr>
        <p:txBody>
          <a:bodyPr/>
          <a:lstStyle/>
          <a:p>
            <a:r>
              <a:rPr lang="en-US" dirty="0" smtClean="0"/>
              <a:t>Triggers are mechanisms that </a:t>
            </a:r>
            <a:r>
              <a:rPr lang="en-US" dirty="0" smtClean="0"/>
              <a:t>initiate </a:t>
            </a:r>
            <a:r>
              <a:rPr lang="en-US" dirty="0" smtClean="0"/>
              <a:t>the execution of the RBL. KeyStone devices use </a:t>
            </a:r>
            <a:r>
              <a:rPr lang="en-US" b="1" dirty="0" smtClean="0"/>
              <a:t>resets</a:t>
            </a:r>
            <a:r>
              <a:rPr lang="en-US" dirty="0" smtClean="0"/>
              <a:t> as triggers.</a:t>
            </a:r>
          </a:p>
          <a:p>
            <a:r>
              <a:rPr lang="en-US" dirty="0" smtClean="0"/>
              <a:t>Four types of resets:</a:t>
            </a:r>
          </a:p>
          <a:p>
            <a:pPr lvl="1"/>
            <a:r>
              <a:rPr lang="en-US" dirty="0" smtClean="0"/>
              <a:t>Power on Reset (PoR)</a:t>
            </a:r>
          </a:p>
          <a:p>
            <a:pPr lvl="1"/>
            <a:r>
              <a:rPr lang="en-US" dirty="0" smtClean="0"/>
              <a:t>Reset Full</a:t>
            </a:r>
          </a:p>
          <a:p>
            <a:pPr lvl="1"/>
            <a:r>
              <a:rPr lang="en-US" dirty="0" smtClean="0"/>
              <a:t>Reset</a:t>
            </a:r>
          </a:p>
          <a:p>
            <a:pPr lvl="1"/>
            <a:r>
              <a:rPr lang="en-US" dirty="0" smtClean="0"/>
              <a:t>Local Reset</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xmlns="" val="40225322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Reset Types</a:t>
            </a:r>
            <a:endParaRPr lang="en-US" dirty="0"/>
          </a:p>
        </p:txBody>
      </p:sp>
      <p:sp>
        <p:nvSpPr>
          <p:cNvPr id="3" name="Text Placeholder 2"/>
          <p:cNvSpPr>
            <a:spLocks noGrp="1"/>
          </p:cNvSpPr>
          <p:nvPr>
            <p:ph type="body" sz="half" idx="1"/>
          </p:nvPr>
        </p:nvSpPr>
        <p:spPr>
          <a:xfrm>
            <a:off x="333375" y="1185863"/>
            <a:ext cx="8467725" cy="5062537"/>
          </a:xfrm>
        </p:spPr>
        <p:txBody>
          <a:bodyPr/>
          <a:lstStyle/>
          <a:p>
            <a:r>
              <a:rPr lang="en-US" sz="1600" dirty="0" smtClean="0"/>
              <a:t>Power </a:t>
            </a:r>
            <a:r>
              <a:rPr lang="en-US" sz="1600" dirty="0"/>
              <a:t>on Reset (POR) (Cold Reboot)</a:t>
            </a:r>
          </a:p>
          <a:p>
            <a:pPr lvl="1"/>
            <a:r>
              <a:rPr lang="en-US" sz="1600" dirty="0" smtClean="0"/>
              <a:t>Resets </a:t>
            </a:r>
            <a:r>
              <a:rPr lang="en-US" sz="1600" dirty="0"/>
              <a:t>everything</a:t>
            </a:r>
          </a:p>
          <a:p>
            <a:pPr lvl="1"/>
            <a:r>
              <a:rPr lang="en-US" sz="1600" dirty="0"/>
              <a:t>Latches the boot strap pins</a:t>
            </a:r>
          </a:p>
          <a:p>
            <a:pPr lvl="1"/>
            <a:r>
              <a:rPr lang="en-US" sz="1600" dirty="0"/>
              <a:t>RBL Process initiated</a:t>
            </a:r>
          </a:p>
          <a:p>
            <a:r>
              <a:rPr lang="en-US" sz="1600" dirty="0"/>
              <a:t>RESETFULL (Warm Reboot)</a:t>
            </a:r>
          </a:p>
          <a:p>
            <a:pPr lvl="1"/>
            <a:r>
              <a:rPr lang="en-US" sz="1600" dirty="0"/>
              <a:t>Resets everything</a:t>
            </a:r>
          </a:p>
          <a:p>
            <a:pPr lvl="1"/>
            <a:r>
              <a:rPr lang="en-US" sz="1600" dirty="0" smtClean="0"/>
              <a:t>Latches </a:t>
            </a:r>
            <a:r>
              <a:rPr lang="en-US" sz="1600" dirty="0"/>
              <a:t>the boot strap pins</a:t>
            </a:r>
          </a:p>
          <a:p>
            <a:pPr lvl="1"/>
            <a:r>
              <a:rPr lang="en-US" sz="1600" dirty="0"/>
              <a:t>RBL Process initiated</a:t>
            </a:r>
          </a:p>
          <a:p>
            <a:r>
              <a:rPr lang="en-US" sz="1600" dirty="0"/>
              <a:t>RESET (Can be configured as hard or soft)</a:t>
            </a:r>
          </a:p>
          <a:p>
            <a:pPr lvl="1"/>
            <a:r>
              <a:rPr lang="en-US" sz="1600" dirty="0"/>
              <a:t>Resets everything except EMU and reset isolated peripherals.</a:t>
            </a:r>
          </a:p>
          <a:p>
            <a:pPr lvl="1"/>
            <a:r>
              <a:rPr lang="en-US" sz="1600" dirty="0"/>
              <a:t>No latching of the boot strap pins.</a:t>
            </a:r>
          </a:p>
          <a:p>
            <a:pPr lvl="1"/>
            <a:r>
              <a:rPr lang="en-US" sz="1600" dirty="0"/>
              <a:t>For software reset PCIe, EMIF16, DDR3 and EMIF MMRs are also preserved.</a:t>
            </a:r>
          </a:p>
          <a:p>
            <a:pPr lvl="1"/>
            <a:r>
              <a:rPr lang="en-US" sz="1600" dirty="0"/>
              <a:t>RBL process is initiated.</a:t>
            </a:r>
          </a:p>
          <a:p>
            <a:r>
              <a:rPr lang="en-US" sz="1600" dirty="0"/>
              <a:t>LRESET</a:t>
            </a:r>
          </a:p>
          <a:p>
            <a:pPr lvl="1"/>
            <a:r>
              <a:rPr lang="en-US" sz="1600" dirty="0"/>
              <a:t>Mostly used by watch dog timer</a:t>
            </a:r>
          </a:p>
          <a:p>
            <a:pPr lvl="1"/>
            <a:r>
              <a:rPr lang="en-US" sz="1600" dirty="0"/>
              <a:t>Just the </a:t>
            </a:r>
            <a:r>
              <a:rPr lang="en-US" sz="1600" dirty="0" smtClean="0"/>
              <a:t>CorePac </a:t>
            </a:r>
            <a:r>
              <a:rPr lang="en-US" sz="1600" dirty="0"/>
              <a:t>is reset all the memory are preserved.</a:t>
            </a:r>
          </a:p>
          <a:p>
            <a:pPr lvl="1"/>
            <a:r>
              <a:rPr lang="en-US" sz="1600" dirty="0"/>
              <a:t>No RBL process is initiated.</a:t>
            </a:r>
          </a:p>
          <a:p>
            <a:endParaRPr lang="en-US" dirty="0"/>
          </a:p>
        </p:txBody>
      </p:sp>
    </p:spTree>
    <p:extLst>
      <p:ext uri="{BB962C8B-B14F-4D97-AF65-F5344CB8AC3E}">
        <p14:creationId xmlns:p14="http://schemas.microsoft.com/office/powerpoint/2010/main" xmlns="" val="34443917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endParaRPr lang="en-US" sz="3200" dirty="0" smtClean="0"/>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smtClean="0"/>
              <a:t>Boot Overview</a:t>
            </a:r>
          </a:p>
          <a:p>
            <a:pPr eaLnBrk="1" hangingPunct="1"/>
            <a:r>
              <a:rPr lang="en-US" sz="2800" dirty="0" smtClean="0"/>
              <a:t>Boot </a:t>
            </a:r>
            <a:r>
              <a:rPr lang="en-US" sz="2800" dirty="0" smtClean="0"/>
              <a:t>Modes</a:t>
            </a:r>
          </a:p>
          <a:p>
            <a:pPr eaLnBrk="1" hangingPunct="1"/>
            <a:r>
              <a:rPr lang="en-US" sz="2800" b="1" dirty="0" smtClean="0"/>
              <a:t>File </a:t>
            </a:r>
            <a:r>
              <a:rPr lang="en-US" sz="2800" b="1" dirty="0" smtClean="0"/>
              <a:t>Formats </a:t>
            </a:r>
            <a:endParaRPr lang="en-US" sz="2800" b="1" dirty="0" smtClean="0"/>
          </a:p>
          <a:p>
            <a:pPr lvl="1" eaLnBrk="1" hangingPunct="1"/>
            <a:r>
              <a:rPr lang="en-US" sz="2400" dirty="0" smtClean="0"/>
              <a:t>DSP </a:t>
            </a:r>
            <a:r>
              <a:rPr lang="en-US" sz="2400" dirty="0" smtClean="0"/>
              <a:t>Formats</a:t>
            </a:r>
            <a:endParaRPr lang="en-US" sz="2400" dirty="0" smtClean="0"/>
          </a:p>
          <a:p>
            <a:pPr lvl="1" eaLnBrk="1" hangingPunct="1"/>
            <a:r>
              <a:rPr lang="en-US" sz="2400" dirty="0" smtClean="0"/>
              <a:t>ARM </a:t>
            </a:r>
            <a:r>
              <a:rPr lang="en-US" sz="2400" dirty="0" smtClean="0"/>
              <a:t>Formats</a:t>
            </a:r>
            <a:endParaRPr lang="en-US" sz="2400" dirty="0" smtClean="0"/>
          </a:p>
          <a:p>
            <a:pPr lvl="1" eaLnBrk="1" hangingPunct="1"/>
            <a:r>
              <a:rPr lang="en-US" sz="2400" dirty="0" smtClean="0"/>
              <a:t>TI Tools</a:t>
            </a:r>
          </a:p>
          <a:p>
            <a:pPr eaLnBrk="1" hangingPunct="1"/>
            <a:r>
              <a:rPr lang="en-US" sz="2800" dirty="0" smtClean="0"/>
              <a:t>Boot </a:t>
            </a:r>
            <a:r>
              <a:rPr lang="en-US" sz="2800" dirty="0" smtClean="0"/>
              <a:t>Mode </a:t>
            </a:r>
            <a:r>
              <a:rPr lang="en-US" sz="2800" dirty="0" smtClean="0"/>
              <a:t>Details</a:t>
            </a:r>
          </a:p>
          <a:p>
            <a:pPr eaLnBrk="1" hangingPunct="1"/>
            <a:r>
              <a:rPr lang="en-US" sz="2800" dirty="0" smtClean="0"/>
              <a:t>Second Stage Boot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Boot Formats</a:t>
            </a:r>
            <a:endParaRPr lang="en-US" sz="3600" dirty="0"/>
          </a:p>
        </p:txBody>
      </p:sp>
      <p:sp>
        <p:nvSpPr>
          <p:cNvPr id="3" name="Text Placeholder 2"/>
          <p:cNvSpPr>
            <a:spLocks noGrp="1"/>
          </p:cNvSpPr>
          <p:nvPr>
            <p:ph type="body" sz="half" idx="1"/>
          </p:nvPr>
        </p:nvSpPr>
        <p:spPr>
          <a:xfrm>
            <a:off x="333375" y="1185863"/>
            <a:ext cx="8467725" cy="5138737"/>
          </a:xfrm>
        </p:spPr>
        <p:txBody>
          <a:bodyPr/>
          <a:lstStyle/>
          <a:p>
            <a:r>
              <a:rPr lang="en-US" sz="2800" b="1" dirty="0" smtClean="0"/>
              <a:t>Boot Parameter Table </a:t>
            </a:r>
            <a:r>
              <a:rPr lang="en-US" sz="2800" dirty="0" smtClean="0"/>
              <a:t>is </a:t>
            </a:r>
            <a:r>
              <a:rPr lang="en-US" sz="2800" dirty="0" smtClean="0"/>
              <a:t>used for configuration and is part </a:t>
            </a:r>
            <a:r>
              <a:rPr lang="en-US" sz="2800" dirty="0" smtClean="0"/>
              <a:t>of the boot process table. It contains two parts</a:t>
            </a:r>
            <a:r>
              <a:rPr lang="en-US" dirty="0" smtClean="0"/>
              <a:t>:</a:t>
            </a:r>
          </a:p>
          <a:p>
            <a:pPr lvl="1"/>
            <a:r>
              <a:rPr lang="en-US" dirty="0" smtClean="0"/>
              <a:t>Common set of parameters for system configuration</a:t>
            </a:r>
          </a:p>
          <a:p>
            <a:pPr lvl="1"/>
            <a:r>
              <a:rPr lang="en-US" dirty="0" smtClean="0"/>
              <a:t>Unique parameter settings for each boot method</a:t>
            </a:r>
          </a:p>
          <a:p>
            <a:r>
              <a:rPr lang="en-US" sz="2800" b="1" dirty="0" smtClean="0"/>
              <a:t>Master </a:t>
            </a:r>
            <a:r>
              <a:rPr lang="en-US" sz="2800" b="1" dirty="0" smtClean="0"/>
              <a:t>boot modes </a:t>
            </a:r>
            <a:r>
              <a:rPr lang="en-US" sz="2800" dirty="0" smtClean="0"/>
              <a:t>expect two </a:t>
            </a:r>
            <a:r>
              <a:rPr lang="en-US" sz="2800" dirty="0" smtClean="0"/>
              <a:t>tables:</a:t>
            </a:r>
            <a:endParaRPr lang="en-US" sz="2800" dirty="0" smtClean="0"/>
          </a:p>
          <a:p>
            <a:pPr lvl="1"/>
            <a:r>
              <a:rPr lang="en-US" b="1" dirty="0" smtClean="0"/>
              <a:t>Boot Table </a:t>
            </a:r>
            <a:r>
              <a:rPr lang="en-US" dirty="0" smtClean="0"/>
              <a:t>contains code that needs to be loaded into the device.</a:t>
            </a:r>
          </a:p>
          <a:p>
            <a:pPr lvl="1"/>
            <a:r>
              <a:rPr lang="en-US" b="1" dirty="0" smtClean="0"/>
              <a:t>Boot Configuration Table</a:t>
            </a:r>
            <a:r>
              <a:rPr lang="en-US" dirty="0" smtClean="0"/>
              <a:t> is a register configuration table that is used to manipulate memory map registers. </a:t>
            </a:r>
          </a:p>
          <a:p>
            <a:pPr lvl="1"/>
            <a:endParaRPr lang="en-US" dirty="0"/>
          </a:p>
        </p:txBody>
      </p:sp>
    </p:spTree>
    <p:extLst>
      <p:ext uri="{BB962C8B-B14F-4D97-AF65-F5344CB8AC3E}">
        <p14:creationId xmlns:p14="http://schemas.microsoft.com/office/powerpoint/2010/main" xmlns="" val="4158068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Parameter Format</a:t>
            </a:r>
            <a:endParaRPr lang="en-US" dirty="0"/>
          </a:p>
        </p:txBody>
      </p:sp>
      <p:sp>
        <p:nvSpPr>
          <p:cNvPr id="4" name="Text Placeholder 2"/>
          <p:cNvSpPr txBox="1">
            <a:spLocks/>
          </p:cNvSpPr>
          <p:nvPr/>
        </p:nvSpPr>
        <p:spPr bwMode="auto">
          <a:xfrm>
            <a:off x="457200" y="1066800"/>
            <a:ext cx="8467725"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pPr>
              <a:buNone/>
            </a:pPr>
            <a:r>
              <a:rPr lang="en-US" sz="2400" dirty="0" smtClean="0"/>
              <a:t>Boot Parameter Table:</a:t>
            </a:r>
          </a:p>
          <a:p>
            <a:r>
              <a:rPr lang="en-US" sz="2400" dirty="0" smtClean="0"/>
              <a:t>Provides a “map” for the boot process</a:t>
            </a:r>
          </a:p>
          <a:p>
            <a:r>
              <a:rPr lang="en-US" sz="2400" dirty="0" smtClean="0"/>
              <a:t>The boot process copies a default Boot Parameter Table into </a:t>
            </a:r>
            <a:r>
              <a:rPr lang="en-US" sz="2400" dirty="0" smtClean="0"/>
              <a:t> </a:t>
            </a:r>
            <a:r>
              <a:rPr lang="en-US" sz="2400" dirty="0" smtClean="0"/>
              <a:t>reserved L2 of Core 0.</a:t>
            </a:r>
          </a:p>
          <a:p>
            <a:r>
              <a:rPr lang="en-US" sz="2400" dirty="0" smtClean="0"/>
              <a:t>The first </a:t>
            </a:r>
            <a:r>
              <a:rPr lang="en-US" sz="2400" dirty="0" smtClean="0"/>
              <a:t>10 bytes </a:t>
            </a:r>
            <a:r>
              <a:rPr lang="en-US" sz="2400" dirty="0" smtClean="0"/>
              <a:t>of the Boot Parameter Table are common across all the boot modes:</a:t>
            </a:r>
          </a:p>
          <a:p>
            <a:pPr lvl="1"/>
            <a:r>
              <a:rPr lang="en-US" sz="2000" dirty="0" smtClean="0"/>
              <a:t>Length</a:t>
            </a:r>
          </a:p>
          <a:p>
            <a:pPr lvl="1"/>
            <a:r>
              <a:rPr lang="en-US" sz="2000" dirty="0" smtClean="0"/>
              <a:t>Checksum</a:t>
            </a:r>
          </a:p>
          <a:p>
            <a:pPr lvl="1"/>
            <a:r>
              <a:rPr lang="en-US" sz="2000" dirty="0" smtClean="0"/>
              <a:t>Boot Mode</a:t>
            </a:r>
          </a:p>
          <a:p>
            <a:pPr lvl="1"/>
            <a:r>
              <a:rPr lang="en-US" sz="2000" dirty="0" smtClean="0"/>
              <a:t>Port Num</a:t>
            </a:r>
          </a:p>
          <a:p>
            <a:pPr lvl="1"/>
            <a:r>
              <a:rPr lang="en-US" sz="2000" dirty="0" smtClean="0"/>
              <a:t>PLL configuration (most significant bits)</a:t>
            </a:r>
          </a:p>
          <a:p>
            <a:pPr lvl="1"/>
            <a:r>
              <a:rPr lang="en-US" sz="2000" dirty="0" smtClean="0"/>
              <a:t>PLL configuration (least significant bits)</a:t>
            </a:r>
          </a:p>
          <a:p>
            <a:r>
              <a:rPr lang="en-US" sz="2400" dirty="0" smtClean="0"/>
              <a:t>The </a:t>
            </a:r>
            <a:r>
              <a:rPr lang="en-US" sz="2400" dirty="0" smtClean="0"/>
              <a:t>rest </a:t>
            </a:r>
            <a:r>
              <a:rPr lang="en-US" sz="2400" dirty="0" smtClean="0"/>
              <a:t>of the Boot Parameter Table is boot-mode dependent.</a:t>
            </a:r>
          </a:p>
        </p:txBody>
      </p:sp>
    </p:spTree>
    <p:extLst>
      <p:ext uri="{BB962C8B-B14F-4D97-AF65-F5344CB8AC3E}">
        <p14:creationId xmlns:p14="http://schemas.microsoft.com/office/powerpoint/2010/main" xmlns="" val="1511859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Parameter Table Setup</a:t>
            </a:r>
            <a:endParaRPr lang="en-US" dirty="0"/>
          </a:p>
        </p:txBody>
      </p:sp>
      <p:sp>
        <p:nvSpPr>
          <p:cNvPr id="18" name="Rectangle 17"/>
          <p:cNvSpPr/>
          <p:nvPr/>
        </p:nvSpPr>
        <p:spPr bwMode="auto">
          <a:xfrm>
            <a:off x="5586204" y="1039152"/>
            <a:ext cx="2437726" cy="190432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cxnSp>
        <p:nvCxnSpPr>
          <p:cNvPr id="19" name="Straight Connector 18"/>
          <p:cNvCxnSpPr/>
          <p:nvPr/>
        </p:nvCxnSpPr>
        <p:spPr bwMode="auto">
          <a:xfrm>
            <a:off x="5586204" y="15718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5585867" y="18004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5585867" y="20290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5586204" y="24862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5585867" y="22576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5586204" y="29434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585867" y="3169904"/>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586204" y="3442336"/>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586204" y="5545063"/>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5586204" y="5818164"/>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0" name="TextBox 29"/>
          <p:cNvSpPr txBox="1"/>
          <p:nvPr/>
        </p:nvSpPr>
        <p:spPr>
          <a:xfrm>
            <a:off x="5742650" y="1555691"/>
            <a:ext cx="2510554" cy="276999"/>
          </a:xfrm>
          <a:prstGeom prst="rect">
            <a:avLst/>
          </a:prstGeom>
          <a:noFill/>
        </p:spPr>
        <p:txBody>
          <a:bodyPr wrap="square" rtlCol="0">
            <a:spAutoFit/>
          </a:bodyPr>
          <a:lstStyle/>
          <a:p>
            <a:r>
              <a:rPr lang="en-US" sz="1200" dirty="0" smtClean="0">
                <a:latin typeface="Arial" pitchFamily="34" charset="0"/>
                <a:cs typeface="Arial" pitchFamily="34" charset="0"/>
              </a:rPr>
              <a:t>Default I2C Parameter Table</a:t>
            </a:r>
            <a:endParaRPr lang="en-US" sz="1200" dirty="0">
              <a:latin typeface="Arial" pitchFamily="34" charset="0"/>
              <a:cs typeface="Arial" pitchFamily="34" charset="0"/>
            </a:endParaRPr>
          </a:p>
        </p:txBody>
      </p:sp>
      <p:sp>
        <p:nvSpPr>
          <p:cNvPr id="31" name="TextBox 30"/>
          <p:cNvSpPr txBox="1"/>
          <p:nvPr/>
        </p:nvSpPr>
        <p:spPr>
          <a:xfrm>
            <a:off x="5742650" y="1782421"/>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Default SRIO Parameter Table </a:t>
            </a:r>
            <a:endParaRPr lang="en-US" sz="1200" dirty="0">
              <a:latin typeface="Arial" pitchFamily="34" charset="0"/>
              <a:cs typeface="Arial" pitchFamily="34" charset="0"/>
            </a:endParaRPr>
          </a:p>
        </p:txBody>
      </p:sp>
      <p:sp>
        <p:nvSpPr>
          <p:cNvPr id="32" name="TextBox 31"/>
          <p:cNvSpPr txBox="1"/>
          <p:nvPr/>
        </p:nvSpPr>
        <p:spPr>
          <a:xfrm>
            <a:off x="5738604" y="2570980"/>
            <a:ext cx="1674377" cy="276999"/>
          </a:xfrm>
          <a:prstGeom prst="rect">
            <a:avLst/>
          </a:prstGeom>
          <a:noFill/>
        </p:spPr>
        <p:txBody>
          <a:bodyPr wrap="square" rtlCol="0">
            <a:spAutoFit/>
          </a:bodyPr>
          <a:lstStyle/>
          <a:p>
            <a:r>
              <a:rPr lang="en-US" sz="1200" dirty="0" smtClean="0">
                <a:latin typeface="Arial" pitchFamily="34" charset="0"/>
                <a:cs typeface="Arial" pitchFamily="34" charset="0"/>
              </a:rPr>
              <a:t>RBL Code… </a:t>
            </a:r>
            <a:endParaRPr lang="en-US" sz="1200" dirty="0">
              <a:latin typeface="Arial" pitchFamily="34" charset="0"/>
              <a:cs typeface="Arial" pitchFamily="34" charset="0"/>
            </a:endParaRPr>
          </a:p>
        </p:txBody>
      </p:sp>
      <p:sp>
        <p:nvSpPr>
          <p:cNvPr id="33" name="TextBox 32"/>
          <p:cNvSpPr txBox="1"/>
          <p:nvPr/>
        </p:nvSpPr>
        <p:spPr>
          <a:xfrm>
            <a:off x="5747370" y="2006645"/>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Default … Parameter Table </a:t>
            </a:r>
            <a:endParaRPr lang="en-US" sz="1200" dirty="0">
              <a:latin typeface="Arial" pitchFamily="34" charset="0"/>
              <a:cs typeface="Arial" pitchFamily="34" charset="0"/>
            </a:endParaRPr>
          </a:p>
        </p:txBody>
      </p:sp>
      <p:sp>
        <p:nvSpPr>
          <p:cNvPr id="34" name="TextBox 33"/>
          <p:cNvSpPr txBox="1"/>
          <p:nvPr/>
        </p:nvSpPr>
        <p:spPr>
          <a:xfrm>
            <a:off x="5747370" y="2233896"/>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Default SPI Parameter Table </a:t>
            </a:r>
            <a:endParaRPr lang="en-US" sz="1200" dirty="0">
              <a:latin typeface="Arial" pitchFamily="34" charset="0"/>
              <a:cs typeface="Arial" pitchFamily="34" charset="0"/>
            </a:endParaRPr>
          </a:p>
        </p:txBody>
      </p:sp>
      <p:sp>
        <p:nvSpPr>
          <p:cNvPr id="35" name="TextBox 34"/>
          <p:cNvSpPr txBox="1"/>
          <p:nvPr/>
        </p:nvSpPr>
        <p:spPr>
          <a:xfrm>
            <a:off x="5747370" y="1191552"/>
            <a:ext cx="1674377" cy="276999"/>
          </a:xfrm>
          <a:prstGeom prst="rect">
            <a:avLst/>
          </a:prstGeom>
          <a:noFill/>
        </p:spPr>
        <p:txBody>
          <a:bodyPr wrap="square" rtlCol="0">
            <a:spAutoFit/>
          </a:bodyPr>
          <a:lstStyle/>
          <a:p>
            <a:r>
              <a:rPr lang="en-US" sz="1200" dirty="0" smtClean="0">
                <a:latin typeface="Arial" pitchFamily="34" charset="0"/>
                <a:cs typeface="Arial" pitchFamily="34" charset="0"/>
              </a:rPr>
              <a:t>RBL Code…</a:t>
            </a:r>
            <a:endParaRPr lang="en-US" sz="1200" dirty="0">
              <a:latin typeface="Arial" pitchFamily="34" charset="0"/>
              <a:cs typeface="Arial" pitchFamily="34" charset="0"/>
            </a:endParaRPr>
          </a:p>
        </p:txBody>
      </p:sp>
      <p:sp>
        <p:nvSpPr>
          <p:cNvPr id="38" name="TextBox 37"/>
          <p:cNvSpPr txBox="1"/>
          <p:nvPr/>
        </p:nvSpPr>
        <p:spPr>
          <a:xfrm>
            <a:off x="5777378" y="3158852"/>
            <a:ext cx="1674377" cy="276999"/>
          </a:xfrm>
          <a:prstGeom prst="rect">
            <a:avLst/>
          </a:prstGeom>
          <a:noFill/>
        </p:spPr>
        <p:txBody>
          <a:bodyPr wrap="square" rtlCol="0">
            <a:spAutoFit/>
          </a:bodyPr>
          <a:lstStyle/>
          <a:p>
            <a:r>
              <a:rPr lang="en-US" sz="1200" dirty="0" smtClean="0">
                <a:latin typeface="Arial" pitchFamily="34" charset="0"/>
                <a:cs typeface="Arial" pitchFamily="34" charset="0"/>
              </a:rPr>
              <a:t>DEVSTAT Register</a:t>
            </a:r>
            <a:endParaRPr lang="en-US" sz="1200" dirty="0">
              <a:latin typeface="Arial" pitchFamily="34" charset="0"/>
              <a:cs typeface="Arial" pitchFamily="34" charset="0"/>
            </a:endParaRPr>
          </a:p>
        </p:txBody>
      </p:sp>
      <p:cxnSp>
        <p:nvCxnSpPr>
          <p:cNvPr id="41" name="Straight Connector 40"/>
          <p:cNvCxnSpPr/>
          <p:nvPr/>
        </p:nvCxnSpPr>
        <p:spPr bwMode="auto">
          <a:xfrm>
            <a:off x="5586204" y="5139116"/>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2" name="TextBox 41"/>
          <p:cNvSpPr txBox="1"/>
          <p:nvPr/>
        </p:nvSpPr>
        <p:spPr>
          <a:xfrm>
            <a:off x="5804351" y="5105400"/>
            <a:ext cx="1674377" cy="461665"/>
          </a:xfrm>
          <a:prstGeom prst="rect">
            <a:avLst/>
          </a:prstGeom>
          <a:noFill/>
        </p:spPr>
        <p:txBody>
          <a:bodyPr wrap="square" rtlCol="0">
            <a:spAutoFit/>
          </a:bodyPr>
          <a:lstStyle/>
          <a:p>
            <a:r>
              <a:rPr lang="en-US" sz="1200" dirty="0" smtClean="0">
                <a:latin typeface="Arial" pitchFamily="34" charset="0"/>
                <a:cs typeface="Arial" pitchFamily="34" charset="0"/>
              </a:rPr>
              <a:t>Memory space used by RBL  …</a:t>
            </a:r>
            <a:endParaRPr lang="en-US" sz="1200" dirty="0">
              <a:latin typeface="Arial" pitchFamily="34" charset="0"/>
              <a:cs typeface="Arial" pitchFamily="34" charset="0"/>
            </a:endParaRPr>
          </a:p>
        </p:txBody>
      </p:sp>
      <p:sp>
        <p:nvSpPr>
          <p:cNvPr id="43" name="TextBox 42"/>
          <p:cNvSpPr txBox="1"/>
          <p:nvPr/>
        </p:nvSpPr>
        <p:spPr>
          <a:xfrm>
            <a:off x="5801654" y="5545063"/>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Custom SPI Parameter Table </a:t>
            </a:r>
            <a:endParaRPr lang="en-US" sz="1200" dirty="0">
              <a:latin typeface="Arial" pitchFamily="34" charset="0"/>
              <a:cs typeface="Arial" pitchFamily="34" charset="0"/>
            </a:endParaRPr>
          </a:p>
        </p:txBody>
      </p:sp>
      <p:sp>
        <p:nvSpPr>
          <p:cNvPr id="45" name="TextBox 44"/>
          <p:cNvSpPr txBox="1"/>
          <p:nvPr/>
        </p:nvSpPr>
        <p:spPr>
          <a:xfrm>
            <a:off x="5804351" y="5771644"/>
            <a:ext cx="1674377" cy="461665"/>
          </a:xfrm>
          <a:prstGeom prst="rect">
            <a:avLst/>
          </a:prstGeom>
          <a:noFill/>
        </p:spPr>
        <p:txBody>
          <a:bodyPr wrap="square" rtlCol="0">
            <a:spAutoFit/>
          </a:bodyPr>
          <a:lstStyle/>
          <a:p>
            <a:r>
              <a:rPr lang="en-US" sz="1200" dirty="0" smtClean="0">
                <a:latin typeface="Arial" pitchFamily="34" charset="0"/>
                <a:cs typeface="Arial" pitchFamily="34" charset="0"/>
              </a:rPr>
              <a:t>Memory space used by RBL  …</a:t>
            </a:r>
            <a:endParaRPr lang="en-US" sz="1200" dirty="0">
              <a:latin typeface="Arial" pitchFamily="34" charset="0"/>
              <a:cs typeface="Arial" pitchFamily="34" charset="0"/>
            </a:endParaRPr>
          </a:p>
        </p:txBody>
      </p:sp>
      <p:sp>
        <p:nvSpPr>
          <p:cNvPr id="46" name="TextBox 45"/>
          <p:cNvSpPr txBox="1"/>
          <p:nvPr/>
        </p:nvSpPr>
        <p:spPr>
          <a:xfrm>
            <a:off x="5787831" y="4256150"/>
            <a:ext cx="2209799" cy="276999"/>
          </a:xfrm>
          <a:prstGeom prst="rect">
            <a:avLst/>
          </a:prstGeom>
          <a:noFill/>
        </p:spPr>
        <p:txBody>
          <a:bodyPr wrap="square" rtlCol="0">
            <a:spAutoFit/>
          </a:bodyPr>
          <a:lstStyle/>
          <a:p>
            <a:r>
              <a:rPr lang="en-US" sz="1200" dirty="0" smtClean="0">
                <a:latin typeface="Arial" pitchFamily="34" charset="0"/>
                <a:cs typeface="Arial" pitchFamily="34" charset="0"/>
              </a:rPr>
              <a:t>L2 or MSMC</a:t>
            </a:r>
            <a:endParaRPr lang="en-US" sz="1200" dirty="0">
              <a:latin typeface="Arial" pitchFamily="34" charset="0"/>
              <a:cs typeface="Arial" pitchFamily="34" charset="0"/>
            </a:endParaRPr>
          </a:p>
        </p:txBody>
      </p:sp>
      <p:sp>
        <p:nvSpPr>
          <p:cNvPr id="48" name="TextBox 47"/>
          <p:cNvSpPr txBox="1"/>
          <p:nvPr/>
        </p:nvSpPr>
        <p:spPr>
          <a:xfrm>
            <a:off x="238716" y="1123176"/>
            <a:ext cx="4485684" cy="5139869"/>
          </a:xfrm>
          <a:prstGeom prst="rect">
            <a:avLst/>
          </a:prstGeom>
          <a:noFill/>
        </p:spPr>
        <p:txBody>
          <a:bodyPr wrap="square" rtlCol="0">
            <a:spAutoFit/>
          </a:bodyPr>
          <a:lstStyle/>
          <a:p>
            <a:pPr marL="342900" indent="-342900">
              <a:buAutoNum type="arabicPeriod"/>
            </a:pPr>
            <a:r>
              <a:rPr lang="en-US" sz="1600" dirty="0" smtClean="0"/>
              <a:t>The RBL contains a default boot parameter table for each boot mode (shown in the middle of the RBL Code section to the right</a:t>
            </a:r>
            <a:r>
              <a:rPr lang="en-US" sz="1600" dirty="0" smtClean="0"/>
              <a:t>).</a:t>
            </a:r>
            <a:endParaRPr lang="en-US" sz="1600" dirty="0" smtClean="0"/>
          </a:p>
          <a:p>
            <a:pPr marL="342900" indent="-342900">
              <a:buAutoNum type="arabicPeriod"/>
            </a:pPr>
            <a:r>
              <a:rPr lang="en-US" sz="1600" dirty="0" smtClean="0"/>
              <a:t>After POR or </a:t>
            </a:r>
            <a:r>
              <a:rPr lang="en-US" sz="1600" dirty="0" smtClean="0"/>
              <a:t>RESETFULL, </a:t>
            </a:r>
            <a:r>
              <a:rPr lang="en-US" sz="1600" dirty="0" smtClean="0"/>
              <a:t>the RBL checks the DEVSTAT register for the boot mode selected </a:t>
            </a:r>
            <a:r>
              <a:rPr lang="en-US" sz="1600" dirty="0" smtClean="0"/>
              <a:t>(For example, SPI).</a:t>
            </a:r>
            <a:endParaRPr lang="en-US" sz="1600" dirty="0" smtClean="0"/>
          </a:p>
          <a:p>
            <a:pPr marL="342900" indent="-342900">
              <a:buAutoNum type="arabicPeriod"/>
            </a:pPr>
            <a:r>
              <a:rPr lang="en-US" sz="1600" dirty="0" smtClean="0"/>
              <a:t>The RBL then copies the default SPI </a:t>
            </a:r>
            <a:r>
              <a:rPr lang="en-US" sz="1600" dirty="0" smtClean="0"/>
              <a:t>Boot </a:t>
            </a:r>
            <a:r>
              <a:rPr lang="en-US" sz="1600" dirty="0" smtClean="0"/>
              <a:t>P</a:t>
            </a:r>
            <a:r>
              <a:rPr lang="en-US" sz="1600" dirty="0" smtClean="0"/>
              <a:t>arameter </a:t>
            </a:r>
            <a:r>
              <a:rPr lang="en-US" sz="1600" dirty="0" smtClean="0"/>
              <a:t>T</a:t>
            </a:r>
            <a:r>
              <a:rPr lang="en-US" sz="1600" dirty="0" smtClean="0"/>
              <a:t>able </a:t>
            </a:r>
            <a:r>
              <a:rPr lang="en-US" sz="1600" dirty="0" smtClean="0"/>
              <a:t>to the </a:t>
            </a:r>
            <a:r>
              <a:rPr lang="en-US" sz="1600" dirty="0" smtClean="0"/>
              <a:t>reserved </a:t>
            </a:r>
            <a:r>
              <a:rPr lang="en-US" sz="1600" dirty="0" smtClean="0"/>
              <a:t>section of either L2 (DSP master boot) or MSMC (ARM master boot) </a:t>
            </a:r>
          </a:p>
          <a:p>
            <a:pPr marL="342900" indent="-342900">
              <a:buAutoNum type="arabicPeriod"/>
            </a:pPr>
            <a:r>
              <a:rPr lang="en-US" sz="1600" dirty="0" smtClean="0"/>
              <a:t>Finally, </a:t>
            </a:r>
            <a:r>
              <a:rPr lang="en-US" sz="1600" dirty="0" smtClean="0"/>
              <a:t>the RBL updates the copied table with any custom configurations that were passed in when the boot strap pins were latched into the DEVSTAT </a:t>
            </a:r>
            <a:r>
              <a:rPr lang="en-US" sz="1600" dirty="0" smtClean="0"/>
              <a:t>register.</a:t>
            </a:r>
            <a:endParaRPr lang="en-US" sz="1600" dirty="0" smtClean="0"/>
          </a:p>
          <a:p>
            <a:pPr marL="342900" indent="-342900">
              <a:buAutoNum type="arabicPeriod"/>
            </a:pPr>
            <a:r>
              <a:rPr lang="en-US" sz="1600" dirty="0" smtClean="0"/>
              <a:t>Once the custom parameter table is stored in L2 or </a:t>
            </a:r>
            <a:r>
              <a:rPr lang="en-US" sz="1600" dirty="0" smtClean="0"/>
              <a:t>MSMC, </a:t>
            </a:r>
            <a:r>
              <a:rPr lang="en-US" sz="1600" dirty="0" smtClean="0"/>
              <a:t>the RBL uses it as a blueprint for the rest of the </a:t>
            </a:r>
            <a:r>
              <a:rPr lang="en-US" sz="1600" dirty="0" smtClean="0"/>
              <a:t>boot.</a:t>
            </a:r>
            <a:endParaRPr lang="en-US" sz="1600" dirty="0" smtClean="0"/>
          </a:p>
          <a:p>
            <a:pPr marL="342900" indent="-342900">
              <a:buAutoNum type="arabicPeriod"/>
            </a:pPr>
            <a:endParaRPr lang="en-US" sz="1600" dirty="0"/>
          </a:p>
          <a:p>
            <a:pPr marL="342900" indent="-342900">
              <a:buAutoNum type="arabicPeriod"/>
            </a:pPr>
            <a:endParaRPr lang="en-US" sz="1600" dirty="0" smtClean="0"/>
          </a:p>
          <a:p>
            <a:r>
              <a:rPr lang="en-US" sz="1200" dirty="0" smtClean="0"/>
              <a:t>(The colors on the graphic are meant </a:t>
            </a:r>
            <a:r>
              <a:rPr lang="en-US" sz="1200" dirty="0" smtClean="0"/>
              <a:t>to show that these </a:t>
            </a:r>
            <a:r>
              <a:rPr lang="en-US" sz="1200" dirty="0" smtClean="0"/>
              <a:t>sections are completely </a:t>
            </a:r>
            <a:r>
              <a:rPr lang="en-US" sz="1200" dirty="0" smtClean="0"/>
              <a:t>separate </a:t>
            </a:r>
            <a:r>
              <a:rPr lang="en-US" sz="1200" dirty="0" smtClean="0"/>
              <a:t>in </a:t>
            </a:r>
            <a:r>
              <a:rPr lang="en-US" sz="1200" dirty="0" smtClean="0"/>
              <a:t>the device memory map)</a:t>
            </a:r>
            <a:endParaRPr lang="en-US" sz="1200" dirty="0"/>
          </a:p>
        </p:txBody>
      </p:sp>
      <p:cxnSp>
        <p:nvCxnSpPr>
          <p:cNvPr id="50" name="Straight Connector 49"/>
          <p:cNvCxnSpPr/>
          <p:nvPr/>
        </p:nvCxnSpPr>
        <p:spPr bwMode="auto">
          <a:xfrm>
            <a:off x="4976604" y="2372396"/>
            <a:ext cx="0" cy="33071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flipH="1">
            <a:off x="4976604" y="2372397"/>
            <a:ext cx="6096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Arrow Connector 56"/>
          <p:cNvCxnSpPr/>
          <p:nvPr/>
        </p:nvCxnSpPr>
        <p:spPr bwMode="auto">
          <a:xfrm flipV="1">
            <a:off x="4976604" y="5675470"/>
            <a:ext cx="609263" cy="809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1" name="TextBox 60"/>
          <p:cNvSpPr txBox="1"/>
          <p:nvPr/>
        </p:nvSpPr>
        <p:spPr>
          <a:xfrm>
            <a:off x="4996157" y="2095396"/>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Step 3</a:t>
            </a:r>
            <a:endParaRPr lang="en-US" sz="1200" dirty="0">
              <a:latin typeface="Arial" pitchFamily="34" charset="0"/>
              <a:cs typeface="Arial" pitchFamily="34" charset="0"/>
            </a:endParaRPr>
          </a:p>
        </p:txBody>
      </p:sp>
      <p:cxnSp>
        <p:nvCxnSpPr>
          <p:cNvPr id="63" name="Straight Arrow Connector 62"/>
          <p:cNvCxnSpPr/>
          <p:nvPr/>
        </p:nvCxnSpPr>
        <p:spPr bwMode="auto">
          <a:xfrm flipH="1" flipV="1">
            <a:off x="4976604" y="3297351"/>
            <a:ext cx="609600" cy="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5" name="TextBox 64"/>
          <p:cNvSpPr txBox="1"/>
          <p:nvPr/>
        </p:nvSpPr>
        <p:spPr>
          <a:xfrm>
            <a:off x="5006948" y="3020352"/>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Step 4</a:t>
            </a:r>
            <a:endParaRPr lang="en-US" sz="1200" dirty="0">
              <a:latin typeface="Arial" pitchFamily="34" charset="0"/>
              <a:cs typeface="Arial" pitchFamily="34" charset="0"/>
            </a:endParaRPr>
          </a:p>
        </p:txBody>
      </p:sp>
      <p:sp>
        <p:nvSpPr>
          <p:cNvPr id="69" name="TextBox 68"/>
          <p:cNvSpPr txBox="1"/>
          <p:nvPr/>
        </p:nvSpPr>
        <p:spPr>
          <a:xfrm>
            <a:off x="8058659" y="1019216"/>
            <a:ext cx="1360470" cy="646331"/>
          </a:xfrm>
          <a:prstGeom prst="rect">
            <a:avLst/>
          </a:prstGeom>
          <a:noFill/>
        </p:spPr>
        <p:txBody>
          <a:bodyPr wrap="square" rtlCol="0">
            <a:spAutoFit/>
          </a:bodyPr>
          <a:lstStyle/>
          <a:p>
            <a:r>
              <a:rPr lang="en-US" sz="1200" dirty="0" smtClean="0">
                <a:latin typeface="Arial" pitchFamily="34" charset="0"/>
                <a:cs typeface="Arial" pitchFamily="34" charset="0"/>
              </a:rPr>
              <a:t>0x00000000</a:t>
            </a:r>
          </a:p>
          <a:p>
            <a:r>
              <a:rPr lang="en-US" sz="1200" dirty="0" smtClean="0">
                <a:latin typeface="Arial" pitchFamily="34" charset="0"/>
                <a:cs typeface="Arial" pitchFamily="34" charset="0"/>
              </a:rPr>
              <a:t>or </a:t>
            </a:r>
          </a:p>
          <a:p>
            <a:r>
              <a:rPr lang="en-US" sz="1200" dirty="0" smtClean="0">
                <a:latin typeface="Arial" pitchFamily="34" charset="0"/>
                <a:cs typeface="Arial" pitchFamily="34" charset="0"/>
              </a:rPr>
              <a:t>0x20B00000</a:t>
            </a:r>
            <a:endParaRPr lang="en-US" sz="1200" dirty="0">
              <a:latin typeface="Arial" pitchFamily="34" charset="0"/>
              <a:cs typeface="Arial" pitchFamily="34" charset="0"/>
            </a:endParaRPr>
          </a:p>
        </p:txBody>
      </p:sp>
      <p:sp>
        <p:nvSpPr>
          <p:cNvPr id="70" name="TextBox 69"/>
          <p:cNvSpPr txBox="1"/>
          <p:nvPr/>
        </p:nvSpPr>
        <p:spPr>
          <a:xfrm>
            <a:off x="8058659" y="3157916"/>
            <a:ext cx="1360470" cy="276999"/>
          </a:xfrm>
          <a:prstGeom prst="rect">
            <a:avLst/>
          </a:prstGeom>
          <a:noFill/>
        </p:spPr>
        <p:txBody>
          <a:bodyPr wrap="square" rtlCol="0">
            <a:spAutoFit/>
          </a:bodyPr>
          <a:lstStyle/>
          <a:p>
            <a:r>
              <a:rPr lang="en-US" sz="1200" dirty="0" smtClean="0">
                <a:latin typeface="Arial" pitchFamily="34" charset="0"/>
                <a:cs typeface="Arial" pitchFamily="34" charset="0"/>
              </a:rPr>
              <a:t>0x02620020</a:t>
            </a:r>
            <a:endParaRPr lang="en-US" sz="1200" dirty="0">
              <a:latin typeface="Arial" pitchFamily="34" charset="0"/>
              <a:cs typeface="Arial" pitchFamily="34" charset="0"/>
            </a:endParaRPr>
          </a:p>
        </p:txBody>
      </p:sp>
      <p:sp>
        <p:nvSpPr>
          <p:cNvPr id="72" name="Rectangle 71"/>
          <p:cNvSpPr/>
          <p:nvPr/>
        </p:nvSpPr>
        <p:spPr bwMode="auto">
          <a:xfrm>
            <a:off x="5585867" y="1039152"/>
            <a:ext cx="2438063" cy="1904323"/>
          </a:xfrm>
          <a:prstGeom prst="rect">
            <a:avLst/>
          </a:prstGeom>
          <a:solidFill>
            <a:schemeClr val="tx2">
              <a:lumMod val="60000"/>
              <a:lumOff val="40000"/>
              <a:alpha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3" name="Rectangle 72"/>
          <p:cNvSpPr/>
          <p:nvPr/>
        </p:nvSpPr>
        <p:spPr bwMode="auto">
          <a:xfrm>
            <a:off x="5586205" y="3174100"/>
            <a:ext cx="2437388" cy="265127"/>
          </a:xfrm>
          <a:prstGeom prst="rect">
            <a:avLst/>
          </a:prstGeom>
          <a:solidFill>
            <a:schemeClr val="accent2">
              <a:alpha val="4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5" name="Rectangle 74"/>
          <p:cNvSpPr/>
          <p:nvPr/>
        </p:nvSpPr>
        <p:spPr bwMode="auto">
          <a:xfrm>
            <a:off x="5586541" y="3706152"/>
            <a:ext cx="2437726" cy="252715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76" name="Rectangle 75"/>
          <p:cNvSpPr/>
          <p:nvPr/>
        </p:nvSpPr>
        <p:spPr bwMode="auto">
          <a:xfrm>
            <a:off x="5585530" y="3706153"/>
            <a:ext cx="2438063" cy="2527156"/>
          </a:xfrm>
          <a:prstGeom prst="rect">
            <a:avLst/>
          </a:prstGeom>
          <a:solidFill>
            <a:srgbClr val="92D05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3" name="TextBox 82"/>
          <p:cNvSpPr txBox="1"/>
          <p:nvPr/>
        </p:nvSpPr>
        <p:spPr>
          <a:xfrm>
            <a:off x="8058659" y="5987687"/>
            <a:ext cx="1360470" cy="461665"/>
          </a:xfrm>
          <a:prstGeom prst="rect">
            <a:avLst/>
          </a:prstGeom>
          <a:noFill/>
        </p:spPr>
        <p:txBody>
          <a:bodyPr wrap="square" rtlCol="0">
            <a:spAutoFit/>
          </a:bodyPr>
          <a:lstStyle/>
          <a:p>
            <a:r>
              <a:rPr lang="en-US" sz="1200" dirty="0" smtClean="0">
                <a:latin typeface="Arial" pitchFamily="34" charset="0"/>
                <a:cs typeface="Arial" pitchFamily="34" charset="0"/>
              </a:rPr>
              <a:t>End of L2 or MSMC</a:t>
            </a:r>
            <a:endParaRPr lang="en-US" sz="1200" dirty="0">
              <a:latin typeface="Arial" pitchFamily="34" charset="0"/>
              <a:cs typeface="Arial" pitchFamily="34" charset="0"/>
            </a:endParaRPr>
          </a:p>
        </p:txBody>
      </p:sp>
    </p:spTree>
    <p:extLst>
      <p:ext uri="{BB962C8B-B14F-4D97-AF65-F5344CB8AC3E}">
        <p14:creationId xmlns="" xmlns:p14="http://schemas.microsoft.com/office/powerpoint/2010/main" val="6921273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Image Format</a:t>
            </a:r>
            <a:endParaRPr lang="en-US" dirty="0"/>
          </a:p>
        </p:txBody>
      </p:sp>
      <p:sp>
        <p:nvSpPr>
          <p:cNvPr id="3" name="Text Placeholder 2"/>
          <p:cNvSpPr>
            <a:spLocks noGrp="1"/>
          </p:cNvSpPr>
          <p:nvPr>
            <p:ph type="body" sz="half" idx="1"/>
          </p:nvPr>
        </p:nvSpPr>
        <p:spPr>
          <a:xfrm>
            <a:off x="333375" y="1185863"/>
            <a:ext cx="8467725" cy="4757737"/>
          </a:xfrm>
        </p:spPr>
        <p:txBody>
          <a:bodyPr/>
          <a:lstStyle/>
          <a:p>
            <a:pPr>
              <a:buNone/>
            </a:pPr>
            <a:r>
              <a:rPr lang="en-US" sz="2400" dirty="0" smtClean="0"/>
              <a:t>Boot Table:</a:t>
            </a:r>
          </a:p>
          <a:p>
            <a:r>
              <a:rPr lang="en-US" sz="2400" dirty="0" smtClean="0"/>
              <a:t>Block of data that contains code and data sections</a:t>
            </a:r>
          </a:p>
          <a:p>
            <a:r>
              <a:rPr lang="en-US" sz="2400" dirty="0" smtClean="0"/>
              <a:t>The block is loaded from the host or external memory to the internal memory or DDR by the RBL.</a:t>
            </a:r>
          </a:p>
          <a:p>
            <a:r>
              <a:rPr lang="en-US" sz="2400" dirty="0" smtClean="0"/>
              <a:t>The first 8 bytes of each section in the Boot Table form the section’s header:</a:t>
            </a:r>
          </a:p>
          <a:p>
            <a:pPr lvl="1"/>
            <a:r>
              <a:rPr lang="en-US" sz="2400" dirty="0" smtClean="0"/>
              <a:t>32-bit section bytes count</a:t>
            </a:r>
          </a:p>
          <a:p>
            <a:pPr lvl="1"/>
            <a:r>
              <a:rPr lang="en-US" sz="2400" dirty="0" smtClean="0"/>
              <a:t>32 bit section address where the block has to be moved</a:t>
            </a:r>
          </a:p>
          <a:p>
            <a:r>
              <a:rPr lang="en-US" sz="2400" dirty="0" smtClean="0"/>
              <a:t>The end of table is identified by writing 0s.</a:t>
            </a:r>
          </a:p>
          <a:p>
            <a:pPr marL="685800" lvl="2" indent="0">
              <a:buNone/>
            </a:pPr>
            <a:endParaRPr lang="en-US" dirty="0"/>
          </a:p>
        </p:txBody>
      </p:sp>
    </p:spTree>
    <p:extLst>
      <p:ext uri="{BB962C8B-B14F-4D97-AF65-F5344CB8AC3E}">
        <p14:creationId xmlns:p14="http://schemas.microsoft.com/office/powerpoint/2010/main" xmlns="" val="29467561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Configuration Format</a:t>
            </a:r>
            <a:endParaRPr lang="en-US" dirty="0"/>
          </a:p>
        </p:txBody>
      </p:sp>
      <p:sp>
        <p:nvSpPr>
          <p:cNvPr id="3" name="Text Placeholder 2"/>
          <p:cNvSpPr>
            <a:spLocks noGrp="1"/>
          </p:cNvSpPr>
          <p:nvPr>
            <p:ph type="body" sz="half" idx="1"/>
          </p:nvPr>
        </p:nvSpPr>
        <p:spPr>
          <a:xfrm>
            <a:off x="333375" y="1185863"/>
            <a:ext cx="8467725" cy="3919537"/>
          </a:xfrm>
        </p:spPr>
        <p:txBody>
          <a:bodyPr/>
          <a:lstStyle/>
          <a:p>
            <a:pPr>
              <a:buNone/>
            </a:pPr>
            <a:r>
              <a:rPr lang="en-US" sz="2400" dirty="0"/>
              <a:t>Boot </a:t>
            </a:r>
            <a:r>
              <a:rPr lang="en-US" sz="2400" dirty="0" smtClean="0"/>
              <a:t>Configuration Table:</a:t>
            </a:r>
            <a:endParaRPr lang="en-US" sz="2400" dirty="0"/>
          </a:p>
          <a:p>
            <a:r>
              <a:rPr lang="en-US" sz="2400" dirty="0"/>
              <a:t>Provides read/modify/write capabilities to any </a:t>
            </a:r>
            <a:r>
              <a:rPr lang="en-US" sz="2400" dirty="0" smtClean="0"/>
              <a:t>MMR </a:t>
            </a:r>
            <a:r>
              <a:rPr lang="en-US" sz="2400" dirty="0"/>
              <a:t>on </a:t>
            </a:r>
            <a:r>
              <a:rPr lang="en-US" sz="2400" dirty="0" smtClean="0"/>
              <a:t>the device.</a:t>
            </a:r>
            <a:endParaRPr lang="en-US" sz="2400" dirty="0"/>
          </a:p>
          <a:p>
            <a:r>
              <a:rPr lang="en-US" sz="2400" dirty="0"/>
              <a:t>Each entry has three </a:t>
            </a:r>
            <a:r>
              <a:rPr lang="en-US" sz="2400" dirty="0" smtClean="0"/>
              <a:t>32-bit-wide </a:t>
            </a:r>
            <a:r>
              <a:rPr lang="en-US" sz="2400" dirty="0"/>
              <a:t>elements.</a:t>
            </a:r>
          </a:p>
          <a:p>
            <a:pPr lvl="1"/>
            <a:r>
              <a:rPr lang="en-US" sz="2400" dirty="0"/>
              <a:t>First element is </a:t>
            </a:r>
            <a:r>
              <a:rPr lang="en-US" sz="2400" dirty="0" smtClean="0"/>
              <a:t>the address </a:t>
            </a:r>
            <a:r>
              <a:rPr lang="en-US" sz="2400" dirty="0"/>
              <a:t>to be modified</a:t>
            </a:r>
          </a:p>
          <a:p>
            <a:pPr lvl="1"/>
            <a:r>
              <a:rPr lang="en-US" sz="2400" dirty="0"/>
              <a:t>Second element is the set mask</a:t>
            </a:r>
          </a:p>
          <a:p>
            <a:pPr lvl="1"/>
            <a:r>
              <a:rPr lang="en-US" sz="2400" dirty="0"/>
              <a:t>Third element is the clear </a:t>
            </a:r>
            <a:r>
              <a:rPr lang="en-US" sz="2400" dirty="0" smtClean="0"/>
              <a:t>mask</a:t>
            </a:r>
          </a:p>
          <a:p>
            <a:r>
              <a:rPr lang="en-US" sz="2400" dirty="0" smtClean="0"/>
              <a:t>If all three elements are 0s, this indicates the end of the Boot Configuration Table.</a:t>
            </a:r>
            <a:endParaRPr lang="en-US" sz="2400" dirty="0"/>
          </a:p>
        </p:txBody>
      </p:sp>
    </p:spTree>
    <p:extLst>
      <p:ext uri="{BB962C8B-B14F-4D97-AF65-F5344CB8AC3E}">
        <p14:creationId xmlns:p14="http://schemas.microsoft.com/office/powerpoint/2010/main" xmlns="" val="3173272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endParaRPr lang="en-US" sz="3200" dirty="0" smtClean="0"/>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b="1" dirty="0" smtClean="0"/>
              <a:t>Boot Overview</a:t>
            </a:r>
          </a:p>
          <a:p>
            <a:pPr lvl="1" eaLnBrk="1" hangingPunct="1"/>
            <a:r>
              <a:rPr lang="en-US" sz="2400" dirty="0" smtClean="0"/>
              <a:t>Procedure </a:t>
            </a:r>
            <a:endParaRPr lang="en-US" sz="2400" dirty="0" smtClean="0"/>
          </a:p>
          <a:p>
            <a:pPr lvl="1" eaLnBrk="1" hangingPunct="1"/>
            <a:r>
              <a:rPr lang="en-US" sz="2400" dirty="0" smtClean="0"/>
              <a:t>RBL (ROM Boot Loader</a:t>
            </a:r>
            <a:r>
              <a:rPr lang="en-US" sz="2400" dirty="0" smtClean="0"/>
              <a:t>)</a:t>
            </a:r>
          </a:p>
          <a:p>
            <a:pPr lvl="1" eaLnBrk="1" hangingPunct="1"/>
            <a:r>
              <a:rPr lang="en-US" sz="2400" dirty="0" smtClean="0"/>
              <a:t>PLL Configuration</a:t>
            </a:r>
            <a:endParaRPr lang="en-US" sz="2400" dirty="0" smtClean="0"/>
          </a:p>
          <a:p>
            <a:pPr eaLnBrk="1" hangingPunct="1"/>
            <a:r>
              <a:rPr lang="en-US" sz="2800" dirty="0" smtClean="0"/>
              <a:t>Boot </a:t>
            </a:r>
            <a:r>
              <a:rPr lang="en-US" sz="2800" dirty="0" smtClean="0"/>
              <a:t>Modes</a:t>
            </a:r>
          </a:p>
          <a:p>
            <a:pPr eaLnBrk="1" hangingPunct="1"/>
            <a:r>
              <a:rPr lang="en-US" sz="2800" dirty="0" smtClean="0"/>
              <a:t>File Formats </a:t>
            </a:r>
            <a:endParaRPr lang="en-US" sz="2800" dirty="0" smtClean="0"/>
          </a:p>
          <a:p>
            <a:pPr eaLnBrk="1" hangingPunct="1"/>
            <a:r>
              <a:rPr lang="en-US" sz="2800" dirty="0" smtClean="0"/>
              <a:t>Boot Mode </a:t>
            </a:r>
            <a:r>
              <a:rPr lang="en-US" sz="2800" dirty="0" smtClean="0"/>
              <a:t>Details</a:t>
            </a:r>
          </a:p>
          <a:p>
            <a:pPr eaLnBrk="1" hangingPunct="1"/>
            <a:r>
              <a:rPr lang="en-US" sz="2800" dirty="0" smtClean="0"/>
              <a:t>Second Stage Boot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Slave </a:t>
            </a:r>
            <a:r>
              <a:rPr lang="en-US" dirty="0" smtClean="0"/>
              <a:t>Direct IO Modes</a:t>
            </a:r>
            <a:endParaRPr lang="en-US" dirty="0"/>
          </a:p>
        </p:txBody>
      </p:sp>
      <p:sp>
        <p:nvSpPr>
          <p:cNvPr id="3" name="Text Placeholder 2"/>
          <p:cNvSpPr>
            <a:spLocks noGrp="1"/>
          </p:cNvSpPr>
          <p:nvPr>
            <p:ph type="body" sz="half" idx="1"/>
          </p:nvPr>
        </p:nvSpPr>
        <p:spPr>
          <a:xfrm>
            <a:off x="333375" y="1185863"/>
            <a:ext cx="8467725" cy="3919537"/>
          </a:xfrm>
        </p:spPr>
        <p:txBody>
          <a:bodyPr/>
          <a:lstStyle/>
          <a:p>
            <a:r>
              <a:rPr lang="en-US" sz="2800" dirty="0" smtClean="0"/>
              <a:t>The master </a:t>
            </a:r>
            <a:r>
              <a:rPr lang="en-US" sz="2800" dirty="0" smtClean="0"/>
              <a:t>loads </a:t>
            </a:r>
            <a:r>
              <a:rPr lang="en-US" sz="2800" dirty="0" smtClean="0"/>
              <a:t>the code and </a:t>
            </a:r>
            <a:r>
              <a:rPr lang="en-US" sz="2800" dirty="0" smtClean="0"/>
              <a:t>sets </a:t>
            </a:r>
            <a:r>
              <a:rPr lang="en-US" sz="2800" dirty="0" smtClean="0"/>
              <a:t>the MMR configurations</a:t>
            </a:r>
          </a:p>
          <a:p>
            <a:r>
              <a:rPr lang="en-US" sz="2800" dirty="0" smtClean="0"/>
              <a:t>TI provides </a:t>
            </a:r>
            <a:r>
              <a:rPr lang="en-US" sz="2800" dirty="0" smtClean="0"/>
              <a:t>a set </a:t>
            </a:r>
            <a:r>
              <a:rPr lang="en-US" sz="2800" dirty="0" smtClean="0"/>
              <a:t>of tools to </a:t>
            </a:r>
            <a:r>
              <a:rPr lang="en-US" sz="2800" dirty="0" smtClean="0"/>
              <a:t>help. For </a:t>
            </a:r>
            <a:r>
              <a:rPr lang="en-US" sz="2800" dirty="0" smtClean="0"/>
              <a:t>example, for DSP </a:t>
            </a:r>
            <a:r>
              <a:rPr lang="en-US" sz="2800" dirty="0" smtClean="0"/>
              <a:t>code, Hex6x:</a:t>
            </a:r>
            <a:endParaRPr lang="en-US" sz="2800" dirty="0" smtClean="0"/>
          </a:p>
          <a:p>
            <a:pPr lvl="2"/>
            <a:r>
              <a:rPr lang="en-US" sz="2000" dirty="0" smtClean="0"/>
              <a:t>Converts DSP </a:t>
            </a:r>
            <a:r>
              <a:rPr lang="en-US" sz="2000" dirty="0" smtClean="0"/>
              <a:t>.out </a:t>
            </a:r>
            <a:r>
              <a:rPr lang="en-US" sz="2000" dirty="0" smtClean="0"/>
              <a:t>format into hex ASCII format</a:t>
            </a:r>
          </a:p>
          <a:p>
            <a:pPr lvl="2"/>
            <a:r>
              <a:rPr lang="en-US" sz="2000" dirty="0" smtClean="0"/>
              <a:t>Hex6x is described in TI </a:t>
            </a:r>
            <a:r>
              <a:rPr lang="en-US" sz="2000" dirty="0" smtClean="0"/>
              <a:t>Assembly Language Tools User’s </a:t>
            </a:r>
            <a:r>
              <a:rPr lang="en-US" sz="2000" dirty="0" smtClean="0"/>
              <a:t>Guide  </a:t>
            </a:r>
            <a:r>
              <a:rPr lang="en-US" sz="2000" dirty="0" smtClean="0">
                <a:hlinkClick r:id="rId2"/>
              </a:rPr>
              <a:t>http://www.cs.cmu.edu/afs/cs/academic/class/15745-s05/www/c6xref/assembly.pdf</a:t>
            </a:r>
            <a:endParaRPr lang="en-US" sz="2000" dirty="0" smtClean="0"/>
          </a:p>
          <a:p>
            <a:endParaRPr lang="en-US" sz="2400" dirty="0"/>
          </a:p>
        </p:txBody>
      </p:sp>
    </p:spTree>
    <p:extLst>
      <p:ext uri="{BB962C8B-B14F-4D97-AF65-F5344CB8AC3E}">
        <p14:creationId xmlns:p14="http://schemas.microsoft.com/office/powerpoint/2010/main" xmlns="" val="31732722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Additional Utilities</a:t>
            </a:r>
            <a:endParaRPr lang="en-US" sz="3600" dirty="0"/>
          </a:p>
        </p:txBody>
      </p:sp>
      <p:sp>
        <p:nvSpPr>
          <p:cNvPr id="3" name="Text Placeholder 2"/>
          <p:cNvSpPr>
            <a:spLocks noGrp="1"/>
          </p:cNvSpPr>
          <p:nvPr>
            <p:ph type="body" sz="half" idx="1"/>
          </p:nvPr>
        </p:nvSpPr>
        <p:spPr>
          <a:xfrm>
            <a:off x="333375" y="1033463"/>
            <a:ext cx="8048625" cy="5367337"/>
          </a:xfrm>
        </p:spPr>
        <p:txBody>
          <a:bodyPr/>
          <a:lstStyle/>
          <a:p>
            <a:r>
              <a:rPr lang="en-US" sz="2400" dirty="0" smtClean="0"/>
              <a:t>Building the boot table:</a:t>
            </a:r>
          </a:p>
          <a:p>
            <a:pPr lvl="1"/>
            <a:r>
              <a:rPr lang="en-US" sz="2400" dirty="0" smtClean="0"/>
              <a:t>If the EVM is set in little endian mode, convert the boot table to big endian mode (used by the RBL) using the </a:t>
            </a:r>
            <a:r>
              <a:rPr lang="en-US" sz="2400" b="1" dirty="0" smtClean="0"/>
              <a:t>bconvert64x</a:t>
            </a:r>
            <a:r>
              <a:rPr lang="en-US" sz="2400" dirty="0" smtClean="0"/>
              <a:t> utility (available in MCSDK).</a:t>
            </a:r>
          </a:p>
          <a:p>
            <a:r>
              <a:rPr lang="en-US" sz="2400" dirty="0" smtClean="0"/>
              <a:t>Convert to an I2C format (to be loaded into the EEPROM) using the </a:t>
            </a:r>
            <a:r>
              <a:rPr lang="en-US" sz="2400" b="1" dirty="0" smtClean="0"/>
              <a:t>b2i2c</a:t>
            </a:r>
            <a:r>
              <a:rPr lang="en-US" sz="2400" dirty="0" smtClean="0"/>
              <a:t> utility (available in MCSDK).</a:t>
            </a:r>
          </a:p>
          <a:p>
            <a:r>
              <a:rPr lang="en-US" sz="2400" dirty="0" smtClean="0"/>
              <a:t>Append the boot parameter table to the boot table using </a:t>
            </a:r>
            <a:r>
              <a:rPr lang="en-US" sz="2400" b="1" dirty="0" smtClean="0"/>
              <a:t>romparse</a:t>
            </a:r>
            <a:r>
              <a:rPr lang="en-US" sz="2400" dirty="0" smtClean="0"/>
              <a:t> (Available in MCSDK), which uses a map file to retrieve the boot parameter tables.</a:t>
            </a:r>
            <a:endParaRPr lang="en-US" sz="2400" dirty="0"/>
          </a:p>
        </p:txBody>
      </p:sp>
    </p:spTree>
    <p:extLst>
      <p:ext uri="{BB962C8B-B14F-4D97-AF65-F5344CB8AC3E}">
        <p14:creationId xmlns:p14="http://schemas.microsoft.com/office/powerpoint/2010/main" xmlns="" val="417217655"/>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9525"/>
            <a:ext cx="8458200" cy="814388"/>
          </a:xfrm>
        </p:spPr>
        <p:txBody>
          <a:bodyPr/>
          <a:lstStyle/>
          <a:p>
            <a:r>
              <a:rPr lang="en-US" sz="3600" dirty="0" smtClean="0"/>
              <a:t>KeyStone II ARM Boot </a:t>
            </a:r>
            <a:r>
              <a:rPr lang="en-US" sz="3600" dirty="0" smtClean="0"/>
              <a:t>BLOB </a:t>
            </a:r>
            <a:r>
              <a:rPr lang="en-US" sz="3600" dirty="0" smtClean="0"/>
              <a:t>Image </a:t>
            </a:r>
            <a:r>
              <a:rPr lang="en-US" sz="3600" dirty="0" smtClean="0"/>
              <a:t>Formats</a:t>
            </a:r>
            <a:endParaRPr lang="en-US" sz="3600" dirty="0"/>
          </a:p>
        </p:txBody>
      </p:sp>
      <p:sp>
        <p:nvSpPr>
          <p:cNvPr id="3" name="Text Placeholder 2"/>
          <p:cNvSpPr>
            <a:spLocks noGrp="1"/>
          </p:cNvSpPr>
          <p:nvPr>
            <p:ph type="body" sz="half" idx="1"/>
          </p:nvPr>
        </p:nvSpPr>
        <p:spPr>
          <a:xfrm>
            <a:off x="333375" y="762000"/>
            <a:ext cx="8353425" cy="5672137"/>
          </a:xfrm>
        </p:spPr>
        <p:txBody>
          <a:bodyPr/>
          <a:lstStyle/>
          <a:p>
            <a:r>
              <a:rPr lang="en-US" sz="2200" dirty="0" smtClean="0"/>
              <a:t>BLOB = Binary </a:t>
            </a:r>
            <a:r>
              <a:rPr lang="en-US" sz="2200" dirty="0" smtClean="0"/>
              <a:t>Large Object</a:t>
            </a:r>
          </a:p>
          <a:p>
            <a:r>
              <a:rPr lang="en-US" sz="2200" dirty="0" smtClean="0"/>
              <a:t>Treats the executable as </a:t>
            </a:r>
            <a:r>
              <a:rPr lang="en-US" sz="2200" dirty="0" smtClean="0"/>
              <a:t>a </a:t>
            </a:r>
            <a:r>
              <a:rPr lang="en-US" sz="2200" dirty="0" smtClean="0"/>
              <a:t>data byte stream</a:t>
            </a:r>
          </a:p>
          <a:p>
            <a:r>
              <a:rPr lang="en-US" sz="2200" dirty="0" smtClean="0"/>
              <a:t>The BLOB will cover the entire memory location used by the application</a:t>
            </a:r>
          </a:p>
          <a:p>
            <a:r>
              <a:rPr lang="en-US" sz="2200" dirty="0" smtClean="0"/>
              <a:t>When the BLOB is received, the RBL </a:t>
            </a:r>
            <a:r>
              <a:rPr lang="en-US" sz="2200" dirty="0" smtClean="0"/>
              <a:t>loads </a:t>
            </a:r>
            <a:r>
              <a:rPr lang="en-US" sz="2200" dirty="0" smtClean="0"/>
              <a:t>it in the base of MSMC.</a:t>
            </a:r>
          </a:p>
          <a:p>
            <a:pPr lvl="1"/>
            <a:r>
              <a:rPr lang="en-US" sz="1800" dirty="0" smtClean="0"/>
              <a:t>Future devices may use other addresses</a:t>
            </a:r>
          </a:p>
          <a:p>
            <a:pPr lvl="1"/>
            <a:r>
              <a:rPr lang="en-US" sz="1800" dirty="0" smtClean="0"/>
              <a:t>If </a:t>
            </a:r>
            <a:r>
              <a:rPr lang="en-US" sz="1800" dirty="0" smtClean="0"/>
              <a:t>the code needs to be placed in other memories </a:t>
            </a:r>
            <a:r>
              <a:rPr lang="en-US" sz="1800" dirty="0" smtClean="0"/>
              <a:t>(For example, DDR), “</a:t>
            </a:r>
            <a:r>
              <a:rPr lang="en-US" sz="1800" dirty="0" smtClean="0"/>
              <a:t>self-relocating </a:t>
            </a:r>
            <a:r>
              <a:rPr lang="en-US" sz="1800" dirty="0" smtClean="0"/>
              <a:t>code” must be </a:t>
            </a:r>
            <a:r>
              <a:rPr lang="en-US" sz="1800" dirty="0" smtClean="0"/>
              <a:t>used.</a:t>
            </a:r>
            <a:endParaRPr lang="en-US" sz="1800" dirty="0" smtClean="0"/>
          </a:p>
          <a:p>
            <a:r>
              <a:rPr lang="en-US" sz="2200" dirty="0" smtClean="0"/>
              <a:t>BLOB </a:t>
            </a:r>
            <a:r>
              <a:rPr lang="en-US" sz="2200" dirty="0" smtClean="0"/>
              <a:t>format is used for PCIe boot, UART boot, Ethernet boot</a:t>
            </a:r>
          </a:p>
          <a:p>
            <a:r>
              <a:rPr lang="en-US" sz="2200" dirty="0" smtClean="0"/>
              <a:t>Once the </a:t>
            </a:r>
            <a:r>
              <a:rPr lang="en-US" sz="2200" dirty="0" smtClean="0"/>
              <a:t>BLOB</a:t>
            </a:r>
            <a:r>
              <a:rPr lang="en-US" sz="2200" dirty="0" smtClean="0"/>
              <a:t> </a:t>
            </a:r>
            <a:r>
              <a:rPr lang="en-US" sz="2200" dirty="0" smtClean="0"/>
              <a:t>loading is complete, the RBL jumps the </a:t>
            </a:r>
            <a:r>
              <a:rPr lang="en-US" sz="2200" dirty="0" smtClean="0"/>
              <a:t>Core 0 </a:t>
            </a:r>
            <a:r>
              <a:rPr lang="en-US" sz="2200" dirty="0" smtClean="0"/>
              <a:t>PC to base of MSMC and starts </a:t>
            </a:r>
            <a:r>
              <a:rPr lang="en-US" sz="2200" dirty="0" smtClean="0"/>
              <a:t>executing.</a:t>
            </a:r>
            <a:endParaRPr lang="en-US" sz="2200" dirty="0" smtClean="0"/>
          </a:p>
          <a:p>
            <a:r>
              <a:rPr lang="en-US" sz="2200" dirty="0" smtClean="0"/>
              <a:t>Magic address of the ARM:</a:t>
            </a:r>
          </a:p>
          <a:p>
            <a:pPr lvl="1"/>
            <a:r>
              <a:rPr lang="en-US" sz="1800" dirty="0" smtClean="0"/>
              <a:t>Core </a:t>
            </a:r>
            <a:r>
              <a:rPr lang="en-US" sz="1800" dirty="0" smtClean="0"/>
              <a:t>0: 0x0C5A D000</a:t>
            </a:r>
          </a:p>
          <a:p>
            <a:pPr lvl="1"/>
            <a:r>
              <a:rPr lang="en-US" sz="1800" dirty="0" smtClean="0"/>
              <a:t>Core 1: 0x0C5A D004</a:t>
            </a:r>
          </a:p>
          <a:p>
            <a:pPr lvl="1"/>
            <a:r>
              <a:rPr lang="en-US" sz="1800" dirty="0" smtClean="0"/>
              <a:t>C</a:t>
            </a:r>
            <a:r>
              <a:rPr lang="en-US" sz="1800" dirty="0" smtClean="0"/>
              <a:t>ore 2: </a:t>
            </a:r>
            <a:r>
              <a:rPr lang="en-US" sz="1800" dirty="0" smtClean="0"/>
              <a:t>0x0C5A </a:t>
            </a:r>
            <a:r>
              <a:rPr lang="en-US" sz="1800" dirty="0" smtClean="0"/>
              <a:t>0008</a:t>
            </a:r>
          </a:p>
          <a:p>
            <a:pPr lvl="1"/>
            <a:r>
              <a:rPr lang="en-US" sz="1800" dirty="0" smtClean="0"/>
              <a:t>C</a:t>
            </a:r>
            <a:r>
              <a:rPr lang="en-US" sz="1800" dirty="0" smtClean="0"/>
              <a:t>ore 3: 0x0C5A </a:t>
            </a:r>
            <a:r>
              <a:rPr lang="en-US" sz="1800" dirty="0" smtClean="0"/>
              <a:t>D00C</a:t>
            </a:r>
          </a:p>
          <a:p>
            <a:pPr lvl="1">
              <a:buNone/>
            </a:pPr>
            <a:r>
              <a:rPr lang="en-US" sz="2000" dirty="0" smtClean="0"/>
              <a:t> </a:t>
            </a:r>
          </a:p>
          <a:p>
            <a:pPr marL="354013" lvl="1" indent="0">
              <a:buNone/>
            </a:pPr>
            <a:endParaRPr lang="en-US" sz="2000" dirty="0" smtClean="0"/>
          </a:p>
        </p:txBody>
      </p:sp>
    </p:spTree>
    <p:extLst>
      <p:ext uri="{BB962C8B-B14F-4D97-AF65-F5344CB8AC3E}">
        <p14:creationId xmlns:p14="http://schemas.microsoft.com/office/powerpoint/2010/main" xmlns="" val="23016605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a:t>
            </a:r>
            <a:r>
              <a:rPr lang="en-US" sz="3600" dirty="0" smtClean="0"/>
              <a:t>BLOB </a:t>
            </a:r>
            <a:r>
              <a:rPr lang="en-US" sz="3600" dirty="0" smtClean="0"/>
              <a:t>Generation Tools</a:t>
            </a:r>
            <a:endParaRPr lang="en-US" sz="3600" dirty="0"/>
          </a:p>
        </p:txBody>
      </p:sp>
      <p:sp>
        <p:nvSpPr>
          <p:cNvPr id="3" name="Text Placeholder 2"/>
          <p:cNvSpPr>
            <a:spLocks noGrp="1"/>
          </p:cNvSpPr>
          <p:nvPr>
            <p:ph type="body" sz="half" idx="1"/>
          </p:nvPr>
        </p:nvSpPr>
        <p:spPr>
          <a:xfrm>
            <a:off x="333375" y="1185863"/>
            <a:ext cx="8353425" cy="4692650"/>
          </a:xfrm>
        </p:spPr>
        <p:txBody>
          <a:bodyPr/>
          <a:lstStyle/>
          <a:p>
            <a:r>
              <a:rPr lang="en-US" sz="2400" b="1" dirty="0" err="1" smtClean="0"/>
              <a:t>a</a:t>
            </a:r>
            <a:r>
              <a:rPr lang="en-US" sz="2400" b="1" dirty="0" err="1" smtClean="0"/>
              <a:t>rmhex</a:t>
            </a:r>
            <a:r>
              <a:rPr lang="en-US" sz="2400" dirty="0" smtClean="0"/>
              <a:t> converts </a:t>
            </a:r>
            <a:r>
              <a:rPr lang="en-US" sz="2400" dirty="0" smtClean="0"/>
              <a:t>the .out file into an ASCII hex </a:t>
            </a:r>
            <a:r>
              <a:rPr lang="en-US" sz="2400" dirty="0" smtClean="0"/>
              <a:t>file.</a:t>
            </a:r>
            <a:endParaRPr lang="en-US" sz="2400" dirty="0" smtClean="0"/>
          </a:p>
          <a:p>
            <a:pPr lvl="1"/>
            <a:r>
              <a:rPr lang="en-US" sz="2000" dirty="0" smtClean="0"/>
              <a:t>Located </a:t>
            </a:r>
            <a:r>
              <a:rPr lang="en-US" sz="2000" dirty="0" smtClean="0"/>
              <a:t>in ccs_v5_4_x\ccsv5\tools\compiler\arm_X.X.X\bin</a:t>
            </a:r>
          </a:p>
          <a:p>
            <a:pPr lvl="1"/>
            <a:r>
              <a:rPr lang="en-US" sz="2000" dirty="0" smtClean="0"/>
              <a:t>Usage of armhex is described in </a:t>
            </a:r>
            <a:r>
              <a:rPr lang="en-US" sz="2000" dirty="0" smtClean="0"/>
              <a:t>the </a:t>
            </a:r>
            <a:r>
              <a:rPr lang="en-US" sz="2000" dirty="0" smtClean="0"/>
              <a:t>ARM Assembly </a:t>
            </a:r>
            <a:r>
              <a:rPr lang="en-US" sz="2000" dirty="0" smtClean="0"/>
              <a:t>L</a:t>
            </a:r>
            <a:r>
              <a:rPr lang="en-US" sz="2000" dirty="0" smtClean="0"/>
              <a:t>anguage </a:t>
            </a:r>
            <a:r>
              <a:rPr lang="en-US" sz="2000" dirty="0" smtClean="0"/>
              <a:t>T</a:t>
            </a:r>
            <a:r>
              <a:rPr lang="en-US" sz="2000" dirty="0" smtClean="0"/>
              <a:t>ools User’s Guide </a:t>
            </a:r>
            <a:r>
              <a:rPr lang="en-US" sz="2000" dirty="0" smtClean="0">
                <a:hlinkClick r:id="rId2"/>
              </a:rPr>
              <a:t>http://www.ti.com/lit/ug/spnu118l/spnu118l.pdf</a:t>
            </a:r>
            <a:endParaRPr lang="en-US" sz="2000" dirty="0" smtClean="0"/>
          </a:p>
          <a:p>
            <a:r>
              <a:rPr lang="en-US" sz="2400" b="1" dirty="0" smtClean="0"/>
              <a:t>b2ccs.exe</a:t>
            </a:r>
            <a:r>
              <a:rPr lang="en-US" sz="2400" dirty="0" smtClean="0"/>
              <a:t> </a:t>
            </a:r>
            <a:r>
              <a:rPr lang="en-US" sz="2400" dirty="0" smtClean="0"/>
              <a:t>converts </a:t>
            </a:r>
            <a:r>
              <a:rPr lang="en-US" sz="2400" dirty="0" smtClean="0"/>
              <a:t>the ASCII hex file into a CCS .</a:t>
            </a:r>
            <a:r>
              <a:rPr lang="en-US" sz="2400" dirty="0" err="1" smtClean="0"/>
              <a:t>dat</a:t>
            </a:r>
            <a:r>
              <a:rPr lang="en-US" sz="2400" dirty="0" smtClean="0"/>
              <a:t> </a:t>
            </a:r>
            <a:r>
              <a:rPr lang="en-US" sz="2400" dirty="0" smtClean="0"/>
              <a:t>format.</a:t>
            </a:r>
            <a:endParaRPr lang="en-US" sz="2400" dirty="0" smtClean="0"/>
          </a:p>
          <a:p>
            <a:pPr lvl="1"/>
            <a:r>
              <a:rPr lang="en-US" sz="2000" dirty="0" smtClean="0"/>
              <a:t>CCS </a:t>
            </a:r>
            <a:r>
              <a:rPr lang="en-US" sz="2000" dirty="0" smtClean="0"/>
              <a:t>uses </a:t>
            </a:r>
            <a:r>
              <a:rPr lang="en-US" sz="2000" dirty="0" smtClean="0"/>
              <a:t>the .</a:t>
            </a:r>
            <a:r>
              <a:rPr lang="en-US" sz="2000" dirty="0" err="1" smtClean="0"/>
              <a:t>dat</a:t>
            </a:r>
            <a:r>
              <a:rPr lang="en-US" sz="2000" dirty="0" smtClean="0"/>
              <a:t> format to </a:t>
            </a:r>
            <a:r>
              <a:rPr lang="en-US" sz="2000" dirty="0" smtClean="0"/>
              <a:t>load data via the CCS memory browser</a:t>
            </a:r>
          </a:p>
          <a:p>
            <a:pPr lvl="1"/>
            <a:r>
              <a:rPr lang="en-US" sz="2000" dirty="0" smtClean="0"/>
              <a:t>Acts </a:t>
            </a:r>
            <a:r>
              <a:rPr lang="en-US" sz="2000" dirty="0" smtClean="0"/>
              <a:t>as intermediate format for boot</a:t>
            </a:r>
          </a:p>
          <a:p>
            <a:r>
              <a:rPr lang="en-US" sz="2400" b="1" dirty="0" smtClean="0"/>
              <a:t>ccs2bin.exe</a:t>
            </a:r>
            <a:r>
              <a:rPr lang="en-US" sz="2400" dirty="0" smtClean="0"/>
              <a:t> converts </a:t>
            </a:r>
            <a:r>
              <a:rPr lang="en-US" sz="2400" dirty="0" smtClean="0"/>
              <a:t>the CCS .dat format to a </a:t>
            </a:r>
            <a:r>
              <a:rPr lang="en-US" sz="2400" dirty="0" smtClean="0"/>
              <a:t>BLOB.</a:t>
            </a:r>
            <a:endParaRPr lang="en-US" sz="2400" dirty="0" smtClean="0"/>
          </a:p>
          <a:p>
            <a:pPr>
              <a:buNone/>
            </a:pPr>
            <a:endParaRPr lang="en-US" sz="2400" dirty="0" smtClean="0"/>
          </a:p>
          <a:p>
            <a:pPr marL="354013" lvl="1" indent="0">
              <a:buNone/>
            </a:pPr>
            <a:endParaRPr lang="en-US" sz="2000" dirty="0" smtClean="0"/>
          </a:p>
        </p:txBody>
      </p:sp>
    </p:spTree>
    <p:extLst>
      <p:ext uri="{BB962C8B-B14F-4D97-AF65-F5344CB8AC3E}">
        <p14:creationId xmlns:p14="http://schemas.microsoft.com/office/powerpoint/2010/main" xmlns="" val="23016605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4"/>
            <a:ext cx="8458200" cy="1076325"/>
          </a:xfrm>
        </p:spPr>
        <p:txBody>
          <a:bodyPr/>
          <a:lstStyle/>
          <a:p>
            <a:r>
              <a:rPr lang="en-US" sz="3600" dirty="0" smtClean="0"/>
              <a:t>KeyStone II ARM </a:t>
            </a:r>
            <a:r>
              <a:rPr lang="en-US" sz="3600" dirty="0" smtClean="0"/>
              <a:t>GPH Formats</a:t>
            </a:r>
            <a:endParaRPr lang="en-US" sz="3600" dirty="0"/>
          </a:p>
        </p:txBody>
      </p:sp>
      <p:sp>
        <p:nvSpPr>
          <p:cNvPr id="3" name="Text Placeholder 2"/>
          <p:cNvSpPr>
            <a:spLocks noGrp="1"/>
          </p:cNvSpPr>
          <p:nvPr>
            <p:ph type="body" sz="half" idx="1"/>
          </p:nvPr>
        </p:nvSpPr>
        <p:spPr>
          <a:xfrm>
            <a:off x="304800" y="1066800"/>
            <a:ext cx="8353425" cy="5638800"/>
          </a:xfrm>
        </p:spPr>
        <p:txBody>
          <a:bodyPr/>
          <a:lstStyle/>
          <a:p>
            <a:r>
              <a:rPr lang="en-US" sz="2400" dirty="0" smtClean="0"/>
              <a:t>Similar to boot table for DSP boot but without start </a:t>
            </a:r>
            <a:r>
              <a:rPr lang="en-US" sz="2400" dirty="0" smtClean="0"/>
              <a:t>address;  Used </a:t>
            </a:r>
            <a:r>
              <a:rPr lang="en-US" sz="2400" dirty="0" smtClean="0"/>
              <a:t>by EMIF NOR and NAND boot, SPI boot, I2C boot</a:t>
            </a:r>
          </a:p>
          <a:p>
            <a:r>
              <a:rPr lang="en-US" sz="2400" dirty="0" smtClean="0"/>
              <a:t>GPH </a:t>
            </a:r>
            <a:r>
              <a:rPr lang="en-US" sz="2400" dirty="0" smtClean="0"/>
              <a:t>(General Purpose </a:t>
            </a:r>
            <a:r>
              <a:rPr lang="en-US" sz="2400" dirty="0" smtClean="0"/>
              <a:t>Header) format:</a:t>
            </a:r>
            <a:endParaRPr lang="en-US" sz="2400" dirty="0" smtClean="0"/>
          </a:p>
          <a:p>
            <a:pPr marL="685800" lvl="2" indent="0">
              <a:buNone/>
            </a:pPr>
            <a:r>
              <a:rPr lang="en-US" sz="2000" dirty="0" smtClean="0"/>
              <a:t>Block 0 length</a:t>
            </a:r>
          </a:p>
          <a:p>
            <a:pPr marL="685800" lvl="2" indent="0">
              <a:buNone/>
            </a:pPr>
            <a:r>
              <a:rPr lang="en-US" sz="2000" dirty="0" smtClean="0"/>
              <a:t>Block 0 Base Address</a:t>
            </a:r>
          </a:p>
          <a:p>
            <a:pPr marL="685800" lvl="2" indent="0">
              <a:buNone/>
            </a:pPr>
            <a:r>
              <a:rPr lang="en-US" sz="2000" dirty="0" smtClean="0"/>
              <a:t>Block 0 data</a:t>
            </a:r>
          </a:p>
          <a:p>
            <a:pPr marL="685800" lvl="2" indent="0">
              <a:buNone/>
            </a:pPr>
            <a:r>
              <a:rPr lang="en-US" sz="2000" dirty="0" smtClean="0"/>
              <a:t>…</a:t>
            </a:r>
          </a:p>
          <a:p>
            <a:pPr marL="685800" lvl="2" indent="0">
              <a:buNone/>
            </a:pPr>
            <a:r>
              <a:rPr lang="en-US" sz="2000" dirty="0" smtClean="0"/>
              <a:t>Block last length</a:t>
            </a:r>
          </a:p>
          <a:p>
            <a:pPr marL="685800" lvl="2" indent="0">
              <a:buNone/>
            </a:pPr>
            <a:r>
              <a:rPr lang="en-US" sz="2000" dirty="0" smtClean="0"/>
              <a:t>Block last base address</a:t>
            </a:r>
          </a:p>
          <a:p>
            <a:pPr marL="685800" lvl="2" indent="0">
              <a:buNone/>
            </a:pPr>
            <a:r>
              <a:rPr lang="en-US" sz="2000" dirty="0" smtClean="0"/>
              <a:t>Block last data</a:t>
            </a:r>
          </a:p>
          <a:p>
            <a:pPr marL="685800" lvl="2" indent="0">
              <a:buNone/>
            </a:pPr>
            <a:r>
              <a:rPr lang="en-US" sz="2000" dirty="0" smtClean="0"/>
              <a:t>Termination (0 for block length)</a:t>
            </a:r>
          </a:p>
          <a:p>
            <a:r>
              <a:rPr lang="en-US" sz="2400" dirty="0" smtClean="0"/>
              <a:t>During boot, once the end of table is reached, RBL jumps to the base address of the last </a:t>
            </a:r>
            <a:r>
              <a:rPr lang="en-US" sz="2400" dirty="0" smtClean="0"/>
              <a:t>block.</a:t>
            </a:r>
            <a:endParaRPr lang="en-US" sz="2400" dirty="0" smtClean="0"/>
          </a:p>
        </p:txBody>
      </p:sp>
    </p:spTree>
    <p:extLst>
      <p:ext uri="{BB962C8B-B14F-4D97-AF65-F5344CB8AC3E}">
        <p14:creationId xmlns:p14="http://schemas.microsoft.com/office/powerpoint/2010/main" xmlns="" val="25964066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a:t>
            </a:r>
            <a:r>
              <a:rPr lang="en-US" sz="3600" dirty="0" smtClean="0"/>
              <a:t>II GPH Format Tools</a:t>
            </a:r>
            <a:endParaRPr lang="en-US" sz="3600" dirty="0"/>
          </a:p>
        </p:txBody>
      </p:sp>
      <p:sp>
        <p:nvSpPr>
          <p:cNvPr id="3" name="Text Placeholder 2"/>
          <p:cNvSpPr>
            <a:spLocks noGrp="1"/>
          </p:cNvSpPr>
          <p:nvPr>
            <p:ph type="body" sz="half" idx="1"/>
          </p:nvPr>
        </p:nvSpPr>
        <p:spPr>
          <a:xfrm>
            <a:off x="381000" y="990600"/>
            <a:ext cx="8353425" cy="5334000"/>
          </a:xfrm>
        </p:spPr>
        <p:txBody>
          <a:bodyPr/>
          <a:lstStyle/>
          <a:p>
            <a:r>
              <a:rPr lang="en-US" sz="2400" b="1" dirty="0" err="1" smtClean="0"/>
              <a:t>armhex</a:t>
            </a:r>
            <a:r>
              <a:rPr lang="en-US" sz="2400" dirty="0" smtClean="0"/>
              <a:t> </a:t>
            </a:r>
            <a:r>
              <a:rPr lang="en-US" sz="2400" dirty="0" smtClean="0"/>
              <a:t>converts DSP .</a:t>
            </a:r>
            <a:r>
              <a:rPr lang="en-US" sz="2400" dirty="0" smtClean="0"/>
              <a:t>out </a:t>
            </a:r>
            <a:r>
              <a:rPr lang="en-US" sz="2400" dirty="0" smtClean="0"/>
              <a:t>file to ASCII </a:t>
            </a:r>
            <a:r>
              <a:rPr lang="en-US" sz="2400" dirty="0" smtClean="0"/>
              <a:t>hex file.</a:t>
            </a:r>
            <a:endParaRPr lang="en-US" sz="2400" dirty="0" smtClean="0"/>
          </a:p>
          <a:p>
            <a:r>
              <a:rPr lang="en-US" sz="2400" b="1" dirty="0" smtClean="0"/>
              <a:t>B2css</a:t>
            </a:r>
            <a:r>
              <a:rPr lang="en-US" sz="2400" dirty="0" smtClean="0"/>
              <a:t> </a:t>
            </a:r>
            <a:r>
              <a:rPr lang="en-US" sz="2400" dirty="0" smtClean="0"/>
              <a:t>converts the ASCII hex </a:t>
            </a:r>
            <a:r>
              <a:rPr lang="en-US" sz="2400" dirty="0" smtClean="0"/>
              <a:t>file to CCS </a:t>
            </a:r>
            <a:r>
              <a:rPr lang="en-US" sz="2400" dirty="0" smtClean="0"/>
              <a:t>.</a:t>
            </a:r>
            <a:r>
              <a:rPr lang="en-US" sz="2400" dirty="0" err="1" smtClean="0"/>
              <a:t>dat</a:t>
            </a:r>
            <a:r>
              <a:rPr lang="en-US" sz="2400" dirty="0" smtClean="0"/>
              <a:t> format.</a:t>
            </a:r>
            <a:endParaRPr lang="en-US" sz="2400" dirty="0" smtClean="0"/>
          </a:p>
          <a:p>
            <a:r>
              <a:rPr lang="en-US" sz="2400" b="1" dirty="0" err="1" smtClean="0"/>
              <a:t>ccsAddGphd</a:t>
            </a:r>
            <a:r>
              <a:rPr lang="en-US" sz="2400" dirty="0" err="1" smtClean="0"/>
              <a:t>r</a:t>
            </a:r>
            <a:r>
              <a:rPr lang="en-US" sz="2400" dirty="0" smtClean="0"/>
              <a:t> </a:t>
            </a:r>
            <a:r>
              <a:rPr lang="en-US" sz="2400" dirty="0" smtClean="0"/>
              <a:t>adds a general purpose header to the CCS </a:t>
            </a:r>
            <a:r>
              <a:rPr lang="en-US" sz="2400" dirty="0" smtClean="0"/>
              <a:t>.dat file and also updates the CCS .dat header to account for the added 8 bytes of </a:t>
            </a:r>
            <a:r>
              <a:rPr lang="en-US" sz="2400" dirty="0" smtClean="0"/>
              <a:t>length.</a:t>
            </a:r>
            <a:endParaRPr lang="en-US" sz="2400" dirty="0" smtClean="0"/>
          </a:p>
          <a:p>
            <a:r>
              <a:rPr lang="en-US" sz="2400" b="1" dirty="0" err="1" smtClean="0"/>
              <a:t>ccsAddGptlr</a:t>
            </a:r>
            <a:r>
              <a:rPr lang="en-US" sz="2400" dirty="0" smtClean="0"/>
              <a:t> </a:t>
            </a:r>
            <a:r>
              <a:rPr lang="en-US" sz="2400" dirty="0" smtClean="0"/>
              <a:t>adds </a:t>
            </a:r>
            <a:r>
              <a:rPr lang="en-US" sz="2400" dirty="0" smtClean="0"/>
              <a:t>a general purpose tail to </a:t>
            </a:r>
            <a:r>
              <a:rPr lang="en-US" sz="2400" dirty="0" smtClean="0"/>
              <a:t>the CCS </a:t>
            </a:r>
            <a:r>
              <a:rPr lang="en-US" sz="2400" dirty="0" smtClean="0"/>
              <a:t>.dat file and also updates the CCS .dat header to account for the added 8 bytes of </a:t>
            </a:r>
            <a:r>
              <a:rPr lang="en-US" sz="2400" dirty="0" smtClean="0"/>
              <a:t>length.</a:t>
            </a:r>
            <a:endParaRPr lang="en-US" sz="2400" dirty="0" smtClean="0"/>
          </a:p>
          <a:p>
            <a:r>
              <a:rPr lang="en-US" sz="2400" b="1" dirty="0" err="1" smtClean="0"/>
              <a:t>Catccs</a:t>
            </a:r>
            <a:r>
              <a:rPr lang="en-US" sz="2400" dirty="0" smtClean="0"/>
              <a:t> </a:t>
            </a:r>
            <a:r>
              <a:rPr lang="en-US" sz="2400" dirty="0" smtClean="0"/>
              <a:t>combines </a:t>
            </a:r>
            <a:r>
              <a:rPr lang="en-US" sz="2400" dirty="0" smtClean="0"/>
              <a:t>two CCS format files into a single file, for two stage boot for example</a:t>
            </a:r>
          </a:p>
          <a:p>
            <a:pPr>
              <a:buNone/>
            </a:pPr>
            <a:endParaRPr lang="en-US" sz="2400" dirty="0" smtClean="0"/>
          </a:p>
          <a:p>
            <a:endParaRPr lang="en-US" sz="2400" dirty="0" smtClean="0"/>
          </a:p>
        </p:txBody>
      </p:sp>
    </p:spTree>
    <p:extLst>
      <p:ext uri="{BB962C8B-B14F-4D97-AF65-F5344CB8AC3E}">
        <p14:creationId xmlns:p14="http://schemas.microsoft.com/office/powerpoint/2010/main" xmlns="" val="25964066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cstate="print"/>
          <a:srcRect/>
          <a:stretch>
            <a:fillRect/>
          </a:stretch>
        </p:blipFill>
        <p:spPr bwMode="auto">
          <a:xfrm>
            <a:off x="1219200" y="1143000"/>
            <a:ext cx="6076950" cy="5321575"/>
          </a:xfrm>
          <a:prstGeom prst="rect">
            <a:avLst/>
          </a:prstGeom>
          <a:noFill/>
          <a:ln w="9525">
            <a:noFill/>
            <a:miter lim="800000"/>
            <a:headEnd/>
            <a:tailEnd/>
          </a:ln>
        </p:spPr>
      </p:pic>
      <p:sp>
        <p:nvSpPr>
          <p:cNvPr id="3" name="Title 2"/>
          <p:cNvSpPr>
            <a:spLocks noGrp="1"/>
          </p:cNvSpPr>
          <p:nvPr>
            <p:ph type="title"/>
          </p:nvPr>
        </p:nvSpPr>
        <p:spPr>
          <a:xfrm>
            <a:off x="228600" y="0"/>
            <a:ext cx="8610600" cy="1066800"/>
          </a:xfrm>
        </p:spPr>
        <p:txBody>
          <a:bodyPr/>
          <a:lstStyle/>
          <a:p>
            <a:r>
              <a:rPr lang="en-US" sz="3600" dirty="0" smtClean="0"/>
              <a:t>Hex Converter out for 8-bit SPI boot</a:t>
            </a:r>
            <a:br>
              <a:rPr lang="en-US" sz="3600" dirty="0" smtClean="0"/>
            </a:br>
            <a:r>
              <a:rPr lang="en-US" sz="2800" dirty="0" smtClean="0"/>
              <a:t>ARM </a:t>
            </a:r>
            <a:r>
              <a:rPr lang="en-US" sz="2800" dirty="0" smtClean="0"/>
              <a:t>Assembly Language Tools User’s </a:t>
            </a:r>
            <a:r>
              <a:rPr lang="en-US" sz="2800" dirty="0" smtClean="0"/>
              <a:t>Guide, </a:t>
            </a:r>
            <a:r>
              <a:rPr lang="en-US" sz="2800" dirty="0" smtClean="0"/>
              <a:t>Chapter 12</a:t>
            </a:r>
            <a:endParaRPr lang="en-US"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smtClean="0"/>
              <a:t>Boot Overview</a:t>
            </a:r>
            <a:endParaRPr lang="en-US" sz="2800" dirty="0" smtClean="0"/>
          </a:p>
          <a:p>
            <a:pPr eaLnBrk="1" hangingPunct="1"/>
            <a:r>
              <a:rPr lang="en-US" sz="2800" dirty="0" smtClean="0"/>
              <a:t>Boot </a:t>
            </a:r>
            <a:r>
              <a:rPr lang="en-US" sz="2800" dirty="0" smtClean="0"/>
              <a:t>Modes</a:t>
            </a:r>
          </a:p>
          <a:p>
            <a:pPr eaLnBrk="1" hangingPunct="1"/>
            <a:r>
              <a:rPr lang="en-US" sz="2800" dirty="0" smtClean="0"/>
              <a:t>File Formats </a:t>
            </a:r>
            <a:endParaRPr lang="en-US" sz="2800" dirty="0" smtClean="0"/>
          </a:p>
          <a:p>
            <a:pPr eaLnBrk="1" hangingPunct="1"/>
            <a:r>
              <a:rPr lang="en-US" sz="2800" b="1" dirty="0" smtClean="0"/>
              <a:t>Boot Mode </a:t>
            </a:r>
            <a:r>
              <a:rPr lang="en-US" sz="2800" b="1" dirty="0" smtClean="0"/>
              <a:t>Details</a:t>
            </a:r>
          </a:p>
          <a:p>
            <a:pPr lvl="1" eaLnBrk="1" hangingPunct="1"/>
            <a:r>
              <a:rPr lang="en-US" sz="2400" dirty="0" smtClean="0"/>
              <a:t>DSP</a:t>
            </a:r>
          </a:p>
          <a:p>
            <a:pPr lvl="1" eaLnBrk="1" hangingPunct="1"/>
            <a:r>
              <a:rPr lang="en-US" sz="2400" dirty="0" smtClean="0"/>
              <a:t>ARM</a:t>
            </a:r>
            <a:endParaRPr lang="en-US" sz="2800" dirty="0" smtClean="0"/>
          </a:p>
          <a:p>
            <a:pPr eaLnBrk="1" hangingPunct="1"/>
            <a:r>
              <a:rPr lang="en-US" sz="2800" dirty="0" smtClean="0"/>
              <a:t>Second Stage Boot</a:t>
            </a:r>
            <a:endParaRPr lang="en-US" sz="28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a:t>
            </a:r>
            <a:r>
              <a:rPr lang="en-US" sz="3600" dirty="0" smtClean="0"/>
              <a:t>I: </a:t>
            </a:r>
            <a:r>
              <a:rPr lang="en-US" sz="3600" dirty="0" smtClean="0"/>
              <a:t>I2C Master Boot</a:t>
            </a:r>
            <a:endParaRPr lang="en-US" sz="3600" dirty="0"/>
          </a:p>
        </p:txBody>
      </p:sp>
      <p:sp>
        <p:nvSpPr>
          <p:cNvPr id="3" name="Text Placeholder 2"/>
          <p:cNvSpPr>
            <a:spLocks noGrp="1"/>
          </p:cNvSpPr>
          <p:nvPr>
            <p:ph type="body" sz="half" idx="1"/>
          </p:nvPr>
        </p:nvSpPr>
        <p:spPr>
          <a:xfrm>
            <a:off x="333375" y="1185863"/>
            <a:ext cx="8467725" cy="4910137"/>
          </a:xfrm>
        </p:spPr>
        <p:txBody>
          <a:bodyPr/>
          <a:lstStyle/>
          <a:p>
            <a:r>
              <a:rPr lang="en-US" dirty="0" smtClean="0"/>
              <a:t>PLL is in bypass mode.</a:t>
            </a:r>
          </a:p>
          <a:p>
            <a:pPr lvl="1"/>
            <a:r>
              <a:rPr lang="en-US" dirty="0" smtClean="0"/>
              <a:t>Can be used to run a work-around before running the main boot method</a:t>
            </a:r>
          </a:p>
          <a:p>
            <a:r>
              <a:rPr lang="en-US" dirty="0" smtClean="0"/>
              <a:t>Can modify the boot parameter table that is used by RBL.</a:t>
            </a:r>
          </a:p>
          <a:p>
            <a:pPr lvl="1"/>
            <a:r>
              <a:rPr lang="en-US" dirty="0" smtClean="0"/>
              <a:t>After running the work-around, can modify the boot parameter table to boot in another boot method.</a:t>
            </a:r>
          </a:p>
          <a:p>
            <a:r>
              <a:rPr lang="en-US" dirty="0" smtClean="0"/>
              <a:t>Images are stored in the EEPROM in two pages that are divided into blocks of 0x80 bytes.</a:t>
            </a:r>
          </a:p>
          <a:p>
            <a:endParaRPr lang="en-US" dirty="0"/>
          </a:p>
        </p:txBody>
      </p:sp>
    </p:spTree>
    <p:extLst>
      <p:ext uri="{BB962C8B-B14F-4D97-AF65-F5344CB8AC3E}">
        <p14:creationId xmlns:p14="http://schemas.microsoft.com/office/powerpoint/2010/main" xmlns="" val="21283526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Boot Modes Summary</a:t>
            </a:r>
            <a:endParaRPr lang="en-US" sz="3600" dirty="0"/>
          </a:p>
        </p:txBody>
      </p:sp>
      <p:sp>
        <p:nvSpPr>
          <p:cNvPr id="3" name="Text Placeholder 2"/>
          <p:cNvSpPr>
            <a:spLocks noGrp="1"/>
          </p:cNvSpPr>
          <p:nvPr>
            <p:ph type="body" sz="half" idx="1"/>
          </p:nvPr>
        </p:nvSpPr>
        <p:spPr>
          <a:xfrm>
            <a:off x="333375" y="990600"/>
            <a:ext cx="8467725" cy="5291137"/>
          </a:xfrm>
        </p:spPr>
        <p:txBody>
          <a:bodyPr/>
          <a:lstStyle/>
          <a:p>
            <a:pPr eaLnBrk="1" hangingPunct="1"/>
            <a:r>
              <a:rPr lang="en-US" sz="2400" dirty="0" smtClean="0"/>
              <a:t>I2C </a:t>
            </a:r>
            <a:r>
              <a:rPr lang="en-US" sz="2400" dirty="0" smtClean="0"/>
              <a:t>Slave: </a:t>
            </a:r>
            <a:r>
              <a:rPr lang="en-US" sz="2000" dirty="0" smtClean="0"/>
              <a:t>D</a:t>
            </a:r>
            <a:r>
              <a:rPr lang="en-US" sz="2000" dirty="0" smtClean="0"/>
              <a:t>evice </a:t>
            </a:r>
            <a:r>
              <a:rPr lang="en-US" sz="2000" dirty="0" smtClean="0"/>
              <a:t>configuration </a:t>
            </a:r>
            <a:r>
              <a:rPr lang="en-US" sz="2000" dirty="0"/>
              <a:t>uses 5 bits of device </a:t>
            </a:r>
            <a:r>
              <a:rPr lang="en-US" sz="2000" dirty="0" smtClean="0"/>
              <a:t>configuration</a:t>
            </a:r>
            <a:r>
              <a:rPr lang="en-US" sz="2000" dirty="0"/>
              <a:t> </a:t>
            </a:r>
            <a:r>
              <a:rPr lang="en-US" sz="2000" dirty="0" smtClean="0"/>
              <a:t>and the </a:t>
            </a:r>
            <a:r>
              <a:rPr lang="en-US" sz="2000" dirty="0"/>
              <a:t>I2C address is calculated by adding 0x19 to the I2C address specified in the device </a:t>
            </a:r>
            <a:r>
              <a:rPr lang="en-US" sz="2000" dirty="0" smtClean="0"/>
              <a:t>configuration</a:t>
            </a:r>
          </a:p>
          <a:p>
            <a:pPr eaLnBrk="1" hangingPunct="1"/>
            <a:r>
              <a:rPr lang="en-US" sz="2400" dirty="0" smtClean="0"/>
              <a:t>SPI </a:t>
            </a:r>
            <a:r>
              <a:rPr lang="en-US" sz="2400" dirty="0" smtClean="0"/>
              <a:t>Boot: </a:t>
            </a:r>
            <a:r>
              <a:rPr lang="en-US" sz="2000" dirty="0" smtClean="0"/>
              <a:t>Same </a:t>
            </a:r>
            <a:r>
              <a:rPr lang="en-US" sz="2000" dirty="0" smtClean="0"/>
              <a:t>as I2C </a:t>
            </a:r>
            <a:r>
              <a:rPr lang="en-US" sz="2000" dirty="0" smtClean="0"/>
              <a:t>mode; instead </a:t>
            </a:r>
            <a:r>
              <a:rPr lang="en-US" sz="2000" dirty="0" smtClean="0"/>
              <a:t>of pages, the NOR flash is selected based on the chip select</a:t>
            </a:r>
          </a:p>
          <a:p>
            <a:pPr eaLnBrk="1" hangingPunct="1"/>
            <a:r>
              <a:rPr lang="en-US" sz="2400" dirty="0" smtClean="0"/>
              <a:t>Ethernet </a:t>
            </a:r>
            <a:r>
              <a:rPr lang="en-US" sz="2400" dirty="0" smtClean="0"/>
              <a:t>Boot: </a:t>
            </a:r>
            <a:r>
              <a:rPr lang="en-US" sz="2000" dirty="0" smtClean="0"/>
              <a:t>Configure </a:t>
            </a:r>
            <a:r>
              <a:rPr lang="en-US" sz="2000" dirty="0" smtClean="0"/>
              <a:t>the SERDES and </a:t>
            </a:r>
            <a:r>
              <a:rPr lang="en-US" sz="2000" dirty="0" smtClean="0"/>
              <a:t>NETCP </a:t>
            </a:r>
            <a:r>
              <a:rPr lang="en-US" sz="2000" dirty="0" smtClean="0"/>
              <a:t>if available, but not the PHY</a:t>
            </a:r>
          </a:p>
          <a:p>
            <a:pPr eaLnBrk="1" hangingPunct="1"/>
            <a:r>
              <a:rPr lang="en-US" sz="2400" dirty="0" smtClean="0"/>
              <a:t>SRIO </a:t>
            </a:r>
            <a:r>
              <a:rPr lang="en-US" sz="2400" dirty="0" smtClean="0"/>
              <a:t>BOOT: </a:t>
            </a:r>
            <a:r>
              <a:rPr lang="en-US" sz="2000" dirty="0" smtClean="0"/>
              <a:t>Supports </a:t>
            </a:r>
            <a:r>
              <a:rPr lang="en-US" sz="2000" dirty="0" smtClean="0"/>
              <a:t>direct IO (slave mode) and </a:t>
            </a:r>
            <a:r>
              <a:rPr lang="en-US" sz="2000" dirty="0" smtClean="0"/>
              <a:t>Type </a:t>
            </a:r>
            <a:r>
              <a:rPr lang="en-US" sz="2000" dirty="0" smtClean="0"/>
              <a:t>11 messages (similar to Ethernet</a:t>
            </a:r>
            <a:r>
              <a:rPr lang="en-US" sz="2000" dirty="0" smtClean="0"/>
              <a:t>)</a:t>
            </a:r>
          </a:p>
          <a:p>
            <a:pPr eaLnBrk="1" hangingPunct="1"/>
            <a:r>
              <a:rPr lang="en-US" sz="2400" dirty="0" smtClean="0"/>
              <a:t>PCI </a:t>
            </a:r>
            <a:r>
              <a:rPr lang="en-US" sz="2400" dirty="0" smtClean="0"/>
              <a:t>Boot: </a:t>
            </a:r>
            <a:r>
              <a:rPr lang="en-US" sz="2000" dirty="0" smtClean="0"/>
              <a:t>Only </a:t>
            </a:r>
            <a:r>
              <a:rPr lang="en-US" sz="2000" dirty="0" smtClean="0"/>
              <a:t>End Point (DSP</a:t>
            </a:r>
            <a:r>
              <a:rPr lang="en-US" sz="2000" dirty="0" smtClean="0"/>
              <a:t>); Similar </a:t>
            </a:r>
            <a:r>
              <a:rPr lang="en-US" sz="2000" dirty="0" smtClean="0"/>
              <a:t>to SRIO direct </a:t>
            </a:r>
            <a:r>
              <a:rPr lang="en-US" sz="2000" dirty="0" smtClean="0"/>
              <a:t>IO; Supports </a:t>
            </a:r>
            <a:r>
              <a:rPr lang="en-US" sz="2000" dirty="0" smtClean="0"/>
              <a:t>legacy interrupt as well as EP interrupt</a:t>
            </a:r>
            <a:endParaRPr lang="en-US" sz="2400" dirty="0" smtClean="0"/>
          </a:p>
          <a:p>
            <a:pPr eaLnBrk="1" hangingPunct="1"/>
            <a:r>
              <a:rPr lang="en-US" sz="2400" dirty="0" smtClean="0"/>
              <a:t>HyperLink Boot</a:t>
            </a:r>
          </a:p>
          <a:p>
            <a:pPr lvl="1" eaLnBrk="1" hangingPunct="1"/>
            <a:r>
              <a:rPr lang="en-US" sz="2000" dirty="0" smtClean="0"/>
              <a:t>Similar to SRIO direct IO, </a:t>
            </a:r>
            <a:r>
              <a:rPr lang="en-US" sz="2000" dirty="0" err="1" smtClean="0"/>
              <a:t>HyperlLnk</a:t>
            </a:r>
            <a:r>
              <a:rPr lang="en-US" sz="2000" dirty="0" smtClean="0"/>
              <a:t> interrupt is connected to </a:t>
            </a:r>
            <a:r>
              <a:rPr lang="en-US" sz="2000" dirty="0" smtClean="0"/>
              <a:t>DSP Core </a:t>
            </a:r>
            <a:r>
              <a:rPr lang="en-US" sz="2000" dirty="0" smtClean="0"/>
              <a:t>0</a:t>
            </a:r>
            <a:endParaRPr lang="en-US" sz="2000" dirty="0" smtClean="0"/>
          </a:p>
          <a:p>
            <a:pPr eaLnBrk="1" hangingPunct="1"/>
            <a:endParaRPr lang="en-US" sz="2400" dirty="0" smtClean="0"/>
          </a:p>
          <a:p>
            <a:pPr marL="0" indent="0">
              <a:buNone/>
            </a:pPr>
            <a:endParaRPr lang="en-US" dirty="0"/>
          </a:p>
        </p:txBody>
      </p:sp>
    </p:spTree>
    <p:extLst>
      <p:ext uri="{BB962C8B-B14F-4D97-AF65-F5344CB8AC3E}">
        <p14:creationId xmlns:p14="http://schemas.microsoft.com/office/powerpoint/2010/main" xmlns="" val="2902113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62000" y="685800"/>
            <a:ext cx="73914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Global_Default_Setup_Silent()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Set_DSP_Cache();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if (DNUM == 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status = Init_PLL(PLL1_M, PLL1_D);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Setup all Power Domains 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Set_Psc_All_On(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Setup Pll3 pass clk @ 1050 MHz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Init_Pll3(PLLM_PASS, PLLD_PASS);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Setup Pll2 DDR3 PLL @ 667 MHz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Init_Pll2(PLLM_DDR, PLLD_DDR);</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xmc_setup();</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ddr3_setup_auto_lvl_1333(0);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Configure SGMII SERDES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configSGMIISerdes();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EnableEDC_OneforAll();</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GEL_TextOut( "Configuring CPSW ...\n");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setCpSwConfig();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itle 6"/>
          <p:cNvSpPr>
            <a:spLocks noGrp="1"/>
          </p:cNvSpPr>
          <p:nvPr>
            <p:ph type="title"/>
          </p:nvPr>
        </p:nvSpPr>
        <p:spPr>
          <a:xfrm>
            <a:off x="457200" y="76200"/>
            <a:ext cx="8229600" cy="609600"/>
          </a:xfrm>
        </p:spPr>
        <p:txBody>
          <a:bodyPr/>
          <a:lstStyle/>
          <a:p>
            <a:r>
              <a:rPr lang="en-US" sz="3200" dirty="0" smtClean="0"/>
              <a:t>Gel Routine </a:t>
            </a:r>
            <a:r>
              <a:rPr lang="en-US" sz="3200" dirty="0" smtClean="0"/>
              <a:t>at </a:t>
            </a:r>
            <a:r>
              <a:rPr lang="en-US" sz="3200" dirty="0" smtClean="0"/>
              <a:t>Connect</a:t>
            </a:r>
            <a:endParaRPr lang="en-US" sz="32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a:t>
            </a:r>
            <a:r>
              <a:rPr lang="en-US" sz="3600" dirty="0"/>
              <a:t>Loading </a:t>
            </a:r>
            <a:r>
              <a:rPr lang="en-US" sz="3600" dirty="0" smtClean="0"/>
              <a:t>Process: </a:t>
            </a:r>
            <a:r>
              <a:rPr lang="en-US" sz="3600" dirty="0"/>
              <a:t>I2C </a:t>
            </a:r>
            <a:r>
              <a:rPr lang="en-US" sz="3600" dirty="0" smtClean="0"/>
              <a:t>Boot</a:t>
            </a:r>
            <a:endParaRPr lang="en-US" sz="3600" dirty="0"/>
          </a:p>
        </p:txBody>
      </p:sp>
      <p:sp>
        <p:nvSpPr>
          <p:cNvPr id="3" name="Text Placeholder 2"/>
          <p:cNvSpPr>
            <a:spLocks noGrp="1"/>
          </p:cNvSpPr>
          <p:nvPr>
            <p:ph type="body" sz="half" idx="1"/>
          </p:nvPr>
        </p:nvSpPr>
        <p:spPr>
          <a:xfrm>
            <a:off x="333375" y="1185863"/>
            <a:ext cx="8467725" cy="4833937"/>
          </a:xfrm>
        </p:spPr>
        <p:txBody>
          <a:bodyPr/>
          <a:lstStyle/>
          <a:p>
            <a:r>
              <a:rPr lang="en-US" sz="2800" dirty="0" smtClean="0"/>
              <a:t>PLLs </a:t>
            </a:r>
            <a:r>
              <a:rPr lang="en-US" sz="2800" dirty="0" smtClean="0"/>
              <a:t>are bypassed in this mode.</a:t>
            </a:r>
          </a:p>
          <a:p>
            <a:r>
              <a:rPr lang="en-US" sz="2800" dirty="0" smtClean="0"/>
              <a:t>The application to be loaded is converted into a GP header format table and loaded in the EEPROM.</a:t>
            </a:r>
          </a:p>
          <a:p>
            <a:r>
              <a:rPr lang="en-US" sz="2800" dirty="0" smtClean="0"/>
              <a:t>Generally, </a:t>
            </a:r>
            <a:r>
              <a:rPr lang="en-US" sz="2800" dirty="0" smtClean="0"/>
              <a:t>a </a:t>
            </a:r>
            <a:r>
              <a:rPr lang="en-US" sz="2800" dirty="0" smtClean="0"/>
              <a:t>two-stage </a:t>
            </a:r>
            <a:r>
              <a:rPr lang="en-US" sz="2800" dirty="0" smtClean="0"/>
              <a:t>bootloader process is carried out.</a:t>
            </a:r>
          </a:p>
          <a:p>
            <a:r>
              <a:rPr lang="en-US" sz="2800" dirty="0" smtClean="0"/>
              <a:t>First </a:t>
            </a:r>
            <a:r>
              <a:rPr lang="en-US" sz="2800" dirty="0" smtClean="0"/>
              <a:t>stage loads </a:t>
            </a:r>
            <a:r>
              <a:rPr lang="en-US" sz="2800" dirty="0" smtClean="0"/>
              <a:t>the image that has the PLL settings and modifies the boot parameter table to point to the next address in EEPROM where the real image is loaded. Then re-enter the </a:t>
            </a:r>
            <a:r>
              <a:rPr lang="en-US" sz="2800" dirty="0" smtClean="0"/>
              <a:t>RBL.</a:t>
            </a:r>
            <a:endParaRPr lang="en-US" sz="2800" dirty="0" smtClean="0"/>
          </a:p>
          <a:p>
            <a:r>
              <a:rPr lang="en-US" sz="2800" dirty="0" smtClean="0"/>
              <a:t>In second </a:t>
            </a:r>
            <a:r>
              <a:rPr lang="en-US" sz="2800" dirty="0" smtClean="0"/>
              <a:t>stage, </a:t>
            </a:r>
            <a:r>
              <a:rPr lang="en-US" sz="2800" dirty="0" smtClean="0"/>
              <a:t>the real image is loaded.</a:t>
            </a:r>
          </a:p>
          <a:p>
            <a:endParaRPr lang="en-US" dirty="0"/>
          </a:p>
        </p:txBody>
      </p:sp>
    </p:spTree>
    <p:extLst>
      <p:ext uri="{BB962C8B-B14F-4D97-AF65-F5344CB8AC3E}">
        <p14:creationId xmlns:p14="http://schemas.microsoft.com/office/powerpoint/2010/main" xmlns="" val="21283526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Loading </a:t>
            </a:r>
            <a:r>
              <a:rPr lang="en-US" sz="3600" dirty="0" smtClean="0"/>
              <a:t>Process: XIP </a:t>
            </a:r>
            <a:r>
              <a:rPr lang="en-US" sz="3600" dirty="0" smtClean="0"/>
              <a:t>boot</a:t>
            </a:r>
            <a:endParaRPr lang="en-US" sz="3600" dirty="0"/>
          </a:p>
        </p:txBody>
      </p:sp>
      <p:sp>
        <p:nvSpPr>
          <p:cNvPr id="3" name="Text Placeholder 2"/>
          <p:cNvSpPr>
            <a:spLocks noGrp="1"/>
          </p:cNvSpPr>
          <p:nvPr>
            <p:ph type="body" sz="half" idx="1"/>
          </p:nvPr>
        </p:nvSpPr>
        <p:spPr>
          <a:xfrm>
            <a:off x="333375" y="1185863"/>
            <a:ext cx="8467725" cy="5062537"/>
          </a:xfrm>
        </p:spPr>
        <p:txBody>
          <a:bodyPr/>
          <a:lstStyle/>
          <a:p>
            <a:r>
              <a:rPr lang="en-US" dirty="0" smtClean="0">
                <a:solidFill>
                  <a:schemeClr val="tx1">
                    <a:lumMod val="50000"/>
                    <a:lumOff val="50000"/>
                  </a:schemeClr>
                </a:solidFill>
              </a:rPr>
              <a:t>The image to be loaded is in the GP header format and loaded in the EMIF NOR flash.</a:t>
            </a:r>
          </a:p>
          <a:p>
            <a:r>
              <a:rPr lang="en-US" dirty="0" smtClean="0">
                <a:solidFill>
                  <a:schemeClr val="tx1">
                    <a:lumMod val="50000"/>
                    <a:lumOff val="50000"/>
                  </a:schemeClr>
                </a:solidFill>
              </a:rPr>
              <a:t>Once the boot is triggered, the GP header blocks are loaded based on the base address and the byte size.</a:t>
            </a:r>
          </a:p>
          <a:p>
            <a:r>
              <a:rPr lang="en-US" dirty="0" smtClean="0">
                <a:solidFill>
                  <a:schemeClr val="tx1">
                    <a:lumMod val="50000"/>
                    <a:lumOff val="50000"/>
                  </a:schemeClr>
                </a:solidFill>
              </a:rPr>
              <a:t>Once the last block is detected, the RBL branches ARM </a:t>
            </a:r>
            <a:r>
              <a:rPr lang="en-US" dirty="0" smtClean="0">
                <a:solidFill>
                  <a:schemeClr val="tx1">
                    <a:lumMod val="50000"/>
                    <a:lumOff val="50000"/>
                  </a:schemeClr>
                </a:solidFill>
              </a:rPr>
              <a:t>Core 0 </a:t>
            </a:r>
            <a:r>
              <a:rPr lang="en-US" dirty="0" smtClean="0">
                <a:solidFill>
                  <a:schemeClr val="tx1">
                    <a:lumMod val="50000"/>
                    <a:lumOff val="50000"/>
                  </a:schemeClr>
                </a:solidFill>
              </a:rPr>
              <a:t>to the base address specified in that block and starts executing. </a:t>
            </a:r>
          </a:p>
          <a:p>
            <a:r>
              <a:rPr lang="en-US" dirty="0" smtClean="0">
                <a:solidFill>
                  <a:srgbClr val="FF0000"/>
                </a:solidFill>
              </a:rPr>
              <a:t>See device Errata </a:t>
            </a:r>
            <a:endParaRPr lang="en-US" dirty="0">
              <a:solidFill>
                <a:srgbClr val="FF0000"/>
              </a:solidFill>
            </a:endParaRPr>
          </a:p>
        </p:txBody>
      </p:sp>
    </p:spTree>
    <p:extLst>
      <p:ext uri="{BB962C8B-B14F-4D97-AF65-F5344CB8AC3E}">
        <p14:creationId xmlns:p14="http://schemas.microsoft.com/office/powerpoint/2010/main" xmlns="" val="41411670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Summary</a:t>
            </a:r>
            <a:endParaRPr lang="en-US" sz="3600" dirty="0"/>
          </a:p>
        </p:txBody>
      </p:sp>
      <p:sp>
        <p:nvSpPr>
          <p:cNvPr id="3" name="Text Placeholder 2"/>
          <p:cNvSpPr>
            <a:spLocks noGrp="1"/>
          </p:cNvSpPr>
          <p:nvPr>
            <p:ph type="body" sz="half" idx="1"/>
          </p:nvPr>
        </p:nvSpPr>
        <p:spPr>
          <a:xfrm>
            <a:off x="304800" y="990600"/>
            <a:ext cx="7896225" cy="5334000"/>
          </a:xfrm>
        </p:spPr>
        <p:txBody>
          <a:bodyPr/>
          <a:lstStyle/>
          <a:p>
            <a:r>
              <a:rPr lang="en-US" sz="2400" dirty="0" smtClean="0"/>
              <a:t>SPI </a:t>
            </a:r>
            <a:r>
              <a:rPr lang="en-US" sz="2400" dirty="0" smtClean="0"/>
              <a:t>Boot: </a:t>
            </a:r>
            <a:r>
              <a:rPr lang="en-US" sz="2000" dirty="0" smtClean="0"/>
              <a:t>PLLs </a:t>
            </a:r>
            <a:r>
              <a:rPr lang="en-US" sz="2000" dirty="0"/>
              <a:t>are bypassed in this mode</a:t>
            </a:r>
            <a:r>
              <a:rPr lang="en-US" sz="2000" dirty="0" smtClean="0"/>
              <a:t>. GP format</a:t>
            </a:r>
          </a:p>
          <a:p>
            <a:r>
              <a:rPr lang="en-US" sz="2400" dirty="0" smtClean="0"/>
              <a:t>Ethernet </a:t>
            </a:r>
            <a:r>
              <a:rPr lang="en-US" sz="2400" dirty="0" smtClean="0"/>
              <a:t>Boot: </a:t>
            </a:r>
            <a:r>
              <a:rPr lang="en-US" sz="2000" dirty="0" smtClean="0"/>
              <a:t>Does </a:t>
            </a:r>
            <a:r>
              <a:rPr lang="en-US" sz="2000" dirty="0" smtClean="0"/>
              <a:t>not initialize the </a:t>
            </a:r>
            <a:r>
              <a:rPr lang="en-US" sz="2000" dirty="0" smtClean="0"/>
              <a:t>PHY, </a:t>
            </a:r>
            <a:r>
              <a:rPr lang="en-US" sz="2000" dirty="0" smtClean="0"/>
              <a:t>need </a:t>
            </a:r>
            <a:r>
              <a:rPr lang="en-US" sz="2000" dirty="0" smtClean="0"/>
              <a:t>IP </a:t>
            </a:r>
            <a:r>
              <a:rPr lang="en-US" sz="2000" dirty="0" smtClean="0"/>
              <a:t>address, </a:t>
            </a:r>
            <a:r>
              <a:rPr lang="en-US" sz="2000" dirty="0" smtClean="0"/>
              <a:t>BLOB </a:t>
            </a:r>
            <a:r>
              <a:rPr lang="en-US" sz="2000" dirty="0" smtClean="0"/>
              <a:t>format to MCMS memory</a:t>
            </a:r>
          </a:p>
          <a:p>
            <a:r>
              <a:rPr lang="en-US" sz="2400" dirty="0" smtClean="0"/>
              <a:t>SRIO </a:t>
            </a:r>
            <a:r>
              <a:rPr lang="en-US" sz="2400" dirty="0" smtClean="0"/>
              <a:t>Boot: </a:t>
            </a:r>
            <a:r>
              <a:rPr lang="en-US" sz="2000" dirty="0" smtClean="0"/>
              <a:t>GP </a:t>
            </a:r>
            <a:r>
              <a:rPr lang="en-US" sz="2000" dirty="0" smtClean="0"/>
              <a:t>format in </a:t>
            </a:r>
            <a:r>
              <a:rPr lang="en-US" sz="2000" dirty="0" smtClean="0"/>
              <a:t>messaging mode, </a:t>
            </a:r>
            <a:r>
              <a:rPr lang="en-US" sz="2000" dirty="0" smtClean="0"/>
              <a:t>BLOB</a:t>
            </a:r>
            <a:r>
              <a:rPr lang="en-US" sz="2000" dirty="0" smtClean="0"/>
              <a:t> </a:t>
            </a:r>
            <a:r>
              <a:rPr lang="en-US" sz="2000" dirty="0" smtClean="0"/>
              <a:t>in direct </a:t>
            </a:r>
            <a:r>
              <a:rPr lang="en-US" sz="2000" dirty="0" smtClean="0"/>
              <a:t>IO mode</a:t>
            </a:r>
            <a:endParaRPr lang="en-US" sz="2000" dirty="0" smtClean="0"/>
          </a:p>
          <a:p>
            <a:r>
              <a:rPr lang="en-US" sz="2400" dirty="0" smtClean="0"/>
              <a:t>PCI </a:t>
            </a:r>
            <a:r>
              <a:rPr lang="en-US" sz="2400" dirty="0" smtClean="0"/>
              <a:t>boot: </a:t>
            </a:r>
            <a:r>
              <a:rPr lang="en-US" sz="2000" dirty="0" smtClean="0"/>
              <a:t>BLOB </a:t>
            </a:r>
            <a:r>
              <a:rPr lang="en-US" sz="2000" dirty="0" smtClean="0"/>
              <a:t>format, BAR and SERDES are </a:t>
            </a:r>
            <a:r>
              <a:rPr lang="en-US" sz="2000" dirty="0" smtClean="0"/>
              <a:t>configured, </a:t>
            </a:r>
            <a:r>
              <a:rPr lang="en-US" sz="2000" dirty="0" smtClean="0"/>
              <a:t>EP mode</a:t>
            </a:r>
          </a:p>
          <a:p>
            <a:r>
              <a:rPr lang="en-US" sz="2400" dirty="0" smtClean="0"/>
              <a:t>HyperLink </a:t>
            </a:r>
            <a:r>
              <a:rPr lang="en-US" sz="2400" dirty="0" smtClean="0"/>
              <a:t>B</a:t>
            </a:r>
            <a:r>
              <a:rPr lang="en-US" sz="2400" dirty="0" smtClean="0"/>
              <a:t>oot: </a:t>
            </a:r>
            <a:r>
              <a:rPr lang="en-US" sz="2000" dirty="0" smtClean="0"/>
              <a:t>BLOB </a:t>
            </a:r>
            <a:r>
              <a:rPr lang="en-US" sz="2000" dirty="0" smtClean="0"/>
              <a:t>format, </a:t>
            </a:r>
            <a:r>
              <a:rPr lang="en-US" sz="2000" dirty="0" smtClean="0"/>
              <a:t>configure </a:t>
            </a:r>
            <a:r>
              <a:rPr lang="en-US" sz="2000" dirty="0" smtClean="0"/>
              <a:t>interrupt to the </a:t>
            </a:r>
            <a:r>
              <a:rPr lang="en-US" sz="2000" dirty="0" smtClean="0"/>
              <a:t>ARM</a:t>
            </a:r>
          </a:p>
          <a:p>
            <a:r>
              <a:rPr lang="en-US" sz="2400" dirty="0" smtClean="0"/>
              <a:t>NAND </a:t>
            </a:r>
            <a:r>
              <a:rPr lang="en-US" sz="2400" dirty="0" smtClean="0"/>
              <a:t>Boot: </a:t>
            </a:r>
            <a:r>
              <a:rPr lang="en-US" sz="2000" dirty="0" smtClean="0"/>
              <a:t>GP </a:t>
            </a:r>
            <a:r>
              <a:rPr lang="en-US" sz="2000" dirty="0" smtClean="0"/>
              <a:t>format, similar to I2C or SPI</a:t>
            </a:r>
          </a:p>
          <a:p>
            <a:r>
              <a:rPr lang="en-US" sz="2400" dirty="0" smtClean="0"/>
              <a:t>UART </a:t>
            </a:r>
            <a:r>
              <a:rPr lang="en-US" sz="2400" dirty="0" smtClean="0"/>
              <a:t>Boot: </a:t>
            </a:r>
            <a:r>
              <a:rPr lang="en-US" sz="2000" dirty="0" smtClean="0"/>
              <a:t>BLOB </a:t>
            </a:r>
            <a:r>
              <a:rPr lang="en-US" sz="2000" dirty="0" smtClean="0"/>
              <a:t>format, </a:t>
            </a:r>
            <a:r>
              <a:rPr lang="en-US" sz="2000" dirty="0" smtClean="0"/>
              <a:t>uses </a:t>
            </a:r>
            <a:r>
              <a:rPr lang="en-US" sz="2000" dirty="0" smtClean="0"/>
              <a:t>XMODEM protocol</a:t>
            </a:r>
          </a:p>
          <a:p>
            <a:pPr lvl="1"/>
            <a:endParaRPr lang="en-US" sz="2000" dirty="0" smtClean="0"/>
          </a:p>
          <a:p>
            <a:endParaRPr lang="en-US" sz="2400" dirty="0"/>
          </a:p>
        </p:txBody>
      </p:sp>
    </p:spTree>
    <p:extLst>
      <p:ext uri="{BB962C8B-B14F-4D97-AF65-F5344CB8AC3E}">
        <p14:creationId xmlns:p14="http://schemas.microsoft.com/office/powerpoint/2010/main" xmlns="" val="6841645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smtClean="0"/>
              <a:t>Boot Overview</a:t>
            </a:r>
            <a:endParaRPr lang="en-US" sz="2800" dirty="0" smtClean="0"/>
          </a:p>
          <a:p>
            <a:pPr eaLnBrk="1" hangingPunct="1"/>
            <a:r>
              <a:rPr lang="en-US" sz="2800" dirty="0" smtClean="0"/>
              <a:t>Boot </a:t>
            </a:r>
            <a:r>
              <a:rPr lang="en-US" sz="2800" dirty="0" smtClean="0"/>
              <a:t>Modes</a:t>
            </a:r>
          </a:p>
          <a:p>
            <a:pPr eaLnBrk="1" hangingPunct="1"/>
            <a:r>
              <a:rPr lang="en-US" sz="2800" dirty="0" smtClean="0"/>
              <a:t>File Formats </a:t>
            </a:r>
            <a:endParaRPr lang="en-US" sz="2800" dirty="0" smtClean="0"/>
          </a:p>
          <a:p>
            <a:pPr eaLnBrk="1" hangingPunct="1"/>
            <a:r>
              <a:rPr lang="en-US" sz="2800" dirty="0" smtClean="0"/>
              <a:t>Boot Mode </a:t>
            </a:r>
            <a:r>
              <a:rPr lang="en-US" sz="2800" dirty="0" smtClean="0"/>
              <a:t>Details</a:t>
            </a:r>
          </a:p>
          <a:p>
            <a:pPr eaLnBrk="1" hangingPunct="1"/>
            <a:r>
              <a:rPr lang="en-US" sz="2800" b="1" dirty="0" smtClean="0"/>
              <a:t>Second Stage Boot</a:t>
            </a:r>
          </a:p>
          <a:p>
            <a:pPr lvl="1" eaLnBrk="1" hangingPunct="1"/>
            <a:r>
              <a:rPr lang="en-US" sz="2400" dirty="0" smtClean="0"/>
              <a:t>IBL (Intermediate Boot Loader)</a:t>
            </a:r>
          </a:p>
          <a:p>
            <a:pPr lvl="1" eaLnBrk="1" hangingPunct="1"/>
            <a:r>
              <a:rPr lang="en-US" sz="2400" dirty="0" smtClean="0"/>
              <a:t>Booting Multiple Cores</a:t>
            </a:r>
          </a:p>
          <a:p>
            <a:pPr lvl="1" eaLnBrk="1" hangingPunct="1"/>
            <a:r>
              <a:rPr lang="en-US" sz="2400" dirty="0" smtClean="0"/>
              <a:t>U-boot</a:t>
            </a:r>
            <a:endParaRPr lang="en-US" sz="24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Second Stage Boot Load Process</a:t>
            </a:r>
          </a:p>
        </p:txBody>
      </p:sp>
      <p:sp>
        <p:nvSpPr>
          <p:cNvPr id="6" name="TextBox 5"/>
          <p:cNvSpPr txBox="1"/>
          <p:nvPr/>
        </p:nvSpPr>
        <p:spPr>
          <a:xfrm>
            <a:off x="914400" y="990600"/>
            <a:ext cx="7315200" cy="5484578"/>
          </a:xfrm>
          <a:prstGeom prst="rect">
            <a:avLst/>
          </a:prstGeom>
          <a:noFill/>
        </p:spPr>
        <p:txBody>
          <a:bodyPr wrap="square" rtlCol="0">
            <a:spAutoFit/>
          </a:bodyPr>
          <a:lstStyle/>
          <a:p>
            <a:r>
              <a:rPr lang="en-US" sz="2400" dirty="0" smtClean="0"/>
              <a:t>Q: What if more boot parameters are needed than can be specified in the boot pins? </a:t>
            </a:r>
          </a:p>
          <a:p>
            <a:endParaRPr lang="en-US" sz="2400" dirty="0"/>
          </a:p>
          <a:p>
            <a:r>
              <a:rPr lang="en-US" sz="2400" dirty="0" smtClean="0"/>
              <a:t>A: Other parameter values can be updated through the I2C boot mode.</a:t>
            </a:r>
          </a:p>
          <a:p>
            <a:endParaRPr lang="en-US" sz="2400" dirty="0" smtClean="0"/>
          </a:p>
          <a:p>
            <a:pPr marL="342900" indent="-342900" eaLnBrk="0" fontAlgn="base" hangingPunct="0">
              <a:spcBef>
                <a:spcPct val="20000"/>
              </a:spcBef>
              <a:spcAft>
                <a:spcPct val="0"/>
              </a:spcAft>
              <a:buFont typeface="Arial" pitchFamily="34" charset="0"/>
              <a:buChar char="•"/>
            </a:pPr>
            <a:r>
              <a:rPr lang="en-US" sz="2400" dirty="0" smtClean="0"/>
              <a:t>In this case, the I2C boot starts with an I2C boot parameter </a:t>
            </a:r>
            <a:r>
              <a:rPr lang="en-US" sz="2400" dirty="0" smtClean="0"/>
              <a:t>table, </a:t>
            </a:r>
            <a:r>
              <a:rPr lang="en-US" sz="2400" dirty="0" smtClean="0"/>
              <a:t>which in turn loads a custom updated parameter table for a specific boot mode. </a:t>
            </a:r>
          </a:p>
          <a:p>
            <a:pPr marL="342900" indent="-342900" eaLnBrk="0" fontAlgn="base" hangingPunct="0">
              <a:spcBef>
                <a:spcPct val="20000"/>
              </a:spcBef>
              <a:spcAft>
                <a:spcPct val="0"/>
              </a:spcAft>
              <a:buFont typeface="Arial" pitchFamily="34" charset="0"/>
              <a:buChar char="•"/>
            </a:pPr>
            <a:endParaRPr lang="en-US" sz="2400" dirty="0" smtClean="0"/>
          </a:p>
          <a:p>
            <a:pPr marL="342900" indent="-342900" eaLnBrk="0" fontAlgn="base" hangingPunct="0">
              <a:spcBef>
                <a:spcPct val="20000"/>
              </a:spcBef>
              <a:spcAft>
                <a:spcPct val="0"/>
              </a:spcAft>
              <a:buFont typeface="Arial" pitchFamily="34" charset="0"/>
              <a:buChar char="•"/>
            </a:pPr>
            <a:r>
              <a:rPr lang="en-US" sz="2400" dirty="0" smtClean="0"/>
              <a:t>Once the default parameter table is updated, the boot code executes using the updated boot parameter structure, following the same process as the primary boot mode.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Second Stage Boot Load Specifics</a:t>
            </a:r>
          </a:p>
        </p:txBody>
      </p:sp>
      <p:sp>
        <p:nvSpPr>
          <p:cNvPr id="31747" name="Text Placeholder 2"/>
          <p:cNvSpPr>
            <a:spLocks noGrp="1"/>
          </p:cNvSpPr>
          <p:nvPr>
            <p:ph type="body" sz="half" idx="1"/>
          </p:nvPr>
        </p:nvSpPr>
        <p:spPr>
          <a:xfrm>
            <a:off x="333375" y="1185863"/>
            <a:ext cx="8383588" cy="4692650"/>
          </a:xfrm>
        </p:spPr>
        <p:txBody>
          <a:bodyPr/>
          <a:lstStyle/>
          <a:p>
            <a:r>
              <a:rPr lang="en-US" sz="2400" dirty="0" smtClean="0"/>
              <a:t>The loaded EEPROM image has two boot parameter table blocks.</a:t>
            </a:r>
          </a:p>
          <a:p>
            <a:r>
              <a:rPr lang="en-US" sz="2400" dirty="0" smtClean="0"/>
              <a:t>The first block is an I2C boot parameter table, which sets the core clock and the address of the next block.</a:t>
            </a:r>
          </a:p>
          <a:p>
            <a:r>
              <a:rPr lang="en-US" sz="2400" dirty="0" smtClean="0"/>
              <a:t>The next block includes the requested boot mode-specific boot parameter table with user-specified values.</a:t>
            </a:r>
          </a:p>
          <a:p>
            <a:r>
              <a:rPr lang="en-US" sz="2400" dirty="0" smtClean="0"/>
              <a:t>After loading this image, the boot mode in the boot strap is set for I2C master boot.</a:t>
            </a:r>
          </a:p>
          <a:p>
            <a:r>
              <a:rPr lang="en-US" sz="2400" dirty="0" smtClean="0"/>
              <a:t>After POR, the I2C boot code is executed as a first-stage boot load, which updates the default boot parameter table and re-enters the boot code, executing the boot code utilizing the user-specific parameters.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Boot Loader (IBL)</a:t>
            </a:r>
            <a:endParaRPr lang="en-US" dirty="0"/>
          </a:p>
        </p:txBody>
      </p:sp>
      <p:sp>
        <p:nvSpPr>
          <p:cNvPr id="3" name="Text Placeholder 2"/>
          <p:cNvSpPr>
            <a:spLocks noGrp="1"/>
          </p:cNvSpPr>
          <p:nvPr>
            <p:ph type="body" sz="half" idx="1"/>
          </p:nvPr>
        </p:nvSpPr>
        <p:spPr>
          <a:xfrm>
            <a:off x="333375" y="1185862"/>
            <a:ext cx="8505825" cy="5291137"/>
          </a:xfrm>
        </p:spPr>
        <p:txBody>
          <a:bodyPr/>
          <a:lstStyle/>
          <a:p>
            <a:r>
              <a:rPr lang="en-US" sz="2800" dirty="0" smtClean="0"/>
              <a:t>Originally created as a work-around for a PLL locking issue in the C667x PG1.0 version.</a:t>
            </a:r>
          </a:p>
          <a:p>
            <a:r>
              <a:rPr lang="en-US" sz="2800" dirty="0" smtClean="0"/>
              <a:t>Same process as second stage boot loading.</a:t>
            </a:r>
          </a:p>
          <a:p>
            <a:r>
              <a:rPr lang="en-US" sz="2800" dirty="0" smtClean="0"/>
              <a:t>Also provides additional boot features:</a:t>
            </a:r>
          </a:p>
          <a:p>
            <a:pPr lvl="1"/>
            <a:r>
              <a:rPr lang="en-US" dirty="0" smtClean="0"/>
              <a:t>TFTP boot</a:t>
            </a:r>
          </a:p>
          <a:p>
            <a:pPr lvl="1"/>
            <a:r>
              <a:rPr lang="en-US" dirty="0" smtClean="0"/>
              <a:t>NAND boot</a:t>
            </a:r>
          </a:p>
          <a:p>
            <a:pPr lvl="1"/>
            <a:r>
              <a:rPr lang="en-US" dirty="0" smtClean="0"/>
              <a:t>NOR boot</a:t>
            </a:r>
          </a:p>
          <a:p>
            <a:r>
              <a:rPr lang="en-US" sz="2800" dirty="0" smtClean="0"/>
              <a:t>In the EVM, the FPGA is programmed to boot IBL, execute the PLL fix, and then jump right back to RBL for the set boot mode.</a:t>
            </a:r>
          </a:p>
          <a:p>
            <a:endParaRPr lang="en-US" dirty="0"/>
          </a:p>
        </p:txBody>
      </p:sp>
    </p:spTree>
    <p:extLst>
      <p:ext uri="{BB962C8B-B14F-4D97-AF65-F5344CB8AC3E}">
        <p14:creationId xmlns:p14="http://schemas.microsoft.com/office/powerpoint/2010/main" xmlns="" val="29997175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z="3600" dirty="0" smtClean="0"/>
              <a:t>KeyStone I Booting Multiple Cores</a:t>
            </a:r>
          </a:p>
        </p:txBody>
      </p:sp>
      <p:sp>
        <p:nvSpPr>
          <p:cNvPr id="3" name="Text Placeholder 2"/>
          <p:cNvSpPr>
            <a:spLocks noGrp="1"/>
          </p:cNvSpPr>
          <p:nvPr>
            <p:ph type="body" sz="half" idx="1"/>
          </p:nvPr>
        </p:nvSpPr>
        <p:spPr>
          <a:xfrm>
            <a:off x="333375" y="1185862"/>
            <a:ext cx="8310563" cy="4833937"/>
          </a:xfrm>
        </p:spPr>
        <p:txBody>
          <a:bodyPr/>
          <a:lstStyle/>
          <a:p>
            <a:r>
              <a:rPr lang="en-US" sz="2400" dirty="0" smtClean="0"/>
              <a:t>During the boot process, the boot loader code is loaded into the L2 of CorePac 0 from the ROM.</a:t>
            </a:r>
          </a:p>
          <a:p>
            <a:r>
              <a:rPr lang="en-US" sz="2400" dirty="0" smtClean="0"/>
              <a:t>The high 0xD23F (52K)  bytes of L2 in all CorePacs are reserved for the boot code. User should not overwrite this area.</a:t>
            </a:r>
          </a:p>
          <a:p>
            <a:r>
              <a:rPr lang="en-US" sz="2400" dirty="0" smtClean="0"/>
              <a:t>All the other cores will execute an IDLE.</a:t>
            </a:r>
          </a:p>
          <a:p>
            <a:r>
              <a:rPr lang="en-US" sz="2400" dirty="0" smtClean="0"/>
              <a:t>User should load the image into the L2 of CorePacs they want to boot.</a:t>
            </a:r>
          </a:p>
          <a:p>
            <a:r>
              <a:rPr lang="en-US" sz="2400" dirty="0" smtClean="0"/>
              <a:t>Before setting the Boot Complete register, the user should also set the start address of the code in the respective </a:t>
            </a:r>
            <a:r>
              <a:rPr lang="en-US" sz="2400" dirty="0" smtClean="0"/>
              <a:t>Boot Magic Address </a:t>
            </a:r>
            <a:r>
              <a:rPr lang="en-US" sz="2400" dirty="0" smtClean="0"/>
              <a:t>of the CorePac L2.</a:t>
            </a:r>
          </a:p>
          <a:p>
            <a:r>
              <a:rPr lang="en-US" sz="2400" dirty="0" smtClean="0"/>
              <a:t>Finally, the user image should also write the IPC Interrupt register to bring the required CorePacs out of IDLE.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Booting Multiple cores</a:t>
            </a:r>
            <a:endParaRPr lang="en-US" sz="3600" dirty="0"/>
          </a:p>
        </p:txBody>
      </p:sp>
      <p:sp>
        <p:nvSpPr>
          <p:cNvPr id="3" name="Text Placeholder 2"/>
          <p:cNvSpPr>
            <a:spLocks noGrp="1"/>
          </p:cNvSpPr>
          <p:nvPr>
            <p:ph type="body" sz="half" idx="1"/>
          </p:nvPr>
        </p:nvSpPr>
        <p:spPr>
          <a:xfrm>
            <a:off x="333375" y="1185863"/>
            <a:ext cx="7972425" cy="4692650"/>
          </a:xfrm>
        </p:spPr>
        <p:txBody>
          <a:bodyPr/>
          <a:lstStyle/>
          <a:p>
            <a:r>
              <a:rPr lang="en-US" sz="2400" dirty="0" smtClean="0"/>
              <a:t>ARM </a:t>
            </a:r>
            <a:r>
              <a:rPr lang="en-US" sz="2400" dirty="0" smtClean="0"/>
              <a:t>Core 0 </a:t>
            </a:r>
            <a:r>
              <a:rPr lang="en-US" sz="2400" dirty="0" smtClean="0"/>
              <a:t>is the master core.</a:t>
            </a:r>
          </a:p>
          <a:p>
            <a:r>
              <a:rPr lang="en-US" sz="2400" dirty="0" smtClean="0"/>
              <a:t>During the boot </a:t>
            </a:r>
            <a:r>
              <a:rPr lang="en-US" sz="2400" dirty="0" smtClean="0"/>
              <a:t>process, </a:t>
            </a:r>
            <a:r>
              <a:rPr lang="en-US" sz="2400" dirty="0" smtClean="0"/>
              <a:t>the other ARM cores </a:t>
            </a:r>
            <a:r>
              <a:rPr lang="en-US" sz="2400" dirty="0" smtClean="0"/>
              <a:t>(if available) </a:t>
            </a:r>
            <a:r>
              <a:rPr lang="en-US" sz="2400" dirty="0" smtClean="0"/>
              <a:t>are shut down.</a:t>
            </a:r>
          </a:p>
          <a:p>
            <a:r>
              <a:rPr lang="en-US" sz="2400" dirty="0" smtClean="0"/>
              <a:t>The application that is running in ARM </a:t>
            </a:r>
            <a:r>
              <a:rPr lang="en-US" sz="2400" dirty="0" smtClean="0"/>
              <a:t>C</a:t>
            </a:r>
            <a:r>
              <a:rPr lang="en-US" sz="2400" dirty="0" smtClean="0"/>
              <a:t>ore 0 </a:t>
            </a:r>
            <a:r>
              <a:rPr lang="en-US" sz="2400" dirty="0" smtClean="0"/>
              <a:t>needs to update the ARM magic address and then </a:t>
            </a:r>
            <a:r>
              <a:rPr lang="en-US" sz="2400" dirty="0"/>
              <a:t>power up the other ARM cores in the </a:t>
            </a:r>
            <a:r>
              <a:rPr lang="en-US" sz="2400" dirty="0" smtClean="0"/>
              <a:t>ARM CorePac cluster</a:t>
            </a:r>
            <a:r>
              <a:rPr lang="en-US" sz="2400" dirty="0" smtClean="0"/>
              <a:t>. </a:t>
            </a:r>
            <a:endParaRPr lang="en-US" sz="2400" dirty="0" smtClean="0"/>
          </a:p>
          <a:p>
            <a:r>
              <a:rPr lang="en-US" sz="2400" dirty="0" smtClean="0"/>
              <a:t>Once powered </a:t>
            </a:r>
            <a:r>
              <a:rPr lang="en-US" sz="2400" dirty="0" smtClean="0"/>
              <a:t>up, </a:t>
            </a:r>
            <a:r>
              <a:rPr lang="en-US" sz="2400" dirty="0" smtClean="0"/>
              <a:t>the other ARM cores will start executing from the address specified in the ARM magic </a:t>
            </a:r>
            <a:r>
              <a:rPr lang="en-US" sz="2400" dirty="0" smtClean="0"/>
              <a:t>address.</a:t>
            </a:r>
            <a:endParaRPr lang="en-US" sz="2400" dirty="0" smtClean="0"/>
          </a:p>
          <a:p>
            <a:r>
              <a:rPr lang="en-US" sz="2400" dirty="0" smtClean="0"/>
              <a:t>To boot the DSP cores, </a:t>
            </a:r>
            <a:r>
              <a:rPr lang="en-US" sz="2400" dirty="0" smtClean="0"/>
              <a:t>the MPM </a:t>
            </a:r>
            <a:r>
              <a:rPr lang="en-US" sz="2400" dirty="0" smtClean="0"/>
              <a:t>utility is </a:t>
            </a:r>
            <a:r>
              <a:rPr lang="en-US" sz="2400" dirty="0" smtClean="0"/>
              <a:t>used:</a:t>
            </a:r>
            <a:endParaRPr lang="en-US" sz="2400" dirty="0" smtClean="0"/>
          </a:p>
          <a:p>
            <a:pPr lvl="1"/>
            <a:r>
              <a:rPr lang="en-US" sz="2000" dirty="0" smtClean="0"/>
              <a:t>The </a:t>
            </a:r>
            <a:r>
              <a:rPr lang="en-US" sz="2000" b="1" dirty="0" smtClean="0"/>
              <a:t>multi-proc manager</a:t>
            </a:r>
            <a:r>
              <a:rPr lang="en-US" sz="2000" dirty="0" smtClean="0"/>
              <a:t> (</a:t>
            </a:r>
            <a:r>
              <a:rPr lang="en-US" sz="2000" b="1" dirty="0" smtClean="0"/>
              <a:t>MPM</a:t>
            </a:r>
            <a:r>
              <a:rPr lang="en-US" sz="2000" dirty="0" smtClean="0"/>
              <a:t>) provides services to load, run, and manage slave </a:t>
            </a:r>
            <a:r>
              <a:rPr lang="en-US" sz="2000" dirty="0" smtClean="0"/>
              <a:t>processors.</a:t>
            </a:r>
            <a:endParaRPr lang="en-US" sz="2000" dirty="0" smtClean="0"/>
          </a:p>
          <a:p>
            <a:pPr lvl="1"/>
            <a:r>
              <a:rPr lang="en-US" sz="2000" dirty="0" smtClean="0"/>
              <a:t>MPM must be used to load the DSP code if IPCv3 is </a:t>
            </a:r>
            <a:r>
              <a:rPr lang="en-US" sz="2000" dirty="0" smtClean="0"/>
              <a:t>used.</a:t>
            </a:r>
            <a:endParaRPr lang="en-US" sz="2000" dirty="0"/>
          </a:p>
        </p:txBody>
      </p:sp>
    </p:spTree>
    <p:extLst>
      <p:ext uri="{BB962C8B-B14F-4D97-AF65-F5344CB8AC3E}">
        <p14:creationId xmlns:p14="http://schemas.microsoft.com/office/powerpoint/2010/main" xmlns="" val="18962658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U-Boot Universal Boot Loader (1/2)</a:t>
            </a:r>
            <a:endParaRPr lang="en-US" sz="3600" dirty="0"/>
          </a:p>
        </p:txBody>
      </p:sp>
      <p:sp>
        <p:nvSpPr>
          <p:cNvPr id="3" name="Text Placeholder 2"/>
          <p:cNvSpPr>
            <a:spLocks noGrp="1"/>
          </p:cNvSpPr>
          <p:nvPr>
            <p:ph type="body" sz="half" idx="1"/>
          </p:nvPr>
        </p:nvSpPr>
        <p:spPr>
          <a:xfrm>
            <a:off x="333375" y="1185863"/>
            <a:ext cx="7972425" cy="4692650"/>
          </a:xfrm>
        </p:spPr>
        <p:txBody>
          <a:bodyPr/>
          <a:lstStyle/>
          <a:p>
            <a:r>
              <a:rPr lang="en-US" sz="2800" dirty="0" smtClean="0"/>
              <a:t>U-Boot </a:t>
            </a:r>
            <a:r>
              <a:rPr lang="en-US" sz="2800" dirty="0" smtClean="0"/>
              <a:t>is an open source cross-platform boot loader application that </a:t>
            </a:r>
            <a:r>
              <a:rPr lang="en-US" sz="2800" dirty="0" smtClean="0"/>
              <a:t>facilitates </a:t>
            </a:r>
            <a:r>
              <a:rPr lang="en-US" sz="2800" dirty="0" smtClean="0"/>
              <a:t>loading images and </a:t>
            </a:r>
            <a:r>
              <a:rPr lang="en-US" sz="2800" dirty="0" smtClean="0"/>
              <a:t>more.</a:t>
            </a:r>
            <a:endParaRPr lang="en-US" sz="2800" dirty="0" smtClean="0"/>
          </a:p>
          <a:p>
            <a:r>
              <a:rPr lang="en-US" sz="2800" dirty="0" smtClean="0"/>
              <a:t>In addition to </a:t>
            </a:r>
            <a:r>
              <a:rPr lang="en-US" sz="2800" dirty="0" smtClean="0"/>
              <a:t>configuring </a:t>
            </a:r>
            <a:r>
              <a:rPr lang="en-US" sz="2800" dirty="0" smtClean="0"/>
              <a:t>the hardware, </a:t>
            </a:r>
            <a:r>
              <a:rPr lang="en-US" sz="2800" dirty="0" smtClean="0"/>
              <a:t>the</a:t>
            </a:r>
            <a:br>
              <a:rPr lang="en-US" sz="2800" dirty="0" smtClean="0"/>
            </a:br>
            <a:r>
              <a:rPr lang="en-US" sz="2800" dirty="0" smtClean="0"/>
              <a:t>U-Boot </a:t>
            </a:r>
            <a:r>
              <a:rPr lang="en-US" sz="2800" dirty="0" smtClean="0"/>
              <a:t>enables the user to </a:t>
            </a:r>
            <a:r>
              <a:rPr lang="en-US" sz="2800" dirty="0" smtClean="0"/>
              <a:t>do the following:</a:t>
            </a:r>
            <a:endParaRPr lang="en-US" sz="2800" dirty="0" smtClean="0"/>
          </a:p>
          <a:p>
            <a:pPr lvl="1"/>
            <a:r>
              <a:rPr lang="en-US" sz="2400" dirty="0" smtClean="0"/>
              <a:t>R</a:t>
            </a:r>
            <a:r>
              <a:rPr lang="en-US" sz="2400" dirty="0" smtClean="0"/>
              <a:t>ead </a:t>
            </a:r>
            <a:r>
              <a:rPr lang="en-US" sz="2400" dirty="0" smtClean="0"/>
              <a:t>and write </a:t>
            </a:r>
            <a:r>
              <a:rPr lang="en-US" sz="2400" dirty="0" smtClean="0"/>
              <a:t>to arbitrary </a:t>
            </a:r>
            <a:r>
              <a:rPr lang="en-US" sz="2400" dirty="0" smtClean="0"/>
              <a:t>memory </a:t>
            </a:r>
            <a:r>
              <a:rPr lang="en-US" sz="2400" dirty="0" smtClean="0"/>
              <a:t>locations</a:t>
            </a:r>
            <a:endParaRPr lang="en-US" sz="2400" dirty="0" smtClean="0"/>
          </a:p>
          <a:p>
            <a:pPr lvl="1"/>
            <a:r>
              <a:rPr lang="en-US" sz="2400" dirty="0" smtClean="0"/>
              <a:t>L</a:t>
            </a:r>
            <a:r>
              <a:rPr lang="en-US" sz="2400" dirty="0" smtClean="0"/>
              <a:t>oad </a:t>
            </a:r>
            <a:r>
              <a:rPr lang="en-US" sz="2400" dirty="0" smtClean="0"/>
              <a:t>image into RAM</a:t>
            </a:r>
          </a:p>
          <a:p>
            <a:pPr lvl="1"/>
            <a:r>
              <a:rPr lang="en-US" sz="2400" dirty="0" smtClean="0"/>
              <a:t>Copy </a:t>
            </a:r>
            <a:r>
              <a:rPr lang="en-US" sz="2400" dirty="0" smtClean="0"/>
              <a:t>data into the flash</a:t>
            </a:r>
          </a:p>
          <a:p>
            <a:pPr lvl="1"/>
            <a:r>
              <a:rPr lang="en-US" sz="2400" dirty="0" smtClean="0"/>
              <a:t>Provide starting address for the code</a:t>
            </a:r>
          </a:p>
          <a:p>
            <a:endParaRPr lang="en-US" sz="2800" dirty="0"/>
          </a:p>
        </p:txBody>
      </p:sp>
    </p:spTree>
    <p:extLst>
      <p:ext uri="{BB962C8B-B14F-4D97-AF65-F5344CB8AC3E}">
        <p14:creationId xmlns:p14="http://schemas.microsoft.com/office/powerpoint/2010/main" xmlns="" val="1896265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62000" y="792405"/>
            <a:ext cx="7391400" cy="5755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smtClean="0"/>
              <a:t>OnFileLoaded(int nErrorCode, int bSymbolsOnly)</a:t>
            </a:r>
          </a:p>
          <a:p>
            <a:r>
              <a:rPr lang="en-US" sz="1600" dirty="0" smtClean="0"/>
              <a:t>{</a:t>
            </a:r>
          </a:p>
          <a:p>
            <a:r>
              <a:rPr lang="en-US" sz="1600" dirty="0" smtClean="0"/>
              <a:t>        // Allows only core 0 can do i2c programming</a:t>
            </a:r>
          </a:p>
          <a:p>
            <a:r>
              <a:rPr lang="en-US" sz="1600" dirty="0" smtClean="0"/>
              <a:t>        if (DNUM == 0)</a:t>
            </a:r>
          </a:p>
          <a:p>
            <a:r>
              <a:rPr lang="en-US" sz="1600" dirty="0" smtClean="0"/>
              <a:t>        {</a:t>
            </a:r>
          </a:p>
          <a:p>
            <a:r>
              <a:rPr lang="en-US" sz="1600" dirty="0" smtClean="0"/>
              <a:t>            // Checks if eeprom i2c programming was started</a:t>
            </a:r>
          </a:p>
          <a:p>
            <a:r>
              <a:rPr lang="en-US" sz="1600" dirty="0" smtClean="0"/>
              <a:t>            if (i2cprog!=0)</a:t>
            </a:r>
          </a:p>
          <a:p>
            <a:r>
              <a:rPr lang="en-US" sz="1600" dirty="0" smtClean="0"/>
              <a:t>            {</a:t>
            </a:r>
          </a:p>
          <a:p>
            <a:r>
              <a:rPr lang="en-US" sz="1600" dirty="0" smtClean="0"/>
              <a:t>                // Test for little endian</a:t>
            </a:r>
          </a:p>
          <a:p>
            <a:r>
              <a:rPr lang="en-US" sz="1600" dirty="0" smtClean="0"/>
              <a:t>                if (i2cprog==LITTLE_END)</a:t>
            </a:r>
          </a:p>
          <a:p>
            <a:r>
              <a:rPr lang="en-US" sz="1600" dirty="0" smtClean="0"/>
              <a:t>                {</a:t>
            </a:r>
          </a:p>
          <a:p>
            <a:r>
              <a:rPr lang="en-US" sz="1600" dirty="0" smtClean="0"/>
              <a:t>                    // For little endian</a:t>
            </a:r>
          </a:p>
          <a:p>
            <a:r>
              <a:rPr lang="en-US" sz="1600" dirty="0" smtClean="0"/>
              <a:t>                    // Remove i2c eeprom switch</a:t>
            </a:r>
          </a:p>
          <a:p>
            <a:r>
              <a:rPr lang="en-US" sz="1600" dirty="0" smtClean="0"/>
              <a:t>                    i2cprog=0;</a:t>
            </a:r>
          </a:p>
          <a:p>
            <a:r>
              <a:rPr lang="en-US" sz="1600" dirty="0" smtClean="0"/>
              <a:t>                    // Load data file to program</a:t>
            </a:r>
          </a:p>
          <a:p>
            <a:r>
              <a:rPr lang="en-US" sz="1600" dirty="0" smtClean="0"/>
              <a:t>                    GEL_MemoryLoad(0x900000, 0, 0x10000, "$(GEL_file_dir)\\dsprom.dat");</a:t>
            </a:r>
          </a:p>
          <a:p>
            <a:r>
              <a:rPr lang="en-US" sz="1600" dirty="0" smtClean="0"/>
              <a:t> </a:t>
            </a:r>
          </a:p>
          <a:p>
            <a:r>
              <a:rPr lang="en-US" sz="1600" dirty="0" smtClean="0"/>
              <a:t>                    // Load i2c programmer parameters file</a:t>
            </a:r>
          </a:p>
          <a:p>
            <a:r>
              <a:rPr lang="en-US" sz="1600" dirty="0" smtClean="0"/>
              <a:t>                    GEL_MemoryLoad(0x800000, 0, 0x60, "$(GEL_file_dir)\\..\\i2crom\\params_le.dat");</a:t>
            </a:r>
          </a:p>
          <a:p>
            <a:r>
              <a:rPr lang="en-US" sz="1600" dirty="0" smtClean="0"/>
              <a:t>                    // Programs the dsp eeprom</a:t>
            </a:r>
          </a:p>
          <a:p>
            <a:r>
              <a:rPr lang="en-US" sz="1600" dirty="0" smtClean="0"/>
              <a:t>                    GEL_Run();</a:t>
            </a:r>
          </a:p>
          <a:p>
            <a:r>
              <a:rPr lang="en-US" sz="1600" dirty="0" smtClean="0"/>
              <a:t>                }</a:t>
            </a:r>
            <a:endParaRPr lang="en-US" sz="1600" dirty="0"/>
          </a:p>
        </p:txBody>
      </p:sp>
      <p:sp>
        <p:nvSpPr>
          <p:cNvPr id="7" name="Title 6"/>
          <p:cNvSpPr>
            <a:spLocks noGrp="1"/>
          </p:cNvSpPr>
          <p:nvPr>
            <p:ph type="title"/>
          </p:nvPr>
        </p:nvSpPr>
        <p:spPr>
          <a:xfrm>
            <a:off x="457200" y="76200"/>
            <a:ext cx="8229600" cy="609600"/>
          </a:xfrm>
        </p:spPr>
        <p:txBody>
          <a:bodyPr/>
          <a:lstStyle/>
          <a:p>
            <a:r>
              <a:rPr lang="en-US" sz="3200" dirty="0" smtClean="0"/>
              <a:t>Gel Routine During Load</a:t>
            </a:r>
            <a:endParaRPr lang="en-US" sz="32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U-Boot Universal Boot Loader(2/2</a:t>
            </a:r>
            <a:r>
              <a:rPr lang="en-US" sz="3600" dirty="0" smtClean="0"/>
              <a:t>)</a:t>
            </a:r>
            <a:endParaRPr lang="en-US" sz="3600" dirty="0"/>
          </a:p>
        </p:txBody>
      </p:sp>
      <p:sp>
        <p:nvSpPr>
          <p:cNvPr id="3" name="Text Placeholder 2"/>
          <p:cNvSpPr>
            <a:spLocks noGrp="1"/>
          </p:cNvSpPr>
          <p:nvPr>
            <p:ph type="body" sz="half" idx="1"/>
          </p:nvPr>
        </p:nvSpPr>
        <p:spPr>
          <a:xfrm>
            <a:off x="333375" y="1066800"/>
            <a:ext cx="7972425" cy="5214937"/>
          </a:xfrm>
        </p:spPr>
        <p:txBody>
          <a:bodyPr/>
          <a:lstStyle/>
          <a:p>
            <a:r>
              <a:rPr lang="en-US" sz="2800" dirty="0" smtClean="0"/>
              <a:t>U-Boot </a:t>
            </a:r>
            <a:r>
              <a:rPr lang="en-US" sz="2800" dirty="0" smtClean="0"/>
              <a:t>monitor application enables </a:t>
            </a:r>
            <a:r>
              <a:rPr lang="en-US" sz="2800" dirty="0" smtClean="0"/>
              <a:t>control of the  U-Boot from an external terminal.</a:t>
            </a:r>
            <a:endParaRPr lang="en-US" sz="2800" dirty="0" smtClean="0"/>
          </a:p>
          <a:p>
            <a:r>
              <a:rPr lang="en-US" sz="2800" dirty="0" smtClean="0"/>
              <a:t>The user can define a set of parameters </a:t>
            </a:r>
            <a:r>
              <a:rPr lang="en-US" sz="2800" dirty="0" smtClean="0"/>
              <a:t>(environment </a:t>
            </a:r>
            <a:r>
              <a:rPr lang="en-US" sz="2800" dirty="0" smtClean="0"/>
              <a:t>variables) </a:t>
            </a:r>
            <a:r>
              <a:rPr lang="en-US" sz="2800" dirty="0" smtClean="0"/>
              <a:t>that control </a:t>
            </a:r>
            <a:r>
              <a:rPr lang="en-US" sz="2800" dirty="0" smtClean="0"/>
              <a:t>the BOOT process. These parameters are stored in flash. </a:t>
            </a:r>
          </a:p>
          <a:p>
            <a:pPr lvl="1"/>
            <a:r>
              <a:rPr lang="en-US" sz="2400" dirty="0" err="1" smtClean="0"/>
              <a:t>Setenv</a:t>
            </a:r>
            <a:r>
              <a:rPr lang="en-US" sz="2400" dirty="0" smtClean="0"/>
              <a:t> defines </a:t>
            </a:r>
            <a:r>
              <a:rPr lang="en-US" sz="2400" dirty="0" smtClean="0"/>
              <a:t>an environment variable</a:t>
            </a:r>
          </a:p>
          <a:p>
            <a:pPr lvl="1"/>
            <a:r>
              <a:rPr lang="en-US" sz="2400" dirty="0" err="1" smtClean="0"/>
              <a:t>Printenv</a:t>
            </a:r>
            <a:r>
              <a:rPr lang="en-US" sz="2400" dirty="0" smtClean="0"/>
              <a:t> </a:t>
            </a:r>
            <a:r>
              <a:rPr lang="en-US" sz="2400" dirty="0" smtClean="0"/>
              <a:t>shows </a:t>
            </a:r>
            <a:r>
              <a:rPr lang="en-US" sz="2400" dirty="0" smtClean="0"/>
              <a:t>the current parameters (environment variables)</a:t>
            </a:r>
          </a:p>
          <a:p>
            <a:pPr lvl="1"/>
            <a:r>
              <a:rPr lang="en-US" sz="2400" dirty="0" err="1" smtClean="0"/>
              <a:t>Saveenv</a:t>
            </a:r>
            <a:r>
              <a:rPr lang="en-US" sz="2400" dirty="0" smtClean="0"/>
              <a:t> </a:t>
            </a:r>
            <a:r>
              <a:rPr lang="en-US" sz="2400" dirty="0" smtClean="0"/>
              <a:t>saves the new </a:t>
            </a:r>
            <a:r>
              <a:rPr lang="en-US" sz="2400" dirty="0" smtClean="0"/>
              <a:t>setting into the flash</a:t>
            </a:r>
          </a:p>
          <a:p>
            <a:r>
              <a:rPr lang="en-US" sz="2800" dirty="0" smtClean="0"/>
              <a:t>The next slide shows </a:t>
            </a:r>
            <a:r>
              <a:rPr lang="en-US" sz="2800" dirty="0" smtClean="0"/>
              <a:t>an example </a:t>
            </a:r>
            <a:r>
              <a:rPr lang="en-US" sz="2800" dirty="0" err="1" smtClean="0"/>
              <a:t>printenv</a:t>
            </a:r>
            <a:r>
              <a:rPr lang="en-US" sz="2800" dirty="0" smtClean="0"/>
              <a:t> result</a:t>
            </a:r>
            <a:endParaRPr lang="en-US" sz="2800" dirty="0"/>
          </a:p>
        </p:txBody>
      </p:sp>
    </p:spTree>
    <p:extLst>
      <p:ext uri="{BB962C8B-B14F-4D97-AF65-F5344CB8AC3E}">
        <p14:creationId xmlns:p14="http://schemas.microsoft.com/office/powerpoint/2010/main" xmlns="" val="18962658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304800" y="152936"/>
            <a:ext cx="88392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TCI6638 EVM # printenv</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addr_uboot=0x87000000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args_all=setenv bootargs console=ttyS0,115200n8 rootwait=1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args_net=setenv bootargs ${bootargs} rootfstype=nfs root=/dev/nfs rw nfsroot=${serverip}:${nfs_root},${nfs_options} ip=192.168.0.53:::::eth0:off</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args_ramfs=setenv bootargs ${bootargs} earlyprintk rdinit=/sbin/init rw root=/dev/ram0 initrd=0x802000000,80M</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boot=net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bootcmd=run init_${boot} get_fdt_${boot} get_mon_${boot} get_kern_${boot} run_mon run_kern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gatewayip=192.168.0.1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get_fdt_ramfs=tftp ${addr_fdt} ${tftp_root}/${name_fdt}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get_mon_net=tftp ${addr_mon} ${tftp_root}/${name_mon}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init_net=run args_all args_net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init_ramfs=run args_all args_ramfs get_fs_ramfs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ipaddr=192.168.0.53</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mem_lpae=1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mem_reserve=512M</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name_fdt=uImage-k2hk-evm.dtb</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name_fs=tisdk-rootfs.cpio.gz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nfs_options=v3,tcp,rsize=4096,wsize=4096</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nfs_root=/opt/filesys/student3</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run_kern=bootm ${addr_kern} - ${addr_fdt}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run_mon=mon_install ${addr_mon}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serverip=192.168.0.100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tftp_root=student3</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3200400"/>
          </a:xfrm>
        </p:spPr>
        <p:txBody>
          <a:bodyPr/>
          <a:lstStyle/>
          <a:p>
            <a:r>
              <a:rPr lang="en-US" dirty="0" smtClean="0"/>
              <a:t>Questions?</a:t>
            </a:r>
            <a:br>
              <a:rPr lang="en-US" dirty="0" smtClean="0"/>
            </a:br>
            <a:r>
              <a:rPr lang="en-US" dirty="0" smtClean="0"/>
              <a:t/>
            </a:r>
            <a:br>
              <a:rPr lang="en-US" dirty="0" smtClean="0"/>
            </a:br>
            <a:r>
              <a:rPr lang="en-US" dirty="0" smtClean="0"/>
              <a:t/>
            </a:r>
            <a:br>
              <a:rPr lang="en-US" dirty="0" smtClean="0"/>
            </a:br>
            <a:r>
              <a:rPr lang="en-US" dirty="0" smtClean="0"/>
              <a:t>Thanks !</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Up</a:t>
            </a:r>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Hibernation</a:t>
            </a:r>
          </a:p>
        </p:txBody>
      </p:sp>
      <p:sp>
        <p:nvSpPr>
          <p:cNvPr id="12291" name="Content Placeholder 2"/>
          <p:cNvSpPr>
            <a:spLocks noGrp="1"/>
          </p:cNvSpPr>
          <p:nvPr>
            <p:ph idx="1"/>
          </p:nvPr>
        </p:nvSpPr>
        <p:spPr/>
        <p:txBody>
          <a:bodyPr/>
          <a:lstStyle/>
          <a:p>
            <a:pPr eaLnBrk="1" hangingPunct="1"/>
            <a:r>
              <a:rPr lang="en-US" sz="1800" dirty="0" smtClean="0"/>
              <a:t>Hibernation 1</a:t>
            </a:r>
          </a:p>
          <a:p>
            <a:pPr lvl="1" eaLnBrk="1" hangingPunct="1"/>
            <a:r>
              <a:rPr lang="en-US" sz="1800" dirty="0" smtClean="0"/>
              <a:t>The application needs to ensure that the chip control register is set correctly to avoid MSMC reset. </a:t>
            </a:r>
          </a:p>
          <a:p>
            <a:pPr eaLnBrk="1" hangingPunct="1"/>
            <a:r>
              <a:rPr lang="en-US" sz="1800" dirty="0" smtClean="0"/>
              <a:t>Hibernation 2</a:t>
            </a:r>
          </a:p>
          <a:p>
            <a:pPr lvl="1" eaLnBrk="1" hangingPunct="1"/>
            <a:r>
              <a:rPr lang="en-US" sz="1800" dirty="0" smtClean="0"/>
              <a:t>MSMC is reinitialized to default values.</a:t>
            </a:r>
          </a:p>
          <a:p>
            <a:pPr eaLnBrk="1" hangingPunct="1"/>
            <a:r>
              <a:rPr lang="en-US" sz="1800" dirty="0" smtClean="0"/>
              <a:t>For both modes, the Application is responsible for shutdown of all desired IP blocks. </a:t>
            </a:r>
          </a:p>
          <a:p>
            <a:pPr eaLnBrk="1" hangingPunct="1"/>
            <a:r>
              <a:rPr lang="en-US" sz="1800" dirty="0" smtClean="0"/>
              <a:t>A hard or soft reset can be configured to bring  a hibernating device out of hibernation</a:t>
            </a:r>
          </a:p>
          <a:p>
            <a:pPr lvl="1" eaLnBrk="1" hangingPunct="1"/>
            <a:r>
              <a:rPr lang="en-US" sz="1800" dirty="0" smtClean="0"/>
              <a:t>After the reset, the boot loader code checks the PWRSTATECTL register to identify the hibernation mode and branch address and </a:t>
            </a:r>
            <a:r>
              <a:rPr lang="en-US" sz="1800" b="1" dirty="0" smtClean="0"/>
              <a:t>recovery master</a:t>
            </a:r>
            <a:r>
              <a:rPr lang="en-US" sz="1800" dirty="0" smtClean="0"/>
              <a:t>. </a:t>
            </a:r>
          </a:p>
          <a:p>
            <a:pPr lvl="1" eaLnBrk="1" hangingPunct="1"/>
            <a:r>
              <a:rPr lang="en-US" sz="1800" dirty="0" smtClean="0"/>
              <a:t>Subsequent Actions</a:t>
            </a:r>
          </a:p>
          <a:p>
            <a:pPr lvl="2" eaLnBrk="1" hangingPunct="1"/>
            <a:r>
              <a:rPr lang="en-US" sz="1800" dirty="0" smtClean="0"/>
              <a:t>Peripherals and CorePacs are powered</a:t>
            </a:r>
          </a:p>
          <a:p>
            <a:pPr lvl="2" eaLnBrk="1" hangingPunct="1"/>
            <a:r>
              <a:rPr lang="en-US" sz="1800" dirty="0" smtClean="0"/>
              <a:t>The awakened device branches to the application code which utilizes the values stored in MSMC or DDR3 prior to hibernation and the recovery master starts the recovery process.</a:t>
            </a: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8" name="Rectangle 9"/>
          <p:cNvSpPr>
            <a:spLocks noGrp="1" noChangeArrowheads="1"/>
          </p:cNvSpPr>
          <p:nvPr>
            <p:ph type="title"/>
          </p:nvPr>
        </p:nvSpPr>
        <p:spPr/>
        <p:txBody>
          <a:bodyPr/>
          <a:lstStyle/>
          <a:p>
            <a:pPr eaLnBrk="1" hangingPunct="1"/>
            <a:r>
              <a:rPr lang="en-US" dirty="0" smtClean="0"/>
              <a:t>Boot Configuration</a:t>
            </a:r>
            <a:br>
              <a:rPr lang="en-US" dirty="0" smtClean="0"/>
            </a:br>
            <a:r>
              <a:rPr lang="en-US" dirty="0" smtClean="0"/>
              <a:t>I2C Passive Mode</a:t>
            </a:r>
          </a:p>
        </p:txBody>
      </p:sp>
      <p:sp>
        <p:nvSpPr>
          <p:cNvPr id="21509" name="Rectangle 10"/>
          <p:cNvSpPr>
            <a:spLocks noGrp="1" noChangeArrowheads="1"/>
          </p:cNvSpPr>
          <p:nvPr>
            <p:ph type="body" sz="half" idx="1"/>
          </p:nvPr>
        </p:nvSpPr>
        <p:spPr>
          <a:xfrm>
            <a:off x="333375" y="1185863"/>
            <a:ext cx="8496300" cy="4692650"/>
          </a:xfrm>
        </p:spPr>
        <p:txBody>
          <a:bodyPr/>
          <a:lstStyle/>
          <a:p>
            <a:pPr eaLnBrk="1" hangingPunct="1"/>
            <a:r>
              <a:rPr lang="en-US" sz="1800" dirty="0" smtClean="0"/>
              <a:t>In passive mode the I2C Device Configuration uses 5 bits of device configuration instead of 7 used in master mode.</a:t>
            </a:r>
          </a:p>
          <a:p>
            <a:pPr eaLnBrk="1" hangingPunct="1"/>
            <a:r>
              <a:rPr lang="en-US" sz="1800" dirty="0" smtClean="0"/>
              <a:t>In passive mode the device does not drive the clock, but simply </a:t>
            </a:r>
            <a:r>
              <a:rPr lang="en-US" sz="1800" dirty="0" err="1" smtClean="0"/>
              <a:t>acks</a:t>
            </a:r>
            <a:r>
              <a:rPr lang="en-US" sz="1800" dirty="0" smtClean="0"/>
              <a:t> data received on the specified address.</a:t>
            </a:r>
          </a:p>
          <a:p>
            <a:pPr eaLnBrk="1" hangingPunct="1"/>
            <a:r>
              <a:rPr lang="en-US" sz="1800" dirty="0" smtClean="0"/>
              <a:t>The I2C address is calculated by adding 0x19 to the I2C address specified in the device configuration.</a:t>
            </a:r>
          </a:p>
          <a:p>
            <a:pPr eaLnBrk="1" hangingPunct="1"/>
            <a:r>
              <a:rPr lang="en-US" sz="1800" dirty="0" smtClean="0"/>
              <a:t>Header format: (0x19 + I2C address) xx </a:t>
            </a:r>
            <a:r>
              <a:rPr lang="en-US" sz="1800" dirty="0" err="1" smtClean="0"/>
              <a:t>xx</a:t>
            </a:r>
            <a:r>
              <a:rPr lang="en-US" sz="1800" dirty="0" smtClean="0"/>
              <a:t> </a:t>
            </a:r>
            <a:r>
              <a:rPr lang="en-US" sz="1800" dirty="0" err="1" smtClean="0"/>
              <a:t>yy</a:t>
            </a:r>
            <a:r>
              <a:rPr lang="en-US" sz="1800" dirty="0" smtClean="0"/>
              <a:t> </a:t>
            </a:r>
            <a:r>
              <a:rPr lang="en-US" sz="1800" dirty="0" err="1" smtClean="0"/>
              <a:t>yy</a:t>
            </a:r>
            <a:r>
              <a:rPr lang="en-US" sz="1800" dirty="0" smtClean="0"/>
              <a:t> </a:t>
            </a:r>
            <a:r>
              <a:rPr lang="en-US" sz="1800" dirty="0" err="1" smtClean="0"/>
              <a:t>zz</a:t>
            </a:r>
            <a:r>
              <a:rPr lang="en-US" sz="1800" dirty="0" smtClean="0"/>
              <a:t> </a:t>
            </a:r>
            <a:r>
              <a:rPr lang="en-US" sz="1800" dirty="0" err="1" smtClean="0"/>
              <a:t>zz</a:t>
            </a:r>
            <a:endParaRPr lang="en-US" sz="1800" dirty="0" smtClean="0"/>
          </a:p>
          <a:p>
            <a:pPr lvl="1" eaLnBrk="1" hangingPunct="1"/>
            <a:r>
              <a:rPr lang="en-US" sz="1400" dirty="0" smtClean="0"/>
              <a:t>xx </a:t>
            </a:r>
            <a:r>
              <a:rPr lang="en-US" sz="1400" dirty="0" err="1" smtClean="0"/>
              <a:t>xx</a:t>
            </a:r>
            <a:r>
              <a:rPr lang="en-US" sz="1400" dirty="0" smtClean="0"/>
              <a:t>  = length,  </a:t>
            </a:r>
            <a:r>
              <a:rPr lang="en-US" sz="1400" dirty="0" err="1" smtClean="0"/>
              <a:t>yy</a:t>
            </a:r>
            <a:r>
              <a:rPr lang="en-US" sz="1400" dirty="0" smtClean="0"/>
              <a:t> </a:t>
            </a:r>
            <a:r>
              <a:rPr lang="en-US" sz="1400" dirty="0" err="1" smtClean="0"/>
              <a:t>yy</a:t>
            </a:r>
            <a:r>
              <a:rPr lang="en-US" sz="1400" dirty="0" smtClean="0"/>
              <a:t> = checksum,  </a:t>
            </a:r>
            <a:r>
              <a:rPr lang="en-US" sz="1400" dirty="0" err="1" smtClean="0"/>
              <a:t>zz</a:t>
            </a:r>
            <a:r>
              <a:rPr lang="en-US" sz="1400" dirty="0" smtClean="0"/>
              <a:t> </a:t>
            </a:r>
            <a:r>
              <a:rPr lang="en-US" sz="1400" dirty="0" err="1" smtClean="0"/>
              <a:t>zz</a:t>
            </a:r>
            <a:r>
              <a:rPr lang="en-US" sz="1400" dirty="0" smtClean="0"/>
              <a:t> = boot option</a:t>
            </a:r>
          </a:p>
          <a:p>
            <a:pPr lvl="1" eaLnBrk="1" hangingPunct="1"/>
            <a:endParaRPr lang="en-US" sz="14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p:txBody>
      </p:sp>
      <p:graphicFrame>
        <p:nvGraphicFramePr>
          <p:cNvPr id="555228" name="Group 220"/>
          <p:cNvGraphicFramePr>
            <a:graphicFrameLocks noGrp="1"/>
          </p:cNvGraphicFramePr>
          <p:nvPr>
            <p:ph sz="quarter" idx="3"/>
            <p:extLst>
              <p:ext uri="{D42A27DB-BD31-4B8C-83A1-F6EECF244321}">
                <p14:modId xmlns:p14="http://schemas.microsoft.com/office/powerpoint/2010/main" xmlns="" val="1338941446"/>
              </p:ext>
            </p:extLst>
          </p:nvPr>
        </p:nvGraphicFramePr>
        <p:xfrm>
          <a:off x="533400" y="4800600"/>
          <a:ext cx="8223250" cy="1525589"/>
        </p:xfrm>
        <a:graphic>
          <a:graphicData uri="http://schemas.openxmlformats.org/drawingml/2006/table">
            <a:tbl>
              <a:tblPr/>
              <a:tblGrid>
                <a:gridCol w="1485900"/>
                <a:gridCol w="1233488"/>
                <a:gridCol w="5503862"/>
              </a:tblGrid>
              <a:tr h="304800">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Passive Mode Device Configuration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306388">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3213">
                <a:tc row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Mode</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Master Mode </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6388">
                <a:tc vMerge="1">
                  <a:txBody>
                    <a:bodyPr/>
                    <a:lstStyle/>
                    <a:p>
                      <a:endParaRPr lang="en-US"/>
                    </a:p>
                  </a:txBody>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Passive Mode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Address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0-7</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The I2C Bus address the device will listen to for data</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1561" name="Group 57"/>
          <p:cNvGraphicFramePr>
            <a:graphicFrameLocks noGrp="1"/>
          </p:cNvGraphicFramePr>
          <p:nvPr>
            <p:ph sz="quarter" idx="2"/>
            <p:extLst>
              <p:ext uri="{D42A27DB-BD31-4B8C-83A1-F6EECF244321}">
                <p14:modId xmlns:p14="http://schemas.microsoft.com/office/powerpoint/2010/main" xmlns="" val="1470667494"/>
              </p:ext>
            </p:extLst>
          </p:nvPr>
        </p:nvGraphicFramePr>
        <p:xfrm>
          <a:off x="762000" y="3657600"/>
          <a:ext cx="7753350" cy="879475"/>
        </p:xfrm>
        <a:graphic>
          <a:graphicData uri="http://schemas.openxmlformats.org/drawingml/2006/table">
            <a:tbl>
              <a:tblPr/>
              <a:tblGrid>
                <a:gridCol w="1108075"/>
                <a:gridCol w="1106488"/>
                <a:gridCol w="1108075"/>
                <a:gridCol w="1108075"/>
                <a:gridCol w="1108075"/>
                <a:gridCol w="1108075"/>
                <a:gridCol w="1106487"/>
              </a:tblGrid>
              <a:tr h="241300">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Passive Mode Device Configuration Bit Fields</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1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7</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mj-lt"/>
                          <a:cs typeface="Times New Roman" pitchFamily="18" charset="0"/>
                        </a:rPr>
                        <a:t>Rsvd</a:t>
                      </a:r>
                      <a:r>
                        <a:rPr kumimoji="0" lang="en-US" sz="1200" b="0" i="0" u="none" strike="noStrike" cap="none" normalizeH="0" baseline="0" dirty="0" smtClean="0">
                          <a:ln>
                            <a:noFill/>
                          </a:ln>
                          <a:solidFill>
                            <a:schemeClr val="tx1"/>
                          </a:solidFill>
                          <a:effectLst/>
                          <a:latin typeface="+mj-lt"/>
                          <a:cs typeface="Times New Roman" pitchFamily="18" charset="0"/>
                        </a:rPr>
                        <a:t> (Must be 1)</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 (1)</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Receive I2C Address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sp>
        <p:nvSpPr>
          <p:cNvPr id="23556" name="Rectangle 2"/>
          <p:cNvSpPr>
            <a:spLocks noGrp="1" noChangeArrowheads="1"/>
          </p:cNvSpPr>
          <p:nvPr>
            <p:ph type="title"/>
          </p:nvPr>
        </p:nvSpPr>
        <p:spPr/>
        <p:txBody>
          <a:bodyPr/>
          <a:lstStyle/>
          <a:p>
            <a:pPr eaLnBrk="1" hangingPunct="1"/>
            <a:r>
              <a:rPr lang="en-US" smtClean="0"/>
              <a:t>Boot Configuration – SPI Mode</a:t>
            </a:r>
          </a:p>
        </p:txBody>
      </p:sp>
      <p:sp>
        <p:nvSpPr>
          <p:cNvPr id="23557" name="Rectangle 3"/>
          <p:cNvSpPr>
            <a:spLocks noGrp="1" noChangeArrowheads="1"/>
          </p:cNvSpPr>
          <p:nvPr>
            <p:ph type="body" sz="half" idx="1"/>
          </p:nvPr>
        </p:nvSpPr>
        <p:spPr/>
        <p:txBody>
          <a:bodyPr/>
          <a:lstStyle/>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sp>
        <p:nvSpPr>
          <p:cNvPr id="23558" name="Text Box 8"/>
          <p:cNvSpPr txBox="1">
            <a:spLocks noChangeArrowheads="1"/>
          </p:cNvSpPr>
          <p:nvPr/>
        </p:nvSpPr>
        <p:spPr bwMode="auto">
          <a:xfrm>
            <a:off x="381000" y="806450"/>
            <a:ext cx="8458200" cy="646331"/>
          </a:xfrm>
          <a:prstGeom prst="rect">
            <a:avLst/>
          </a:prstGeom>
          <a:noFill/>
          <a:ln w="9525">
            <a:noFill/>
            <a:miter lim="800000"/>
            <a:headEnd/>
            <a:tailEnd/>
          </a:ln>
          <a:effectLst/>
        </p:spPr>
        <p:txBody>
          <a:bodyPr wrap="square">
            <a:spAutoFit/>
          </a:bodyPr>
          <a:lstStyle/>
          <a:p>
            <a:r>
              <a:rPr lang="en-US" dirty="0"/>
              <a:t>Similar to I2C, the </a:t>
            </a:r>
            <a:r>
              <a:rPr lang="en-US" dirty="0" err="1"/>
              <a:t>bootloader</a:t>
            </a:r>
            <a:r>
              <a:rPr lang="en-US" dirty="0"/>
              <a:t> reads either a boot parameter table or boot </a:t>
            </a:r>
            <a:r>
              <a:rPr lang="en-US" dirty="0" err="1"/>
              <a:t>config</a:t>
            </a:r>
            <a:r>
              <a:rPr lang="en-US" dirty="0"/>
              <a:t> table that is at the address specified by the first boot parameter table and executes it directly.</a:t>
            </a:r>
          </a:p>
        </p:txBody>
      </p:sp>
      <p:graphicFrame>
        <p:nvGraphicFramePr>
          <p:cNvPr id="556419" name="Group 387"/>
          <p:cNvGraphicFramePr>
            <a:graphicFrameLocks noGrp="1"/>
          </p:cNvGraphicFramePr>
          <p:nvPr>
            <p:ph sz="quarter" idx="3"/>
          </p:nvPr>
        </p:nvGraphicFramePr>
        <p:xfrm>
          <a:off x="603250" y="2675359"/>
          <a:ext cx="8205788" cy="4114904"/>
        </p:xfrm>
        <a:graphic>
          <a:graphicData uri="http://schemas.openxmlformats.org/drawingml/2006/table">
            <a:tbl>
              <a:tblPr/>
              <a:tblGrid>
                <a:gridCol w="1482725"/>
                <a:gridCol w="1230313"/>
                <a:gridCol w="5492750"/>
              </a:tblGrid>
              <a:tr h="243862">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SPI Device Configuration Field Descriptions</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3862">
                <a:tc rowSpan="4">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 the rising edge of SPICLK. Input data is latched on the falling edge.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6">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is output one half-cycle before the first rising edge of SPICLK and on subsequent falling edges. Input data is latched on the rising edge of SPICLK.</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 the falling edge of SPICLK. Input data is latched on the rising edge.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6">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one half-cycle before the first falling edge of SPICLK and on subsequent rising edges. Input data is latched on the falling edge of SPICLK.</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4,5 pin</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 pin mode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 pin mode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 Width</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 bit address values are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24 bit address values are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Chip Select</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The chip select field value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Parameter Table Index</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Specifies which parameter table is loaded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Index</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Smart Reflex Index</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 name="Content Placeholder 3"/>
          <p:cNvGraphicFramePr>
            <a:graphicFrameLocks noGrp="1"/>
          </p:cNvGraphicFramePr>
          <p:nvPr>
            <p:ph sz="quarter" idx="2"/>
          </p:nvPr>
        </p:nvGraphicFramePr>
        <p:xfrm>
          <a:off x="609600" y="1524001"/>
          <a:ext cx="8170863" cy="1069473"/>
        </p:xfrm>
        <a:graphic>
          <a:graphicData uri="http://schemas.openxmlformats.org/drawingml/2006/table">
            <a:tbl>
              <a:tblPr/>
              <a:tblGrid>
                <a:gridCol w="911163"/>
                <a:gridCol w="911163"/>
                <a:gridCol w="911163"/>
                <a:gridCol w="911163"/>
                <a:gridCol w="580578"/>
                <a:gridCol w="695708"/>
                <a:gridCol w="695707"/>
                <a:gridCol w="894716"/>
                <a:gridCol w="809192"/>
                <a:gridCol w="850310"/>
              </a:tblGrid>
              <a:tr h="281009">
                <a:tc gridSpan="10">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SPI Device Configuration Bit Fields</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1009">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11</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07455">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Mode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a:t>
                      </a:r>
                      <a:r>
                        <a:rPr kumimoji="0" lang="en-US" sz="1200" b="0" i="0" u="none" strike="noStrike" cap="none" normalizeH="0" baseline="0" dirty="0" err="1" smtClean="0">
                          <a:ln>
                            <a:noFill/>
                          </a:ln>
                          <a:solidFill>
                            <a:schemeClr val="tx1"/>
                          </a:solidFill>
                          <a:effectLst/>
                          <a:latin typeface="+mj-lt"/>
                          <a:cs typeface="Times New Roman" pitchFamily="18" charset="0"/>
                        </a:rPr>
                        <a:t>clk</a:t>
                      </a:r>
                      <a:r>
                        <a:rPr kumimoji="0" lang="en-US" sz="1200" b="0" i="0" u="none" strike="noStrike" cap="none" normalizeH="0" baseline="0" dirty="0" smtClean="0">
                          <a:ln>
                            <a:noFill/>
                          </a:ln>
                          <a:solidFill>
                            <a:schemeClr val="tx1"/>
                          </a:solidFill>
                          <a:effectLst/>
                          <a:latin typeface="+mj-lt"/>
                          <a:cs typeface="Times New Roman" pitchFamily="18" charset="0"/>
                        </a:rPr>
                        <a:t> </a:t>
                      </a:r>
                      <a:r>
                        <a:rPr kumimoji="0" lang="en-US" sz="1200" b="0" i="0" u="none" strike="noStrike" cap="none" normalizeH="0" baseline="0" dirty="0" err="1" smtClean="0">
                          <a:ln>
                            <a:noFill/>
                          </a:ln>
                          <a:solidFill>
                            <a:schemeClr val="tx1"/>
                          </a:solidFill>
                          <a:effectLst/>
                          <a:latin typeface="+mj-lt"/>
                          <a:cs typeface="Times New Roman" pitchFamily="18" charset="0"/>
                        </a:rPr>
                        <a:t>Pol</a:t>
                      </a:r>
                      <a:r>
                        <a:rPr kumimoji="0" lang="en-US" sz="1200" b="0" i="0" u="none" strike="noStrike" cap="none" normalizeH="0" baseline="0" dirty="0" smtClean="0">
                          <a:ln>
                            <a:noFill/>
                          </a:ln>
                          <a:solidFill>
                            <a:schemeClr val="tx1"/>
                          </a:solidFill>
                          <a:effectLst/>
                          <a:latin typeface="+mj-lt"/>
                          <a:cs typeface="Times New Roman" pitchFamily="18" charset="0"/>
                        </a:rPr>
                        <a:t>/Phase)</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4,5pin</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 Width</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Chip select</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Parameter Table</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smtClean="0"/>
              <a:t>Boot Configuration – EMIF16 Mode</a:t>
            </a:r>
          </a:p>
        </p:txBody>
      </p:sp>
      <p:sp>
        <p:nvSpPr>
          <p:cNvPr id="15365" name="Rectangle 3"/>
          <p:cNvSpPr>
            <a:spLocks noGrp="1" noChangeArrowheads="1"/>
          </p:cNvSpPr>
          <p:nvPr>
            <p:ph type="body" sz="half" idx="1"/>
          </p:nvPr>
        </p:nvSpPr>
        <p:spPr>
          <a:xfrm>
            <a:off x="250825" y="785813"/>
            <a:ext cx="8470900" cy="4692650"/>
          </a:xfrm>
        </p:spPr>
        <p:txBody>
          <a:bodyPr/>
          <a:lstStyle/>
          <a:p>
            <a:pPr eaLnBrk="1" hangingPunct="1"/>
            <a:r>
              <a:rPr lang="en-US" sz="1800" dirty="0" smtClean="0"/>
              <a:t>EMIF16 mode is used to boot from the NOR flash.</a:t>
            </a:r>
          </a:p>
          <a:p>
            <a:pPr eaLnBrk="1" hangingPunct="1"/>
            <a:r>
              <a:rPr lang="en-US" sz="1800" dirty="0" smtClean="0"/>
              <a:t>The boot loader configures the EMIF16 and then sets the boot complete bit corresponding to corePac0 in the boot complete register and then branches to EMIF16 CS2 data memory at 0x70000000. </a:t>
            </a:r>
          </a:p>
          <a:p>
            <a:pPr eaLnBrk="1" hangingPunct="1"/>
            <a:r>
              <a:rPr lang="en-US" sz="1800" dirty="0" smtClean="0"/>
              <a:t>No Memory is reserved by the boot loader.</a:t>
            </a:r>
          </a:p>
          <a:p>
            <a:pPr eaLnBrk="1" hangingPunct="1">
              <a:buFontTx/>
              <a:buNone/>
            </a:pPr>
            <a:endParaRPr lang="en-US" sz="1800" dirty="0" smtClean="0"/>
          </a:p>
        </p:txBody>
      </p:sp>
      <p:graphicFrame>
        <p:nvGraphicFramePr>
          <p:cNvPr id="558314" name="Group 234"/>
          <p:cNvGraphicFramePr>
            <a:graphicFrameLocks noGrp="1"/>
          </p:cNvGraphicFramePr>
          <p:nvPr>
            <p:ph sz="quarter" idx="2"/>
          </p:nvPr>
        </p:nvGraphicFramePr>
        <p:xfrm>
          <a:off x="528638" y="2443480"/>
          <a:ext cx="8272462" cy="1287464"/>
        </p:xfrm>
        <a:graphic>
          <a:graphicData uri="http://schemas.openxmlformats.org/drawingml/2006/table">
            <a:tbl>
              <a:tblPr/>
              <a:tblGrid>
                <a:gridCol w="1181100"/>
                <a:gridCol w="1182687"/>
                <a:gridCol w="1181100"/>
                <a:gridCol w="1182688"/>
                <a:gridCol w="1181100"/>
                <a:gridCol w="1182687"/>
                <a:gridCol w="1181100"/>
              </a:tblGrid>
              <a:tr h="446088">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 EMIF16 Configuration Bit Fields</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20688">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9</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8</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7</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6</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5</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4</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3</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0688">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Reserved</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Wait Enable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Sub-Mode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SR Index</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8316" name="Group 236"/>
          <p:cNvGraphicFramePr>
            <a:graphicFrameLocks noGrp="1"/>
          </p:cNvGraphicFramePr>
          <p:nvPr>
            <p:ph sz="quarter" idx="3"/>
          </p:nvPr>
        </p:nvGraphicFramePr>
        <p:xfrm>
          <a:off x="517525" y="3783330"/>
          <a:ext cx="8283575" cy="2541270"/>
        </p:xfrm>
        <a:graphic>
          <a:graphicData uri="http://schemas.openxmlformats.org/drawingml/2006/table">
            <a:tbl>
              <a:tblPr/>
              <a:tblGrid>
                <a:gridCol w="1916113"/>
                <a:gridCol w="1092200"/>
                <a:gridCol w="5275262"/>
              </a:tblGrid>
              <a:tr h="2889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 EMIF16 Configuration Bit Field Description</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67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Bit Field</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Value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Description</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828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Sub-Mode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0b00</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Boot</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EMIF16 boot</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0b10-0b11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Reserved</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Wait Enable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Wait enable disabled (EMIF16 sub mode)</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Wait enable enabled (EMIF16 sub mode)</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sp>
        <p:nvSpPr>
          <p:cNvPr id="16388" name="Rectangle 2"/>
          <p:cNvSpPr>
            <a:spLocks noGrp="1" noChangeArrowheads="1"/>
          </p:cNvSpPr>
          <p:nvPr>
            <p:ph type="title"/>
          </p:nvPr>
        </p:nvSpPr>
        <p:spPr/>
        <p:txBody>
          <a:bodyPr/>
          <a:lstStyle/>
          <a:p>
            <a:pPr eaLnBrk="1" hangingPunct="1"/>
            <a:r>
              <a:rPr lang="en-US" smtClean="0"/>
              <a:t>Boot Configuration – Ethernet</a:t>
            </a:r>
          </a:p>
        </p:txBody>
      </p:sp>
      <p:sp>
        <p:nvSpPr>
          <p:cNvPr id="16389" name="Rectangle 3"/>
          <p:cNvSpPr>
            <a:spLocks noGrp="1" noChangeArrowheads="1"/>
          </p:cNvSpPr>
          <p:nvPr>
            <p:ph type="body" sz="half" idx="1"/>
          </p:nvPr>
        </p:nvSpPr>
        <p:spPr>
          <a:xfrm>
            <a:off x="292100" y="914400"/>
            <a:ext cx="8472488" cy="381000"/>
          </a:xfrm>
        </p:spPr>
        <p:txBody>
          <a:bodyPr/>
          <a:lstStyle/>
          <a:p>
            <a:pPr eaLnBrk="1" hangingPunct="1">
              <a:lnSpc>
                <a:spcPct val="90000"/>
              </a:lnSpc>
            </a:pPr>
            <a:r>
              <a:rPr lang="en-US" sz="1800" dirty="0" smtClean="0"/>
              <a:t>Ethernet(SGMII) boot configuration sets SERDES clock and device ID. </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p:txBody>
      </p:sp>
      <p:graphicFrame>
        <p:nvGraphicFramePr>
          <p:cNvPr id="16458" name="Group 74"/>
          <p:cNvGraphicFramePr>
            <a:graphicFrameLocks noGrp="1"/>
          </p:cNvGraphicFramePr>
          <p:nvPr>
            <p:ph sz="quarter" idx="2"/>
            <p:extLst>
              <p:ext uri="{D42A27DB-BD31-4B8C-83A1-F6EECF244321}">
                <p14:modId xmlns:p14="http://schemas.microsoft.com/office/powerpoint/2010/main" xmlns="" val="2149695342"/>
              </p:ext>
            </p:extLst>
          </p:nvPr>
        </p:nvGraphicFramePr>
        <p:xfrm>
          <a:off x="596900" y="1239303"/>
          <a:ext cx="8139113" cy="822846"/>
        </p:xfrm>
        <a:graphic>
          <a:graphicData uri="http://schemas.openxmlformats.org/drawingml/2006/table">
            <a:tbl>
              <a:tblPr/>
              <a:tblGrid>
                <a:gridCol w="1163638"/>
                <a:gridCol w="1160462"/>
                <a:gridCol w="1163638"/>
                <a:gridCol w="1204912"/>
                <a:gridCol w="1122363"/>
                <a:gridCol w="1160462"/>
                <a:gridCol w="1163638"/>
              </a:tblGrid>
              <a:tr h="244475">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Ethernet (SGMII) Device Configuration Bit fields</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447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9</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8</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5113">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SERDES Clock Mult</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Ext connection</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Dev ID</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2435" name="Group 499"/>
          <p:cNvGraphicFramePr>
            <a:graphicFrameLocks noGrp="1"/>
          </p:cNvGraphicFramePr>
          <p:nvPr>
            <p:ph sz="quarter" idx="3"/>
            <p:extLst>
              <p:ext uri="{D42A27DB-BD31-4B8C-83A1-F6EECF244321}">
                <p14:modId xmlns:p14="http://schemas.microsoft.com/office/powerpoint/2010/main" xmlns="" val="2966037878"/>
              </p:ext>
            </p:extLst>
          </p:nvPr>
        </p:nvGraphicFramePr>
        <p:xfrm>
          <a:off x="533400" y="2151102"/>
          <a:ext cx="8229600" cy="3731566"/>
        </p:xfrm>
        <a:graphic>
          <a:graphicData uri="http://schemas.openxmlformats.org/drawingml/2006/table">
            <a:tbl>
              <a:tblPr/>
              <a:tblGrid>
                <a:gridCol w="2743199"/>
                <a:gridCol w="2394410"/>
                <a:gridCol w="3091991"/>
              </a:tblGrid>
              <a:tr h="265369">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53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Description</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4430">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Ext connection</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Mac to Mac connection, master with auto negotiation</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8653">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Mac to Mac connection, slave, and Mac to </a:t>
                      </a:r>
                      <a:r>
                        <a:rPr kumimoji="0" lang="en-US" sz="1200" b="0" i="0" u="none" strike="noStrike" cap="none" normalizeH="0" baseline="0" dirty="0" err="1" smtClean="0">
                          <a:ln>
                            <a:noFill/>
                          </a:ln>
                          <a:solidFill>
                            <a:schemeClr val="tx1"/>
                          </a:solidFill>
                          <a:effectLst/>
                          <a:latin typeface="+mj-lt"/>
                          <a:cs typeface="Times New Roman" pitchFamily="18" charset="0"/>
                        </a:rPr>
                        <a:t>Phy</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Mac to Mac, forced link</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Mac to fiber connection</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009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Device ID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0-7</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This value is used in the device ID field of the Ethernet ready frame. Bits 1:0 are use for the SR ID.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SERDES Clock Mult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The output frequency of the PLL must be 1.25 GBs.</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x8</a:t>
                      </a:r>
                      <a:r>
                        <a:rPr kumimoji="0" lang="en-US" sz="1200" b="0" i="0" u="none" strike="noStrike" cap="none" normalizeH="0" baseline="0" smtClean="0">
                          <a:ln>
                            <a:noFill/>
                          </a:ln>
                          <a:solidFill>
                            <a:srgbClr val="FF0000"/>
                          </a:solidFill>
                          <a:effectLst/>
                          <a:latin typeface="+mj-lt"/>
                          <a:cs typeface="Times New Roman" pitchFamily="18" charset="0"/>
                        </a:rPr>
                        <a:t> </a:t>
                      </a:r>
                      <a:r>
                        <a:rPr kumimoji="0" lang="en-US" sz="1200" b="0" i="0" u="none" strike="noStrike" cap="none" normalizeH="0" baseline="0" smtClean="0">
                          <a:ln>
                            <a:noFill/>
                          </a:ln>
                          <a:solidFill>
                            <a:schemeClr val="tx1"/>
                          </a:solidFill>
                          <a:effectLst/>
                          <a:latin typeface="+mj-lt"/>
                          <a:cs typeface="Times New Roman" pitchFamily="18" charset="0"/>
                        </a:rPr>
                        <a:t>for input clock of 156.25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x5 for input clock of 250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x4 for input clock of 312.5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Reserved</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311150" y="173037"/>
            <a:ext cx="8458200" cy="814388"/>
          </a:xfrm>
        </p:spPr>
        <p:txBody>
          <a:bodyPr/>
          <a:lstStyle/>
          <a:p>
            <a:pPr eaLnBrk="1" hangingPunct="1"/>
            <a:r>
              <a:rPr lang="en-US" smtClean="0"/>
              <a:t>Boot Configuration – Serial RapidIO</a:t>
            </a:r>
          </a:p>
        </p:txBody>
      </p:sp>
      <p:sp>
        <p:nvSpPr>
          <p:cNvPr id="18437" name="Rectangle 3"/>
          <p:cNvSpPr>
            <a:spLocks noGrp="1" noChangeArrowheads="1"/>
          </p:cNvSpPr>
          <p:nvPr>
            <p:ph type="body" sz="half" idx="1"/>
          </p:nvPr>
        </p:nvSpPr>
        <p:spPr>
          <a:xfrm>
            <a:off x="428625" y="833437"/>
            <a:ext cx="8488363" cy="4692650"/>
          </a:xfrm>
        </p:spPr>
        <p:txBody>
          <a:bodyPr/>
          <a:lstStyle/>
          <a:p>
            <a:pPr eaLnBrk="1" hangingPunct="1"/>
            <a:r>
              <a:rPr lang="en-US" sz="1800" smtClean="0"/>
              <a:t>SRIO boot configuration sets the Clock, Lane configuration, and mode </a:t>
            </a:r>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3067" name="Group 107"/>
          <p:cNvGraphicFramePr>
            <a:graphicFrameLocks noGrp="1"/>
          </p:cNvGraphicFramePr>
          <p:nvPr>
            <p:ph sz="quarter" idx="2"/>
          </p:nvPr>
        </p:nvGraphicFramePr>
        <p:xfrm>
          <a:off x="582613" y="1524000"/>
          <a:ext cx="7999412" cy="822960"/>
        </p:xfrm>
        <a:graphic>
          <a:graphicData uri="http://schemas.openxmlformats.org/drawingml/2006/table">
            <a:tbl>
              <a:tblPr/>
              <a:tblGrid>
                <a:gridCol w="1143000"/>
                <a:gridCol w="1143000"/>
                <a:gridCol w="1143000"/>
                <a:gridCol w="1141412"/>
                <a:gridCol w="1143000"/>
                <a:gridCol w="1143000"/>
                <a:gridCol w="1143000"/>
              </a:tblGrid>
              <a:tr h="252413">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Rapid I/O Device Configuration Bit Fields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241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5241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Lane Setup</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 ID</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3292" name="Group 332"/>
          <p:cNvGraphicFramePr>
            <a:graphicFrameLocks noGrp="1"/>
          </p:cNvGraphicFramePr>
          <p:nvPr>
            <p:ph sz="quarter" idx="3"/>
          </p:nvPr>
        </p:nvGraphicFramePr>
        <p:xfrm>
          <a:off x="609600" y="2590800"/>
          <a:ext cx="7981950" cy="3291840"/>
        </p:xfrm>
        <a:graphic>
          <a:graphicData uri="http://schemas.openxmlformats.org/drawingml/2006/table">
            <a:tbl>
              <a:tblPr/>
              <a:tblGrid>
                <a:gridCol w="1441450"/>
                <a:gridCol w="1573213"/>
                <a:gridCol w="4967287"/>
              </a:tblGrid>
              <a:tr h="152400">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SRIO Configuration Bit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Value</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1524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Smart Reflex ID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156.25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250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312.5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3.125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5.0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Lane Setup</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Port Configured as 4 ports each 1 lane wide (4 -1x ports)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Port Configured as 2 ports  2 lanes wide (2 – 2x ports)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Generic Boot Procedure</a:t>
            </a:r>
            <a:endParaRPr lang="en-US" sz="3600" dirty="0"/>
          </a:p>
        </p:txBody>
      </p:sp>
      <p:graphicFrame>
        <p:nvGraphicFramePr>
          <p:cNvPr id="6" name="Object 5"/>
          <p:cNvGraphicFramePr>
            <a:graphicFrameLocks noChangeAspect="1"/>
          </p:cNvGraphicFramePr>
          <p:nvPr/>
        </p:nvGraphicFramePr>
        <p:xfrm>
          <a:off x="914400" y="990600"/>
          <a:ext cx="7551738" cy="5072851"/>
        </p:xfrm>
        <a:graphic>
          <a:graphicData uri="http://schemas.openxmlformats.org/presentationml/2006/ole">
            <p:oleObj spid="_x0000_s36867" name="Visio" r:id="rId3" imgW="8854417" imgH="5947923" progId="Visio.Drawing.11">
              <p:embed/>
            </p:oleObj>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dirty="0" smtClean="0"/>
              <a:t>Boot Configuration – PCI Express</a:t>
            </a:r>
          </a:p>
        </p:txBody>
      </p:sp>
      <p:sp>
        <p:nvSpPr>
          <p:cNvPr id="25605" name="Rectangle 3"/>
          <p:cNvSpPr>
            <a:spLocks noGrp="1" noChangeArrowheads="1"/>
          </p:cNvSpPr>
          <p:nvPr>
            <p:ph type="body" sz="half" idx="1"/>
          </p:nvPr>
        </p:nvSpPr>
        <p:spPr/>
        <p:txBody>
          <a:bodyPr/>
          <a:lstStyle/>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9207" name="Group 103"/>
          <p:cNvGraphicFramePr>
            <a:graphicFrameLocks noGrp="1"/>
          </p:cNvGraphicFramePr>
          <p:nvPr>
            <p:ph sz="quarter" idx="2"/>
          </p:nvPr>
        </p:nvGraphicFramePr>
        <p:xfrm>
          <a:off x="628650" y="1617663"/>
          <a:ext cx="8189913" cy="1157289"/>
        </p:xfrm>
        <a:graphic>
          <a:graphicData uri="http://schemas.openxmlformats.org/drawingml/2006/table">
            <a:tbl>
              <a:tblPr/>
              <a:tblGrid>
                <a:gridCol w="1169988"/>
                <a:gridCol w="1169987"/>
                <a:gridCol w="1169988"/>
                <a:gridCol w="1169987"/>
                <a:gridCol w="1169988"/>
                <a:gridCol w="1169987"/>
                <a:gridCol w="1169988"/>
              </a:tblGrid>
              <a:tr h="385763">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 Device Configuration Bit Fields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576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9</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8</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7</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6</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5</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4</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8576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Rsvd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BAR Config</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SR ID</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25630" name="Text Box 6"/>
          <p:cNvSpPr txBox="1">
            <a:spLocks noChangeArrowheads="1"/>
          </p:cNvSpPr>
          <p:nvPr/>
        </p:nvSpPr>
        <p:spPr bwMode="auto">
          <a:xfrm>
            <a:off x="573088" y="963613"/>
            <a:ext cx="8347075" cy="641350"/>
          </a:xfrm>
          <a:prstGeom prst="rect">
            <a:avLst/>
          </a:prstGeom>
          <a:noFill/>
          <a:ln w="9525">
            <a:noFill/>
            <a:miter lim="800000"/>
            <a:headEnd/>
            <a:tailEnd/>
          </a:ln>
          <a:effectLst/>
        </p:spPr>
        <p:txBody>
          <a:bodyPr>
            <a:spAutoFit/>
          </a:bodyPr>
          <a:lstStyle/>
          <a:p>
            <a:pPr>
              <a:buFontTx/>
              <a:buChar char="•"/>
            </a:pPr>
            <a:r>
              <a:rPr lang="en-US"/>
              <a:t> In PCIe mode, the host configures memory and loads all the sections directly to the memory.</a:t>
            </a:r>
          </a:p>
        </p:txBody>
      </p:sp>
      <p:graphicFrame>
        <p:nvGraphicFramePr>
          <p:cNvPr id="559276" name="Group 172"/>
          <p:cNvGraphicFramePr>
            <a:graphicFrameLocks noGrp="1"/>
          </p:cNvGraphicFramePr>
          <p:nvPr>
            <p:ph sz="quarter" idx="3"/>
          </p:nvPr>
        </p:nvGraphicFramePr>
        <p:xfrm>
          <a:off x="619125" y="3209925"/>
          <a:ext cx="8215313" cy="2270126"/>
        </p:xfrm>
        <a:graphic>
          <a:graphicData uri="http://schemas.openxmlformats.org/drawingml/2006/table">
            <a:tbl>
              <a:tblPr/>
              <a:tblGrid>
                <a:gridCol w="1482725"/>
                <a:gridCol w="1235075"/>
                <a:gridCol w="5497513"/>
              </a:tblGrid>
              <a:tr h="5683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 Device Configuration Bit Fields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5667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Bit Field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Value</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Description</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683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SR ID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Smart Reflex ID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67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Bar Config</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0-0xf</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See Next Slide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5651" name="Line 540"/>
          <p:cNvSpPr>
            <a:spLocks noChangeShapeType="1"/>
          </p:cNvSpPr>
          <p:nvPr/>
        </p:nvSpPr>
        <p:spPr bwMode="auto">
          <a:xfrm>
            <a:off x="6938963" y="3232150"/>
            <a:ext cx="0" cy="0"/>
          </a:xfrm>
          <a:prstGeom prst="line">
            <a:avLst/>
          </a:prstGeom>
          <a:noFill/>
          <a:ln w="12700" cap="rnd">
            <a:solidFill>
              <a:srgbClr val="000000"/>
            </a:solidFill>
            <a:round/>
            <a:headEnd/>
            <a:tailEnd/>
          </a:ln>
          <a:effectLst/>
        </p:spPr>
        <p:txBody>
          <a:bodyPr/>
          <a:lstStyle/>
          <a:p>
            <a:endParaRPr lang="en-US"/>
          </a:p>
        </p:txBody>
      </p:sp>
      <p:sp>
        <p:nvSpPr>
          <p:cNvPr id="25652" name="Line 541"/>
          <p:cNvSpPr>
            <a:spLocks noChangeShapeType="1"/>
          </p:cNvSpPr>
          <p:nvPr/>
        </p:nvSpPr>
        <p:spPr bwMode="auto">
          <a:xfrm>
            <a:off x="6938963" y="3476625"/>
            <a:ext cx="0" cy="0"/>
          </a:xfrm>
          <a:prstGeom prst="line">
            <a:avLst/>
          </a:prstGeom>
          <a:noFill/>
          <a:ln w="12700" cap="rnd">
            <a:solidFill>
              <a:srgbClr val="000000"/>
            </a:solidFill>
            <a:round/>
            <a:headEnd/>
            <a:tailEnd/>
          </a:ln>
          <a:effectLst/>
        </p:spPr>
        <p:txBody>
          <a:bodyPr/>
          <a:lstStyle/>
          <a:p>
            <a:endParaRPr lang="en-US"/>
          </a:p>
        </p:txBody>
      </p:sp>
      <p:sp>
        <p:nvSpPr>
          <p:cNvPr id="25653" name="Line 586"/>
          <p:cNvSpPr>
            <a:spLocks noChangeShapeType="1"/>
          </p:cNvSpPr>
          <p:nvPr/>
        </p:nvSpPr>
        <p:spPr bwMode="auto">
          <a:xfrm>
            <a:off x="6938963" y="2009775"/>
            <a:ext cx="0" cy="0"/>
          </a:xfrm>
          <a:prstGeom prst="line">
            <a:avLst/>
          </a:prstGeom>
          <a:noFill/>
          <a:ln w="12700" cap="rnd">
            <a:solidFill>
              <a:srgbClr val="000000"/>
            </a:solidFill>
            <a:round/>
            <a:headEnd/>
            <a:tailEnd/>
          </a:ln>
          <a:effectLst/>
        </p:spPr>
        <p:txBody>
          <a:bodyPr/>
          <a:lstStyle/>
          <a:p>
            <a:endParaRPr lang="en-US"/>
          </a:p>
        </p:txBody>
      </p:sp>
      <p:sp>
        <p:nvSpPr>
          <p:cNvPr id="25654" name="Line 587"/>
          <p:cNvSpPr>
            <a:spLocks noChangeShapeType="1"/>
          </p:cNvSpPr>
          <p:nvPr/>
        </p:nvSpPr>
        <p:spPr bwMode="auto">
          <a:xfrm>
            <a:off x="6938963" y="2254250"/>
            <a:ext cx="0" cy="0"/>
          </a:xfrm>
          <a:prstGeom prst="line">
            <a:avLst/>
          </a:prstGeom>
          <a:noFill/>
          <a:ln w="12700" cap="rnd">
            <a:solidFill>
              <a:srgbClr val="000000"/>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82660" name="Group 4"/>
          <p:cNvGraphicFramePr>
            <a:graphicFrameLocks noGrp="1"/>
          </p:cNvGraphicFramePr>
          <p:nvPr>
            <p:ph/>
          </p:nvPr>
        </p:nvGraphicFramePr>
        <p:xfrm>
          <a:off x="304800" y="990600"/>
          <a:ext cx="8569325" cy="5336223"/>
        </p:xfrm>
        <a:graphic>
          <a:graphicData uri="http://schemas.openxmlformats.org/drawingml/2006/table">
            <a:tbl>
              <a:tblPr/>
              <a:tblGrid>
                <a:gridCol w="952500"/>
                <a:gridCol w="952500"/>
                <a:gridCol w="950913"/>
                <a:gridCol w="952500"/>
                <a:gridCol w="952500"/>
                <a:gridCol w="952500"/>
                <a:gridCol w="950912"/>
                <a:gridCol w="952500"/>
                <a:gridCol w="952500"/>
              </a:tblGrid>
              <a:tr h="247650">
                <a:tc gridSpan="9">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BAR </a:t>
                      </a:r>
                      <a:r>
                        <a:rPr kumimoji="0" lang="en-US" sz="1200" b="0" i="0" u="none" strike="noStrike" cap="none" normalizeH="0" baseline="0" dirty="0" err="1" smtClean="0">
                          <a:ln>
                            <a:noFill/>
                          </a:ln>
                          <a:solidFill>
                            <a:schemeClr val="tx1"/>
                          </a:solidFill>
                          <a:effectLst/>
                          <a:latin typeface="+mj-lt"/>
                          <a:cs typeface="Times New Roman" pitchFamily="18" charset="0"/>
                        </a:rPr>
                        <a:t>Config</a:t>
                      </a:r>
                      <a:r>
                        <a:rPr kumimoji="0" lang="en-US" sz="1200" b="0" i="0" u="none" strike="noStrike" cap="none" normalizeH="0" baseline="0" dirty="0" smtClean="0">
                          <a:ln>
                            <a:noFill/>
                          </a:ln>
                          <a:solidFill>
                            <a:schemeClr val="tx1"/>
                          </a:solidFill>
                          <a:effectLst/>
                          <a:latin typeface="+mj-lt"/>
                          <a:cs typeface="Times New Roman" pitchFamily="18" charset="0"/>
                        </a:rPr>
                        <a:t> / </a:t>
                      </a:r>
                      <a:r>
                        <a:rPr kumimoji="0" lang="en-US" sz="1200" b="0" i="0" u="none" strike="noStrike" cap="none" normalizeH="0" baseline="0" dirty="0" err="1" smtClean="0">
                          <a:ln>
                            <a:noFill/>
                          </a:ln>
                          <a:solidFill>
                            <a:schemeClr val="tx1"/>
                          </a:solidFill>
                          <a:effectLst/>
                          <a:latin typeface="+mj-lt"/>
                          <a:cs typeface="Times New Roman" pitchFamily="18" charset="0"/>
                        </a:rPr>
                        <a:t>PCIe</a:t>
                      </a:r>
                      <a:r>
                        <a:rPr kumimoji="0" lang="en-US" sz="1200" b="0" i="0" u="none" strike="noStrike" cap="none" normalizeH="0" baseline="0" dirty="0" smtClean="0">
                          <a:ln>
                            <a:noFill/>
                          </a:ln>
                          <a:solidFill>
                            <a:schemeClr val="tx1"/>
                          </a:solidFill>
                          <a:effectLst/>
                          <a:latin typeface="+mj-lt"/>
                          <a:cs typeface="Times New Roman" pitchFamily="18" charset="0"/>
                        </a:rPr>
                        <a:t> Window Sizes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846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 bit Address Translation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 bit Address Translation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 cfg</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BAR3/4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PCIe MMRs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Clone of BAR4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gridSpan="2">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12" h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rowSpan="4" gridSpan="5">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1024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1024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2048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2048</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789" name="Text Box 142"/>
          <p:cNvSpPr txBox="1">
            <a:spLocks noChangeArrowheads="1"/>
          </p:cNvSpPr>
          <p:nvPr/>
        </p:nvSpPr>
        <p:spPr bwMode="auto">
          <a:xfrm>
            <a:off x="479425" y="215900"/>
            <a:ext cx="8088313" cy="769441"/>
          </a:xfrm>
          <a:prstGeom prst="rect">
            <a:avLst/>
          </a:prstGeom>
          <a:noFill/>
          <a:ln w="9525">
            <a:noFill/>
            <a:miter lim="800000"/>
            <a:headEnd/>
            <a:tailEnd/>
          </a:ln>
          <a:effectLst/>
        </p:spPr>
        <p:txBody>
          <a:bodyPr>
            <a:spAutoFit/>
          </a:bodyPr>
          <a:lstStyle/>
          <a:p>
            <a:pPr algn="ctr" fontAlgn="base">
              <a:spcBef>
                <a:spcPct val="0"/>
              </a:spcBef>
              <a:spcAft>
                <a:spcPct val="0"/>
              </a:spcAft>
            </a:pPr>
            <a:r>
              <a:rPr lang="en-US" sz="4400" b="1" dirty="0">
                <a:latin typeface="+mj-lt"/>
                <a:ea typeface="+mj-ea"/>
                <a:cs typeface="+mj-cs"/>
              </a:rPr>
              <a:t>Boot Configuration – PCI Express</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57339" name="Group 283"/>
          <p:cNvGraphicFramePr>
            <a:graphicFrameLocks noGrp="1"/>
          </p:cNvGraphicFramePr>
          <p:nvPr>
            <p:ph sz="quarter" idx="3"/>
          </p:nvPr>
        </p:nvGraphicFramePr>
        <p:xfrm>
          <a:off x="530225" y="3505200"/>
          <a:ext cx="8153400" cy="2743200"/>
        </p:xfrm>
        <a:graphic>
          <a:graphicData uri="http://schemas.openxmlformats.org/drawingml/2006/table">
            <a:tbl>
              <a:tblPr/>
              <a:tblGrid>
                <a:gridCol w="1472365"/>
                <a:gridCol w="1223492"/>
                <a:gridCol w="5457543"/>
              </a:tblGrid>
              <a:tr h="2635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MCM Boot Device Configuration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19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35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Index</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Smart Reflex Index</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3">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156.25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250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312.5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4">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3.125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676" name="Rectangle 8"/>
          <p:cNvSpPr>
            <a:spLocks noGrp="1" noChangeArrowheads="1"/>
          </p:cNvSpPr>
          <p:nvPr>
            <p:ph type="title"/>
          </p:nvPr>
        </p:nvSpPr>
        <p:spPr/>
        <p:txBody>
          <a:bodyPr/>
          <a:lstStyle/>
          <a:p>
            <a:pPr eaLnBrk="1" hangingPunct="1"/>
            <a:r>
              <a:rPr lang="en-US" dirty="0" smtClean="0"/>
              <a:t>Boot Configuration</a:t>
            </a:r>
            <a:br>
              <a:rPr lang="en-US" dirty="0" smtClean="0"/>
            </a:br>
            <a:r>
              <a:rPr lang="en-US" dirty="0" err="1" smtClean="0"/>
              <a:t>HyperLink</a:t>
            </a:r>
            <a:r>
              <a:rPr lang="en-US" dirty="0" smtClean="0"/>
              <a:t> Mode</a:t>
            </a:r>
          </a:p>
        </p:txBody>
      </p:sp>
      <p:sp>
        <p:nvSpPr>
          <p:cNvPr id="28677" name="Rectangle 9"/>
          <p:cNvSpPr>
            <a:spLocks noGrp="1" noChangeArrowheads="1"/>
          </p:cNvSpPr>
          <p:nvPr>
            <p:ph type="body" sz="half" idx="1"/>
          </p:nvPr>
        </p:nvSpPr>
        <p:spPr>
          <a:xfrm>
            <a:off x="392113" y="1140264"/>
            <a:ext cx="8435975" cy="4692650"/>
          </a:xfrm>
        </p:spPr>
        <p:txBody>
          <a:bodyPr/>
          <a:lstStyle/>
          <a:p>
            <a:pPr eaLnBrk="1" hangingPunct="1"/>
            <a:r>
              <a:rPr lang="en-US" sz="1800" dirty="0" err="1" smtClean="0"/>
              <a:t>HyperLink</a:t>
            </a:r>
            <a:r>
              <a:rPr lang="en-US" sz="1800" dirty="0" smtClean="0"/>
              <a:t> boot mode boots the DSP through the ultra short range </a:t>
            </a:r>
            <a:r>
              <a:rPr lang="en-US" sz="1800" dirty="0" err="1" smtClean="0"/>
              <a:t>HyperLink</a:t>
            </a:r>
            <a:r>
              <a:rPr lang="en-US" sz="1800" dirty="0" smtClean="0"/>
              <a:t>.</a:t>
            </a:r>
          </a:p>
          <a:p>
            <a:pPr eaLnBrk="1" hangingPunct="1"/>
            <a:r>
              <a:rPr lang="en-US" sz="1800" dirty="0" smtClean="0"/>
              <a:t>The host loads the boot image directly through the link and then generates the interrupt to wake the DSP.</a:t>
            </a:r>
          </a:p>
        </p:txBody>
      </p:sp>
      <p:graphicFrame>
        <p:nvGraphicFramePr>
          <p:cNvPr id="557165" name="Group 109"/>
          <p:cNvGraphicFramePr>
            <a:graphicFrameLocks noGrp="1"/>
          </p:cNvGraphicFramePr>
          <p:nvPr>
            <p:ph sz="quarter" idx="2"/>
          </p:nvPr>
        </p:nvGraphicFramePr>
        <p:xfrm>
          <a:off x="519113" y="2219325"/>
          <a:ext cx="8167687" cy="1133475"/>
        </p:xfrm>
        <a:graphic>
          <a:graphicData uri="http://schemas.openxmlformats.org/drawingml/2006/table">
            <a:tbl>
              <a:tblPr/>
              <a:tblGrid>
                <a:gridCol w="1166812"/>
                <a:gridCol w="1166813"/>
                <a:gridCol w="1166812"/>
                <a:gridCol w="1166813"/>
                <a:gridCol w="1166812"/>
                <a:gridCol w="1166813"/>
                <a:gridCol w="1166812"/>
              </a:tblGrid>
              <a:tr h="377825">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MCM Boot Device Configuration</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6</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Reserved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 Index</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76200"/>
            <a:ext cx="9144000" cy="814388"/>
          </a:xfrm>
        </p:spPr>
        <p:txBody>
          <a:bodyPr/>
          <a:lstStyle/>
          <a:p>
            <a:pPr eaLnBrk="1" hangingPunct="1"/>
            <a:r>
              <a:rPr lang="en-US" sz="4000" dirty="0" smtClean="0"/>
              <a:t>ROM </a:t>
            </a:r>
            <a:r>
              <a:rPr lang="en-US" sz="4000" dirty="0" smtClean="0"/>
              <a:t>Boot Loader (RBL): Definition</a:t>
            </a:r>
          </a:p>
        </p:txBody>
      </p:sp>
      <p:sp>
        <p:nvSpPr>
          <p:cNvPr id="7171" name="Text Placeholder 2"/>
          <p:cNvSpPr>
            <a:spLocks noGrp="1"/>
          </p:cNvSpPr>
          <p:nvPr>
            <p:ph type="body" sz="half" idx="1"/>
          </p:nvPr>
        </p:nvSpPr>
        <p:spPr>
          <a:xfrm>
            <a:off x="333375" y="838201"/>
            <a:ext cx="8505825" cy="3581399"/>
          </a:xfrm>
        </p:spPr>
        <p:txBody>
          <a:bodyPr/>
          <a:lstStyle/>
          <a:p>
            <a:pPr eaLnBrk="1" hangingPunct="1">
              <a:buNone/>
            </a:pPr>
            <a:r>
              <a:rPr lang="en-US" sz="2800" dirty="0" smtClean="0"/>
              <a:t>ROM </a:t>
            </a:r>
            <a:r>
              <a:rPr lang="en-US" sz="2800" dirty="0" smtClean="0"/>
              <a:t>Boot Loader (RBL):</a:t>
            </a:r>
          </a:p>
          <a:p>
            <a:pPr eaLnBrk="1" hangingPunct="1"/>
            <a:r>
              <a:rPr lang="en-US" sz="2000" dirty="0" smtClean="0"/>
              <a:t>Software </a:t>
            </a:r>
            <a:r>
              <a:rPr lang="en-US" sz="2000" dirty="0"/>
              <a:t>code used for </a:t>
            </a:r>
            <a:r>
              <a:rPr lang="en-US" sz="2000" dirty="0" smtClean="0"/>
              <a:t>device </a:t>
            </a:r>
            <a:r>
              <a:rPr lang="en-US" sz="2000" dirty="0"/>
              <a:t>startup</a:t>
            </a:r>
            <a:r>
              <a:rPr lang="en-US" sz="2000" dirty="0" smtClean="0"/>
              <a:t>.</a:t>
            </a:r>
          </a:p>
          <a:p>
            <a:pPr eaLnBrk="1" hangingPunct="1"/>
            <a:r>
              <a:rPr lang="en-US" sz="2000" dirty="0" smtClean="0"/>
              <a:t>Transfers </a:t>
            </a:r>
            <a:r>
              <a:rPr lang="en-US" sz="2000" dirty="0" smtClean="0"/>
              <a:t>application code from memory or host to high-speed internal memory or DDR3.</a:t>
            </a:r>
            <a:endParaRPr lang="en-US" sz="2000" dirty="0"/>
          </a:p>
          <a:p>
            <a:pPr eaLnBrk="1" hangingPunct="1"/>
            <a:r>
              <a:rPr lang="en-US" sz="2000" dirty="0" smtClean="0"/>
              <a:t>Burned in ROM (non-modifiable) during manufacture</a:t>
            </a:r>
          </a:p>
          <a:p>
            <a:pPr eaLnBrk="1" hangingPunct="1"/>
            <a:r>
              <a:rPr lang="en-US" sz="2000" dirty="0" smtClean="0"/>
              <a:t>Base </a:t>
            </a:r>
            <a:r>
              <a:rPr lang="en-US" sz="2000" dirty="0" smtClean="0"/>
              <a:t>address of 0x20B00000 (DSP), 0x00000000 (ARM)</a:t>
            </a:r>
          </a:p>
        </p:txBody>
      </p:sp>
      <p:grpSp>
        <p:nvGrpSpPr>
          <p:cNvPr id="2" name="Group 16"/>
          <p:cNvGrpSpPr/>
          <p:nvPr/>
        </p:nvGrpSpPr>
        <p:grpSpPr>
          <a:xfrm>
            <a:off x="304800" y="3352800"/>
            <a:ext cx="4267200" cy="3048000"/>
            <a:chOff x="4495800" y="3276600"/>
            <a:chExt cx="4267200" cy="3048000"/>
          </a:xfrm>
        </p:grpSpPr>
        <p:sp>
          <p:nvSpPr>
            <p:cNvPr id="5" name="Rectangle 4"/>
            <p:cNvSpPr/>
            <p:nvPr/>
          </p:nvSpPr>
          <p:spPr bwMode="auto">
            <a:xfrm>
              <a:off x="4495800" y="45720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dirty="0" smtClean="0"/>
            </a:p>
            <a:p>
              <a:pPr algn="ctr" eaLnBrk="0" fontAlgn="base" hangingPunct="0">
                <a:spcBef>
                  <a:spcPct val="0"/>
                </a:spcBef>
                <a:spcAft>
                  <a:spcPct val="0"/>
                </a:spcAft>
              </a:pPr>
              <a:r>
                <a:rPr lang="en-US" dirty="0" smtClean="0"/>
                <a:t>ROM</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 name="Rectangle 5"/>
            <p:cNvSpPr/>
            <p:nvPr/>
          </p:nvSpPr>
          <p:spPr bwMode="auto">
            <a:xfrm>
              <a:off x="7315200" y="32766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 name="Rectangle 6"/>
            <p:cNvSpPr/>
            <p:nvPr/>
          </p:nvSpPr>
          <p:spPr bwMode="auto">
            <a:xfrm>
              <a:off x="7391400" y="33528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 name="Rectangle 7"/>
            <p:cNvSpPr/>
            <p:nvPr/>
          </p:nvSpPr>
          <p:spPr bwMode="auto">
            <a:xfrm>
              <a:off x="7467600" y="34290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9" name="Rectangle 8"/>
            <p:cNvSpPr/>
            <p:nvPr/>
          </p:nvSpPr>
          <p:spPr bwMode="auto">
            <a:xfrm>
              <a:off x="7543800" y="35052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smtClean="0"/>
                <a:t>C66x CorePac</a:t>
              </a:r>
            </a:p>
          </p:txBody>
        </p:sp>
        <p:sp>
          <p:nvSpPr>
            <p:cNvPr id="10" name="Rectangle 9"/>
            <p:cNvSpPr/>
            <p:nvPr/>
          </p:nvSpPr>
          <p:spPr bwMode="auto">
            <a:xfrm>
              <a:off x="7315200" y="54102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1" name="Rectangle 10"/>
            <p:cNvSpPr/>
            <p:nvPr/>
          </p:nvSpPr>
          <p:spPr bwMode="auto">
            <a:xfrm>
              <a:off x="7391400" y="54864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7467600" y="55626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3" name="Rectangle 12"/>
            <p:cNvSpPr/>
            <p:nvPr/>
          </p:nvSpPr>
          <p:spPr bwMode="auto">
            <a:xfrm>
              <a:off x="7543800" y="56388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smtClean="0"/>
                <a:t>ARM CorePac</a:t>
              </a:r>
            </a:p>
          </p:txBody>
        </p:sp>
        <p:cxnSp>
          <p:nvCxnSpPr>
            <p:cNvPr id="14" name="Elbow Connector 13"/>
            <p:cNvCxnSpPr>
              <a:stCxn id="5" idx="3"/>
              <a:endCxn id="6" idx="1"/>
            </p:cNvCxnSpPr>
            <p:nvPr/>
          </p:nvCxnSpPr>
          <p:spPr bwMode="auto">
            <a:xfrm flipV="1">
              <a:off x="5715000" y="3619500"/>
              <a:ext cx="1600200" cy="1295400"/>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Connector 14"/>
            <p:cNvCxnSpPr/>
            <p:nvPr/>
          </p:nvCxnSpPr>
          <p:spPr bwMode="auto">
            <a:xfrm>
              <a:off x="6515100" y="4914900"/>
              <a:ext cx="0" cy="838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Arrow Connector 15"/>
            <p:cNvCxnSpPr>
              <a:endCxn id="10" idx="1"/>
            </p:cNvCxnSpPr>
            <p:nvPr/>
          </p:nvCxnSpPr>
          <p:spPr bwMode="auto">
            <a:xfrm>
              <a:off x="6515100" y="5753100"/>
              <a:ext cx="8001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18" name="Text Placeholder 2"/>
          <p:cNvSpPr txBox="1">
            <a:spLocks/>
          </p:cNvSpPr>
          <p:nvPr/>
        </p:nvSpPr>
        <p:spPr bwMode="auto">
          <a:xfrm>
            <a:off x="4876800" y="3429000"/>
            <a:ext cx="4038600"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Tx/>
              <a:buSzTx/>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RBL can be executed by </a:t>
            </a:r>
            <a:r>
              <a:rPr kumimoji="0" lang="en-US" sz="2000" b="0" i="0" u="none" strike="noStrike" kern="0" cap="none" spc="0" normalizeH="0" baseline="0" noProof="0" dirty="0" smtClean="0">
                <a:ln>
                  <a:noFill/>
                </a:ln>
                <a:solidFill>
                  <a:schemeClr val="tx1"/>
                </a:solidFill>
                <a:effectLst/>
                <a:uLnTx/>
                <a:uFillTx/>
                <a:latin typeface="+mn-lt"/>
                <a:ea typeface="+mn-ea"/>
                <a:cs typeface="+mn-cs"/>
              </a:rPr>
              <a:t>either</a:t>
            </a:r>
            <a:r>
              <a:rPr kumimoji="0" lang="en-US" sz="2000" b="0" i="0" u="none" strike="noStrike" kern="0" cap="none" spc="0" normalizeH="0" noProof="0" dirty="0" smtClean="0">
                <a:ln>
                  <a:noFill/>
                </a:ln>
                <a:solidFill>
                  <a:schemeClr val="tx1"/>
                </a:solidFill>
                <a:effectLst/>
                <a:uLnTx/>
                <a:uFillTx/>
                <a:latin typeface="+mn-lt"/>
                <a:ea typeface="+mn-ea"/>
                <a:cs typeface="+mn-cs"/>
              </a:rPr>
              <a:t> the </a:t>
            </a:r>
            <a:r>
              <a:rPr kumimoji="0" lang="en-US" sz="2000" b="0" i="0" u="none" strike="noStrike" kern="0" cap="none" spc="0" normalizeH="0" baseline="0" noProof="0" dirty="0" smtClean="0">
                <a:ln>
                  <a:noFill/>
                </a:ln>
                <a:solidFill>
                  <a:schemeClr val="tx1"/>
                </a:solidFill>
                <a:effectLst/>
                <a:uLnTx/>
                <a:uFillTx/>
                <a:latin typeface="+mn-lt"/>
                <a:ea typeface="+mn-ea"/>
                <a:cs typeface="+mn-cs"/>
              </a:rPr>
              <a:t>C66x </a:t>
            </a:r>
            <a:r>
              <a:rPr kumimoji="0" lang="en-US" sz="2000" b="0" i="0" u="none" strike="noStrike" kern="0" cap="none" spc="0" normalizeH="0" baseline="0" noProof="0" dirty="0" smtClean="0">
                <a:ln>
                  <a:noFill/>
                </a:ln>
                <a:solidFill>
                  <a:schemeClr val="tx1"/>
                </a:solidFill>
                <a:effectLst/>
                <a:uLnTx/>
                <a:uFillTx/>
                <a:latin typeface="+mn-lt"/>
                <a:ea typeface="+mn-ea"/>
                <a:cs typeface="+mn-cs"/>
              </a:rPr>
              <a:t>core or the ARM core. The boot behavior varies depending </a:t>
            </a:r>
            <a:r>
              <a:rPr kumimoji="0" lang="en-US" sz="2000" b="0" i="0" u="none" strike="noStrike" kern="0" cap="none" spc="0" normalizeH="0" baseline="0" noProof="0" dirty="0" smtClean="0">
                <a:ln>
                  <a:noFill/>
                </a:ln>
                <a:solidFill>
                  <a:schemeClr val="tx1"/>
                </a:solidFill>
                <a:effectLst/>
                <a:uLnTx/>
                <a:uFillTx/>
                <a:latin typeface="+mn-lt"/>
                <a:ea typeface="+mn-ea"/>
                <a:cs typeface="+mn-cs"/>
              </a:rPr>
              <a:t>on the </a:t>
            </a:r>
            <a:r>
              <a:rPr kumimoji="0" lang="en-US" sz="2000" b="0" i="0" u="none" strike="noStrike" kern="0" cap="none" spc="0" normalizeH="0" baseline="0" noProof="0" dirty="0" smtClean="0">
                <a:ln>
                  <a:noFill/>
                </a:ln>
                <a:solidFill>
                  <a:schemeClr val="tx1"/>
                </a:solidFill>
                <a:effectLst/>
                <a:uLnTx/>
                <a:uFillTx/>
                <a:latin typeface="+mn-lt"/>
                <a:ea typeface="+mn-ea"/>
                <a:cs typeface="+mn-cs"/>
              </a:rPr>
              <a:t>core type that initiates the boot process.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Process Requirements</a:t>
            </a:r>
            <a:endParaRPr lang="en-US" dirty="0"/>
          </a:p>
        </p:txBody>
      </p:sp>
      <p:sp>
        <p:nvSpPr>
          <p:cNvPr id="3" name="Text Placeholder 2"/>
          <p:cNvSpPr>
            <a:spLocks noGrp="1"/>
          </p:cNvSpPr>
          <p:nvPr>
            <p:ph type="body" sz="half" idx="1"/>
          </p:nvPr>
        </p:nvSpPr>
        <p:spPr>
          <a:xfrm>
            <a:off x="381000" y="990600"/>
            <a:ext cx="8467725" cy="5181600"/>
          </a:xfrm>
        </p:spPr>
        <p:txBody>
          <a:bodyPr/>
          <a:lstStyle/>
          <a:p>
            <a:r>
              <a:rPr lang="en-US" sz="3000" dirty="0" smtClean="0"/>
              <a:t>Select booting method: </a:t>
            </a:r>
            <a:endParaRPr lang="en-US" sz="3000" dirty="0" smtClean="0"/>
          </a:p>
          <a:p>
            <a:pPr lvl="1"/>
            <a:r>
              <a:rPr lang="en-US" dirty="0" smtClean="0"/>
              <a:t>Which </a:t>
            </a:r>
            <a:r>
              <a:rPr lang="en-US" dirty="0" smtClean="0"/>
              <a:t>CPU (ARM 0 or DSP </a:t>
            </a:r>
            <a:r>
              <a:rPr lang="en-US" dirty="0" smtClean="0"/>
              <a:t>Core </a:t>
            </a:r>
            <a:r>
              <a:rPr lang="en-US" dirty="0" smtClean="0"/>
              <a:t>0) manages the boot</a:t>
            </a:r>
          </a:p>
          <a:p>
            <a:pPr lvl="2"/>
            <a:r>
              <a:rPr lang="en-US" dirty="0" smtClean="0"/>
              <a:t>All other cores are in </a:t>
            </a:r>
            <a:r>
              <a:rPr lang="en-US" dirty="0" smtClean="0"/>
              <a:t>idle state, </a:t>
            </a:r>
            <a:r>
              <a:rPr lang="en-US" dirty="0" smtClean="0"/>
              <a:t>waiting for interrupt</a:t>
            </a:r>
          </a:p>
          <a:p>
            <a:pPr lvl="1"/>
            <a:r>
              <a:rPr lang="en-US" dirty="0" smtClean="0"/>
              <a:t>Which </a:t>
            </a:r>
            <a:r>
              <a:rPr lang="en-US" dirty="0" smtClean="0"/>
              <a:t>boot mode to use	 </a:t>
            </a:r>
          </a:p>
          <a:p>
            <a:r>
              <a:rPr lang="en-US" sz="3000" dirty="0" smtClean="0"/>
              <a:t>Update </a:t>
            </a:r>
            <a:r>
              <a:rPr lang="en-US" sz="3000" dirty="0" smtClean="0"/>
              <a:t>the configuration</a:t>
            </a:r>
          </a:p>
          <a:p>
            <a:r>
              <a:rPr lang="en-US" sz="3000" dirty="0" smtClean="0"/>
              <a:t>Trigger to use the configuration to prepare for booting</a:t>
            </a:r>
          </a:p>
          <a:p>
            <a:pPr lvl="1"/>
            <a:r>
              <a:rPr lang="en-US" sz="2600" dirty="0" smtClean="0"/>
              <a:t>Configuring the device (PLLs and more)</a:t>
            </a:r>
          </a:p>
          <a:p>
            <a:r>
              <a:rPr lang="en-US" sz="3000" dirty="0" smtClean="0"/>
              <a:t>Load the image of the executable into the device</a:t>
            </a:r>
          </a:p>
          <a:p>
            <a:r>
              <a:rPr lang="en-US" sz="3000" dirty="0" smtClean="0"/>
              <a:t>Trigger all cores to run the executable</a:t>
            </a:r>
          </a:p>
          <a:p>
            <a:endParaRPr lang="en-US" dirty="0" smtClean="0"/>
          </a:p>
          <a:p>
            <a:endParaRPr lang="en-US" dirty="0"/>
          </a:p>
        </p:txBody>
      </p:sp>
    </p:spTree>
    <p:extLst>
      <p:ext uri="{BB962C8B-B14F-4D97-AF65-F5344CB8AC3E}">
        <p14:creationId xmlns:p14="http://schemas.microsoft.com/office/powerpoint/2010/main" xmlns="" val="3355367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PLL Settings</a:t>
            </a:r>
            <a:endParaRPr lang="en-US" sz="3600" dirty="0"/>
          </a:p>
        </p:txBody>
      </p:sp>
      <p:sp>
        <p:nvSpPr>
          <p:cNvPr id="3" name="Text Placeholder 2"/>
          <p:cNvSpPr>
            <a:spLocks noGrp="1"/>
          </p:cNvSpPr>
          <p:nvPr>
            <p:ph type="body" sz="half" idx="1"/>
          </p:nvPr>
        </p:nvSpPr>
        <p:spPr>
          <a:xfrm>
            <a:off x="333375" y="1185863"/>
            <a:ext cx="7820025" cy="4692650"/>
          </a:xfrm>
        </p:spPr>
        <p:txBody>
          <a:bodyPr/>
          <a:lstStyle/>
          <a:p>
            <a:r>
              <a:rPr lang="en-US" sz="2800" dirty="0" smtClean="0"/>
              <a:t>PLL </a:t>
            </a:r>
            <a:r>
              <a:rPr lang="en-US" sz="2800" dirty="0" smtClean="0"/>
              <a:t>settings </a:t>
            </a:r>
            <a:r>
              <a:rPr lang="en-US" sz="2800" dirty="0" smtClean="0"/>
              <a:t>are user-configured to ensure proper </a:t>
            </a:r>
            <a:r>
              <a:rPr lang="en-US" sz="2800" dirty="0" smtClean="0"/>
              <a:t>operation of the </a:t>
            </a:r>
            <a:r>
              <a:rPr lang="en-US" sz="2800" dirty="0" smtClean="0"/>
              <a:t>selected device</a:t>
            </a:r>
            <a:endParaRPr lang="en-US" sz="2800" dirty="0" smtClean="0"/>
          </a:p>
          <a:p>
            <a:r>
              <a:rPr lang="en-US" sz="2800" dirty="0" smtClean="0"/>
              <a:t>The </a:t>
            </a:r>
            <a:r>
              <a:rPr lang="en-US" sz="2800" dirty="0" smtClean="0"/>
              <a:t>KeyStone </a:t>
            </a:r>
            <a:r>
              <a:rPr lang="en-US" sz="2800" dirty="0" smtClean="0"/>
              <a:t>Data Manual</a:t>
            </a:r>
            <a:r>
              <a:rPr lang="en-US" sz="2800" dirty="0" smtClean="0"/>
              <a:t> for each device </a:t>
            </a:r>
            <a:r>
              <a:rPr lang="en-US" sz="2800" dirty="0" smtClean="0"/>
              <a:t>includes one </a:t>
            </a:r>
            <a:r>
              <a:rPr lang="en-US" sz="2800" dirty="0" smtClean="0"/>
              <a:t>or more PLL </a:t>
            </a:r>
            <a:r>
              <a:rPr lang="en-US" sz="2800" dirty="0" smtClean="0"/>
              <a:t>tables:</a:t>
            </a:r>
            <a:endParaRPr lang="en-US" sz="2800" dirty="0" smtClean="0"/>
          </a:p>
          <a:p>
            <a:pPr lvl="1"/>
            <a:r>
              <a:rPr lang="en-US" dirty="0" smtClean="0"/>
              <a:t>System </a:t>
            </a:r>
            <a:r>
              <a:rPr lang="en-US" dirty="0" smtClean="0"/>
              <a:t>PLL settings </a:t>
            </a:r>
            <a:r>
              <a:rPr lang="en-US" dirty="0" smtClean="0"/>
              <a:t>configure the system clock.</a:t>
            </a:r>
            <a:endParaRPr lang="en-US" dirty="0" smtClean="0"/>
          </a:p>
          <a:p>
            <a:pPr lvl="1"/>
            <a:r>
              <a:rPr lang="en-US" dirty="0" smtClean="0"/>
              <a:t>ARM PLL settings </a:t>
            </a:r>
            <a:r>
              <a:rPr lang="en-US" dirty="0" smtClean="0"/>
              <a:t>configure the ARM </a:t>
            </a:r>
            <a:r>
              <a:rPr lang="en-US" dirty="0" smtClean="0"/>
              <a:t>clock </a:t>
            </a:r>
            <a:r>
              <a:rPr lang="en-US" dirty="0" smtClean="0"/>
              <a:t>speed.</a:t>
            </a:r>
            <a:endParaRPr lang="en-US" dirty="0" smtClean="0"/>
          </a:p>
          <a:p>
            <a:pPr lvl="1"/>
            <a:r>
              <a:rPr lang="en-US" dirty="0" smtClean="0"/>
              <a:t>PA PLL settings </a:t>
            </a:r>
            <a:r>
              <a:rPr lang="en-US" dirty="0" smtClean="0"/>
              <a:t>configure PA (Packet Accelerator</a:t>
            </a:r>
            <a:r>
              <a:rPr lang="en-US" dirty="0" smtClean="0"/>
              <a:t>) </a:t>
            </a:r>
            <a:r>
              <a:rPr lang="en-US" dirty="0" smtClean="0"/>
              <a:t>clock.</a:t>
            </a:r>
            <a:endParaRPr lang="en-US" dirty="0"/>
          </a:p>
        </p:txBody>
      </p:sp>
    </p:spTree>
    <p:extLst>
      <p:ext uri="{BB962C8B-B14F-4D97-AF65-F5344CB8AC3E}">
        <p14:creationId xmlns:p14="http://schemas.microsoft.com/office/powerpoint/2010/main" xmlns="" val="26332293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9824</TotalTime>
  <Words>5337</Words>
  <Application>Microsoft Office PowerPoint</Application>
  <PresentationFormat>On-screen Show (4:3)</PresentationFormat>
  <Paragraphs>1166</Paragraphs>
  <Slides>62</Slides>
  <Notes>29</Notes>
  <HiddenSlides>11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4" baseType="lpstr">
      <vt:lpstr>77_KeyStoneOLT</vt:lpstr>
      <vt:lpstr>Microsoft Visio Drawing</vt:lpstr>
      <vt:lpstr>Slide 1</vt:lpstr>
      <vt:lpstr>Agenda</vt:lpstr>
      <vt:lpstr>Agenda</vt:lpstr>
      <vt:lpstr>Gel Routine at Connect</vt:lpstr>
      <vt:lpstr>Gel Routine During Load</vt:lpstr>
      <vt:lpstr>Generic Boot Procedure</vt:lpstr>
      <vt:lpstr>ROM Boot Loader (RBL): Definition</vt:lpstr>
      <vt:lpstr>Boot Process Requirements</vt:lpstr>
      <vt:lpstr>KeyStone PLL Settings</vt:lpstr>
      <vt:lpstr>Example of PLL Configuration</vt:lpstr>
      <vt:lpstr>Slide 11</vt:lpstr>
      <vt:lpstr>Agenda</vt:lpstr>
      <vt:lpstr>KeyStone Boot Mode Categories</vt:lpstr>
      <vt:lpstr>KeyStone BOOT Modes </vt:lpstr>
      <vt:lpstr>Boot Process Memory Usage</vt:lpstr>
      <vt:lpstr>Magic Address</vt:lpstr>
      <vt:lpstr>KeyStone I Boot Configuration Pins</vt:lpstr>
      <vt:lpstr>KeyStone I ROM Boot Modes</vt:lpstr>
      <vt:lpstr>KeyStone I Boot Device</vt:lpstr>
      <vt:lpstr>KeyStone II Boot Modes</vt:lpstr>
      <vt:lpstr>KeyStone II Boot Strap Selection</vt:lpstr>
      <vt:lpstr>BOOT Process Triggers</vt:lpstr>
      <vt:lpstr>Reset Types</vt:lpstr>
      <vt:lpstr>Agenda</vt:lpstr>
      <vt:lpstr>KeyStone I Boot Formats</vt:lpstr>
      <vt:lpstr>Boot Parameter Format</vt:lpstr>
      <vt:lpstr>Boot Parameter Table Setup</vt:lpstr>
      <vt:lpstr>Boot Image Format</vt:lpstr>
      <vt:lpstr>Register Configuration Format</vt:lpstr>
      <vt:lpstr>Slave Direct IO Modes</vt:lpstr>
      <vt:lpstr>KeyStone I Additional Utilities</vt:lpstr>
      <vt:lpstr>KeyStone II ARM Boot BLOB Image Formats</vt:lpstr>
      <vt:lpstr>KeyStone II BLOB Generation Tools</vt:lpstr>
      <vt:lpstr>KeyStone II ARM GPH Formats</vt:lpstr>
      <vt:lpstr>KeyStone II GPH Format Tools</vt:lpstr>
      <vt:lpstr>Hex Converter out for 8-bit SPI boot ARM Assembly Language Tools User’s Guide, Chapter 12</vt:lpstr>
      <vt:lpstr>Agenda</vt:lpstr>
      <vt:lpstr>KeyStone I: I2C Master Boot</vt:lpstr>
      <vt:lpstr>KeyStone I Boot Modes Summary</vt:lpstr>
      <vt:lpstr>KeyStone II Boot Loading Process: I2C Boot</vt:lpstr>
      <vt:lpstr>KeyStone II Boot Loading Process: XIP boot</vt:lpstr>
      <vt:lpstr>KeyStone II Boot Summary</vt:lpstr>
      <vt:lpstr>Agenda</vt:lpstr>
      <vt:lpstr>Second Stage Boot Load Process</vt:lpstr>
      <vt:lpstr>Second Stage Boot Load Specifics</vt:lpstr>
      <vt:lpstr>Intermediate Boot Loader (IBL)</vt:lpstr>
      <vt:lpstr>KeyStone I Booting Multiple Cores</vt:lpstr>
      <vt:lpstr>KeyStone II Booting Multiple cores</vt:lpstr>
      <vt:lpstr>U-Boot Universal Boot Loader (1/2)</vt:lpstr>
      <vt:lpstr>U-Boot Universal Boot Loader(2/2)</vt:lpstr>
      <vt:lpstr>Slide 51</vt:lpstr>
      <vt:lpstr>Questions?   Thanks !</vt:lpstr>
      <vt:lpstr>Back Up</vt:lpstr>
      <vt:lpstr>Hibernation</vt:lpstr>
      <vt:lpstr>Boot Configuration I2C Passive Mode</vt:lpstr>
      <vt:lpstr>Boot Configuration – SPI Mode</vt:lpstr>
      <vt:lpstr>Boot Configuration – EMIF16 Mode</vt:lpstr>
      <vt:lpstr>Boot Configuration – Ethernet</vt:lpstr>
      <vt:lpstr>Boot Configuration – Serial RapidIO</vt:lpstr>
      <vt:lpstr>Boot Configuration – PCI Express</vt:lpstr>
      <vt:lpstr>Slide 61</vt:lpstr>
      <vt:lpstr>Boot Configuration HyperLink Mode</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 Rinkes</dc:creator>
  <cp:lastModifiedBy>Robert J. Hillard</cp:lastModifiedBy>
  <cp:revision>488</cp:revision>
  <cp:lastPrinted>2012-04-30T19:42:21Z</cp:lastPrinted>
  <dcterms:created xsi:type="dcterms:W3CDTF">2012-02-07T21:35:06Z</dcterms:created>
  <dcterms:modified xsi:type="dcterms:W3CDTF">2013-08-23T02:57:43Z</dcterms:modified>
</cp:coreProperties>
</file>