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tags/tag7.xml" ContentType="application/vnd.openxmlformats-officedocument.presentationml.tag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52"/>
  </p:notesMasterIdLst>
  <p:handoutMasterIdLst>
    <p:handoutMasterId r:id="rId53"/>
  </p:handoutMasterIdLst>
  <p:sldIdLst>
    <p:sldId id="830" r:id="rId6"/>
    <p:sldId id="961" r:id="rId7"/>
    <p:sldId id="934" r:id="rId8"/>
    <p:sldId id="946" r:id="rId9"/>
    <p:sldId id="959" r:id="rId10"/>
    <p:sldId id="945" r:id="rId11"/>
    <p:sldId id="947" r:id="rId12"/>
    <p:sldId id="960" r:id="rId13"/>
    <p:sldId id="933" r:id="rId14"/>
    <p:sldId id="836" r:id="rId15"/>
    <p:sldId id="838" r:id="rId16"/>
    <p:sldId id="948" r:id="rId17"/>
    <p:sldId id="949" r:id="rId18"/>
    <p:sldId id="950" r:id="rId19"/>
    <p:sldId id="951" r:id="rId20"/>
    <p:sldId id="952" r:id="rId21"/>
    <p:sldId id="953" r:id="rId22"/>
    <p:sldId id="954" r:id="rId23"/>
    <p:sldId id="881" r:id="rId24"/>
    <p:sldId id="886" r:id="rId25"/>
    <p:sldId id="882" r:id="rId26"/>
    <p:sldId id="883" r:id="rId27"/>
    <p:sldId id="884" r:id="rId28"/>
    <p:sldId id="917" r:id="rId29"/>
    <p:sldId id="955" r:id="rId30"/>
    <p:sldId id="956" r:id="rId31"/>
    <p:sldId id="887" r:id="rId32"/>
    <p:sldId id="920" r:id="rId33"/>
    <p:sldId id="901" r:id="rId34"/>
    <p:sldId id="907" r:id="rId35"/>
    <p:sldId id="915" r:id="rId36"/>
    <p:sldId id="902" r:id="rId37"/>
    <p:sldId id="962" r:id="rId38"/>
    <p:sldId id="921" r:id="rId39"/>
    <p:sldId id="922" r:id="rId40"/>
    <p:sldId id="923" r:id="rId41"/>
    <p:sldId id="924" r:id="rId42"/>
    <p:sldId id="925" r:id="rId43"/>
    <p:sldId id="926" r:id="rId44"/>
    <p:sldId id="927" r:id="rId45"/>
    <p:sldId id="928" r:id="rId46"/>
    <p:sldId id="929" r:id="rId47"/>
    <p:sldId id="930" r:id="rId48"/>
    <p:sldId id="942" r:id="rId49"/>
    <p:sldId id="943" r:id="rId50"/>
    <p:sldId id="866" r:id="rId51"/>
  </p:sldIdLst>
  <p:sldSz cx="9144000" cy="6858000" type="screen4x3"/>
  <p:notesSz cx="7315200" cy="9601200"/>
  <p:custDataLst>
    <p:tags r:id="rId54"/>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CC"/>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3932" autoAdjust="0"/>
  </p:normalViewPr>
  <p:slideViewPr>
    <p:cSldViewPr snapToGrid="0">
      <p:cViewPr varScale="1">
        <p:scale>
          <a:sx n="125" d="100"/>
          <a:sy n="125" d="100"/>
        </p:scale>
        <p:origin x="-1224" y="-108"/>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algn="l" defTabSz="944060">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4142962"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defTabSz="944060">
              <a:defRPr sz="1200">
                <a:latin typeface="Arial" charset="0"/>
              </a:defRPr>
            </a:lvl1pPr>
          </a:lstStyle>
          <a:p>
            <a:pPr>
              <a:defRPr/>
            </a:pPr>
            <a:fld id="{289FDC66-27A5-4579-BABF-D16C8BCC835C}" type="datetimeFigureOut">
              <a:rPr lang="en-US"/>
              <a:pPr>
                <a:defRPr/>
              </a:pPr>
              <a:t>8/22/2013</a:t>
            </a:fld>
            <a:endParaRPr lang="en-US" dirty="0"/>
          </a:p>
        </p:txBody>
      </p:sp>
      <p:sp>
        <p:nvSpPr>
          <p:cNvPr id="4" name="Footer Placeholder 3"/>
          <p:cNvSpPr>
            <a:spLocks noGrp="1"/>
          </p:cNvSpPr>
          <p:nvPr>
            <p:ph type="ftr" sz="quarter" idx="2"/>
          </p:nvPr>
        </p:nvSpPr>
        <p:spPr bwMode="auto">
          <a:xfrm>
            <a:off x="0"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algn="l" defTabSz="944060">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4142962"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defTabSz="944060">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algn="l" defTabSz="944060">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4144617"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defTabSz="944060">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2183" y="4561226"/>
            <a:ext cx="5850835" cy="4318573"/>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algn="l" defTabSz="944060">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4144617"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defTabSz="944060">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D3C2F1B-7A00-4E70-8896-FBAB1A03BE5E}" type="slidenum">
              <a:rPr lang="en-US">
                <a:solidFill>
                  <a:prstClr val="black"/>
                </a:solidFill>
              </a:rPr>
              <a:pPr/>
              <a:t>1</a:t>
            </a:fld>
            <a:endParaRPr lang="en-US" dirty="0">
              <a:solidFill>
                <a:prstClr val="black"/>
              </a:solidFill>
            </a:endParaRPr>
          </a:p>
        </p:txBody>
      </p:sp>
      <p:sp>
        <p:nvSpPr>
          <p:cNvPr id="224258" name="Rectangle 2"/>
          <p:cNvSpPr>
            <a:spLocks noGrp="1" noRot="1" noChangeAspect="1" noChangeArrowheads="1" noTextEdit="1"/>
          </p:cNvSpPr>
          <p:nvPr>
            <p:ph type="sldImg"/>
          </p:nvPr>
        </p:nvSpPr>
        <p:spPr>
          <a:ln cap="flat"/>
        </p:spPr>
      </p:sp>
      <p:sp>
        <p:nvSpPr>
          <p:cNvPr id="224259" name="Rectangle 3"/>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B1DFA-B3AC-48C4-A020-6903E38D181E}"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27</a:t>
            </a:fld>
            <a:endParaRPr lang="en-US" dirty="0" smtClean="0">
              <a:solidFill>
                <a:srgbClr val="000000"/>
              </a:solidFill>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28</a:t>
            </a:fld>
            <a:endParaRPr lang="en-US" dirty="0" smtClean="0">
              <a:solidFill>
                <a:srgbClr val="000000"/>
              </a:solidFill>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Dotted line to show what the application is doing and what is done automatically</a:t>
            </a:r>
          </a:p>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3</a:t>
            </a:fld>
            <a:endParaRPr lang="en-US" dirty="0" smtClean="0">
              <a:solidFill>
                <a:srgbClr val="000000"/>
              </a:solidFill>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33</a:t>
            </a:fld>
            <a:endParaRPr lang="en-US" dirty="0" smtClean="0">
              <a:solidFill>
                <a:srgbClr val="000000"/>
              </a:solidFill>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44</a:t>
            </a:fld>
            <a:endParaRPr lang="en-US" dirty="0" smtClean="0">
              <a:solidFill>
                <a:srgbClr val="000000"/>
              </a:solidFill>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pPr/>
              <a:t>46</a:t>
            </a:fld>
            <a:endParaRPr lang="en-US" dirty="0" smtClean="0"/>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9</a:t>
            </a:fld>
            <a:endParaRPr lang="en-US" dirty="0" smtClean="0">
              <a:solidFill>
                <a:srgbClr val="000000"/>
              </a:solidFill>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8/22/2013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8/22/2013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3" r:id="rId3"/>
    <p:sldLayoutId id="2147485974"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ctrTitle"/>
          </p:nvPr>
        </p:nvSpPr>
        <p:spPr>
          <a:xfrm>
            <a:off x="609600" y="838200"/>
            <a:ext cx="7772400" cy="2743200"/>
          </a:xfrm>
        </p:spPr>
        <p:txBody>
          <a:bodyPr/>
          <a:lstStyle/>
          <a:p>
            <a:pPr>
              <a:lnSpc>
                <a:spcPct val="105000"/>
              </a:lnSpc>
            </a:pPr>
            <a:r>
              <a:rPr lang="en-US" sz="5400" b="0" dirty="0" smtClean="0"/>
              <a:t>KeyStone   </a:t>
            </a:r>
            <a:r>
              <a:rPr lang="en-US" sz="5400" b="0" dirty="0" smtClean="0"/>
              <a:t/>
            </a:r>
            <a:br>
              <a:rPr lang="en-US" sz="5400" b="0" dirty="0" smtClean="0"/>
            </a:br>
            <a:r>
              <a:rPr lang="en-US" sz="5400" b="0" dirty="0" smtClean="0"/>
              <a:t>Inter-Processor Communications (IPC)</a:t>
            </a:r>
            <a:endParaRPr lang="en-US" sz="5400" b="0" dirty="0"/>
          </a:p>
        </p:txBody>
      </p:sp>
    </p:spTree>
    <p:custDataLst>
      <p:tags r:id="rId1"/>
    </p:custData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8971" y="0"/>
            <a:ext cx="8229600" cy="762000"/>
          </a:xfrm>
        </p:spPr>
        <p:txBody>
          <a:bodyPr wrap="none" anchorCtr="1"/>
          <a:lstStyle/>
          <a:p>
            <a:r>
              <a:rPr lang="en-US" dirty="0" smtClean="0"/>
              <a:t>IPC Library – Transports</a:t>
            </a:r>
          </a:p>
        </p:txBody>
      </p:sp>
      <p:sp>
        <p:nvSpPr>
          <p:cNvPr id="22" name="TextBox 21"/>
          <p:cNvSpPr txBox="1"/>
          <p:nvPr/>
        </p:nvSpPr>
        <p:spPr>
          <a:xfrm>
            <a:off x="236220" y="716079"/>
            <a:ext cx="8046720" cy="395173"/>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Current IPC implementation uses several transports:</a:t>
            </a:r>
          </a:p>
        </p:txBody>
      </p:sp>
      <p:grpSp>
        <p:nvGrpSpPr>
          <p:cNvPr id="2" name="Group 104"/>
          <p:cNvGrpSpPr/>
          <p:nvPr/>
        </p:nvGrpSpPr>
        <p:grpSpPr>
          <a:xfrm>
            <a:off x="924026" y="3137835"/>
            <a:ext cx="5778366" cy="3023135"/>
            <a:chOff x="1066800" y="2590800"/>
            <a:chExt cx="6858000" cy="3733800"/>
          </a:xfrm>
        </p:grpSpPr>
        <p:sp>
          <p:nvSpPr>
            <p:cNvPr id="52" name="Cube 51"/>
            <p:cNvSpPr/>
            <p:nvPr/>
          </p:nvSpPr>
          <p:spPr bwMode="auto">
            <a:xfrm>
              <a:off x="1066800" y="2590800"/>
              <a:ext cx="4267200" cy="37338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1</a:t>
              </a:r>
            </a:p>
          </p:txBody>
        </p:sp>
        <p:sp>
          <p:nvSpPr>
            <p:cNvPr id="57" name="Rectangle 56"/>
            <p:cNvSpPr/>
            <p:nvPr/>
          </p:nvSpPr>
          <p:spPr bwMode="auto">
            <a:xfrm>
              <a:off x="38862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3" name="Group 60"/>
            <p:cNvGrpSpPr/>
            <p:nvPr/>
          </p:nvGrpSpPr>
          <p:grpSpPr>
            <a:xfrm>
              <a:off x="1371600" y="3124200"/>
              <a:ext cx="1600200" cy="1905000"/>
              <a:chOff x="990600" y="2362200"/>
              <a:chExt cx="1371600" cy="1905000"/>
            </a:xfrm>
          </p:grpSpPr>
          <p:sp>
            <p:nvSpPr>
              <p:cNvPr id="26" name="Rectangle 25"/>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21" name="Rounded Rectangle 2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24" name="Rounded Rectangle 23"/>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59" name="Rounded Rectangle 58"/>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grpSp>
          <p:nvGrpSpPr>
            <p:cNvPr id="4" name="Group 67"/>
            <p:cNvGrpSpPr/>
            <p:nvPr/>
          </p:nvGrpSpPr>
          <p:grpSpPr>
            <a:xfrm>
              <a:off x="2043229" y="5195771"/>
              <a:ext cx="2286000" cy="457200"/>
              <a:chOff x="2294864" y="4572000"/>
              <a:chExt cx="2286000" cy="457200"/>
            </a:xfrm>
          </p:grpSpPr>
          <p:sp>
            <p:nvSpPr>
              <p:cNvPr id="56" name="Rectangle 55"/>
              <p:cNvSpPr/>
              <p:nvPr/>
            </p:nvSpPr>
            <p:spPr bwMode="auto">
              <a:xfrm>
                <a:off x="2294864" y="4572000"/>
                <a:ext cx="2286000"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55" name="Rectangle 54"/>
              <p:cNvSpPr/>
              <p:nvPr/>
            </p:nvSpPr>
            <p:spPr bwMode="auto">
              <a:xfrm>
                <a:off x="2438401" y="4635798"/>
                <a:ext cx="1690252"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dk1"/>
                    </a:solidFill>
                    <a:effectLst/>
                    <a:latin typeface="Calibri" pitchFamily="34" charset="0"/>
                  </a:rPr>
                  <a:t>MEM</a:t>
                </a:r>
              </a:p>
            </p:txBody>
          </p:sp>
        </p:grpSp>
        <p:grpSp>
          <p:nvGrpSpPr>
            <p:cNvPr id="5" name="Group 68"/>
            <p:cNvGrpSpPr/>
            <p:nvPr/>
          </p:nvGrpSpPr>
          <p:grpSpPr>
            <a:xfrm>
              <a:off x="3352800" y="3124200"/>
              <a:ext cx="1600200" cy="1905000"/>
              <a:chOff x="990600" y="2362200"/>
              <a:chExt cx="1371600" cy="1905000"/>
            </a:xfrm>
          </p:grpSpPr>
          <p:sp>
            <p:nvSpPr>
              <p:cNvPr id="70" name="Rectangle 69"/>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2</a:t>
                </a:r>
              </a:p>
            </p:txBody>
          </p:sp>
          <p:sp>
            <p:nvSpPr>
              <p:cNvPr id="71" name="Rounded Rectangle 7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2" name="Rounded Rectangle 71"/>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73" name="Rounded Rectangle 72"/>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sp>
          <p:nvSpPr>
            <p:cNvPr id="74" name="Cube 73"/>
            <p:cNvSpPr/>
            <p:nvPr/>
          </p:nvSpPr>
          <p:spPr bwMode="auto">
            <a:xfrm>
              <a:off x="5791200" y="2590800"/>
              <a:ext cx="2133600" cy="3733800"/>
            </a:xfrm>
            <a:prstGeom prst="cube">
              <a:avLst>
                <a:gd name="adj" fmla="val 5192"/>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2</a:t>
              </a:r>
            </a:p>
          </p:txBody>
        </p:sp>
        <p:sp>
          <p:nvSpPr>
            <p:cNvPr id="75" name="Rectangle 74"/>
            <p:cNvSpPr/>
            <p:nvPr/>
          </p:nvSpPr>
          <p:spPr bwMode="auto">
            <a:xfrm>
              <a:off x="59436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6" name="Group 75"/>
            <p:cNvGrpSpPr/>
            <p:nvPr/>
          </p:nvGrpSpPr>
          <p:grpSpPr>
            <a:xfrm>
              <a:off x="6019800" y="3124200"/>
              <a:ext cx="1600200" cy="1905000"/>
              <a:chOff x="990600" y="2362200"/>
              <a:chExt cx="1371600" cy="1905000"/>
            </a:xfrm>
          </p:grpSpPr>
          <p:sp>
            <p:nvSpPr>
              <p:cNvPr id="77" name="Rectangle 7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78" name="Rounded Rectangle 7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9" name="Rounded Rectangle 7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80" name="Rounded Rectangle 7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cxnSp>
          <p:nvCxnSpPr>
            <p:cNvPr id="92" name="Shape 91"/>
            <p:cNvCxnSpPr>
              <a:stCxn id="21" idx="1"/>
              <a:endCxn id="56" idx="1"/>
            </p:cNvCxnSpPr>
            <p:nvPr/>
          </p:nvCxnSpPr>
          <p:spPr bwMode="auto">
            <a:xfrm rot="16200000" flipH="1">
              <a:off x="1433815" y="4814956"/>
              <a:ext cx="956039" cy="26278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Shape 93"/>
            <p:cNvCxnSpPr>
              <a:stCxn id="56" idx="3"/>
              <a:endCxn id="73" idx="1"/>
            </p:cNvCxnSpPr>
            <p:nvPr/>
          </p:nvCxnSpPr>
          <p:spPr bwMode="auto">
            <a:xfrm flipV="1">
              <a:off x="4329229" y="4468332"/>
              <a:ext cx="214935" cy="95603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hape 95"/>
            <p:cNvCxnSpPr>
              <a:stCxn id="21" idx="1"/>
              <a:endCxn id="57" idx="1"/>
            </p:cNvCxnSpPr>
            <p:nvPr/>
          </p:nvCxnSpPr>
          <p:spPr bwMode="auto">
            <a:xfrm rot="16200000" flipH="1">
              <a:off x="2087269" y="4161503"/>
              <a:ext cx="1492102" cy="2105760"/>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8" name="Straight Arrow Connector 97"/>
            <p:cNvCxnSpPr>
              <a:stCxn id="57" idx="3"/>
              <a:endCxn id="75" idx="1"/>
            </p:cNvCxnSpPr>
            <p:nvPr/>
          </p:nvCxnSpPr>
          <p:spPr bwMode="auto">
            <a:xfrm>
              <a:off x="5105400" y="5960434"/>
              <a:ext cx="838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0" name="Straight Arrow Connector 99"/>
            <p:cNvCxnSpPr/>
            <p:nvPr/>
          </p:nvCxnSpPr>
          <p:spPr bwMode="auto">
            <a:xfrm flipV="1">
              <a:off x="6422066" y="4474534"/>
              <a:ext cx="0" cy="1295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103" name="TextBox 102"/>
          <p:cNvSpPr txBox="1"/>
          <p:nvPr/>
        </p:nvSpPr>
        <p:spPr>
          <a:xfrm>
            <a:off x="675167" y="1054053"/>
            <a:ext cx="6392776" cy="978729"/>
          </a:xfrm>
          <a:prstGeom prst="rect">
            <a:avLst/>
          </a:prstGeom>
          <a:noFill/>
        </p:spPr>
        <p:txBody>
          <a:bodyPr wrap="none" rtlCol="0" anchor="ctr" anchorCtr="0">
            <a:spAutoFit/>
          </a:bodyPr>
          <a:lstStyle/>
          <a:p>
            <a:pPr marL="233363" indent="-233363" algn="l">
              <a:lnSpc>
                <a:spcPct val="120000"/>
              </a:lnSpc>
              <a:buFont typeface="Arial" pitchFamily="34" charset="0"/>
              <a:buChar char="•"/>
            </a:pPr>
            <a:r>
              <a:rPr lang="en-US" b="0" dirty="0" smtClean="0">
                <a:solidFill>
                  <a:schemeClr val="tx2"/>
                </a:solidFill>
                <a:effectLst/>
                <a:latin typeface="Calibri" pitchFamily="34" charset="0"/>
              </a:rPr>
              <a:t>CorePac </a:t>
            </a:r>
            <a:r>
              <a:rPr lang="en-US" b="0" dirty="0" smtClean="0">
                <a:solidFill>
                  <a:schemeClr val="tx2"/>
                </a:solidFill>
                <a:effectLst/>
                <a:latin typeface="Calibri" pitchFamily="34" charset="0"/>
                <a:sym typeface="Wingdings"/>
              </a:rPr>
              <a:t> </a:t>
            </a:r>
            <a:r>
              <a:rPr lang="en-US" b="0" dirty="0" smtClean="0">
                <a:solidFill>
                  <a:schemeClr val="tx2"/>
                </a:solidFill>
                <a:effectLst/>
                <a:latin typeface="Calibri" pitchFamily="34" charset="0"/>
              </a:rPr>
              <a:t>CorePac   </a:t>
            </a:r>
            <a:r>
              <a:rPr lang="en-US" b="0" dirty="0" smtClean="0">
                <a:solidFill>
                  <a:schemeClr val="dk1"/>
                </a:solidFill>
                <a:effectLst/>
                <a:latin typeface="Calibri" pitchFamily="34" charset="0"/>
              </a:rPr>
              <a:t>(Shared Memory Model)</a:t>
            </a:r>
          </a:p>
          <a:p>
            <a:pPr marL="233363" indent="-233363" algn="l">
              <a:lnSpc>
                <a:spcPct val="120000"/>
              </a:lnSpc>
              <a:buFont typeface="Arial" pitchFamily="34" charset="0"/>
              <a:buChar char="•"/>
            </a:pPr>
            <a:r>
              <a:rPr lang="en-US" b="0" dirty="0" smtClean="0">
                <a:solidFill>
                  <a:schemeClr val="tx2"/>
                </a:solidFill>
                <a:latin typeface="Calibri" pitchFamily="34" charset="0"/>
              </a:rPr>
              <a:t>Device </a:t>
            </a:r>
            <a:r>
              <a:rPr lang="en-US" b="0" dirty="0" smtClean="0">
                <a:solidFill>
                  <a:schemeClr val="tx2"/>
                </a:solidFill>
                <a:latin typeface="Calibri" pitchFamily="34" charset="0"/>
                <a:sym typeface="Wingdings"/>
              </a:rPr>
              <a:t> </a:t>
            </a:r>
            <a:r>
              <a:rPr lang="en-US" b="0" dirty="0" smtClean="0">
                <a:solidFill>
                  <a:schemeClr val="tx2"/>
                </a:solidFill>
                <a:latin typeface="Calibri" pitchFamily="34" charset="0"/>
              </a:rPr>
              <a:t>Device  </a:t>
            </a:r>
            <a:r>
              <a:rPr lang="en-US" b="0" dirty="0" smtClean="0">
                <a:solidFill>
                  <a:schemeClr val="dk1"/>
                </a:solidFill>
                <a:latin typeface="Calibri" pitchFamily="34" charset="0"/>
              </a:rPr>
              <a:t>(Serial Rapid I/O) – KeyStone I</a:t>
            </a:r>
            <a:endParaRPr lang="en-US" b="0" dirty="0" smtClean="0">
              <a:solidFill>
                <a:schemeClr val="dk1"/>
              </a:solidFill>
              <a:effectLst/>
              <a:latin typeface="Calibri" pitchFamily="34" charset="0"/>
            </a:endParaRPr>
          </a:p>
        </p:txBody>
      </p:sp>
      <p:sp>
        <p:nvSpPr>
          <p:cNvPr id="104" name="TextBox 103"/>
          <p:cNvSpPr txBox="1"/>
          <p:nvPr/>
        </p:nvSpPr>
        <p:spPr>
          <a:xfrm>
            <a:off x="226195" y="2045484"/>
            <a:ext cx="8731108" cy="445635"/>
          </a:xfrm>
          <a:prstGeom prst="rect">
            <a:avLst/>
          </a:prstGeom>
          <a:noFill/>
        </p:spPr>
        <p:txBody>
          <a:bodyPr wrap="non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Chosen at configuration; </a:t>
            </a:r>
            <a:r>
              <a:rPr lang="en-US" b="0" i="1" u="sng" dirty="0" smtClean="0">
                <a:latin typeface="Calibri" pitchFamily="34" charset="0"/>
              </a:rPr>
              <a:t>Same code</a:t>
            </a:r>
            <a:r>
              <a:rPr lang="en-US" b="0" dirty="0" smtClean="0">
                <a:latin typeface="Calibri" pitchFamily="34" charset="0"/>
              </a:rPr>
              <a:t> regardless of thread location</a:t>
            </a:r>
            <a:r>
              <a:rPr lang="en-US" sz="2800" b="0" dirty="0" smtClean="0">
                <a:latin typeface="Calibri" pitchFamily="34" charset="0"/>
              </a:rPr>
              <a:t>.</a:t>
            </a:r>
            <a:endParaRPr lang="en-US" b="0" i="1"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69895"/>
            <a:ext cx="8374380" cy="1392369"/>
          </a:xfrm>
          <a:prstGeom prst="rect">
            <a:avLst/>
          </a:prstGeom>
          <a:noFill/>
        </p:spPr>
        <p:txBody>
          <a:bodyPr wrap="square" rtlCol="0" anchor="ctr" anchorCtr="0">
            <a:spAutoFit/>
          </a:bodyPr>
          <a:lstStyle/>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The IPC package is a set of APIs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MessageQ uses the modules below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But each module can also be used independently.</a:t>
            </a:r>
          </a:p>
        </p:txBody>
      </p:sp>
      <p:sp>
        <p:nvSpPr>
          <p:cNvPr id="5" name="Rectangle 4"/>
          <p:cNvSpPr/>
          <p:nvPr/>
        </p:nvSpPr>
        <p:spPr bwMode="auto">
          <a:xfrm>
            <a:off x="441960" y="2103120"/>
            <a:ext cx="8328660" cy="54102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Application</a:t>
            </a:r>
          </a:p>
        </p:txBody>
      </p:sp>
      <p:cxnSp>
        <p:nvCxnSpPr>
          <p:cNvPr id="8" name="Straight Arrow Connector 7"/>
          <p:cNvCxnSpPr/>
          <p:nvPr/>
        </p:nvCxnSpPr>
        <p:spPr bwMode="auto">
          <a:xfrm>
            <a:off x="221742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6898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6974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7051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nvGraphicFramePr>
        <p:xfrm>
          <a:off x="407353" y="3005773"/>
          <a:ext cx="8283575" cy="3482975"/>
        </p:xfrm>
        <a:graphic>
          <a:graphicData uri="http://schemas.openxmlformats.org/presentationml/2006/ole">
            <p:oleObj spid="_x0000_s1026" name="Visio" r:id="rId4" imgW="8282738" imgH="3482116" progId="Visio.Drawing.11">
              <p:embed/>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533400" y="3810"/>
            <a:ext cx="8229600" cy="762000"/>
          </a:xfrm>
        </p:spPr>
        <p:txBody>
          <a:bodyPr wrap="none" anchorCtr="1"/>
          <a:lstStyle/>
          <a:p>
            <a:r>
              <a:rPr lang="en-US" dirty="0" smtClean="0"/>
              <a:t>Using Notify – Concepts</a:t>
            </a:r>
          </a:p>
        </p:txBody>
      </p:sp>
      <p:sp>
        <p:nvSpPr>
          <p:cNvPr id="6" name="TextBox 5"/>
          <p:cNvSpPr txBox="1"/>
          <p:nvPr/>
        </p:nvSpPr>
        <p:spPr>
          <a:xfrm>
            <a:off x="200025" y="1417075"/>
            <a:ext cx="8267700" cy="1397306"/>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In addition to moving MessageQ messages, Notify:</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Can be used independently of MessageQ</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Is a simpler form of IPC communication</a:t>
            </a:r>
          </a:p>
        </p:txBody>
      </p:sp>
      <p:grpSp>
        <p:nvGrpSpPr>
          <p:cNvPr id="2" name="Group 76"/>
          <p:cNvGrpSpPr/>
          <p:nvPr/>
        </p:nvGrpSpPr>
        <p:grpSpPr>
          <a:xfrm>
            <a:off x="2333625" y="3171825"/>
            <a:ext cx="4267200" cy="3200400"/>
            <a:chOff x="2286000" y="3048000"/>
            <a:chExt cx="4267200" cy="3200400"/>
          </a:xfrm>
        </p:grpSpPr>
        <p:sp>
          <p:nvSpPr>
            <p:cNvPr id="26" name="Cube 25"/>
            <p:cNvSpPr/>
            <p:nvPr/>
          </p:nvSpPr>
          <p:spPr bwMode="auto">
            <a:xfrm>
              <a:off x="2286000" y="3048000"/>
              <a:ext cx="4267200" cy="32004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dirty="0" smtClean="0">
                  <a:solidFill>
                    <a:srgbClr val="000000"/>
                  </a:solidFill>
                  <a:latin typeface="Calibri" pitchFamily="34" charset="0"/>
                </a:rPr>
                <a:t>Device 1</a:t>
              </a:r>
            </a:p>
          </p:txBody>
        </p:sp>
        <p:grpSp>
          <p:nvGrpSpPr>
            <p:cNvPr id="3" name="Group 60"/>
            <p:cNvGrpSpPr/>
            <p:nvPr/>
          </p:nvGrpSpPr>
          <p:grpSpPr>
            <a:xfrm>
              <a:off x="2590800" y="3581400"/>
              <a:ext cx="1600200" cy="1905000"/>
              <a:chOff x="990600" y="2362200"/>
              <a:chExt cx="1371600" cy="1905000"/>
            </a:xfrm>
          </p:grpSpPr>
          <p:sp>
            <p:nvSpPr>
              <p:cNvPr id="37" name="Rectangle 3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1</a:t>
                </a:r>
              </a:p>
            </p:txBody>
          </p:sp>
          <p:sp>
            <p:nvSpPr>
              <p:cNvPr id="38" name="Rounded Rectangle 3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9" name="Rounded Rectangle 3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40" name="Rounded Rectangle 3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sp>
          <p:nvSpPr>
            <p:cNvPr id="28" name="Rectangle 27"/>
            <p:cNvSpPr/>
            <p:nvPr/>
          </p:nvSpPr>
          <p:spPr bwMode="auto">
            <a:xfrm>
              <a:off x="3903928" y="5652971"/>
              <a:ext cx="1004771"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lnSpc>
                  <a:spcPct val="80000"/>
                </a:lnSpc>
                <a:spcBef>
                  <a:spcPct val="50000"/>
                </a:spcBef>
              </a:pPr>
              <a:endParaRPr lang="en-US" sz="2800" dirty="0" smtClean="0">
                <a:solidFill>
                  <a:srgbClr val="000000"/>
                </a:solidFill>
                <a:latin typeface="Arial Narrow" pitchFamily="34" charset="0"/>
              </a:endParaRPr>
            </a:p>
          </p:txBody>
        </p:sp>
        <p:sp>
          <p:nvSpPr>
            <p:cNvPr id="29" name="Rectangle 28"/>
            <p:cNvSpPr/>
            <p:nvPr/>
          </p:nvSpPr>
          <p:spPr bwMode="auto">
            <a:xfrm>
              <a:off x="4047464" y="5716769"/>
              <a:ext cx="715930"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MEM</a:t>
              </a:r>
            </a:p>
          </p:txBody>
        </p:sp>
        <p:grpSp>
          <p:nvGrpSpPr>
            <p:cNvPr id="4" name="Group 68"/>
            <p:cNvGrpSpPr/>
            <p:nvPr/>
          </p:nvGrpSpPr>
          <p:grpSpPr>
            <a:xfrm>
              <a:off x="4572000" y="3581400"/>
              <a:ext cx="1600200" cy="1905000"/>
              <a:chOff x="990600" y="2362200"/>
              <a:chExt cx="1371600" cy="1905000"/>
            </a:xfrm>
          </p:grpSpPr>
          <p:sp>
            <p:nvSpPr>
              <p:cNvPr id="33" name="Rectangle 32"/>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2</a:t>
                </a:r>
              </a:p>
            </p:txBody>
          </p:sp>
          <p:sp>
            <p:nvSpPr>
              <p:cNvPr id="34" name="Rounded Rectangle 33"/>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5" name="Rounded Rectangle 34"/>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36" name="Rounded Rectangle 35"/>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cxnSp>
          <p:nvCxnSpPr>
            <p:cNvPr id="31" name="Shape 30"/>
            <p:cNvCxnSpPr>
              <a:stCxn id="38" idx="1"/>
              <a:endCxn id="28" idx="1"/>
            </p:cNvCxnSpPr>
            <p:nvPr/>
          </p:nvCxnSpPr>
          <p:spPr bwMode="auto">
            <a:xfrm rot="16200000" flipH="1">
              <a:off x="2973765" y="4951407"/>
              <a:ext cx="956039" cy="904288"/>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32" name="Shape 31"/>
            <p:cNvCxnSpPr>
              <a:stCxn id="28" idx="3"/>
              <a:endCxn id="36" idx="1"/>
            </p:cNvCxnSpPr>
            <p:nvPr/>
          </p:nvCxnSpPr>
          <p:spPr bwMode="auto">
            <a:xfrm flipV="1">
              <a:off x="4908699" y="4925532"/>
              <a:ext cx="854665" cy="956039"/>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sp>
        <p:nvSpPr>
          <p:cNvPr id="6" name="TextBox 5"/>
          <p:cNvSpPr txBox="1"/>
          <p:nvPr/>
        </p:nvSpPr>
        <p:spPr>
          <a:xfrm>
            <a:off x="177048" y="727164"/>
            <a:ext cx="8641198" cy="4979825"/>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Comprised of </a:t>
            </a:r>
            <a:r>
              <a:rPr lang="en-US" dirty="0" smtClean="0">
                <a:solidFill>
                  <a:srgbClr val="1F497D"/>
                </a:solidFill>
                <a:latin typeface="Calibri" pitchFamily="34" charset="0"/>
              </a:rPr>
              <a:t>SENDER</a:t>
            </a:r>
            <a:r>
              <a:rPr lang="en-US" dirty="0" smtClean="0">
                <a:solidFill>
                  <a:schemeClr val="dk1"/>
                </a:solidFill>
                <a:latin typeface="Calibri" pitchFamily="34" charset="0"/>
              </a:rPr>
              <a:t> and </a:t>
            </a:r>
            <a:r>
              <a:rPr lang="en-US" dirty="0" smtClean="0">
                <a:solidFill>
                  <a:srgbClr val="1F497D"/>
                </a:solidFill>
                <a:latin typeface="Calibri" pitchFamily="34" charset="0"/>
              </a:rPr>
              <a:t>RECEIVER</a:t>
            </a:r>
            <a:r>
              <a:rPr lang="en-US" dirty="0" smtClean="0">
                <a:latin typeface="Calibri" pitchFamily="34" charset="0"/>
              </a:rPr>
              <a:t>.</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t>
            </a:r>
            <a:r>
              <a:rPr lang="en-US" b="0" dirty="0" smtClean="0">
                <a:solidFill>
                  <a:schemeClr val="dk1"/>
                </a:solidFill>
                <a:effectLst/>
                <a:latin typeface="Calibri" pitchFamily="34" charset="0"/>
              </a:rPr>
              <a:t>API requires the following information:</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Destination (</a:t>
            </a:r>
            <a:r>
              <a:rPr lang="en-US" dirty="0" smtClean="0">
                <a:solidFill>
                  <a:srgbClr val="1F497D"/>
                </a:solidFill>
                <a:latin typeface="Calibri" pitchFamily="34" charset="0"/>
              </a:rPr>
              <a:t>SENDER</a:t>
            </a:r>
            <a:r>
              <a:rPr lang="en-US" dirty="0" smtClean="0">
                <a:solidFill>
                  <a:schemeClr val="dk1"/>
                </a:solidFill>
                <a:latin typeface="Calibri" pitchFamily="34" charset="0"/>
              </a:rPr>
              <a:t> ID is implicit)</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16-bit Line ID </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Event ID</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payload (For example, a pointer to message handle)</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API generates an interrupt (an event) in the destination.</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effectLst/>
                <a:latin typeface="Calibri" pitchFamily="34" charset="0"/>
              </a:rPr>
              <a:t>Based on Line ID and Event ID, the </a:t>
            </a:r>
            <a:r>
              <a:rPr lang="en-US" dirty="0" smtClean="0">
                <a:solidFill>
                  <a:srgbClr val="1F497D"/>
                </a:solidFill>
                <a:latin typeface="Calibri" pitchFamily="34" charset="0"/>
              </a:rPr>
              <a:t>RECEIVER</a:t>
            </a:r>
            <a:r>
              <a:rPr lang="en-US" b="0" dirty="0" smtClean="0">
                <a:solidFill>
                  <a:schemeClr val="dk1"/>
                </a:solidFill>
                <a:effectLst/>
                <a:latin typeface="Calibri" pitchFamily="34" charset="0"/>
              </a:rPr>
              <a:t> schedules a pre-defined call-back function.</a:t>
            </a:r>
          </a:p>
          <a:p>
            <a:pPr marL="342900" indent="-342900" algn="l">
              <a:lnSpc>
                <a:spcPct val="90000"/>
              </a:lnSpc>
              <a:spcBef>
                <a:spcPts val="1200"/>
              </a:spcBef>
              <a:buClr>
                <a:schemeClr val="tx2"/>
              </a:buClr>
              <a:buSzPct val="75000"/>
              <a:buFont typeface="Wingdings"/>
              <a:buChar char=""/>
            </a:pPr>
            <a:endParaRPr lang="en-US" b="0" dirty="0" smtClean="0">
              <a:solidFill>
                <a:schemeClr val="dk1"/>
              </a:solidFill>
              <a:latin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graphicFrame>
        <p:nvGraphicFramePr>
          <p:cNvPr id="4" name="Object 3"/>
          <p:cNvGraphicFramePr>
            <a:graphicFrameLocks noChangeAspect="1"/>
          </p:cNvGraphicFramePr>
          <p:nvPr/>
        </p:nvGraphicFramePr>
        <p:xfrm>
          <a:off x="144463" y="1093153"/>
          <a:ext cx="8855075" cy="5311775"/>
        </p:xfrm>
        <a:graphic>
          <a:graphicData uri="http://schemas.openxmlformats.org/presentationml/2006/ole">
            <p:oleObj spid="_x0000_s50178" name="Visio" r:id="rId4" imgW="8854417" imgH="5311032" progId="Visio.Drawing.11">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Notify Implementation</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interrupts generated for shared memory transport?</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The IPC hardware registers are a set of 32-bit registers that generate interrupts.  There is one register for each core.</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the notify parameters stored?</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does the notify know to send the message to the correct destination?</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MultiProc and name server keep track of the core ID.</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No. Most of the configuration is done by the system. They are all “under the hood”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Example Callback Function</a:t>
            </a:r>
            <a:endParaRPr lang="en-US" dirty="0"/>
          </a:p>
        </p:txBody>
      </p:sp>
      <p:sp>
        <p:nvSpPr>
          <p:cNvPr id="17" name="Rectangle 16"/>
          <p:cNvSpPr/>
          <p:nvPr/>
        </p:nvSpPr>
        <p:spPr bwMode="auto">
          <a:xfrm>
            <a:off x="457200" y="990600"/>
            <a:ext cx="8305800" cy="4114800"/>
          </a:xfrm>
          <a:prstGeom prst="rect">
            <a:avLst/>
          </a:prstGeom>
          <a:solidFill>
            <a:schemeClr val="tx2">
              <a:lumMod val="20000"/>
              <a:lumOff val="80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000" b="0" dirty="0">
                <a:solidFill>
                  <a:schemeClr val="tx2"/>
                </a:solidFill>
                <a:latin typeface="Arial Narrow" pitchFamily="34" charset="0"/>
                <a:cs typeface="Courier New" pitchFamily="49" charset="0"/>
              </a:rPr>
              <a:t>/*</a:t>
            </a:r>
          </a:p>
          <a:p>
            <a:pPr algn="l"/>
            <a:r>
              <a:rPr lang="en-US" sz="2000" b="0" dirty="0">
                <a:solidFill>
                  <a:schemeClr val="tx2"/>
                </a:solidFill>
                <a:latin typeface="Arial Narrow" pitchFamily="34" charset="0"/>
                <a:cs typeface="Courier New" pitchFamily="49" charset="0"/>
              </a:rPr>
              <a:t> *  ======== cbFxn ========</a:t>
            </a:r>
          </a:p>
          <a:p>
            <a:pPr algn="l"/>
            <a:r>
              <a:rPr lang="en-US" sz="2000" b="0" dirty="0">
                <a:solidFill>
                  <a:schemeClr val="tx2"/>
                </a:solidFill>
                <a:latin typeface="Arial Narrow" pitchFamily="34" charset="0"/>
                <a:cs typeface="Courier New" pitchFamily="49" charset="0"/>
              </a:rPr>
              <a:t> *  This </a:t>
            </a:r>
            <a:r>
              <a:rPr lang="en-US" sz="2000" b="0" dirty="0" smtClean="0">
                <a:solidFill>
                  <a:schemeClr val="tx2"/>
                </a:solidFill>
                <a:latin typeface="Arial Narrow" pitchFamily="34" charset="0"/>
                <a:cs typeface="Courier New" pitchFamily="49" charset="0"/>
              </a:rPr>
              <a:t>fxn </a:t>
            </a:r>
            <a:r>
              <a:rPr lang="en-US" sz="2000" b="0" dirty="0">
                <a:solidFill>
                  <a:schemeClr val="tx2"/>
                </a:solidFill>
                <a:latin typeface="Arial Narrow" pitchFamily="34" charset="0"/>
                <a:cs typeface="Courier New" pitchFamily="49" charset="0"/>
              </a:rPr>
              <a:t>was registered with Notify. It is called when any event </a:t>
            </a:r>
            <a:r>
              <a:rPr lang="en-US" sz="2000" b="0" dirty="0" smtClean="0">
                <a:solidFill>
                  <a:schemeClr val="tx2"/>
                </a:solidFill>
                <a:latin typeface="Arial Narrow" pitchFamily="34" charset="0"/>
                <a:cs typeface="Courier New" pitchFamily="49" charset="0"/>
              </a:rPr>
              <a:t>is sent </a:t>
            </a:r>
            <a:r>
              <a:rPr lang="en-US" sz="2000" b="0" dirty="0">
                <a:solidFill>
                  <a:schemeClr val="tx2"/>
                </a:solidFill>
                <a:latin typeface="Arial Narrow" pitchFamily="34" charset="0"/>
                <a:cs typeface="Courier New" pitchFamily="49" charset="0"/>
              </a:rPr>
              <a:t>to </a:t>
            </a:r>
            <a:r>
              <a:rPr lang="en-US" sz="2000" b="0" dirty="0" smtClean="0">
                <a:solidFill>
                  <a:schemeClr val="tx2"/>
                </a:solidFill>
                <a:latin typeface="Arial Narrow" pitchFamily="34" charset="0"/>
                <a:cs typeface="Courier New" pitchFamily="49" charset="0"/>
              </a:rPr>
              <a:t>this CPU.</a:t>
            </a:r>
            <a:endParaRPr lang="en-US" sz="2000" b="0" dirty="0">
              <a:solidFill>
                <a:schemeClr val="tx2"/>
              </a:solidFill>
              <a:latin typeface="Arial Narrow" pitchFamily="34" charset="0"/>
              <a:cs typeface="Courier New" pitchFamily="49" charset="0"/>
            </a:endParaRPr>
          </a:p>
          <a:p>
            <a:pPr algn="l"/>
            <a:r>
              <a:rPr lang="en-US" sz="2000" b="0" dirty="0">
                <a:solidFill>
                  <a:schemeClr val="tx2"/>
                </a:solidFill>
                <a:latin typeface="Arial Narrow" pitchFamily="34" charset="0"/>
                <a:cs typeface="Courier New" pitchFamily="49" charset="0"/>
              </a:rPr>
              <a:t> */</a:t>
            </a:r>
          </a:p>
          <a:p>
            <a:pPr algn="l"/>
            <a:r>
              <a:rPr lang="en-US" sz="2000" dirty="0" smtClean="0">
                <a:latin typeface="Arial Narrow" pitchFamily="34" charset="0"/>
                <a:cs typeface="Courier New" pitchFamily="49" charset="0"/>
              </a:rPr>
              <a:t>Uint32 recvProcId ;</a:t>
            </a:r>
          </a:p>
          <a:p>
            <a:pPr algn="l"/>
            <a:r>
              <a:rPr lang="en-US" sz="2000" dirty="0" smtClean="0">
                <a:latin typeface="Arial Narrow" pitchFamily="34" charset="0"/>
                <a:cs typeface="Courier New" pitchFamily="49" charset="0"/>
              </a:rPr>
              <a:t>Uint32 seq    ;</a:t>
            </a:r>
            <a:endParaRPr lang="en-US" sz="2000" b="0" dirty="0" smtClean="0">
              <a:latin typeface="Arial Narrow" pitchFamily="34" charset="0"/>
              <a:cs typeface="Courier New" pitchFamily="49" charset="0"/>
            </a:endParaRPr>
          </a:p>
          <a:p>
            <a:pPr algn="l"/>
            <a:r>
              <a:rPr lang="en-US" sz="2000" b="0" dirty="0" smtClean="0">
                <a:latin typeface="Arial Narrow" pitchFamily="34" charset="0"/>
                <a:cs typeface="Courier New" pitchFamily="49" charset="0"/>
              </a:rPr>
              <a:t>void cbFxn(UInt16 </a:t>
            </a:r>
            <a:r>
              <a:rPr lang="en-US" sz="2000" b="0" dirty="0">
                <a:latin typeface="Arial Narrow" pitchFamily="34" charset="0"/>
                <a:cs typeface="Courier New" pitchFamily="49" charset="0"/>
              </a:rPr>
              <a:t>procId, UInt16 </a:t>
            </a:r>
            <a:r>
              <a:rPr lang="en-US" sz="2000" b="0" dirty="0" smtClean="0">
                <a:latin typeface="Arial Narrow" pitchFamily="34" charset="0"/>
                <a:cs typeface="Courier New" pitchFamily="49" charset="0"/>
              </a:rPr>
              <a:t>lineId, UInt32 </a:t>
            </a:r>
            <a:r>
              <a:rPr lang="en-US" sz="2000" b="0" dirty="0">
                <a:latin typeface="Arial Narrow" pitchFamily="34" charset="0"/>
                <a:cs typeface="Courier New" pitchFamily="49" charset="0"/>
              </a:rPr>
              <a:t>eventId, UArg arg, UInt32 payload)</a:t>
            </a:r>
          </a:p>
          <a:p>
            <a:pPr algn="l"/>
            <a:r>
              <a:rPr lang="en-US" sz="2000" b="0" dirty="0">
                <a:latin typeface="Arial Narrow" pitchFamily="34" charset="0"/>
                <a:cs typeface="Courier New" pitchFamily="49" charset="0"/>
              </a:rPr>
              <a:t>{</a:t>
            </a:r>
          </a:p>
          <a:p>
            <a:pPr algn="l"/>
            <a:r>
              <a:rPr lang="en-US" sz="2000" b="0" dirty="0">
                <a:latin typeface="Arial Narrow" pitchFamily="34" charset="0"/>
                <a:cs typeface="Courier New" pitchFamily="49" charset="0"/>
              </a:rPr>
              <a:t>    </a:t>
            </a:r>
            <a:r>
              <a:rPr lang="en-US" sz="2000" b="0" dirty="0">
                <a:solidFill>
                  <a:schemeClr val="tx2"/>
                </a:solidFill>
                <a:latin typeface="Arial Narrow" pitchFamily="34" charset="0"/>
                <a:cs typeface="Courier New" pitchFamily="49" charset="0"/>
              </a:rPr>
              <a:t>/* The payload is a sequence number. */</a:t>
            </a:r>
          </a:p>
          <a:p>
            <a:pPr algn="l"/>
            <a:r>
              <a:rPr lang="en-US" sz="2000" b="0" dirty="0">
                <a:latin typeface="Arial Narrow" pitchFamily="34" charset="0"/>
                <a:cs typeface="Courier New" pitchFamily="49" charset="0"/>
              </a:rPr>
              <a:t>    recvProcId = procId;</a:t>
            </a:r>
          </a:p>
          <a:p>
            <a:pPr algn="l"/>
            <a:r>
              <a:rPr lang="en-US" sz="2000" b="0" dirty="0">
                <a:latin typeface="Arial Narrow" pitchFamily="34" charset="0"/>
                <a:cs typeface="Courier New" pitchFamily="49" charset="0"/>
              </a:rPr>
              <a:t>    seq = payload;</a:t>
            </a:r>
          </a:p>
          <a:p>
            <a:pPr algn="l"/>
            <a:r>
              <a:rPr lang="en-US" sz="2000" b="0" dirty="0">
                <a:latin typeface="Arial Narrow" pitchFamily="34" charset="0"/>
                <a:cs typeface="Courier New" pitchFamily="49" charset="0"/>
              </a:rPr>
              <a:t>    Semaphore_post(semHandle);</a:t>
            </a:r>
          </a:p>
          <a:p>
            <a:pPr algn="l"/>
            <a:r>
              <a:rPr lang="en-US" sz="2000" b="0" dirty="0">
                <a:latin typeface="Arial Narrow" pitchFamily="34" charset="0"/>
                <a:cs typeface="Courier New" pitchFamily="49" charset="0"/>
              </a:rPr>
              <a:t>}</a:t>
            </a:r>
            <a:endParaRPr kumimoji="0" lang="en-US" sz="2000" b="0" i="0" u="none" strike="noStrike" cap="none" normalizeH="0" baseline="0" dirty="0" smtClean="0">
              <a:ln>
                <a:noFill/>
              </a:ln>
              <a:solidFill>
                <a:schemeClr val="tx1"/>
              </a:solidFill>
              <a:effectLst/>
              <a:latin typeface="Arial Narrow" pitchFamily="34" charset="0"/>
              <a:cs typeface="Courier New" pitchFamily="49"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0"/>
            <a:ext cx="9144000" cy="714375"/>
          </a:xfrm>
        </p:spPr>
        <p:txBody>
          <a:bodyPr wrap="none" anchorCtr="1"/>
          <a:lstStyle/>
          <a:p>
            <a:r>
              <a:rPr lang="en-US" sz="4000" dirty="0" smtClean="0"/>
              <a:t>Data Passing Using Shared Memory (1/2)</a:t>
            </a:r>
          </a:p>
        </p:txBody>
      </p:sp>
      <p:sp>
        <p:nvSpPr>
          <p:cNvPr id="6" name="TextBox 5"/>
          <p:cNvSpPr txBox="1"/>
          <p:nvPr/>
        </p:nvSpPr>
        <p:spPr>
          <a:xfrm>
            <a:off x="168564" y="872490"/>
            <a:ext cx="8807796" cy="3131619"/>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When there is a need to allocate memory that is accessible by multiple cores, s</a:t>
            </a:r>
            <a:r>
              <a:rPr lang="en-US" dirty="0" smtClean="0">
                <a:solidFill>
                  <a:srgbClr val="000000"/>
                </a:solidFill>
                <a:latin typeface="Calibri" pitchFamily="34" charset="0"/>
              </a:rPr>
              <a:t>hared memory is used.</a:t>
            </a: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However</a:t>
            </a:r>
            <a:r>
              <a:rPr lang="en-US" dirty="0" smtClean="0">
                <a:solidFill>
                  <a:srgbClr val="000000"/>
                </a:solidFill>
                <a:latin typeface="Calibri" pitchFamily="34" charset="0"/>
              </a:rPr>
              <a:t>, the MPAX register for each DSP core m</a:t>
            </a:r>
            <a:r>
              <a:rPr lang="en-US" b="0" dirty="0" smtClean="0">
                <a:solidFill>
                  <a:srgbClr val="000000"/>
                </a:solidFill>
                <a:latin typeface="Calibri" pitchFamily="34" charset="0"/>
              </a:rPr>
              <a:t>ight assign a different logical address to </a:t>
            </a:r>
            <a:r>
              <a:rPr lang="en-US" dirty="0" smtClean="0">
                <a:solidFill>
                  <a:srgbClr val="000000"/>
                </a:solidFill>
                <a:latin typeface="Calibri" pitchFamily="34" charset="0"/>
              </a:rPr>
              <a:t>the same physical shared memory address.</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Solution – keep a shared memory area in the default mapping (Until the shared memory module will do the translation automatically – in future release)</a:t>
            </a:r>
            <a:endParaRPr lang="en-US" dirty="0" smtClean="0">
              <a:latin typeface="Calibri" pitchFamily="34" charset="0"/>
            </a:endParaRPr>
          </a:p>
        </p:txBody>
      </p:sp>
      <p:pic>
        <p:nvPicPr>
          <p:cNvPr id="51202" name="Picture 2"/>
          <p:cNvPicPr>
            <a:picLocks noChangeAspect="1" noChangeArrowheads="1"/>
          </p:cNvPicPr>
          <p:nvPr/>
        </p:nvPicPr>
        <p:blipFill>
          <a:blip r:embed="rId3" cstate="print"/>
          <a:srcRect/>
          <a:stretch>
            <a:fillRect/>
          </a:stretch>
        </p:blipFill>
        <p:spPr bwMode="auto">
          <a:xfrm>
            <a:off x="1973179" y="4150134"/>
            <a:ext cx="5616540" cy="24556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564" y="775276"/>
            <a:ext cx="8807796" cy="4998779"/>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Communication between DSP core and ARM core requires knowledge of the DSP memory map by the MMU. To provide this knowledge, the MPM (Multiprocessor management unit on the ARM) must load the DSP code. Other DSP code load method will not support IPC between ARM and DSP </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Messages are created and freed, but not necessarily in consecutive order:</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HeapMP provides a dynamic heap utility that supports create and free based on double link list architecture.</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ListMP provides a double link list utility that makes it easy to create and free messages for static memory. It is used by the HeapMP for dynamic cases.</a:t>
            </a:r>
          </a:p>
          <a:p>
            <a:pPr marL="342900" indent="-342900" algn="l">
              <a:lnSpc>
                <a:spcPct val="90000"/>
              </a:lnSpc>
              <a:spcBef>
                <a:spcPts val="1200"/>
              </a:spcBef>
              <a:buClr>
                <a:srgbClr val="1F497D"/>
              </a:buClr>
              <a:buSzPct val="75000"/>
              <a:buFont typeface="Wingdings"/>
              <a:buChar char=""/>
            </a:pPr>
            <a:endParaRPr lang="en-US" b="0" dirty="0" smtClean="0">
              <a:solidFill>
                <a:srgbClr val="000000"/>
              </a:solidFill>
              <a:latin typeface="Calibri" pitchFamily="34" charset="0"/>
            </a:endParaRPr>
          </a:p>
        </p:txBody>
      </p:sp>
      <p:sp>
        <p:nvSpPr>
          <p:cNvPr id="5" name="Rectangle 6"/>
          <p:cNvSpPr txBox="1">
            <a:spLocks noChangeArrowheads="1"/>
          </p:cNvSpPr>
          <p:nvPr/>
        </p:nvSpPr>
        <p:spPr bwMode="auto">
          <a:xfrm>
            <a:off x="0" y="0"/>
            <a:ext cx="9144000" cy="714375"/>
          </a:xfrm>
          <a:prstGeom prst="rect">
            <a:avLst/>
          </a:prstGeom>
          <a:noFill/>
          <a:ln w="9525">
            <a:noFill/>
            <a:miter lim="800000"/>
            <a:headEnd/>
            <a:tailEnd/>
          </a:ln>
        </p:spPr>
        <p:txBody>
          <a:bodyPr vert="horz" wrap="none" lIns="91440" tIns="45720" rIns="91440" bIns="45720" numCol="1"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rPr>
              <a:t>Data Passing Using Shared Memory (2/2)</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228600" y="4297"/>
            <a:ext cx="8618220" cy="760642"/>
          </a:xfrm>
        </p:spPr>
        <p:txBody>
          <a:bodyPr wrap="none" anchorCtr="1"/>
          <a:lstStyle/>
          <a:p>
            <a:r>
              <a:rPr lang="en-US" dirty="0" smtClean="0"/>
              <a:t>MessageQ – Highest Layer API</a:t>
            </a:r>
          </a:p>
        </p:txBody>
      </p:sp>
      <p:sp>
        <p:nvSpPr>
          <p:cNvPr id="6" name="TextBox 5"/>
          <p:cNvSpPr txBox="1"/>
          <p:nvPr/>
        </p:nvSpPr>
        <p:spPr>
          <a:xfrm>
            <a:off x="330740" y="1232535"/>
            <a:ext cx="8174000" cy="4726305"/>
          </a:xfrm>
          <a:prstGeom prst="rect">
            <a:avLst/>
          </a:prstGeom>
          <a:noFill/>
        </p:spPr>
        <p:txBody>
          <a:bodyPr wrap="square" rtlCol="0" anchor="ctr" anchorCtr="0">
            <a:noAutofit/>
          </a:bodyPr>
          <a:lstStyle/>
          <a:p>
            <a:pPr marL="342900" indent="-342900" algn="l">
              <a:lnSpc>
                <a:spcPct val="90000"/>
              </a:lnSpc>
              <a:spcBef>
                <a:spcPts val="1200"/>
              </a:spcBef>
              <a:buClr>
                <a:schemeClr val="tx2"/>
              </a:buClr>
              <a:buSzPct val="75000"/>
              <a:buFont typeface="Wingdings"/>
              <a:buChar char=""/>
            </a:pPr>
            <a:r>
              <a:rPr lang="en-US" sz="1800" dirty="0" smtClean="0">
                <a:solidFill>
                  <a:schemeClr val="dk1"/>
                </a:solidFill>
                <a:latin typeface="Calibri" pitchFamily="34" charset="0"/>
              </a:rPr>
              <a:t>SINGLE reader, multiple WRITERS model (READER owns queue/mailbox)</a:t>
            </a:r>
            <a:endParaRPr lang="en-US" sz="1800" dirty="0" smtClean="0">
              <a:solidFill>
                <a:schemeClr val="dk1"/>
              </a:solidFill>
              <a:effectLst/>
              <a:latin typeface="Calibri" pitchFamily="34" charset="0"/>
            </a:endParaRP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Supports structured sending/receiving of variable-length messages, which can include (pointers to) data</a:t>
            </a:r>
          </a:p>
          <a:p>
            <a:pPr marL="342900"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Uses all of the IPC services layers along with IPC Configuration &amp; Initialization</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APIs do not change if the message is </a:t>
            </a:r>
            <a:r>
              <a:rPr lang="en-US" sz="1600" dirty="0" smtClean="0">
                <a:solidFill>
                  <a:schemeClr val="dk1"/>
                </a:solidFill>
                <a:latin typeface="Calibri" pitchFamily="34" charset="0"/>
              </a:rPr>
              <a:t>between two threads:</a:t>
            </a:r>
            <a:endParaRPr lang="en-US" sz="1600" b="0" dirty="0" smtClean="0">
              <a:solidFill>
                <a:schemeClr val="dk1"/>
              </a:solidFill>
              <a:latin typeface="Calibri" pitchFamily="34" charset="0"/>
            </a:endParaRPr>
          </a:p>
          <a:p>
            <a:pPr marL="800100" lvl="1"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On the same core </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a:t>
            </a:r>
            <a:r>
              <a:rPr lang="en-US" sz="1600" b="0" dirty="0" smtClean="0">
                <a:solidFill>
                  <a:schemeClr val="dk1"/>
                </a:solidFill>
                <a:latin typeface="Calibri" pitchFamily="34" charset="0"/>
              </a:rPr>
              <a:t>ifferent cores</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different devices</a:t>
            </a:r>
            <a:r>
              <a:rPr lang="en-US" sz="1600" b="0" dirty="0" smtClean="0">
                <a:solidFill>
                  <a:schemeClr val="dk1"/>
                </a:solidFill>
                <a:latin typeface="Calibri" pitchFamily="34" charset="0"/>
              </a:rPr>
              <a:t> </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APIs do NOT change based on transport – only the CFG (init) code</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Shared memory</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SRIO</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SzPct val="75000"/>
            </a:pPr>
            <a:r>
              <a:rPr lang="en-US" sz="2800" kern="1200" dirty="0" smtClean="0"/>
              <a:t>Basic Concepts </a:t>
            </a:r>
          </a:p>
          <a:p>
            <a:pPr eaLnBrk="1" hangingPunct="1">
              <a:lnSpc>
                <a:spcPct val="80000"/>
              </a:lnSpc>
              <a:spcBef>
                <a:spcPts val="1200"/>
              </a:spcBef>
              <a:spcAft>
                <a:spcPts val="0"/>
              </a:spcAft>
              <a:buSzPct val="75000"/>
            </a:pPr>
            <a:r>
              <a:rPr lang="en-US" sz="2800" kern="1200" dirty="0" smtClean="0"/>
              <a:t>IPC Library </a:t>
            </a:r>
          </a:p>
          <a:p>
            <a:pPr eaLnBrk="1" hangingPunct="1">
              <a:lnSpc>
                <a:spcPct val="80000"/>
              </a:lnSpc>
              <a:spcBef>
                <a:spcPts val="1200"/>
              </a:spcBef>
              <a:spcAft>
                <a:spcPts val="0"/>
              </a:spcAft>
              <a:buSzPct val="75000"/>
            </a:pPr>
            <a:r>
              <a:rPr lang="en-US" sz="2800" kern="1200" dirty="0" err="1" smtClean="0"/>
              <a:t>MsgCom</a:t>
            </a:r>
            <a:r>
              <a:rPr lang="en-US" sz="2800" kern="1200" dirty="0" smtClean="0"/>
              <a:t> Library</a:t>
            </a:r>
            <a:endParaRPr lang="en-US" sz="2800" kern="1200" dirty="0" smtClean="0"/>
          </a:p>
          <a:p>
            <a:pPr eaLnBrk="1" hangingPunct="1">
              <a:lnSpc>
                <a:spcPct val="80000"/>
              </a:lnSpc>
              <a:spcBef>
                <a:spcPts val="1200"/>
              </a:spcBef>
              <a:spcAft>
                <a:spcPts val="0"/>
              </a:spcAft>
              <a:buSzPct val="75000"/>
            </a:pPr>
            <a:r>
              <a:rPr lang="en-US" sz="2800" kern="1200" dirty="0" smtClean="0"/>
              <a:t>Demos and </a:t>
            </a:r>
            <a:r>
              <a:rPr lang="en-US" sz="2800" kern="1200" dirty="0" smtClean="0"/>
              <a:t>Examples</a:t>
            </a:r>
            <a:endParaRPr lang="en-US" sz="2800" kern="1200" dirty="0" smtClean="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MessageQ and Messages</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How does the writer connect with the reader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MultiProc and name server keep track of queue names and core IDs.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do we mean when we refer to structured messages with variable size?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Each message has a standard header and data. The header specifies the size of payload.</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How and where are messages allocated?</a:t>
            </a:r>
          </a:p>
          <a:p>
            <a:pPr marL="800100" lvl="1" indent="-342900" algn="l">
              <a:lnSpc>
                <a:spcPct val="90000"/>
              </a:lnSpc>
              <a:spcBef>
                <a:spcPts val="1200"/>
              </a:spcBef>
              <a:buClr>
                <a:schemeClr val="tx2"/>
              </a:buClr>
              <a:buSzPct val="75000"/>
              <a:buFont typeface="Calibri" pitchFamily="34" charset="0"/>
              <a:buChar char="A"/>
            </a:pPr>
            <a:r>
              <a:rPr lang="en-US" sz="16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If there are multiple writers, how does the system prevent race conditions (e.g., two writers attempting to allocate the same memory)?</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GateMP provides hardware semaphore API to prevent race conditions.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facilitates the moving of a message to the receiver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This is done by Notify API using the transport layer.</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No. Most of the configuration is done by the system.  More details later.</a:t>
            </a:r>
          </a:p>
          <a:p>
            <a:pPr marL="342900" indent="-342900" algn="l">
              <a:lnSpc>
                <a:spcPct val="90000"/>
              </a:lnSpc>
              <a:spcBef>
                <a:spcPts val="1200"/>
              </a:spcBef>
              <a:buClr>
                <a:schemeClr val="tx2"/>
              </a:buClr>
              <a:buSzPct val="75000"/>
              <a:buFont typeface="Wingdings"/>
              <a:buChar char=""/>
            </a:pPr>
            <a:endParaRPr lang="en-US" sz="1600" b="0" dirty="0" smtClean="0">
              <a:solidFill>
                <a:schemeClr val="dk1"/>
              </a:solidFill>
              <a:effectLst/>
              <a:latin typeface="Calibri"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4014281" y="1018162"/>
            <a:ext cx="4302868"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*synchronizer);</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 timeout);</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5" name="TextBox 44"/>
          <p:cNvSpPr txBox="1"/>
          <p:nvPr/>
        </p:nvSpPr>
        <p:spPr>
          <a:xfrm>
            <a:off x="4649822" y="633540"/>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
        <p:nvSpPr>
          <p:cNvPr id="47" name="TextBox 46"/>
          <p:cNvSpPr txBox="1"/>
          <p:nvPr/>
        </p:nvSpPr>
        <p:spPr>
          <a:xfrm>
            <a:off x="304800" y="4578695"/>
            <a:ext cx="8661667" cy="1132618"/>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MessageQ transactions </a:t>
            </a:r>
            <a:r>
              <a:rPr lang="en-US" b="0" u="sng" dirty="0" smtClean="0">
                <a:solidFill>
                  <a:schemeClr val="dk1"/>
                </a:solidFill>
                <a:effectLst/>
                <a:latin typeface="Calibri" pitchFamily="34" charset="0"/>
              </a:rPr>
              <a:t>begin</a:t>
            </a:r>
            <a:r>
              <a:rPr lang="en-US" b="0" dirty="0" smtClean="0">
                <a:solidFill>
                  <a:schemeClr val="dk1"/>
                </a:solidFill>
                <a:effectLst/>
                <a:latin typeface="Calibri" pitchFamily="34" charset="0"/>
              </a:rPr>
              <a:t> with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creating a MessageQ.</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READER’s</a:t>
            </a:r>
            <a:r>
              <a:rPr lang="en-US" b="0" dirty="0" smtClean="0">
                <a:solidFill>
                  <a:schemeClr val="dk1"/>
                </a:solidFill>
                <a:latin typeface="Calibri" pitchFamily="34" charset="0"/>
              </a:rPr>
              <a:t> attempt to get a message results in a block (unless</a:t>
            </a:r>
            <a:br>
              <a:rPr lang="en-US" b="0" dirty="0" smtClean="0">
                <a:solidFill>
                  <a:schemeClr val="dk1"/>
                </a:solidFill>
                <a:latin typeface="Calibri" pitchFamily="34" charset="0"/>
              </a:rPr>
            </a:br>
            <a:r>
              <a:rPr lang="en-US" b="0" dirty="0" smtClean="0">
                <a:solidFill>
                  <a:schemeClr val="dk1"/>
                </a:solidFill>
                <a:latin typeface="Calibri" pitchFamily="34" charset="0"/>
              </a:rPr>
              <a:t>timeout was specifie</a:t>
            </a:r>
            <a:r>
              <a:rPr lang="en-US" dirty="0" smtClean="0">
                <a:solidFill>
                  <a:schemeClr val="dk1"/>
                </a:solidFill>
                <a:latin typeface="Calibri" pitchFamily="34" charset="0"/>
              </a:rPr>
              <a:t>d</a:t>
            </a:r>
            <a:r>
              <a:rPr lang="en-US" b="0" dirty="0" smtClean="0">
                <a:solidFill>
                  <a:schemeClr val="dk1"/>
                </a:solidFill>
                <a:latin typeface="Calibri" pitchFamily="34" charset="0"/>
              </a:rPr>
              <a:t>), since no messages are in the queue yet.</a:t>
            </a:r>
            <a:endParaRPr lang="en-US" b="0" dirty="0" smtClean="0">
              <a:solidFill>
                <a:schemeClr val="dk1"/>
              </a:solidFill>
              <a:effectLst/>
              <a:latin typeface="Calibri" pitchFamily="34" charset="0"/>
            </a:endParaRPr>
          </a:p>
        </p:txBody>
      </p:sp>
      <p:sp>
        <p:nvSpPr>
          <p:cNvPr id="48" name="Flowchart: Magnetic Disk 47"/>
          <p:cNvSpPr/>
          <p:nvPr/>
        </p:nvSpPr>
        <p:spPr bwMode="auto">
          <a:xfrm>
            <a:off x="2875808" y="132024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9" name="Leading Question"/>
          <p:cNvSpPr txBox="1"/>
          <p:nvPr/>
        </p:nvSpPr>
        <p:spPr>
          <a:xfrm>
            <a:off x="6879970" y="6196012"/>
            <a:ext cx="1928413"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What happens next?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11" name="TextBox 10"/>
          <p:cNvSpPr txBox="1"/>
          <p:nvPr/>
        </p:nvSpPr>
        <p:spPr>
          <a:xfrm>
            <a:off x="302416" y="4879040"/>
            <a:ext cx="8573437" cy="1286506"/>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begins by opening MessageQ created by </a:t>
            </a:r>
            <a:r>
              <a:rPr lang="en-US" dirty="0" smtClean="0">
                <a:solidFill>
                  <a:schemeClr val="tx2"/>
                </a:solidFill>
                <a:effectLst/>
                <a:latin typeface="Calibri" pitchFamily="34" charset="0"/>
              </a:rPr>
              <a:t>READER</a:t>
            </a:r>
            <a:r>
              <a:rPr lang="en-US" b="0" dirty="0" smtClean="0">
                <a:effectLst/>
                <a:latin typeface="Calibri" pitchFamily="34" charset="0"/>
              </a:rPr>
              <a:t>.</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WRITER</a:t>
            </a:r>
            <a:r>
              <a:rPr lang="en-US" b="0" dirty="0" smtClean="0">
                <a:solidFill>
                  <a:schemeClr val="dk1"/>
                </a:solidFill>
                <a:latin typeface="Calibri" pitchFamily="34" charset="0"/>
              </a:rPr>
              <a:t> gets a message block from a heap and fills it, as desired.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7" name="Leading Question"/>
          <p:cNvSpPr txBox="1"/>
          <p:nvPr/>
        </p:nvSpPr>
        <p:spPr>
          <a:xfrm>
            <a:off x="5105400" y="6198394"/>
            <a:ext cx="3707745"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How does the READER get unblocked?</a:t>
            </a:r>
          </a:p>
        </p:txBody>
      </p:sp>
      <p:sp>
        <p:nvSpPr>
          <p:cNvPr id="30" name="TextBox 29"/>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algn="l" eaLnBrk="0" hangingPunct="0">
              <a:spcBef>
                <a:spcPts val="1200"/>
              </a:spcBef>
            </a:pPr>
            <a:r>
              <a:rPr lang="en-US" sz="1800" b="0" i="1" dirty="0" smtClean="0">
                <a:solidFill>
                  <a:schemeClr val="dk1"/>
                </a:solidFill>
                <a:latin typeface="Arial Narrow" pitchFamily="34" charset="0"/>
              </a:rPr>
              <a:t>*** PROCESS MSG ***</a:t>
            </a:r>
          </a:p>
          <a:p>
            <a:pPr algn="l" eaLnBrk="0" hangingPunct="0">
              <a:spcBef>
                <a:spcPts val="1200"/>
              </a:spcBef>
            </a:pPr>
            <a:r>
              <a:rPr lang="en-US" sz="1800" dirty="0" smtClean="0">
                <a:solidFill>
                  <a:schemeClr val="dk1"/>
                </a:solidFill>
                <a:latin typeface="Arial Narrow" pitchFamily="34" charset="0"/>
              </a:rPr>
              <a:t>MessageQ_free(“myQ”, …);</a:t>
            </a:r>
          </a:p>
          <a:p>
            <a:pPr algn="l" eaLnBrk="0" hangingPunct="0">
              <a:spcBef>
                <a:spcPts val="1200"/>
              </a:spcBef>
            </a:pPr>
            <a:r>
              <a:rPr lang="en-US" sz="1800" dirty="0" smtClean="0">
                <a:solidFill>
                  <a:schemeClr val="dk1"/>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algn="l" eaLnBrk="0" hangingPunct="0">
              <a:spcBef>
                <a:spcPts val="1200"/>
              </a:spcBef>
            </a:pPr>
            <a:r>
              <a:rPr lang="en-US" sz="1800" dirty="0" smtClean="0">
                <a:solidFill>
                  <a:schemeClr val="dk1"/>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84842"/>
            <a:ext cx="8514510" cy="1735860"/>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Once </a:t>
            </a: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msg in MessageQ,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is unblocked.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now read/process the received message.</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frees message back to Heap.</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optionally delete the created MessageQ, if desired.</a:t>
            </a:r>
            <a:endParaRPr lang="en-US" b="0" dirty="0" smtClean="0">
              <a:solidFill>
                <a:schemeClr val="dk1"/>
              </a:solidFill>
              <a:effectLst/>
              <a:latin typeface="Calibri" pitchFamily="34" charset="0"/>
            </a:endParaRP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wrap="none" anchorCtr="1"/>
          <a:lstStyle/>
          <a:p>
            <a:r>
              <a:rPr lang="en-US" dirty="0" smtClean="0"/>
              <a:t>MessageQ – Configuration</a:t>
            </a:r>
          </a:p>
        </p:txBody>
      </p:sp>
      <p:sp>
        <p:nvSpPr>
          <p:cNvPr id="6" name="TextBox 5"/>
          <p:cNvSpPr txBox="1"/>
          <p:nvPr/>
        </p:nvSpPr>
        <p:spPr>
          <a:xfrm>
            <a:off x="298542" y="771061"/>
            <a:ext cx="8465202"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API calls use the MessageQ module in IPC.</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User must also configure MultiProc and SharedRegion modules.</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other configuration/setup is performed automatically</a:t>
            </a:r>
            <a:br>
              <a:rPr lang="en-US" b="0" dirty="0" smtClean="0">
                <a:solidFill>
                  <a:srgbClr val="000000"/>
                </a:solidFill>
                <a:latin typeface="Calibri" pitchFamily="34" charset="0"/>
              </a:rPr>
            </a:br>
            <a:r>
              <a:rPr lang="en-US" b="0" dirty="0" smtClean="0">
                <a:solidFill>
                  <a:srgbClr val="000000"/>
                </a:solidFill>
                <a:latin typeface="Calibri" pitchFamily="34" charset="0"/>
              </a:rPr>
              <a:t>by MessageQ.</a:t>
            </a:r>
          </a:p>
        </p:txBody>
      </p:sp>
      <p:grpSp>
        <p:nvGrpSpPr>
          <p:cNvPr id="2" name="Group 73"/>
          <p:cNvGrpSpPr/>
          <p:nvPr/>
        </p:nvGrpSpPr>
        <p:grpSpPr>
          <a:xfrm>
            <a:off x="338468" y="2427942"/>
            <a:ext cx="8458200" cy="3962400"/>
            <a:chOff x="381000" y="2514600"/>
            <a:chExt cx="8458200" cy="3962400"/>
          </a:xfrm>
        </p:grpSpPr>
        <p:sp>
          <p:nvSpPr>
            <p:cNvPr id="73" name="Rectangle 72"/>
            <p:cNvSpPr/>
            <p:nvPr/>
          </p:nvSpPr>
          <p:spPr bwMode="auto">
            <a:xfrm>
              <a:off x="381000" y="2514600"/>
              <a:ext cx="8458200" cy="3962400"/>
            </a:xfrm>
            <a:prstGeom prst="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32" name="Rounded Rectangle 31"/>
            <p:cNvSpPr/>
            <p:nvPr/>
          </p:nvSpPr>
          <p:spPr bwMode="auto">
            <a:xfrm>
              <a:off x="6096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34" name="Rounded Rectangle 33"/>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38" name="Straight Arrow Connector 37"/>
            <p:cNvCxnSpPr>
              <a:stCxn id="32" idx="2"/>
              <a:endCxn id="34" idx="0"/>
            </p:cNvCxnSpPr>
            <p:nvPr/>
          </p:nvCxnSpPr>
          <p:spPr bwMode="auto">
            <a:xfrm>
              <a:off x="1485900" y="41148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2" name="Folded Corner 41"/>
            <p:cNvSpPr/>
            <p:nvPr/>
          </p:nvSpPr>
          <p:spPr bwMode="auto">
            <a:xfrm>
              <a:off x="609600" y="2667000"/>
              <a:ext cx="1676400" cy="609600"/>
            </a:xfrm>
            <a:prstGeom prst="foldedCorner">
              <a:avLst>
                <a:gd name="adj" fmla="val 30621"/>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7" name="TextBox 46"/>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48" name="Rounded Rectangle 47"/>
            <p:cNvSpPr/>
            <p:nvPr/>
          </p:nvSpPr>
          <p:spPr bwMode="auto">
            <a:xfrm>
              <a:off x="32004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49" name="Rounded Rectangle 48"/>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1" name="TextBox 50"/>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2" name="Rounded Rectangle 51"/>
            <p:cNvSpPr/>
            <p:nvPr/>
          </p:nvSpPr>
          <p:spPr bwMode="auto">
            <a:xfrm>
              <a:off x="4491164" y="52578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3" name="Rounded Rectangle 52"/>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4" name="Shape 53"/>
            <p:cNvCxnSpPr>
              <a:stCxn id="48" idx="2"/>
              <a:endCxn id="53" idx="1"/>
            </p:cNvCxnSpPr>
            <p:nvPr/>
          </p:nvCxnSpPr>
          <p:spPr bwMode="auto">
            <a:xfrm rot="16200000" flipH="1">
              <a:off x="3293332" y="4898168"/>
              <a:ext cx="19812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5" name="Shape 54"/>
            <p:cNvCxnSpPr>
              <a:stCxn id="48" idx="2"/>
              <a:endCxn id="52" idx="1"/>
            </p:cNvCxnSpPr>
            <p:nvPr/>
          </p:nvCxnSpPr>
          <p:spPr bwMode="auto">
            <a:xfrm rot="16200000" flipH="1">
              <a:off x="3598132" y="4593368"/>
              <a:ext cx="13716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6" name="Shape 55"/>
            <p:cNvCxnSpPr>
              <a:stCxn id="48" idx="2"/>
              <a:endCxn id="49" idx="1"/>
            </p:cNvCxnSpPr>
            <p:nvPr/>
          </p:nvCxnSpPr>
          <p:spPr bwMode="auto">
            <a:xfrm rot="16200000" flipH="1">
              <a:off x="3902932" y="4288568"/>
              <a:ext cx="7620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7" name="Straight Arrow Connector 56"/>
            <p:cNvCxnSpPr>
              <a:stCxn id="34" idx="3"/>
              <a:endCxn id="49" idx="1"/>
            </p:cNvCxnSpPr>
            <p:nvPr/>
          </p:nvCxnSpPr>
          <p:spPr bwMode="auto">
            <a:xfrm>
              <a:off x="2362200" y="4876800"/>
              <a:ext cx="2128964"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0" name="Rounded Rectangle 59"/>
            <p:cNvSpPr/>
            <p:nvPr/>
          </p:nvSpPr>
          <p:spPr bwMode="auto">
            <a:xfrm>
              <a:off x="6400800" y="3657600"/>
              <a:ext cx="22860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61" name="Shape 60"/>
            <p:cNvCxnSpPr>
              <a:stCxn id="60" idx="2"/>
              <a:endCxn id="49" idx="3"/>
            </p:cNvCxnSpPr>
            <p:nvPr/>
          </p:nvCxnSpPr>
          <p:spPr bwMode="auto">
            <a:xfrm rot="5400000">
              <a:off x="6705600" y="4038600"/>
              <a:ext cx="7620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2" name="Shape 61"/>
            <p:cNvCxnSpPr>
              <a:stCxn id="60" idx="2"/>
              <a:endCxn id="52" idx="3"/>
            </p:cNvCxnSpPr>
            <p:nvPr/>
          </p:nvCxnSpPr>
          <p:spPr bwMode="auto">
            <a:xfrm rot="5400000">
              <a:off x="6400800" y="4343400"/>
              <a:ext cx="13716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3" name="Shape 62"/>
            <p:cNvCxnSpPr>
              <a:stCxn id="60" idx="2"/>
              <a:endCxn id="53" idx="3"/>
            </p:cNvCxnSpPr>
            <p:nvPr/>
          </p:nvCxnSpPr>
          <p:spPr bwMode="auto">
            <a:xfrm rot="5400000">
              <a:off x="6096000" y="4648200"/>
              <a:ext cx="19812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sp>
          <p:nvSpPr>
            <p:cNvPr id="64" name="TextBox 63"/>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65" name="Straight Arrow Connector 64"/>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6" name="Rounded Rectangle 65"/>
            <p:cNvSpPr/>
            <p:nvPr/>
          </p:nvSpPr>
          <p:spPr bwMode="auto">
            <a:xfrm>
              <a:off x="31242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
          <p:nvSpPr>
            <p:cNvPr id="70" name="Rounded Rectangle 69"/>
            <p:cNvSpPr/>
            <p:nvPr/>
          </p:nvSpPr>
          <p:spPr bwMode="auto">
            <a:xfrm>
              <a:off x="3200400" y="2743200"/>
              <a:ext cx="1752600" cy="457200"/>
            </a:xfrm>
            <a:prstGeom prst="round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MessageQ</a:t>
              </a:r>
            </a:p>
          </p:txBody>
        </p:sp>
        <p:cxnSp>
          <p:nvCxnSpPr>
            <p:cNvPr id="72" name="Straight Arrow Connector 71"/>
            <p:cNvCxnSpPr>
              <a:stCxn id="42" idx="3"/>
              <a:endCxn id="70" idx="1"/>
            </p:cNvCxnSpPr>
            <p:nvPr/>
          </p:nvCxnSpPr>
          <p:spPr bwMode="auto">
            <a:xfrm>
              <a:off x="2286000" y="2971800"/>
              <a:ext cx="914400"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Static</a:t>
            </a:r>
          </a:p>
        </p:txBody>
      </p:sp>
      <p:sp>
        <p:nvSpPr>
          <p:cNvPr id="6" name="TextBox 5"/>
          <p:cNvSpPr txBox="1"/>
          <p:nvPr/>
        </p:nvSpPr>
        <p:spPr>
          <a:xfrm>
            <a:off x="228600" y="687067"/>
            <a:ext cx="7619778" cy="1762021"/>
          </a:xfrm>
          <a:prstGeom prst="rect">
            <a:avLst/>
          </a:prstGeom>
          <a:noFill/>
        </p:spPr>
        <p:txBody>
          <a:bodyPr wrap="none" rtlCol="0" anchor="ctr" anchorCtr="0">
            <a:spAutoFit/>
          </a:bodyPr>
          <a:lstStyle/>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CorePacs; Linked list is defined </a:t>
            </a:r>
            <a:r>
              <a:rPr lang="en-US" b="0" dirty="0" smtClean="0">
                <a:solidFill>
                  <a:schemeClr val="tx2"/>
                </a:solidFill>
                <a:latin typeface="Calibri" pitchFamily="34" charset="0"/>
              </a:rPr>
              <a:t>STATICALLY</a:t>
            </a:r>
            <a:r>
              <a:rPr lang="en-US" b="0" dirty="0" smtClean="0">
                <a:latin typeface="Calibri" pitchFamily="34" charset="0"/>
              </a:rPr>
              <a:t>.</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handles address translation and cache coherency.</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GateMP protects read/write accesses.</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is typically used by MessageQ not by itself.</a:t>
            </a:r>
          </a:p>
        </p:txBody>
      </p:sp>
      <p:sp>
        <p:nvSpPr>
          <p:cNvPr id="38" name="Rectangle 37"/>
          <p:cNvSpPr/>
          <p:nvPr/>
        </p:nvSpPr>
        <p:spPr bwMode="auto">
          <a:xfrm>
            <a:off x="393402" y="2493500"/>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42" name="Rounded Rectangle 41"/>
          <p:cNvSpPr/>
          <p:nvPr/>
        </p:nvSpPr>
        <p:spPr bwMode="auto">
          <a:xfrm>
            <a:off x="5458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44" name="Rounded Rectangle 43"/>
          <p:cNvSpPr/>
          <p:nvPr/>
        </p:nvSpPr>
        <p:spPr bwMode="auto">
          <a:xfrm>
            <a:off x="545802" y="454187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45" name="Straight Arrow Connector 44"/>
          <p:cNvCxnSpPr>
            <a:stCxn id="42" idx="2"/>
            <a:endCxn id="44" idx="0"/>
          </p:cNvCxnSpPr>
          <p:nvPr/>
        </p:nvCxnSpPr>
        <p:spPr bwMode="auto">
          <a:xfrm>
            <a:off x="1422102" y="400847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48" name="Folded Corner 47"/>
          <p:cNvSpPr/>
          <p:nvPr/>
        </p:nvSpPr>
        <p:spPr bwMode="auto">
          <a:xfrm>
            <a:off x="3191536" y="263687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9" name="TextBox 48"/>
          <p:cNvSpPr txBox="1"/>
          <p:nvPr/>
        </p:nvSpPr>
        <p:spPr>
          <a:xfrm>
            <a:off x="1388637" y="408467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0" name="Rounded Rectangle 49"/>
          <p:cNvSpPr/>
          <p:nvPr/>
        </p:nvSpPr>
        <p:spPr bwMode="auto">
          <a:xfrm>
            <a:off x="31366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51" name="Rounded Rectangle 50"/>
          <p:cNvSpPr/>
          <p:nvPr/>
        </p:nvSpPr>
        <p:spPr bwMode="auto">
          <a:xfrm>
            <a:off x="4427366" y="45418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2" name="TextBox 51"/>
          <p:cNvSpPr txBox="1"/>
          <p:nvPr/>
        </p:nvSpPr>
        <p:spPr>
          <a:xfrm>
            <a:off x="3323767" y="445503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3" name="Rounded Rectangle 52"/>
          <p:cNvSpPr/>
          <p:nvPr/>
        </p:nvSpPr>
        <p:spPr bwMode="auto">
          <a:xfrm>
            <a:off x="4427366" y="51514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4" name="Rounded Rectangle 53"/>
          <p:cNvSpPr/>
          <p:nvPr/>
        </p:nvSpPr>
        <p:spPr bwMode="auto">
          <a:xfrm>
            <a:off x="4427366" y="576107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5" name="Shape 54"/>
          <p:cNvCxnSpPr>
            <a:stCxn id="50" idx="2"/>
            <a:endCxn id="54" idx="1"/>
          </p:cNvCxnSpPr>
          <p:nvPr/>
        </p:nvCxnSpPr>
        <p:spPr bwMode="auto">
          <a:xfrm rot="16200000" flipH="1">
            <a:off x="3229534" y="479183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6" name="Shape 55"/>
          <p:cNvCxnSpPr>
            <a:stCxn id="50" idx="2"/>
            <a:endCxn id="53" idx="1"/>
          </p:cNvCxnSpPr>
          <p:nvPr/>
        </p:nvCxnSpPr>
        <p:spPr bwMode="auto">
          <a:xfrm rot="16200000" flipH="1">
            <a:off x="3534334" y="448703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7" name="Shape 56"/>
          <p:cNvCxnSpPr>
            <a:stCxn id="50" idx="2"/>
            <a:endCxn id="51" idx="1"/>
          </p:cNvCxnSpPr>
          <p:nvPr/>
        </p:nvCxnSpPr>
        <p:spPr bwMode="auto">
          <a:xfrm rot="16200000" flipH="1">
            <a:off x="3839134" y="418223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8" name="Straight Arrow Connector 57"/>
          <p:cNvCxnSpPr>
            <a:stCxn id="44" idx="3"/>
            <a:endCxn id="51" idx="1"/>
          </p:cNvCxnSpPr>
          <p:nvPr/>
        </p:nvCxnSpPr>
        <p:spPr bwMode="auto">
          <a:xfrm>
            <a:off x="2298402" y="477047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flipH="1">
            <a:off x="2146002" y="309407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60" name="Straight Arrow Connector 59"/>
          <p:cNvCxnSpPr/>
          <p:nvPr/>
        </p:nvCxnSpPr>
        <p:spPr bwMode="auto">
          <a:xfrm>
            <a:off x="4008470" y="309407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7" name="Rounded Rectangle 66"/>
          <p:cNvSpPr/>
          <p:nvPr/>
        </p:nvSpPr>
        <p:spPr bwMode="auto">
          <a:xfrm>
            <a:off x="2831802" y="515147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Dynamic</a:t>
            </a:r>
          </a:p>
        </p:txBody>
      </p:sp>
      <p:sp>
        <p:nvSpPr>
          <p:cNvPr id="6" name="TextBox 5"/>
          <p:cNvSpPr txBox="1"/>
          <p:nvPr/>
        </p:nvSpPr>
        <p:spPr>
          <a:xfrm>
            <a:off x="76200" y="762000"/>
            <a:ext cx="8400120"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CPUs. Linked list is defined </a:t>
            </a:r>
            <a:r>
              <a:rPr lang="en-US" b="0" dirty="0" smtClean="0">
                <a:solidFill>
                  <a:schemeClr val="tx2"/>
                </a:solidFill>
                <a:latin typeface="Calibri" pitchFamily="34" charset="0"/>
              </a:rPr>
              <a:t>DYNAMICALLY</a:t>
            </a:r>
            <a:r>
              <a:rPr lang="en-US" b="0" dirty="0" smtClean="0">
                <a:solidFill>
                  <a:srgbClr val="000000"/>
                </a:solidFill>
                <a:latin typeface="Calibri" pitchFamily="34" charset="0"/>
              </a:rPr>
              <a:t> (via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Same as previous, except linked lists are allocated from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Typically not used alone – but as a building block for MessageQ</a:t>
            </a:r>
          </a:p>
        </p:txBody>
      </p:sp>
      <p:grpSp>
        <p:nvGrpSpPr>
          <p:cNvPr id="2" name="Group 37"/>
          <p:cNvGrpSpPr/>
          <p:nvPr/>
        </p:nvGrpSpPr>
        <p:grpSpPr>
          <a:xfrm>
            <a:off x="393402" y="2472068"/>
            <a:ext cx="8382000" cy="3886200"/>
            <a:chOff x="457200" y="2578398"/>
            <a:chExt cx="8382000" cy="3886200"/>
          </a:xfrm>
        </p:grpSpPr>
        <p:sp>
          <p:nvSpPr>
            <p:cNvPr id="34" name="Rectangle 33"/>
            <p:cNvSpPr/>
            <p:nvPr/>
          </p:nvSpPr>
          <p:spPr bwMode="auto">
            <a:xfrm>
              <a:off x="457200" y="2578398"/>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grpSp>
          <p:nvGrpSpPr>
            <p:cNvPr id="3" name="Group 31"/>
            <p:cNvGrpSpPr/>
            <p:nvPr/>
          </p:nvGrpSpPr>
          <p:grpSpPr>
            <a:xfrm>
              <a:off x="609600" y="2743200"/>
              <a:ext cx="8077200" cy="3581400"/>
              <a:chOff x="609600" y="2743200"/>
              <a:chExt cx="8077200" cy="3581400"/>
            </a:xfrm>
          </p:grpSpPr>
          <p:sp>
            <p:nvSpPr>
              <p:cNvPr id="21" name="Rounded Rectangle 20"/>
              <p:cNvSpPr/>
              <p:nvPr/>
            </p:nvSpPr>
            <p:spPr bwMode="auto">
              <a:xfrm>
                <a:off x="6096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22" name="Rounded Rectangle 21"/>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24" name="Straight Arrow Connector 23"/>
              <p:cNvCxnSpPr>
                <a:stCxn id="21" idx="2"/>
                <a:endCxn id="22" idx="0"/>
              </p:cNvCxnSpPr>
              <p:nvPr/>
            </p:nvCxnSpPr>
            <p:spPr bwMode="auto">
              <a:xfrm>
                <a:off x="1485900" y="411480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6" name="Folded Corner 25"/>
              <p:cNvSpPr/>
              <p:nvPr/>
            </p:nvSpPr>
            <p:spPr bwMode="auto">
              <a:xfrm>
                <a:off x="3255334" y="274320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30" name="TextBox 29"/>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16" name="Rounded Rectangle 15"/>
              <p:cNvSpPr/>
              <p:nvPr/>
            </p:nvSpPr>
            <p:spPr bwMode="auto">
              <a:xfrm>
                <a:off x="32004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17" name="Rounded Rectangle 16"/>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19" name="TextBox 18"/>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23" name="Rounded Rectangle 22"/>
              <p:cNvSpPr/>
              <p:nvPr/>
            </p:nvSpPr>
            <p:spPr bwMode="auto">
              <a:xfrm>
                <a:off x="4491164" y="52578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27" name="Rounded Rectangle 26"/>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35" name="Shape 34"/>
              <p:cNvCxnSpPr>
                <a:stCxn id="16" idx="2"/>
                <a:endCxn id="27" idx="1"/>
              </p:cNvCxnSpPr>
              <p:nvPr/>
            </p:nvCxnSpPr>
            <p:spPr bwMode="auto">
              <a:xfrm rot="16200000" flipH="1">
                <a:off x="3293332" y="489816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16" idx="2"/>
                <a:endCxn id="23" idx="1"/>
              </p:cNvCxnSpPr>
              <p:nvPr/>
            </p:nvCxnSpPr>
            <p:spPr bwMode="auto">
              <a:xfrm rot="16200000" flipH="1">
                <a:off x="3598132" y="459336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9" name="Shape 38"/>
              <p:cNvCxnSpPr>
                <a:stCxn id="16" idx="2"/>
                <a:endCxn id="17" idx="1"/>
              </p:cNvCxnSpPr>
              <p:nvPr/>
            </p:nvCxnSpPr>
            <p:spPr bwMode="auto">
              <a:xfrm rot="16200000" flipH="1">
                <a:off x="3902932" y="428856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1" name="Straight Arrow Connector 40"/>
              <p:cNvCxnSpPr>
                <a:stCxn id="22" idx="3"/>
                <a:endCxn id="17" idx="1"/>
              </p:cNvCxnSpPr>
              <p:nvPr/>
            </p:nvCxnSpPr>
            <p:spPr bwMode="auto">
              <a:xfrm>
                <a:off x="2362200" y="487680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3" name="Straight Arrow Connector 42"/>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Straight Arrow Connector 45"/>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3" name="Rounded Rectangle 32"/>
              <p:cNvSpPr/>
              <p:nvPr/>
            </p:nvSpPr>
            <p:spPr bwMode="auto">
              <a:xfrm>
                <a:off x="6400800" y="3657600"/>
                <a:ext cx="22860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36" name="Shape 35"/>
              <p:cNvCxnSpPr>
                <a:stCxn id="33" idx="2"/>
                <a:endCxn id="17" idx="3"/>
              </p:cNvCxnSpPr>
              <p:nvPr/>
            </p:nvCxnSpPr>
            <p:spPr bwMode="auto">
              <a:xfrm rot="5400000">
                <a:off x="6705600" y="4038600"/>
                <a:ext cx="7620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0" name="Shape 39"/>
              <p:cNvCxnSpPr>
                <a:stCxn id="33" idx="2"/>
                <a:endCxn id="23" idx="3"/>
              </p:cNvCxnSpPr>
              <p:nvPr/>
            </p:nvCxnSpPr>
            <p:spPr bwMode="auto">
              <a:xfrm rot="5400000">
                <a:off x="6400800" y="4343400"/>
                <a:ext cx="13716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4" name="Shape 43"/>
              <p:cNvCxnSpPr>
                <a:stCxn id="33" idx="2"/>
                <a:endCxn id="27" idx="3"/>
              </p:cNvCxnSpPr>
              <p:nvPr/>
            </p:nvCxnSpPr>
            <p:spPr bwMode="auto">
              <a:xfrm rot="5400000">
                <a:off x="6096000" y="4648200"/>
                <a:ext cx="19812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sp>
            <p:nvSpPr>
              <p:cNvPr id="45" name="TextBox 44"/>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50" name="Straight Arrow Connector 49"/>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1" name="Rounded Rectangle 30"/>
              <p:cNvSpPr/>
              <p:nvPr/>
            </p:nvSpPr>
            <p:spPr bwMode="auto">
              <a:xfrm>
                <a:off x="28956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gr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About MessageQ</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For the DSP, </a:t>
            </a:r>
            <a:r>
              <a:rPr lang="en-US" sz="2400" kern="1200" dirty="0" smtClean="0">
                <a:solidFill>
                  <a:srgbClr val="000000"/>
                </a:solidFill>
                <a:latin typeface="Calibri" pitchFamily="34" charset="0"/>
              </a:rPr>
              <a:t>all </a:t>
            </a:r>
            <a:r>
              <a:rPr lang="en-US" sz="2400" kern="1200" dirty="0" smtClean="0">
                <a:solidFill>
                  <a:srgbClr val="000000"/>
                </a:solidFill>
                <a:latin typeface="Calibri" pitchFamily="34" charset="0"/>
              </a:rPr>
              <a:t>structures and function descriptions are exposed to the user and can be found within the release:</a:t>
            </a:r>
          </a:p>
          <a:p>
            <a:pPr eaLnBrk="1" hangingPunct="1">
              <a:buNone/>
            </a:pPr>
            <a:endParaRPr lang="en-US" sz="2800" dirty="0" smtClean="0"/>
          </a:p>
          <a:p>
            <a:pPr lvl="1" eaLnBrk="1" hangingPunct="1">
              <a:buNone/>
            </a:pPr>
            <a:r>
              <a:rPr lang="en-US" sz="1800" b="1" dirty="0" smtClean="0">
                <a:latin typeface="Courier New" pitchFamily="49" charset="0"/>
                <a:cs typeface="Courier New" pitchFamily="49" charset="0"/>
              </a:rPr>
              <a:t>\ipc_U_ZZ_YY_XX\docs\doxygen\html\_message_q_8h.html</a:t>
            </a:r>
          </a:p>
          <a:p>
            <a:pPr lvl="1" eaLnBrk="1" hangingPunct="1">
              <a:buNone/>
            </a:pPr>
            <a:endParaRPr lang="en-US" sz="1800" b="1" dirty="0" smtClean="0">
              <a:latin typeface="Courier New" pitchFamily="49"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 IPC User Guide (for DSP and ARM) is in</a:t>
            </a:r>
          </a:p>
          <a:p>
            <a:pPr eaLnBrk="1" hangingPunct="1">
              <a:lnSpc>
                <a:spcPct val="90000"/>
              </a:lnSpc>
              <a:spcBef>
                <a:spcPts val="1200"/>
              </a:spcBef>
              <a:buClr>
                <a:srgbClr val="1F497D"/>
              </a:buClr>
              <a:buSzPct val="75000"/>
              <a:buFont typeface="Wingdings"/>
              <a:buChar char=""/>
            </a:pPr>
            <a:endParaRPr lang="en-US" sz="2400" b="1" kern="1200" dirty="0" smtClean="0">
              <a:solidFill>
                <a:srgbClr val="000000"/>
              </a:solidFill>
              <a:latin typeface="Calibri" pitchFamily="34"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1800" b="1" dirty="0" smtClean="0">
                <a:latin typeface="Courier New" pitchFamily="49" charset="0"/>
                <a:cs typeface="Courier New" pitchFamily="49" charset="0"/>
              </a:rPr>
              <a:t>\MCSDK_3_00_XX\ipc_3_XX_XX_XX\docs\IPC_Users_Guide.pdf</a:t>
            </a:r>
            <a:endParaRPr lang="en-US" sz="1800" dirty="0" smtClean="0"/>
          </a:p>
          <a:p>
            <a:pPr eaLnBrk="1" hangingPunct="1"/>
            <a:endParaRPr lang="en-US" sz="2800" dirty="0" smtClean="0"/>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9396" y="444767"/>
            <a:ext cx="8229600" cy="3357212"/>
          </a:xfrm>
        </p:spPr>
        <p:txBody>
          <a:bodyPr/>
          <a:lstStyle/>
          <a:p>
            <a:pPr eaLnBrk="1" hangingPunct="1"/>
            <a:r>
              <a:rPr lang="en-US" sz="3600" dirty="0" smtClean="0"/>
              <a:t>IPC </a:t>
            </a:r>
            <a:r>
              <a:rPr lang="en-US" sz="3600" dirty="0" smtClean="0"/>
              <a:t>Device-to-Device </a:t>
            </a:r>
            <a:r>
              <a:rPr lang="en-US" sz="3600" dirty="0" smtClean="0"/>
              <a:t>Using SRIO</a:t>
            </a:r>
            <a:br>
              <a:rPr lang="en-US" sz="3600" dirty="0" smtClean="0"/>
            </a:br>
            <a:r>
              <a:rPr lang="en-US" sz="3600" dirty="0" smtClean="0"/>
              <a:t/>
            </a:r>
            <a:br>
              <a:rPr lang="en-US" sz="3600" dirty="0" smtClean="0"/>
            </a:br>
            <a:r>
              <a:rPr lang="en-US" sz="3600" dirty="0" smtClean="0"/>
              <a:t>Currently available </a:t>
            </a:r>
            <a:r>
              <a:rPr lang="en-US" sz="3600" dirty="0" smtClean="0"/>
              <a:t>only on KeyStone </a:t>
            </a:r>
            <a:r>
              <a:rPr lang="en-US" sz="3600" dirty="0" smtClean="0"/>
              <a:t>I</a:t>
            </a:r>
            <a:endParaRPr lang="en-US" sz="2800" dirty="0" smtClean="0"/>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(1/3) KeyStone I only</a:t>
            </a:r>
          </a:p>
        </p:txBody>
      </p:sp>
      <p:sp>
        <p:nvSpPr>
          <p:cNvPr id="6" name="TextBox 5"/>
          <p:cNvSpPr txBox="1"/>
          <p:nvPr/>
        </p:nvSpPr>
        <p:spPr>
          <a:xfrm>
            <a:off x="358140" y="853441"/>
            <a:ext cx="8151142" cy="1575816"/>
          </a:xfrm>
          <a:prstGeom prst="rect">
            <a:avLst/>
          </a:prstGeom>
          <a:noFill/>
        </p:spPr>
        <p:txBody>
          <a:bodyPr wrap="none" rtlCol="0" anchor="ctr" anchorCtr="0">
            <a:spAutoFit/>
          </a:bodyPr>
          <a:lstStyle/>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The </a:t>
            </a:r>
            <a:r>
              <a:rPr lang="en-US" dirty="0" smtClean="0">
                <a:solidFill>
                  <a:schemeClr val="tx2"/>
                </a:solidFill>
                <a:latin typeface="Calibri" pitchFamily="34" charset="0"/>
              </a:rPr>
              <a:t>SRIO</a:t>
            </a:r>
            <a:r>
              <a:rPr lang="en-US" b="0" dirty="0" smtClean="0">
                <a:solidFill>
                  <a:schemeClr val="dk1"/>
                </a:solidFill>
                <a:latin typeface="Calibri" pitchFamily="34" charset="0"/>
              </a:rPr>
              <a:t> (Type 11) transport enables MessageQ to send data</a:t>
            </a:r>
            <a:br>
              <a:rPr lang="en-US" b="0" dirty="0" smtClean="0">
                <a:solidFill>
                  <a:schemeClr val="dk1"/>
                </a:solidFill>
                <a:latin typeface="Calibri" pitchFamily="34" charset="0"/>
              </a:rPr>
            </a:br>
            <a:r>
              <a:rPr lang="en-US" b="0" dirty="0" smtClean="0">
                <a:solidFill>
                  <a:schemeClr val="dk1"/>
                </a:solidFill>
                <a:latin typeface="Calibri" pitchFamily="34" charset="0"/>
              </a:rPr>
              <a:t>between tasks, cores and devices via the SRIO IP block.</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Refer to the MCSDK examples for setup code required to use</a:t>
            </a:r>
            <a:br>
              <a:rPr lang="en-US" b="0" dirty="0" smtClean="0">
                <a:solidFill>
                  <a:schemeClr val="dk1"/>
                </a:solidFill>
                <a:latin typeface="Calibri" pitchFamily="34" charset="0"/>
              </a:rPr>
            </a:br>
            <a:r>
              <a:rPr lang="en-US" b="0" dirty="0" smtClean="0">
                <a:solidFill>
                  <a:schemeClr val="dk1"/>
                </a:solidFill>
                <a:latin typeface="Calibri" pitchFamily="34" charset="0"/>
              </a:rPr>
              <a:t>MessageQ over this transport.</a:t>
            </a:r>
          </a:p>
        </p:txBody>
      </p:sp>
      <p:sp>
        <p:nvSpPr>
          <p:cNvPr id="53" name="Rectangle 52"/>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54" name="Straight Arrow Connector 53"/>
          <p:cNvCxnSpPr>
            <a:stCxn id="55" idx="2"/>
            <a:endCxn id="58"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55" name="TextBox 54"/>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56" name="TextBox 55"/>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57" name="TextBox 56"/>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58" name="TextBox 57"/>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63" name="Rectangle 62"/>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73" name="Straight Arrow Connector 72"/>
          <p:cNvCxnSpPr>
            <a:stCxn id="68" idx="0"/>
            <a:endCxn id="71"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65" name="TextBox 64"/>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66" name="TextBox 65"/>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68" name="TextBox 67"/>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71" name="TextBox 70"/>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75" name="Rounded Rectangle 74"/>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76" name="Rounded Rectangle 75"/>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78" name="Shape 77"/>
          <p:cNvCxnSpPr>
            <a:stCxn id="58" idx="2"/>
            <a:endCxn id="75"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Arrow Connector 79"/>
          <p:cNvCxnSpPr>
            <a:stCxn id="75" idx="3"/>
            <a:endCxn id="76"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hape 81"/>
          <p:cNvCxnSpPr>
            <a:stCxn id="76" idx="3"/>
            <a:endCxn id="68"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25" name="Straight Arrow Connector 24"/>
          <p:cNvCxnSpPr/>
          <p:nvPr/>
        </p:nvCxnSpPr>
        <p:spPr bwMode="auto">
          <a:xfrm>
            <a:off x="4841287" y="4317741"/>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SzPct val="75000"/>
            </a:pPr>
            <a:r>
              <a:rPr lang="en-US" sz="2800" b="1" kern="1200" dirty="0" smtClean="0"/>
              <a:t>Basic Concepts </a:t>
            </a:r>
          </a:p>
          <a:p>
            <a:pPr eaLnBrk="1" hangingPunct="1">
              <a:lnSpc>
                <a:spcPct val="80000"/>
              </a:lnSpc>
              <a:spcBef>
                <a:spcPts val="1200"/>
              </a:spcBef>
              <a:spcAft>
                <a:spcPts val="0"/>
              </a:spcAft>
              <a:buSzPct val="75000"/>
            </a:pPr>
            <a:r>
              <a:rPr lang="en-US" sz="2800" kern="1200" dirty="0" smtClean="0"/>
              <a:t>IPC Library </a:t>
            </a:r>
          </a:p>
          <a:p>
            <a:pPr eaLnBrk="1" hangingPunct="1">
              <a:lnSpc>
                <a:spcPct val="80000"/>
              </a:lnSpc>
              <a:spcBef>
                <a:spcPts val="1200"/>
              </a:spcBef>
              <a:spcAft>
                <a:spcPts val="0"/>
              </a:spcAft>
              <a:buSzPct val="75000"/>
            </a:pPr>
            <a:r>
              <a:rPr lang="en-US" sz="2800" kern="1200" dirty="0" err="1" smtClean="0"/>
              <a:t>MsgCom</a:t>
            </a:r>
            <a:r>
              <a:rPr lang="en-US" sz="2800" kern="1200" dirty="0" smtClean="0"/>
              <a:t> Library</a:t>
            </a:r>
            <a:endParaRPr lang="en-US" sz="2800" kern="1200" dirty="0" smtClean="0"/>
          </a:p>
          <a:p>
            <a:pPr eaLnBrk="1" hangingPunct="1">
              <a:lnSpc>
                <a:spcPct val="80000"/>
              </a:lnSpc>
              <a:spcBef>
                <a:spcPts val="1200"/>
              </a:spcBef>
              <a:spcAft>
                <a:spcPts val="0"/>
              </a:spcAft>
              <a:buSzPct val="75000"/>
            </a:pPr>
            <a:r>
              <a:rPr lang="en-US" sz="2800" kern="1200" dirty="0" smtClean="0"/>
              <a:t>Demos and </a:t>
            </a:r>
            <a:r>
              <a:rPr lang="en-US" sz="2800" kern="1200" dirty="0" smtClean="0"/>
              <a:t>Examples</a:t>
            </a:r>
            <a:endParaRPr lang="en-US" sz="2800" kern="1200" dirty="0" smtClean="0"/>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(2/3) KeyStone I only</a:t>
            </a:r>
          </a:p>
        </p:txBody>
      </p:sp>
      <p:sp>
        <p:nvSpPr>
          <p:cNvPr id="6" name="TextBox 5"/>
          <p:cNvSpPr txBox="1"/>
          <p:nvPr/>
        </p:nvSpPr>
        <p:spPr>
          <a:xfrm>
            <a:off x="220981" y="764041"/>
            <a:ext cx="8679180" cy="17851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From a messageQ standpoint, the SRIO transport works the same as the QMSS transport. At the transport level, it is also somewhat the same.</a:t>
            </a:r>
          </a:p>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The SRIO transport copies the messageQ message into the SRIO data buffer. </a:t>
            </a:r>
          </a:p>
          <a:p>
            <a:pPr marL="34290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It will then pop a SRIO descriptor and put a pointer to the SRIO data buffer into the descriptor.  </a:t>
            </a:r>
          </a:p>
        </p:txBody>
      </p:sp>
      <p:sp>
        <p:nvSpPr>
          <p:cNvPr id="22" name="Rectangle 21"/>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3" name="Straight Arrow Connector 22"/>
          <p:cNvCxnSpPr>
            <a:stCxn id="24" idx="2"/>
            <a:endCxn id="27"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4" name="TextBox 23"/>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5" name="TextBox 24"/>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6" name="TextBox 25"/>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7" name="TextBox 26"/>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8" name="Rectangle 27"/>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9" name="Straight Arrow Connector 28"/>
          <p:cNvCxnSpPr>
            <a:stCxn id="32" idx="0"/>
            <a:endCxn id="33"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30" name="TextBox 29"/>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1" name="TextBox 30"/>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2" name="TextBox 31"/>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3" name="TextBox 32"/>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4" name="Rounded Rectangle 33"/>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5" name="Rounded Rectangle 34"/>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6" name="Shape 35"/>
          <p:cNvCxnSpPr>
            <a:stCxn id="27" idx="2"/>
            <a:endCxn id="34"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traight Arrow Connector 36"/>
          <p:cNvCxnSpPr>
            <a:stCxn id="34" idx="3"/>
            <a:endCxn id="35"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hape 37"/>
          <p:cNvCxnSpPr>
            <a:stCxn id="35" idx="3"/>
            <a:endCxn id="32"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39" name="Straight Arrow Connector 38"/>
          <p:cNvCxnSpPr/>
          <p:nvPr/>
        </p:nvCxnSpPr>
        <p:spPr bwMode="auto">
          <a:xfrm>
            <a:off x="4984283" y="4310513"/>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(3/3) KeyStone I only</a:t>
            </a:r>
          </a:p>
        </p:txBody>
      </p:sp>
      <p:sp>
        <p:nvSpPr>
          <p:cNvPr id="6" name="TextBox 5"/>
          <p:cNvSpPr txBox="1"/>
          <p:nvPr/>
        </p:nvSpPr>
        <p:spPr>
          <a:xfrm>
            <a:off x="281939" y="814601"/>
            <a:ext cx="8536597" cy="17297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transport then passes the descriptor to the SRIO LLD via the Srio_sockSend API.  </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SRIO then sends and receives the buffer via the SRIO PKTDMA.</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message is then queued on the Receiver side.</a:t>
            </a:r>
          </a:p>
        </p:txBody>
      </p:sp>
      <p:sp>
        <p:nvSpPr>
          <p:cNvPr id="21" name="Rectangle 20"/>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2" name="Straight Arrow Connector 21"/>
          <p:cNvCxnSpPr>
            <a:stCxn id="23" idx="2"/>
            <a:endCxn id="26"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TextBox 22"/>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4" name="TextBox 23"/>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5" name="TextBox 24"/>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6" name="TextBox 25"/>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7" name="Rectangle 26"/>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8" name="Straight Arrow Connector 27"/>
          <p:cNvCxnSpPr>
            <a:stCxn id="31" idx="0"/>
            <a:endCxn id="32"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9" name="TextBox 28"/>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0" name="TextBox 29"/>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1" name="TextBox 30"/>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2" name="TextBox 31"/>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3" name="Rounded Rectangle 32"/>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4" name="Rounded Rectangle 33"/>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5" name="Shape 34"/>
          <p:cNvCxnSpPr>
            <a:stCxn id="26" idx="2"/>
            <a:endCxn id="33"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6" name="Straight Arrow Connector 35"/>
          <p:cNvCxnSpPr>
            <a:stCxn id="33" idx="3"/>
            <a:endCxn id="34"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34" idx="3"/>
            <a:endCxn id="31"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traight Arrow Connector 37"/>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39" name="Straight Arrow Connector 38"/>
          <p:cNvCxnSpPr/>
          <p:nvPr/>
        </p:nvCxnSpPr>
        <p:spPr bwMode="auto">
          <a:xfrm>
            <a:off x="4849529" y="4349015"/>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Transport Details</a:t>
            </a:r>
            <a:endParaRPr lang="en-US" dirty="0"/>
          </a:p>
        </p:txBody>
      </p:sp>
      <p:sp>
        <p:nvSpPr>
          <p:cNvPr id="4" name="TextBox 3"/>
          <p:cNvSpPr txBox="1"/>
          <p:nvPr/>
        </p:nvSpPr>
        <p:spPr>
          <a:xfrm>
            <a:off x="2111160" y="5036442"/>
            <a:ext cx="4798503" cy="1415772"/>
          </a:xfrm>
          <a:prstGeom prst="rect">
            <a:avLst/>
          </a:prstGeom>
          <a:solidFill>
            <a:schemeClr val="accent1">
              <a:lumMod val="20000"/>
              <a:lumOff val="80000"/>
            </a:schemeClr>
          </a:solidFill>
        </p:spPr>
        <p:txBody>
          <a:bodyPr wrap="square" rtlCol="0">
            <a:spAutoFit/>
          </a:bodyPr>
          <a:lstStyle/>
          <a:p>
            <a:pPr algn="ctr"/>
            <a:r>
              <a:rPr lang="en-US" sz="1600" b="1" dirty="0" smtClean="0">
                <a:latin typeface="+mn-lt"/>
              </a:rPr>
              <a:t>Benchmark Details</a:t>
            </a:r>
          </a:p>
          <a:p>
            <a:pPr indent="-182880" algn="l">
              <a:spcBef>
                <a:spcPts val="0"/>
              </a:spcBef>
              <a:buClr>
                <a:srgbClr val="1F497D"/>
              </a:buClr>
              <a:buFont typeface="Arial" pitchFamily="34" charset="0"/>
              <a:buChar char="•"/>
            </a:pPr>
            <a:r>
              <a:rPr lang="en-US" sz="1400" dirty="0" smtClean="0">
                <a:latin typeface="+mn-lt"/>
              </a:rPr>
              <a:t>IPC </a:t>
            </a:r>
            <a:r>
              <a:rPr lang="en-US" sz="1400" dirty="0" smtClean="0">
                <a:latin typeface="+mn-lt"/>
              </a:rPr>
              <a:t>b</a:t>
            </a:r>
            <a:r>
              <a:rPr lang="en-US" sz="1400" dirty="0" smtClean="0">
                <a:latin typeface="+mn-lt"/>
              </a:rPr>
              <a:t>enchmark examples </a:t>
            </a:r>
            <a:r>
              <a:rPr lang="en-US" sz="1400" dirty="0" smtClean="0">
                <a:latin typeface="+mn-lt"/>
              </a:rPr>
              <a:t>from MCSDK</a:t>
            </a:r>
          </a:p>
          <a:p>
            <a:pPr indent="-182880" algn="l">
              <a:spcBef>
                <a:spcPts val="0"/>
              </a:spcBef>
              <a:buClr>
                <a:srgbClr val="1F497D"/>
              </a:buClr>
              <a:buFont typeface="Arial" pitchFamily="34" charset="0"/>
              <a:buChar char="•"/>
            </a:pPr>
            <a:r>
              <a:rPr lang="en-US" sz="1400" dirty="0" smtClean="0">
                <a:latin typeface="+mn-lt"/>
              </a:rPr>
              <a:t>CPU Clock </a:t>
            </a:r>
            <a:r>
              <a:rPr lang="en-US" sz="1400" dirty="0" smtClean="0">
                <a:latin typeface="+mn-lt"/>
              </a:rPr>
              <a:t>= </a:t>
            </a:r>
            <a:r>
              <a:rPr lang="en-US" sz="1400" dirty="0" smtClean="0">
                <a:latin typeface="+mn-lt"/>
              </a:rPr>
              <a:t>1 GHz</a:t>
            </a:r>
          </a:p>
          <a:p>
            <a:pPr indent="-182880" algn="l">
              <a:spcBef>
                <a:spcPts val="0"/>
              </a:spcBef>
              <a:buClr>
                <a:srgbClr val="1F497D"/>
              </a:buClr>
              <a:buFont typeface="Arial" pitchFamily="34" charset="0"/>
              <a:buChar char="•"/>
            </a:pPr>
            <a:r>
              <a:rPr lang="en-US" sz="1400" dirty="0" smtClean="0">
                <a:latin typeface="+mn-lt"/>
              </a:rPr>
              <a:t>Header </a:t>
            </a:r>
            <a:r>
              <a:rPr lang="en-US" sz="1400" dirty="0" smtClean="0">
                <a:latin typeface="+mn-lt"/>
              </a:rPr>
              <a:t>Size = </a:t>
            </a:r>
            <a:r>
              <a:rPr lang="en-US" sz="1400" dirty="0" smtClean="0">
                <a:latin typeface="+mn-lt"/>
              </a:rPr>
              <a:t>32 bytes</a:t>
            </a:r>
          </a:p>
          <a:p>
            <a:pPr indent="-182880" algn="l">
              <a:spcBef>
                <a:spcPts val="0"/>
              </a:spcBef>
              <a:buClr>
                <a:srgbClr val="1F497D"/>
              </a:buClr>
              <a:buFont typeface="Arial" pitchFamily="34" charset="0"/>
              <a:buChar char="•"/>
            </a:pPr>
            <a:r>
              <a:rPr lang="en-US" sz="1400" dirty="0" smtClean="0">
                <a:latin typeface="+mn-lt"/>
              </a:rPr>
              <a:t>SRIO </a:t>
            </a:r>
            <a:r>
              <a:rPr lang="en-US" sz="1400" dirty="0" smtClean="0">
                <a:latin typeface="+mn-lt"/>
              </a:rPr>
              <a:t>in loopback </a:t>
            </a:r>
            <a:r>
              <a:rPr lang="en-US" sz="1400" dirty="0" smtClean="0">
                <a:latin typeface="+mn-lt"/>
              </a:rPr>
              <a:t>Mode</a:t>
            </a:r>
          </a:p>
          <a:p>
            <a:pPr indent="-182880" algn="l">
              <a:spcBef>
                <a:spcPts val="0"/>
              </a:spcBef>
              <a:buClr>
                <a:srgbClr val="1F497D"/>
              </a:buClr>
              <a:buFont typeface="Arial" pitchFamily="34" charset="0"/>
              <a:buChar char="•"/>
            </a:pPr>
            <a:r>
              <a:rPr lang="en-US" sz="1400" dirty="0" smtClean="0">
                <a:latin typeface="+mn-lt"/>
              </a:rPr>
              <a:t>Messages allocated up front</a:t>
            </a:r>
            <a:endParaRPr lang="en-US" sz="1800" dirty="0">
              <a:latin typeface="+mn-lt"/>
            </a:endParaRPr>
          </a:p>
        </p:txBody>
      </p:sp>
      <p:cxnSp>
        <p:nvCxnSpPr>
          <p:cNvPr id="6" name="Straight Connector 5"/>
          <p:cNvCxnSpPr/>
          <p:nvPr/>
        </p:nvCxnSpPr>
        <p:spPr bwMode="auto">
          <a:xfrm>
            <a:off x="906011" y="1979802"/>
            <a:ext cx="4609265" cy="30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726422" y="1468074"/>
            <a:ext cx="0" cy="354015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Box 10"/>
          <p:cNvSpPr txBox="1"/>
          <p:nvPr/>
        </p:nvSpPr>
        <p:spPr>
          <a:xfrm>
            <a:off x="1277464" y="1354659"/>
            <a:ext cx="1330877" cy="584775"/>
          </a:xfrm>
          <a:prstGeom prst="rect">
            <a:avLst/>
          </a:prstGeom>
          <a:noFill/>
        </p:spPr>
        <p:txBody>
          <a:bodyPr wrap="none" rtlCol="0">
            <a:spAutoFit/>
          </a:bodyPr>
          <a:lstStyle/>
          <a:p>
            <a:r>
              <a:rPr lang="en-US" sz="1600" dirty="0" smtClean="0">
                <a:latin typeface="+mn-lt"/>
              </a:rPr>
              <a:t>Message Size </a:t>
            </a:r>
          </a:p>
          <a:p>
            <a:pPr algn="ctr"/>
            <a:r>
              <a:rPr lang="en-US" sz="1600" dirty="0" smtClean="0">
                <a:latin typeface="+mn-lt"/>
              </a:rPr>
              <a:t>(Bytes)</a:t>
            </a:r>
            <a:endParaRPr lang="en-US" sz="1600" dirty="0">
              <a:latin typeface="+mn-lt"/>
            </a:endParaRPr>
          </a:p>
        </p:txBody>
      </p:sp>
      <p:cxnSp>
        <p:nvCxnSpPr>
          <p:cNvPr id="12" name="Straight Connector 11"/>
          <p:cNvCxnSpPr/>
          <p:nvPr/>
        </p:nvCxnSpPr>
        <p:spPr bwMode="auto">
          <a:xfrm>
            <a:off x="4112003" y="1461083"/>
            <a:ext cx="0" cy="353875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528315" y="1402341"/>
            <a:ext cx="0" cy="355776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TextBox 14"/>
          <p:cNvSpPr txBox="1"/>
          <p:nvPr/>
        </p:nvSpPr>
        <p:spPr>
          <a:xfrm>
            <a:off x="2961552" y="1333849"/>
            <a:ext cx="900631" cy="584775"/>
          </a:xfrm>
          <a:prstGeom prst="rect">
            <a:avLst/>
          </a:prstGeom>
          <a:noFill/>
        </p:spPr>
        <p:txBody>
          <a:bodyPr wrap="none" rtlCol="0">
            <a:spAutoFit/>
          </a:bodyPr>
          <a:lstStyle/>
          <a:p>
            <a:pPr algn="ctr"/>
            <a:r>
              <a:rPr lang="en-US" sz="1600" dirty="0" smtClean="0">
                <a:latin typeface="+mn-lt"/>
              </a:rPr>
              <a:t>Shared</a:t>
            </a:r>
          </a:p>
          <a:p>
            <a:r>
              <a:rPr lang="en-US" sz="1600" dirty="0" smtClean="0">
                <a:latin typeface="+mn-lt"/>
              </a:rPr>
              <a:t>Memory</a:t>
            </a:r>
            <a:endParaRPr lang="en-US" sz="1600" dirty="0">
              <a:latin typeface="+mn-lt"/>
            </a:endParaRPr>
          </a:p>
        </p:txBody>
      </p:sp>
      <p:sp>
        <p:nvSpPr>
          <p:cNvPr id="17" name="TextBox 16"/>
          <p:cNvSpPr txBox="1"/>
          <p:nvPr/>
        </p:nvSpPr>
        <p:spPr>
          <a:xfrm>
            <a:off x="4416182" y="1503453"/>
            <a:ext cx="579005" cy="338554"/>
          </a:xfrm>
          <a:prstGeom prst="rect">
            <a:avLst/>
          </a:prstGeom>
          <a:noFill/>
        </p:spPr>
        <p:txBody>
          <a:bodyPr wrap="none" rtlCol="0">
            <a:spAutoFit/>
          </a:bodyPr>
          <a:lstStyle/>
          <a:p>
            <a:pPr algn="ctr"/>
            <a:r>
              <a:rPr lang="en-US" sz="1600" dirty="0" smtClean="0">
                <a:latin typeface="+mn-lt"/>
              </a:rPr>
              <a:t>SRIO</a:t>
            </a:r>
            <a:endParaRPr lang="en-US" sz="1600" dirty="0">
              <a:latin typeface="+mn-lt"/>
            </a:endParaRPr>
          </a:p>
        </p:txBody>
      </p:sp>
      <p:cxnSp>
        <p:nvCxnSpPr>
          <p:cNvPr id="19" name="Straight Connector 18"/>
          <p:cNvCxnSpPr/>
          <p:nvPr/>
        </p:nvCxnSpPr>
        <p:spPr bwMode="auto">
          <a:xfrm>
            <a:off x="922789" y="2885813"/>
            <a:ext cx="4611737" cy="113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TextBox 19"/>
          <p:cNvSpPr txBox="1"/>
          <p:nvPr/>
        </p:nvSpPr>
        <p:spPr>
          <a:xfrm>
            <a:off x="2964647" y="755009"/>
            <a:ext cx="3335657" cy="461665"/>
          </a:xfrm>
          <a:prstGeom prst="rect">
            <a:avLst/>
          </a:prstGeom>
          <a:noFill/>
        </p:spPr>
        <p:txBody>
          <a:bodyPr wrap="none" rtlCol="0">
            <a:spAutoFit/>
          </a:bodyPr>
          <a:lstStyle/>
          <a:p>
            <a:r>
              <a:rPr lang="en-US" dirty="0" smtClean="0">
                <a:latin typeface="+mn-lt"/>
              </a:rPr>
              <a:t>Throughput (Mb/second)</a:t>
            </a:r>
            <a:endParaRPr lang="en-US" dirty="0">
              <a:latin typeface="+mn-lt"/>
            </a:endParaRPr>
          </a:p>
        </p:txBody>
      </p:sp>
      <p:sp>
        <p:nvSpPr>
          <p:cNvPr id="21" name="TextBox 20"/>
          <p:cNvSpPr txBox="1"/>
          <p:nvPr/>
        </p:nvSpPr>
        <p:spPr>
          <a:xfrm>
            <a:off x="1607818" y="2189526"/>
            <a:ext cx="495649" cy="461665"/>
          </a:xfrm>
          <a:prstGeom prst="rect">
            <a:avLst/>
          </a:prstGeom>
          <a:noFill/>
        </p:spPr>
        <p:txBody>
          <a:bodyPr wrap="none" rtlCol="0">
            <a:spAutoFit/>
          </a:bodyPr>
          <a:lstStyle/>
          <a:p>
            <a:r>
              <a:rPr lang="en-US" dirty="0" smtClean="0">
                <a:latin typeface="+mn-lt"/>
              </a:rPr>
              <a:t>48</a:t>
            </a:r>
            <a:endParaRPr lang="en-US" dirty="0">
              <a:latin typeface="+mn-lt"/>
            </a:endParaRPr>
          </a:p>
        </p:txBody>
      </p:sp>
      <p:sp>
        <p:nvSpPr>
          <p:cNvPr id="22" name="TextBox 21"/>
          <p:cNvSpPr txBox="1"/>
          <p:nvPr/>
        </p:nvSpPr>
        <p:spPr>
          <a:xfrm>
            <a:off x="1575758" y="3113714"/>
            <a:ext cx="699230" cy="461665"/>
          </a:xfrm>
          <a:prstGeom prst="rect">
            <a:avLst/>
          </a:prstGeom>
          <a:noFill/>
        </p:spPr>
        <p:txBody>
          <a:bodyPr wrap="none" rtlCol="0">
            <a:spAutoFit/>
          </a:bodyPr>
          <a:lstStyle/>
          <a:p>
            <a:r>
              <a:rPr lang="en-US" dirty="0" smtClean="0">
                <a:latin typeface="+mn-lt"/>
              </a:rPr>
              <a:t>256	</a:t>
            </a:r>
            <a:endParaRPr lang="en-US" dirty="0">
              <a:latin typeface="+mn-lt"/>
            </a:endParaRPr>
          </a:p>
        </p:txBody>
      </p:sp>
      <p:sp>
        <p:nvSpPr>
          <p:cNvPr id="23" name="TextBox 22"/>
          <p:cNvSpPr txBox="1"/>
          <p:nvPr/>
        </p:nvSpPr>
        <p:spPr>
          <a:xfrm>
            <a:off x="3071360" y="2182535"/>
            <a:ext cx="728083" cy="461665"/>
          </a:xfrm>
          <a:prstGeom prst="rect">
            <a:avLst/>
          </a:prstGeom>
          <a:noFill/>
        </p:spPr>
        <p:txBody>
          <a:bodyPr wrap="none" rtlCol="0">
            <a:spAutoFit/>
          </a:bodyPr>
          <a:lstStyle/>
          <a:p>
            <a:r>
              <a:rPr lang="en-US" dirty="0" smtClean="0">
                <a:latin typeface="+mn-lt"/>
              </a:rPr>
              <a:t>23.8</a:t>
            </a:r>
            <a:endParaRPr lang="en-US" dirty="0">
              <a:latin typeface="+mn-lt"/>
            </a:endParaRPr>
          </a:p>
        </p:txBody>
      </p:sp>
      <p:sp>
        <p:nvSpPr>
          <p:cNvPr id="25" name="TextBox 24"/>
          <p:cNvSpPr txBox="1"/>
          <p:nvPr/>
        </p:nvSpPr>
        <p:spPr>
          <a:xfrm>
            <a:off x="4516962" y="2185331"/>
            <a:ext cx="572593" cy="461665"/>
          </a:xfrm>
          <a:prstGeom prst="rect">
            <a:avLst/>
          </a:prstGeom>
          <a:noFill/>
        </p:spPr>
        <p:txBody>
          <a:bodyPr wrap="none" rtlCol="0">
            <a:spAutoFit/>
          </a:bodyPr>
          <a:lstStyle/>
          <a:p>
            <a:r>
              <a:rPr lang="en-US" dirty="0" smtClean="0">
                <a:latin typeface="+mn-lt"/>
              </a:rPr>
              <a:t>4.1</a:t>
            </a:r>
            <a:endParaRPr lang="en-US" dirty="0">
              <a:latin typeface="+mn-lt"/>
            </a:endParaRPr>
          </a:p>
        </p:txBody>
      </p:sp>
      <p:sp>
        <p:nvSpPr>
          <p:cNvPr id="26" name="TextBox 25"/>
          <p:cNvSpPr txBox="1"/>
          <p:nvPr/>
        </p:nvSpPr>
        <p:spPr>
          <a:xfrm>
            <a:off x="3017934" y="3131890"/>
            <a:ext cx="883575" cy="461665"/>
          </a:xfrm>
          <a:prstGeom prst="rect">
            <a:avLst/>
          </a:prstGeom>
          <a:noFill/>
        </p:spPr>
        <p:txBody>
          <a:bodyPr wrap="none" rtlCol="0">
            <a:spAutoFit/>
          </a:bodyPr>
          <a:lstStyle/>
          <a:p>
            <a:r>
              <a:rPr lang="en-US" dirty="0" smtClean="0">
                <a:latin typeface="+mn-lt"/>
              </a:rPr>
              <a:t>125.8</a:t>
            </a:r>
            <a:endParaRPr lang="en-US" dirty="0">
              <a:latin typeface="+mn-lt"/>
            </a:endParaRPr>
          </a:p>
        </p:txBody>
      </p:sp>
      <p:sp>
        <p:nvSpPr>
          <p:cNvPr id="28" name="TextBox 27"/>
          <p:cNvSpPr txBox="1"/>
          <p:nvPr/>
        </p:nvSpPr>
        <p:spPr>
          <a:xfrm>
            <a:off x="4422564" y="3115435"/>
            <a:ext cx="728083" cy="461665"/>
          </a:xfrm>
          <a:prstGeom prst="rect">
            <a:avLst/>
          </a:prstGeom>
          <a:noFill/>
        </p:spPr>
        <p:txBody>
          <a:bodyPr wrap="none" rtlCol="0">
            <a:spAutoFit/>
          </a:bodyPr>
          <a:lstStyle/>
          <a:p>
            <a:r>
              <a:rPr lang="en-US" dirty="0" smtClean="0">
                <a:latin typeface="+mn-lt"/>
              </a:rPr>
              <a:t>21.2</a:t>
            </a:r>
            <a:endParaRPr lang="en-US" dirty="0">
              <a:latin typeface="+mn-lt"/>
            </a:endParaRPr>
          </a:p>
        </p:txBody>
      </p:sp>
      <p:cxnSp>
        <p:nvCxnSpPr>
          <p:cNvPr id="30" name="Straight Connector 29"/>
          <p:cNvCxnSpPr/>
          <p:nvPr/>
        </p:nvCxnSpPr>
        <p:spPr bwMode="auto">
          <a:xfrm>
            <a:off x="932576" y="3801612"/>
            <a:ext cx="4601950" cy="36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1469755" y="4079847"/>
            <a:ext cx="806631" cy="461665"/>
          </a:xfrm>
          <a:prstGeom prst="rect">
            <a:avLst/>
          </a:prstGeom>
          <a:noFill/>
        </p:spPr>
        <p:txBody>
          <a:bodyPr wrap="none" rtlCol="0">
            <a:spAutoFit/>
          </a:bodyPr>
          <a:lstStyle/>
          <a:p>
            <a:r>
              <a:rPr lang="en-US" dirty="0" smtClean="0">
                <a:latin typeface="+mn-lt"/>
              </a:rPr>
              <a:t>1024</a:t>
            </a:r>
            <a:endParaRPr lang="en-US" dirty="0">
              <a:latin typeface="+mn-lt"/>
            </a:endParaRPr>
          </a:p>
        </p:txBody>
      </p:sp>
      <p:sp>
        <p:nvSpPr>
          <p:cNvPr id="36" name="TextBox 35"/>
          <p:cNvSpPr txBox="1"/>
          <p:nvPr/>
        </p:nvSpPr>
        <p:spPr>
          <a:xfrm>
            <a:off x="3019332" y="4098023"/>
            <a:ext cx="883575" cy="461665"/>
          </a:xfrm>
          <a:prstGeom prst="rect">
            <a:avLst/>
          </a:prstGeom>
          <a:noFill/>
        </p:spPr>
        <p:txBody>
          <a:bodyPr wrap="none" rtlCol="0">
            <a:spAutoFit/>
          </a:bodyPr>
          <a:lstStyle/>
          <a:p>
            <a:r>
              <a:rPr lang="en-US" dirty="0" smtClean="0">
                <a:latin typeface="+mn-lt"/>
              </a:rPr>
              <a:t>503.2</a:t>
            </a:r>
            <a:endParaRPr lang="en-US" dirty="0">
              <a:latin typeface="+mn-lt"/>
            </a:endParaRPr>
          </a:p>
        </p:txBody>
      </p:sp>
      <p:sp>
        <p:nvSpPr>
          <p:cNvPr id="38" name="TextBox 37"/>
          <p:cNvSpPr txBox="1"/>
          <p:nvPr/>
        </p:nvSpPr>
        <p:spPr>
          <a:xfrm>
            <a:off x="4641286" y="4136848"/>
            <a:ext cx="287258" cy="461665"/>
          </a:xfrm>
          <a:prstGeom prst="rect">
            <a:avLst/>
          </a:prstGeom>
          <a:noFill/>
        </p:spPr>
        <p:txBody>
          <a:bodyPr wrap="none" rtlCol="0">
            <a:spAutoFit/>
          </a:bodyPr>
          <a:lstStyle/>
          <a:p>
            <a:r>
              <a:rPr lang="en-US" dirty="0" smtClean="0">
                <a:latin typeface="+mn-lt"/>
              </a:rPr>
              <a:t>-</a:t>
            </a:r>
            <a:endParaRPr lang="en-US" dirty="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SzPct val="75000"/>
            </a:pPr>
            <a:r>
              <a:rPr lang="en-US" sz="2800" kern="1200" dirty="0" smtClean="0"/>
              <a:t>Basic Concepts </a:t>
            </a:r>
          </a:p>
          <a:p>
            <a:pPr eaLnBrk="1" hangingPunct="1">
              <a:lnSpc>
                <a:spcPct val="80000"/>
              </a:lnSpc>
              <a:spcBef>
                <a:spcPts val="1200"/>
              </a:spcBef>
              <a:spcAft>
                <a:spcPts val="0"/>
              </a:spcAft>
              <a:buSzPct val="75000"/>
            </a:pPr>
            <a:r>
              <a:rPr lang="en-US" sz="2800" kern="1200" dirty="0" smtClean="0"/>
              <a:t>IPC </a:t>
            </a:r>
            <a:r>
              <a:rPr lang="en-US" sz="2800" kern="1200" dirty="0" smtClean="0"/>
              <a:t>Library </a:t>
            </a:r>
            <a:endParaRPr lang="en-US" sz="2800" kern="1200" dirty="0" smtClean="0"/>
          </a:p>
          <a:p>
            <a:pPr eaLnBrk="1" hangingPunct="1">
              <a:lnSpc>
                <a:spcPct val="80000"/>
              </a:lnSpc>
              <a:spcBef>
                <a:spcPts val="1200"/>
              </a:spcBef>
              <a:spcAft>
                <a:spcPts val="0"/>
              </a:spcAft>
              <a:buSzPct val="75000"/>
            </a:pPr>
            <a:r>
              <a:rPr lang="en-US" sz="2800" b="1" kern="1200" dirty="0" err="1" smtClean="0"/>
              <a:t>M</a:t>
            </a:r>
            <a:r>
              <a:rPr lang="en-US" sz="2800" b="1" kern="1200" dirty="0" err="1" smtClean="0"/>
              <a:t>sgCom</a:t>
            </a:r>
            <a:r>
              <a:rPr lang="en-US" sz="2800" b="1" kern="1200" dirty="0" smtClean="0"/>
              <a:t> Library</a:t>
            </a:r>
            <a:endParaRPr lang="en-US" sz="2800" b="1" kern="1200" dirty="0" smtClean="0"/>
          </a:p>
          <a:p>
            <a:pPr eaLnBrk="1" hangingPunct="1">
              <a:lnSpc>
                <a:spcPct val="80000"/>
              </a:lnSpc>
              <a:spcBef>
                <a:spcPts val="1200"/>
              </a:spcBef>
              <a:spcAft>
                <a:spcPts val="0"/>
              </a:spcAft>
              <a:buSzPct val="75000"/>
            </a:pPr>
            <a:r>
              <a:rPr lang="en-US" sz="2800" kern="1200" dirty="0" smtClean="0"/>
              <a:t>Demos </a:t>
            </a:r>
            <a:r>
              <a:rPr lang="en-US" sz="2800" kern="1200" dirty="0" smtClean="0"/>
              <a:t>and Examples</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MsgCom Library</a:t>
            </a:r>
          </a:p>
        </p:txBody>
      </p:sp>
      <p:sp>
        <p:nvSpPr>
          <p:cNvPr id="11267" name="Rectangle 3"/>
          <p:cNvSpPr>
            <a:spLocks noGrp="1" noChangeArrowheads="1"/>
          </p:cNvSpPr>
          <p:nvPr>
            <p:ph idx="1"/>
          </p:nvPr>
        </p:nvSpPr>
        <p:spPr>
          <a:xfrm>
            <a:off x="333375" y="1047749"/>
            <a:ext cx="8467725" cy="5314549"/>
          </a:xfrm>
        </p:spPr>
        <p:txBody>
          <a:bodyPr/>
          <a:lstStyle/>
          <a:p>
            <a:r>
              <a:rPr lang="en-US" dirty="0"/>
              <a:t>Purpose: </a:t>
            </a:r>
            <a:r>
              <a:rPr lang="en-US" dirty="0" smtClean="0"/>
              <a:t>Fast </a:t>
            </a:r>
            <a:r>
              <a:rPr lang="en-US" dirty="0"/>
              <a:t>exchange </a:t>
            </a:r>
            <a:r>
              <a:rPr lang="en-US" dirty="0" smtClean="0"/>
              <a:t>of messages and data </a:t>
            </a:r>
            <a:r>
              <a:rPr lang="en-US" dirty="0"/>
              <a:t>between a reader and writer.</a:t>
            </a:r>
          </a:p>
          <a:p>
            <a:r>
              <a:rPr lang="en-US" dirty="0"/>
              <a:t>Read/write applications can reside:</a:t>
            </a:r>
          </a:p>
          <a:p>
            <a:pPr lvl="1"/>
            <a:r>
              <a:rPr lang="en-US" dirty="0"/>
              <a:t>On the same DSP core</a:t>
            </a:r>
          </a:p>
          <a:p>
            <a:pPr lvl="1"/>
            <a:r>
              <a:rPr lang="en-US" dirty="0"/>
              <a:t>On different DSP cores</a:t>
            </a:r>
          </a:p>
          <a:p>
            <a:pPr lvl="1"/>
            <a:r>
              <a:rPr lang="en-US" dirty="0"/>
              <a:t>On both the ARM and DSP core</a:t>
            </a:r>
          </a:p>
          <a:p>
            <a:r>
              <a:rPr lang="en-US" dirty="0"/>
              <a:t>Channel and </a:t>
            </a:r>
            <a:r>
              <a:rPr lang="en-US" dirty="0" smtClean="0"/>
              <a:t>interrupt-based </a:t>
            </a:r>
            <a:r>
              <a:rPr lang="en-US" dirty="0"/>
              <a:t>communication:</a:t>
            </a:r>
          </a:p>
          <a:p>
            <a:pPr lvl="1"/>
            <a:r>
              <a:rPr lang="en-US" dirty="0"/>
              <a:t>Channel is defined by the reader (message destination) side</a:t>
            </a:r>
          </a:p>
          <a:p>
            <a:pPr lvl="1"/>
            <a:r>
              <a:rPr lang="en-US" dirty="0"/>
              <a:t>Supports multiple writers (message sources)</a:t>
            </a:r>
          </a:p>
        </p:txBody>
      </p:sp>
    </p:spTree>
    <p:extLst>
      <p:ext uri="{BB962C8B-B14F-4D97-AF65-F5344CB8AC3E}">
        <p14:creationId xmlns:p14="http://schemas.microsoft.com/office/powerpoint/2010/main" xmlns="" val="29499415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Channel Types</a:t>
            </a:r>
          </a:p>
        </p:txBody>
      </p:sp>
      <p:sp>
        <p:nvSpPr>
          <p:cNvPr id="11267" name="Rectangle 3"/>
          <p:cNvSpPr>
            <a:spLocks noGrp="1" noChangeArrowheads="1"/>
          </p:cNvSpPr>
          <p:nvPr>
            <p:ph idx="1"/>
          </p:nvPr>
        </p:nvSpPr>
        <p:spPr>
          <a:xfrm>
            <a:off x="333375" y="1047750"/>
            <a:ext cx="8467725" cy="5440832"/>
          </a:xfrm>
        </p:spPr>
        <p:txBody>
          <a:bodyPr/>
          <a:lstStyle/>
          <a:p>
            <a:r>
              <a:rPr lang="en-US" sz="2600" dirty="0"/>
              <a:t>Simple Queue Channels: Messages are placed directly into a destination hardware queue that is associated with a reader. </a:t>
            </a:r>
          </a:p>
          <a:p>
            <a:r>
              <a:rPr lang="en-US" sz="2600" dirty="0"/>
              <a:t>Virtual Channels: Multiple virtual channels are associated with the same hardware queue.</a:t>
            </a:r>
          </a:p>
          <a:p>
            <a:r>
              <a:rPr lang="en-US" sz="2600" dirty="0"/>
              <a:t>Queue DMA Channels: Messages are copied using infrastructure PKTDMA between the writer and the reader.</a:t>
            </a:r>
          </a:p>
          <a:p>
            <a:r>
              <a:rPr lang="en-US" sz="2600" dirty="0"/>
              <a:t>Proxy Queue </a:t>
            </a:r>
            <a:r>
              <a:rPr lang="en-US" sz="2600" dirty="0" smtClean="0"/>
              <a:t>Channels: </a:t>
            </a:r>
            <a:r>
              <a:rPr lang="en-US" sz="2600" dirty="0"/>
              <a:t>Indirect channels work over BSD sockets; Enable communications between </a:t>
            </a:r>
            <a:r>
              <a:rPr lang="en-US" sz="2600" dirty="0" smtClean="0"/>
              <a:t>w</a:t>
            </a:r>
            <a:r>
              <a:rPr lang="en-US" sz="2600" dirty="0" smtClean="0"/>
              <a:t>riter </a:t>
            </a:r>
            <a:r>
              <a:rPr lang="en-US" sz="2600" dirty="0"/>
              <a:t>and </a:t>
            </a:r>
            <a:r>
              <a:rPr lang="en-US" sz="2600" dirty="0" smtClean="0"/>
              <a:t>r</a:t>
            </a:r>
            <a:r>
              <a:rPr lang="en-US" sz="2600" dirty="0" smtClean="0"/>
              <a:t>eader </a:t>
            </a:r>
            <a:r>
              <a:rPr lang="en-US" sz="2600" dirty="0"/>
              <a:t>that are not connected to the same </a:t>
            </a:r>
            <a:r>
              <a:rPr lang="en-US" sz="2600" dirty="0" smtClean="0"/>
              <a:t>instance of Multicore Navigator. (not implemented in the release yet)</a:t>
            </a:r>
            <a:endParaRPr lang="en-US" sz="2600" dirty="0"/>
          </a:p>
        </p:txBody>
      </p:sp>
    </p:spTree>
    <p:extLst>
      <p:ext uri="{BB962C8B-B14F-4D97-AF65-F5344CB8AC3E}">
        <p14:creationId xmlns:p14="http://schemas.microsoft.com/office/powerpoint/2010/main" xmlns="" val="3570460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Interrupt Types</a:t>
            </a:r>
          </a:p>
        </p:txBody>
      </p:sp>
      <p:sp>
        <p:nvSpPr>
          <p:cNvPr id="11267" name="Rectangle 3"/>
          <p:cNvSpPr>
            <a:spLocks noGrp="1" noChangeArrowheads="1"/>
          </p:cNvSpPr>
          <p:nvPr>
            <p:ph idx="1"/>
          </p:nvPr>
        </p:nvSpPr>
        <p:spPr>
          <a:xfrm>
            <a:off x="333375" y="1047750"/>
            <a:ext cx="8467725" cy="4946650"/>
          </a:xfrm>
        </p:spPr>
        <p:txBody>
          <a:bodyPr/>
          <a:lstStyle/>
          <a:p>
            <a:r>
              <a:rPr lang="en-US" dirty="0"/>
              <a:t>No interrupt: Reader polls until a message arrives.</a:t>
            </a:r>
          </a:p>
          <a:p>
            <a:r>
              <a:rPr lang="en-US" dirty="0"/>
              <a:t>Direct </a:t>
            </a:r>
            <a:r>
              <a:rPr lang="en-US" dirty="0" smtClean="0"/>
              <a:t>Interrupt:</a:t>
            </a:r>
          </a:p>
          <a:p>
            <a:pPr lvl="1"/>
            <a:r>
              <a:rPr lang="en-US" dirty="0" smtClean="0"/>
              <a:t>Low-delay system</a:t>
            </a:r>
          </a:p>
          <a:p>
            <a:pPr lvl="1"/>
            <a:r>
              <a:rPr lang="en-US" dirty="0" smtClean="0"/>
              <a:t>Special </a:t>
            </a:r>
            <a:r>
              <a:rPr lang="en-US" dirty="0"/>
              <a:t>queues must be used.</a:t>
            </a:r>
          </a:p>
          <a:p>
            <a:r>
              <a:rPr lang="en-US" dirty="0"/>
              <a:t>Accumulated </a:t>
            </a:r>
            <a:r>
              <a:rPr lang="en-US" dirty="0" smtClean="0"/>
              <a:t>Interrupts:</a:t>
            </a:r>
          </a:p>
          <a:p>
            <a:pPr lvl="1"/>
            <a:r>
              <a:rPr lang="en-US" dirty="0" smtClean="0"/>
              <a:t>Special </a:t>
            </a:r>
            <a:r>
              <a:rPr lang="en-US" dirty="0"/>
              <a:t>queues are </a:t>
            </a:r>
            <a:r>
              <a:rPr lang="en-US" dirty="0" smtClean="0"/>
              <a:t>used.</a:t>
            </a:r>
          </a:p>
          <a:p>
            <a:pPr lvl="1"/>
            <a:r>
              <a:rPr lang="en-US" dirty="0" smtClean="0"/>
              <a:t>Reader </a:t>
            </a:r>
            <a:r>
              <a:rPr lang="en-US" dirty="0"/>
              <a:t>receives an interrupt when the number of messages crosses a defined threshold.</a:t>
            </a:r>
          </a:p>
        </p:txBody>
      </p:sp>
    </p:spTree>
    <p:extLst>
      <p:ext uri="{BB962C8B-B14F-4D97-AF65-F5344CB8AC3E}">
        <p14:creationId xmlns:p14="http://schemas.microsoft.com/office/powerpoint/2010/main" xmlns="" val="1343013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Blocking and Non-Blocking</a:t>
            </a:r>
          </a:p>
        </p:txBody>
      </p:sp>
      <p:sp>
        <p:nvSpPr>
          <p:cNvPr id="11267" name="Rectangle 3"/>
          <p:cNvSpPr>
            <a:spLocks noGrp="1" noChangeArrowheads="1"/>
          </p:cNvSpPr>
          <p:nvPr>
            <p:ph idx="1"/>
          </p:nvPr>
        </p:nvSpPr>
        <p:spPr>
          <a:xfrm>
            <a:off x="333375" y="959969"/>
            <a:ext cx="8467725" cy="5470093"/>
          </a:xfrm>
        </p:spPr>
        <p:txBody>
          <a:bodyPr/>
          <a:lstStyle/>
          <a:p>
            <a:r>
              <a:rPr lang="en-US" dirty="0"/>
              <a:t>Blocking: </a:t>
            </a:r>
            <a:r>
              <a:rPr lang="en-US" dirty="0" smtClean="0"/>
              <a:t>Reader </a:t>
            </a:r>
            <a:r>
              <a:rPr lang="en-US" dirty="0"/>
              <a:t>can be blocked until message is available</a:t>
            </a:r>
            <a:r>
              <a:rPr lang="en-US" dirty="0" smtClean="0"/>
              <a:t>.</a:t>
            </a:r>
          </a:p>
          <a:p>
            <a:pPr lvl="1"/>
            <a:r>
              <a:rPr lang="en-US" dirty="0" smtClean="0"/>
              <a:t>Blocked by software semaphore which BIOS assigns on DSP side</a:t>
            </a:r>
          </a:p>
          <a:p>
            <a:pPr lvl="1"/>
            <a:r>
              <a:rPr lang="en-US" dirty="0" smtClean="0"/>
              <a:t>Also utilizes software semaphore on ARM side, taken care of by Job Scheduler (JOSH)</a:t>
            </a:r>
          </a:p>
          <a:p>
            <a:pPr lvl="1"/>
            <a:r>
              <a:rPr lang="en-US" dirty="0" smtClean="0"/>
              <a:t>Implementation of software semaphore occurs in OSAL layer on both ARM and DSP.</a:t>
            </a:r>
            <a:endParaRPr lang="en-US" dirty="0"/>
          </a:p>
          <a:p>
            <a:r>
              <a:rPr lang="en-US" dirty="0" smtClean="0"/>
              <a:t>Non-blocking:</a:t>
            </a:r>
          </a:p>
          <a:p>
            <a:pPr lvl="1"/>
            <a:r>
              <a:rPr lang="en-US" dirty="0" smtClean="0"/>
              <a:t>Reader </a:t>
            </a:r>
            <a:r>
              <a:rPr lang="en-US" dirty="0"/>
              <a:t>polls for a </a:t>
            </a:r>
            <a:r>
              <a:rPr lang="en-US" dirty="0" smtClean="0"/>
              <a:t>message.</a:t>
            </a:r>
          </a:p>
          <a:p>
            <a:pPr lvl="1"/>
            <a:r>
              <a:rPr lang="en-US" dirty="0" smtClean="0"/>
              <a:t>If </a:t>
            </a:r>
            <a:r>
              <a:rPr lang="en-US" dirty="0"/>
              <a:t>there is no message, it continues execution.</a:t>
            </a:r>
          </a:p>
        </p:txBody>
      </p:sp>
    </p:spTree>
    <p:extLst>
      <p:ext uri="{BB962C8B-B14F-4D97-AF65-F5344CB8AC3E}">
        <p14:creationId xmlns:p14="http://schemas.microsoft.com/office/powerpoint/2010/main" xmlns="" val="24350155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1: Generic Channel Communication</a:t>
            </a:r>
            <a:r>
              <a:rPr lang="en-US" sz="3200" b="1" dirty="0" smtClean="0"/>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70902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67976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69398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algn="l"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Multicore Navigator does it – magic!</a:t>
            </a:r>
          </a:p>
          <a:p>
            <a:pPr marL="228600" indent="-228600" algn="l" fontAlgn="base">
              <a:spcBef>
                <a:spcPct val="0"/>
              </a:spcBef>
              <a:spcAft>
                <a:spcPct val="0"/>
              </a:spcAft>
              <a:buAutoNum type="arabicPeriod"/>
            </a:pPr>
            <a:r>
              <a:rPr lang="en-US" sz="1400" dirty="0" smtClean="0">
                <a:solidFill>
                  <a:srgbClr val="000000"/>
                </a:solidFill>
                <a:latin typeface="+mj-lt"/>
              </a:rPr>
              <a:t>When Reader calls “get,” it receives the message.</a:t>
            </a:r>
          </a:p>
          <a:p>
            <a:pPr marL="228600" indent="-228600" algn="l" fontAlgn="base">
              <a:spcBef>
                <a:spcPct val="0"/>
              </a:spcBef>
              <a:spcAft>
                <a:spcPct val="0"/>
              </a:spcAft>
              <a:buAutoNum type="arabicPeriod"/>
            </a:pPr>
            <a:r>
              <a:rPr lang="en-US" sz="1400" dirty="0" smtClean="0">
                <a:solidFill>
                  <a:srgbClr val="000000"/>
                </a:solidFill>
                <a:latin typeface="+mj-lt"/>
              </a:rPr>
              <a:t>Reader must “free” the message after it is done reading.</a:t>
            </a:r>
            <a:endParaRPr lang="en-US" sz="1400" dirty="0">
              <a:solidFill>
                <a:srgbClr val="000000"/>
              </a:solidFill>
              <a:latin typeface="+mj-lt"/>
            </a:endParaRPr>
          </a:p>
        </p:txBody>
      </p:sp>
    </p:spTree>
    <p:extLst>
      <p:ext uri="{BB962C8B-B14F-4D97-AF65-F5344CB8AC3E}">
        <p14:creationId xmlns:p14="http://schemas.microsoft.com/office/powerpoint/2010/main" xmlns="" val="202818991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120770" y="34504"/>
            <a:ext cx="8902460" cy="1609725"/>
          </a:xfrm>
        </p:spPr>
        <p:txBody>
          <a:bodyPr>
            <a:normAutofit fontScale="90000"/>
          </a:bodyPr>
          <a:lstStyle/>
          <a:p>
            <a:r>
              <a:rPr lang="en-US" sz="4000" b="1" dirty="0" smtClean="0"/>
              <a:t>Case 2: Low-Latency Channel Communication</a:t>
            </a:r>
            <a:br>
              <a:rPr lang="en-US" sz="4000" b="1" dirty="0" smtClean="0"/>
            </a:br>
            <a:r>
              <a:rPr lang="en-US" sz="4000" b="1" dirty="0" smtClean="0"/>
              <a:t>Single and Virtual Channel</a:t>
            </a:r>
            <a:r>
              <a:rPr lang="en-US" sz="3200" b="1" dirty="0" smtClean="0"/>
              <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Multicore Navigator generates an interrupt . The ISR posts the semaphore to the correct channel.</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starts processing the message.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07085" y="2857500"/>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07085" y="2705100"/>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p14="http://schemas.microsoft.com/office/powerpoint/2010/main" xmlns="" val="319382399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2238" y="423511"/>
            <a:ext cx="8229600" cy="762000"/>
          </a:xfrm>
        </p:spPr>
        <p:txBody>
          <a:bodyPr wrap="none" anchorCtr="1"/>
          <a:lstStyle/>
          <a:p>
            <a:r>
              <a:rPr lang="en-US" dirty="0" smtClean="0"/>
              <a:t>IPC Challenges</a:t>
            </a:r>
          </a:p>
        </p:txBody>
      </p:sp>
      <p:sp>
        <p:nvSpPr>
          <p:cNvPr id="22" name="TextBox 21"/>
          <p:cNvSpPr txBox="1"/>
          <p:nvPr/>
        </p:nvSpPr>
        <p:spPr>
          <a:xfrm>
            <a:off x="152400" y="1675040"/>
            <a:ext cx="8790291" cy="3520964"/>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Cooperation between multiple </a:t>
            </a:r>
            <a:r>
              <a:rPr lang="en-US" dirty="0" smtClean="0">
                <a:latin typeface="Calibri" pitchFamily="34" charset="0"/>
              </a:rPr>
              <a:t>cores </a:t>
            </a:r>
            <a:r>
              <a:rPr lang="en-US" dirty="0" smtClean="0">
                <a:latin typeface="Calibri" pitchFamily="34" charset="0"/>
              </a:rPr>
              <a:t>requires </a:t>
            </a:r>
            <a:r>
              <a:rPr lang="en-US" dirty="0" smtClean="0">
                <a:latin typeface="Calibri" pitchFamily="34" charset="0"/>
              </a:rPr>
              <a:t>a smart way to exchange data and </a:t>
            </a:r>
            <a:r>
              <a:rPr lang="en-US" dirty="0" smtClean="0">
                <a:latin typeface="Calibri" pitchFamily="34" charset="0"/>
              </a:rPr>
              <a:t>messages.</a:t>
            </a:r>
            <a:endParaRPr lang="en-US" dirty="0" smtClean="0">
              <a:latin typeface="Calibri" pitchFamily="34" charset="0"/>
            </a:endParaRPr>
          </a:p>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Must scale from </a:t>
            </a:r>
            <a:r>
              <a:rPr lang="en-US" b="0" dirty="0" smtClean="0">
                <a:latin typeface="Calibri" pitchFamily="34" charset="0"/>
              </a:rPr>
              <a:t>2 to 12 cores </a:t>
            </a:r>
            <a:r>
              <a:rPr lang="en-US" b="0" dirty="0" smtClean="0">
                <a:latin typeface="Calibri" pitchFamily="34" charset="0"/>
              </a:rPr>
              <a:t>in a single device … with the ability </a:t>
            </a:r>
            <a:r>
              <a:rPr lang="en-US" b="0" dirty="0" smtClean="0">
                <a:latin typeface="Calibri" pitchFamily="34" charset="0"/>
              </a:rPr>
              <a:t>to connect multiple </a:t>
            </a:r>
            <a:r>
              <a:rPr lang="en-US" b="0" dirty="0" smtClean="0">
                <a:latin typeface="Calibri" pitchFamily="34" charset="0"/>
              </a:rPr>
              <a:t>devices.</a:t>
            </a:r>
            <a:endParaRPr lang="en-US" b="0" dirty="0" smtClean="0">
              <a:latin typeface="Calibri" pitchFamily="34" charset="0"/>
            </a:endParaRP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Efficient scheme </a:t>
            </a:r>
            <a:r>
              <a:rPr lang="en-US" dirty="0" smtClean="0">
                <a:latin typeface="Calibri" pitchFamily="34" charset="0"/>
              </a:rPr>
              <a:t>required to avoid high cost in </a:t>
            </a:r>
            <a:r>
              <a:rPr lang="en-US" dirty="0" smtClean="0">
                <a:latin typeface="Calibri" pitchFamily="34" charset="0"/>
              </a:rPr>
              <a:t>terms of </a:t>
            </a:r>
            <a:r>
              <a:rPr lang="en-US" dirty="0" smtClean="0">
                <a:latin typeface="Calibri" pitchFamily="34" charset="0"/>
              </a:rPr>
              <a:t>CPU cycles</a:t>
            </a:r>
            <a:endParaRPr lang="en-US" dirty="0" smtClean="0">
              <a:latin typeface="Calibri" pitchFamily="34" charset="0"/>
            </a:endParaRPr>
          </a:p>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Easy to use, clear and </a:t>
            </a:r>
            <a:r>
              <a:rPr lang="en-US" b="0" dirty="0" smtClean="0">
                <a:latin typeface="Calibri" pitchFamily="34" charset="0"/>
              </a:rPr>
              <a:t>standardized </a:t>
            </a:r>
            <a:r>
              <a:rPr lang="en-US" b="0" dirty="0" smtClean="0">
                <a:latin typeface="Calibri" pitchFamily="34" charset="0"/>
              </a:rPr>
              <a:t>APIs</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The usual </a:t>
            </a:r>
            <a:r>
              <a:rPr lang="en-US" dirty="0" smtClean="0">
                <a:latin typeface="Calibri" pitchFamily="34" charset="0"/>
              </a:rPr>
              <a:t>trade-offs; Performance </a:t>
            </a:r>
            <a:r>
              <a:rPr lang="en-US" dirty="0" smtClean="0">
                <a:latin typeface="Calibri" pitchFamily="34" charset="0"/>
              </a:rPr>
              <a:t>(speed, flexibility) versus cost (complexity, more resources)</a:t>
            </a:r>
            <a:endParaRPr lang="en-US" b="0" dirty="0" smtClean="0">
              <a:latin typeface="Calibri" pitchFamily="34" charset="0"/>
            </a:endParaRPr>
          </a:p>
          <a:p>
            <a:pPr marL="342900" indent="-342900" algn="l">
              <a:lnSpc>
                <a:spcPct val="80000"/>
              </a:lnSpc>
              <a:spcBef>
                <a:spcPts val="1200"/>
              </a:spcBef>
              <a:spcAft>
                <a:spcPts val="0"/>
              </a:spcAft>
              <a:buClr>
                <a:schemeClr val="tx2"/>
              </a:buClr>
              <a:buSzPct val="75000"/>
            </a:pPr>
            <a:endParaRPr lang="en-US"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3: Reduce Context Switching </a:t>
            </a:r>
            <a:br>
              <a:rPr lang="en-US" sz="36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203132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lgn="l">
              <a:buAutoNum type="arabicPeriod"/>
            </a:pPr>
            <a:r>
              <a:rPr lang="en-US" sz="1400" dirty="0" smtClean="0">
                <a:solidFill>
                  <a:srgbClr val="000000"/>
                </a:solidFill>
                <a:latin typeface="+mj-lt"/>
              </a:rPr>
              <a:t>When Writer has information to write, it looks for the channel (find).</a:t>
            </a:r>
          </a:p>
          <a:p>
            <a:pPr marL="228600" indent="-228600" algn="l">
              <a:buAutoNum type="arabicPeriod"/>
            </a:pPr>
            <a:r>
              <a:rPr lang="en-US" sz="1400" dirty="0" smtClean="0">
                <a:solidFill>
                  <a:srgbClr val="000000"/>
                </a:solidFill>
                <a:latin typeface="+mj-lt"/>
              </a:rPr>
              <a:t>Writer asks for buffer and writes the message into the buffer.</a:t>
            </a:r>
          </a:p>
          <a:p>
            <a:pPr marL="228600" indent="-228600" algn="l">
              <a:buAutoNum type="arabicPeriod"/>
            </a:pPr>
            <a:r>
              <a:rPr lang="en-US" sz="1400" dirty="0" smtClean="0">
                <a:solidFill>
                  <a:srgbClr val="000000"/>
                </a:solidFill>
                <a:latin typeface="+mj-lt"/>
              </a:rPr>
              <a:t>Writer does a “put” to the buffer. Multicore Navigator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j-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05774" y="2728806"/>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536882"/>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347199050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600" b="1" dirty="0" smtClean="0"/>
              <a:t>Case 4: Generic Channel Communication</a:t>
            </a:r>
            <a:br>
              <a:rPr lang="en-US" sz="36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2677656"/>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ahead of time with a given name (e.g., MyCh5).</a:t>
            </a:r>
          </a:p>
          <a:p>
            <a:pPr marL="228600" indent="-228600" algn="l">
              <a:buAutoNum type="arabicPeriod"/>
            </a:pPr>
            <a:r>
              <a:rPr lang="en-US" sz="1400" dirty="0" smtClean="0">
                <a:solidFill>
                  <a:srgbClr val="000000"/>
                </a:solidFill>
                <a:latin typeface="+mn-lt"/>
              </a:rPr>
              <a:t>When Writer has information to write, it looks for the channel (find). The kernel is aware of the user space handle.</a:t>
            </a:r>
          </a:p>
          <a:p>
            <a:pPr marL="228600" indent="-228600" algn="l">
              <a:buAutoNum type="arabicPeriod"/>
            </a:pPr>
            <a:r>
              <a:rPr lang="en-US" sz="1400" dirty="0" smtClean="0">
                <a:solidFill>
                  <a:srgbClr val="000000"/>
                </a:solidFill>
                <a:latin typeface="+mn-lt"/>
              </a:rPr>
              <a:t>Writer asks for a buffer. The kernel dedicates a descriptor to the channel and provides Writer with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sends it to the appropriate core.</a:t>
            </a:r>
          </a:p>
          <a:p>
            <a:pPr marL="228600" indent="-228600" algn="l">
              <a:buAutoNum type="arabicPeriod"/>
            </a:pPr>
            <a:r>
              <a:rPr lang="en-US" sz="1400" dirty="0" smtClean="0">
                <a:solidFill>
                  <a:srgbClr val="000000"/>
                </a:solidFill>
                <a:latin typeface="+mn-lt"/>
              </a:rPr>
              <a:t>When Reader calls “get,” it receives the message.</a:t>
            </a:r>
          </a:p>
          <a:p>
            <a:pPr marL="228600" indent="-228600" algn="l">
              <a:buAutoNum type="arabicPeriod"/>
            </a:pPr>
            <a:r>
              <a:rPr lang="en-US" sz="1400" dirty="0" smtClean="0">
                <a:solidFill>
                  <a:srgbClr val="000000"/>
                </a:solidFill>
                <a:latin typeface="+mn-lt"/>
              </a:rPr>
              <a:t>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26679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401361862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sp>
        <p:nvSpPr>
          <p:cNvPr id="234" name="Title 233"/>
          <p:cNvSpPr>
            <a:spLocks noGrp="1"/>
          </p:cNvSpPr>
          <p:nvPr>
            <p:ph type="title"/>
          </p:nvPr>
        </p:nvSpPr>
        <p:spPr>
          <a:xfrm>
            <a:off x="231775" y="0"/>
            <a:ext cx="8458200" cy="1609725"/>
          </a:xfrm>
        </p:spPr>
        <p:txBody>
          <a:bodyPr/>
          <a:lstStyle/>
          <a:p>
            <a:r>
              <a:rPr lang="en-US" sz="3400" b="1" dirty="0" smtClean="0"/>
              <a:t>Case 5: Low-Latency Channel Communication</a:t>
            </a:r>
            <a:br>
              <a:rPr lang="en-US" sz="34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974787" y="3741042"/>
            <a:ext cx="7159925"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a pending queue. The channel is created ahead of time with a given name (e.g., MyCh6).</a:t>
            </a:r>
          </a:p>
          <a:p>
            <a:pPr marL="228600" indent="-228600" algn="l">
              <a:buAutoNum type="arabicPeriod"/>
            </a:pPr>
            <a:r>
              <a:rPr lang="en-US" sz="1400" dirty="0" smtClean="0">
                <a:solidFill>
                  <a:srgbClr val="000000"/>
                </a:solidFill>
                <a:latin typeface="+mn-lt"/>
              </a:rPr>
              <a:t>Reader waits for the message by pending on a (software) semaphore.</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Kernel dedicates a descriptor to the channel and provides Writer with a pointer to a buffer associated with the descriptor. Writer writes message 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moves it to the right queue, and generates an interrupt. The ISR posts the semaphore to the correct channel.</a:t>
            </a:r>
          </a:p>
          <a:p>
            <a:pPr marL="228600" indent="-228600" algn="l">
              <a:buAutoNum type="arabicPeriod"/>
            </a:pPr>
            <a:r>
              <a:rPr lang="en-US" sz="1400" dirty="0" smtClean="0">
                <a:solidFill>
                  <a:srgbClr val="000000"/>
                </a:solidFill>
                <a:latin typeface="+mn-lt"/>
              </a:rPr>
              <a:t>Reader starts processing the message.</a:t>
            </a:r>
          </a:p>
          <a:p>
            <a:pPr marL="228600" indent="-228600" algn="l">
              <a:buAutoNum type="arabicPeriod"/>
            </a:pPr>
            <a:r>
              <a:rPr lang="en-US" sz="14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smtClean="0">
                <a:solidFill>
                  <a:srgbClr val="000000"/>
                </a:solidFill>
                <a:latin typeface="+mn-lt"/>
                <a:cs typeface="Calibri" pitchFamily="34" charset="0"/>
              </a:rPr>
              <a:t>MyCh6                      </a:t>
            </a:r>
            <a:endParaRPr lang="en-US" sz="1000" b="1" dirty="0">
              <a:solidFill>
                <a:srgbClr val="000000"/>
              </a:solidFill>
              <a:latin typeface="+mn-lt"/>
              <a:cs typeface="Calibri" pitchFamily="34" charset="0"/>
            </a:endParaRP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32836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7588426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600" b="1" dirty="0" smtClean="0"/>
              <a:t>Case 6: Reduce Context Switching </a:t>
            </a:r>
            <a:br>
              <a:rPr lang="en-US" sz="36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659762"/>
            <a:ext cx="6934200"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one of the accumulator queues. The channel is created ahead of time with a given name (e.g., MyCh7). </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The kernel dedicates a descriptor to the channel and gives Writer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n-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p14="http://schemas.microsoft.com/office/powerpoint/2010/main" xmlns="" val="106730347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Demos and </a:t>
            </a:r>
            <a:r>
              <a:rPr lang="en-US" sz="2800" b="1" kern="1200" dirty="0" smtClean="0"/>
              <a:t>Examples</a:t>
            </a:r>
            <a:endParaRPr lang="en-US" sz="2800" b="1" kern="1200" dirty="0" smtClean="0"/>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Examples and Demos</a:t>
            </a:r>
          </a:p>
        </p:txBody>
      </p:sp>
      <p:sp>
        <p:nvSpPr>
          <p:cNvPr id="11267" name="Rectangle 3"/>
          <p:cNvSpPr>
            <a:spLocks noGrp="1" noChangeArrowheads="1"/>
          </p:cNvSpPr>
          <p:nvPr>
            <p:ph idx="1"/>
          </p:nvPr>
        </p:nvSpPr>
        <p:spPr>
          <a:xfrm>
            <a:off x="333375" y="1047750"/>
            <a:ext cx="8467725" cy="4946650"/>
          </a:xfrm>
        </p:spPr>
        <p:txBody>
          <a:bodyPr/>
          <a:lstStyle/>
          <a:p>
            <a:r>
              <a:rPr lang="en-US" dirty="0" smtClean="0"/>
              <a:t>There are multiple IPC library example projects for KeyStone I in the MCSDK 2 release at </a:t>
            </a:r>
            <a:r>
              <a:rPr lang="en-US" sz="2000" dirty="0" smtClean="0"/>
              <a:t>mcsdk_2_X_X_X\pdk_C6678_1_1_2_5\packages\ti\transport\ipc\examples</a:t>
            </a:r>
          </a:p>
          <a:p>
            <a:r>
              <a:rPr lang="en-US" sz="3000" dirty="0" err="1" smtClean="0"/>
              <a:t>M</a:t>
            </a:r>
            <a:r>
              <a:rPr lang="en-US" sz="3000" dirty="0" err="1" smtClean="0"/>
              <a:t>sgCom</a:t>
            </a:r>
            <a:r>
              <a:rPr lang="en-US" sz="3000" dirty="0" smtClean="0"/>
              <a:t> </a:t>
            </a:r>
            <a:r>
              <a:rPr lang="en-US" sz="3000" dirty="0" smtClean="0"/>
              <a:t>project (on ARM and DSP) is part of KeyStone II </a:t>
            </a:r>
            <a:r>
              <a:rPr lang="en-US" sz="3000" smtClean="0"/>
              <a:t>Lab </a:t>
            </a:r>
            <a:r>
              <a:rPr lang="en-US" sz="3000" smtClean="0"/>
              <a:t>Book</a:t>
            </a:r>
            <a:endParaRPr lang="en-US" sz="3000" dirty="0"/>
          </a:p>
        </p:txBody>
      </p:sp>
    </p:spTree>
    <p:extLst>
      <p:ext uri="{BB962C8B-B14F-4D97-AF65-F5344CB8AC3E}">
        <p14:creationId xmlns:p14="http://schemas.microsoft.com/office/powerpoint/2010/main" xmlns="" val="13430130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1590675"/>
            <a:ext cx="8686800" cy="2189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hangingPunct="0">
              <a:lnSpc>
                <a:spcPct val="80000"/>
              </a:lnSpc>
              <a:spcBef>
                <a:spcPct val="50000"/>
              </a:spcBef>
              <a:defRPr/>
            </a:pPr>
            <a:r>
              <a:rPr lang="en-US" sz="17200" b="0" dirty="0">
                <a:solidFill>
                  <a:srgbClr val="FF0000"/>
                </a:solidFill>
                <a:latin typeface="TILogo" pitchFamily="2" charset="0"/>
              </a:rPr>
              <a:t>ti</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Architecture Support for IPC</a:t>
            </a:r>
          </a:p>
        </p:txBody>
      </p:sp>
      <p:sp>
        <p:nvSpPr>
          <p:cNvPr id="22" name="TextBox 21"/>
          <p:cNvSpPr txBox="1"/>
          <p:nvPr/>
        </p:nvSpPr>
        <p:spPr>
          <a:xfrm>
            <a:off x="381000" y="2009325"/>
            <a:ext cx="8409291" cy="1735860"/>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Shared </a:t>
            </a:r>
            <a:r>
              <a:rPr lang="en-US" dirty="0" smtClean="0">
                <a:latin typeface="Calibri" pitchFamily="34" charset="0"/>
              </a:rPr>
              <a:t>memory: </a:t>
            </a:r>
            <a:r>
              <a:rPr lang="en-US" dirty="0" smtClean="0">
                <a:latin typeface="Calibri" pitchFamily="34" charset="0"/>
              </a:rPr>
              <a:t>MSMC memory or DDR</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IPC registers set provides hardware interrupt to cores </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Multicore </a:t>
            </a:r>
            <a:r>
              <a:rPr lang="en-US" dirty="0" smtClean="0">
                <a:latin typeface="Calibri" pitchFamily="34" charset="0"/>
              </a:rPr>
              <a:t>Navigator</a:t>
            </a:r>
            <a:endParaRPr lang="en-US" dirty="0" smtClean="0">
              <a:latin typeface="Calibri" pitchFamily="34" charset="0"/>
            </a:endParaRP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Various peripherals for communication between devices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IPC Offering </a:t>
            </a:r>
          </a:p>
        </p:txBody>
      </p:sp>
      <p:graphicFrame>
        <p:nvGraphicFramePr>
          <p:cNvPr id="4" name="Object 3"/>
          <p:cNvGraphicFramePr>
            <a:graphicFrameLocks noChangeAspect="1"/>
          </p:cNvGraphicFramePr>
          <p:nvPr/>
        </p:nvGraphicFramePr>
        <p:xfrm>
          <a:off x="787400" y="1011238"/>
          <a:ext cx="7569200" cy="4833937"/>
        </p:xfrm>
        <a:graphic>
          <a:graphicData uri="http://schemas.openxmlformats.org/presentationml/2006/ole">
            <p:oleObj spid="_x0000_s11265" name="Visio" r:id="rId4" imgW="7568750" imgH="4833571" progId="Visio.Drawing.11">
              <p:embed/>
            </p:oleObj>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KeyStone </a:t>
            </a:r>
            <a:r>
              <a:rPr lang="en-US" sz="3600" dirty="0" smtClean="0"/>
              <a:t>IPC Methodology: IPCv3</a:t>
            </a:r>
            <a:endParaRPr lang="en-US" sz="3600" dirty="0"/>
          </a:p>
        </p:txBody>
      </p:sp>
      <p:sp>
        <p:nvSpPr>
          <p:cNvPr id="4" name="Content Placeholder 3"/>
          <p:cNvSpPr>
            <a:spLocks noGrp="1"/>
          </p:cNvSpPr>
          <p:nvPr>
            <p:ph idx="1"/>
          </p:nvPr>
        </p:nvSpPr>
        <p:spPr>
          <a:xfrm>
            <a:off x="457200" y="1790299"/>
            <a:ext cx="8229600" cy="4332170"/>
          </a:xfrm>
        </p:spPr>
        <p:txBody>
          <a:bodyPr/>
          <a:lstStyle/>
          <a:p>
            <a:r>
              <a:rPr lang="en-US" sz="2800" dirty="0" smtClean="0"/>
              <a:t>IPCv3 library </a:t>
            </a:r>
            <a:r>
              <a:rPr lang="en-US" sz="2800" dirty="0" smtClean="0"/>
              <a:t>based on shared memory</a:t>
            </a:r>
          </a:p>
          <a:p>
            <a:pPr lvl="1"/>
            <a:r>
              <a:rPr lang="en-US" sz="2000" dirty="0" smtClean="0"/>
              <a:t>DSP: </a:t>
            </a:r>
            <a:r>
              <a:rPr lang="en-US" sz="2000" dirty="0" smtClean="0"/>
              <a:t>M</a:t>
            </a:r>
            <a:r>
              <a:rPr lang="en-US" sz="2000" dirty="0" smtClean="0"/>
              <a:t>ust </a:t>
            </a:r>
            <a:r>
              <a:rPr lang="en-US" sz="2000" dirty="0" smtClean="0"/>
              <a:t>build with BIOS</a:t>
            </a:r>
          </a:p>
          <a:p>
            <a:pPr lvl="1"/>
            <a:r>
              <a:rPr lang="en-US" sz="2000" dirty="0" smtClean="0"/>
              <a:t>ARM: </a:t>
            </a:r>
            <a:r>
              <a:rPr lang="en-US" sz="2000" dirty="0" smtClean="0"/>
              <a:t>Linux from </a:t>
            </a:r>
            <a:r>
              <a:rPr lang="en-US" sz="2000" dirty="0" smtClean="0"/>
              <a:t>u</a:t>
            </a:r>
            <a:r>
              <a:rPr lang="en-US" sz="2000" dirty="0" smtClean="0"/>
              <a:t>ser mode</a:t>
            </a:r>
            <a:endParaRPr lang="en-US" sz="2000" dirty="0" smtClean="0"/>
          </a:p>
          <a:p>
            <a:pPr lvl="1"/>
            <a:r>
              <a:rPr lang="en-US" sz="2000" dirty="0" smtClean="0"/>
              <a:t>Designed </a:t>
            </a:r>
            <a:r>
              <a:rPr lang="en-US" sz="2000" dirty="0" smtClean="0"/>
              <a:t>for </a:t>
            </a:r>
            <a:r>
              <a:rPr lang="en-US" sz="2000" dirty="0" smtClean="0"/>
              <a:t>moving messages and short data</a:t>
            </a:r>
          </a:p>
          <a:p>
            <a:pPr lvl="1"/>
            <a:r>
              <a:rPr lang="en-US" sz="2000" dirty="0" smtClean="0"/>
              <a:t>Called “the control path” because messageQ is the “slow” path for data and Notify is limited to 32 bit messages </a:t>
            </a:r>
          </a:p>
          <a:p>
            <a:pPr lvl="1"/>
            <a:r>
              <a:rPr lang="en-US" sz="2000" dirty="0" smtClean="0"/>
              <a:t>Requires </a:t>
            </a:r>
            <a:r>
              <a:rPr lang="en-US" sz="2000" dirty="0" smtClean="0"/>
              <a:t>SYS/BIOS </a:t>
            </a:r>
            <a:r>
              <a:rPr lang="en-US" sz="2000" dirty="0" smtClean="0"/>
              <a:t>on the DSP side</a:t>
            </a:r>
          </a:p>
          <a:p>
            <a:pPr lvl="1"/>
            <a:r>
              <a:rPr lang="en-US" sz="2000" dirty="0" smtClean="0"/>
              <a:t>Compatible with </a:t>
            </a:r>
            <a:r>
              <a:rPr lang="en-US" sz="2000" dirty="0" smtClean="0"/>
              <a:t>legacy</a:t>
            </a:r>
            <a:r>
              <a:rPr lang="en-US" sz="2000" dirty="0" smtClean="0"/>
              <a:t> devices (same API)</a:t>
            </a:r>
            <a:endParaRPr lang="en-US" sz="2000" dirty="0" smtClean="0"/>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KeyStone IPC Methodology</a:t>
            </a:r>
            <a:r>
              <a:rPr lang="en-US" sz="3600" dirty="0" smtClean="0"/>
              <a:t>: </a:t>
            </a:r>
            <a:r>
              <a:rPr lang="en-US" sz="3600" dirty="0" err="1" smtClean="0"/>
              <a:t>MsgCom</a:t>
            </a:r>
            <a:endParaRPr lang="en-US" sz="3600" dirty="0"/>
          </a:p>
        </p:txBody>
      </p:sp>
      <p:sp>
        <p:nvSpPr>
          <p:cNvPr id="4" name="Content Placeholder 3"/>
          <p:cNvSpPr>
            <a:spLocks noGrp="1"/>
          </p:cNvSpPr>
          <p:nvPr>
            <p:ph idx="1"/>
          </p:nvPr>
        </p:nvSpPr>
        <p:spPr>
          <a:xfrm>
            <a:off x="457200" y="2358189"/>
            <a:ext cx="8229600" cy="3764280"/>
          </a:xfrm>
        </p:spPr>
        <p:txBody>
          <a:bodyPr/>
          <a:lstStyle/>
          <a:p>
            <a:r>
              <a:rPr lang="en-US" sz="2800" dirty="0" err="1" smtClean="0"/>
              <a:t>MsgCom</a:t>
            </a:r>
            <a:r>
              <a:rPr lang="en-US" sz="2800" dirty="0" smtClean="0"/>
              <a:t> </a:t>
            </a:r>
            <a:r>
              <a:rPr lang="en-US" sz="2800" dirty="0" smtClean="0"/>
              <a:t>library </a:t>
            </a:r>
            <a:r>
              <a:rPr lang="en-US" sz="2800" dirty="0" smtClean="0"/>
              <a:t>based on the </a:t>
            </a:r>
            <a:r>
              <a:rPr lang="en-US" sz="2800" dirty="0" smtClean="0"/>
              <a:t>Multicore Navigator </a:t>
            </a:r>
            <a:r>
              <a:rPr lang="en-US" sz="2800" dirty="0" smtClean="0"/>
              <a:t>queues and logic </a:t>
            </a:r>
          </a:p>
          <a:p>
            <a:pPr lvl="1"/>
            <a:r>
              <a:rPr lang="en-US" sz="2000" dirty="0" smtClean="0"/>
              <a:t>DSP: Can </a:t>
            </a:r>
            <a:r>
              <a:rPr lang="en-US" sz="2000" dirty="0" smtClean="0"/>
              <a:t>work even without operating system</a:t>
            </a:r>
          </a:p>
          <a:p>
            <a:pPr lvl="1"/>
            <a:r>
              <a:rPr lang="en-US" sz="2000" dirty="0" smtClean="0"/>
              <a:t>ARM: Linux </a:t>
            </a:r>
            <a:r>
              <a:rPr lang="en-US" sz="2000" dirty="0" smtClean="0"/>
              <a:t>library from </a:t>
            </a:r>
            <a:r>
              <a:rPr lang="en-US" sz="2000" dirty="0" smtClean="0"/>
              <a:t>user </a:t>
            </a:r>
            <a:r>
              <a:rPr lang="en-US" sz="2000" dirty="0" smtClean="0"/>
              <a:t>m</a:t>
            </a:r>
            <a:r>
              <a:rPr lang="en-US" sz="2000" dirty="0" smtClean="0"/>
              <a:t>ode</a:t>
            </a:r>
            <a:endParaRPr lang="en-US" sz="2000" dirty="0" smtClean="0"/>
          </a:p>
          <a:p>
            <a:pPr lvl="1"/>
            <a:r>
              <a:rPr lang="en-US" sz="2000" dirty="0" smtClean="0"/>
              <a:t>Fast data movement </a:t>
            </a:r>
            <a:r>
              <a:rPr lang="en-US" sz="2000" dirty="0" smtClean="0"/>
              <a:t>between ARM-DSP and </a:t>
            </a:r>
            <a:r>
              <a:rPr lang="en-US" sz="2000" dirty="0" smtClean="0"/>
              <a:t>DSP-DSP </a:t>
            </a:r>
            <a:r>
              <a:rPr lang="en-US" sz="2000" dirty="0" smtClean="0"/>
              <a:t>with minimum intervention of the CPU</a:t>
            </a:r>
          </a:p>
          <a:p>
            <a:pPr lvl="1"/>
            <a:r>
              <a:rPr lang="en-US" sz="2000" dirty="0" smtClean="0"/>
              <a:t>Does not require </a:t>
            </a:r>
            <a:r>
              <a:rPr lang="en-US" sz="2000" dirty="0" smtClean="0"/>
              <a:t>SYS/BIOS</a:t>
            </a:r>
            <a:endParaRPr lang="en-US" sz="2000" dirty="0" smtClean="0"/>
          </a:p>
          <a:p>
            <a:pPr lvl="1"/>
            <a:r>
              <a:rPr lang="en-US" sz="2000" dirty="0" smtClean="0"/>
              <a:t>Supports many features of data </a:t>
            </a:r>
            <a:r>
              <a:rPr lang="en-US" sz="2000" dirty="0" smtClean="0"/>
              <a:t>movement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SzPct val="75000"/>
            </a:pPr>
            <a:r>
              <a:rPr lang="en-US" sz="2800" kern="1200" dirty="0" smtClean="0"/>
              <a:t>Basic Concepts </a:t>
            </a:r>
          </a:p>
          <a:p>
            <a:pPr eaLnBrk="1" hangingPunct="1">
              <a:lnSpc>
                <a:spcPct val="80000"/>
              </a:lnSpc>
              <a:spcBef>
                <a:spcPts val="1200"/>
              </a:spcBef>
              <a:spcAft>
                <a:spcPts val="0"/>
              </a:spcAft>
              <a:buSzPct val="75000"/>
            </a:pPr>
            <a:r>
              <a:rPr lang="en-US" sz="2800" b="1" kern="1200" dirty="0" smtClean="0"/>
              <a:t>IPC </a:t>
            </a:r>
            <a:r>
              <a:rPr lang="en-US" sz="2800" b="1" kern="1200" dirty="0" smtClean="0"/>
              <a:t>Library </a:t>
            </a:r>
            <a:endParaRPr lang="en-US" sz="2800" b="1" kern="1200" dirty="0" smtClean="0"/>
          </a:p>
          <a:p>
            <a:pPr eaLnBrk="1" hangingPunct="1">
              <a:lnSpc>
                <a:spcPct val="80000"/>
              </a:lnSpc>
              <a:spcBef>
                <a:spcPts val="1200"/>
              </a:spcBef>
              <a:spcAft>
                <a:spcPts val="0"/>
              </a:spcAft>
              <a:buSzPct val="75000"/>
            </a:pPr>
            <a:r>
              <a:rPr lang="en-US" sz="2800" kern="1200" dirty="0" err="1" smtClean="0"/>
              <a:t>MsgCom</a:t>
            </a:r>
            <a:r>
              <a:rPr lang="en-US" sz="2800" kern="1200" dirty="0" smtClean="0"/>
              <a:t> Library</a:t>
            </a:r>
          </a:p>
          <a:p>
            <a:pPr eaLnBrk="1" hangingPunct="1">
              <a:lnSpc>
                <a:spcPct val="80000"/>
              </a:lnSpc>
              <a:spcBef>
                <a:spcPts val="1200"/>
              </a:spcBef>
              <a:spcAft>
                <a:spcPts val="0"/>
              </a:spcAft>
              <a:buSzPct val="75000"/>
            </a:pPr>
            <a:r>
              <a:rPr lang="en-US" sz="2800" kern="1200" dirty="0" smtClean="0"/>
              <a:t>Demos and Examples</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1.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2.xml><?xml version="1.0" encoding="utf-8"?>
<p:tagLst xmlns:a="http://schemas.openxmlformats.org/drawingml/2006/main" xmlns:r="http://schemas.openxmlformats.org/officeDocument/2006/relationships" xmlns:p="http://schemas.openxmlformats.org/presentationml/2006/main">
  <p:tag name="NO LOGOS" val="true"/>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45981</TotalTime>
  <Words>3400</Words>
  <Application>Microsoft Office PowerPoint</Application>
  <PresentationFormat>On-screen Show (4:3)</PresentationFormat>
  <Paragraphs>584</Paragraphs>
  <Slides>46</Slides>
  <Notes>39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13_KeyStoneOLT</vt:lpstr>
      <vt:lpstr>Visio</vt:lpstr>
      <vt:lpstr>KeyStone    Inter-Processor Communications (IPC)</vt:lpstr>
      <vt:lpstr>Agenda</vt:lpstr>
      <vt:lpstr>Agenda</vt:lpstr>
      <vt:lpstr>IPC Challenges</vt:lpstr>
      <vt:lpstr>Architecture Support for IPC</vt:lpstr>
      <vt:lpstr>IPC Offering </vt:lpstr>
      <vt:lpstr>KeyStone IPC Methodology: IPCv3</vt:lpstr>
      <vt:lpstr>KeyStone IPC Methodology: MsgCom</vt:lpstr>
      <vt:lpstr>Agenda</vt:lpstr>
      <vt:lpstr>IPC Library – Transports</vt:lpstr>
      <vt:lpstr>IPC Services</vt:lpstr>
      <vt:lpstr>Using Notify – Concepts</vt:lpstr>
      <vt:lpstr>Notify Model</vt:lpstr>
      <vt:lpstr>Notify Model</vt:lpstr>
      <vt:lpstr>Notify Implementation</vt:lpstr>
      <vt:lpstr>Example Callback Function</vt:lpstr>
      <vt:lpstr>Data Passing Using Shared Memory (1/2)</vt:lpstr>
      <vt:lpstr>Slide 18</vt:lpstr>
      <vt:lpstr>MessageQ – Highest Layer API</vt:lpstr>
      <vt:lpstr>MessageQ and Messages</vt:lpstr>
      <vt:lpstr>Using MessageQ (1/3)</vt:lpstr>
      <vt:lpstr>Using MessageQ (2/3)</vt:lpstr>
      <vt:lpstr>Using MessageQ (3/3)</vt:lpstr>
      <vt:lpstr>MessageQ – Configuration</vt:lpstr>
      <vt:lpstr>Data Passing – Static</vt:lpstr>
      <vt:lpstr>Data Passing – Dynamic</vt:lpstr>
      <vt:lpstr>More Information About MessageQ</vt:lpstr>
      <vt:lpstr>IPC Device-to-Device Using SRIO  Currently available only on KeyStone I</vt:lpstr>
      <vt:lpstr>IPC Transports – SRIO (1/3) KeyStone I only</vt:lpstr>
      <vt:lpstr>IPC Transports – SRIO (2/3) KeyStone I only</vt:lpstr>
      <vt:lpstr>IPC Transports – SRIO (3/3) KeyStone I only</vt:lpstr>
      <vt:lpstr>IPC Transport Details</vt:lpstr>
      <vt:lpstr>Agenda</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Agenda</vt:lpstr>
      <vt:lpstr>Examples and Demos</vt:lpstr>
      <vt:lpstr>Slide 46</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1979</cp:revision>
  <dcterms:created xsi:type="dcterms:W3CDTF">2007-12-19T20:51:45Z</dcterms:created>
  <dcterms:modified xsi:type="dcterms:W3CDTF">2013-08-23T03:15:36Z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E95BB4F0-F112-4E30-95EF-EBF022D08B6C</vt:lpwstr>
  </property>
  <property fmtid="{D5CDD505-2E9C-101B-9397-08002B2CF9AE}" pid="6" name="ArticulateProjectFull">
    <vt:lpwstr>C:\Data\Keystone Training\BINDERS\slides\KeyStone Intro to IPC.ppta</vt:lpwstr>
  </property>
</Properties>
</file>