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7"/>
  </p:notesMasterIdLst>
  <p:sldIdLst>
    <p:sldId id="324" r:id="rId2"/>
    <p:sldId id="338" r:id="rId3"/>
    <p:sldId id="426" r:id="rId4"/>
    <p:sldId id="427" r:id="rId5"/>
    <p:sldId id="428" r:id="rId6"/>
    <p:sldId id="429" r:id="rId7"/>
    <p:sldId id="430" r:id="rId8"/>
    <p:sldId id="431" r:id="rId9"/>
    <p:sldId id="432" r:id="rId10"/>
    <p:sldId id="436" r:id="rId11"/>
    <p:sldId id="434" r:id="rId12"/>
    <p:sldId id="435" r:id="rId13"/>
    <p:sldId id="433" r:id="rId14"/>
    <p:sldId id="501" r:id="rId15"/>
    <p:sldId id="420" r:id="rId16"/>
    <p:sldId id="467" r:id="rId17"/>
    <p:sldId id="438" r:id="rId18"/>
    <p:sldId id="439" r:id="rId19"/>
    <p:sldId id="440" r:id="rId20"/>
    <p:sldId id="468" r:id="rId21"/>
    <p:sldId id="460" r:id="rId22"/>
    <p:sldId id="461" r:id="rId23"/>
    <p:sldId id="462" r:id="rId24"/>
    <p:sldId id="442" r:id="rId25"/>
    <p:sldId id="464" r:id="rId26"/>
    <p:sldId id="465" r:id="rId27"/>
    <p:sldId id="466" r:id="rId28"/>
    <p:sldId id="471" r:id="rId29"/>
    <p:sldId id="472" r:id="rId30"/>
    <p:sldId id="473" r:id="rId31"/>
    <p:sldId id="463" r:id="rId32"/>
    <p:sldId id="500" r:id="rId33"/>
    <p:sldId id="448" r:id="rId34"/>
    <p:sldId id="499" r:id="rId35"/>
    <p:sldId id="452" r:id="rId36"/>
    <p:sldId id="469" r:id="rId37"/>
    <p:sldId id="454" r:id="rId38"/>
    <p:sldId id="455" r:id="rId39"/>
    <p:sldId id="456" r:id="rId40"/>
    <p:sldId id="502" r:id="rId41"/>
    <p:sldId id="477" r:id="rId42"/>
    <p:sldId id="478" r:id="rId43"/>
    <p:sldId id="493" r:id="rId44"/>
    <p:sldId id="481" r:id="rId45"/>
    <p:sldId id="495" r:id="rId46"/>
    <p:sldId id="496" r:id="rId47"/>
    <p:sldId id="497" r:id="rId48"/>
    <p:sldId id="482" r:id="rId49"/>
    <p:sldId id="484" r:id="rId50"/>
    <p:sldId id="498" r:id="rId51"/>
    <p:sldId id="485" r:id="rId52"/>
    <p:sldId id="486" r:id="rId53"/>
    <p:sldId id="487" r:id="rId54"/>
    <p:sldId id="488" r:id="rId55"/>
    <p:sldId id="489" r:id="rId56"/>
    <p:sldId id="490" r:id="rId57"/>
    <p:sldId id="491" r:id="rId58"/>
    <p:sldId id="503" r:id="rId59"/>
    <p:sldId id="437" r:id="rId60"/>
    <p:sldId id="339" r:id="rId61"/>
    <p:sldId id="340" r:id="rId62"/>
    <p:sldId id="341" r:id="rId63"/>
    <p:sldId id="343" r:id="rId64"/>
    <p:sldId id="345" r:id="rId65"/>
    <p:sldId id="346" r:id="rId66"/>
    <p:sldId id="347" r:id="rId67"/>
    <p:sldId id="423" r:id="rId68"/>
    <p:sldId id="380" r:id="rId69"/>
    <p:sldId id="381" r:id="rId70"/>
    <p:sldId id="382" r:id="rId71"/>
    <p:sldId id="383" r:id="rId72"/>
    <p:sldId id="384" r:id="rId73"/>
    <p:sldId id="386" r:id="rId74"/>
    <p:sldId id="387" r:id="rId75"/>
    <p:sldId id="388" r:id="rId76"/>
    <p:sldId id="389" r:id="rId77"/>
    <p:sldId id="390" r:id="rId78"/>
    <p:sldId id="391" r:id="rId79"/>
    <p:sldId id="408" r:id="rId80"/>
    <p:sldId id="409" r:id="rId81"/>
    <p:sldId id="410" r:id="rId82"/>
    <p:sldId id="411" r:id="rId83"/>
    <p:sldId id="412" r:id="rId84"/>
    <p:sldId id="413" r:id="rId85"/>
    <p:sldId id="336" r:id="rId86"/>
  </p:sldIdLst>
  <p:sldSz cx="9144000" cy="6858000" type="screen4x3"/>
  <p:notesSz cx="7010400" cy="9296400"/>
  <p:custDataLst>
    <p:tags r:id="rId8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4" autoAdjust="0"/>
  </p:normalViewPr>
  <p:slideViewPr>
    <p:cSldViewPr snapToGrid="0" snapToObjects="1">
      <p:cViewPr varScale="1">
        <p:scale>
          <a:sx n="85" d="100"/>
          <a:sy n="85" d="100"/>
        </p:scale>
        <p:origin x="-7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676C751-4C04-614B-9B76-AAC11CF48BFD}" type="datetimeFigureOut">
              <a:rPr lang="en-US" smtClean="0"/>
              <a:pPr/>
              <a:t>7/23/2014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19</a:t>
            </a:fld>
            <a:endParaRPr lang="en-US" dirty="0"/>
          </a:p>
        </p:txBody>
      </p:sp>
    </p:spTree>
    <p:extLst>
      <p:ext uri="{BB962C8B-B14F-4D97-AF65-F5344CB8AC3E}">
        <p14:creationId xmlns:p14="http://schemas.microsoft.com/office/powerpoint/2010/main" val="2917215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48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7/23/2014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7/23/2014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extLst>
      <p:ext uri="{BB962C8B-B14F-4D97-AF65-F5344CB8AC3E}">
        <p14:creationId xmlns:p14="http://schemas.microsoft.com/office/powerpoint/2010/main" val="4032863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6"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extLst>
      <p:ext uri="{BB962C8B-B14F-4D97-AF65-F5344CB8AC3E}">
        <p14:creationId xmlns:p14="http://schemas.microsoft.com/office/powerpoint/2010/main" val="3856102171"/>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400" b="1">
          <a:solidFill>
            <a:srgbClr val="C0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processors.wiki.ti.com/index.php/MCSDK_UG_Chapter_Explo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1.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e2e.ti.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focus.ti.com/docs/training/catalog/events/event.jhtml?sku=OLT110027" TargetMode="External"/><Relationship Id="rId5" Type="http://schemas.openxmlformats.org/officeDocument/2006/relationships/hyperlink" Target="http://processors.wiki.ti.com/index.php/Keystone_Device_Architecture" TargetMode="External"/><Relationship Id="rId4" Type="http://schemas.openxmlformats.org/officeDocument/2006/relationships/hyperlink" Target="http://www.ti.com/multico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t>
            </a:r>
            <a:br>
              <a:rPr lang="en-US" dirty="0" smtClean="0"/>
            </a:br>
            <a:r>
              <a:rPr lang="en-US" dirty="0" smtClean="0"/>
              <a:t>ARM-DSP Interaction</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Dump </a:t>
            </a:r>
            <a:endParaRPr lang="en-US" b="1" dirty="0"/>
          </a:p>
        </p:txBody>
      </p:sp>
      <p:sp>
        <p:nvSpPr>
          <p:cNvPr id="3" name="Content Placeholder 2"/>
          <p:cNvSpPr>
            <a:spLocks noGrp="1"/>
          </p:cNvSpPr>
          <p:nvPr>
            <p:ph idx="1"/>
          </p:nvPr>
        </p:nvSpPr>
        <p:spPr/>
        <p:txBody>
          <a:bodyPr>
            <a:normAutofit/>
          </a:bodyPr>
          <a:lstStyle/>
          <a:p>
            <a:r>
              <a:rPr lang="en-US" dirty="0" smtClean="0"/>
              <a:t>MPM can monitor crash events from DSP and get core dump</a:t>
            </a:r>
          </a:p>
          <a:p>
            <a:pPr lvl="1"/>
            <a:r>
              <a:rPr lang="en-US" sz="2000" dirty="0" smtClean="0"/>
              <a:t>The DSP code needs exception hook </a:t>
            </a:r>
          </a:p>
          <a:p>
            <a:pPr lvl="1"/>
            <a:r>
              <a:rPr lang="en-US" sz="2000" dirty="0" smtClean="0"/>
              <a:t>Defined a special memory section</a:t>
            </a:r>
          </a:p>
          <a:p>
            <a:r>
              <a:rPr lang="en-US" sz="2400" dirty="0" smtClean="0"/>
              <a:t>Fault </a:t>
            </a:r>
            <a:r>
              <a:rPr lang="en-US" sz="2400" dirty="0" smtClean="0"/>
              <a:t>sample test application is part of </a:t>
            </a:r>
            <a:r>
              <a:rPr lang="en-US" sz="2400" dirty="0"/>
              <a:t>pdk release at </a:t>
            </a:r>
            <a:r>
              <a:rPr lang="en-US" sz="1800" i="1" dirty="0" smtClean="0"/>
              <a:t>pdk_keystone2_3_00_04_18/packages/ti/instrumentation/fault_mgmt/test</a:t>
            </a:r>
          </a:p>
          <a:p>
            <a:pPr marL="0" indent="0">
              <a:buNone/>
            </a:pPr>
            <a:endParaRPr lang="en-US" sz="2400" dirty="0" smtClean="0"/>
          </a:p>
        </p:txBody>
      </p:sp>
    </p:spTree>
    <p:extLst>
      <p:ext uri="{BB962C8B-B14F-4D97-AF65-F5344CB8AC3E}">
        <p14:creationId xmlns:p14="http://schemas.microsoft.com/office/powerpoint/2010/main" val="76934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 </a:t>
            </a:r>
            <a:endParaRPr lang="en-US" dirty="0"/>
          </a:p>
        </p:txBody>
      </p:sp>
      <p:sp>
        <p:nvSpPr>
          <p:cNvPr id="3" name="Subtitle 2"/>
          <p:cNvSpPr>
            <a:spLocks noGrp="1"/>
          </p:cNvSpPr>
          <p:nvPr>
            <p:ph idx="1"/>
          </p:nvPr>
        </p:nvSpPr>
        <p:spPr>
          <a:xfrm>
            <a:off x="301752" y="990600"/>
            <a:ext cx="8473948" cy="5334000"/>
          </a:xfrm>
        </p:spPr>
        <p:txBody>
          <a:bodyPr>
            <a:normAutofit/>
          </a:bodyPr>
          <a:lstStyle/>
          <a:p>
            <a:r>
              <a:rPr lang="en-US" sz="2400" dirty="0" smtClean="0"/>
              <a:t>The file mpm_config.json is a Java Script Object Notation file that describes the DSP access memory segments to the ARM.</a:t>
            </a:r>
          </a:p>
          <a:p>
            <a:r>
              <a:rPr lang="en-US" sz="2400" dirty="0" smtClean="0"/>
              <a:t>10 memory segments are defined:</a:t>
            </a:r>
          </a:p>
          <a:p>
            <a:pPr lvl="1"/>
            <a:r>
              <a:rPr lang="en-US" sz="2400" dirty="0" smtClean="0"/>
              <a:t>Eight segments are for each DSP core l2 local memory</a:t>
            </a:r>
          </a:p>
          <a:p>
            <a:pPr lvl="1"/>
            <a:r>
              <a:rPr lang="en-US" sz="2400" dirty="0" smtClean="0"/>
              <a:t>One segment for MSM memory</a:t>
            </a:r>
          </a:p>
          <a:p>
            <a:pPr lvl="1"/>
            <a:r>
              <a:rPr lang="en-US" sz="2400" dirty="0" smtClean="0"/>
              <a:t>One segment for the part of DDR that is used by the MPM as shared memory</a:t>
            </a:r>
          </a:p>
          <a:p>
            <a:r>
              <a:rPr lang="en-US" sz="2400" dirty="0" smtClean="0"/>
              <a:t>mpm_config.json definition of Core 0 L2 memory:</a:t>
            </a: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11</a:t>
            </a:fld>
            <a:endParaRPr lang="en-US" dirty="0"/>
          </a:p>
        </p:txBody>
      </p:sp>
      <p:sp>
        <p:nvSpPr>
          <p:cNvPr id="5" name="Rectangle 4"/>
          <p:cNvSpPr/>
          <p:nvPr/>
        </p:nvSpPr>
        <p:spPr>
          <a:xfrm>
            <a:off x="1127622" y="4440456"/>
            <a:ext cx="5200026" cy="1815882"/>
          </a:xfrm>
          <a:prstGeom prst="rect">
            <a:avLst/>
          </a:prstGeom>
        </p:spPr>
        <p:txBody>
          <a:bodyPr wrap="square">
            <a:spAutoFit/>
          </a:bodyPr>
          <a:lstStyle/>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"name": "local-core0-l2",</a:t>
            </a:r>
          </a:p>
          <a:p>
            <a:r>
              <a:rPr lang="en-US" sz="1600" b="1" dirty="0" smtClean="0">
                <a:latin typeface="Courier New" pitchFamily="49" charset="0"/>
                <a:cs typeface="Courier New" pitchFamily="49" charset="0"/>
              </a:rPr>
              <a:t> "localaddr": "0x00800000",			</a:t>
            </a:r>
          </a:p>
          <a:p>
            <a:r>
              <a:rPr lang="en-US" sz="1600" b="1" dirty="0" smtClean="0">
                <a:latin typeface="Courier New" pitchFamily="49" charset="0"/>
                <a:cs typeface="Courier New" pitchFamily="49" charset="0"/>
              </a:rPr>
              <a:t>"globaladdr": "0x10800000",			</a:t>
            </a:r>
          </a:p>
          <a:p>
            <a:r>
              <a:rPr lang="en-US" sz="1600" b="1" dirty="0" smtClean="0">
                <a:latin typeface="Courier New" pitchFamily="49" charset="0"/>
                <a:cs typeface="Courier New" pitchFamily="49" charset="0"/>
              </a:rPr>
              <a:t>"length": "0x100000",			</a:t>
            </a:r>
          </a:p>
          <a:p>
            <a:r>
              <a:rPr lang="en-US" sz="1600" b="1" dirty="0" smtClean="0">
                <a:latin typeface="Courier New" pitchFamily="49" charset="0"/>
                <a:cs typeface="Courier New" pitchFamily="49" charset="0"/>
              </a:rPr>
              <a:t>"devicename": "/dev/dsp0"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34726178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MPM Configuration</a:t>
            </a:r>
            <a:endParaRPr lang="en-US"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a:t>
            </a:r>
            <a:r>
              <a:rPr lang="en-US" sz="2400" b="0" dirty="0" smtClean="0">
                <a:solidFill>
                  <a:schemeClr val="tx1"/>
                </a:solidFill>
              </a:rPr>
              <a:t>bytes (</a:t>
            </a:r>
            <a:r>
              <a:rPr lang="en-US" sz="2400" dirty="0" smtClean="0"/>
              <a:t>TI default)</a:t>
            </a:r>
            <a:r>
              <a:rPr lang="en-US" sz="2400" b="0" dirty="0" smtClean="0">
                <a:solidFill>
                  <a:schemeClr val="tx1"/>
                </a:solidFill>
              </a:rPr>
              <a:t> </a:t>
            </a:r>
            <a:endParaRPr lang="en-US" sz="2400" b="0" dirty="0" smtClean="0">
              <a:solidFill>
                <a:schemeClr val="tx1"/>
              </a:solidFill>
            </a:endParaRPr>
          </a:p>
          <a:p>
            <a:pPr marL="514350" indent="-514350" algn="l">
              <a:buFont typeface="Arial" pitchFamily="34" charset="0"/>
              <a:buChar char="•"/>
            </a:pPr>
            <a:r>
              <a:rPr lang="en-US" sz="2400" dirty="0" smtClean="0"/>
              <a:t>1K of memory is needed for the MPM management</a:t>
            </a:r>
            <a:endParaRPr lang="en-US" sz="28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12</a:t>
            </a:fld>
            <a:endParaRPr lang="en-US" dirty="0"/>
          </a:p>
        </p:txBody>
      </p:sp>
      <p:sp>
        <p:nvSpPr>
          <p:cNvPr id="5" name="Rectangle 4"/>
          <p:cNvSpPr/>
          <p:nvPr/>
        </p:nvSpPr>
        <p:spPr>
          <a:xfrm>
            <a:off x="311729" y="2779068"/>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extLst>
      <p:ext uri="{BB962C8B-B14F-4D97-AF65-F5344CB8AC3E}">
        <p14:creationId xmlns:p14="http://schemas.microsoft.com/office/powerpoint/2010/main" val="4896768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dirty="0" smtClean="0"/>
              <a:t>Last word about MPM</a:t>
            </a:r>
            <a:endParaRPr lang="en-US" b="1" dirty="0"/>
          </a:p>
        </p:txBody>
      </p:sp>
      <p:sp>
        <p:nvSpPr>
          <p:cNvPr id="3" name="Content Placeholder 2"/>
          <p:cNvSpPr>
            <a:spLocks noGrp="1"/>
          </p:cNvSpPr>
          <p:nvPr>
            <p:ph idx="1"/>
          </p:nvPr>
        </p:nvSpPr>
        <p:spPr>
          <a:xfrm>
            <a:off x="457200" y="2196790"/>
            <a:ext cx="8229600" cy="4127810"/>
          </a:xfrm>
        </p:spPr>
        <p:txBody>
          <a:bodyPr>
            <a:normAutofit/>
          </a:bodyPr>
          <a:lstStyle/>
          <a:p>
            <a:r>
              <a:rPr lang="en-US" dirty="0" smtClean="0"/>
              <a:t>U-BOOT variable mem_reserve define the DDR area that is used by MPM to load DSP image</a:t>
            </a:r>
          </a:p>
          <a:p>
            <a:pPr lvl="1"/>
            <a:r>
              <a:rPr lang="en-US" sz="2400" dirty="0" smtClean="0"/>
              <a:t>More about it later</a:t>
            </a:r>
          </a:p>
        </p:txBody>
      </p:sp>
    </p:spTree>
    <p:extLst>
      <p:ext uri="{BB962C8B-B14F-4D97-AF65-F5344CB8AC3E}">
        <p14:creationId xmlns:p14="http://schemas.microsoft.com/office/powerpoint/2010/main" val="2550250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1382750"/>
            <a:ext cx="8229600" cy="4685537"/>
          </a:xfrm>
        </p:spPr>
        <p:txBody>
          <a:bodyPr>
            <a:noAutofit/>
          </a:bodyPr>
          <a:lstStyle/>
          <a:p>
            <a:pPr lvl="0" eaLnBrk="1" hangingPunct="1"/>
            <a:r>
              <a:rPr lang="en-US" sz="3600" dirty="0" smtClean="0"/>
              <a:t>MPM</a:t>
            </a:r>
            <a:endParaRPr lang="en-US" sz="3600" dirty="0" smtClean="0"/>
          </a:p>
          <a:p>
            <a:pPr lvl="0" eaLnBrk="1" hangingPunct="1"/>
            <a:r>
              <a:rPr lang="en-US" sz="3600" b="1" dirty="0" smtClean="0"/>
              <a:t>Memory </a:t>
            </a:r>
            <a:r>
              <a:rPr lang="en-US" sz="3600" b="1" dirty="0" smtClean="0"/>
              <a:t>management </a:t>
            </a:r>
          </a:p>
          <a:p>
            <a:pPr lvl="0" eaLnBrk="1" hangingPunct="1"/>
            <a:r>
              <a:rPr lang="en-US" sz="3600" dirty="0"/>
              <a:t>ARM-DSP Communication </a:t>
            </a:r>
            <a:r>
              <a:rPr lang="en-US" sz="3600" dirty="0" smtClean="0"/>
              <a:t>Architecture</a:t>
            </a:r>
          </a:p>
          <a:p>
            <a:pPr lvl="0" eaLnBrk="1" hangingPunct="1"/>
            <a:r>
              <a:rPr lang="en-US" sz="3600" dirty="0" smtClean="0"/>
              <a:t>Resource </a:t>
            </a:r>
            <a:r>
              <a:rPr lang="en-US" sz="3600" dirty="0"/>
              <a:t>management</a:t>
            </a:r>
          </a:p>
          <a:p>
            <a:pPr eaLnBrk="1" hangingPunct="1"/>
            <a:endParaRPr lang="en-US" dirty="0" smtClean="0"/>
          </a:p>
        </p:txBody>
      </p:sp>
    </p:spTree>
    <p:extLst>
      <p:ext uri="{BB962C8B-B14F-4D97-AF65-F5344CB8AC3E}">
        <p14:creationId xmlns:p14="http://schemas.microsoft.com/office/powerpoint/2010/main" val="3924307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a:t>
            </a:r>
            <a:r>
              <a:rPr lang="en-US" dirty="0" smtClean="0"/>
              <a:t>Keystone II Memories </a:t>
            </a:r>
            <a:endParaRPr lang="en-US" dirty="0" smtClean="0"/>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Disclaimer</a:t>
            </a:r>
            <a:endParaRPr lang="en-US" sz="3600" dirty="0"/>
          </a:p>
        </p:txBody>
      </p:sp>
      <p:sp>
        <p:nvSpPr>
          <p:cNvPr id="3" name="Subtitle 2"/>
          <p:cNvSpPr>
            <a:spLocks noGrp="1"/>
          </p:cNvSpPr>
          <p:nvPr>
            <p:ph idx="1"/>
          </p:nvPr>
        </p:nvSpPr>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the TI implementation that runs on the TCIEVM6638K2K works.</a:t>
            </a:r>
          </a:p>
          <a:p>
            <a:pPr marL="514350" indent="-514350">
              <a:buFont typeface="Arial" pitchFamily="34" charset="0"/>
              <a:buChar char="•"/>
            </a:pPr>
            <a:r>
              <a:rPr lang="en-US" sz="2400" dirty="0" smtClean="0">
                <a:solidFill>
                  <a:schemeClr val="tx1"/>
                </a:solidFill>
              </a:rPr>
              <a:t>Other implementations may be different</a:t>
            </a:r>
            <a:endParaRPr lang="en-US" sz="2400" b="0" dirty="0" smtClean="0">
              <a:solidFill>
                <a:schemeClr val="tx1"/>
              </a:solidFill>
            </a:endParaRPr>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16</a:t>
            </a:fld>
            <a:endParaRPr lang="en-US" dirty="0"/>
          </a:p>
        </p:txBody>
      </p:sp>
    </p:spTree>
    <p:extLst>
      <p:ext uri="{BB962C8B-B14F-4D97-AF65-F5344CB8AC3E}">
        <p14:creationId xmlns:p14="http://schemas.microsoft.com/office/powerpoint/2010/main" val="23576441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46771" y="100584"/>
            <a:ext cx="7872762" cy="1215260"/>
          </a:xfrm>
        </p:spPr>
        <p:txBody>
          <a:bodyPr>
            <a:noAutofit/>
          </a:bodyPr>
          <a:lstStyle/>
          <a:p>
            <a:pPr eaLnBrk="1" hangingPunct="1"/>
            <a:r>
              <a:rPr lang="en-US" sz="4000" b="1" dirty="0" smtClean="0"/>
              <a:t>Keystone II shared memories</a:t>
            </a:r>
            <a:br>
              <a:rPr lang="en-US" sz="4000" b="1" dirty="0" smtClean="0"/>
            </a:br>
            <a:r>
              <a:rPr lang="en-US" sz="4000" dirty="0" smtClean="0"/>
              <a:t>Physical Addresses</a:t>
            </a:r>
            <a:endParaRPr lang="en-US" sz="4000"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653919677"/>
              </p:ext>
            </p:extLst>
          </p:nvPr>
        </p:nvGraphicFramePr>
        <p:xfrm>
          <a:off x="1326995" y="1628079"/>
          <a:ext cx="6273065" cy="3636888"/>
        </p:xfrm>
        <a:graphic>
          <a:graphicData uri="http://schemas.openxmlformats.org/presentationml/2006/ole">
            <mc:AlternateContent xmlns:mc="http://schemas.openxmlformats.org/markup-compatibility/2006">
              <mc:Choice xmlns:v="urn:schemas-microsoft-com:vml" Requires="v">
                <p:oleObj spid="_x0000_s72717" name="Visio" r:id="rId3" imgW="7482705" imgH="4339406" progId="Visio.Drawing.11">
                  <p:embed/>
                </p:oleObj>
              </mc:Choice>
              <mc:Fallback>
                <p:oleObj name="Visio" r:id="rId3" imgW="7482705" imgH="4339406" progId="Visio.Drawing.11">
                  <p:embed/>
                  <p:pic>
                    <p:nvPicPr>
                      <p:cNvPr id="0" name=""/>
                      <p:cNvPicPr/>
                      <p:nvPr/>
                    </p:nvPicPr>
                    <p:blipFill>
                      <a:blip r:embed="rId4"/>
                      <a:stretch>
                        <a:fillRect/>
                      </a:stretch>
                    </p:blipFill>
                    <p:spPr>
                      <a:xfrm>
                        <a:off x="1326995" y="1628079"/>
                        <a:ext cx="6273065" cy="3636888"/>
                      </a:xfrm>
                      <a:prstGeom prst="rect">
                        <a:avLst/>
                      </a:prstGeom>
                    </p:spPr>
                  </p:pic>
                </p:oleObj>
              </mc:Fallback>
            </mc:AlternateContent>
          </a:graphicData>
        </a:graphic>
      </p:graphicFrame>
      <p:sp>
        <p:nvSpPr>
          <p:cNvPr id="3" name="TextBox 2"/>
          <p:cNvSpPr txBox="1"/>
          <p:nvPr/>
        </p:nvSpPr>
        <p:spPr>
          <a:xfrm>
            <a:off x="249230" y="5422446"/>
            <a:ext cx="7976543" cy="646331"/>
          </a:xfrm>
          <a:prstGeom prst="rect">
            <a:avLst/>
          </a:prstGeom>
          <a:noFill/>
        </p:spPr>
        <p:txBody>
          <a:bodyPr wrap="none" rtlCol="0">
            <a:spAutoFit/>
          </a:bodyPr>
          <a:lstStyle/>
          <a:p>
            <a:r>
              <a:rPr lang="en-US" dirty="0" smtClean="0"/>
              <a:t>For a complete description of possible memory aliasing see the device data manual</a:t>
            </a:r>
          </a:p>
          <a:p>
            <a:r>
              <a:rPr lang="en-US" dirty="0" smtClean="0"/>
              <a:t>DDR3A_REMAP_EN pin determines the  mapping of 00 0800 0000 to DDRA or DDRB</a:t>
            </a:r>
            <a:endParaRPr lang="en-US" dirty="0"/>
          </a:p>
        </p:txBody>
      </p:sp>
    </p:spTree>
    <p:extLst>
      <p:ext uri="{BB962C8B-B14F-4D97-AF65-F5344CB8AC3E}">
        <p14:creationId xmlns:p14="http://schemas.microsoft.com/office/powerpoint/2010/main" val="201630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1176454"/>
          </a:xfrm>
        </p:spPr>
        <p:txBody>
          <a:bodyPr/>
          <a:lstStyle/>
          <a:p>
            <a:r>
              <a:rPr lang="en-US" sz="4000" dirty="0" smtClean="0"/>
              <a:t>Translating Logical memory to physical memory</a:t>
            </a:r>
            <a:endParaRPr lang="en-US" sz="4000" b="1" dirty="0"/>
          </a:p>
        </p:txBody>
      </p:sp>
      <p:sp>
        <p:nvSpPr>
          <p:cNvPr id="3" name="Content Placeholder 2"/>
          <p:cNvSpPr>
            <a:spLocks noGrp="1"/>
          </p:cNvSpPr>
          <p:nvPr>
            <p:ph idx="1"/>
          </p:nvPr>
        </p:nvSpPr>
        <p:spPr>
          <a:xfrm>
            <a:off x="356839" y="1700561"/>
            <a:ext cx="8229600" cy="4127810"/>
          </a:xfrm>
        </p:spPr>
        <p:txBody>
          <a:bodyPr>
            <a:normAutofit lnSpcReduction="10000"/>
          </a:bodyPr>
          <a:lstStyle/>
          <a:p>
            <a:r>
              <a:rPr lang="en-US" sz="2800" dirty="0" smtClean="0"/>
              <a:t>DSP and all othe</a:t>
            </a:r>
            <a:r>
              <a:rPr lang="en-US" sz="2800" dirty="0" smtClean="0"/>
              <a:t>r TeraNet masters – MPAX registers</a:t>
            </a:r>
          </a:p>
          <a:p>
            <a:pPr lvl="1"/>
            <a:r>
              <a:rPr lang="en-US" sz="2400" dirty="0" smtClean="0"/>
              <a:t>Static translation (until the MPAX register is changes)</a:t>
            </a:r>
          </a:p>
          <a:p>
            <a:r>
              <a:rPr lang="en-US" sz="2800" dirty="0" smtClean="0"/>
              <a:t>ARM – LPAE</a:t>
            </a:r>
          </a:p>
          <a:p>
            <a:pPr lvl="1"/>
            <a:r>
              <a:rPr lang="en-US" sz="2400" dirty="0" smtClean="0"/>
              <a:t>MMU</a:t>
            </a:r>
            <a:r>
              <a:rPr lang="en-US" sz="2400" dirty="0" smtClean="0"/>
              <a:t> Dynamic translation to 40 bits, can access 8G of DDRA </a:t>
            </a:r>
          </a:p>
          <a:p>
            <a:pPr lvl="1"/>
            <a:r>
              <a:rPr lang="en-US" sz="2400" dirty="0" smtClean="0"/>
              <a:t>Controlled by U-boot environment variable mem_lpae=1 (default)</a:t>
            </a:r>
          </a:p>
          <a:p>
            <a:r>
              <a:rPr lang="en-US" sz="2800" dirty="0" smtClean="0"/>
              <a:t>ARM NO LPAE </a:t>
            </a:r>
          </a:p>
          <a:p>
            <a:pPr lvl="1"/>
            <a:r>
              <a:rPr lang="en-US" sz="2400" dirty="0" smtClean="0"/>
              <a:t>Disabled MMU, static, can access only 2G of DDRA  </a:t>
            </a:r>
          </a:p>
          <a:p>
            <a:pPr lvl="1"/>
            <a:r>
              <a:rPr lang="en-US" sz="2400" dirty="0"/>
              <a:t>Controlled by U-boot environment variable </a:t>
            </a:r>
            <a:r>
              <a:rPr lang="en-US" sz="2400" dirty="0" smtClean="0"/>
              <a:t>mem_lpae=0</a:t>
            </a:r>
          </a:p>
          <a:p>
            <a:pPr lvl="1"/>
            <a:endParaRPr lang="en-US" sz="2400" dirty="0" smtClean="0"/>
          </a:p>
        </p:txBody>
      </p:sp>
    </p:spTree>
    <p:extLst>
      <p:ext uri="{BB962C8B-B14F-4D97-AF65-F5344CB8AC3E}">
        <p14:creationId xmlns:p14="http://schemas.microsoft.com/office/powerpoint/2010/main" val="2992503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839"/>
            <a:ext cx="8229600" cy="814039"/>
          </a:xfrm>
        </p:spPr>
        <p:txBody>
          <a:bodyPr/>
          <a:lstStyle/>
          <a:p>
            <a:r>
              <a:rPr lang="en-US" sz="4000" dirty="0" smtClean="0"/>
              <a:t>DDRA Size for the ARM</a:t>
            </a:r>
            <a:endParaRPr lang="en-US" sz="4000" b="1" dirty="0"/>
          </a:p>
        </p:txBody>
      </p:sp>
      <p:sp>
        <p:nvSpPr>
          <p:cNvPr id="3" name="Content Placeholder 2"/>
          <p:cNvSpPr>
            <a:spLocks noGrp="1"/>
          </p:cNvSpPr>
          <p:nvPr>
            <p:ph idx="1"/>
          </p:nvPr>
        </p:nvSpPr>
        <p:spPr>
          <a:xfrm>
            <a:off x="356839" y="1170878"/>
            <a:ext cx="8229600" cy="4657493"/>
          </a:xfrm>
        </p:spPr>
        <p:txBody>
          <a:bodyPr>
            <a:normAutofit fontScale="77500" lnSpcReduction="20000"/>
          </a:bodyPr>
          <a:lstStyle/>
          <a:p>
            <a:r>
              <a:rPr lang="en-US" sz="2800" dirty="0" smtClean="0"/>
              <a:t>U-boot environment variable ddr3a_size tells the system how much memory is available</a:t>
            </a:r>
          </a:p>
          <a:p>
            <a:pPr lvl="1"/>
            <a:r>
              <a:rPr lang="en-US" sz="2400" dirty="0" smtClean="0"/>
              <a:t>0:  2GB (default)</a:t>
            </a:r>
          </a:p>
          <a:p>
            <a:pPr lvl="1"/>
            <a:r>
              <a:rPr lang="en-US" sz="2400" dirty="0" smtClean="0"/>
              <a:t>4:  4GB</a:t>
            </a:r>
          </a:p>
          <a:p>
            <a:pPr lvl="1"/>
            <a:r>
              <a:rPr lang="en-US" sz="2400" dirty="0" smtClean="0"/>
              <a:t>8:  8GB</a:t>
            </a:r>
          </a:p>
          <a:p>
            <a:r>
              <a:rPr lang="en-US" dirty="0" smtClean="0"/>
              <a:t>Memory is used by Linux Kernel, Linux Users domain and DSP cores. The next slides describe TI partition of the DDRA memory</a:t>
            </a:r>
          </a:p>
          <a:p>
            <a:r>
              <a:rPr lang="en-US" dirty="0" smtClean="0"/>
              <a:t>U_BOOT uses device tree and the parameters to create memory segments </a:t>
            </a:r>
          </a:p>
          <a:p>
            <a:r>
              <a:rPr lang="en-US" dirty="0" smtClean="0"/>
              <a:t>More </a:t>
            </a:r>
            <a:r>
              <a:rPr lang="en-US" dirty="0"/>
              <a:t>information </a:t>
            </a:r>
            <a:r>
              <a:rPr lang="en-US" dirty="0" smtClean="0"/>
              <a:t>how to configure system with 8GB see </a:t>
            </a:r>
            <a:r>
              <a:rPr lang="en-US" sz="2600" i="1" dirty="0">
                <a:hlinkClick r:id="rId3"/>
              </a:rPr>
              <a:t>http://</a:t>
            </a:r>
            <a:r>
              <a:rPr lang="en-US" sz="2600" i="1" dirty="0" smtClean="0">
                <a:hlinkClick r:id="rId3"/>
              </a:rPr>
              <a:t>processors.wiki.ti.com/index.php/MCSDK_UG_Chapter_Exploring#Using_more_than_2GB_of_DDR3A_memory</a:t>
            </a:r>
            <a:endParaRPr lang="en-US" sz="2600" i="1" dirty="0" smtClean="0"/>
          </a:p>
          <a:p>
            <a:endParaRPr lang="en-US" sz="2600" i="1" dirty="0" smtClean="0"/>
          </a:p>
        </p:txBody>
      </p:sp>
    </p:spTree>
    <p:extLst>
      <p:ext uri="{BB962C8B-B14F-4D97-AF65-F5344CB8AC3E}">
        <p14:creationId xmlns:p14="http://schemas.microsoft.com/office/powerpoint/2010/main" val="3584770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1382750"/>
            <a:ext cx="8229600" cy="4685537"/>
          </a:xfrm>
        </p:spPr>
        <p:txBody>
          <a:bodyPr>
            <a:noAutofit/>
          </a:bodyPr>
          <a:lstStyle/>
          <a:p>
            <a:pPr lvl="0" eaLnBrk="1" hangingPunct="1"/>
            <a:r>
              <a:rPr lang="en-US" sz="3600" b="1" dirty="0" smtClean="0"/>
              <a:t>MPM</a:t>
            </a:r>
            <a:endParaRPr lang="en-US" sz="3600" b="1" dirty="0" smtClean="0"/>
          </a:p>
          <a:p>
            <a:pPr lvl="0" eaLnBrk="1" hangingPunct="1"/>
            <a:r>
              <a:rPr lang="en-US" sz="3600" dirty="0" smtClean="0"/>
              <a:t>Memory </a:t>
            </a:r>
            <a:r>
              <a:rPr lang="en-US" sz="3600" dirty="0" smtClean="0"/>
              <a:t>management </a:t>
            </a:r>
          </a:p>
          <a:p>
            <a:pPr lvl="0" eaLnBrk="1" hangingPunct="1"/>
            <a:r>
              <a:rPr lang="en-US" sz="3600" dirty="0"/>
              <a:t>ARM-DSP Communication </a:t>
            </a:r>
            <a:r>
              <a:rPr lang="en-US" sz="3600" dirty="0" smtClean="0"/>
              <a:t>Architecture</a:t>
            </a:r>
          </a:p>
          <a:p>
            <a:pPr lvl="0" eaLnBrk="1" hangingPunct="1"/>
            <a:r>
              <a:rPr lang="en-US" sz="3600" dirty="0" smtClean="0"/>
              <a:t>Resource </a:t>
            </a:r>
            <a:r>
              <a:rPr lang="en-US" sz="3600" dirty="0"/>
              <a:t>management</a:t>
            </a:r>
          </a:p>
          <a:p>
            <a:pPr eaLnBrk="1" hangingPunct="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DDR3A partition</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DDR3A is partitioned into two segments</a:t>
            </a:r>
          </a:p>
          <a:p>
            <a:r>
              <a:rPr lang="en-US" sz="2700" dirty="0"/>
              <a:t>M</a:t>
            </a:r>
            <a:r>
              <a:rPr lang="en-US" sz="2700" dirty="0" smtClean="0"/>
              <a:t>emory size of 8G</a:t>
            </a:r>
            <a:endParaRPr lang="en-US" sz="2700" dirty="0" smtClean="0"/>
          </a:p>
          <a:p>
            <a:pPr lvl="1"/>
            <a:r>
              <a:rPr lang="en-US" sz="2300" dirty="0" smtClean="0"/>
              <a:t>The first </a:t>
            </a:r>
            <a:r>
              <a:rPr lang="en-US" sz="2300" dirty="0" smtClean="0"/>
              <a:t>segment </a:t>
            </a:r>
            <a:r>
              <a:rPr lang="en-US" sz="2300" dirty="0" smtClean="0"/>
              <a:t>starts </a:t>
            </a:r>
            <a:r>
              <a:rPr lang="en-US" sz="2300" dirty="0" smtClean="0"/>
              <a:t>at physical address 0x08 0000 0000 and size of 2G.</a:t>
            </a:r>
          </a:p>
          <a:p>
            <a:pPr lvl="1"/>
            <a:r>
              <a:rPr lang="en-US" sz="2300" dirty="0" smtClean="0"/>
              <a:t>The second segment starts at 0x08 8000 0000 and size 6G</a:t>
            </a:r>
            <a:r>
              <a:rPr lang="en-US" sz="2300" dirty="0" smtClean="0"/>
              <a:t>.</a:t>
            </a:r>
            <a:endParaRPr lang="en-US" sz="2700" dirty="0" smtClean="0"/>
          </a:p>
          <a:p>
            <a:pPr lvl="1"/>
            <a:r>
              <a:rPr lang="en-US" sz="2300" dirty="0" smtClean="0"/>
              <a:t>Part </a:t>
            </a:r>
            <a:r>
              <a:rPr lang="en-US" sz="2300" dirty="0" smtClean="0"/>
              <a:t>of the first segment of memory is reserved for the DSP memory. This is used to load programs and data from the ARM user’s domain to the DSP </a:t>
            </a:r>
            <a:r>
              <a:rPr lang="en-US" sz="2300" dirty="0" smtClean="0"/>
              <a:t>memory</a:t>
            </a:r>
          </a:p>
          <a:p>
            <a:pPr lvl="1"/>
            <a:r>
              <a:rPr lang="en-US" sz="2300" dirty="0" smtClean="0"/>
              <a:t>Part of the first segment is used by the kernel</a:t>
            </a:r>
          </a:p>
          <a:p>
            <a:r>
              <a:rPr lang="en-US" sz="2700" dirty="0" smtClean="0"/>
              <a:t>Smaller DDR3A size may have different partition (see next slides)</a:t>
            </a:r>
            <a:endParaRPr lang="en-US" sz="2700" dirty="0" smtClean="0"/>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20</a:t>
            </a:fld>
            <a:endParaRPr lang="en-US" dirty="0"/>
          </a:p>
        </p:txBody>
      </p:sp>
    </p:spTree>
    <p:extLst>
      <p:ext uri="{BB962C8B-B14F-4D97-AF65-F5344CB8AC3E}">
        <p14:creationId xmlns:p14="http://schemas.microsoft.com/office/powerpoint/2010/main" val="540614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6638K2K 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21</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mc:AlternateContent xmlns:mc="http://schemas.openxmlformats.org/markup-compatibility/2006">
              <mc:Choice xmlns:v="urn:schemas-microsoft-com:vml" Requires="v">
                <p:oleObj spid="_x0000_s74763" name="Visio" r:id="rId3" imgW="5692747" imgH="7556743" progId="Visio.Drawing.11">
                  <p:embed/>
                </p:oleObj>
              </mc:Choice>
              <mc:Fallback>
                <p:oleObj name="Visio" r:id="rId3" imgW="5692747" imgH="75567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266" y="1130300"/>
                        <a:ext cx="4029159" cy="534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0604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6638K2K Memory Architecture</a:t>
            </a:r>
            <a:br>
              <a:rPr lang="en-US" sz="3600" dirty="0" smtClean="0"/>
            </a:br>
            <a:r>
              <a:rPr lang="en-US" sz="3600" dirty="0" smtClean="0"/>
              <a:t>(2G DDRA –larger DSP memory</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22</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mc:AlternateContent xmlns:mc="http://schemas.openxmlformats.org/markup-compatibility/2006">
              <mc:Choice xmlns:v="urn:schemas-microsoft-com:vml" Requires="v">
                <p:oleObj spid="_x0000_s75787" name="Visio" r:id="rId4" imgW="8264396" imgH="5218311" progId="Visio.Drawing.11">
                  <p:embed/>
                </p:oleObj>
              </mc:Choice>
              <mc:Fallback>
                <p:oleObj name="Visio" r:id="rId4" imgW="8264396" imgH="521831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1155700"/>
                        <a:ext cx="7802563" cy="4926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7090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6638K2K Memory Architecture</a:t>
            </a:r>
            <a:br>
              <a:rPr lang="en-US" sz="3600" dirty="0" smtClean="0"/>
            </a:br>
            <a:r>
              <a:rPr lang="en-US" sz="3600" dirty="0" smtClean="0"/>
              <a:t>(1G DDRA) (32bit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23</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mc:AlternateContent xmlns:mc="http://schemas.openxmlformats.org/markup-compatibility/2006">
              <mc:Choice xmlns:v="urn:schemas-microsoft-com:vml" Requires="v">
                <p:oleObj spid="_x0000_s76811" name="Visio" r:id="rId3" imgW="7773479" imgH="4001137" progId="Visio.Drawing.11">
                  <p:embed/>
                </p:oleObj>
              </mc:Choice>
              <mc:Fallback>
                <p:oleObj name="Visio" r:id="rId3" imgW="7773479" imgH="40011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03" y="1841501"/>
                        <a:ext cx="7150685"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6331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Define Memories Available To MMU</a:t>
            </a:r>
            <a:endParaRPr lang="en-US" sz="3600" dirty="0"/>
          </a:p>
        </p:txBody>
      </p:sp>
      <p:sp>
        <p:nvSpPr>
          <p:cNvPr id="3" name="Subtitle 2"/>
          <p:cNvSpPr>
            <a:spLocks noGrp="1"/>
          </p:cNvSpPr>
          <p:nvPr>
            <p:ph idx="1"/>
          </p:nvPr>
        </p:nvSpPr>
        <p:spPr/>
        <p:txBody>
          <a:bodyPr>
            <a:normAutofit/>
          </a:bodyPr>
          <a:lstStyle/>
          <a:p>
            <a:pPr marL="514350" indent="-514350">
              <a:buFont typeface="Arial" pitchFamily="34" charset="0"/>
              <a:buChar char="•"/>
            </a:pPr>
            <a:r>
              <a:rPr lang="en-US" sz="2800" dirty="0" smtClean="0"/>
              <a:t>TI  LINUX u-boot Keystone source release </a:t>
            </a:r>
            <a:r>
              <a:rPr lang="en-US" sz="2800" dirty="0"/>
              <a:t>(git) </a:t>
            </a:r>
            <a:r>
              <a:rPr lang="en-US" sz="2800" dirty="0" smtClean="0"/>
              <a:t>       </a:t>
            </a:r>
            <a:r>
              <a:rPr lang="en-US" sz="2800" i="1" dirty="0" smtClean="0"/>
              <a:t>u-boot-keystone/board/ti/tci6638_evm</a:t>
            </a:r>
            <a:r>
              <a:rPr lang="en-US" sz="2800" dirty="0" smtClean="0"/>
              <a:t> has the file board.c. This file sets the memory architecture for the Linux</a:t>
            </a:r>
          </a:p>
          <a:p>
            <a:pPr marL="514350" indent="-514350">
              <a:buFont typeface="Arial" pitchFamily="34" charset="0"/>
              <a:buChar char="•"/>
            </a:pPr>
            <a:r>
              <a:rPr lang="en-US" sz="2800" b="0" dirty="0" smtClean="0"/>
              <a:t>The same directory has other files that are used to configure DDR3A and DDR3B and POST code</a:t>
            </a:r>
          </a:p>
          <a:p>
            <a:pPr marL="514350" indent="-514350">
              <a:buFont typeface="Arial" pitchFamily="34" charset="0"/>
              <a:buChar char="•"/>
            </a:pPr>
            <a:r>
              <a:rPr lang="en-US" sz="2800" dirty="0" smtClean="0"/>
              <a:t>The next slides show parts of the file board.c</a:t>
            </a:r>
          </a:p>
          <a:p>
            <a:pPr marL="514350" indent="-514350">
              <a:buFont typeface="Arial" pitchFamily="34" charset="0"/>
              <a:buChar char="•"/>
            </a:pPr>
            <a:r>
              <a:rPr lang="en-US" sz="2800" b="0" dirty="0" smtClean="0"/>
              <a:t>Kernel Drivers get information about resources (including memories) from the device tree. Device tree will be discuss later</a:t>
            </a: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24</a:t>
            </a:fld>
            <a:endParaRPr lang="en-US" dirty="0"/>
          </a:p>
        </p:txBody>
      </p:sp>
    </p:spTree>
    <p:extLst>
      <p:ext uri="{BB962C8B-B14F-4D97-AF65-F5344CB8AC3E}">
        <p14:creationId xmlns:p14="http://schemas.microsoft.com/office/powerpoint/2010/main" val="38660861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Board.c (1)</a:t>
            </a:r>
            <a:endParaRPr lang="en-US" sz="3600" dirty="0"/>
          </a:p>
        </p:txBody>
      </p:sp>
      <p:sp>
        <p:nvSpPr>
          <p:cNvPr id="5" name="Rectangle 4"/>
          <p:cNvSpPr/>
          <p:nvPr/>
        </p:nvSpPr>
        <p:spPr>
          <a:xfrm>
            <a:off x="457198" y="485035"/>
            <a:ext cx="7694341" cy="5478423"/>
          </a:xfrm>
          <a:prstGeom prst="rect">
            <a:avLst/>
          </a:prstGeom>
        </p:spPr>
        <p:txBody>
          <a:bodyPr wrap="square">
            <a:spAutoFit/>
          </a:bodyPr>
          <a:lstStyle/>
          <a:p>
            <a:r>
              <a:rPr lang="en-US" dirty="0"/>
              <a:t>/*</a:t>
            </a:r>
          </a:p>
          <a:p>
            <a:r>
              <a:rPr lang="en-US" dirty="0"/>
              <a:t> * Copyright (C) 2012 Texas Instruments Inc.</a:t>
            </a:r>
          </a:p>
          <a:p>
            <a:r>
              <a:rPr lang="en-US" dirty="0"/>
              <a:t> *</a:t>
            </a:r>
          </a:p>
          <a:p>
            <a:r>
              <a:rPr lang="en-US" dirty="0"/>
              <a:t> * TCI6638 EVM : Board initialization</a:t>
            </a:r>
          </a:p>
          <a:p>
            <a:r>
              <a:rPr lang="en-US" dirty="0"/>
              <a:t> *</a:t>
            </a:r>
          </a:p>
          <a:p>
            <a:r>
              <a:rPr lang="en-US" dirty="0"/>
              <a:t> </a:t>
            </a:r>
            <a:r>
              <a:rPr lang="en-US" sz="1400" dirty="0"/>
              <a:t>* See file CREDITS for list of people who contributed to this</a:t>
            </a:r>
          </a:p>
          <a:p>
            <a:r>
              <a:rPr lang="en-US" sz="1400" dirty="0"/>
              <a:t> * project.</a:t>
            </a:r>
          </a:p>
          <a:p>
            <a:r>
              <a:rPr lang="en-US" sz="1400" dirty="0"/>
              <a:t> *</a:t>
            </a:r>
          </a:p>
          <a:p>
            <a:r>
              <a:rPr lang="en-US" sz="1400" dirty="0"/>
              <a:t> * This program is free software; you can redistribute it and/or modify</a:t>
            </a:r>
          </a:p>
          <a:p>
            <a:r>
              <a:rPr lang="en-US" sz="1400" dirty="0"/>
              <a:t> * it under the terms of the GNU General Public License as published by</a:t>
            </a:r>
          </a:p>
          <a:p>
            <a:r>
              <a:rPr lang="en-US" sz="1400" dirty="0"/>
              <a:t> * the Free Software Foundation; either version 2 of the License, or</a:t>
            </a:r>
          </a:p>
          <a:p>
            <a:r>
              <a:rPr lang="en-US" sz="1400" dirty="0"/>
              <a:t> * (at your option) any later version.</a:t>
            </a:r>
          </a:p>
          <a:p>
            <a:r>
              <a:rPr lang="en-US" sz="1400" dirty="0"/>
              <a:t> *</a:t>
            </a:r>
          </a:p>
          <a:p>
            <a:r>
              <a:rPr lang="en-US" sz="1400" dirty="0"/>
              <a:t> </a:t>
            </a:r>
            <a:r>
              <a:rPr lang="en-US" sz="1400" b="1" u="sng" dirty="0"/>
              <a:t>* This program is distributed in the hope that it will be useful,</a:t>
            </a:r>
          </a:p>
          <a:p>
            <a:r>
              <a:rPr lang="en-US" sz="1400" b="1" u="sng" dirty="0"/>
              <a:t> * but WITHOUT ANY WARRANTY; without even the implied warranty of</a:t>
            </a:r>
          </a:p>
          <a:p>
            <a:r>
              <a:rPr lang="en-US" sz="1400" b="1" u="sng" dirty="0"/>
              <a:t> * MERCHANTABILITY or FITNESS FOR A PARTICULAR PURPOSE.  See the</a:t>
            </a:r>
          </a:p>
          <a:p>
            <a:r>
              <a:rPr lang="en-US" sz="1400" b="1" u="sng" dirty="0"/>
              <a:t> * GNU General Public License for more details.</a:t>
            </a:r>
          </a:p>
          <a:p>
            <a:r>
              <a:rPr lang="en-US" sz="1400" dirty="0"/>
              <a:t> *</a:t>
            </a:r>
          </a:p>
          <a:p>
            <a:r>
              <a:rPr lang="en-US" sz="1400" dirty="0"/>
              <a:t> * You should have received a copy of the GNU General Public License</a:t>
            </a:r>
          </a:p>
          <a:p>
            <a:r>
              <a:rPr lang="en-US" sz="1400" dirty="0"/>
              <a:t> * along with this program; if not, write to the Free Software</a:t>
            </a:r>
          </a:p>
          <a:p>
            <a:r>
              <a:rPr lang="en-US" sz="1400" dirty="0"/>
              <a:t> * Foundation, Inc., 675 Mass Ave, Cambridge, MA 02139, USA.</a:t>
            </a:r>
          </a:p>
          <a:p>
            <a:r>
              <a:rPr lang="en-US" sz="1400" dirty="0"/>
              <a:t> */</a:t>
            </a:r>
          </a:p>
          <a:p>
            <a:endParaRPr lang="en-US" dirty="0"/>
          </a:p>
        </p:txBody>
      </p:sp>
    </p:spTree>
    <p:extLst>
      <p:ext uri="{BB962C8B-B14F-4D97-AF65-F5344CB8AC3E}">
        <p14:creationId xmlns:p14="http://schemas.microsoft.com/office/powerpoint/2010/main" val="658462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Board.c (2)</a:t>
            </a:r>
            <a:endParaRPr lang="en-US" sz="3600" dirty="0"/>
          </a:p>
        </p:txBody>
      </p:sp>
      <p:sp>
        <p:nvSpPr>
          <p:cNvPr id="2" name="Rectangle 1"/>
          <p:cNvSpPr/>
          <p:nvPr/>
        </p:nvSpPr>
        <p:spPr>
          <a:xfrm>
            <a:off x="457200" y="936890"/>
            <a:ext cx="7872761" cy="5386090"/>
          </a:xfrm>
          <a:prstGeom prst="rect">
            <a:avLst/>
          </a:prstGeom>
        </p:spPr>
        <p:txBody>
          <a:bodyPr wrap="square">
            <a:spAutoFit/>
          </a:bodyPr>
          <a:lstStyle/>
          <a:p>
            <a:r>
              <a:rPr lang="en-US" sz="1400" dirty="0"/>
              <a:t>#if defined(CONFIG_OF_LIBFDT) &amp;&amp; defined(CONFIG_OF_BOARD_SETUP)</a:t>
            </a:r>
          </a:p>
          <a:p>
            <a:r>
              <a:rPr lang="en-US" sz="1400" dirty="0"/>
              <a:t>#define K2_DDR3_START_ADDR 0x80000000</a:t>
            </a:r>
          </a:p>
          <a:p>
            <a:r>
              <a:rPr lang="en-US" sz="1400" dirty="0"/>
              <a:t>void ft_board_setup(void *blob, bd_t *bd)</a:t>
            </a:r>
          </a:p>
          <a:p>
            <a:r>
              <a:rPr lang="en-US" sz="1400" dirty="0"/>
              <a:t>{</a:t>
            </a:r>
          </a:p>
          <a:p>
            <a:r>
              <a:rPr lang="en-US" sz="1400" dirty="0"/>
              <a:t>        u64 start[2];</a:t>
            </a:r>
          </a:p>
          <a:p>
            <a:r>
              <a:rPr lang="en-US" sz="1400" dirty="0"/>
              <a:t>        u64 size[2];</a:t>
            </a:r>
          </a:p>
          <a:p>
            <a:r>
              <a:rPr lang="en-US" sz="1400" dirty="0"/>
              <a:t>        char name[32], *env, *endp;</a:t>
            </a:r>
          </a:p>
          <a:p>
            <a:r>
              <a:rPr lang="en-US" sz="1400" dirty="0"/>
              <a:t>        int lpae, nodeoffset;</a:t>
            </a:r>
          </a:p>
          <a:p>
            <a:r>
              <a:rPr lang="en-US" sz="1400" dirty="0"/>
              <a:t>        u32 ddr3a_size;</a:t>
            </a:r>
          </a:p>
          <a:p>
            <a:r>
              <a:rPr lang="en-US" sz="1400" dirty="0"/>
              <a:t>        int nbanks;</a:t>
            </a:r>
          </a:p>
          <a:p>
            <a:endParaRPr lang="en-US" sz="1400" dirty="0"/>
          </a:p>
          <a:p>
            <a:r>
              <a:rPr lang="en-US" sz="1400" b="1" dirty="0"/>
              <a:t>        env = getenv("mem_lpae");</a:t>
            </a:r>
          </a:p>
          <a:p>
            <a:r>
              <a:rPr lang="en-US" sz="1400" dirty="0"/>
              <a:t>        lpae = env &amp;&amp; simple_strtol(env, NULL, 0);</a:t>
            </a:r>
          </a:p>
          <a:p>
            <a:endParaRPr lang="en-US" sz="1400" dirty="0"/>
          </a:p>
          <a:p>
            <a:r>
              <a:rPr lang="en-US" sz="1400" dirty="0"/>
              <a:t>        ddr3a_size = 0;</a:t>
            </a:r>
          </a:p>
          <a:p>
            <a:r>
              <a:rPr lang="en-US" sz="1400" dirty="0"/>
              <a:t>        if (lpae) {</a:t>
            </a:r>
          </a:p>
          <a:p>
            <a:r>
              <a:rPr lang="en-US" sz="1400" b="1" dirty="0"/>
              <a:t>                env = getenv("ddr3a_size");</a:t>
            </a:r>
          </a:p>
          <a:p>
            <a:r>
              <a:rPr lang="en-US" sz="1400" dirty="0"/>
              <a:t>                if (env)</a:t>
            </a:r>
          </a:p>
          <a:p>
            <a:r>
              <a:rPr lang="en-US" sz="1400" dirty="0"/>
              <a:t>                        ddr3a_size = simple_strtol(env, NULL, 10);</a:t>
            </a:r>
          </a:p>
          <a:p>
            <a:r>
              <a:rPr lang="en-US" sz="1400" dirty="0"/>
              <a:t>                if ((ddr3a_size != 8) &amp;&amp; (ddr3a_size != 4))</a:t>
            </a:r>
          </a:p>
          <a:p>
            <a:r>
              <a:rPr lang="en-US" sz="1400" dirty="0"/>
              <a:t>                        ddr3a_size = 0;</a:t>
            </a:r>
          </a:p>
          <a:p>
            <a:r>
              <a:rPr lang="en-US" sz="1400" dirty="0"/>
              <a:t>        }</a:t>
            </a:r>
          </a:p>
          <a:p>
            <a:endParaRPr lang="en-US" dirty="0"/>
          </a:p>
          <a:p>
            <a:r>
              <a:rPr lang="en-US" dirty="0"/>
              <a:t> </a:t>
            </a:r>
          </a:p>
        </p:txBody>
      </p:sp>
    </p:spTree>
    <p:extLst>
      <p:ext uri="{BB962C8B-B14F-4D97-AF65-F5344CB8AC3E}">
        <p14:creationId xmlns:p14="http://schemas.microsoft.com/office/powerpoint/2010/main" val="2537724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Board.c (3)</a:t>
            </a:r>
            <a:endParaRPr lang="en-US" sz="3600" dirty="0"/>
          </a:p>
        </p:txBody>
      </p:sp>
      <p:sp>
        <p:nvSpPr>
          <p:cNvPr id="2" name="Rectangle 1"/>
          <p:cNvSpPr/>
          <p:nvPr/>
        </p:nvSpPr>
        <p:spPr>
          <a:xfrm>
            <a:off x="457200" y="936890"/>
            <a:ext cx="7872761" cy="646331"/>
          </a:xfrm>
          <a:prstGeom prst="rect">
            <a:avLst/>
          </a:prstGeom>
        </p:spPr>
        <p:txBody>
          <a:bodyPr wrap="square">
            <a:spAutoFit/>
          </a:bodyPr>
          <a:lstStyle/>
          <a:p>
            <a:endParaRPr lang="en-US" dirty="0"/>
          </a:p>
          <a:p>
            <a:r>
              <a:rPr lang="en-US" dirty="0"/>
              <a:t> </a:t>
            </a:r>
          </a:p>
        </p:txBody>
      </p:sp>
      <p:sp>
        <p:nvSpPr>
          <p:cNvPr id="3" name="Rectangle 2"/>
          <p:cNvSpPr/>
          <p:nvPr/>
        </p:nvSpPr>
        <p:spPr>
          <a:xfrm>
            <a:off x="936702" y="1260055"/>
            <a:ext cx="7292898" cy="4247317"/>
          </a:xfrm>
          <a:prstGeom prst="rect">
            <a:avLst/>
          </a:prstGeom>
        </p:spPr>
        <p:txBody>
          <a:bodyPr wrap="square">
            <a:spAutoFit/>
          </a:bodyPr>
          <a:lstStyle/>
          <a:p>
            <a:r>
              <a:rPr lang="en-US" dirty="0"/>
              <a:t>nbanks = 1;</a:t>
            </a:r>
          </a:p>
          <a:p>
            <a:r>
              <a:rPr lang="en-US" dirty="0"/>
              <a:t>        start[0] = bd-&gt;bi_dram[0].start;</a:t>
            </a:r>
          </a:p>
          <a:p>
            <a:r>
              <a:rPr lang="en-US" dirty="0"/>
              <a:t>        size[0]  = bd-&gt;bi_dram[0].size;</a:t>
            </a:r>
          </a:p>
          <a:p>
            <a:endParaRPr lang="en-US" dirty="0"/>
          </a:p>
          <a:p>
            <a:r>
              <a:rPr lang="en-US" dirty="0"/>
              <a:t>        /* adjust memory start address for LPAE */</a:t>
            </a:r>
          </a:p>
          <a:p>
            <a:r>
              <a:rPr lang="en-US" b="1" dirty="0"/>
              <a:t>        if (lpae) {</a:t>
            </a:r>
          </a:p>
          <a:p>
            <a:r>
              <a:rPr lang="en-US" b="1" dirty="0"/>
              <a:t>                start[0] -= K2_DDR3_START_ADDR;</a:t>
            </a:r>
          </a:p>
          <a:p>
            <a:r>
              <a:rPr lang="en-US" b="1" dirty="0"/>
              <a:t>                start[0] += CONFIG_SYS_LPAE_SDRAM_BASE;</a:t>
            </a:r>
          </a:p>
          <a:p>
            <a:r>
              <a:rPr lang="en-US" b="1" dirty="0"/>
              <a:t>        </a:t>
            </a:r>
            <a:r>
              <a:rPr lang="en-US" b="1" dirty="0" smtClean="0"/>
              <a:t>} </a:t>
            </a:r>
            <a:r>
              <a:rPr lang="en-US" dirty="0" smtClean="0"/>
              <a:t>// segment 0</a:t>
            </a:r>
            <a:endParaRPr lang="en-US" dirty="0"/>
          </a:p>
          <a:p>
            <a:endParaRPr lang="en-US" dirty="0"/>
          </a:p>
          <a:p>
            <a:r>
              <a:rPr lang="en-US" b="1" dirty="0"/>
              <a:t>        if ((size[0] == 0x80000000) &amp;&amp; (ddr3a_size != 0)) {</a:t>
            </a:r>
          </a:p>
          <a:p>
            <a:r>
              <a:rPr lang="en-US" b="1" dirty="0"/>
              <a:t>                size[1] = ((u64)ddr3a_size - 2) &lt;&lt; 30;</a:t>
            </a:r>
          </a:p>
          <a:p>
            <a:r>
              <a:rPr lang="en-US" b="1" dirty="0"/>
              <a:t>                start[1] = 0x880000000;</a:t>
            </a:r>
          </a:p>
          <a:p>
            <a:r>
              <a:rPr lang="en-US" b="1" dirty="0"/>
              <a:t>                nbanks++;</a:t>
            </a:r>
          </a:p>
          <a:p>
            <a:r>
              <a:rPr lang="en-US" dirty="0"/>
              <a:t>        </a:t>
            </a:r>
            <a:r>
              <a:rPr lang="en-US" b="1" dirty="0" smtClean="0"/>
              <a:t>}</a:t>
            </a:r>
            <a:r>
              <a:rPr lang="en-US" dirty="0" smtClean="0"/>
              <a:t>// segment 1</a:t>
            </a:r>
            <a:endParaRPr lang="en-US" dirty="0"/>
          </a:p>
        </p:txBody>
      </p:sp>
    </p:spTree>
    <p:extLst>
      <p:ext uri="{BB962C8B-B14F-4D97-AF65-F5344CB8AC3E}">
        <p14:creationId xmlns:p14="http://schemas.microsoft.com/office/powerpoint/2010/main" val="73248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5182"/>
            <a:ext cx="8229600" cy="996022"/>
          </a:xfrm>
        </p:spPr>
        <p:txBody>
          <a:bodyPr>
            <a:noAutofit/>
          </a:bodyPr>
          <a:lstStyle/>
          <a:p>
            <a:r>
              <a:rPr lang="en-US" b="1" dirty="0" smtClean="0"/>
              <a:t>Linux Device Tree</a:t>
            </a:r>
          </a:p>
        </p:txBody>
      </p:sp>
      <p:sp>
        <p:nvSpPr>
          <p:cNvPr id="3" name="Content Placeholder 2"/>
          <p:cNvSpPr>
            <a:spLocks noGrp="1"/>
          </p:cNvSpPr>
          <p:nvPr>
            <p:ph idx="1"/>
          </p:nvPr>
        </p:nvSpPr>
        <p:spPr>
          <a:xfrm>
            <a:off x="228600" y="1051204"/>
            <a:ext cx="8650224" cy="5117440"/>
          </a:xfrm>
        </p:spPr>
        <p:txBody>
          <a:bodyPr/>
          <a:lstStyle/>
          <a:p>
            <a:pPr>
              <a:buFont typeface="Arial" pitchFamily="34" charset="0"/>
              <a:buChar char="•"/>
              <a:defRPr/>
            </a:pPr>
            <a:r>
              <a:rPr lang="en-US" dirty="0" smtClean="0"/>
              <a:t>Linux </a:t>
            </a:r>
            <a:r>
              <a:rPr lang="en-US" dirty="0" smtClean="0"/>
              <a:t>Device tree is an ASCII file XX.dts that describes the resources available to </a:t>
            </a:r>
            <a:r>
              <a:rPr lang="en-US" dirty="0" smtClean="0"/>
              <a:t>Linux. </a:t>
            </a:r>
            <a:r>
              <a:rPr lang="en-US" dirty="0" smtClean="0"/>
              <a:t>A compiled version of the file XX.dtb is used by the Linux </a:t>
            </a:r>
            <a:r>
              <a:rPr lang="en-US" dirty="0" smtClean="0"/>
              <a:t>kernel</a:t>
            </a:r>
            <a:r>
              <a:rPr lang="en-US" dirty="0" smtClean="0"/>
              <a:t>.</a:t>
            </a:r>
            <a:endParaRPr lang="en-US" dirty="0" smtClean="0"/>
          </a:p>
          <a:p>
            <a:pPr>
              <a:buFont typeface="Arial" pitchFamily="34" charset="0"/>
              <a:buChar char="•"/>
              <a:defRPr/>
            </a:pPr>
            <a:r>
              <a:rPr lang="en-US" dirty="0" smtClean="0"/>
              <a:t>Device tree source code has a well-defined syntax </a:t>
            </a:r>
            <a:endParaRPr lang="en-US" dirty="0" smtClean="0"/>
          </a:p>
          <a:p>
            <a:pPr>
              <a:buFont typeface="Arial" pitchFamily="34" charset="0"/>
              <a:buChar char="•"/>
              <a:defRPr/>
            </a:pPr>
            <a:r>
              <a:rPr lang="en-US" dirty="0" smtClean="0"/>
              <a:t>The information in the device tree is used by device drivers</a:t>
            </a:r>
            <a:endParaRPr lang="en-US" dirty="0"/>
          </a:p>
        </p:txBody>
      </p:sp>
    </p:spTree>
    <p:extLst>
      <p:ext uri="{BB962C8B-B14F-4D97-AF65-F5344CB8AC3E}">
        <p14:creationId xmlns:p14="http://schemas.microsoft.com/office/powerpoint/2010/main" val="3117611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096"/>
            <a:ext cx="8229600" cy="1092200"/>
          </a:xfrm>
        </p:spPr>
        <p:txBody>
          <a:bodyPr/>
          <a:lstStyle/>
          <a:p>
            <a:r>
              <a:rPr lang="en-US" sz="3600" dirty="0" smtClean="0"/>
              <a:t>Standard Device Tree Example</a:t>
            </a:r>
            <a:endParaRPr lang="en-US" sz="3600" dirty="0"/>
          </a:p>
        </p:txBody>
      </p:sp>
      <p:sp>
        <p:nvSpPr>
          <p:cNvPr id="5" name="Rectangle 4"/>
          <p:cNvSpPr/>
          <p:nvPr/>
        </p:nvSpPr>
        <p:spPr>
          <a:xfrm>
            <a:off x="457200" y="1225296"/>
            <a:ext cx="7950200" cy="4801314"/>
          </a:xfrm>
          <a:prstGeom prst="rect">
            <a:avLst/>
          </a:prstGeom>
        </p:spPr>
        <p:txBody>
          <a:bodyPr wrap="square">
            <a:spAutoFit/>
          </a:bodyPr>
          <a:lstStyle/>
          <a:p>
            <a:r>
              <a:rPr lang="en-US" dirty="0" smtClean="0">
                <a:latin typeface="Arial" pitchFamily="34" charset="0"/>
                <a:cs typeface="Arial" pitchFamily="34" charset="0"/>
              </a:rPr>
              <a:t>k2hk-evm.dts is from the public git server </a:t>
            </a:r>
          </a:p>
          <a:p>
            <a:endParaRPr lang="en-US" dirty="0" smtClean="0"/>
          </a:p>
          <a:p>
            <a:endParaRPr lang="en-US" dirty="0" smtClean="0"/>
          </a:p>
          <a:p>
            <a:r>
              <a:rPr lang="en-US" dirty="0">
                <a:latin typeface="Courier New" pitchFamily="49" charset="0"/>
                <a:cs typeface="Courier New" pitchFamily="49" charset="0"/>
              </a:rPr>
              <a:t>/dts-v1/;</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/include/ "keystone.dtsi"</a:t>
            </a:r>
          </a:p>
          <a:p>
            <a:r>
              <a:rPr lang="en-US" dirty="0">
                <a:latin typeface="Courier New" pitchFamily="49" charset="0"/>
                <a:cs typeface="Courier New" pitchFamily="49" charset="0"/>
              </a:rPr>
              <a:t>/include/ "k2hk.dtsi"</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p>
          <a:p>
            <a:r>
              <a:rPr lang="en-US" dirty="0">
                <a:latin typeface="Courier New" pitchFamily="49" charset="0"/>
                <a:cs typeface="Courier New" pitchFamily="49" charset="0"/>
              </a:rPr>
              <a:t>        compatible = "ti,k2hk-evm", "ti,keystone";</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aliases {</a:t>
            </a:r>
          </a:p>
          <a:p>
            <a:r>
              <a:rPr lang="en-US" dirty="0">
                <a:latin typeface="Courier New" pitchFamily="49" charset="0"/>
                <a:cs typeface="Courier New" pitchFamily="49" charset="0"/>
              </a:rPr>
              <a:t>                ethernet1 = &amp;interface1;</a:t>
            </a:r>
          </a:p>
          <a:p>
            <a:r>
              <a:rPr lang="en-US" dirty="0">
                <a:latin typeface="Courier New" pitchFamily="49" charset="0"/>
                <a:cs typeface="Courier New" pitchFamily="49" charset="0"/>
              </a:rPr>
              <a:t>                mdio-gpio0 = &lt;&amp;mdiox0&gt;;</a:t>
            </a:r>
          </a:p>
          <a:p>
            <a:r>
              <a:rPr lang="en-US" dirty="0">
                <a:latin typeface="Courier New" pitchFamily="49" charset="0"/>
                <a:cs typeface="Courier New" pitchFamily="49" charset="0"/>
              </a:rPr>
              <a:t>        };</a:t>
            </a:r>
          </a:p>
          <a:p>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361886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Keystone II model</a:t>
            </a:r>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3700031209"/>
              </p:ext>
            </p:extLst>
          </p:nvPr>
        </p:nvGraphicFramePr>
        <p:xfrm>
          <a:off x="1230313" y="1001713"/>
          <a:ext cx="6683375" cy="3940175"/>
        </p:xfrm>
        <a:graphic>
          <a:graphicData uri="http://schemas.openxmlformats.org/presentationml/2006/ole">
            <mc:AlternateContent xmlns:mc="http://schemas.openxmlformats.org/markup-compatibility/2006">
              <mc:Choice xmlns:v="urn:schemas-microsoft-com:vml" Requires="v">
                <p:oleObj spid="_x0000_s71697" name="Visio" r:id="rId3" imgW="6682673" imgH="3939536" progId="Visio.Drawing.11">
                  <p:embed/>
                </p:oleObj>
              </mc:Choice>
              <mc:Fallback>
                <p:oleObj name="Visio" r:id="rId3" imgW="6682673" imgH="3939536" progId="Visio.Drawing.11">
                  <p:embed/>
                  <p:pic>
                    <p:nvPicPr>
                      <p:cNvPr id="0" name=""/>
                      <p:cNvPicPr/>
                      <p:nvPr/>
                    </p:nvPicPr>
                    <p:blipFill>
                      <a:blip r:embed="rId4"/>
                      <a:stretch>
                        <a:fillRect/>
                      </a:stretch>
                    </p:blipFill>
                    <p:spPr>
                      <a:xfrm>
                        <a:off x="1230313" y="1001713"/>
                        <a:ext cx="6683375" cy="3940175"/>
                      </a:xfrm>
                      <a:prstGeom prst="rect">
                        <a:avLst/>
                      </a:prstGeom>
                    </p:spPr>
                  </p:pic>
                </p:oleObj>
              </mc:Fallback>
            </mc:AlternateContent>
          </a:graphicData>
        </a:graphic>
      </p:graphicFrame>
      <p:sp>
        <p:nvSpPr>
          <p:cNvPr id="5" name="TextBox 4"/>
          <p:cNvSpPr txBox="1"/>
          <p:nvPr/>
        </p:nvSpPr>
        <p:spPr>
          <a:xfrm>
            <a:off x="1717287" y="5597913"/>
            <a:ext cx="5497552" cy="369332"/>
          </a:xfrm>
          <a:prstGeom prst="rect">
            <a:avLst/>
          </a:prstGeom>
          <a:noFill/>
        </p:spPr>
        <p:txBody>
          <a:bodyPr wrap="square" rtlCol="0">
            <a:spAutoFit/>
          </a:bodyPr>
          <a:lstStyle/>
          <a:p>
            <a:r>
              <a:rPr lang="en-US" dirty="0" smtClean="0"/>
              <a:t>MPM – Multi-processor manager</a:t>
            </a:r>
            <a:endParaRPr lang="en-US" dirty="0"/>
          </a:p>
        </p:txBody>
      </p:sp>
    </p:spTree>
    <p:extLst>
      <p:ext uri="{BB962C8B-B14F-4D97-AF65-F5344CB8AC3E}">
        <p14:creationId xmlns:p14="http://schemas.microsoft.com/office/powerpoint/2010/main" val="3207215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6304" y="274638"/>
            <a:ext cx="8997696" cy="767778"/>
          </a:xfrm>
        </p:spPr>
        <p:txBody>
          <a:bodyPr>
            <a:noAutofit/>
          </a:bodyPr>
          <a:lstStyle/>
          <a:p>
            <a:pPr>
              <a:defRPr/>
            </a:pPr>
            <a:r>
              <a:rPr lang="en-US" dirty="0" smtClean="0"/>
              <a:t>Device Tree Defines Available CPU</a:t>
            </a:r>
          </a:p>
        </p:txBody>
      </p:sp>
      <p:sp>
        <p:nvSpPr>
          <p:cNvPr id="4" name="Rectangle 3"/>
          <p:cNvSpPr/>
          <p:nvPr/>
        </p:nvSpPr>
        <p:spPr>
          <a:xfrm>
            <a:off x="457200" y="1676400"/>
            <a:ext cx="7967850" cy="4247317"/>
          </a:xfrm>
          <a:prstGeom prst="rect">
            <a:avLst/>
          </a:prstGeom>
        </p:spPr>
        <p:txBody>
          <a:bodyPr wrap="square">
            <a:spAutoFit/>
          </a:bodyPr>
          <a:lstStyle/>
          <a:p>
            <a:r>
              <a:rPr lang="en-US" b="1" dirty="0" smtClean="0">
                <a:latin typeface="Courier New" pitchFamily="49" charset="0"/>
                <a:cs typeface="Courier New" pitchFamily="49" charset="0"/>
              </a:rPr>
              <a:t>	cpus </a:t>
            </a:r>
          </a:p>
          <a:p>
            <a:r>
              <a:rPr lang="en-US" b="1" dirty="0" smtClean="0">
                <a:latin typeface="Courier New" pitchFamily="49" charset="0"/>
                <a:cs typeface="Courier New" pitchFamily="49" charset="0"/>
              </a:rPr>
              <a:t>{		interrupt-parent = &lt;&amp;gic&gt;;</a:t>
            </a:r>
          </a:p>
          <a:p>
            <a:r>
              <a:rPr lang="en-US" b="1" dirty="0" smtClean="0">
                <a:latin typeface="Courier New" pitchFamily="49" charset="0"/>
                <a:cs typeface="Courier New" pitchFamily="49" charset="0"/>
              </a:rPr>
              <a:t>		cpu@0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cpu@1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cpu@2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cpu@3 {</a:t>
            </a:r>
          </a:p>
          <a:p>
            <a:r>
              <a:rPr lang="en-US" b="1" dirty="0" smtClean="0">
                <a:latin typeface="Courier New" pitchFamily="49" charset="0"/>
                <a:cs typeface="Courier New" pitchFamily="49" charset="0"/>
              </a:rPr>
              <a:t>			compatible = "arm,cortex-a15";</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762883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Memory Defined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The device tree defines which memory is used by the Linux and which is used by the </a:t>
            </a:r>
            <a:r>
              <a:rPr lang="en-US" sz="2800" b="0" dirty="0" smtClean="0">
                <a:solidFill>
                  <a:schemeClr val="tx1"/>
                </a:solidFill>
              </a:rPr>
              <a:t>DSP</a:t>
            </a:r>
            <a:endParaRPr lang="en-US" sz="2400" b="0" dirty="0" smtClean="0">
              <a:solidFill>
                <a:schemeClr val="tx1"/>
              </a:solidFill>
            </a:endParaRPr>
          </a:p>
          <a:p>
            <a:pPr marL="514350" indent="-514350" algn="l">
              <a:buFont typeface="Arial" pitchFamily="34" charset="0"/>
              <a:buChar char="•"/>
            </a:pPr>
            <a:r>
              <a:rPr lang="en-US" sz="2800" b="0" dirty="0" smtClean="0">
                <a:solidFill>
                  <a:schemeClr val="tx1"/>
                </a:solidFill>
              </a:rPr>
              <a:t>The </a:t>
            </a:r>
            <a:r>
              <a:rPr lang="en-US" sz="2800" b="0" dirty="0" smtClean="0">
                <a:solidFill>
                  <a:schemeClr val="tx1"/>
                </a:solidFill>
              </a:rPr>
              <a:t>Device Tree for the EVMK2H is </a:t>
            </a:r>
            <a:r>
              <a:rPr lang="en-US" sz="2800" dirty="0" smtClean="0"/>
              <a:t>k2hk-evm</a:t>
            </a:r>
            <a:r>
              <a:rPr lang="en-US" sz="2800" b="0" dirty="0" smtClean="0">
                <a:solidFill>
                  <a:schemeClr val="tx1"/>
                </a:solidFill>
              </a:rPr>
              <a:t>.dts</a:t>
            </a:r>
            <a:r>
              <a:rPr lang="en-US" sz="2800" b="0" dirty="0" smtClean="0">
                <a:solidFill>
                  <a:schemeClr val="tx1"/>
                </a:solidFill>
              </a:rPr>
              <a:t>. This tree defines several memories, including the total logical memory and what part of it will be used by the kernel. It also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0" indent="0">
              <a:buNone/>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31</a:t>
            </a:fld>
            <a:endParaRPr lang="en-US" dirty="0"/>
          </a:p>
        </p:txBody>
      </p:sp>
    </p:spTree>
    <p:extLst>
      <p:ext uri="{BB962C8B-B14F-4D97-AF65-F5344CB8AC3E}">
        <p14:creationId xmlns:p14="http://schemas.microsoft.com/office/powerpoint/2010/main" val="181912861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a:t>
            </a:r>
            <a:r>
              <a:rPr lang="en-US" sz="3600" dirty="0" smtClean="0"/>
              <a:t>for 6638K2K-</a:t>
            </a:r>
            <a:br>
              <a:rPr lang="en-US" sz="3600" dirty="0" smtClean="0"/>
            </a:br>
            <a:r>
              <a:rPr lang="en-US" sz="3600" dirty="0" smtClean="0"/>
              <a:t>Device Tree </a:t>
            </a:r>
            <a:endParaRPr lang="en-US" sz="3600" dirty="0"/>
          </a:p>
        </p:txBody>
      </p:sp>
      <p:sp>
        <p:nvSpPr>
          <p:cNvPr id="6" name="Rectangle 5"/>
          <p:cNvSpPr/>
          <p:nvPr/>
        </p:nvSpPr>
        <p:spPr>
          <a:xfrm>
            <a:off x="418673" y="2767048"/>
            <a:ext cx="7990609" cy="1384995"/>
          </a:xfrm>
          <a:prstGeom prst="rect">
            <a:avLst/>
          </a:prstGeom>
        </p:spPr>
        <p:txBody>
          <a:bodyPr wrap="square">
            <a:spAutoFit/>
          </a:bodyPr>
          <a:lstStyle/>
          <a:p>
            <a:r>
              <a:rPr lang="en-US" sz="1400" b="1" dirty="0" smtClean="0">
                <a:latin typeface="Courier New" pitchFamily="49" charset="0"/>
                <a:cs typeface="Courier New" pitchFamily="49" charset="0"/>
              </a:rPr>
              <a:t>dspmem: dspmem</a:t>
            </a:r>
          </a:p>
          <a:p>
            <a:r>
              <a:rPr lang="en-US"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compatible = "linux,rproc-user";			</a:t>
            </a:r>
          </a:p>
          <a:p>
            <a:r>
              <a:rPr lang="en-US" sz="1400" b="1" dirty="0" smtClean="0">
                <a:latin typeface="Courier New" pitchFamily="49" charset="0"/>
                <a:cs typeface="Courier New" pitchFamily="49" charset="0"/>
              </a:rPr>
              <a:t>mem  = &lt;0x0c000000 0x000600000	0xa0000000 0x20000000&gt;;			</a:t>
            </a:r>
          </a:p>
          <a:p>
            <a:r>
              <a:rPr lang="en-US" sz="1400" b="1" dirty="0" smtClean="0">
                <a:latin typeface="Courier New" pitchFamily="49" charset="0"/>
                <a:cs typeface="Courier New" pitchFamily="49" charset="0"/>
              </a:rPr>
              <a:t>label = "dspmem";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7" name="Rectangle 6"/>
          <p:cNvSpPr/>
          <p:nvPr/>
        </p:nvSpPr>
        <p:spPr>
          <a:xfrm>
            <a:off x="513469" y="1379863"/>
            <a:ext cx="7828671" cy="954107"/>
          </a:xfrm>
          <a:prstGeom prst="rect">
            <a:avLst/>
          </a:prstGeom>
        </p:spPr>
        <p:txBody>
          <a:bodyPr wrap="square">
            <a:spAutoFit/>
          </a:bodyPr>
          <a:lstStyle/>
          <a:p>
            <a:r>
              <a:rPr lang="en-US" sz="1400" b="1" dirty="0" smtClean="0">
                <a:latin typeface="Courier New" pitchFamily="49" charset="0"/>
                <a:cs typeface="Courier New" pitchFamily="49" charset="0"/>
              </a:rPr>
              <a:t> memory </a:t>
            </a: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      reg = &lt;0x00000000 0x80000000 0x00000000 0x20000000&gt;;        </a:t>
            </a:r>
          </a:p>
          <a:p>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8" name="TextBox 7"/>
          <p:cNvSpPr txBox="1"/>
          <p:nvPr/>
        </p:nvSpPr>
        <p:spPr>
          <a:xfrm>
            <a:off x="661181" y="4605763"/>
            <a:ext cx="7230794" cy="1754326"/>
          </a:xfrm>
          <a:prstGeom prst="rect">
            <a:avLst/>
          </a:prstGeom>
          <a:noFill/>
        </p:spPr>
        <p:txBody>
          <a:bodyPr wrap="square" rtlCol="0">
            <a:spAutoFit/>
          </a:bodyPr>
          <a:lstStyle/>
          <a:p>
            <a:r>
              <a:rPr lang="en-US" dirty="0" smtClean="0"/>
              <a:t>NOTES: </a:t>
            </a:r>
          </a:p>
          <a:p>
            <a:r>
              <a:rPr lang="en-US" dirty="0" smtClean="0"/>
              <a:t>linux-keystone/arch/arm/boot/dts /k2hk-evm.dts  includes two files, keystone.dtsi and k2hk.dtsi. </a:t>
            </a:r>
            <a:r>
              <a:rPr lang="en-US" dirty="0"/>
              <a:t> </a:t>
            </a:r>
            <a:r>
              <a:rPr lang="en-US" dirty="0" smtClean="0"/>
              <a:t>The memories are defined in these files</a:t>
            </a:r>
            <a:endParaRPr lang="en-US" dirty="0"/>
          </a:p>
          <a:p>
            <a:r>
              <a:rPr lang="en-US" dirty="0" smtClean="0"/>
              <a:t>T</a:t>
            </a:r>
            <a:r>
              <a:rPr lang="en-US" dirty="0" smtClean="0"/>
              <a:t>he </a:t>
            </a:r>
            <a:r>
              <a:rPr lang="en-US" dirty="0" smtClean="0"/>
              <a:t>start address of the DSP DDR is determined by the U-BOOT parameters</a:t>
            </a:r>
            <a:r>
              <a:rPr lang="en-US" dirty="0" smtClean="0"/>
              <a:t>.</a:t>
            </a:r>
            <a:endParaRPr lang="en-US" dirty="0" smtClean="0"/>
          </a:p>
          <a:p>
            <a:r>
              <a:rPr lang="en-US" dirty="0" smtClean="0"/>
              <a:t>When building DSP code, one must be aware what is the start DDR address for DSP </a:t>
            </a:r>
            <a:endParaRPr lang="en-US" dirty="0"/>
          </a:p>
        </p:txBody>
      </p:sp>
    </p:spTree>
    <p:extLst>
      <p:ext uri="{BB962C8B-B14F-4D97-AF65-F5344CB8AC3E}">
        <p14:creationId xmlns:p14="http://schemas.microsoft.com/office/powerpoint/2010/main" val="2401240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idx="1"/>
          </p:nvPr>
        </p:nvSpPr>
        <p:spPr/>
        <p:txBody>
          <a:bodyPr>
            <a:normAutofit/>
          </a:bodyPr>
          <a:lstStyle/>
          <a:p>
            <a:pPr marL="514350" indent="-514350" algn="l">
              <a:buFont typeface="Arial" pitchFamily="34" charset="0"/>
              <a:buChar char="•"/>
            </a:pPr>
            <a:r>
              <a:rPr lang="en-US" sz="2800" b="0" dirty="0" smtClean="0">
                <a:solidFill>
                  <a:schemeClr val="tx1"/>
                </a:solidFill>
              </a:rPr>
              <a:t>For each C66x CorePac, seven memory definitions: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4"/>
          </p:nvPr>
        </p:nvSpPr>
        <p:spPr>
          <a:prstGeom prst="rect">
            <a:avLst/>
          </a:prstGeom>
        </p:spPr>
        <p:txBody>
          <a:bodyPr/>
          <a:lstStyle/>
          <a:p>
            <a:fld id="{B1006088-BF21-4FD5-870B-675EAADE47BD}" type="slidenum">
              <a:rPr lang="en-US" smtClean="0"/>
              <a:pPr/>
              <a:t>33</a:t>
            </a:fld>
            <a:endParaRPr lang="en-US" dirty="0"/>
          </a:p>
        </p:txBody>
      </p:sp>
    </p:spTree>
    <p:extLst>
      <p:ext uri="{BB962C8B-B14F-4D97-AF65-F5344CB8AC3E}">
        <p14:creationId xmlns:p14="http://schemas.microsoft.com/office/powerpoint/2010/main" val="17116640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6638K2K</a:t>
            </a:r>
            <a:br>
              <a:rPr lang="en-US" sz="3600" dirty="0" smtClean="0"/>
            </a:br>
            <a:r>
              <a:rPr lang="en-US" sz="3600" dirty="0" smtClean="0"/>
              <a:t>Device Tree</a:t>
            </a:r>
            <a:endParaRPr lang="en-US" sz="3600" dirty="0"/>
          </a:p>
        </p:txBody>
      </p:sp>
      <p:sp>
        <p:nvSpPr>
          <p:cNvPr id="8" name="Rectangle 7"/>
          <p:cNvSpPr/>
          <p:nvPr/>
        </p:nvSpPr>
        <p:spPr>
          <a:xfrm>
            <a:off x="548639" y="1706339"/>
            <a:ext cx="7920111" cy="3693319"/>
          </a:xfrm>
          <a:prstGeom prst="rect">
            <a:avLst/>
          </a:prstGeom>
        </p:spPr>
        <p:txBody>
          <a:bodyPr wrap="square">
            <a:spAutoFit/>
          </a:bodyPr>
          <a:lstStyle/>
          <a:p>
            <a:r>
              <a:rPr lang="en-US" b="1" dirty="0" smtClean="0">
                <a:latin typeface="Courier New" pitchFamily="49" charset="0"/>
                <a:cs typeface="Courier New" pitchFamily="49" charset="0"/>
              </a:rPr>
              <a:t>dsp7: dsp7 </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compatible = "linux,rproc-user";</a:t>
            </a:r>
          </a:p>
          <a:p>
            <a:r>
              <a:rPr lang="en-US" b="1" dirty="0" smtClean="0">
                <a:latin typeface="Courier New" pitchFamily="49" charset="0"/>
                <a:cs typeface="Courier New" pitchFamily="49" charset="0"/>
              </a:rPr>
              <a:t>                        reg = &lt;0x0262005C 4</a:t>
            </a:r>
          </a:p>
          <a:p>
            <a:r>
              <a:rPr lang="en-US" b="1" dirty="0" smtClean="0">
                <a:latin typeface="Courier New" pitchFamily="49" charset="0"/>
                <a:cs typeface="Courier New" pitchFamily="49" charset="0"/>
              </a:rPr>
              <a:t>                               0x02350858 4</a:t>
            </a:r>
          </a:p>
          <a:p>
            <a:r>
              <a:rPr lang="en-US" b="1" dirty="0" smtClean="0">
                <a:latin typeface="Courier New" pitchFamily="49" charset="0"/>
                <a:cs typeface="Courier New" pitchFamily="49" charset="0"/>
              </a:rPr>
              <a:t>                               0x02350a58 4</a:t>
            </a:r>
          </a:p>
          <a:p>
            <a:r>
              <a:rPr lang="en-US" b="1" dirty="0" smtClean="0">
                <a:latin typeface="Courier New" pitchFamily="49" charset="0"/>
                <a:cs typeface="Courier New" pitchFamily="49" charset="0"/>
              </a:rPr>
              <a:t>                               0x0262025C 4</a:t>
            </a:r>
          </a:p>
          <a:p>
            <a:r>
              <a:rPr lang="en-US" b="1" dirty="0" smtClean="0">
                <a:latin typeface="Courier New" pitchFamily="49" charset="0"/>
                <a:cs typeface="Courier New" pitchFamily="49" charset="0"/>
              </a:rPr>
              <a:t>                               0x17e00000 0x00008000</a:t>
            </a:r>
          </a:p>
          <a:p>
            <a:r>
              <a:rPr lang="en-US" b="1" dirty="0" smtClean="0">
                <a:latin typeface="Courier New" pitchFamily="49" charset="0"/>
                <a:cs typeface="Courier New" pitchFamily="49" charset="0"/>
              </a:rPr>
              <a:t>                               0x17f00000 0x00008000</a:t>
            </a:r>
          </a:p>
          <a:p>
            <a:r>
              <a:rPr lang="en-US" b="1" dirty="0" smtClean="0">
                <a:latin typeface="Courier New" pitchFamily="49" charset="0"/>
                <a:cs typeface="Courier New" pitchFamily="49" charset="0"/>
              </a:rPr>
              <a:t>                               0x17800000 0x00100000&gt;;</a:t>
            </a:r>
          </a:p>
          <a:p>
            <a:r>
              <a:rPr lang="en-US" b="1" dirty="0" smtClean="0">
                <a:latin typeface="Courier New" pitchFamily="49" charset="0"/>
                <a:cs typeface="Courier New" pitchFamily="49" charset="0"/>
              </a:rPr>
              <a:t>                        reg-names = "boot-address", "psc-mdstat", "psc-mdctl", "ipcgr", "l1pram", "l1dram", "l2ram";</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9651373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966172"/>
            <a:ext cx="8467725" cy="5248423"/>
          </a:xfrm>
        </p:spPr>
        <p:txBody>
          <a:bodyPr/>
          <a:lstStyle/>
          <a:p>
            <a:r>
              <a:rPr lang="en-US" sz="2800" dirty="0"/>
              <a:t>The size of the DSP </a:t>
            </a:r>
            <a:r>
              <a:rPr lang="en-US" sz="2800" dirty="0" smtClean="0"/>
              <a:t>DDR reserve </a:t>
            </a:r>
            <a:r>
              <a:rPr lang="en-US" sz="2800" dirty="0"/>
              <a:t>memory is defined in UBOOT as mem_reserve. The default size is 512M – 0x2000 0000</a:t>
            </a:r>
          </a:p>
          <a:p>
            <a:r>
              <a:rPr lang="en-US" sz="2800" dirty="0" smtClean="0"/>
              <a:t>To </a:t>
            </a:r>
            <a:r>
              <a:rPr lang="en-US" sz="2800" dirty="0" smtClean="0"/>
              <a:t>change the size of the reserve memory, the value mem_reserve should be changed in the UBOOT using </a:t>
            </a:r>
            <a:r>
              <a:rPr lang="en-US" sz="2800" b="1" dirty="0" smtClean="0">
                <a:latin typeface="Courier New" pitchFamily="49" charset="0"/>
                <a:cs typeface="Courier New" pitchFamily="49" charset="0"/>
              </a:rPr>
              <a:t>setenv mem_reserve value</a:t>
            </a:r>
          </a:p>
          <a:p>
            <a:r>
              <a:rPr lang="en-US" sz="2800" dirty="0" smtClean="0"/>
              <a:t>NOTE: The UBOOT code uses the function ustrtoul to convert the ASCII value into a numeric value. It understands notations such as 512M.</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35</a:t>
            </a:fld>
            <a:endParaRPr lang="en-US" dirty="0"/>
          </a:p>
        </p:txBody>
      </p:sp>
    </p:spTree>
    <p:extLst>
      <p:ext uri="{BB962C8B-B14F-4D97-AF65-F5344CB8AC3E}">
        <p14:creationId xmlns:p14="http://schemas.microsoft.com/office/powerpoint/2010/main" val="241909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966172"/>
            <a:ext cx="8467725" cy="5248423"/>
          </a:xfrm>
        </p:spPr>
        <p:txBody>
          <a:bodyPr/>
          <a:lstStyle/>
          <a:p>
            <a:r>
              <a:rPr lang="en-US" sz="2800" dirty="0" smtClean="0"/>
              <a:t>Question</a:t>
            </a:r>
            <a:r>
              <a:rPr lang="en-US" sz="2800" dirty="0" smtClean="0"/>
              <a:t>: 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a:t>
            </a:r>
            <a:r>
              <a:rPr lang="en-US" sz="2600" dirty="0" smtClean="0"/>
              <a:t>UBOOT</a:t>
            </a:r>
            <a:endParaRPr lang="en-US" sz="2600" dirty="0"/>
          </a:p>
          <a:p>
            <a:pPr lvl="1"/>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36</a:t>
            </a:fld>
            <a:endParaRPr lang="en-US" dirty="0"/>
          </a:p>
        </p:txBody>
      </p:sp>
    </p:spTree>
    <p:extLst>
      <p:ext uri="{BB962C8B-B14F-4D97-AF65-F5344CB8AC3E}">
        <p14:creationId xmlns:p14="http://schemas.microsoft.com/office/powerpoint/2010/main" val="908499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33147"/>
            <a:ext cx="8458200" cy="1054989"/>
          </a:xfrm>
        </p:spPr>
        <p:txBody>
          <a:bodyPr/>
          <a:lstStyle/>
          <a:p>
            <a:r>
              <a:rPr lang="en-US" dirty="0" smtClean="0"/>
              <a:t>Building DSP Code for MPM</a:t>
            </a:r>
            <a:endParaRPr lang="en-US" dirty="0"/>
          </a:p>
        </p:txBody>
      </p:sp>
      <p:sp>
        <p:nvSpPr>
          <p:cNvPr id="8" name="Rectangle 7"/>
          <p:cNvSpPr/>
          <p:nvPr/>
        </p:nvSpPr>
        <p:spPr>
          <a:xfrm>
            <a:off x="548639" y="1088136"/>
            <a:ext cx="7920111" cy="5262979"/>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MPM if DDR is used by the DSP.</a:t>
            </a:r>
          </a:p>
          <a:p>
            <a:pPr marL="514350" indent="-514350">
              <a:buFont typeface="Arial" pitchFamily="34" charset="0"/>
              <a:buChar char="•"/>
            </a:pPr>
            <a:r>
              <a:rPr lang="en-US" sz="2800" dirty="0" smtClean="0"/>
              <a:t>If the DSP code uses only L2 memory, no action is needed. But if the DSP code uses DDR, a new   platform must be defined.</a:t>
            </a:r>
          </a:p>
          <a:p>
            <a:pPr marL="514350" indent="-514350">
              <a:buFont typeface="Arial" pitchFamily="34" charset="0"/>
              <a:buChar char="•"/>
            </a:pPr>
            <a:r>
              <a:rPr lang="en-US" sz="2800" dirty="0" smtClean="0"/>
              <a:t>Projects that do not use RTSC must have a linker command to define the memory structure. The linker command must be modified to work with MPM.</a:t>
            </a:r>
          </a:p>
        </p:txBody>
      </p:sp>
    </p:spTree>
    <p:extLst>
      <p:ext uri="{BB962C8B-B14F-4D97-AF65-F5344CB8AC3E}">
        <p14:creationId xmlns:p14="http://schemas.microsoft.com/office/powerpoint/2010/main" val="722127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24003"/>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38</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2112264" y="1049387"/>
            <a:ext cx="4538486" cy="5676927"/>
          </a:xfrm>
          <a:prstGeom prst="rect">
            <a:avLst/>
          </a:prstGeom>
          <a:noFill/>
          <a:ln w="9525">
            <a:noFill/>
            <a:miter lim="800000"/>
            <a:headEnd/>
            <a:tailEnd/>
          </a:ln>
        </p:spPr>
      </p:pic>
    </p:spTree>
    <p:extLst>
      <p:ext uri="{BB962C8B-B14F-4D97-AF65-F5344CB8AC3E}">
        <p14:creationId xmlns:p14="http://schemas.microsoft.com/office/powerpoint/2010/main" val="3070147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859"/>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39</a:t>
            </a:fld>
            <a:endParaRPr lang="en-US" dirty="0"/>
          </a:p>
        </p:txBody>
      </p:sp>
      <p:pic>
        <p:nvPicPr>
          <p:cNvPr id="5" name="Picture 4"/>
          <p:cNvPicPr/>
          <p:nvPr/>
        </p:nvPicPr>
        <p:blipFill>
          <a:blip r:embed="rId2" cstate="print"/>
          <a:srcRect/>
          <a:stretch>
            <a:fillRect/>
          </a:stretch>
        </p:blipFill>
        <p:spPr bwMode="auto">
          <a:xfrm>
            <a:off x="1668645" y="1048030"/>
            <a:ext cx="5588298" cy="5246718"/>
          </a:xfrm>
          <a:prstGeom prst="rect">
            <a:avLst/>
          </a:prstGeom>
          <a:noFill/>
          <a:ln w="9525">
            <a:noFill/>
            <a:miter lim="800000"/>
            <a:headEnd/>
            <a:tailEnd/>
          </a:ln>
        </p:spPr>
      </p:pic>
    </p:spTree>
    <p:extLst>
      <p:ext uri="{BB962C8B-B14F-4D97-AF65-F5344CB8AC3E}">
        <p14:creationId xmlns:p14="http://schemas.microsoft.com/office/powerpoint/2010/main" val="391701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MPM Operation</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MPM server daemon maintains a state machine for each slave core</a:t>
            </a:r>
          </a:p>
          <a:p>
            <a:pPr lvl="0" eaLnBrk="1" hangingPunct="1"/>
            <a:r>
              <a:rPr lang="en-US" dirty="0" smtClean="0"/>
              <a:t>MPM command line (or client) utility provides a command line interface to MPM server.  Can be called from a terminal or from an application</a:t>
            </a:r>
          </a:p>
          <a:p>
            <a:pPr lvl="0" eaLnBrk="1" hangingPunct="1"/>
            <a:r>
              <a:rPr lang="en-US" dirty="0" smtClean="0"/>
              <a:t>MPM can reset a core, load a core with executable, run a core, collect messages from a core, and collect information after core crash (if there is an exception)</a:t>
            </a:r>
          </a:p>
        </p:txBody>
      </p:sp>
    </p:spTree>
    <p:extLst>
      <p:ext uri="{BB962C8B-B14F-4D97-AF65-F5344CB8AC3E}">
        <p14:creationId xmlns:p14="http://schemas.microsoft.com/office/powerpoint/2010/main" val="1379617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1382750"/>
            <a:ext cx="8229600" cy="4685537"/>
          </a:xfrm>
        </p:spPr>
        <p:txBody>
          <a:bodyPr>
            <a:noAutofit/>
          </a:bodyPr>
          <a:lstStyle/>
          <a:p>
            <a:pPr lvl="0" eaLnBrk="1" hangingPunct="1"/>
            <a:r>
              <a:rPr lang="en-US" sz="3600" dirty="0" smtClean="0"/>
              <a:t>MPM</a:t>
            </a:r>
            <a:endParaRPr lang="en-US" sz="3600" dirty="0" smtClean="0"/>
          </a:p>
          <a:p>
            <a:pPr lvl="0" eaLnBrk="1" hangingPunct="1"/>
            <a:r>
              <a:rPr lang="en-US" sz="3600" dirty="0" smtClean="0"/>
              <a:t>Memory </a:t>
            </a:r>
            <a:r>
              <a:rPr lang="en-US" sz="3600" dirty="0" smtClean="0"/>
              <a:t>management </a:t>
            </a:r>
          </a:p>
          <a:p>
            <a:pPr lvl="0" eaLnBrk="1" hangingPunct="1"/>
            <a:r>
              <a:rPr lang="en-US" sz="3600" b="1" dirty="0"/>
              <a:t>ARM-DSP Communication </a:t>
            </a:r>
            <a:r>
              <a:rPr lang="en-US" sz="3600" b="1" dirty="0" smtClean="0"/>
              <a:t>Architecture</a:t>
            </a:r>
          </a:p>
          <a:p>
            <a:pPr lvl="0" eaLnBrk="1" hangingPunct="1"/>
            <a:r>
              <a:rPr lang="en-US" sz="3600" dirty="0" smtClean="0"/>
              <a:t>Resource </a:t>
            </a:r>
            <a:r>
              <a:rPr lang="en-US" sz="3600" dirty="0"/>
              <a:t>management</a:t>
            </a:r>
          </a:p>
          <a:p>
            <a:pPr eaLnBrk="1" hangingPunct="1"/>
            <a:endParaRPr lang="en-US" dirty="0" smtClean="0"/>
          </a:p>
        </p:txBody>
      </p:sp>
    </p:spTree>
    <p:extLst>
      <p:ext uri="{BB962C8B-B14F-4D97-AF65-F5344CB8AC3E}">
        <p14:creationId xmlns:p14="http://schemas.microsoft.com/office/powerpoint/2010/main" val="3088420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ARM-DSP Communication Architecture</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extLst>
      <p:ext uri="{BB962C8B-B14F-4D97-AF65-F5344CB8AC3E}">
        <p14:creationId xmlns:p14="http://schemas.microsoft.com/office/powerpoint/2010/main" val="310077022"/>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Exchanging data and messages between ARM and DSP</a:t>
            </a:r>
          </a:p>
          <a:p>
            <a:pPr lvl="1"/>
            <a:r>
              <a:rPr lang="en-US" sz="2400" dirty="0" smtClean="0"/>
              <a:t>User Space </a:t>
            </a:r>
            <a:r>
              <a:rPr lang="en-US" sz="2400" dirty="0" smtClean="0"/>
              <a:t>libraries</a:t>
            </a:r>
            <a:endParaRPr lang="en-US" sz="2400" dirty="0" smtClean="0"/>
          </a:p>
          <a:p>
            <a:pPr lvl="1"/>
            <a:r>
              <a:rPr lang="en-US" sz="2400" dirty="0" smtClean="0"/>
              <a:t>Applications that use IPC – OpenCL, openMP</a:t>
            </a:r>
          </a:p>
          <a:p>
            <a:pPr lvl="0">
              <a:buNone/>
            </a:pPr>
            <a:endParaRPr lang="en-US" sz="2800" dirty="0" smtClean="0"/>
          </a:p>
          <a:p>
            <a:pPr lvl="0"/>
            <a:endParaRPr lang="en-US" sz="2800" dirty="0" smtClean="0"/>
          </a:p>
          <a:p>
            <a:pPr lvl="0"/>
            <a:endParaRPr lang="en-US" sz="2800" dirty="0"/>
          </a:p>
        </p:txBody>
      </p:sp>
    </p:spTree>
    <p:extLst>
      <p:ext uri="{BB962C8B-B14F-4D97-AF65-F5344CB8AC3E}">
        <p14:creationId xmlns:p14="http://schemas.microsoft.com/office/powerpoint/2010/main" val="3615966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29268"/>
          </a:xfrm>
        </p:spPr>
        <p:txBody>
          <a:bodyPr>
            <a:noAutofit/>
          </a:bodyPr>
          <a:lstStyle/>
          <a:p>
            <a:r>
              <a:rPr lang="en-US" sz="3600" dirty="0" smtClean="0"/>
              <a:t>User Mode ARM and DSP  IPC Issues</a:t>
            </a:r>
            <a:endParaRPr lang="en-US" sz="3600" b="1" dirty="0"/>
          </a:p>
        </p:txBody>
      </p:sp>
      <p:sp>
        <p:nvSpPr>
          <p:cNvPr id="3" name="Content Placeholder 2"/>
          <p:cNvSpPr>
            <a:spLocks noGrp="1"/>
          </p:cNvSpPr>
          <p:nvPr>
            <p:ph idx="1"/>
          </p:nvPr>
        </p:nvSpPr>
        <p:spPr>
          <a:xfrm>
            <a:off x="457200" y="1081668"/>
            <a:ext cx="8229600" cy="4986620"/>
          </a:xfrm>
        </p:spPr>
        <p:txBody>
          <a:bodyPr>
            <a:noAutofit/>
          </a:bodyPr>
          <a:lstStyle/>
          <a:p>
            <a:pPr lvl="0"/>
            <a:r>
              <a:rPr lang="en-US" sz="2800" dirty="0" smtClean="0"/>
              <a:t>Logical and physical Memory </a:t>
            </a:r>
          </a:p>
          <a:p>
            <a:pPr lvl="1"/>
            <a:r>
              <a:rPr lang="en-US" sz="2400" dirty="0" smtClean="0"/>
              <a:t>Continuous Memory</a:t>
            </a:r>
          </a:p>
          <a:p>
            <a:pPr lvl="1"/>
            <a:r>
              <a:rPr lang="en-US" sz="2400" dirty="0" smtClean="0"/>
              <a:t>Different translation types</a:t>
            </a:r>
            <a:endParaRPr lang="en-US" sz="2400" dirty="0" smtClean="0"/>
          </a:p>
          <a:p>
            <a:pPr lvl="0"/>
            <a:r>
              <a:rPr lang="en-US" sz="2800" dirty="0" smtClean="0"/>
              <a:t>Linux Protection</a:t>
            </a:r>
          </a:p>
          <a:p>
            <a:pPr lvl="1"/>
            <a:r>
              <a:rPr lang="en-US" sz="2400" dirty="0" smtClean="0"/>
              <a:t>By-pass the MMU, get physical address from kernel space</a:t>
            </a:r>
            <a:endParaRPr lang="en-US" sz="2400" dirty="0" smtClean="0"/>
          </a:p>
          <a:p>
            <a:pPr lvl="0"/>
            <a:r>
              <a:rPr lang="en-US" sz="2800" dirty="0" smtClean="0"/>
              <a:t>Linux and DSP Coherency</a:t>
            </a:r>
          </a:p>
          <a:p>
            <a:pPr lvl="1"/>
            <a:r>
              <a:rPr lang="en-US" sz="2400" dirty="0" smtClean="0"/>
              <a:t>There is not coherency between the ARM memory and the DSP direct access</a:t>
            </a:r>
            <a:endParaRPr lang="en-US" sz="2400" dirty="0" smtClean="0"/>
          </a:p>
          <a:p>
            <a:pPr lvl="0"/>
            <a:r>
              <a:rPr lang="en-US" sz="2800" dirty="0" smtClean="0"/>
              <a:t>Free messages and data</a:t>
            </a:r>
          </a:p>
          <a:p>
            <a:pPr lvl="1"/>
            <a:r>
              <a:rPr lang="en-US" sz="2400" dirty="0" smtClean="0"/>
              <a:t>How does the ARM know when it can re-use the memory?</a:t>
            </a:r>
          </a:p>
          <a:p>
            <a:pPr lvl="0"/>
            <a:endParaRPr lang="en-US" sz="2800" dirty="0" smtClean="0"/>
          </a:p>
          <a:p>
            <a:pPr lvl="0"/>
            <a:endParaRPr lang="en-US" sz="2800" dirty="0"/>
          </a:p>
        </p:txBody>
      </p:sp>
    </p:spTree>
    <p:extLst>
      <p:ext uri="{BB962C8B-B14F-4D97-AF65-F5344CB8AC3E}">
        <p14:creationId xmlns:p14="http://schemas.microsoft.com/office/powerpoint/2010/main" val="11108758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dirty="0" smtClean="0"/>
              <a:t>Current solution (release 4_18)-</a:t>
            </a:r>
            <a:r>
              <a:rPr lang="en-US" sz="3600" b="1" dirty="0" smtClean="0"/>
              <a:t> </a:t>
            </a:r>
            <a:r>
              <a:rPr lang="en-US" sz="3600" b="1" dirty="0" smtClean="0"/>
              <a:t>IPCv3</a:t>
            </a:r>
            <a:endParaRPr lang="en-US" sz="3600" b="1" dirty="0"/>
          </a:p>
        </p:txBody>
      </p:sp>
      <p:sp>
        <p:nvSpPr>
          <p:cNvPr id="3" name="Content Placeholder 2"/>
          <p:cNvSpPr>
            <a:spLocks noGrp="1"/>
          </p:cNvSpPr>
          <p:nvPr>
            <p:ph idx="1"/>
          </p:nvPr>
        </p:nvSpPr>
        <p:spPr>
          <a:xfrm>
            <a:off x="457200" y="804549"/>
            <a:ext cx="8229600" cy="5272865"/>
          </a:xfrm>
        </p:spPr>
        <p:txBody>
          <a:bodyPr>
            <a:noAutofit/>
          </a:bodyPr>
          <a:lstStyle/>
          <a:p>
            <a:pPr lvl="0">
              <a:buFont typeface="Arial" panose="020B0604020202020204" pitchFamily="34" charset="0"/>
              <a:buChar char="•"/>
            </a:pPr>
            <a:r>
              <a:rPr lang="en-US" dirty="0" smtClean="0"/>
              <a:t>From ARM to DSP</a:t>
            </a:r>
          </a:p>
          <a:p>
            <a:pPr lvl="1">
              <a:buFont typeface="Arial" panose="020B0604020202020204" pitchFamily="34" charset="0"/>
              <a:buChar char="•"/>
            </a:pPr>
            <a:r>
              <a:rPr lang="en-US" sz="2400" dirty="0" smtClean="0"/>
              <a:t>Copy the data from user space to kernel space memory</a:t>
            </a:r>
          </a:p>
          <a:p>
            <a:pPr lvl="1">
              <a:buFont typeface="Arial" panose="020B0604020202020204" pitchFamily="34" charset="0"/>
              <a:buChar char="•"/>
            </a:pPr>
            <a:r>
              <a:rPr lang="en-US" sz="2400" dirty="0" smtClean="0"/>
              <a:t>Copy the data from Kernel space memory to share memory DSP</a:t>
            </a:r>
          </a:p>
          <a:p>
            <a:pPr lvl="2">
              <a:buFont typeface="Arial" panose="020B0604020202020204" pitchFamily="34" charset="0"/>
              <a:buChar char="•"/>
            </a:pPr>
            <a:r>
              <a:rPr lang="en-US" sz="2000" dirty="0" smtClean="0"/>
              <a:t>Solve memory issues</a:t>
            </a:r>
          </a:p>
          <a:p>
            <a:pPr lvl="2">
              <a:buFont typeface="Arial" panose="020B0604020202020204" pitchFamily="34" charset="0"/>
              <a:buChar char="•"/>
            </a:pPr>
            <a:r>
              <a:rPr lang="en-US" sz="2000" dirty="0" smtClean="0"/>
              <a:t>Solve coherency issues on ARM  (DSP does not have hardware coherency anyhow)</a:t>
            </a:r>
          </a:p>
          <a:p>
            <a:pPr lvl="2">
              <a:buFont typeface="Arial" panose="020B0604020202020204" pitchFamily="34" charset="0"/>
              <a:buChar char="•"/>
            </a:pPr>
            <a:r>
              <a:rPr lang="en-US" sz="2000" dirty="0" smtClean="0"/>
              <a:t>Solve protection issue</a:t>
            </a:r>
          </a:p>
          <a:p>
            <a:pPr lvl="1">
              <a:buFont typeface="Arial" panose="020B0604020202020204" pitchFamily="34" charset="0"/>
              <a:buChar char="•"/>
            </a:pPr>
            <a:r>
              <a:rPr lang="en-US" dirty="0" smtClean="0"/>
              <a:t>Needs close loop protocol to re-use shared memory</a:t>
            </a:r>
          </a:p>
          <a:p>
            <a:pPr lvl="1">
              <a:buFont typeface="Arial" panose="020B0604020202020204" pitchFamily="34" charset="0"/>
              <a:buChar char="•"/>
            </a:pPr>
            <a:r>
              <a:rPr lang="en-US" dirty="0" smtClean="0"/>
              <a:t>Involves two copies, requires CPU resources – Control Path</a:t>
            </a:r>
            <a:endParaRPr lang="en-US" dirty="0" smtClean="0"/>
          </a:p>
          <a:p>
            <a:pPr lvl="0"/>
            <a:endParaRPr lang="en-US" sz="2800" dirty="0"/>
          </a:p>
        </p:txBody>
      </p:sp>
    </p:spTree>
    <p:extLst>
      <p:ext uri="{BB962C8B-B14F-4D97-AF65-F5344CB8AC3E}">
        <p14:creationId xmlns:p14="http://schemas.microsoft.com/office/powerpoint/2010/main" val="1460370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IPCv3</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buNone/>
            </a:pPr>
            <a:r>
              <a:rPr lang="en-US" dirty="0" smtClean="0"/>
              <a:t>Control Path: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a:t>
            </a:r>
            <a:r>
              <a:rPr lang="en-US" dirty="0" smtClean="0"/>
              <a:t>space</a:t>
            </a:r>
            <a:endParaRPr lang="en-US" sz="2800" dirty="0" smtClean="0"/>
          </a:p>
          <a:p>
            <a:pPr lvl="0"/>
            <a:endParaRPr lang="en-US" sz="2800" dirty="0"/>
          </a:p>
        </p:txBody>
      </p:sp>
    </p:spTree>
    <p:extLst>
      <p:ext uri="{BB962C8B-B14F-4D97-AF65-F5344CB8AC3E}">
        <p14:creationId xmlns:p14="http://schemas.microsoft.com/office/powerpoint/2010/main" val="3561135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dirty="0" smtClean="0"/>
              <a:t>HPC solution (release 4_19)-</a:t>
            </a:r>
            <a:r>
              <a:rPr lang="en-US" sz="3600" b="1" dirty="0" smtClean="0"/>
              <a:t> Data path</a:t>
            </a:r>
            <a:endParaRPr lang="en-US" sz="3600" b="1" dirty="0"/>
          </a:p>
        </p:txBody>
      </p:sp>
      <p:sp>
        <p:nvSpPr>
          <p:cNvPr id="3" name="Content Placeholder 2"/>
          <p:cNvSpPr>
            <a:spLocks noGrp="1"/>
          </p:cNvSpPr>
          <p:nvPr>
            <p:ph idx="1"/>
          </p:nvPr>
        </p:nvSpPr>
        <p:spPr>
          <a:xfrm>
            <a:off x="457200" y="804549"/>
            <a:ext cx="8229600" cy="5272865"/>
          </a:xfrm>
        </p:spPr>
        <p:txBody>
          <a:bodyPr>
            <a:noAutofit/>
          </a:bodyPr>
          <a:lstStyle/>
          <a:p>
            <a:pPr lvl="0">
              <a:buFont typeface="Arial" panose="020B0604020202020204" pitchFamily="34" charset="0"/>
              <a:buChar char="•"/>
            </a:pPr>
            <a:r>
              <a:rPr lang="en-US" dirty="0" smtClean="0"/>
              <a:t>Used under-the-hood for openCL and openMP systems</a:t>
            </a:r>
          </a:p>
          <a:p>
            <a:pPr lvl="0">
              <a:buFont typeface="Arial" panose="020B0604020202020204" pitchFamily="34" charset="0"/>
              <a:buChar char="•"/>
            </a:pPr>
            <a:r>
              <a:rPr lang="en-US" dirty="0" smtClean="0"/>
              <a:t>Use cmem – get a continuous buffer to user domain</a:t>
            </a:r>
            <a:endParaRPr lang="en-US" dirty="0" smtClean="0"/>
          </a:p>
          <a:p>
            <a:pPr lvl="0">
              <a:buFont typeface="Arial" panose="020B0604020202020204" pitchFamily="34" charset="0"/>
              <a:buChar char="•"/>
            </a:pPr>
            <a:r>
              <a:rPr lang="en-US" dirty="0" smtClean="0"/>
              <a:t>Use the Navigator to move data – one copy by the navigator PktDMA</a:t>
            </a:r>
            <a:endParaRPr lang="en-US" dirty="0" smtClean="0"/>
          </a:p>
          <a:p>
            <a:pPr lvl="0">
              <a:buFont typeface="Arial" panose="020B0604020202020204" pitchFamily="34" charset="0"/>
              <a:buChar char="•"/>
            </a:pPr>
            <a:r>
              <a:rPr lang="en-US" dirty="0" smtClean="0"/>
              <a:t>Navigator takes care of free memory</a:t>
            </a:r>
          </a:p>
          <a:p>
            <a:pPr lvl="0"/>
            <a:r>
              <a:rPr lang="en-US" sz="2800" dirty="0" smtClean="0"/>
              <a:t>Faster than IPCv3 solution</a:t>
            </a:r>
            <a:endParaRPr lang="en-US" sz="2800" dirty="0"/>
          </a:p>
        </p:txBody>
      </p:sp>
    </p:spTree>
    <p:extLst>
      <p:ext uri="{BB962C8B-B14F-4D97-AF65-F5344CB8AC3E}">
        <p14:creationId xmlns:p14="http://schemas.microsoft.com/office/powerpoint/2010/main" val="2523730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dirty="0" smtClean="0"/>
              <a:t>Future solution Navigator based </a:t>
            </a:r>
            <a:r>
              <a:rPr lang="en-US" sz="3600" b="1" dirty="0" smtClean="0"/>
              <a:t>IPCv3</a:t>
            </a:r>
            <a:endParaRPr lang="en-US" sz="3600" b="1" dirty="0"/>
          </a:p>
        </p:txBody>
      </p:sp>
      <p:sp>
        <p:nvSpPr>
          <p:cNvPr id="3" name="Content Placeholder 2"/>
          <p:cNvSpPr>
            <a:spLocks noGrp="1"/>
          </p:cNvSpPr>
          <p:nvPr>
            <p:ph idx="1"/>
          </p:nvPr>
        </p:nvSpPr>
        <p:spPr>
          <a:xfrm>
            <a:off x="457200" y="1483112"/>
            <a:ext cx="8229600" cy="4594302"/>
          </a:xfrm>
        </p:spPr>
        <p:txBody>
          <a:bodyPr>
            <a:noAutofit/>
          </a:bodyPr>
          <a:lstStyle/>
          <a:p>
            <a:pPr lvl="0"/>
            <a:r>
              <a:rPr lang="en-US" sz="2800" dirty="0" smtClean="0"/>
              <a:t>Use the system that was developed in HPC release for genuine IPC messages between ARM and DSP</a:t>
            </a:r>
          </a:p>
          <a:p>
            <a:pPr lvl="0"/>
            <a:r>
              <a:rPr lang="en-US" sz="2800" dirty="0" smtClean="0"/>
              <a:t>Will be available in future releases (as of July 2014)</a:t>
            </a:r>
            <a:endParaRPr lang="en-US" sz="2800" dirty="0"/>
          </a:p>
        </p:txBody>
      </p:sp>
    </p:spTree>
    <p:extLst>
      <p:ext uri="{BB962C8B-B14F-4D97-AF65-F5344CB8AC3E}">
        <p14:creationId xmlns:p14="http://schemas.microsoft.com/office/powerpoint/2010/main" val="22359066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dirty="0" smtClean="0"/>
              <a:t>Support for User Develop </a:t>
            </a:r>
            <a:r>
              <a:rPr lang="en-US" sz="3600" b="1" dirty="0" smtClean="0"/>
              <a:t>IPC </a:t>
            </a:r>
            <a:endParaRPr lang="en-US" sz="3600" b="1" dirty="0"/>
          </a:p>
        </p:txBody>
      </p:sp>
      <p:sp>
        <p:nvSpPr>
          <p:cNvPr id="3" name="Content Placeholder 2"/>
          <p:cNvSpPr>
            <a:spLocks noGrp="1"/>
          </p:cNvSpPr>
          <p:nvPr>
            <p:ph idx="1"/>
          </p:nvPr>
        </p:nvSpPr>
        <p:spPr>
          <a:xfrm>
            <a:off x="457200" y="1066800"/>
            <a:ext cx="8229600" cy="5222488"/>
          </a:xfrm>
        </p:spPr>
        <p:txBody>
          <a:bodyPr>
            <a:noAutofit/>
          </a:bodyPr>
          <a:lstStyle/>
          <a:p>
            <a:pPr>
              <a:buNone/>
            </a:pPr>
            <a:r>
              <a:rPr lang="en-US" dirty="0" smtClean="0"/>
              <a:t>Fast Path: PktIO and QMSS</a:t>
            </a:r>
          </a:p>
          <a:p>
            <a:r>
              <a:rPr lang="en-US" sz="2800" dirty="0" smtClean="0"/>
              <a:t>Continuous memory is provided by cmem </a:t>
            </a:r>
          </a:p>
          <a:p>
            <a:r>
              <a:rPr lang="en-US" sz="2800" dirty="0" smtClean="0"/>
              <a:t>On </a:t>
            </a:r>
            <a:r>
              <a:rPr lang="en-US" sz="2800" dirty="0" smtClean="0"/>
              <a:t>the ARM side, </a:t>
            </a:r>
            <a:r>
              <a:rPr lang="en-US" sz="2800" dirty="0" smtClean="0"/>
              <a:t>there is a </a:t>
            </a:r>
            <a:r>
              <a:rPr lang="en-US" sz="2800" dirty="0" smtClean="0"/>
              <a:t>library netapi that supports creating, sending, and receiving packets from the ARM user space.</a:t>
            </a:r>
          </a:p>
          <a:p>
            <a:r>
              <a:rPr lang="en-US" sz="2800" dirty="0" smtClean="0"/>
              <a:t>Fire and forget (send) polling (ARM) for receive. On DSP, receive is polling, or interrupt, or accumulators (using QMSS DLL)</a:t>
            </a:r>
          </a:p>
          <a:p>
            <a:r>
              <a:rPr lang="en-US" sz="2800" dirty="0" smtClean="0"/>
              <a:t>Navigator-based transaction, sending packets (descriptors</a:t>
            </a:r>
            <a:r>
              <a:rPr lang="en-US" sz="2800" dirty="0" smtClean="0"/>
              <a:t>). Up to 64 memory regions can be defined in KeyStone II</a:t>
            </a:r>
            <a:endParaRPr lang="en-US" sz="2800" dirty="0" smtClean="0"/>
          </a:p>
          <a:p>
            <a:pPr lvl="0"/>
            <a:endParaRPr lang="en-US" sz="2800" dirty="0" smtClean="0"/>
          </a:p>
          <a:p>
            <a:pPr lvl="0"/>
            <a:endParaRPr lang="en-US" sz="2800" dirty="0"/>
          </a:p>
        </p:txBody>
      </p:sp>
    </p:spTree>
    <p:extLst>
      <p:ext uri="{BB962C8B-B14F-4D97-AF65-F5344CB8AC3E}">
        <p14:creationId xmlns:p14="http://schemas.microsoft.com/office/powerpoint/2010/main" val="35694744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4530471"/>
          </a:xfrm>
          <a:prstGeom prst="rect">
            <a:avLst/>
          </a:prstGeom>
        </p:spPr>
        <p:txBody>
          <a:bodyPr wrap="square">
            <a:spAutoFit/>
          </a:bodyPr>
          <a:lstStyle/>
          <a:p>
            <a:pPr marL="342900" indent="-342900" eaLnBrk="0" fontAlgn="base" hangingPunct="0">
              <a:spcBef>
                <a:spcPct val="20000"/>
              </a:spcBef>
              <a:spcAft>
                <a:spcPct val="0"/>
              </a:spcAft>
              <a:buFont typeface="Arial" charset="0"/>
              <a:buChar char="•"/>
            </a:pPr>
            <a:r>
              <a:rPr lang="en-US" sz="2800" dirty="0" smtClean="0"/>
              <a:t>Remote Processor Messaging (RPMsg) is an open-source friendly Inter Processor Communication (IPC) framework</a:t>
            </a:r>
          </a:p>
          <a:p>
            <a:pPr marL="342900" indent="-342900" eaLnBrk="0" fontAlgn="base" hangingPunct="0">
              <a:spcBef>
                <a:spcPct val="20000"/>
              </a:spcBef>
              <a:spcAft>
                <a:spcPct val="0"/>
              </a:spcAft>
              <a:buFont typeface="Arial" charset="0"/>
              <a:buChar char="•"/>
            </a:pPr>
            <a:r>
              <a:rPr lang="en-US" sz="2800" dirty="0" smtClean="0"/>
              <a:t>SysLink (Part of the IPC release) is a runtime library that provides software connectivity between multiple processors. Each processor may run either an HLOS (such as Linux, QNX, etc.) or an RTOS (such as SYS/BIOS).  </a:t>
            </a:r>
          </a:p>
          <a:p>
            <a:endParaRPr lang="en-US" dirty="0" smtClean="0"/>
          </a:p>
          <a:p>
            <a:r>
              <a:rPr lang="en-US" dirty="0" smtClean="0"/>
              <a:t/>
            </a:r>
            <a:br>
              <a:rPr lang="en-US" dirty="0" smtClean="0"/>
            </a:br>
            <a:endParaRPr lang="en-US" dirty="0"/>
          </a:p>
        </p:txBody>
      </p:sp>
    </p:spTree>
    <p:extLst>
      <p:ext uri="{BB962C8B-B14F-4D97-AF65-F5344CB8AC3E}">
        <p14:creationId xmlns:p14="http://schemas.microsoft.com/office/powerpoint/2010/main" val="346154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Core state machine </a:t>
            </a:r>
            <a:endParaRPr lang="en-US" dirty="0"/>
          </a:p>
        </p:txBody>
      </p:sp>
      <p:pic>
        <p:nvPicPr>
          <p:cNvPr id="72706" name="Picture 2" descr="File:Dsp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050" y="1395761"/>
            <a:ext cx="3858942"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5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extLst>
              <p:ext uri="{D42A27DB-BD31-4B8C-83A1-F6EECF244321}">
                <p14:modId xmlns:p14="http://schemas.microsoft.com/office/powerpoint/2010/main" val="3448044353"/>
              </p:ext>
            </p:extLst>
          </p:nvPr>
        </p:nvGraphicFramePr>
        <p:xfrm>
          <a:off x="787400" y="982663"/>
          <a:ext cx="7569200" cy="4833937"/>
        </p:xfrm>
        <a:graphic>
          <a:graphicData uri="http://schemas.openxmlformats.org/presentationml/2006/ole">
            <mc:AlternateContent xmlns:mc="http://schemas.openxmlformats.org/markup-compatibility/2006">
              <mc:Choice xmlns:v="urn:schemas-microsoft-com:vml" Requires="v">
                <p:oleObj spid="_x0000_s79878" name="Visio" r:id="rId3" imgW="7568750" imgH="4833571" progId="Visio.Drawing.11">
                  <p:embed/>
                </p:oleObj>
              </mc:Choice>
              <mc:Fallback>
                <p:oleObj name="Visio" r:id="rId3" imgW="7568750" imgH="4833571" progId="Visio.Drawing.11">
                  <p:embed/>
                  <p:pic>
                    <p:nvPicPr>
                      <p:cNvPr id="0" name=""/>
                      <p:cNvPicPr>
                        <a:picLocks noChangeAspect="1" noChangeArrowheads="1"/>
                      </p:cNvPicPr>
                      <p:nvPr/>
                    </p:nvPicPr>
                    <p:blipFill>
                      <a:blip r:embed="rId4"/>
                      <a:srcRect/>
                      <a:stretch>
                        <a:fillRect/>
                      </a:stretch>
                    </p:blipFill>
                    <p:spPr bwMode="auto">
                      <a:xfrm>
                        <a:off x="787400" y="982663"/>
                        <a:ext cx="7569200" cy="483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457200" y="152399"/>
            <a:ext cx="8229600" cy="830263"/>
          </a:xfrm>
          <a:prstGeom prst="rect">
            <a:avLst/>
          </a:prstGeom>
        </p:spPr>
        <p:txBody>
          <a:bodyPr>
            <a:normAutofit fontScale="975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a:t>
            </a:r>
            <a:r>
              <a:rPr lang="en-US" sz="4400" b="1" dirty="0" smtClean="0">
                <a:solidFill>
                  <a:srgbClr val="C00000"/>
                </a:solidFill>
                <a:latin typeface="+mj-lt"/>
                <a:ea typeface="+mj-ea"/>
                <a:cs typeface="+mj-cs"/>
              </a:rPr>
              <a:t>Options</a:t>
            </a:r>
            <a:endParaRPr lang="en-US" sz="4400" b="1" dirty="0">
              <a:solidFill>
                <a:srgbClr val="C00000"/>
              </a:solidFill>
              <a:latin typeface="+mj-lt"/>
              <a:ea typeface="+mj-ea"/>
              <a:cs typeface="+mj-cs"/>
            </a:endParaRPr>
          </a:p>
        </p:txBody>
      </p:sp>
    </p:spTree>
    <p:extLst>
      <p:ext uri="{BB962C8B-B14F-4D97-AF65-F5344CB8AC3E}">
        <p14:creationId xmlns:p14="http://schemas.microsoft.com/office/powerpoint/2010/main" val="4014662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Examples</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MCSDK release has several examples that show IPC properties</a:t>
            </a:r>
          </a:p>
          <a:p>
            <a:r>
              <a:rPr lang="en-US" dirty="0" smtClean="0"/>
              <a:t>Instructions how to install IPC and build these examples on the Linux side and the DSP side are given in the release.</a:t>
            </a:r>
          </a:p>
          <a:p>
            <a:r>
              <a:rPr lang="en-US" dirty="0" smtClean="0"/>
              <a:t>The out-of-box example is described in the next few slides.</a:t>
            </a:r>
          </a:p>
          <a:p>
            <a:pPr lvl="0"/>
            <a:endParaRPr lang="en-US" sz="2800" dirty="0" smtClean="0"/>
          </a:p>
          <a:p>
            <a:pPr lvl="0"/>
            <a:endParaRPr lang="en-US" sz="2800" dirty="0"/>
          </a:p>
        </p:txBody>
      </p:sp>
    </p:spTree>
    <p:extLst>
      <p:ext uri="{BB962C8B-B14F-4D97-AF65-F5344CB8AC3E}">
        <p14:creationId xmlns:p14="http://schemas.microsoft.com/office/powerpoint/2010/main" val="5727853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749300" y="262035"/>
            <a:ext cx="7570788" cy="6272115"/>
          </a:xfrm>
          <a:prstGeom prst="rect">
            <a:avLst/>
          </a:prstGeom>
          <a:noFill/>
          <a:ln w="9525">
            <a:noFill/>
            <a:miter lim="800000"/>
            <a:headEnd/>
            <a:tailEnd/>
          </a:ln>
        </p:spPr>
      </p:pic>
    </p:spTree>
    <p:extLst>
      <p:ext uri="{BB962C8B-B14F-4D97-AF65-F5344CB8AC3E}">
        <p14:creationId xmlns:p14="http://schemas.microsoft.com/office/powerpoint/2010/main" val="2525156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881063" y="342900"/>
            <a:ext cx="7381875" cy="6172200"/>
          </a:xfrm>
          <a:prstGeom prst="rect">
            <a:avLst/>
          </a:prstGeom>
          <a:noFill/>
          <a:ln w="9525">
            <a:noFill/>
            <a:miter lim="800000"/>
            <a:headEnd/>
            <a:tailEnd/>
          </a:ln>
        </p:spPr>
      </p:pic>
    </p:spTree>
    <p:extLst>
      <p:ext uri="{BB962C8B-B14F-4D97-AF65-F5344CB8AC3E}">
        <p14:creationId xmlns:p14="http://schemas.microsoft.com/office/powerpoint/2010/main" val="1520816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871538" y="333375"/>
            <a:ext cx="7400925" cy="6191250"/>
          </a:xfrm>
          <a:prstGeom prst="rect">
            <a:avLst/>
          </a:prstGeom>
          <a:noFill/>
          <a:ln w="9525">
            <a:noFill/>
            <a:miter lim="800000"/>
            <a:headEnd/>
            <a:tailEnd/>
          </a:ln>
        </p:spPr>
      </p:pic>
    </p:spTree>
    <p:extLst>
      <p:ext uri="{BB962C8B-B14F-4D97-AF65-F5344CB8AC3E}">
        <p14:creationId xmlns:p14="http://schemas.microsoft.com/office/powerpoint/2010/main" val="1886384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a:stretch>
            <a:fillRect/>
          </a:stretch>
        </p:blipFill>
        <p:spPr bwMode="auto">
          <a:xfrm>
            <a:off x="842963" y="352425"/>
            <a:ext cx="7458075" cy="6153150"/>
          </a:xfrm>
          <a:prstGeom prst="rect">
            <a:avLst/>
          </a:prstGeom>
          <a:noFill/>
          <a:ln w="9525">
            <a:noFill/>
            <a:miter lim="800000"/>
            <a:headEnd/>
            <a:tailEnd/>
          </a:ln>
        </p:spPr>
      </p:pic>
    </p:spTree>
    <p:extLst>
      <p:ext uri="{BB962C8B-B14F-4D97-AF65-F5344CB8AC3E}">
        <p14:creationId xmlns:p14="http://schemas.microsoft.com/office/powerpoint/2010/main" val="1682363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1528763" y="347663"/>
            <a:ext cx="6086475" cy="6162675"/>
          </a:xfrm>
          <a:prstGeom prst="rect">
            <a:avLst/>
          </a:prstGeom>
          <a:noFill/>
          <a:ln w="9525">
            <a:noFill/>
            <a:miter lim="800000"/>
            <a:headEnd/>
            <a:tailEnd/>
          </a:ln>
        </p:spPr>
      </p:pic>
    </p:spTree>
    <p:extLst>
      <p:ext uri="{BB962C8B-B14F-4D97-AF65-F5344CB8AC3E}">
        <p14:creationId xmlns:p14="http://schemas.microsoft.com/office/powerpoint/2010/main" val="3907439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Release IPC Examples</a:t>
            </a:r>
            <a:endParaRPr lang="en-US" sz="3600" b="1" dirty="0"/>
          </a:p>
        </p:txBody>
      </p:sp>
      <p:pic>
        <p:nvPicPr>
          <p:cNvPr id="166914" name="Picture 2"/>
          <p:cNvPicPr>
            <a:picLocks noChangeAspect="1" noChangeArrowheads="1"/>
          </p:cNvPicPr>
          <p:nvPr/>
        </p:nvPicPr>
        <p:blipFill>
          <a:blip r:embed="rId3"/>
          <a:srcRect/>
          <a:stretch>
            <a:fillRect/>
          </a:stretch>
        </p:blipFill>
        <p:spPr bwMode="auto">
          <a:xfrm>
            <a:off x="266700" y="1409700"/>
            <a:ext cx="8652539" cy="3594100"/>
          </a:xfrm>
          <a:prstGeom prst="rect">
            <a:avLst/>
          </a:prstGeom>
          <a:noFill/>
          <a:ln w="9525">
            <a:noFill/>
            <a:miter lim="800000"/>
            <a:headEnd/>
            <a:tailEnd/>
          </a:ln>
        </p:spPr>
      </p:pic>
    </p:spTree>
    <p:extLst>
      <p:ext uri="{BB962C8B-B14F-4D97-AF65-F5344CB8AC3E}">
        <p14:creationId xmlns:p14="http://schemas.microsoft.com/office/powerpoint/2010/main" val="2718551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Agenda</a:t>
            </a:r>
            <a:endParaRPr lang="en-US" b="1" dirty="0"/>
          </a:p>
        </p:txBody>
      </p:sp>
      <p:sp>
        <p:nvSpPr>
          <p:cNvPr id="3" name="Content Placeholder 2"/>
          <p:cNvSpPr>
            <a:spLocks noGrp="1"/>
          </p:cNvSpPr>
          <p:nvPr>
            <p:ph idx="1"/>
          </p:nvPr>
        </p:nvSpPr>
        <p:spPr>
          <a:xfrm>
            <a:off x="457200" y="1382750"/>
            <a:ext cx="8229600" cy="4685537"/>
          </a:xfrm>
        </p:spPr>
        <p:txBody>
          <a:bodyPr>
            <a:noAutofit/>
          </a:bodyPr>
          <a:lstStyle/>
          <a:p>
            <a:pPr lvl="0" eaLnBrk="1" hangingPunct="1"/>
            <a:r>
              <a:rPr lang="en-US" sz="3600" dirty="0" smtClean="0"/>
              <a:t>MPM</a:t>
            </a:r>
            <a:endParaRPr lang="en-US" sz="3600" dirty="0" smtClean="0"/>
          </a:p>
          <a:p>
            <a:pPr lvl="0" eaLnBrk="1" hangingPunct="1"/>
            <a:r>
              <a:rPr lang="en-US" sz="3600" dirty="0" smtClean="0"/>
              <a:t>Memory </a:t>
            </a:r>
            <a:r>
              <a:rPr lang="en-US" sz="3600" dirty="0" smtClean="0"/>
              <a:t>management </a:t>
            </a:r>
          </a:p>
          <a:p>
            <a:pPr lvl="0" eaLnBrk="1" hangingPunct="1"/>
            <a:r>
              <a:rPr lang="en-US" sz="3600" dirty="0"/>
              <a:t>ARM-DSP Communication </a:t>
            </a:r>
            <a:r>
              <a:rPr lang="en-US" sz="3600" dirty="0" smtClean="0"/>
              <a:t>Architecture</a:t>
            </a:r>
          </a:p>
          <a:p>
            <a:pPr lvl="0" eaLnBrk="1" hangingPunct="1"/>
            <a:r>
              <a:rPr lang="en-US" sz="3600" b="1" dirty="0" smtClean="0"/>
              <a:t>Resource </a:t>
            </a:r>
            <a:r>
              <a:rPr lang="en-US" sz="3600" b="1" dirty="0"/>
              <a:t>management</a:t>
            </a:r>
          </a:p>
          <a:p>
            <a:pPr eaLnBrk="1" hangingPunct="1"/>
            <a:endParaRPr lang="en-US" dirty="0" smtClean="0"/>
          </a:p>
        </p:txBody>
      </p:sp>
    </p:spTree>
    <p:extLst>
      <p:ext uri="{BB962C8B-B14F-4D97-AF65-F5344CB8AC3E}">
        <p14:creationId xmlns:p14="http://schemas.microsoft.com/office/powerpoint/2010/main" val="30884208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eaLnBrk="1" hangingPunct="1"/>
            <a:r>
              <a:rPr lang="en-US" dirty="0" smtClean="0"/>
              <a:t>Managing Peripherals and IP in a Heterogeneous Device </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extLst>
      <p:ext uri="{BB962C8B-B14F-4D97-AF65-F5344CB8AC3E}">
        <p14:creationId xmlns:p14="http://schemas.microsoft.com/office/powerpoint/2010/main" val="18850119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Managing a core</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From a terminal</a:t>
            </a:r>
          </a:p>
          <a:p>
            <a:pPr lvl="1" eaLnBrk="1" hangingPunct="1"/>
            <a:r>
              <a:rPr lang="en-US" i="1" dirty="0"/>
              <a:t>m</a:t>
            </a:r>
            <a:r>
              <a:rPr lang="en-US" i="1" dirty="0" smtClean="0"/>
              <a:t>pmcl load dsp0 program.out</a:t>
            </a:r>
          </a:p>
          <a:p>
            <a:pPr lvl="1" eaLnBrk="1" hangingPunct="1"/>
            <a:r>
              <a:rPr lang="en-US" dirty="0" smtClean="0"/>
              <a:t>Must be in elf format</a:t>
            </a:r>
          </a:p>
          <a:p>
            <a:pPr lvl="1" eaLnBrk="1" hangingPunct="1"/>
            <a:r>
              <a:rPr lang="en-US" dirty="0" smtClean="0"/>
              <a:t>Part of the lab exercises </a:t>
            </a:r>
          </a:p>
          <a:p>
            <a:pPr eaLnBrk="1" hangingPunct="1"/>
            <a:r>
              <a:rPr lang="en-US" dirty="0" smtClean="0"/>
              <a:t>From an application</a:t>
            </a:r>
          </a:p>
          <a:p>
            <a:pPr lvl="1" eaLnBrk="1" hangingPunct="1"/>
            <a:r>
              <a:rPr lang="en-US" dirty="0" smtClean="0"/>
              <a:t>Include file is part of </a:t>
            </a:r>
            <a:r>
              <a:rPr lang="en-US" dirty="0"/>
              <a:t>MCSDK release at </a:t>
            </a:r>
            <a:r>
              <a:rPr lang="en-US" sz="2000" i="1" dirty="0"/>
              <a:t>/</a:t>
            </a:r>
            <a:r>
              <a:rPr lang="en-US" sz="2000" i="1" dirty="0" smtClean="0"/>
              <a:t>mpm_2_00_01_01/include/mpmclient.h</a:t>
            </a:r>
          </a:p>
          <a:p>
            <a:pPr lvl="1" eaLnBrk="1" hangingPunct="1"/>
            <a:r>
              <a:rPr lang="en-US" dirty="0" smtClean="0"/>
              <a:t>Library is part of </a:t>
            </a:r>
            <a:r>
              <a:rPr lang="en-US" dirty="0"/>
              <a:t>MCSDK release at </a:t>
            </a:r>
            <a:r>
              <a:rPr lang="en-US" sz="2000" i="1" dirty="0"/>
              <a:t>/</a:t>
            </a:r>
            <a:r>
              <a:rPr lang="en-US" sz="2000" i="1" dirty="0" smtClean="0"/>
              <a:t>mpm_2_00_01_01/lib/libmpmclient.a</a:t>
            </a:r>
          </a:p>
          <a:p>
            <a:pPr lvl="1" eaLnBrk="1" hangingPunct="1"/>
            <a:endParaRPr lang="en-US" dirty="0" smtClean="0"/>
          </a:p>
        </p:txBody>
      </p:sp>
    </p:spTree>
    <p:extLst>
      <p:ext uri="{BB962C8B-B14F-4D97-AF65-F5344CB8AC3E}">
        <p14:creationId xmlns:p14="http://schemas.microsoft.com/office/powerpoint/2010/main" val="2108198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39644"/>
          </a:xfrm>
        </p:spPr>
        <p:txBody>
          <a:bodyPr/>
          <a:lstStyle/>
          <a:p>
            <a:r>
              <a:rPr lang="en-US" sz="4000" dirty="0" smtClean="0"/>
              <a:t>Configure and Use peripherals</a:t>
            </a:r>
            <a:br>
              <a:rPr lang="en-US" sz="4000" dirty="0" smtClean="0"/>
            </a:br>
            <a:r>
              <a:rPr lang="en-US" sz="4000" dirty="0" smtClean="0"/>
              <a:t>In </a:t>
            </a:r>
            <a:r>
              <a:rPr lang="en-US" sz="4000" dirty="0"/>
              <a:t>Heterogeneous Device</a:t>
            </a:r>
            <a:r>
              <a:rPr lang="en-US" sz="4000" dirty="0" smtClean="0"/>
              <a:t> </a:t>
            </a:r>
            <a:endParaRPr lang="en-US" sz="4000" b="1" dirty="0"/>
          </a:p>
        </p:txBody>
      </p:sp>
      <p:sp>
        <p:nvSpPr>
          <p:cNvPr id="3" name="Content Placeholder 2"/>
          <p:cNvSpPr>
            <a:spLocks noGrp="1"/>
          </p:cNvSpPr>
          <p:nvPr>
            <p:ph idx="1"/>
          </p:nvPr>
        </p:nvSpPr>
        <p:spPr>
          <a:xfrm>
            <a:off x="457200" y="1951462"/>
            <a:ext cx="8229600" cy="4373137"/>
          </a:xfrm>
        </p:spPr>
        <p:txBody>
          <a:bodyPr>
            <a:normAutofit/>
          </a:bodyPr>
          <a:lstStyle/>
          <a:p>
            <a:r>
              <a:rPr lang="en-US" dirty="0" smtClean="0"/>
              <a:t>DSP - Chip </a:t>
            </a:r>
            <a:r>
              <a:rPr lang="en-US" dirty="0" smtClean="0"/>
              <a:t>Support Library (CSL) and Low-Level Drivers (LLD) on </a:t>
            </a:r>
            <a:r>
              <a:rPr lang="en-US" dirty="0" smtClean="0"/>
              <a:t>DSP</a:t>
            </a:r>
          </a:p>
          <a:p>
            <a:r>
              <a:rPr lang="en-US" dirty="0" smtClean="0"/>
              <a:t>ARM- </a:t>
            </a:r>
            <a:r>
              <a:rPr lang="en-US" dirty="0" smtClean="0"/>
              <a:t>LINUX </a:t>
            </a:r>
            <a:r>
              <a:rPr lang="en-US" dirty="0" smtClean="0"/>
              <a:t>drivers on the ARM</a:t>
            </a:r>
          </a:p>
          <a:p>
            <a:r>
              <a:rPr lang="en-US" dirty="0" smtClean="0"/>
              <a:t>S</a:t>
            </a:r>
            <a:r>
              <a:rPr lang="en-US" dirty="0" smtClean="0"/>
              <a:t>haring </a:t>
            </a:r>
            <a:r>
              <a:rPr lang="en-US" dirty="0" smtClean="0"/>
              <a:t>resource configuration, control, and usage between different </a:t>
            </a:r>
            <a:r>
              <a:rPr lang="en-US" dirty="0" smtClean="0"/>
              <a:t>cores is done by Resource management</a:t>
            </a:r>
            <a:endParaRPr lang="en-US" dirty="0" smtClean="0"/>
          </a:p>
          <a:p>
            <a:pPr lvl="1"/>
            <a:r>
              <a:rPr lang="en-US" dirty="0" smtClean="0"/>
              <a:t>Protect resources from conflict usage</a:t>
            </a:r>
          </a:p>
          <a:p>
            <a:pPr marL="0" indent="0">
              <a:buNone/>
            </a:pP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provides 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100584"/>
            <a:ext cx="9144000" cy="715962"/>
          </a:xfrm>
        </p:spPr>
        <p:txBody>
          <a:bodyPr>
            <a:noAutofit/>
          </a:bodyPr>
          <a:lstStyle/>
          <a:p>
            <a:pPr eaLnBrk="1" hangingPunct="1"/>
            <a:r>
              <a:rPr lang="en-US" b="1" dirty="0" smtClean="0"/>
              <a:t>DSP: Interface via LLD and CSL Layers</a:t>
            </a:r>
          </a:p>
        </p:txBody>
      </p:sp>
      <p:graphicFrame>
        <p:nvGraphicFramePr>
          <p:cNvPr id="7" name="Object 6"/>
          <p:cNvGraphicFramePr>
            <a:graphicFrameLocks noChangeAspect="1"/>
          </p:cNvGraphicFramePr>
          <p:nvPr>
            <p:extLst>
              <p:ext uri="{D42A27DB-BD31-4B8C-83A1-F6EECF244321}">
                <p14:modId xmlns:p14="http://schemas.microsoft.com/office/powerpoint/2010/main" val="4087106897"/>
              </p:ext>
            </p:extLst>
          </p:nvPr>
        </p:nvGraphicFramePr>
        <p:xfrm>
          <a:off x="1752600" y="990600"/>
          <a:ext cx="4918486" cy="5118494"/>
        </p:xfrm>
        <a:graphic>
          <a:graphicData uri="http://schemas.openxmlformats.org/presentationml/2006/ole">
            <mc:AlternateContent xmlns:mc="http://schemas.openxmlformats.org/markup-compatibility/2006">
              <mc:Choice xmlns:v="urn:schemas-microsoft-com:vml" Requires="v">
                <p:oleObj spid="_x0000_s62483" name="Visio" r:id="rId3" imgW="5542775" imgH="5768133" progId="Visio.Drawing.11">
                  <p:embed/>
                </p:oleObj>
              </mc:Choice>
              <mc:Fallback>
                <p:oleObj name="Visio" r:id="rId3" imgW="5542775" imgH="5768133" progId="Visio.Drawing.11">
                  <p:embed/>
                  <p:pic>
                    <p:nvPicPr>
                      <p:cNvPr id="0" name="Object 2"/>
                      <p:cNvPicPr>
                        <a:picLocks noChangeAspect="1" noChangeArrowheads="1"/>
                      </p:cNvPicPr>
                      <p:nvPr/>
                    </p:nvPicPr>
                    <p:blipFill>
                      <a:blip r:embed="rId4"/>
                      <a:srcRect/>
                      <a:stretch>
                        <a:fillRect/>
                      </a:stretch>
                    </p:blipFill>
                    <p:spPr bwMode="auto">
                      <a:xfrm>
                        <a:off x="1752600" y="990600"/>
                        <a:ext cx="4918486" cy="5118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MMU controls memory access for user mode in Linux. Applications do not see physical addresses.</a:t>
            </a:r>
          </a:p>
          <a:p>
            <a:pPr lvl="0"/>
            <a:r>
              <a:rPr lang="en-US" sz="2800" dirty="0" smtClean="0"/>
              <a:t>Device drivers can be called by the applications. They can access physical memory.</a:t>
            </a:r>
          </a:p>
          <a:p>
            <a:r>
              <a:rPr lang="en-US" sz="2800" dirty="0" smtClean="0"/>
              <a:t> Linux Device Drivers provide:</a:t>
            </a:r>
          </a:p>
          <a:p>
            <a:pPr lvl="1"/>
            <a:r>
              <a:rPr lang="en-US" dirty="0" smtClean="0"/>
              <a:t>Modularity</a:t>
            </a:r>
          </a:p>
          <a:p>
            <a:pPr lvl="1"/>
            <a:r>
              <a:rPr lang="en-US" dirty="0" smtClean="0"/>
              <a:t>Standard interface</a:t>
            </a:r>
          </a:p>
          <a:p>
            <a:pPr lvl="1"/>
            <a:r>
              <a:rPr lang="en-US" dirty="0" smtClean="0"/>
              <a:t>Standard </a:t>
            </a:r>
            <a:r>
              <a:rPr lang="en-US" dirty="0" smtClean="0"/>
              <a:t>structure</a:t>
            </a:r>
          </a:p>
          <a:p>
            <a:r>
              <a:rPr lang="en-US" sz="2800" dirty="0"/>
              <a:t>Linux kernel modularity scheme enables new device drivers to be easily added to the kernel</a:t>
            </a:r>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910"/>
            <a:ext cx="8229600" cy="639762"/>
          </a:xfrm>
        </p:spPr>
        <p:txBody>
          <a:bodyPr>
            <a:noAutofit/>
          </a:bodyPr>
          <a:lstStyle/>
          <a:p>
            <a:r>
              <a:rPr lang="en-US" b="1" dirty="0" smtClean="0"/>
              <a:t>Linux Application API</a:t>
            </a:r>
            <a:endParaRPr lang="en-US" b="1" dirty="0"/>
          </a:p>
        </p:txBody>
      </p:sp>
      <p:sp>
        <p:nvSpPr>
          <p:cNvPr id="5" name="TextBox 4"/>
          <p:cNvSpPr txBox="1"/>
          <p:nvPr/>
        </p:nvSpPr>
        <p:spPr>
          <a:xfrm>
            <a:off x="4892634" y="1377538"/>
            <a:ext cx="4086101" cy="3939540"/>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639763" lvl="1" indent="-285750" eaLnBrk="0" fontAlgn="base" hangingPunct="0">
              <a:spcBef>
                <a:spcPct val="20000"/>
              </a:spcBef>
              <a:spcAft>
                <a:spcPct val="0"/>
              </a:spcAft>
              <a:buFont typeface="Arial" charset="0"/>
              <a:buChar char="–"/>
            </a:pPr>
            <a:r>
              <a:rPr lang="en-US" sz="2000" dirty="0" smtClean="0"/>
              <a:t>Character device</a:t>
            </a:r>
          </a:p>
          <a:p>
            <a:pPr marL="639763" lvl="1" indent="-285750" eaLnBrk="0" fontAlgn="base" hangingPunct="0">
              <a:spcBef>
                <a:spcPct val="20000"/>
              </a:spcBef>
              <a:spcAft>
                <a:spcPct val="0"/>
              </a:spcAft>
              <a:buFont typeface="Arial" charset="0"/>
              <a:buChar char="–"/>
            </a:pPr>
            <a:r>
              <a:rPr lang="en-US" sz="2000" dirty="0" smtClean="0"/>
              <a:t>Block device</a:t>
            </a:r>
          </a:p>
          <a:p>
            <a:pPr marL="639763" lvl="1" indent="-285750" eaLnBrk="0" fontAlgn="base" hangingPunct="0">
              <a:spcBef>
                <a:spcPct val="20000"/>
              </a:spcBef>
              <a:spcAft>
                <a:spcPct val="0"/>
              </a:spcAft>
              <a:buFont typeface="Arial" charset="0"/>
              <a:buChar char="–"/>
            </a:pPr>
            <a:r>
              <a:rPr lang="en-US" sz="2000" dirty="0" smtClean="0"/>
              <a:t>Network  interface</a:t>
            </a:r>
          </a:p>
          <a:p>
            <a:pPr marL="342900" indent="-342900">
              <a:buFont typeface="Arial" pitchFamily="34" charset="0"/>
              <a:buChar char="•"/>
            </a:pPr>
            <a:r>
              <a:rPr lang="en-US" sz="2000" dirty="0" smtClean="0"/>
              <a:t>Each driver type has standard API. For example, character devices will have open and close as well as read and write functions.</a:t>
            </a:r>
          </a:p>
          <a:p>
            <a:endParaRPr lang="en-US" dirty="0"/>
          </a:p>
        </p:txBody>
      </p:sp>
      <p:graphicFrame>
        <p:nvGraphicFramePr>
          <p:cNvPr id="7" name="Object 6"/>
          <p:cNvGraphicFramePr>
            <a:graphicFrameLocks noChangeAspect="1"/>
          </p:cNvGraphicFramePr>
          <p:nvPr/>
        </p:nvGraphicFramePr>
        <p:xfrm>
          <a:off x="304799" y="850392"/>
          <a:ext cx="4183791" cy="5454237"/>
        </p:xfrm>
        <a:graphic>
          <a:graphicData uri="http://schemas.openxmlformats.org/presentationml/2006/ole">
            <mc:AlternateContent xmlns:mc="http://schemas.openxmlformats.org/markup-compatibility/2006">
              <mc:Choice xmlns:v="urn:schemas-microsoft-com:vml" Requires="v">
                <p:oleObj spid="_x0000_s64530" name="Visio" r:id="rId3" imgW="4511040" imgH="5882420" progId="Visio.Drawing.11">
                  <p:embed/>
                </p:oleObj>
              </mc:Choice>
              <mc:Fallback>
                <p:oleObj name="Visio" r:id="rId3" imgW="4511040" imgH="588242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850392"/>
                        <a:ext cx="4183791" cy="545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mc:AlternateContent xmlns:mc="http://schemas.openxmlformats.org/markup-compatibility/2006">
              <mc:Choice xmlns:v="urn:schemas-microsoft-com:vml" Requires="v">
                <p:oleObj spid="_x0000_s65554" name="Visio" r:id="rId4" imgW="5311084" imgH="3730557" progId="Visio.Drawing.11">
                  <p:embed/>
                </p:oleObj>
              </mc:Choice>
              <mc:Fallback>
                <p:oleObj name="Visio" r:id="rId4" imgW="5311084" imgH="373055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6524" y="1818648"/>
                        <a:ext cx="6722423" cy="4405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66</a:t>
            </a:fld>
            <a:endParaRPr lang="en-US" dirty="0" smtClean="0"/>
          </a:p>
        </p:txBody>
      </p:sp>
      <p:sp>
        <p:nvSpPr>
          <p:cNvPr id="20483" name="Rectangle 2"/>
          <p:cNvSpPr>
            <a:spLocks noGrp="1" noChangeArrowheads="1"/>
          </p:cNvSpPr>
          <p:nvPr>
            <p:ph type="title"/>
          </p:nvPr>
        </p:nvSpPr>
        <p:spPr>
          <a:xfrm>
            <a:off x="304800" y="131064"/>
            <a:ext cx="8458200" cy="801624"/>
          </a:xfrm>
        </p:spPr>
        <p:txBody>
          <a:bodyPr>
            <a:normAutofit/>
          </a:bodyPr>
          <a:lstStyle/>
          <a:p>
            <a:r>
              <a:rPr lang="en-US" dirty="0" smtClean="0"/>
              <a:t>Linux Drivers</a:t>
            </a:r>
          </a:p>
        </p:txBody>
      </p:sp>
      <p:sp>
        <p:nvSpPr>
          <p:cNvPr id="5" name="Content Placeholder 2"/>
          <p:cNvSpPr>
            <a:spLocks noGrp="1"/>
          </p:cNvSpPr>
          <p:nvPr>
            <p:ph idx="1"/>
          </p:nvPr>
        </p:nvSpPr>
        <p:spPr>
          <a:xfrm>
            <a:off x="457200" y="1280160"/>
            <a:ext cx="8229600" cy="4788128"/>
          </a:xfrm>
        </p:spPr>
        <p:txBody>
          <a:bodyPr>
            <a:noAutofit/>
          </a:bodyPr>
          <a:lstStyle/>
          <a:p>
            <a:pPr lvl="0">
              <a:buNone/>
            </a:pPr>
            <a:r>
              <a:rPr lang="en-US" sz="2800" dirty="0" smtClean="0"/>
              <a:t>linux-keystone/drivers (cloned from the public git)</a:t>
            </a:r>
            <a:br>
              <a:rPr lang="en-US" sz="2800" dirty="0" smtClean="0"/>
            </a:br>
            <a:endParaRPr lang="en-US" sz="2800" dirty="0"/>
          </a:p>
        </p:txBody>
      </p:sp>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952625"/>
            <a:ext cx="7962900" cy="343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Resource Management</a:t>
            </a:r>
          </a:p>
        </p:txBody>
      </p:sp>
      <p:sp>
        <p:nvSpPr>
          <p:cNvPr id="3" name="Subtitle 2"/>
          <p:cNvSpPr>
            <a:spLocks noGrp="1"/>
          </p:cNvSpPr>
          <p:nvPr>
            <p:ph type="subTitle" idx="1"/>
          </p:nvPr>
        </p:nvSpPr>
        <p:spPr/>
        <p:txBody>
          <a:bodyPr/>
          <a:lstStyle/>
          <a:p>
            <a:r>
              <a:rPr lang="en-US" dirty="0" smtClean="0"/>
              <a:t>KeyStone ARM-DSP Interaction</a:t>
            </a:r>
            <a:endParaRPr lang="en-US" dirty="0"/>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During initialization and during run time, from any thread</a:t>
            </a:r>
          </a:p>
          <a:p>
            <a:r>
              <a:rPr lang="en-US" sz="2400" dirty="0" smtClean="0"/>
              <a:t>Runtime modification of resource permissions.</a:t>
            </a:r>
          </a:p>
          <a:p>
            <a:r>
              <a:rPr lang="en-US" sz="2400" dirty="0" smtClean="0"/>
              <a:t>Automate reservation of resources taken by Linux kernel</a:t>
            </a:r>
          </a:p>
          <a:p>
            <a:r>
              <a:rPr lang="en-US" sz="2400" dirty="0" smtClean="0"/>
              <a:t>Use generic, processor-independent transport interface that allows RM instances to communicate regardless of device hardware </a:t>
            </a:r>
            <a:r>
              <a:rPr lang="en-US" sz="2400" dirty="0" smtClean="0"/>
              <a:t>architecture</a:t>
            </a:r>
            <a:endParaRPr lang="en-US" sz="24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a:t>
            </a:r>
          </a:p>
          <a:p>
            <a:pPr lvl="3"/>
            <a:r>
              <a:rPr lang="en-US" sz="1800" dirty="0" smtClean="0"/>
              <a:t>Manages a sub-pool of resources</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b="1" dirty="0" smtClean="0"/>
              <a:t>DSP Image requirements</a:t>
            </a:r>
            <a:endParaRPr lang="en-US" b="1" dirty="0"/>
          </a:p>
        </p:txBody>
      </p:sp>
      <p:sp>
        <p:nvSpPr>
          <p:cNvPr id="3" name="Content Placeholder 2"/>
          <p:cNvSpPr>
            <a:spLocks noGrp="1"/>
          </p:cNvSpPr>
          <p:nvPr>
            <p:ph idx="1"/>
          </p:nvPr>
        </p:nvSpPr>
        <p:spPr>
          <a:xfrm>
            <a:off x="457200" y="804550"/>
            <a:ext cx="8229600" cy="5263738"/>
          </a:xfrm>
        </p:spPr>
        <p:txBody>
          <a:bodyPr>
            <a:noAutofit/>
          </a:bodyPr>
          <a:lstStyle/>
          <a:p>
            <a:pPr lvl="0" eaLnBrk="1" hangingPunct="1"/>
            <a:r>
              <a:rPr lang="en-US" dirty="0" smtClean="0"/>
              <a:t>DSP image must be in ELF format</a:t>
            </a:r>
          </a:p>
          <a:p>
            <a:pPr lvl="0" eaLnBrk="1" hangingPunct="1"/>
            <a:r>
              <a:rPr lang="en-US" dirty="0" smtClean="0"/>
              <a:t>MPM must know about the memories that the image uses, and it must not overwrite ARM dedicated memories</a:t>
            </a:r>
          </a:p>
          <a:p>
            <a:pPr lvl="1" eaLnBrk="1" hangingPunct="1"/>
            <a:r>
              <a:rPr lang="en-US" dirty="0" smtClean="0"/>
              <a:t>More about memory management later</a:t>
            </a:r>
          </a:p>
          <a:p>
            <a:pPr lvl="0" eaLnBrk="1" hangingPunct="1"/>
            <a:r>
              <a:rPr lang="en-US" dirty="0" smtClean="0"/>
              <a:t>Special sections must be defined to facilitate communications between DSP core and ARM</a:t>
            </a:r>
          </a:p>
          <a:p>
            <a:pPr lvl="1" eaLnBrk="1" hangingPunct="1"/>
            <a:r>
              <a:rPr lang="en-US" dirty="0" smtClean="0"/>
              <a:t>This is done </a:t>
            </a:r>
            <a:r>
              <a:rPr lang="en-US" dirty="0"/>
              <a:t>b</a:t>
            </a:r>
            <a:r>
              <a:rPr lang="en-US" dirty="0" smtClean="0"/>
              <a:t>y the RTSC tools if IPC or MPM used </a:t>
            </a:r>
            <a:r>
              <a:rPr lang="en-US" sz="2000" i="1" dirty="0" smtClean="0"/>
              <a:t>var </a:t>
            </a:r>
            <a:r>
              <a:rPr lang="en-US" sz="2000" i="1" dirty="0"/>
              <a:t>Resource = xdc.useModule('ti.ipc.remoteproc.Resource</a:t>
            </a:r>
            <a:r>
              <a:rPr lang="en-US" sz="2000" i="1" dirty="0" smtClean="0"/>
              <a:t>');</a:t>
            </a:r>
          </a:p>
          <a:p>
            <a:pPr lvl="1" eaLnBrk="1" hangingPunct="1"/>
            <a:r>
              <a:rPr lang="en-US" sz="2400" dirty="0" smtClean="0"/>
              <a:t>The next slide shows a project map file with the resource section</a:t>
            </a:r>
          </a:p>
        </p:txBody>
      </p:sp>
    </p:spTree>
    <p:extLst>
      <p:ext uri="{BB962C8B-B14F-4D97-AF65-F5344CB8AC3E}">
        <p14:creationId xmlns:p14="http://schemas.microsoft.com/office/powerpoint/2010/main" val="11927595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same </a:t>
            </a:r>
            <a:r>
              <a:rPr lang="en-US" dirty="0" smtClean="0"/>
              <a:t>way</a:t>
            </a:r>
          </a:p>
          <a:p>
            <a:r>
              <a:rPr lang="en-US" dirty="0" smtClean="0"/>
              <a:t>From user point of view, the RM calls are transparent (meaning, when you call open, init and so on, RM is called implicitly)</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92500" lnSpcReduction="1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1"/>
            <a:r>
              <a:rPr lang="en-US" sz="3200" dirty="0" smtClean="0"/>
              <a:t>Runtime modification of policy privileges</a:t>
            </a:r>
          </a:p>
          <a:p>
            <a:pPr lvl="2"/>
            <a:r>
              <a:rPr lang="en-US" sz="3200" dirty="0" smtClean="0"/>
              <a:t>APIs and Linux CLI (Planned)</a:t>
            </a:r>
          </a:p>
          <a:p>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In the policies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283464" y="1054100"/>
            <a:ext cx="8531352" cy="3511731"/>
          </a:xfrm>
          <a:prstGeom prst="rect">
            <a:avLst/>
          </a:prstGeom>
          <a:noFill/>
        </p:spPr>
        <p:txBody>
          <a:bodyPr wrap="square" rtlCol="0">
            <a:spAutoFit/>
          </a:bodyPr>
          <a:lstStyle/>
          <a:p>
            <a:pPr marL="342900" indent="-342900" eaLnBrk="0" fontAlgn="base" hangingPunct="0">
              <a:spcBef>
                <a:spcPct val="20000"/>
              </a:spcBef>
              <a:spcAft>
                <a:spcPct val="0"/>
              </a:spcAft>
              <a:buFont typeface="Arial" charset="0"/>
              <a:buChar char="•"/>
            </a:pPr>
            <a:r>
              <a:rPr lang="en-US" sz="2400" dirty="0" smtClean="0"/>
              <a:t>An example of the Global Resource List and policy files can be found in the MCSDK:</a:t>
            </a:r>
            <a:r>
              <a:rPr lang="en-US" sz="2000" dirty="0" smtClean="0"/>
              <a:t/>
            </a:r>
            <a:br>
              <a:rPr lang="en-US" sz="2000" dirty="0" smtClean="0"/>
            </a:br>
            <a:endParaRPr lang="en-US" sz="2000" dirty="0" smtClean="0"/>
          </a:p>
          <a:p>
            <a:r>
              <a:rPr lang="en-US" sz="1500" b="1" dirty="0" smtClean="0">
                <a:latin typeface="Courier New" pitchFamily="49" charset="0"/>
                <a:cs typeface="Courier New" pitchFamily="49" charset="0"/>
              </a:rPr>
              <a:t>/MCSDK_3_00_00_XX/pdk_keystone2_1_00_00_XX/packages/ti/drv/rm/device/k2h</a:t>
            </a:r>
          </a:p>
          <a:p>
            <a:endParaRPr lang="en-US" sz="2400" dirty="0" smtClean="0"/>
          </a:p>
          <a:p>
            <a:pPr marL="342900" indent="-342900" eaLnBrk="0" fontAlgn="base" hangingPunct="0">
              <a:spcBef>
                <a:spcPct val="20000"/>
              </a:spcBef>
              <a:spcAft>
                <a:spcPct val="0"/>
              </a:spcAft>
              <a:buFont typeface="Arial" charset="0"/>
              <a:buChar char="•"/>
            </a:pPr>
            <a:r>
              <a:rPr lang="en-US" sz="2400" dirty="0" smtClean="0"/>
              <a:t>The first few lines of the file are shown in next slide.</a:t>
            </a:r>
          </a:p>
          <a:p>
            <a:pPr marL="342900" indent="-342900" eaLnBrk="0" fontAlgn="base" hangingPunct="0">
              <a:spcBef>
                <a:spcPct val="20000"/>
              </a:spcBef>
              <a:spcAft>
                <a:spcPct val="0"/>
              </a:spcAft>
              <a:buFont typeface="Arial" charset="0"/>
              <a:buChar char="•"/>
            </a:pPr>
            <a:r>
              <a:rPr lang="en-US" sz="2400" dirty="0" smtClean="0"/>
              <a:t>In the same directory there are two policy files:</a:t>
            </a:r>
          </a:p>
          <a:p>
            <a:pPr marL="639763" lvl="1" indent="-285750" eaLnBrk="0" fontAlgn="base" hangingPunct="0">
              <a:spcBef>
                <a:spcPct val="20000"/>
              </a:spcBef>
              <a:spcAft>
                <a:spcPct val="0"/>
              </a:spcAft>
              <a:buFont typeface="Arial" charset="0"/>
              <a:buChar char="–"/>
            </a:pPr>
            <a:r>
              <a:rPr lang="en-US" sz="2400" dirty="0" smtClean="0"/>
              <a:t>policy_dsp_arm.dts </a:t>
            </a:r>
          </a:p>
          <a:p>
            <a:pPr marL="639763" lvl="1" indent="-285750" eaLnBrk="0" fontAlgn="base" hangingPunct="0">
              <a:spcBef>
                <a:spcPct val="20000"/>
              </a:spcBef>
              <a:spcAft>
                <a:spcPct val="0"/>
              </a:spcAft>
              <a:buFont typeface="Arial" charset="0"/>
              <a:buChar char="–"/>
            </a:pPr>
            <a:r>
              <a:rPr lang="en-US" sz="2400" dirty="0" smtClean="0"/>
              <a:t>policy_dsp-only.dts</a:t>
            </a:r>
            <a:endParaRPr lang="en-US"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762000"/>
          </a:xfrm>
        </p:spPr>
        <p:txBody>
          <a:bodyPr/>
          <a:lstStyle/>
          <a:p>
            <a:r>
              <a:rPr lang="en-US" sz="3600" dirty="0" smtClean="0"/>
              <a:t>global-resource-list-arm-dsp.dts </a:t>
            </a:r>
            <a:endParaRPr lang="en-US" sz="3600" dirty="0"/>
          </a:p>
        </p:txBody>
      </p:sp>
      <p:sp>
        <p:nvSpPr>
          <p:cNvPr id="5" name="Rectangle 4"/>
          <p:cNvSpPr/>
          <p:nvPr/>
        </p:nvSpPr>
        <p:spPr>
          <a:xfrm>
            <a:off x="241300" y="838200"/>
            <a:ext cx="8445500" cy="4832092"/>
          </a:xfrm>
          <a:prstGeom prst="rect">
            <a:avLst/>
          </a:prstGeom>
        </p:spPr>
        <p:txBody>
          <a:bodyPr wrap="square">
            <a:spAutoFit/>
          </a:bodyPr>
          <a:lstStyle/>
          <a:p>
            <a:r>
              <a:rPr lang="en-US" sz="1400" b="1" dirty="0" smtClean="0">
                <a:latin typeface="Courier New" pitchFamily="49" charset="0"/>
                <a:cs typeface="Courier New" pitchFamily="49" charset="0"/>
              </a:rPr>
              <a:t>/dts-v1/;</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 Device resource definitions based on current supported QMSS, CPPI, and</a:t>
            </a:r>
          </a:p>
          <a:p>
            <a:r>
              <a:rPr lang="en-US" sz="1400" b="1" dirty="0" smtClean="0">
                <a:latin typeface="Courier New" pitchFamily="49" charset="0"/>
                <a:cs typeface="Courier New" pitchFamily="49" charset="0"/>
              </a:rPr>
              <a:t>     * PA LLD resources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qmss {</a:t>
            </a:r>
          </a:p>
          <a:p>
            <a:r>
              <a:rPr lang="en-US" sz="1400" b="1" dirty="0" smtClean="0">
                <a:latin typeface="Courier New" pitchFamily="49" charset="0"/>
                <a:cs typeface="Courier New" pitchFamily="49" charset="0"/>
              </a:rPr>
              <a:t>        /* Number of descriptors inserted by ARM */</a:t>
            </a:r>
          </a:p>
          <a:p>
            <a:r>
              <a:rPr lang="en-US" sz="1400" b="1" dirty="0" smtClean="0">
                <a:latin typeface="Courier New" pitchFamily="49" charset="0"/>
                <a:cs typeface="Courier New" pitchFamily="49" charset="0"/>
              </a:rPr>
              <a:t>        ns-assignment = "ARM_Descriptors", &lt;0 4096&gt;;</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r>
              <a:rPr lang="en-US" sz="1400" b="1" dirty="0" smtClean="0">
                <a:latin typeface="Courier New" pitchFamily="49" charset="0"/>
                <a:cs typeface="Courier New" pitchFamily="49" charset="0"/>
              </a:rPr>
              <a:t>        control-qm2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p>
          <a:p>
            <a:endParaRPr lang="en-US"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        /* QMSS in joint mode affects only -qm1 resource */</a:t>
            </a:r>
          </a:p>
          <a:p>
            <a:r>
              <a:rPr lang="en-US" sz="1400" b="1" dirty="0" smtClean="0">
                <a:latin typeface="Courier New" pitchFamily="49" charset="0"/>
                <a:cs typeface="Courier New" pitchFamily="49" charset="0"/>
              </a:rPr>
              <a:t>        linkram-control-qm1 {</a:t>
            </a:r>
          </a:p>
          <a:p>
            <a:r>
              <a:rPr lang="en-US" sz="1400" b="1" dirty="0" smtClean="0">
                <a:latin typeface="Courier New" pitchFamily="49" charset="0"/>
                <a:cs typeface="Courier New" pitchFamily="49" charset="0"/>
              </a:rPr>
              <a:t>            resource-range = &lt;0 1&gt;;</a:t>
            </a:r>
          </a:p>
          <a:p>
            <a:r>
              <a:rPr lang="en-US" sz="1400" b="1" dirty="0" smtClean="0">
                <a:latin typeface="Courier New" pitchFamily="49" charset="0"/>
                <a:cs typeface="Courier New" pitchFamily="49" charset="0"/>
              </a:rPr>
              <a:t>        };</a:t>
            </a:r>
            <a:endParaRPr lang="en-US" sz="1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val="175997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Mpm_example map file</a:t>
            </a:r>
            <a:endParaRPr lang="en-US" dirty="0"/>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190625"/>
            <a:ext cx="59150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91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sz="2800" dirty="0" smtClean="0"/>
              <a:t>Software downloads and device-specific Data Manuals for the KeyStone SoCs can be found at </a:t>
            </a:r>
            <a:r>
              <a:rPr lang="en-US" sz="2800" dirty="0" smtClean="0">
                <a:hlinkClick r:id="rId4"/>
              </a:rPr>
              <a:t>TI.com/multicore</a:t>
            </a:r>
            <a:r>
              <a:rPr lang="en-US" sz="2800" dirty="0" smtClean="0"/>
              <a:t>.</a:t>
            </a:r>
          </a:p>
          <a:p>
            <a:r>
              <a:rPr lang="en-US" sz="2800" dirty="0" smtClean="0"/>
              <a:t>Multicore articles, tools, and software are available at </a:t>
            </a:r>
            <a:r>
              <a:rPr lang="en-US" sz="2800" dirty="0" smtClean="0">
                <a:hlinkClick r:id="rId5"/>
              </a:rPr>
              <a:t>Embedded Processors Wiki for the KeyStone Device Architecture</a:t>
            </a:r>
            <a:r>
              <a:rPr lang="en-US" sz="2800" dirty="0" smtClean="0"/>
              <a:t>.</a:t>
            </a:r>
          </a:p>
          <a:p>
            <a:r>
              <a:rPr lang="en-US" sz="2800" dirty="0" smtClean="0"/>
              <a:t>View the complete </a:t>
            </a:r>
            <a:r>
              <a:rPr lang="en-US" sz="2800" dirty="0" smtClean="0">
                <a:hlinkClick r:id="rId6"/>
              </a:rPr>
              <a:t>C66x Multicore SOC Online Training for KeyStone Devices</a:t>
            </a:r>
            <a:r>
              <a:rPr lang="en-US" sz="2800" dirty="0" smtClean="0"/>
              <a:t>, including details on the individual modules.</a:t>
            </a:r>
          </a:p>
          <a:p>
            <a:r>
              <a:rPr lang="en-US" sz="2800" dirty="0" smtClean="0"/>
              <a:t>For questions regarding topics covered in this training, visit the support forums at the</a:t>
            </a:r>
            <a:br>
              <a:rPr lang="en-US" sz="2800" dirty="0" smtClean="0"/>
            </a:br>
            <a:r>
              <a:rPr lang="en-US" sz="2800" dirty="0" smtClean="0">
                <a:hlinkClick r:id="rId7"/>
              </a:rPr>
              <a:t>TI E2E Community</a:t>
            </a:r>
            <a:r>
              <a:rPr lang="en-US" sz="2800" dirty="0" smtClean="0"/>
              <a:t> website.</a:t>
            </a:r>
          </a:p>
        </p:txBody>
      </p:sp>
      <p:sp>
        <p:nvSpPr>
          <p:cNvPr id="4" name="Slide Number Placeholder 3"/>
          <p:cNvSpPr>
            <a:spLocks noGrp="1"/>
          </p:cNvSpPr>
          <p:nvPr>
            <p:ph type="sldNum" sz="quarter" idx="4"/>
          </p:nvPr>
        </p:nvSpPr>
        <p:spPr/>
        <p:txBody>
          <a:bodyPr/>
          <a:lstStyle/>
          <a:p>
            <a:fld id="{3144B24B-BAB1-431A-82C6-36E096187F50}" type="slidenum">
              <a:rPr lang="en-US" smtClean="0"/>
              <a:pPr/>
              <a:t>85</a:t>
            </a:fld>
            <a:endParaRPr lang="en-US" dirty="0"/>
          </a:p>
        </p:txBody>
      </p:sp>
    </p:spTree>
    <p:custDataLst>
      <p:tags r:id="rId1"/>
    </p:custDataLst>
    <p:extLst>
      <p:ext uri="{BB962C8B-B14F-4D97-AF65-F5344CB8AC3E}">
        <p14:creationId xmlns:p14="http://schemas.microsoft.com/office/powerpoint/2010/main" val="273112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accessing core information </a:t>
            </a:r>
            <a:endParaRPr lang="en-US" b="1" dirty="0"/>
          </a:p>
        </p:txBody>
      </p:sp>
      <p:sp>
        <p:nvSpPr>
          <p:cNvPr id="3" name="Content Placeholder 2"/>
          <p:cNvSpPr>
            <a:spLocks noGrp="1"/>
          </p:cNvSpPr>
          <p:nvPr>
            <p:ph idx="1"/>
          </p:nvPr>
        </p:nvSpPr>
        <p:spPr/>
        <p:txBody>
          <a:bodyPr>
            <a:normAutofit/>
          </a:bodyPr>
          <a:lstStyle/>
          <a:p>
            <a:r>
              <a:rPr lang="en-US" dirty="0" smtClean="0"/>
              <a:t>MPM server monitor the resource table section</a:t>
            </a:r>
          </a:p>
          <a:p>
            <a:r>
              <a:rPr lang="en-US" dirty="0" smtClean="0"/>
              <a:t>System_printf writes messages to resource table</a:t>
            </a:r>
          </a:p>
          <a:p>
            <a:r>
              <a:rPr lang="en-US" dirty="0" smtClean="0"/>
              <a:t>The user (or application) can access the messages in    </a:t>
            </a:r>
            <a:r>
              <a:rPr lang="en-US" sz="2400" i="1" dirty="0" smtClean="0"/>
              <a:t>/sys/kernel/debug/remoteproc/remoteprocN/trace0 </a:t>
            </a:r>
          </a:p>
          <a:p>
            <a:pPr lvl="1"/>
            <a:r>
              <a:rPr lang="en-US" sz="2000" dirty="0" smtClean="0"/>
              <a:t>Where N is the DSP core number</a:t>
            </a:r>
          </a:p>
        </p:txBody>
      </p:sp>
    </p:spTree>
    <p:extLst>
      <p:ext uri="{BB962C8B-B14F-4D97-AF65-F5344CB8AC3E}">
        <p14:creationId xmlns:p14="http://schemas.microsoft.com/office/powerpoint/2010/main" val="38249754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8ccca7a7-ed28-4d26-a8e8-6da810c791f5"/>
  <p:tag name="ELAPSEDTIME" val="19.067"/>
  <p:tag name="ARTICULATE_SLIDE_NAV" val="33"/>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8354</TotalTime>
  <Words>3911</Words>
  <Application>Microsoft Office PowerPoint</Application>
  <PresentationFormat>On-screen Show (4:3)</PresentationFormat>
  <Paragraphs>633</Paragraphs>
  <Slides>85</Slides>
  <Notes>13</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88" baseType="lpstr">
      <vt:lpstr>77_KeyStoneOLT</vt:lpstr>
      <vt:lpstr>Visio</vt:lpstr>
      <vt:lpstr>Microsoft Visio Drawing</vt:lpstr>
      <vt:lpstr>KeyStone  ARM-DSP Interaction</vt:lpstr>
      <vt:lpstr>Agenda</vt:lpstr>
      <vt:lpstr>Typical Keystone II model</vt:lpstr>
      <vt:lpstr>MPM Operation</vt:lpstr>
      <vt:lpstr>Core state machine </vt:lpstr>
      <vt:lpstr>Managing a core</vt:lpstr>
      <vt:lpstr>DSP Image requirements</vt:lpstr>
      <vt:lpstr>Mpm_example map file</vt:lpstr>
      <vt:lpstr>ARM accessing core information </vt:lpstr>
      <vt:lpstr>ARM accessing core Dump </vt:lpstr>
      <vt:lpstr>MPM Configuration </vt:lpstr>
      <vt:lpstr>MPM Configuration</vt:lpstr>
      <vt:lpstr>Last word about MPM</vt:lpstr>
      <vt:lpstr>Agenda</vt:lpstr>
      <vt:lpstr>Managing Keystone II Memories </vt:lpstr>
      <vt:lpstr>Disclaimer</vt:lpstr>
      <vt:lpstr>Keystone II shared memories Physical Addresses</vt:lpstr>
      <vt:lpstr>Translating Logical memory to physical memory</vt:lpstr>
      <vt:lpstr>DDRA Size for the ARM</vt:lpstr>
      <vt:lpstr>DDR3A partition</vt:lpstr>
      <vt:lpstr>6638K2K Memory Architecture (8G DDRA)</vt:lpstr>
      <vt:lpstr>6638K2K Memory Architecture (2G DDRA –larger DSP memory)</vt:lpstr>
      <vt:lpstr>6638K2K Memory Architecture (1G DDRA) (32bit DDR)</vt:lpstr>
      <vt:lpstr>Define Memories Available To MMU</vt:lpstr>
      <vt:lpstr>Board.c (1)</vt:lpstr>
      <vt:lpstr>Board.c (2)</vt:lpstr>
      <vt:lpstr>Board.c (3)</vt:lpstr>
      <vt:lpstr>Linux Device Tree</vt:lpstr>
      <vt:lpstr>Standard Device Tree Example</vt:lpstr>
      <vt:lpstr>Device Tree Defines Available CPU</vt:lpstr>
      <vt:lpstr>Memory Defined in Device Tree</vt:lpstr>
      <vt:lpstr>Memory Definitions for 6638K2K- Device Tree </vt:lpstr>
      <vt:lpstr>DSP Definition in Device Tree</vt:lpstr>
      <vt:lpstr>Memory Definitions from 6638K2K Device Tree</vt:lpstr>
      <vt:lpstr>U-BOOT and mem_reserve</vt:lpstr>
      <vt:lpstr>U-BOOT and mem_reserve</vt:lpstr>
      <vt:lpstr>Building DSP Code for MPM</vt:lpstr>
      <vt:lpstr>Standard K2H Platform Definition for DSP RTSC Build </vt:lpstr>
      <vt:lpstr>Define New DSP Platform: 2G DDR, 512M Dedicated ARM Memory</vt:lpstr>
      <vt:lpstr>Agenda</vt:lpstr>
      <vt:lpstr>ARM-DSP Communication Architecture</vt:lpstr>
      <vt:lpstr>ARM-DSP Collaboration </vt:lpstr>
      <vt:lpstr>User Mode ARM and DSP  IPC Issues</vt:lpstr>
      <vt:lpstr>Current solution (release 4_18)- IPCv3</vt:lpstr>
      <vt:lpstr>IPC Types: IPCv3</vt:lpstr>
      <vt:lpstr>HPC solution (release 4_19)- Data path</vt:lpstr>
      <vt:lpstr>Future solution Navigator based IPCv3</vt:lpstr>
      <vt:lpstr>Support for User Develop IPC </vt:lpstr>
      <vt:lpstr>ARM IPC Support</vt:lpstr>
      <vt:lpstr>PowerPoint Presentation</vt:lpstr>
      <vt:lpstr>IPC Examples</vt:lpstr>
      <vt:lpstr>PowerPoint Presentation</vt:lpstr>
      <vt:lpstr>PowerPoint Presentation</vt:lpstr>
      <vt:lpstr>PowerPoint Presentation</vt:lpstr>
      <vt:lpstr>PowerPoint Presentation</vt:lpstr>
      <vt:lpstr>PowerPoint Presentation</vt:lpstr>
      <vt:lpstr>Release IPC Examples</vt:lpstr>
      <vt:lpstr>Agenda</vt:lpstr>
      <vt:lpstr>Managing Peripherals and IP in a Heterogeneous Device </vt:lpstr>
      <vt:lpstr>Configure and Use peripherals In Heterogeneous Device </vt:lpstr>
      <vt:lpstr>DSP View of Peripherals and IP  </vt:lpstr>
      <vt:lpstr>DSP: Interface via LLD and CSL Layers</vt:lpstr>
      <vt:lpstr>Linux Control Peripherals and IP  </vt:lpstr>
      <vt:lpstr>Linux Application API</vt:lpstr>
      <vt:lpstr>KeyStone Drivers Structure Example - SRIO</vt:lpstr>
      <vt:lpstr>Linux Drivers</vt:lpstr>
      <vt:lpstr>Resource Management</vt:lpstr>
      <vt:lpstr>Keystone II RM: Major Requirements</vt:lpstr>
      <vt:lpstr>Keystone II RM – Overview (1)</vt:lpstr>
      <vt:lpstr>Keystone II RM – Overview (2)</vt:lpstr>
      <vt:lpstr>Keystone II RM – Overview (3)</vt:lpstr>
      <vt:lpstr>Keystone II RM: Overview</vt:lpstr>
      <vt:lpstr>Keystone II RM: Services</vt:lpstr>
      <vt:lpstr>Keystone II RM: Global Resource List (GRL)</vt:lpstr>
      <vt:lpstr>GRL Example </vt:lpstr>
      <vt:lpstr>global-resource-list-arm-dsp.dts </vt:lpstr>
      <vt:lpstr>Policy Example: policy_dsp_arm.dts (1) </vt:lpstr>
      <vt:lpstr>Policy Example: policy_dsp_arm.dts (2) </vt:lpstr>
      <vt:lpstr>For More Information</vt:lpstr>
      <vt:lpstr>Backup – PktLib Utility Libraries</vt:lpstr>
      <vt:lpstr>Packet Library (PktLib)</vt:lpstr>
      <vt:lpstr>Heap Allocation</vt:lpstr>
      <vt:lpstr>Packet Manipulations</vt:lpstr>
      <vt:lpstr>PktLib: Additional Features</vt:lpstr>
      <vt:lpstr>For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Katzur, Ran</cp:lastModifiedBy>
  <cp:revision>583</cp:revision>
  <cp:lastPrinted>2014-07-24T13:09:54Z</cp:lastPrinted>
  <dcterms:created xsi:type="dcterms:W3CDTF">2013-01-31T07:41:08Z</dcterms:created>
  <dcterms:modified xsi:type="dcterms:W3CDTF">2014-07-24T15:43:03Z</dcterms:modified>
</cp:coreProperties>
</file>