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4"/>
  </p:notesMasterIdLst>
  <p:sldIdLst>
    <p:sldId id="324" r:id="rId2"/>
    <p:sldId id="338" r:id="rId3"/>
    <p:sldId id="426" r:id="rId4"/>
    <p:sldId id="427" r:id="rId5"/>
    <p:sldId id="428" r:id="rId6"/>
    <p:sldId id="429" r:id="rId7"/>
    <p:sldId id="430" r:id="rId8"/>
    <p:sldId id="431" r:id="rId9"/>
    <p:sldId id="432" r:id="rId10"/>
    <p:sldId id="436" r:id="rId11"/>
    <p:sldId id="434" r:id="rId12"/>
    <p:sldId id="435" r:id="rId13"/>
    <p:sldId id="433" r:id="rId14"/>
    <p:sldId id="420" r:id="rId15"/>
    <p:sldId id="467" r:id="rId16"/>
    <p:sldId id="438" r:id="rId17"/>
    <p:sldId id="439" r:id="rId18"/>
    <p:sldId id="440" r:id="rId19"/>
    <p:sldId id="468" r:id="rId20"/>
    <p:sldId id="460" r:id="rId21"/>
    <p:sldId id="461" r:id="rId22"/>
    <p:sldId id="462" r:id="rId23"/>
    <p:sldId id="442" r:id="rId24"/>
    <p:sldId id="464" r:id="rId25"/>
    <p:sldId id="465" r:id="rId26"/>
    <p:sldId id="466" r:id="rId27"/>
    <p:sldId id="471" r:id="rId28"/>
    <p:sldId id="472" r:id="rId29"/>
    <p:sldId id="473" r:id="rId30"/>
    <p:sldId id="475" r:id="rId31"/>
    <p:sldId id="476" r:id="rId32"/>
    <p:sldId id="463" r:id="rId33"/>
    <p:sldId id="448" r:id="rId34"/>
    <p:sldId id="449" r:id="rId35"/>
    <p:sldId id="450" r:id="rId36"/>
    <p:sldId id="452" r:id="rId37"/>
    <p:sldId id="469" r:id="rId38"/>
    <p:sldId id="454" r:id="rId39"/>
    <p:sldId id="455" r:id="rId40"/>
    <p:sldId id="456" r:id="rId41"/>
    <p:sldId id="477" r:id="rId42"/>
    <p:sldId id="478" r:id="rId43"/>
    <p:sldId id="479" r:id="rId44"/>
    <p:sldId id="480" r:id="rId45"/>
    <p:sldId id="481" r:id="rId46"/>
    <p:sldId id="482" r:id="rId47"/>
    <p:sldId id="483" r:id="rId48"/>
    <p:sldId id="484" r:id="rId49"/>
    <p:sldId id="485" r:id="rId50"/>
    <p:sldId id="486" r:id="rId51"/>
    <p:sldId id="487" r:id="rId52"/>
    <p:sldId id="488" r:id="rId53"/>
    <p:sldId id="489" r:id="rId54"/>
    <p:sldId id="490" r:id="rId55"/>
    <p:sldId id="491" r:id="rId56"/>
    <p:sldId id="492" r:id="rId57"/>
    <p:sldId id="437" r:id="rId58"/>
    <p:sldId id="339" r:id="rId59"/>
    <p:sldId id="340" r:id="rId60"/>
    <p:sldId id="341" r:id="rId61"/>
    <p:sldId id="342" r:id="rId62"/>
    <p:sldId id="343" r:id="rId63"/>
    <p:sldId id="344" r:id="rId64"/>
    <p:sldId id="345" r:id="rId65"/>
    <p:sldId id="346" r:id="rId66"/>
    <p:sldId id="347" r:id="rId67"/>
    <p:sldId id="423"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408" r:id="rId81"/>
    <p:sldId id="409" r:id="rId82"/>
    <p:sldId id="410" r:id="rId83"/>
    <p:sldId id="411" r:id="rId84"/>
    <p:sldId id="412" r:id="rId85"/>
    <p:sldId id="413" r:id="rId86"/>
    <p:sldId id="414" r:id="rId87"/>
    <p:sldId id="415" r:id="rId88"/>
    <p:sldId id="416" r:id="rId89"/>
    <p:sldId id="417" r:id="rId90"/>
    <p:sldId id="418" r:id="rId91"/>
    <p:sldId id="419" r:id="rId92"/>
    <p:sldId id="336" r:id="rId93"/>
  </p:sldIdLst>
  <p:sldSz cx="9144000" cy="6858000" type="screen4x3"/>
  <p:notesSz cx="7010400" cy="9296400"/>
  <p:custDataLst>
    <p:tags r:id="rId9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4" autoAdjust="0"/>
  </p:normalViewPr>
  <p:slideViewPr>
    <p:cSldViewPr snapToGrid="0" snapToObjects="1">
      <p:cViewPr varScale="1">
        <p:scale>
          <a:sx n="85" d="100"/>
          <a:sy n="85" d="100"/>
        </p:scale>
        <p:origin x="-7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7/23/2014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18</a:t>
            </a:fld>
            <a:endParaRPr lang="en-US" dirty="0"/>
          </a:p>
        </p:txBody>
      </p:sp>
    </p:spTree>
    <p:extLst>
      <p:ext uri="{BB962C8B-B14F-4D97-AF65-F5344CB8AC3E}">
        <p14:creationId xmlns:p14="http://schemas.microsoft.com/office/powerpoint/2010/main" val="2917215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92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extLst>
      <p:ext uri="{BB962C8B-B14F-4D97-AF65-F5344CB8AC3E}">
        <p14:creationId xmlns:p14="http://schemas.microsoft.com/office/powerpoint/2010/main" val="1932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7/23/2014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7/23/2014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extLst>
      <p:ext uri="{BB962C8B-B14F-4D97-AF65-F5344CB8AC3E}">
        <p14:creationId xmlns:p14="http://schemas.microsoft.com/office/powerpoint/2010/main" val="10887088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extLst>
      <p:ext uri="{BB962C8B-B14F-4D97-AF65-F5344CB8AC3E}">
        <p14:creationId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24.emf"/><Relationship Id="rId4" Type="http://schemas.openxmlformats.org/officeDocument/2006/relationships/oleObject" Target="../embeddings/oleObject10.bin"/></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1.xml"/><Relationship Id="rId4" Type="http://schemas.openxmlformats.org/officeDocument/2006/relationships/hyperlink" Target="http://e2e.ti.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9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hyperlink" Target="http://e2e.ti.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focus.ti.com/docs/training/catalog/events/event.jhtml?sku=OLT110027" TargetMode="External"/><Relationship Id="rId5" Type="http://schemas.openxmlformats.org/officeDocument/2006/relationships/hyperlink" Target="http://processors.wiki.ti.com/index.php/Keystone_Device_Architecture" TargetMode="External"/><Relationship Id="rId4" Type="http://schemas.openxmlformats.org/officeDocument/2006/relationships/hyperlink" Target="http://www.ti.com/multic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ARM-DSP Interaction</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 accessing core Dump </a:t>
            </a:r>
            <a:endParaRPr lang="en-US" b="1" dirty="0"/>
          </a:p>
        </p:txBody>
      </p:sp>
      <p:sp>
        <p:nvSpPr>
          <p:cNvPr id="3" name="Content Placeholder 2"/>
          <p:cNvSpPr>
            <a:spLocks noGrp="1"/>
          </p:cNvSpPr>
          <p:nvPr>
            <p:ph idx="1"/>
          </p:nvPr>
        </p:nvSpPr>
        <p:spPr/>
        <p:txBody>
          <a:bodyPr>
            <a:normAutofit/>
          </a:bodyPr>
          <a:lstStyle/>
          <a:p>
            <a:r>
              <a:rPr lang="en-US" dirty="0" smtClean="0"/>
              <a:t>MPM can monitor crash events from DSP and get core dump</a:t>
            </a:r>
          </a:p>
          <a:p>
            <a:pPr lvl="1"/>
            <a:r>
              <a:rPr lang="en-US" sz="2000" dirty="0" smtClean="0"/>
              <a:t>The DSP code needs exception hook </a:t>
            </a:r>
          </a:p>
          <a:p>
            <a:pPr lvl="1"/>
            <a:r>
              <a:rPr lang="en-US" sz="2000" dirty="0" smtClean="0"/>
              <a:t>Defined a special memory section</a:t>
            </a:r>
          </a:p>
          <a:p>
            <a:r>
              <a:rPr lang="en-US" sz="2400" dirty="0" smtClean="0"/>
              <a:t>Fault </a:t>
            </a:r>
            <a:r>
              <a:rPr lang="en-US" sz="2400" dirty="0" smtClean="0"/>
              <a:t>sample test application is part of </a:t>
            </a:r>
            <a:r>
              <a:rPr lang="en-US" sz="2400" dirty="0"/>
              <a:t>pdk release at </a:t>
            </a:r>
            <a:r>
              <a:rPr lang="en-US" sz="1800" i="1" dirty="0" smtClean="0"/>
              <a:t>pdk_keystone2_3_00_04_18/packages/ti/instrumentation/fault_mgmt/test</a:t>
            </a:r>
          </a:p>
          <a:p>
            <a:pPr marL="0" indent="0">
              <a:buNone/>
            </a:pPr>
            <a:endParaRPr lang="en-US" sz="2400" dirty="0" smtClean="0"/>
          </a:p>
        </p:txBody>
      </p:sp>
    </p:spTree>
    <p:extLst>
      <p:ext uri="{BB962C8B-B14F-4D97-AF65-F5344CB8AC3E}">
        <p14:creationId xmlns:p14="http://schemas.microsoft.com/office/powerpoint/2010/main" val="769348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MPM Configuration </a:t>
            </a:r>
            <a:endParaRPr lang="en-US" dirty="0"/>
          </a:p>
        </p:txBody>
      </p:sp>
      <p:sp>
        <p:nvSpPr>
          <p:cNvPr id="3" name="Subtitle 2"/>
          <p:cNvSpPr>
            <a:spLocks noGrp="1"/>
          </p:cNvSpPr>
          <p:nvPr>
            <p:ph idx="1"/>
          </p:nvPr>
        </p:nvSpPr>
        <p:spPr>
          <a:xfrm>
            <a:off x="301752" y="990600"/>
            <a:ext cx="8473948" cy="5334000"/>
          </a:xfrm>
        </p:spPr>
        <p:txBody>
          <a:bodyPr>
            <a:normAutofit/>
          </a:bodyPr>
          <a:lstStyle/>
          <a:p>
            <a:r>
              <a:rPr lang="en-US" sz="2400" dirty="0" smtClean="0"/>
              <a:t>The file mpm_config.json is a Java Script Object Notation file that describes the DSP access memory segments to the ARM.</a:t>
            </a:r>
          </a:p>
          <a:p>
            <a:r>
              <a:rPr lang="en-US" sz="2400" dirty="0" smtClean="0"/>
              <a:t>10 memory segments are defined:</a:t>
            </a:r>
          </a:p>
          <a:p>
            <a:pPr lvl="1"/>
            <a:r>
              <a:rPr lang="en-US" sz="2400" dirty="0" smtClean="0"/>
              <a:t>Eight segments are for each DSP core l2 local memory</a:t>
            </a:r>
          </a:p>
          <a:p>
            <a:pPr lvl="1"/>
            <a:r>
              <a:rPr lang="en-US" sz="2400" dirty="0" smtClean="0"/>
              <a:t>One segment for MSM memory</a:t>
            </a:r>
          </a:p>
          <a:p>
            <a:pPr lvl="1"/>
            <a:r>
              <a:rPr lang="en-US" sz="2400" dirty="0" smtClean="0"/>
              <a:t>One segment for the part of DDR that is used by the MPM as shared memory</a:t>
            </a:r>
          </a:p>
          <a:p>
            <a:r>
              <a:rPr lang="en-US" sz="2400" dirty="0" smtClean="0"/>
              <a:t>mpm_config.json definition of Core 0 L2 memory:</a:t>
            </a:r>
          </a:p>
          <a:p>
            <a:pPr marL="514350" indent="-514350">
              <a:buFont typeface="Arial" pitchFamily="34" charset="0"/>
              <a:buChar char="•"/>
            </a:pPr>
            <a:endParaRPr lang="en-US" sz="28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11</a:t>
            </a:fld>
            <a:endParaRPr lang="en-US" dirty="0"/>
          </a:p>
        </p:txBody>
      </p:sp>
      <p:sp>
        <p:nvSpPr>
          <p:cNvPr id="5" name="Rectangle 4"/>
          <p:cNvSpPr/>
          <p:nvPr/>
        </p:nvSpPr>
        <p:spPr>
          <a:xfrm>
            <a:off x="1127622" y="4440456"/>
            <a:ext cx="5200026" cy="1815882"/>
          </a:xfrm>
          <a:prstGeom prst="rect">
            <a:avLst/>
          </a:prstGeom>
        </p:spPr>
        <p:txBody>
          <a:bodyPr wrap="square">
            <a:spAutoFit/>
          </a:bodyPr>
          <a:lstStyle/>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"name": "local-core0-l2",</a:t>
            </a:r>
          </a:p>
          <a:p>
            <a:r>
              <a:rPr lang="en-US" sz="1600" b="1" dirty="0" smtClean="0">
                <a:latin typeface="Courier New" pitchFamily="49" charset="0"/>
                <a:cs typeface="Courier New" pitchFamily="49" charset="0"/>
              </a:rPr>
              <a:t> "localaddr": "0x00800000",			</a:t>
            </a:r>
          </a:p>
          <a:p>
            <a:r>
              <a:rPr lang="en-US" sz="1600" b="1" dirty="0" smtClean="0">
                <a:latin typeface="Courier New" pitchFamily="49" charset="0"/>
                <a:cs typeface="Courier New" pitchFamily="49" charset="0"/>
              </a:rPr>
              <a:t>"globaladdr": "0x10800000",			</a:t>
            </a:r>
          </a:p>
          <a:p>
            <a:r>
              <a:rPr lang="en-US" sz="1600" b="1" dirty="0" smtClean="0">
                <a:latin typeface="Courier New" pitchFamily="49" charset="0"/>
                <a:cs typeface="Courier New" pitchFamily="49" charset="0"/>
              </a:rPr>
              <a:t>"length": "0x100000",			</a:t>
            </a:r>
          </a:p>
          <a:p>
            <a:r>
              <a:rPr lang="en-US" sz="1600" b="1" dirty="0" smtClean="0">
                <a:latin typeface="Courier New" pitchFamily="49" charset="0"/>
                <a:cs typeface="Courier New" pitchFamily="49" charset="0"/>
              </a:rPr>
              <a:t>"devicename": "/dev/dsp0"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34726178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MPM Configuration</a:t>
            </a:r>
            <a:endParaRPr lang="en-US"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400" b="0" dirty="0" smtClean="0">
                <a:solidFill>
                  <a:schemeClr val="tx1"/>
                </a:solidFill>
              </a:rPr>
              <a:t>The two shared memory definitions show that the DSP dedicated memory in DDR starts at 0xa0000000 and has a size of 512M (-1K) bytes</a:t>
            </a:r>
          </a:p>
          <a:p>
            <a:pPr marL="811213" lvl="1" indent="-514350">
              <a:buFont typeface="Arial" pitchFamily="34" charset="0"/>
              <a:buChar char="•"/>
            </a:pPr>
            <a:r>
              <a:rPr lang="en-US" sz="2000" dirty="0" smtClean="0"/>
              <a:t>This is TI default</a:t>
            </a:r>
            <a:r>
              <a:rPr lang="en-US" sz="2000" b="0" dirty="0" smtClean="0">
                <a:solidFill>
                  <a:schemeClr val="tx1"/>
                </a:solidFill>
              </a:rPr>
              <a:t> </a:t>
            </a:r>
          </a:p>
          <a:p>
            <a:pPr marL="514350" indent="-514350" algn="l">
              <a:buFont typeface="Arial" pitchFamily="34" charset="0"/>
              <a:buChar char="•"/>
            </a:pPr>
            <a:r>
              <a:rPr lang="en-US" sz="2400" dirty="0" smtClean="0"/>
              <a:t>1K of memory is needed for the MPM management</a:t>
            </a:r>
            <a:endParaRPr lang="en-US" sz="28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12</a:t>
            </a:fld>
            <a:endParaRPr lang="en-US" dirty="0"/>
          </a:p>
        </p:txBody>
      </p:sp>
      <p:sp>
        <p:nvSpPr>
          <p:cNvPr id="5" name="Rectangle 4"/>
          <p:cNvSpPr/>
          <p:nvPr/>
        </p:nvSpPr>
        <p:spPr>
          <a:xfrm>
            <a:off x="311729" y="2779068"/>
            <a:ext cx="7855526" cy="3046988"/>
          </a:xfrm>
          <a:prstGeom prst="rect">
            <a:avLst/>
          </a:prstGeom>
        </p:spPr>
        <p:txBody>
          <a:bodyPr wrap="square">
            <a:spAutoFit/>
          </a:bodyPr>
          <a:lstStyle/>
          <a:p>
            <a:r>
              <a:rPr lang="en-US" sz="1600" dirty="0" smtClean="0"/>
              <a:t>{</a:t>
            </a:r>
          </a:p>
          <a:p>
            <a:r>
              <a:rPr lang="en-US" sz="1600" dirty="0" smtClean="0"/>
              <a:t>"name": "local-msmc",</a:t>
            </a:r>
          </a:p>
          <a:p>
            <a:r>
              <a:rPr lang="en-US" sz="1600" dirty="0" smtClean="0"/>
              <a:t>"globaladdr": "0x0c000000",</a:t>
            </a:r>
          </a:p>
          <a:p>
            <a:r>
              <a:rPr lang="en-US" sz="1600" dirty="0" smtClean="0"/>
              <a:t>"length": "0x600000",			</a:t>
            </a:r>
          </a:p>
          <a:p>
            <a:r>
              <a:rPr lang="en-US" sz="1600" dirty="0" smtClean="0"/>
              <a:t>"devicename": "/dev/dspmem"		</a:t>
            </a:r>
          </a:p>
          <a:p>
            <a:r>
              <a:rPr lang="en-US" sz="1600" dirty="0" smtClean="0"/>
              <a:t>},		</a:t>
            </a:r>
          </a:p>
          <a:p>
            <a:r>
              <a:rPr lang="en-US" sz="1600" dirty="0" smtClean="0"/>
              <a:t>{			</a:t>
            </a:r>
          </a:p>
          <a:p>
            <a:r>
              <a:rPr lang="en-US" sz="1600" dirty="0" smtClean="0"/>
              <a:t>"name": "local-ddr",			</a:t>
            </a:r>
          </a:p>
          <a:p>
            <a:r>
              <a:rPr lang="en-US" sz="1600" dirty="0" smtClean="0"/>
              <a:t>"globaladdr": "0xa0000000",			</a:t>
            </a:r>
          </a:p>
          <a:p>
            <a:r>
              <a:rPr lang="en-US" sz="1600" dirty="0" smtClean="0"/>
              <a:t>"length": "0x1FFFFC00",			</a:t>
            </a:r>
          </a:p>
          <a:p>
            <a:r>
              <a:rPr lang="en-US" sz="1600" dirty="0" smtClean="0"/>
              <a:t>"devicename": "/dev/dspmem"		</a:t>
            </a:r>
          </a:p>
          <a:p>
            <a:r>
              <a:rPr lang="en-US" sz="1600" dirty="0" smtClean="0"/>
              <a:t>}</a:t>
            </a:r>
            <a:endParaRPr lang="en-US" sz="1600" dirty="0"/>
          </a:p>
        </p:txBody>
      </p:sp>
    </p:spTree>
    <p:extLst>
      <p:ext uri="{BB962C8B-B14F-4D97-AF65-F5344CB8AC3E}">
        <p14:creationId xmlns:p14="http://schemas.microsoft.com/office/powerpoint/2010/main" val="4896768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839"/>
            <a:ext cx="8229600" cy="1176454"/>
          </a:xfrm>
        </p:spPr>
        <p:txBody>
          <a:bodyPr/>
          <a:lstStyle/>
          <a:p>
            <a:r>
              <a:rPr lang="en-US" dirty="0" smtClean="0"/>
              <a:t>Last word about MPM</a:t>
            </a:r>
            <a:endParaRPr lang="en-US" b="1" dirty="0"/>
          </a:p>
        </p:txBody>
      </p:sp>
      <p:sp>
        <p:nvSpPr>
          <p:cNvPr id="3" name="Content Placeholder 2"/>
          <p:cNvSpPr>
            <a:spLocks noGrp="1"/>
          </p:cNvSpPr>
          <p:nvPr>
            <p:ph idx="1"/>
          </p:nvPr>
        </p:nvSpPr>
        <p:spPr>
          <a:xfrm>
            <a:off x="457200" y="2196790"/>
            <a:ext cx="8229600" cy="4127810"/>
          </a:xfrm>
        </p:spPr>
        <p:txBody>
          <a:bodyPr>
            <a:normAutofit/>
          </a:bodyPr>
          <a:lstStyle/>
          <a:p>
            <a:r>
              <a:rPr lang="en-US" dirty="0" smtClean="0"/>
              <a:t>U-BOOT variable mem_reserve define the DDR area that is used by MPM to load DSP image</a:t>
            </a:r>
          </a:p>
          <a:p>
            <a:pPr lvl="1"/>
            <a:r>
              <a:rPr lang="en-US" sz="2400" dirty="0" smtClean="0"/>
              <a:t>More about it later</a:t>
            </a:r>
          </a:p>
        </p:txBody>
      </p:sp>
    </p:spTree>
    <p:extLst>
      <p:ext uri="{BB962C8B-B14F-4D97-AF65-F5344CB8AC3E}">
        <p14:creationId xmlns:p14="http://schemas.microsoft.com/office/powerpoint/2010/main" val="2550250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1" hangingPunct="1"/>
            <a:r>
              <a:rPr lang="en-US" dirty="0" smtClean="0"/>
              <a:t>Managing </a:t>
            </a:r>
            <a:r>
              <a:rPr lang="en-US" dirty="0" smtClean="0"/>
              <a:t>Keystone II Memories </a:t>
            </a:r>
            <a:endParaRPr lang="en-US" dirty="0" smtClean="0"/>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Disclaimer</a:t>
            </a:r>
            <a:endParaRPr lang="en-US" sz="3600" dirty="0"/>
          </a:p>
        </p:txBody>
      </p:sp>
      <p:sp>
        <p:nvSpPr>
          <p:cNvPr id="3" name="Subtitle 2"/>
          <p:cNvSpPr>
            <a:spLocks noGrp="1"/>
          </p:cNvSpPr>
          <p:nvPr>
            <p:ph idx="1"/>
          </p:nvPr>
        </p:nvSpPr>
        <p:spPr/>
        <p:txBody>
          <a:bodyPr>
            <a:normAutofit/>
          </a:bodyPr>
          <a:lstStyle/>
          <a:p>
            <a:pPr marL="514350" indent="-514350">
              <a:buFont typeface="Arial" pitchFamily="34" charset="0"/>
              <a:buChar char="•"/>
            </a:pPr>
            <a:r>
              <a:rPr lang="en-US" sz="2400" b="0" dirty="0" smtClean="0">
                <a:solidFill>
                  <a:schemeClr val="tx1"/>
                </a:solidFill>
              </a:rPr>
              <a:t>The following </a:t>
            </a:r>
            <a:r>
              <a:rPr lang="en-US" sz="2400" dirty="0" smtClean="0">
                <a:solidFill>
                  <a:schemeClr val="tx1"/>
                </a:solidFill>
              </a:rPr>
              <a:t>slides</a:t>
            </a:r>
            <a:r>
              <a:rPr lang="en-US" sz="2400" b="0" dirty="0" smtClean="0">
                <a:solidFill>
                  <a:schemeClr val="tx1"/>
                </a:solidFill>
              </a:rPr>
              <a:t> show how the TI implementation that runs on the TCIEVM6638K2K works.</a:t>
            </a:r>
          </a:p>
          <a:p>
            <a:pPr marL="514350" indent="-514350">
              <a:buFont typeface="Arial" pitchFamily="34" charset="0"/>
              <a:buChar char="•"/>
            </a:pPr>
            <a:r>
              <a:rPr lang="en-US" sz="2400" dirty="0" smtClean="0">
                <a:solidFill>
                  <a:schemeClr val="tx1"/>
                </a:solidFill>
              </a:rPr>
              <a:t>Other implementations may be different</a:t>
            </a:r>
            <a:endParaRPr lang="en-US" sz="24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15</a:t>
            </a:fld>
            <a:endParaRPr lang="en-US" dirty="0"/>
          </a:p>
        </p:txBody>
      </p:sp>
    </p:spTree>
    <p:extLst>
      <p:ext uri="{BB962C8B-B14F-4D97-AF65-F5344CB8AC3E}">
        <p14:creationId xmlns:p14="http://schemas.microsoft.com/office/powerpoint/2010/main" val="23576441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46771" y="100584"/>
            <a:ext cx="7872762" cy="1215260"/>
          </a:xfrm>
        </p:spPr>
        <p:txBody>
          <a:bodyPr>
            <a:noAutofit/>
          </a:bodyPr>
          <a:lstStyle/>
          <a:p>
            <a:pPr eaLnBrk="1" hangingPunct="1"/>
            <a:r>
              <a:rPr lang="en-US" sz="4000" b="1" dirty="0" smtClean="0"/>
              <a:t>Keystone II shared memories</a:t>
            </a:r>
            <a:br>
              <a:rPr lang="en-US" sz="4000" b="1" dirty="0" smtClean="0"/>
            </a:br>
            <a:r>
              <a:rPr lang="en-US" sz="4000" dirty="0" smtClean="0"/>
              <a:t>Physical Addresses</a:t>
            </a:r>
            <a:endParaRPr lang="en-US" sz="40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2653919677"/>
              </p:ext>
            </p:extLst>
          </p:nvPr>
        </p:nvGraphicFramePr>
        <p:xfrm>
          <a:off x="1326995" y="1628079"/>
          <a:ext cx="6273065" cy="3636888"/>
        </p:xfrm>
        <a:graphic>
          <a:graphicData uri="http://schemas.openxmlformats.org/presentationml/2006/ole">
            <mc:AlternateContent xmlns:mc="http://schemas.openxmlformats.org/markup-compatibility/2006">
              <mc:Choice xmlns:v="urn:schemas-microsoft-com:vml" Requires="v">
                <p:oleObj spid="_x0000_s72712" name="Visio" r:id="rId3" imgW="7482705" imgH="4339406" progId="Visio.Drawing.11">
                  <p:embed/>
                </p:oleObj>
              </mc:Choice>
              <mc:Fallback>
                <p:oleObj name="Visio" r:id="rId3" imgW="7482705" imgH="4339406" progId="Visio.Drawing.11">
                  <p:embed/>
                  <p:pic>
                    <p:nvPicPr>
                      <p:cNvPr id="0" name=""/>
                      <p:cNvPicPr/>
                      <p:nvPr/>
                    </p:nvPicPr>
                    <p:blipFill>
                      <a:blip r:embed="rId4"/>
                      <a:stretch>
                        <a:fillRect/>
                      </a:stretch>
                    </p:blipFill>
                    <p:spPr>
                      <a:xfrm>
                        <a:off x="1326995" y="1628079"/>
                        <a:ext cx="6273065" cy="3636888"/>
                      </a:xfrm>
                      <a:prstGeom prst="rect">
                        <a:avLst/>
                      </a:prstGeom>
                    </p:spPr>
                  </p:pic>
                </p:oleObj>
              </mc:Fallback>
            </mc:AlternateContent>
          </a:graphicData>
        </a:graphic>
      </p:graphicFrame>
      <p:sp>
        <p:nvSpPr>
          <p:cNvPr id="3" name="TextBox 2"/>
          <p:cNvSpPr txBox="1"/>
          <p:nvPr/>
        </p:nvSpPr>
        <p:spPr>
          <a:xfrm>
            <a:off x="249230" y="5422446"/>
            <a:ext cx="7976543" cy="646331"/>
          </a:xfrm>
          <a:prstGeom prst="rect">
            <a:avLst/>
          </a:prstGeom>
          <a:noFill/>
        </p:spPr>
        <p:txBody>
          <a:bodyPr wrap="none" rtlCol="0">
            <a:spAutoFit/>
          </a:bodyPr>
          <a:lstStyle/>
          <a:p>
            <a:r>
              <a:rPr lang="en-US" dirty="0" smtClean="0"/>
              <a:t>For a complete description of possible memory aliasing see the device data manual</a:t>
            </a:r>
          </a:p>
          <a:p>
            <a:r>
              <a:rPr lang="en-US" dirty="0" smtClean="0"/>
              <a:t>DDR3A_REMAP_EN pin determines the  mapping of 00 0800 0000 to DDRA or DDRB</a:t>
            </a:r>
            <a:endParaRPr lang="en-US" dirty="0"/>
          </a:p>
        </p:txBody>
      </p:sp>
    </p:spTree>
    <p:extLst>
      <p:ext uri="{BB962C8B-B14F-4D97-AF65-F5344CB8AC3E}">
        <p14:creationId xmlns:p14="http://schemas.microsoft.com/office/powerpoint/2010/main" val="2016300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839"/>
            <a:ext cx="8229600" cy="1176454"/>
          </a:xfrm>
        </p:spPr>
        <p:txBody>
          <a:bodyPr/>
          <a:lstStyle/>
          <a:p>
            <a:r>
              <a:rPr lang="en-US" sz="4000" dirty="0" smtClean="0"/>
              <a:t>Translating Logical memory to physical memory</a:t>
            </a:r>
            <a:endParaRPr lang="en-US" sz="4000" b="1" dirty="0"/>
          </a:p>
        </p:txBody>
      </p:sp>
      <p:sp>
        <p:nvSpPr>
          <p:cNvPr id="3" name="Content Placeholder 2"/>
          <p:cNvSpPr>
            <a:spLocks noGrp="1"/>
          </p:cNvSpPr>
          <p:nvPr>
            <p:ph idx="1"/>
          </p:nvPr>
        </p:nvSpPr>
        <p:spPr>
          <a:xfrm>
            <a:off x="356839" y="1700561"/>
            <a:ext cx="8229600" cy="4127810"/>
          </a:xfrm>
        </p:spPr>
        <p:txBody>
          <a:bodyPr>
            <a:normAutofit lnSpcReduction="10000"/>
          </a:bodyPr>
          <a:lstStyle/>
          <a:p>
            <a:r>
              <a:rPr lang="en-US" sz="2800" dirty="0" smtClean="0"/>
              <a:t>DSP and all othe</a:t>
            </a:r>
            <a:r>
              <a:rPr lang="en-US" sz="2800" dirty="0" smtClean="0"/>
              <a:t>r TeraNet masters – MPAX registers</a:t>
            </a:r>
          </a:p>
          <a:p>
            <a:pPr lvl="1"/>
            <a:r>
              <a:rPr lang="en-US" sz="2400" dirty="0" smtClean="0"/>
              <a:t>Static translation (until the MPAX register is changes)</a:t>
            </a:r>
          </a:p>
          <a:p>
            <a:r>
              <a:rPr lang="en-US" sz="2800" dirty="0" smtClean="0"/>
              <a:t>ARM – LPAE</a:t>
            </a:r>
          </a:p>
          <a:p>
            <a:pPr lvl="1"/>
            <a:r>
              <a:rPr lang="en-US" sz="2400" dirty="0" smtClean="0"/>
              <a:t>MMU</a:t>
            </a:r>
            <a:r>
              <a:rPr lang="en-US" sz="2400" dirty="0" smtClean="0"/>
              <a:t> Dynamic translation to 40 bits, can access 8G of DDRA </a:t>
            </a:r>
          </a:p>
          <a:p>
            <a:pPr lvl="1"/>
            <a:r>
              <a:rPr lang="en-US" sz="2400" dirty="0" smtClean="0"/>
              <a:t>Controlled by U-boot environment variable mem_lpae=1 (default)</a:t>
            </a:r>
          </a:p>
          <a:p>
            <a:r>
              <a:rPr lang="en-US" sz="2800" dirty="0" smtClean="0"/>
              <a:t>ARM NO LPAE </a:t>
            </a:r>
          </a:p>
          <a:p>
            <a:pPr lvl="1"/>
            <a:r>
              <a:rPr lang="en-US" sz="2400" dirty="0" smtClean="0"/>
              <a:t>Disabled MMU, static, can access only 2G of DDRA  </a:t>
            </a:r>
          </a:p>
          <a:p>
            <a:pPr lvl="1"/>
            <a:r>
              <a:rPr lang="en-US" sz="2400" dirty="0"/>
              <a:t>Controlled by U-boot environment variable </a:t>
            </a:r>
            <a:r>
              <a:rPr lang="en-US" sz="2400" dirty="0" smtClean="0"/>
              <a:t>mem_lpae=0</a:t>
            </a:r>
          </a:p>
          <a:p>
            <a:pPr lvl="1"/>
            <a:endParaRPr lang="en-US" sz="2400" dirty="0" smtClean="0"/>
          </a:p>
        </p:txBody>
      </p:sp>
    </p:spTree>
    <p:extLst>
      <p:ext uri="{BB962C8B-B14F-4D97-AF65-F5344CB8AC3E}">
        <p14:creationId xmlns:p14="http://schemas.microsoft.com/office/powerpoint/2010/main" val="299250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839"/>
            <a:ext cx="8229600" cy="1176454"/>
          </a:xfrm>
        </p:spPr>
        <p:txBody>
          <a:bodyPr/>
          <a:lstStyle/>
          <a:p>
            <a:r>
              <a:rPr lang="en-US" sz="4000" dirty="0" smtClean="0"/>
              <a:t>DDRA Size for the ARM</a:t>
            </a:r>
            <a:endParaRPr lang="en-US" sz="4000" b="1" dirty="0"/>
          </a:p>
        </p:txBody>
      </p:sp>
      <p:sp>
        <p:nvSpPr>
          <p:cNvPr id="3" name="Content Placeholder 2"/>
          <p:cNvSpPr>
            <a:spLocks noGrp="1"/>
          </p:cNvSpPr>
          <p:nvPr>
            <p:ph idx="1"/>
          </p:nvPr>
        </p:nvSpPr>
        <p:spPr>
          <a:xfrm>
            <a:off x="356839" y="1700561"/>
            <a:ext cx="8229600" cy="4127810"/>
          </a:xfrm>
        </p:spPr>
        <p:txBody>
          <a:bodyPr>
            <a:normAutofit/>
          </a:bodyPr>
          <a:lstStyle/>
          <a:p>
            <a:r>
              <a:rPr lang="en-US" sz="2800" dirty="0" smtClean="0"/>
              <a:t>U-boot environment variable ddr3a_size tells the system how much memory is available</a:t>
            </a:r>
          </a:p>
          <a:p>
            <a:pPr lvl="1"/>
            <a:r>
              <a:rPr lang="en-US" sz="2400" dirty="0" smtClean="0"/>
              <a:t>0:  2GB (default)</a:t>
            </a:r>
          </a:p>
          <a:p>
            <a:pPr lvl="1"/>
            <a:r>
              <a:rPr lang="en-US" sz="2400" dirty="0" smtClean="0"/>
              <a:t>4:  4GB</a:t>
            </a:r>
          </a:p>
          <a:p>
            <a:pPr lvl="1"/>
            <a:r>
              <a:rPr lang="en-US" sz="2400" dirty="0" smtClean="0"/>
              <a:t>8:  8GB</a:t>
            </a:r>
          </a:p>
          <a:p>
            <a:r>
              <a:rPr lang="en-US" dirty="0" smtClean="0"/>
              <a:t>Memory is used by Linux Kernel, Linux Users domain and DSP cores. The next slides describe TI partition of the DDRA memory</a:t>
            </a:r>
            <a:endParaRPr lang="en-US" dirty="0" smtClean="0"/>
          </a:p>
        </p:txBody>
      </p:sp>
    </p:spTree>
    <p:extLst>
      <p:ext uri="{BB962C8B-B14F-4D97-AF65-F5344CB8AC3E}">
        <p14:creationId xmlns:p14="http://schemas.microsoft.com/office/powerpoint/2010/main" val="3584770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DDR3A partition</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700" dirty="0" smtClean="0"/>
              <a:t>DDR3A is partitioned into two segments</a:t>
            </a:r>
          </a:p>
          <a:p>
            <a:r>
              <a:rPr lang="en-US" sz="2700" dirty="0"/>
              <a:t>M</a:t>
            </a:r>
            <a:r>
              <a:rPr lang="en-US" sz="2700" dirty="0" smtClean="0"/>
              <a:t>emory size of 8G</a:t>
            </a:r>
            <a:endParaRPr lang="en-US" sz="2700" dirty="0" smtClean="0"/>
          </a:p>
          <a:p>
            <a:pPr lvl="1"/>
            <a:r>
              <a:rPr lang="en-US" sz="2300" dirty="0" smtClean="0"/>
              <a:t>The first </a:t>
            </a:r>
            <a:r>
              <a:rPr lang="en-US" sz="2300" dirty="0" smtClean="0"/>
              <a:t>segment </a:t>
            </a:r>
            <a:r>
              <a:rPr lang="en-US" sz="2300" dirty="0" smtClean="0"/>
              <a:t>starts </a:t>
            </a:r>
            <a:r>
              <a:rPr lang="en-US" sz="2300" dirty="0" smtClean="0"/>
              <a:t>at physical address 0x08 0000 0000 and size of 2G.</a:t>
            </a:r>
          </a:p>
          <a:p>
            <a:pPr lvl="1"/>
            <a:r>
              <a:rPr lang="en-US" sz="2300" dirty="0" smtClean="0"/>
              <a:t>The second segment starts at 0x08 8000 0000 and size 6G</a:t>
            </a:r>
            <a:r>
              <a:rPr lang="en-US" sz="2300" dirty="0" smtClean="0"/>
              <a:t>.</a:t>
            </a:r>
            <a:endParaRPr lang="en-US" sz="2700" dirty="0" smtClean="0"/>
          </a:p>
          <a:p>
            <a:pPr lvl="1"/>
            <a:r>
              <a:rPr lang="en-US" sz="2300" dirty="0" smtClean="0"/>
              <a:t>Part </a:t>
            </a:r>
            <a:r>
              <a:rPr lang="en-US" sz="2300" dirty="0" smtClean="0"/>
              <a:t>of the first segment of memory is reserved for the DSP memory. This is used to load programs and data from the ARM user’s domain to the DSP </a:t>
            </a:r>
            <a:r>
              <a:rPr lang="en-US" sz="2300" dirty="0" smtClean="0"/>
              <a:t>memory</a:t>
            </a:r>
          </a:p>
          <a:p>
            <a:pPr lvl="1"/>
            <a:r>
              <a:rPr lang="en-US" sz="2300" dirty="0" smtClean="0"/>
              <a:t>Part of the first segment is used by the kernel</a:t>
            </a:r>
          </a:p>
          <a:p>
            <a:r>
              <a:rPr lang="en-US" sz="2700" dirty="0" smtClean="0"/>
              <a:t>Smaller DDR3A size may have different partition (see next slides)</a:t>
            </a:r>
            <a:endParaRPr lang="en-US" sz="2700" dirty="0" smtClean="0"/>
          </a:p>
          <a:p>
            <a:endParaRPr lang="en-US" sz="2700"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19</a:t>
            </a:fld>
            <a:endParaRPr lang="en-US" dirty="0"/>
          </a:p>
        </p:txBody>
      </p:sp>
    </p:spTree>
    <p:extLst>
      <p:ext uri="{BB962C8B-B14F-4D97-AF65-F5344CB8AC3E}">
        <p14:creationId xmlns:p14="http://schemas.microsoft.com/office/powerpoint/2010/main" val="540614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Agenda</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Motivation?</a:t>
            </a:r>
          </a:p>
          <a:p>
            <a:pPr lvl="0" eaLnBrk="1" hangingPunct="1"/>
            <a:r>
              <a:rPr lang="en-US" sz="2800" dirty="0" smtClean="0"/>
              <a:t>MPM</a:t>
            </a:r>
          </a:p>
          <a:p>
            <a:pPr lvl="1" eaLnBrk="1" hangingPunct="1"/>
            <a:r>
              <a:rPr lang="en-US" sz="2400" dirty="0" smtClean="0"/>
              <a:t>System printf and dump memory</a:t>
            </a:r>
          </a:p>
          <a:p>
            <a:pPr lvl="0" eaLnBrk="1" hangingPunct="1"/>
            <a:r>
              <a:rPr lang="en-US" sz="2800" dirty="0" smtClean="0"/>
              <a:t>Memory management </a:t>
            </a:r>
          </a:p>
          <a:p>
            <a:pPr lvl="1" eaLnBrk="1" hangingPunct="1"/>
            <a:r>
              <a:rPr lang="en-US" sz="2400" dirty="0" smtClean="0"/>
              <a:t>LPAE and non LPAE</a:t>
            </a:r>
          </a:p>
          <a:p>
            <a:pPr lvl="1" eaLnBrk="1" hangingPunct="1"/>
            <a:r>
              <a:rPr lang="en-US" sz="2400" dirty="0" smtClean="0"/>
              <a:t>Device tree</a:t>
            </a:r>
          </a:p>
          <a:p>
            <a:pPr lvl="1" eaLnBrk="1" hangingPunct="1"/>
            <a:r>
              <a:rPr lang="en-US" sz="2400" dirty="0" smtClean="0"/>
              <a:t>U-boot</a:t>
            </a:r>
          </a:p>
          <a:p>
            <a:pPr lvl="1" eaLnBrk="1" hangingPunct="1"/>
            <a:r>
              <a:rPr lang="en-US" sz="2400" dirty="0" smtClean="0"/>
              <a:t>MPM configuration</a:t>
            </a:r>
          </a:p>
          <a:p>
            <a:pPr lvl="0" eaLnBrk="1" hangingPunct="1"/>
            <a:r>
              <a:rPr lang="en-US" dirty="0"/>
              <a:t>IPC</a:t>
            </a:r>
          </a:p>
          <a:p>
            <a:pPr eaLnBrk="1" hangingPunct="1"/>
            <a:r>
              <a:rPr lang="en-US" dirty="0"/>
              <a:t>Resource management</a:t>
            </a:r>
          </a:p>
          <a:p>
            <a:pPr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54100"/>
          </a:xfrm>
        </p:spPr>
        <p:txBody>
          <a:bodyPr/>
          <a:lstStyle/>
          <a:p>
            <a:r>
              <a:rPr lang="en-US" sz="3600" dirty="0" smtClean="0"/>
              <a:t>6638K2K Memory Architecture (8G DDRA)</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20</a:t>
            </a:fld>
            <a:endParaRPr lang="en-US" dirty="0"/>
          </a:p>
        </p:txBody>
      </p:sp>
      <p:graphicFrame>
        <p:nvGraphicFramePr>
          <p:cNvPr id="6" name="Object 5"/>
          <p:cNvGraphicFramePr>
            <a:graphicFrameLocks noChangeAspect="1"/>
          </p:cNvGraphicFramePr>
          <p:nvPr/>
        </p:nvGraphicFramePr>
        <p:xfrm>
          <a:off x="2374266" y="1130300"/>
          <a:ext cx="4029159" cy="5347454"/>
        </p:xfrm>
        <a:graphic>
          <a:graphicData uri="http://schemas.openxmlformats.org/presentationml/2006/ole">
            <mc:AlternateContent xmlns:mc="http://schemas.openxmlformats.org/markup-compatibility/2006">
              <mc:Choice xmlns:v="urn:schemas-microsoft-com:vml" Requires="v">
                <p:oleObj spid="_x0000_s74758" name="Visio" r:id="rId3" imgW="5692747" imgH="7556743" progId="Visio.Drawing.11">
                  <p:embed/>
                </p:oleObj>
              </mc:Choice>
              <mc:Fallback>
                <p:oleObj name="Visio" r:id="rId3" imgW="5692747" imgH="75567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266" y="1130300"/>
                        <a:ext cx="4029159" cy="5347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0604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79500"/>
          </a:xfrm>
        </p:spPr>
        <p:txBody>
          <a:bodyPr/>
          <a:lstStyle/>
          <a:p>
            <a:r>
              <a:rPr lang="en-US" sz="3600" dirty="0" smtClean="0"/>
              <a:t>6638K2K Memory Architecture</a:t>
            </a:r>
            <a:br>
              <a:rPr lang="en-US" sz="3600" dirty="0" smtClean="0"/>
            </a:br>
            <a:r>
              <a:rPr lang="en-US" sz="3600" dirty="0" smtClean="0"/>
              <a:t>(2G DDRA –larger DSP memory</a:t>
            </a:r>
            <a:r>
              <a:rPr lang="en-US" dirty="0" smtClean="0"/>
              <a:t>)</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21</a:t>
            </a:fld>
            <a:endParaRPr lang="en-US" dirty="0"/>
          </a:p>
        </p:txBody>
      </p:sp>
      <p:graphicFrame>
        <p:nvGraphicFramePr>
          <p:cNvPr id="8" name="Object 7"/>
          <p:cNvGraphicFramePr>
            <a:graphicFrameLocks noChangeAspect="1"/>
          </p:cNvGraphicFramePr>
          <p:nvPr/>
        </p:nvGraphicFramePr>
        <p:xfrm>
          <a:off x="901700" y="1155700"/>
          <a:ext cx="7802563" cy="4926436"/>
        </p:xfrm>
        <a:graphic>
          <a:graphicData uri="http://schemas.openxmlformats.org/presentationml/2006/ole">
            <mc:AlternateContent xmlns:mc="http://schemas.openxmlformats.org/markup-compatibility/2006">
              <mc:Choice xmlns:v="urn:schemas-microsoft-com:vml" Requires="v">
                <p:oleObj spid="_x0000_s75782" name="Visio" r:id="rId4" imgW="8264396" imgH="5218311" progId="Visio.Drawing.11">
                  <p:embed/>
                </p:oleObj>
              </mc:Choice>
              <mc:Fallback>
                <p:oleObj name="Visio" r:id="rId4" imgW="8264396" imgH="521831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1155700"/>
                        <a:ext cx="7802563" cy="4926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7090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536700"/>
          </a:xfrm>
        </p:spPr>
        <p:txBody>
          <a:bodyPr/>
          <a:lstStyle/>
          <a:p>
            <a:r>
              <a:rPr lang="en-US" sz="3600" dirty="0" smtClean="0"/>
              <a:t>6638K2K Memory Architecture</a:t>
            </a:r>
            <a:br>
              <a:rPr lang="en-US" sz="3600" dirty="0" smtClean="0"/>
            </a:br>
            <a:r>
              <a:rPr lang="en-US" sz="3600" dirty="0" smtClean="0"/>
              <a:t>(1G DDRA) (32bit DDR)</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22</a:t>
            </a:fld>
            <a:endParaRPr lang="en-US" dirty="0"/>
          </a:p>
        </p:txBody>
      </p:sp>
      <p:graphicFrame>
        <p:nvGraphicFramePr>
          <p:cNvPr id="8" name="Object 7"/>
          <p:cNvGraphicFramePr>
            <a:graphicFrameLocks noChangeAspect="1"/>
          </p:cNvGraphicFramePr>
          <p:nvPr/>
        </p:nvGraphicFramePr>
        <p:xfrm>
          <a:off x="495203" y="1841501"/>
          <a:ext cx="7150685" cy="4514850"/>
        </p:xfrm>
        <a:graphic>
          <a:graphicData uri="http://schemas.openxmlformats.org/presentationml/2006/ole">
            <mc:AlternateContent xmlns:mc="http://schemas.openxmlformats.org/markup-compatibility/2006">
              <mc:Choice xmlns:v="urn:schemas-microsoft-com:vml" Requires="v">
                <p:oleObj spid="_x0000_s76806" name="Visio" r:id="rId3" imgW="7773479" imgH="4001137" progId="Visio.Drawing.11">
                  <p:embed/>
                </p:oleObj>
              </mc:Choice>
              <mc:Fallback>
                <p:oleObj name="Visio" r:id="rId3" imgW="7773479" imgH="400113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03" y="1841501"/>
                        <a:ext cx="7150685" cy="451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6331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Define Memories Available To MMU</a:t>
            </a:r>
            <a:endParaRPr lang="en-US" sz="3600" dirty="0"/>
          </a:p>
        </p:txBody>
      </p:sp>
      <p:sp>
        <p:nvSpPr>
          <p:cNvPr id="3" name="Subtitle 2"/>
          <p:cNvSpPr>
            <a:spLocks noGrp="1"/>
          </p:cNvSpPr>
          <p:nvPr>
            <p:ph idx="1"/>
          </p:nvPr>
        </p:nvSpPr>
        <p:spPr/>
        <p:txBody>
          <a:bodyPr>
            <a:normAutofit/>
          </a:bodyPr>
          <a:lstStyle/>
          <a:p>
            <a:pPr marL="514350" indent="-514350">
              <a:buFont typeface="Arial" pitchFamily="34" charset="0"/>
              <a:buChar char="•"/>
            </a:pPr>
            <a:r>
              <a:rPr lang="en-US" sz="2800" dirty="0" smtClean="0"/>
              <a:t>TI  LINUX u-boot Keystone source release </a:t>
            </a:r>
            <a:r>
              <a:rPr lang="en-US" sz="2800" dirty="0"/>
              <a:t>(git) </a:t>
            </a:r>
            <a:r>
              <a:rPr lang="en-US" sz="2800" dirty="0" smtClean="0"/>
              <a:t>       </a:t>
            </a:r>
            <a:r>
              <a:rPr lang="en-US" sz="2800" i="1" dirty="0" smtClean="0"/>
              <a:t>u-boot-keystone/board/ti/tci6638_evm</a:t>
            </a:r>
            <a:r>
              <a:rPr lang="en-US" sz="2800" dirty="0" smtClean="0"/>
              <a:t> has the file board.c. This file sets the memory architecture for the Linux</a:t>
            </a:r>
          </a:p>
          <a:p>
            <a:pPr marL="514350" indent="-514350">
              <a:buFont typeface="Arial" pitchFamily="34" charset="0"/>
              <a:buChar char="•"/>
            </a:pPr>
            <a:r>
              <a:rPr lang="en-US" sz="2800" b="0" dirty="0" smtClean="0"/>
              <a:t>The same directory has other files that are used to configure DDR3A and DDR3B and POST code</a:t>
            </a:r>
          </a:p>
          <a:p>
            <a:pPr marL="514350" indent="-514350">
              <a:buFont typeface="Arial" pitchFamily="34" charset="0"/>
              <a:buChar char="•"/>
            </a:pPr>
            <a:r>
              <a:rPr lang="en-US" sz="2800" dirty="0" smtClean="0"/>
              <a:t>The next slides show parts of the file board.c</a:t>
            </a:r>
          </a:p>
          <a:p>
            <a:pPr marL="514350" indent="-514350">
              <a:buFont typeface="Arial" pitchFamily="34" charset="0"/>
              <a:buChar char="•"/>
            </a:pPr>
            <a:r>
              <a:rPr lang="en-US" sz="2800" b="0" dirty="0" smtClean="0"/>
              <a:t>Kernel Drivers get information about resources (including memories) from the device tree. Device tree will be discuss later</a:t>
            </a: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23</a:t>
            </a:fld>
            <a:endParaRPr lang="en-US" dirty="0"/>
          </a:p>
        </p:txBody>
      </p:sp>
    </p:spTree>
    <p:extLst>
      <p:ext uri="{BB962C8B-B14F-4D97-AF65-F5344CB8AC3E}">
        <p14:creationId xmlns:p14="http://schemas.microsoft.com/office/powerpoint/2010/main" val="386608611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Board.c (1)</a:t>
            </a:r>
            <a:endParaRPr lang="en-US" sz="3600" dirty="0"/>
          </a:p>
        </p:txBody>
      </p:sp>
      <p:sp>
        <p:nvSpPr>
          <p:cNvPr id="5" name="Rectangle 4"/>
          <p:cNvSpPr/>
          <p:nvPr/>
        </p:nvSpPr>
        <p:spPr>
          <a:xfrm>
            <a:off x="457198" y="485035"/>
            <a:ext cx="7694341" cy="5478423"/>
          </a:xfrm>
          <a:prstGeom prst="rect">
            <a:avLst/>
          </a:prstGeom>
        </p:spPr>
        <p:txBody>
          <a:bodyPr wrap="square">
            <a:spAutoFit/>
          </a:bodyPr>
          <a:lstStyle/>
          <a:p>
            <a:r>
              <a:rPr lang="en-US" dirty="0"/>
              <a:t>/*</a:t>
            </a:r>
          </a:p>
          <a:p>
            <a:r>
              <a:rPr lang="en-US" dirty="0"/>
              <a:t> * Copyright (C) 2012 Texas Instruments Inc.</a:t>
            </a:r>
          </a:p>
          <a:p>
            <a:r>
              <a:rPr lang="en-US" dirty="0"/>
              <a:t> *</a:t>
            </a:r>
          </a:p>
          <a:p>
            <a:r>
              <a:rPr lang="en-US" dirty="0"/>
              <a:t> * TCI6638 EVM : Board initialization</a:t>
            </a:r>
          </a:p>
          <a:p>
            <a:r>
              <a:rPr lang="en-US" dirty="0"/>
              <a:t> *</a:t>
            </a:r>
          </a:p>
          <a:p>
            <a:r>
              <a:rPr lang="en-US" dirty="0"/>
              <a:t> </a:t>
            </a:r>
            <a:r>
              <a:rPr lang="en-US" sz="1400" dirty="0"/>
              <a:t>* See file CREDITS for list of people who contributed to this</a:t>
            </a:r>
          </a:p>
          <a:p>
            <a:r>
              <a:rPr lang="en-US" sz="1400" dirty="0"/>
              <a:t> * project.</a:t>
            </a:r>
          </a:p>
          <a:p>
            <a:r>
              <a:rPr lang="en-US" sz="1400" dirty="0"/>
              <a:t> *</a:t>
            </a:r>
          </a:p>
          <a:p>
            <a:r>
              <a:rPr lang="en-US" sz="1400" dirty="0"/>
              <a:t> * This program is free software; you can redistribute it and/or modify</a:t>
            </a:r>
          </a:p>
          <a:p>
            <a:r>
              <a:rPr lang="en-US" sz="1400" dirty="0"/>
              <a:t> * it under the terms of the GNU General Public License as published by</a:t>
            </a:r>
          </a:p>
          <a:p>
            <a:r>
              <a:rPr lang="en-US" sz="1400" dirty="0"/>
              <a:t> * the Free Software Foundation; either version 2 of the License, or</a:t>
            </a:r>
          </a:p>
          <a:p>
            <a:r>
              <a:rPr lang="en-US" sz="1400" dirty="0"/>
              <a:t> * (at your option) any later version.</a:t>
            </a:r>
          </a:p>
          <a:p>
            <a:r>
              <a:rPr lang="en-US" sz="1400" dirty="0"/>
              <a:t> *</a:t>
            </a:r>
          </a:p>
          <a:p>
            <a:r>
              <a:rPr lang="en-US" sz="1400" dirty="0"/>
              <a:t> </a:t>
            </a:r>
            <a:r>
              <a:rPr lang="en-US" sz="1400" b="1" u="sng" dirty="0"/>
              <a:t>* This program is distributed in the hope that it will be useful,</a:t>
            </a:r>
          </a:p>
          <a:p>
            <a:r>
              <a:rPr lang="en-US" sz="1400" b="1" u="sng" dirty="0"/>
              <a:t> * but WITHOUT ANY WARRANTY; without even the implied warranty of</a:t>
            </a:r>
          </a:p>
          <a:p>
            <a:r>
              <a:rPr lang="en-US" sz="1400" b="1" u="sng" dirty="0"/>
              <a:t> * MERCHANTABILITY or FITNESS FOR A PARTICULAR PURPOSE.  See the</a:t>
            </a:r>
          </a:p>
          <a:p>
            <a:r>
              <a:rPr lang="en-US" sz="1400" b="1" u="sng" dirty="0"/>
              <a:t> * GNU General Public License for more details.</a:t>
            </a:r>
          </a:p>
          <a:p>
            <a:r>
              <a:rPr lang="en-US" sz="1400" dirty="0"/>
              <a:t> *</a:t>
            </a:r>
          </a:p>
          <a:p>
            <a:r>
              <a:rPr lang="en-US" sz="1400" dirty="0"/>
              <a:t> * You should have received a copy of the GNU General Public License</a:t>
            </a:r>
          </a:p>
          <a:p>
            <a:r>
              <a:rPr lang="en-US" sz="1400" dirty="0"/>
              <a:t> * along with this program; if not, write to the Free Software</a:t>
            </a:r>
          </a:p>
          <a:p>
            <a:r>
              <a:rPr lang="en-US" sz="1400" dirty="0"/>
              <a:t> * Foundation, Inc., 675 Mass Ave, Cambridge, MA 02139, USA.</a:t>
            </a:r>
          </a:p>
          <a:p>
            <a:r>
              <a:rPr lang="en-US" sz="1400" dirty="0"/>
              <a:t> */</a:t>
            </a:r>
          </a:p>
          <a:p>
            <a:endParaRPr lang="en-US" dirty="0"/>
          </a:p>
        </p:txBody>
      </p:sp>
    </p:spTree>
    <p:extLst>
      <p:ext uri="{BB962C8B-B14F-4D97-AF65-F5344CB8AC3E}">
        <p14:creationId xmlns:p14="http://schemas.microsoft.com/office/powerpoint/2010/main" val="658462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Board.c (2)</a:t>
            </a:r>
            <a:endParaRPr lang="en-US" sz="3600" dirty="0"/>
          </a:p>
        </p:txBody>
      </p:sp>
      <p:sp>
        <p:nvSpPr>
          <p:cNvPr id="2" name="Rectangle 1"/>
          <p:cNvSpPr/>
          <p:nvPr/>
        </p:nvSpPr>
        <p:spPr>
          <a:xfrm>
            <a:off x="457200" y="936890"/>
            <a:ext cx="7872761" cy="5386090"/>
          </a:xfrm>
          <a:prstGeom prst="rect">
            <a:avLst/>
          </a:prstGeom>
        </p:spPr>
        <p:txBody>
          <a:bodyPr wrap="square">
            <a:spAutoFit/>
          </a:bodyPr>
          <a:lstStyle/>
          <a:p>
            <a:r>
              <a:rPr lang="en-US" sz="1400" dirty="0"/>
              <a:t>#if defined(CONFIG_OF_LIBFDT) &amp;&amp; defined(CONFIG_OF_BOARD_SETUP)</a:t>
            </a:r>
          </a:p>
          <a:p>
            <a:r>
              <a:rPr lang="en-US" sz="1400" dirty="0"/>
              <a:t>#define K2_DDR3_START_ADDR 0x80000000</a:t>
            </a:r>
          </a:p>
          <a:p>
            <a:r>
              <a:rPr lang="en-US" sz="1400" dirty="0"/>
              <a:t>void </a:t>
            </a:r>
            <a:r>
              <a:rPr lang="en-US" sz="1400" dirty="0" err="1"/>
              <a:t>ft_board_setup</a:t>
            </a:r>
            <a:r>
              <a:rPr lang="en-US" sz="1400" dirty="0"/>
              <a:t>(void *blob, </a:t>
            </a:r>
            <a:r>
              <a:rPr lang="en-US" sz="1400" dirty="0" err="1"/>
              <a:t>bd_t</a:t>
            </a:r>
            <a:r>
              <a:rPr lang="en-US" sz="1400" dirty="0"/>
              <a:t> *bd)</a:t>
            </a:r>
          </a:p>
          <a:p>
            <a:r>
              <a:rPr lang="en-US" sz="1400" dirty="0"/>
              <a:t>{</a:t>
            </a:r>
          </a:p>
          <a:p>
            <a:r>
              <a:rPr lang="en-US" sz="1400" dirty="0"/>
              <a:t>        u64 start[2];</a:t>
            </a:r>
          </a:p>
          <a:p>
            <a:r>
              <a:rPr lang="en-US" sz="1400" dirty="0"/>
              <a:t>        u64 size[2];</a:t>
            </a:r>
          </a:p>
          <a:p>
            <a:r>
              <a:rPr lang="en-US" sz="1400" dirty="0"/>
              <a:t>        char name[32], *env, *</a:t>
            </a:r>
            <a:r>
              <a:rPr lang="en-US" sz="1400" dirty="0" err="1"/>
              <a:t>endp</a:t>
            </a:r>
            <a:r>
              <a:rPr lang="en-US" sz="1400" dirty="0"/>
              <a:t>;</a:t>
            </a:r>
          </a:p>
          <a:p>
            <a:r>
              <a:rPr lang="en-US" sz="1400" dirty="0"/>
              <a:t>        int </a:t>
            </a:r>
            <a:r>
              <a:rPr lang="en-US" sz="1400" dirty="0" err="1"/>
              <a:t>lpae</a:t>
            </a:r>
            <a:r>
              <a:rPr lang="en-US" sz="1400" dirty="0"/>
              <a:t>, </a:t>
            </a:r>
            <a:r>
              <a:rPr lang="en-US" sz="1400" dirty="0" err="1"/>
              <a:t>nodeoffset</a:t>
            </a:r>
            <a:r>
              <a:rPr lang="en-US" sz="1400" dirty="0"/>
              <a:t>;</a:t>
            </a:r>
          </a:p>
          <a:p>
            <a:r>
              <a:rPr lang="en-US" sz="1400" dirty="0"/>
              <a:t>        u32 ddr3a_size;</a:t>
            </a:r>
          </a:p>
          <a:p>
            <a:r>
              <a:rPr lang="en-US" sz="1400" dirty="0"/>
              <a:t>        int </a:t>
            </a:r>
            <a:r>
              <a:rPr lang="en-US" sz="1400" dirty="0" err="1"/>
              <a:t>nbanks</a:t>
            </a:r>
            <a:r>
              <a:rPr lang="en-US" sz="1400" dirty="0"/>
              <a:t>;</a:t>
            </a:r>
          </a:p>
          <a:p>
            <a:endParaRPr lang="en-US" sz="1400" dirty="0"/>
          </a:p>
          <a:p>
            <a:r>
              <a:rPr lang="en-US" sz="1400" b="1" dirty="0"/>
              <a:t>        env = </a:t>
            </a:r>
            <a:r>
              <a:rPr lang="en-US" sz="1400" b="1" dirty="0" err="1"/>
              <a:t>getenv</a:t>
            </a:r>
            <a:r>
              <a:rPr lang="en-US" sz="1400" b="1" dirty="0"/>
              <a:t>("mem_lpae");</a:t>
            </a:r>
          </a:p>
          <a:p>
            <a:r>
              <a:rPr lang="en-US" sz="1400" dirty="0"/>
              <a:t>        </a:t>
            </a:r>
            <a:r>
              <a:rPr lang="en-US" sz="1400" dirty="0" err="1"/>
              <a:t>lpae</a:t>
            </a:r>
            <a:r>
              <a:rPr lang="en-US" sz="1400" dirty="0"/>
              <a:t> = env &amp;&amp; </a:t>
            </a:r>
            <a:r>
              <a:rPr lang="en-US" sz="1400" dirty="0" err="1"/>
              <a:t>simple_strtol</a:t>
            </a:r>
            <a:r>
              <a:rPr lang="en-US" sz="1400" dirty="0"/>
              <a:t>(env, NULL, 0);</a:t>
            </a:r>
          </a:p>
          <a:p>
            <a:endParaRPr lang="en-US" sz="1400" dirty="0"/>
          </a:p>
          <a:p>
            <a:r>
              <a:rPr lang="en-US" sz="1400" dirty="0"/>
              <a:t>        ddr3a_size = 0;</a:t>
            </a:r>
          </a:p>
          <a:p>
            <a:r>
              <a:rPr lang="en-US" sz="1400" dirty="0"/>
              <a:t>        if (</a:t>
            </a:r>
            <a:r>
              <a:rPr lang="en-US" sz="1400" dirty="0" err="1"/>
              <a:t>lpae</a:t>
            </a:r>
            <a:r>
              <a:rPr lang="en-US" sz="1400" dirty="0"/>
              <a:t>) {</a:t>
            </a:r>
          </a:p>
          <a:p>
            <a:r>
              <a:rPr lang="en-US" sz="1400" b="1" dirty="0"/>
              <a:t>                env = </a:t>
            </a:r>
            <a:r>
              <a:rPr lang="en-US" sz="1400" b="1" dirty="0" err="1"/>
              <a:t>getenv</a:t>
            </a:r>
            <a:r>
              <a:rPr lang="en-US" sz="1400" b="1" dirty="0"/>
              <a:t>("ddr3a_size");</a:t>
            </a:r>
          </a:p>
          <a:p>
            <a:r>
              <a:rPr lang="en-US" sz="1400" dirty="0"/>
              <a:t>                if (env)</a:t>
            </a:r>
          </a:p>
          <a:p>
            <a:r>
              <a:rPr lang="en-US" sz="1400" dirty="0"/>
              <a:t>                        ddr3a_size = </a:t>
            </a:r>
            <a:r>
              <a:rPr lang="en-US" sz="1400" dirty="0" err="1"/>
              <a:t>simple_strtol</a:t>
            </a:r>
            <a:r>
              <a:rPr lang="en-US" sz="1400" dirty="0"/>
              <a:t>(env, NULL, 10);</a:t>
            </a:r>
          </a:p>
          <a:p>
            <a:r>
              <a:rPr lang="en-US" sz="1400" dirty="0"/>
              <a:t>                if ((ddr3a_size != 8) &amp;&amp; (ddr3a_size != 4))</a:t>
            </a:r>
          </a:p>
          <a:p>
            <a:r>
              <a:rPr lang="en-US" sz="1400" dirty="0"/>
              <a:t>                        ddr3a_size = 0;</a:t>
            </a:r>
          </a:p>
          <a:p>
            <a:r>
              <a:rPr lang="en-US" sz="1400" dirty="0"/>
              <a:t>        }</a:t>
            </a:r>
          </a:p>
          <a:p>
            <a:endParaRPr lang="en-US" dirty="0"/>
          </a:p>
          <a:p>
            <a:r>
              <a:rPr lang="en-US" dirty="0"/>
              <a:t> </a:t>
            </a:r>
          </a:p>
        </p:txBody>
      </p:sp>
    </p:spTree>
    <p:extLst>
      <p:ext uri="{BB962C8B-B14F-4D97-AF65-F5344CB8AC3E}">
        <p14:creationId xmlns:p14="http://schemas.microsoft.com/office/powerpoint/2010/main" val="2537724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Board.c (3)</a:t>
            </a:r>
            <a:endParaRPr lang="en-US" sz="3600" dirty="0"/>
          </a:p>
        </p:txBody>
      </p:sp>
      <p:sp>
        <p:nvSpPr>
          <p:cNvPr id="2" name="Rectangle 1"/>
          <p:cNvSpPr/>
          <p:nvPr/>
        </p:nvSpPr>
        <p:spPr>
          <a:xfrm>
            <a:off x="457200" y="936890"/>
            <a:ext cx="7872761" cy="646331"/>
          </a:xfrm>
          <a:prstGeom prst="rect">
            <a:avLst/>
          </a:prstGeom>
        </p:spPr>
        <p:txBody>
          <a:bodyPr wrap="square">
            <a:spAutoFit/>
          </a:bodyPr>
          <a:lstStyle/>
          <a:p>
            <a:endParaRPr lang="en-US" dirty="0"/>
          </a:p>
          <a:p>
            <a:r>
              <a:rPr lang="en-US" dirty="0"/>
              <a:t> </a:t>
            </a:r>
          </a:p>
        </p:txBody>
      </p:sp>
      <p:sp>
        <p:nvSpPr>
          <p:cNvPr id="3" name="Rectangle 2"/>
          <p:cNvSpPr/>
          <p:nvPr/>
        </p:nvSpPr>
        <p:spPr>
          <a:xfrm>
            <a:off x="936702" y="1260055"/>
            <a:ext cx="7292898" cy="4247317"/>
          </a:xfrm>
          <a:prstGeom prst="rect">
            <a:avLst/>
          </a:prstGeom>
        </p:spPr>
        <p:txBody>
          <a:bodyPr wrap="square">
            <a:spAutoFit/>
          </a:bodyPr>
          <a:lstStyle/>
          <a:p>
            <a:r>
              <a:rPr lang="en-US" dirty="0" err="1"/>
              <a:t>nbanks</a:t>
            </a:r>
            <a:r>
              <a:rPr lang="en-US" dirty="0"/>
              <a:t> = 1;</a:t>
            </a:r>
          </a:p>
          <a:p>
            <a:r>
              <a:rPr lang="en-US" dirty="0"/>
              <a:t>        start[0] = bd-&gt;</a:t>
            </a:r>
            <a:r>
              <a:rPr lang="en-US" dirty="0" err="1"/>
              <a:t>bi_dram</a:t>
            </a:r>
            <a:r>
              <a:rPr lang="en-US" dirty="0"/>
              <a:t>[0].start;</a:t>
            </a:r>
          </a:p>
          <a:p>
            <a:r>
              <a:rPr lang="en-US" dirty="0"/>
              <a:t>        size[0]  = bd-&gt;</a:t>
            </a:r>
            <a:r>
              <a:rPr lang="en-US" dirty="0" err="1"/>
              <a:t>bi_dram</a:t>
            </a:r>
            <a:r>
              <a:rPr lang="en-US" dirty="0"/>
              <a:t>[0].size;</a:t>
            </a:r>
          </a:p>
          <a:p>
            <a:endParaRPr lang="en-US" dirty="0"/>
          </a:p>
          <a:p>
            <a:r>
              <a:rPr lang="en-US" dirty="0"/>
              <a:t>        /* adjust memory start address for LPAE */</a:t>
            </a:r>
          </a:p>
          <a:p>
            <a:r>
              <a:rPr lang="en-US" b="1" dirty="0"/>
              <a:t>        if (</a:t>
            </a:r>
            <a:r>
              <a:rPr lang="en-US" b="1" dirty="0" err="1"/>
              <a:t>lpae</a:t>
            </a:r>
            <a:r>
              <a:rPr lang="en-US" b="1" dirty="0"/>
              <a:t>) {</a:t>
            </a:r>
          </a:p>
          <a:p>
            <a:r>
              <a:rPr lang="en-US" b="1" dirty="0"/>
              <a:t>                start[0] -= K2_DDR3_START_ADDR;</a:t>
            </a:r>
          </a:p>
          <a:p>
            <a:r>
              <a:rPr lang="en-US" b="1" dirty="0"/>
              <a:t>                start[0] += CONFIG_SYS_LPAE_SDRAM_BASE;</a:t>
            </a:r>
          </a:p>
          <a:p>
            <a:r>
              <a:rPr lang="en-US" b="1" dirty="0"/>
              <a:t>        </a:t>
            </a:r>
            <a:r>
              <a:rPr lang="en-US" b="1" dirty="0" smtClean="0"/>
              <a:t>} </a:t>
            </a:r>
            <a:r>
              <a:rPr lang="en-US" dirty="0" smtClean="0"/>
              <a:t>// segment 0</a:t>
            </a:r>
            <a:endParaRPr lang="en-US" dirty="0"/>
          </a:p>
          <a:p>
            <a:endParaRPr lang="en-US" dirty="0"/>
          </a:p>
          <a:p>
            <a:r>
              <a:rPr lang="en-US" b="1" dirty="0"/>
              <a:t>        if ((size[0] == 0x80000000) &amp;&amp; (ddr3a_size != 0)) {</a:t>
            </a:r>
          </a:p>
          <a:p>
            <a:r>
              <a:rPr lang="en-US" b="1" dirty="0"/>
              <a:t>                size[1] = ((u64)ddr3a_size - 2) &lt;&lt; 30;</a:t>
            </a:r>
          </a:p>
          <a:p>
            <a:r>
              <a:rPr lang="en-US" b="1" dirty="0"/>
              <a:t>                start[1] = 0x880000000;</a:t>
            </a:r>
          </a:p>
          <a:p>
            <a:r>
              <a:rPr lang="en-US" b="1" dirty="0"/>
              <a:t>                </a:t>
            </a:r>
            <a:r>
              <a:rPr lang="en-US" b="1" dirty="0" err="1"/>
              <a:t>nbanks</a:t>
            </a:r>
            <a:r>
              <a:rPr lang="en-US" b="1" dirty="0"/>
              <a:t>++;</a:t>
            </a:r>
          </a:p>
          <a:p>
            <a:r>
              <a:rPr lang="en-US" dirty="0"/>
              <a:t>        </a:t>
            </a:r>
            <a:r>
              <a:rPr lang="en-US" b="1" dirty="0" smtClean="0"/>
              <a:t>}</a:t>
            </a:r>
            <a:r>
              <a:rPr lang="en-US" dirty="0" smtClean="0"/>
              <a:t>// segment 1</a:t>
            </a:r>
            <a:endParaRPr lang="en-US" dirty="0"/>
          </a:p>
        </p:txBody>
      </p:sp>
    </p:spTree>
    <p:extLst>
      <p:ext uri="{BB962C8B-B14F-4D97-AF65-F5344CB8AC3E}">
        <p14:creationId xmlns:p14="http://schemas.microsoft.com/office/powerpoint/2010/main" val="73248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5182"/>
            <a:ext cx="8229600" cy="996022"/>
          </a:xfrm>
        </p:spPr>
        <p:txBody>
          <a:bodyPr>
            <a:noAutofit/>
          </a:bodyPr>
          <a:lstStyle/>
          <a:p>
            <a:r>
              <a:rPr lang="en-US" b="1" dirty="0" smtClean="0"/>
              <a:t>Linux Device Tree</a:t>
            </a:r>
          </a:p>
        </p:txBody>
      </p:sp>
      <p:sp>
        <p:nvSpPr>
          <p:cNvPr id="3" name="Content Placeholder 2"/>
          <p:cNvSpPr>
            <a:spLocks noGrp="1"/>
          </p:cNvSpPr>
          <p:nvPr>
            <p:ph idx="1"/>
          </p:nvPr>
        </p:nvSpPr>
        <p:spPr>
          <a:xfrm>
            <a:off x="228600" y="1051204"/>
            <a:ext cx="8650224" cy="5117440"/>
          </a:xfrm>
        </p:spPr>
        <p:txBody>
          <a:bodyPr/>
          <a:lstStyle/>
          <a:p>
            <a:pPr>
              <a:buFont typeface="Arial" pitchFamily="34" charset="0"/>
              <a:buChar char="•"/>
              <a:defRPr/>
            </a:pPr>
            <a:r>
              <a:rPr lang="en-US" dirty="0" smtClean="0"/>
              <a:t>Linux </a:t>
            </a:r>
            <a:r>
              <a:rPr lang="en-US" dirty="0" smtClean="0"/>
              <a:t>Device tree is an ASCII file XX.dts that describes the resources available to </a:t>
            </a:r>
            <a:r>
              <a:rPr lang="en-US" dirty="0" smtClean="0"/>
              <a:t>Linux. </a:t>
            </a:r>
            <a:r>
              <a:rPr lang="en-US" dirty="0" smtClean="0"/>
              <a:t>A compiled version of the file XX.dtb is used by the Linux </a:t>
            </a:r>
            <a:r>
              <a:rPr lang="en-US" dirty="0" smtClean="0"/>
              <a:t>kernel</a:t>
            </a:r>
            <a:r>
              <a:rPr lang="en-US" dirty="0" smtClean="0"/>
              <a:t>.</a:t>
            </a:r>
            <a:endParaRPr lang="en-US" dirty="0" smtClean="0"/>
          </a:p>
          <a:p>
            <a:pPr>
              <a:buFont typeface="Arial" pitchFamily="34" charset="0"/>
              <a:buChar char="•"/>
              <a:defRPr/>
            </a:pPr>
            <a:r>
              <a:rPr lang="en-US" dirty="0" smtClean="0"/>
              <a:t>Device tree source code has a well-defined syntax </a:t>
            </a:r>
            <a:endParaRPr lang="en-US" dirty="0" smtClean="0"/>
          </a:p>
          <a:p>
            <a:pPr>
              <a:buFont typeface="Arial" pitchFamily="34" charset="0"/>
              <a:buChar char="•"/>
              <a:defRPr/>
            </a:pPr>
            <a:r>
              <a:rPr lang="en-US" dirty="0" smtClean="0"/>
              <a:t>The information in the device tree is used by device drivers</a:t>
            </a:r>
            <a:endParaRPr lang="en-US" dirty="0"/>
          </a:p>
        </p:txBody>
      </p:sp>
    </p:spTree>
    <p:extLst>
      <p:ext uri="{BB962C8B-B14F-4D97-AF65-F5344CB8AC3E}">
        <p14:creationId xmlns:p14="http://schemas.microsoft.com/office/powerpoint/2010/main" val="3117611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096"/>
            <a:ext cx="8229600" cy="1092200"/>
          </a:xfrm>
        </p:spPr>
        <p:txBody>
          <a:bodyPr/>
          <a:lstStyle/>
          <a:p>
            <a:r>
              <a:rPr lang="en-US" sz="3600" dirty="0" smtClean="0"/>
              <a:t>Standard Device Tree Example</a:t>
            </a:r>
            <a:endParaRPr lang="en-US" sz="3600" dirty="0"/>
          </a:p>
        </p:txBody>
      </p:sp>
      <p:sp>
        <p:nvSpPr>
          <p:cNvPr id="5" name="Rectangle 4"/>
          <p:cNvSpPr/>
          <p:nvPr/>
        </p:nvSpPr>
        <p:spPr>
          <a:xfrm>
            <a:off x="457200" y="1225296"/>
            <a:ext cx="7950200" cy="4801314"/>
          </a:xfrm>
          <a:prstGeom prst="rect">
            <a:avLst/>
          </a:prstGeom>
        </p:spPr>
        <p:txBody>
          <a:bodyPr wrap="square">
            <a:spAutoFit/>
          </a:bodyPr>
          <a:lstStyle/>
          <a:p>
            <a:r>
              <a:rPr lang="en-US" dirty="0" smtClean="0">
                <a:latin typeface="Arial" pitchFamily="34" charset="0"/>
                <a:cs typeface="Arial" pitchFamily="34" charset="0"/>
              </a:rPr>
              <a:t>k2hk-evm.dts is from the public git server </a:t>
            </a:r>
          </a:p>
          <a:p>
            <a:endParaRPr lang="en-US" dirty="0" smtClean="0"/>
          </a:p>
          <a:p>
            <a:endParaRPr lang="en-US" dirty="0" smtClean="0"/>
          </a:p>
          <a:p>
            <a:r>
              <a:rPr lang="en-US" dirty="0" smtClean="0">
                <a:latin typeface="Courier New" pitchFamily="49" charset="0"/>
                <a:cs typeface="Courier New" pitchFamily="49" charset="0"/>
              </a:rPr>
              <a:t>/dts-v1/;</a:t>
            </a:r>
          </a:p>
          <a:p>
            <a:r>
              <a:rPr lang="en-US" dirty="0" smtClean="0">
                <a:latin typeface="Courier New" pitchFamily="49" charset="0"/>
                <a:cs typeface="Courier New" pitchFamily="49" charset="0"/>
              </a:rPr>
              <a:t>/include/ "skeleton.dtsi“</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	model = "Texas Instruments Keystone 2 SoC“</a:t>
            </a:r>
          </a:p>
          <a:p>
            <a:r>
              <a:rPr lang="en-US" dirty="0" smtClean="0">
                <a:latin typeface="Courier New" pitchFamily="49" charset="0"/>
                <a:cs typeface="Courier New" pitchFamily="49" charset="0"/>
              </a:rPr>
              <a:t>;	compatible = "ti,tci6638-evm“</a:t>
            </a:r>
          </a:p>
          <a:p>
            <a:r>
              <a:rPr lang="en-US" dirty="0" smtClean="0">
                <a:latin typeface="Courier New" pitchFamily="49" charset="0"/>
                <a:cs typeface="Courier New" pitchFamily="49" charset="0"/>
              </a:rPr>
              <a:t>;	#address-cells = &lt;2&gt;;</a:t>
            </a:r>
          </a:p>
          <a:p>
            <a:r>
              <a:rPr lang="en-US" dirty="0" smtClean="0">
                <a:latin typeface="Courier New" pitchFamily="49" charset="0"/>
                <a:cs typeface="Courier New" pitchFamily="49" charset="0"/>
              </a:rPr>
              <a:t>	#size-cells = &lt;2&gt;;</a:t>
            </a:r>
          </a:p>
          <a:p>
            <a:r>
              <a:rPr lang="en-US" dirty="0" smtClean="0">
                <a:latin typeface="Courier New" pitchFamily="49" charset="0"/>
                <a:cs typeface="Courier New" pitchFamily="49" charset="0"/>
              </a:rPr>
              <a:t>	interrupt-parent = &lt;&amp;gic&gt;;</a:t>
            </a:r>
          </a:p>
          <a:p>
            <a:r>
              <a:rPr lang="en-US" dirty="0" smtClean="0">
                <a:latin typeface="Courier New" pitchFamily="49" charset="0"/>
                <a:cs typeface="Courier New" pitchFamily="49" charset="0"/>
              </a:rPr>
              <a:t>	aliases {</a:t>
            </a:r>
          </a:p>
          <a:p>
            <a:r>
              <a:rPr lang="en-US" dirty="0" smtClean="0">
                <a:latin typeface="Courier New" pitchFamily="49" charset="0"/>
                <a:cs typeface="Courier New" pitchFamily="49" charset="0"/>
              </a:rPr>
              <a:t>		serial0	= &amp;uart0;		gpio0	= &amp;gpio0;</a:t>
            </a:r>
          </a:p>
          <a:p>
            <a:r>
              <a:rPr lang="en-US" dirty="0" smtClean="0">
                <a:latin typeface="Courier New" pitchFamily="49" charset="0"/>
                <a:cs typeface="Courier New" pitchFamily="49" charset="0"/>
              </a:rPr>
              <a:t>		ethernet1 = &amp;interface1;</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chosen {	};</a:t>
            </a:r>
          </a:p>
          <a:p>
            <a:r>
              <a:rPr lang="en-US" dirty="0" smtClean="0"/>
              <a:t>	</a:t>
            </a:r>
            <a:endParaRPr lang="en-US" dirty="0"/>
          </a:p>
        </p:txBody>
      </p:sp>
    </p:spTree>
    <p:extLst>
      <p:ext uri="{BB962C8B-B14F-4D97-AF65-F5344CB8AC3E}">
        <p14:creationId xmlns:p14="http://schemas.microsoft.com/office/powerpoint/2010/main" val="361886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6304" y="274638"/>
            <a:ext cx="8997696" cy="767778"/>
          </a:xfrm>
        </p:spPr>
        <p:txBody>
          <a:bodyPr>
            <a:noAutofit/>
          </a:bodyPr>
          <a:lstStyle/>
          <a:p>
            <a:pPr>
              <a:defRPr/>
            </a:pPr>
            <a:r>
              <a:rPr lang="en-US" dirty="0" smtClean="0"/>
              <a:t>Device Tree Defines Available CPU</a:t>
            </a:r>
          </a:p>
        </p:txBody>
      </p:sp>
      <p:sp>
        <p:nvSpPr>
          <p:cNvPr id="4" name="Rectangle 3"/>
          <p:cNvSpPr/>
          <p:nvPr/>
        </p:nvSpPr>
        <p:spPr>
          <a:xfrm>
            <a:off x="457200" y="1676400"/>
            <a:ext cx="7967850" cy="4247317"/>
          </a:xfrm>
          <a:prstGeom prst="rect">
            <a:avLst/>
          </a:prstGeom>
        </p:spPr>
        <p:txBody>
          <a:bodyPr wrap="square">
            <a:spAutoFit/>
          </a:bodyPr>
          <a:lstStyle/>
          <a:p>
            <a:r>
              <a:rPr lang="en-US" b="1" dirty="0" smtClean="0">
                <a:latin typeface="Courier New" pitchFamily="49" charset="0"/>
                <a:cs typeface="Courier New" pitchFamily="49" charset="0"/>
              </a:rPr>
              <a:t>	cpus </a:t>
            </a:r>
          </a:p>
          <a:p>
            <a:r>
              <a:rPr lang="en-US" b="1" dirty="0" smtClean="0">
                <a:latin typeface="Courier New" pitchFamily="49" charset="0"/>
                <a:cs typeface="Courier New" pitchFamily="49" charset="0"/>
              </a:rPr>
              <a:t>{		interrupt-parent = &lt;&amp;gic&gt;;</a:t>
            </a:r>
          </a:p>
          <a:p>
            <a:r>
              <a:rPr lang="en-US" b="1" dirty="0" smtClean="0">
                <a:latin typeface="Courier New" pitchFamily="49" charset="0"/>
                <a:cs typeface="Courier New" pitchFamily="49" charset="0"/>
              </a:rPr>
              <a:t>		cpu@0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cpu@1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cpu@2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cpu@3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762883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Keystone II model</a:t>
            </a: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3700031209"/>
              </p:ext>
            </p:extLst>
          </p:nvPr>
        </p:nvGraphicFramePr>
        <p:xfrm>
          <a:off x="1230313" y="1001713"/>
          <a:ext cx="6683375" cy="3940175"/>
        </p:xfrm>
        <a:graphic>
          <a:graphicData uri="http://schemas.openxmlformats.org/presentationml/2006/ole">
            <mc:AlternateContent xmlns:mc="http://schemas.openxmlformats.org/markup-compatibility/2006">
              <mc:Choice xmlns:v="urn:schemas-microsoft-com:vml" Requires="v">
                <p:oleObj spid="_x0000_s71692" name="Visio" r:id="rId3" imgW="6682673" imgH="3939536" progId="Visio.Drawing.11">
                  <p:embed/>
                </p:oleObj>
              </mc:Choice>
              <mc:Fallback>
                <p:oleObj name="Visio" r:id="rId3" imgW="6682673" imgH="3939536" progId="Visio.Drawing.11">
                  <p:embed/>
                  <p:pic>
                    <p:nvPicPr>
                      <p:cNvPr id="0" name=""/>
                      <p:cNvPicPr/>
                      <p:nvPr/>
                    </p:nvPicPr>
                    <p:blipFill>
                      <a:blip r:embed="rId4"/>
                      <a:stretch>
                        <a:fillRect/>
                      </a:stretch>
                    </p:blipFill>
                    <p:spPr>
                      <a:xfrm>
                        <a:off x="1230313" y="1001713"/>
                        <a:ext cx="6683375" cy="3940175"/>
                      </a:xfrm>
                      <a:prstGeom prst="rect">
                        <a:avLst/>
                      </a:prstGeom>
                    </p:spPr>
                  </p:pic>
                </p:oleObj>
              </mc:Fallback>
            </mc:AlternateContent>
          </a:graphicData>
        </a:graphic>
      </p:graphicFrame>
      <p:sp>
        <p:nvSpPr>
          <p:cNvPr id="5" name="TextBox 4"/>
          <p:cNvSpPr txBox="1"/>
          <p:nvPr/>
        </p:nvSpPr>
        <p:spPr>
          <a:xfrm>
            <a:off x="1717287" y="5597913"/>
            <a:ext cx="5497552" cy="369332"/>
          </a:xfrm>
          <a:prstGeom prst="rect">
            <a:avLst/>
          </a:prstGeom>
          <a:noFill/>
        </p:spPr>
        <p:txBody>
          <a:bodyPr wrap="square" rtlCol="0">
            <a:spAutoFit/>
          </a:bodyPr>
          <a:lstStyle/>
          <a:p>
            <a:r>
              <a:rPr lang="en-US" dirty="0" smtClean="0"/>
              <a:t>MPM – Multi-processor manager</a:t>
            </a:r>
            <a:endParaRPr lang="en-US" dirty="0"/>
          </a:p>
        </p:txBody>
      </p:sp>
    </p:spTree>
    <p:extLst>
      <p:ext uri="{BB962C8B-B14F-4D97-AF65-F5344CB8AC3E}">
        <p14:creationId xmlns:p14="http://schemas.microsoft.com/office/powerpoint/2010/main" val="3207215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192342"/>
            <a:ext cx="9144000" cy="813498"/>
          </a:xfrm>
        </p:spPr>
        <p:txBody>
          <a:bodyPr>
            <a:noAutofit/>
          </a:bodyPr>
          <a:lstStyle/>
          <a:p>
            <a:pPr>
              <a:defRPr/>
            </a:pPr>
            <a:r>
              <a:rPr lang="en-US" sz="4000" dirty="0" smtClean="0"/>
              <a:t>Device Tree Defines Available Interrupts</a:t>
            </a:r>
          </a:p>
        </p:txBody>
      </p:sp>
      <p:sp>
        <p:nvSpPr>
          <p:cNvPr id="4" name="Rectangle 3"/>
          <p:cNvSpPr/>
          <p:nvPr/>
        </p:nvSpPr>
        <p:spPr>
          <a:xfrm>
            <a:off x="109728" y="1676400"/>
            <a:ext cx="9034272" cy="2677656"/>
          </a:xfrm>
          <a:prstGeom prst="rect">
            <a:avLst/>
          </a:prstGeom>
        </p:spPr>
        <p:txBody>
          <a:bodyPr wrap="square">
            <a:spAutoFit/>
          </a:bodyPr>
          <a:lstStyle/>
          <a:p>
            <a:r>
              <a:rPr lang="en-US" sz="1400" b="1" dirty="0" smtClean="0">
                <a:latin typeface="Courier New" pitchFamily="49" charset="0"/>
                <a:cs typeface="Courier New" pitchFamily="49" charset="0"/>
              </a:rPr>
              <a:t>		ipcirq0: ipcirq0@26202bc </a:t>
            </a:r>
          </a:p>
          <a:p>
            <a:r>
              <a:rPr lang="en-US" sz="1400" b="1" dirty="0" smtClean="0">
                <a:latin typeface="Courier New" pitchFamily="49" charset="0"/>
                <a:cs typeface="Courier New" pitchFamily="49" charset="0"/>
              </a:rPr>
              <a:t>{	/* ipc irq chip */</a:t>
            </a:r>
          </a:p>
          <a:p>
            <a:r>
              <a:rPr lang="en-US" sz="1400" b="1" dirty="0" smtClean="0">
                <a:latin typeface="Courier New" pitchFamily="49" charset="0"/>
                <a:cs typeface="Courier New" pitchFamily="49" charset="0"/>
              </a:rPr>
              <a:t>			compatible = "ti,keystone-ipc-irq";</a:t>
            </a:r>
          </a:p>
          <a:p>
            <a:r>
              <a:rPr lang="en-US" sz="1400" b="1" dirty="0" smtClean="0">
                <a:latin typeface="Courier New" pitchFamily="49" charset="0"/>
                <a:cs typeface="Courier New" pitchFamily="49" charset="0"/>
              </a:rPr>
              <a:t>			reg  = &lt;0x026202a0 4	/* host ack register */</a:t>
            </a:r>
          </a:p>
          <a:p>
            <a:r>
              <a:rPr lang="en-US" sz="1400" b="1" dirty="0" smtClean="0">
                <a:latin typeface="Courier New" pitchFamily="49" charset="0"/>
                <a:cs typeface="Courier New" pitchFamily="49" charset="0"/>
              </a:rPr>
              <a:t>			        0x02620260 4&gt;;	/* ipc host interrupt generation register */</a:t>
            </a:r>
          </a:p>
          <a:p>
            <a:r>
              <a:rPr lang="en-US" sz="1400" b="1" dirty="0" smtClean="0">
                <a:latin typeface="Courier New" pitchFamily="49" charset="0"/>
                <a:cs typeface="Courier New" pitchFamily="49" charset="0"/>
              </a:rPr>
              <a:t>			interrupts = &lt;0 4 0x101&gt;;/* it should match the value in irqs.h */</a:t>
            </a:r>
          </a:p>
          <a:p>
            <a:r>
              <a:rPr lang="en-US" sz="1400" b="1" dirty="0" smtClean="0">
                <a:latin typeface="Courier New" pitchFamily="49" charset="0"/>
                <a:cs typeface="Courier New" pitchFamily="49" charset="0"/>
              </a:rPr>
              <a:t>						 /* following is the source id to irq mapping						   SRCS0 &lt;-&gt; ipc hw irq 0 ... SRCS27 &lt;-&gt; ipc hw irq 27						   note that SRCS0 is bit 4 in ipc register */</a:t>
            </a:r>
          </a:p>
          <a:p>
            <a:r>
              <a:rPr lang="en-US" sz="1400" b="1" dirty="0" smtClean="0">
                <a:latin typeface="Courier New" pitchFamily="49" charset="0"/>
                <a:cs typeface="Courier New" pitchFamily="49" charset="0"/>
              </a:rPr>
              <a:t>			interrupt-controller;</a:t>
            </a:r>
          </a:p>
          <a:p>
            <a:r>
              <a:rPr lang="en-US" sz="1400" b="1" dirty="0" smtClean="0">
                <a:latin typeface="Courier New" pitchFamily="49" charset="0"/>
                <a:cs typeface="Courier New" pitchFamily="49" charset="0"/>
              </a:rPr>
              <a:t>			#interrupt-cells = &lt;2&gt;;</a:t>
            </a:r>
          </a:p>
          <a:p>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Tree>
    <p:extLst>
      <p:ext uri="{BB962C8B-B14F-4D97-AF65-F5344CB8AC3E}">
        <p14:creationId xmlns:p14="http://schemas.microsoft.com/office/powerpoint/2010/main" val="3896824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3152" y="183198"/>
            <a:ext cx="9025128" cy="904938"/>
          </a:xfrm>
        </p:spPr>
        <p:txBody>
          <a:bodyPr>
            <a:noAutofit/>
          </a:bodyPr>
          <a:lstStyle/>
          <a:p>
            <a:pPr>
              <a:defRPr/>
            </a:pPr>
            <a:r>
              <a:rPr lang="en-US" dirty="0" smtClean="0"/>
              <a:t>Device Tree Defines Interrupt Queues</a:t>
            </a:r>
          </a:p>
        </p:txBody>
      </p:sp>
      <p:sp>
        <p:nvSpPr>
          <p:cNvPr id="5" name="Rectangle 4"/>
          <p:cNvSpPr/>
          <p:nvPr/>
        </p:nvSpPr>
        <p:spPr>
          <a:xfrm>
            <a:off x="457200" y="2413338"/>
            <a:ext cx="7759700" cy="1815882"/>
          </a:xfrm>
          <a:prstGeom prst="rect">
            <a:avLst/>
          </a:prstGeom>
        </p:spPr>
        <p:txBody>
          <a:bodyPr wrap="square">
            <a:spAutoFit/>
          </a:bodyPr>
          <a:lstStyle/>
          <a:p>
            <a:r>
              <a:rPr lang="en-US" sz="1400" b="1" dirty="0" smtClean="0">
                <a:latin typeface="Courier New" pitchFamily="49" charset="0"/>
                <a:cs typeface="Courier New" pitchFamily="49" charset="0"/>
              </a:rPr>
              <a:t>	queues {</a:t>
            </a:r>
          </a:p>
          <a:p>
            <a:r>
              <a:rPr lang="en-US" sz="1400" b="1" dirty="0" smtClean="0">
                <a:latin typeface="Courier New" pitchFamily="49" charset="0"/>
                <a:cs typeface="Courier New" pitchFamily="49" charset="0"/>
              </a:rPr>
              <a:t>		qpend-arm-low {</a:t>
            </a:r>
          </a:p>
          <a:p>
            <a:r>
              <a:rPr lang="en-US" sz="1400" b="1" dirty="0" smtClean="0">
                <a:latin typeface="Courier New" pitchFamily="49" charset="0"/>
                <a:cs typeface="Courier New" pitchFamily="49" charset="0"/>
              </a:rPr>
              <a:t>			values = &lt;652 20&gt;;</a:t>
            </a:r>
          </a:p>
          <a:p>
            <a:r>
              <a:rPr lang="en-US" sz="1400" b="1" dirty="0" smtClean="0">
                <a:latin typeface="Courier New" pitchFamily="49" charset="0"/>
                <a:cs typeface="Courier New" pitchFamily="49" charset="0"/>
              </a:rPr>
              <a:t>			interrupts = &lt;0 40 0xf04 0 41 0xf04 0 42 0xf04 0 43 0xf04				      0 44 0xf04 0 45 0xf04 0 46 0xf04 0 47 0xf04&gt;;</a:t>
            </a:r>
          </a:p>
          <a:p>
            <a:r>
              <a:rPr lang="en-US" sz="1400" b="1" dirty="0" smtClean="0">
                <a:latin typeface="Courier New" pitchFamily="49" charset="0"/>
                <a:cs typeface="Courier New" pitchFamily="49" charset="0"/>
              </a:rPr>
              <a:t>			reserved;	</a:t>
            </a:r>
          </a:p>
          <a:p>
            <a:r>
              <a:rPr lang="en-US" sz="1400" b="1" dirty="0" smtClean="0">
                <a:latin typeface="Courier New" pitchFamily="49" charset="0"/>
                <a:cs typeface="Courier New" pitchFamily="49" charset="0"/>
              </a:rPr>
              <a:t>	           };</a:t>
            </a:r>
          </a:p>
          <a:p>
            <a:endParaRPr lang="en-US" sz="1400" b="1" dirty="0">
              <a:latin typeface="Courier New" pitchFamily="49" charset="0"/>
              <a:cs typeface="Courier New" pitchFamily="49" charset="0"/>
            </a:endParaRPr>
          </a:p>
        </p:txBody>
      </p:sp>
      <p:sp>
        <p:nvSpPr>
          <p:cNvPr id="6" name="Rectangle 5"/>
          <p:cNvSpPr/>
          <p:nvPr/>
        </p:nvSpPr>
        <p:spPr>
          <a:xfrm>
            <a:off x="1168400" y="4721662"/>
            <a:ext cx="6451600" cy="584775"/>
          </a:xfrm>
          <a:prstGeom prst="rect">
            <a:avLst/>
          </a:prstGeom>
        </p:spPr>
        <p:txBody>
          <a:bodyPr wrap="square">
            <a:spAutoFit/>
          </a:bodyPr>
          <a:lstStyle/>
          <a:p>
            <a:r>
              <a:rPr lang="en-US" dirty="0" smtClean="0"/>
              <a:t>		    </a:t>
            </a:r>
            <a:r>
              <a:rPr lang="en-US" sz="1400" b="1" dirty="0" smtClean="0">
                <a:latin typeface="Courier New" pitchFamily="49" charset="0"/>
                <a:cs typeface="Courier New" pitchFamily="49" charset="0"/>
              </a:rPr>
              <a:t>qpend-arm-hi {</a:t>
            </a:r>
          </a:p>
          <a:p>
            <a:r>
              <a:rPr lang="en-US" sz="1400" b="1" dirty="0" smtClean="0">
                <a:latin typeface="Courier New" pitchFamily="49" charset="0"/>
                <a:cs typeface="Courier New" pitchFamily="49" charset="0"/>
              </a:rPr>
              <a:t>			    values = &lt;8704 32&gt;;</a:t>
            </a:r>
            <a:endParaRPr lang="en-US" sz="1400" b="1" dirty="0">
              <a:latin typeface="Courier New" pitchFamily="49" charset="0"/>
              <a:cs typeface="Courier New" pitchFamily="49" charset="0"/>
            </a:endParaRPr>
          </a:p>
        </p:txBody>
      </p:sp>
    </p:spTree>
    <p:extLst>
      <p:ext uri="{BB962C8B-B14F-4D97-AF65-F5344CB8AC3E}">
        <p14:creationId xmlns:p14="http://schemas.microsoft.com/office/powerpoint/2010/main" val="4003136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Memory Defined in Device Tree</a:t>
            </a:r>
            <a:endParaRPr lang="en-US" sz="3600"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800" b="0" dirty="0" smtClean="0">
                <a:solidFill>
                  <a:schemeClr val="tx1"/>
                </a:solidFill>
              </a:rPr>
              <a:t>The device tree defines which memory is used by the Linux and which is used by the </a:t>
            </a:r>
            <a:r>
              <a:rPr lang="en-US" sz="2800" b="0" dirty="0" smtClean="0">
                <a:solidFill>
                  <a:schemeClr val="tx1"/>
                </a:solidFill>
              </a:rPr>
              <a:t>DSP</a:t>
            </a:r>
            <a:endParaRPr lang="en-US" sz="2400" b="0" dirty="0" smtClean="0">
              <a:solidFill>
                <a:schemeClr val="tx1"/>
              </a:solidFill>
            </a:endParaRPr>
          </a:p>
          <a:p>
            <a:pPr marL="514350" indent="-514350" algn="l">
              <a:buFont typeface="Arial" pitchFamily="34" charset="0"/>
              <a:buChar char="•"/>
            </a:pPr>
            <a:r>
              <a:rPr lang="en-US" sz="2800" b="0" dirty="0" smtClean="0">
                <a:solidFill>
                  <a:schemeClr val="tx1"/>
                </a:solidFill>
              </a:rPr>
              <a:t>The </a:t>
            </a:r>
            <a:r>
              <a:rPr lang="en-US" sz="2800" b="0" dirty="0" smtClean="0">
                <a:solidFill>
                  <a:schemeClr val="tx1"/>
                </a:solidFill>
              </a:rPr>
              <a:t>Device Tree for the EVMK2H is tci6638-evm.dts. This tree defines several memories, including the total logical memory and what part of it will be used by the kernel. It also defines what memories will be reserved  for the DSP.</a:t>
            </a:r>
          </a:p>
          <a:p>
            <a:pPr marL="514350" indent="-514350">
              <a:buFont typeface="Arial" pitchFamily="34" charset="0"/>
              <a:buChar char="•"/>
            </a:pP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32</a:t>
            </a:fld>
            <a:endParaRPr lang="en-US" dirty="0"/>
          </a:p>
        </p:txBody>
      </p:sp>
    </p:spTree>
    <p:extLst>
      <p:ext uri="{BB962C8B-B14F-4D97-AF65-F5344CB8AC3E}">
        <p14:creationId xmlns:p14="http://schemas.microsoft.com/office/powerpoint/2010/main" val="181912861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DSP Definition in Device Tree</a:t>
            </a:r>
            <a:endParaRPr lang="en-US" sz="3600"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800" b="0" dirty="0" smtClean="0">
                <a:solidFill>
                  <a:schemeClr val="tx1"/>
                </a:solidFill>
              </a:rPr>
              <a:t>For each C66x CorePac, seven memory definitions: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Address of Core control registers</a:t>
            </a:r>
            <a:r>
              <a:rPr lang="en-US" sz="2600" b="0" dirty="0" smtClean="0">
                <a:solidFill>
                  <a:schemeClr val="tx1"/>
                </a:solidFill>
                <a:latin typeface="Calibri" pitchFamily="34" charset="0"/>
                <a:cs typeface="Calibri" pitchFamily="34" charset="0"/>
              </a:rPr>
              <a:t> (boot address, power)</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L1 P global memory address</a:t>
            </a:r>
          </a:p>
          <a:p>
            <a:pPr marL="1089025" lvl="1" indent="-514350" algn="l">
              <a:buFont typeface="Arial" pitchFamily="34" charset="0"/>
              <a:buChar char="•"/>
            </a:pPr>
            <a:r>
              <a:rPr lang="en-US" sz="2600" b="0" dirty="0" smtClean="0">
                <a:solidFill>
                  <a:schemeClr val="tx1"/>
                </a:solidFill>
                <a:latin typeface="Calibri" pitchFamily="34" charset="0"/>
                <a:cs typeface="Calibri" pitchFamily="34" charset="0"/>
              </a:rPr>
              <a:t>L1 D global memory address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L2  global memory address</a:t>
            </a:r>
          </a:p>
          <a:p>
            <a:pPr marL="514350" indent="-514350" algn="l">
              <a:buFont typeface="Arial" pitchFamily="34" charset="0"/>
              <a:buChar char="•"/>
            </a:pPr>
            <a:r>
              <a:rPr lang="en-US" sz="2800" b="0" dirty="0" smtClean="0">
                <a:solidFill>
                  <a:schemeClr val="tx1"/>
                </a:solidFill>
                <a:latin typeface="Calibri" pitchFamily="34" charset="0"/>
                <a:cs typeface="Calibri" pitchFamily="34" charset="0"/>
              </a:rPr>
              <a:t>In addition, the MSM memory address and DDR addresses that are dedicated to DSP usage are defined. </a:t>
            </a:r>
          </a:p>
          <a:p>
            <a:pPr marL="514350" indent="-514350" algn="l">
              <a:buFont typeface="Arial" pitchFamily="34" charset="0"/>
              <a:buChar char="•"/>
            </a:pPr>
            <a:r>
              <a:rPr lang="en-US" sz="2800" b="0" dirty="0" smtClean="0">
                <a:solidFill>
                  <a:schemeClr val="tx1"/>
                </a:solidFill>
              </a:rPr>
              <a:t>DSP code that uses DDR must use ONLY the DDR addresses that are assigned to it.</a:t>
            </a:r>
            <a:endParaRPr lang="en-US" sz="2800" b="0" dirty="0" smtClean="0">
              <a:solidFill>
                <a:schemeClr val="tx1"/>
              </a:solidFill>
              <a:latin typeface="Calibri" pitchFamily="34" charset="0"/>
              <a:cs typeface="Calibri" pitchFamily="34" charset="0"/>
            </a:endParaRPr>
          </a:p>
          <a:p>
            <a:pPr marL="1089025" lvl="1" indent="-514350">
              <a:buFont typeface="Arial" pitchFamily="34" charset="0"/>
              <a:buChar char="•"/>
            </a:pPr>
            <a:endParaRPr lang="en-US" sz="2600" dirty="0" smtClean="0">
              <a:latin typeface="Calibri" pitchFamily="34" charset="0"/>
              <a:cs typeface="Calibri" pitchFamily="34" charset="0"/>
            </a:endParaRPr>
          </a:p>
          <a:p>
            <a:pPr marL="1089025" lvl="1" indent="-514350">
              <a:buFont typeface="Arial" pitchFamily="34" charset="0"/>
              <a:buChar char="•"/>
            </a:pPr>
            <a:endParaRPr lang="en-US" sz="26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33</a:t>
            </a:fld>
            <a:endParaRPr lang="en-US" dirty="0"/>
          </a:p>
        </p:txBody>
      </p:sp>
    </p:spTree>
    <p:extLst>
      <p:ext uri="{BB962C8B-B14F-4D97-AF65-F5344CB8AC3E}">
        <p14:creationId xmlns:p14="http://schemas.microsoft.com/office/powerpoint/2010/main" val="171166401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6638K2K</a:t>
            </a:r>
            <a:br>
              <a:rPr lang="en-US" sz="3600" dirty="0" smtClean="0"/>
            </a:br>
            <a:r>
              <a:rPr lang="en-US" sz="3600" dirty="0" smtClean="0"/>
              <a:t>Device </a:t>
            </a:r>
            <a:r>
              <a:rPr lang="en-US" sz="3600" dirty="0" smtClean="0"/>
              <a:t>Tree – 2G case</a:t>
            </a:r>
            <a:endParaRPr lang="en-US" sz="3600" dirty="0"/>
          </a:p>
        </p:txBody>
      </p:sp>
      <p:sp>
        <p:nvSpPr>
          <p:cNvPr id="6" name="Rectangle 5"/>
          <p:cNvSpPr/>
          <p:nvPr/>
        </p:nvSpPr>
        <p:spPr>
          <a:xfrm>
            <a:off x="418673" y="2767048"/>
            <a:ext cx="7990609" cy="1384995"/>
          </a:xfrm>
          <a:prstGeom prst="rect">
            <a:avLst/>
          </a:prstGeom>
        </p:spPr>
        <p:txBody>
          <a:bodyPr wrap="square">
            <a:spAutoFit/>
          </a:bodyPr>
          <a:lstStyle/>
          <a:p>
            <a:r>
              <a:rPr lang="en-US" sz="1400" b="1" dirty="0" smtClean="0">
                <a:latin typeface="Courier New" pitchFamily="49" charset="0"/>
                <a:cs typeface="Courier New" pitchFamily="49" charset="0"/>
              </a:rPr>
              <a:t>dspmem: dspmem</a:t>
            </a:r>
          </a:p>
          <a:p>
            <a:r>
              <a:rPr lang="en-US" sz="1400" b="1" dirty="0" smtClean="0">
                <a:latin typeface="Courier New" pitchFamily="49" charset="0"/>
                <a:cs typeface="Courier New" pitchFamily="49" charset="0"/>
              </a:rPr>
              <a:t> {			</a:t>
            </a:r>
          </a:p>
          <a:p>
            <a:r>
              <a:rPr lang="en-US" sz="1400" b="1" dirty="0" smtClean="0">
                <a:latin typeface="Courier New" pitchFamily="49" charset="0"/>
                <a:cs typeface="Courier New" pitchFamily="49" charset="0"/>
              </a:rPr>
              <a:t>compatible = "linux,rproc-user";			</a:t>
            </a:r>
          </a:p>
          <a:p>
            <a:r>
              <a:rPr lang="en-US" sz="1400" b="1" dirty="0" smtClean="0">
                <a:latin typeface="Courier New" pitchFamily="49" charset="0"/>
                <a:cs typeface="Courier New" pitchFamily="49" charset="0"/>
              </a:rPr>
              <a:t>mem  = &lt;0x0c000000 0x000600000	0xa0000000 0x20000000&gt;;			</a:t>
            </a:r>
          </a:p>
          <a:p>
            <a:r>
              <a:rPr lang="en-US" sz="1400" b="1" dirty="0" smtClean="0">
                <a:latin typeface="Courier New" pitchFamily="49" charset="0"/>
                <a:cs typeface="Courier New" pitchFamily="49" charset="0"/>
              </a:rPr>
              <a:t>label = "dspmem";		</a:t>
            </a:r>
          </a:p>
          <a:p>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7" name="Rectangle 6"/>
          <p:cNvSpPr/>
          <p:nvPr/>
        </p:nvSpPr>
        <p:spPr>
          <a:xfrm>
            <a:off x="513469" y="1379863"/>
            <a:ext cx="7828671" cy="954107"/>
          </a:xfrm>
          <a:prstGeom prst="rect">
            <a:avLst/>
          </a:prstGeom>
        </p:spPr>
        <p:txBody>
          <a:bodyPr wrap="square">
            <a:spAutoFit/>
          </a:bodyPr>
          <a:lstStyle/>
          <a:p>
            <a:r>
              <a:rPr lang="en-US" sz="1400" b="1" dirty="0" smtClean="0">
                <a:latin typeface="Courier New" pitchFamily="49" charset="0"/>
                <a:cs typeface="Courier New" pitchFamily="49" charset="0"/>
              </a:rPr>
              <a:t> memory </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reg = &lt;0x00000000 0x80000000 0x00000000 0x20000000&gt;;        </a:t>
            </a:r>
          </a:p>
          <a:p>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8" name="TextBox 7"/>
          <p:cNvSpPr txBox="1"/>
          <p:nvPr/>
        </p:nvSpPr>
        <p:spPr>
          <a:xfrm>
            <a:off x="661181" y="4605763"/>
            <a:ext cx="7230794" cy="1477328"/>
          </a:xfrm>
          <a:prstGeom prst="rect">
            <a:avLst/>
          </a:prstGeom>
          <a:noFill/>
        </p:spPr>
        <p:txBody>
          <a:bodyPr wrap="square" rtlCol="0">
            <a:spAutoFit/>
          </a:bodyPr>
          <a:lstStyle/>
          <a:p>
            <a:r>
              <a:rPr lang="en-US" dirty="0" smtClean="0"/>
              <a:t>NOTE: </a:t>
            </a:r>
            <a:r>
              <a:rPr lang="en-US" dirty="0" smtClean="0"/>
              <a:t>the </a:t>
            </a:r>
            <a:r>
              <a:rPr lang="en-US" dirty="0" smtClean="0"/>
              <a:t>start address of the DSP DDR is determined by the U-BOOT parameters. </a:t>
            </a:r>
            <a:br>
              <a:rPr lang="en-US" dirty="0" smtClean="0"/>
            </a:br>
            <a:endParaRPr lang="en-US" dirty="0" smtClean="0"/>
          </a:p>
          <a:p>
            <a:r>
              <a:rPr lang="en-US" dirty="0" smtClean="0"/>
              <a:t>When building DSP code, one must be aware what is the start DDR address for DSP </a:t>
            </a:r>
            <a:endParaRPr lang="en-US" dirty="0"/>
          </a:p>
        </p:txBody>
      </p:sp>
    </p:spTree>
    <p:extLst>
      <p:ext uri="{BB962C8B-B14F-4D97-AF65-F5344CB8AC3E}">
        <p14:creationId xmlns:p14="http://schemas.microsoft.com/office/powerpoint/2010/main" val="22336210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6638K2K</a:t>
            </a:r>
            <a:br>
              <a:rPr lang="en-US" sz="3600" dirty="0" smtClean="0"/>
            </a:br>
            <a:r>
              <a:rPr lang="en-US" sz="3600" dirty="0" smtClean="0"/>
              <a:t>Device Tree</a:t>
            </a:r>
            <a:endParaRPr lang="en-US" sz="3600" dirty="0"/>
          </a:p>
        </p:txBody>
      </p:sp>
      <p:sp>
        <p:nvSpPr>
          <p:cNvPr id="8" name="Rectangle 7"/>
          <p:cNvSpPr/>
          <p:nvPr/>
        </p:nvSpPr>
        <p:spPr>
          <a:xfrm>
            <a:off x="548639" y="1706339"/>
            <a:ext cx="7920111" cy="3693319"/>
          </a:xfrm>
          <a:prstGeom prst="rect">
            <a:avLst/>
          </a:prstGeom>
        </p:spPr>
        <p:txBody>
          <a:bodyPr wrap="square">
            <a:spAutoFit/>
          </a:bodyPr>
          <a:lstStyle/>
          <a:p>
            <a:r>
              <a:rPr lang="en-US" b="1" dirty="0" smtClean="0">
                <a:latin typeface="Courier New" pitchFamily="49" charset="0"/>
                <a:cs typeface="Courier New" pitchFamily="49" charset="0"/>
              </a:rPr>
              <a:t>dsp7: dsp7 </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compatible = "linux,rproc-user";</a:t>
            </a:r>
          </a:p>
          <a:p>
            <a:r>
              <a:rPr lang="en-US" b="1" dirty="0" smtClean="0">
                <a:latin typeface="Courier New" pitchFamily="49" charset="0"/>
                <a:cs typeface="Courier New" pitchFamily="49" charset="0"/>
              </a:rPr>
              <a:t>                        reg = &lt;0x0262005C 4</a:t>
            </a:r>
          </a:p>
          <a:p>
            <a:r>
              <a:rPr lang="en-US" b="1" dirty="0" smtClean="0">
                <a:latin typeface="Courier New" pitchFamily="49" charset="0"/>
                <a:cs typeface="Courier New" pitchFamily="49" charset="0"/>
              </a:rPr>
              <a:t>                               0x02350858 4</a:t>
            </a:r>
          </a:p>
          <a:p>
            <a:r>
              <a:rPr lang="en-US" b="1" dirty="0" smtClean="0">
                <a:latin typeface="Courier New" pitchFamily="49" charset="0"/>
                <a:cs typeface="Courier New" pitchFamily="49" charset="0"/>
              </a:rPr>
              <a:t>                               0x02350a58 4</a:t>
            </a:r>
          </a:p>
          <a:p>
            <a:r>
              <a:rPr lang="en-US" b="1" dirty="0" smtClean="0">
                <a:latin typeface="Courier New" pitchFamily="49" charset="0"/>
                <a:cs typeface="Courier New" pitchFamily="49" charset="0"/>
              </a:rPr>
              <a:t>                               0x0262025C 4</a:t>
            </a:r>
          </a:p>
          <a:p>
            <a:r>
              <a:rPr lang="en-US" b="1" dirty="0" smtClean="0">
                <a:latin typeface="Courier New" pitchFamily="49" charset="0"/>
                <a:cs typeface="Courier New" pitchFamily="49" charset="0"/>
              </a:rPr>
              <a:t>                               0x17e00000 0x00008000</a:t>
            </a:r>
          </a:p>
          <a:p>
            <a:r>
              <a:rPr lang="en-US" b="1" dirty="0" smtClean="0">
                <a:latin typeface="Courier New" pitchFamily="49" charset="0"/>
                <a:cs typeface="Courier New" pitchFamily="49" charset="0"/>
              </a:rPr>
              <a:t>                               0x17f00000 0x00008000</a:t>
            </a:r>
          </a:p>
          <a:p>
            <a:r>
              <a:rPr lang="en-US" b="1" dirty="0" smtClean="0">
                <a:latin typeface="Courier New" pitchFamily="49" charset="0"/>
                <a:cs typeface="Courier New" pitchFamily="49" charset="0"/>
              </a:rPr>
              <a:t>                               0x17800000 0x00100000&gt;;</a:t>
            </a:r>
          </a:p>
          <a:p>
            <a:r>
              <a:rPr lang="en-US" b="1" dirty="0" smtClean="0">
                <a:latin typeface="Courier New" pitchFamily="49" charset="0"/>
                <a:cs typeface="Courier New" pitchFamily="49" charset="0"/>
              </a:rPr>
              <a:t>                        reg-names = "boot-address", "psc-mdstat", "psc-mdctl", "ipcgr", "l1pram", "l1dram", "l2ram";</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311333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966172"/>
            <a:ext cx="8467725" cy="5248423"/>
          </a:xfrm>
        </p:spPr>
        <p:txBody>
          <a:bodyPr/>
          <a:lstStyle/>
          <a:p>
            <a:r>
              <a:rPr lang="en-US" sz="2800" dirty="0"/>
              <a:t>The size of the DSP reserve memory is defined in UBOOT as mem_reserve. The default size is 512M – 0x2000 0000</a:t>
            </a:r>
          </a:p>
          <a:p>
            <a:r>
              <a:rPr lang="en-US" sz="2800" dirty="0" smtClean="0"/>
              <a:t>To </a:t>
            </a:r>
            <a:r>
              <a:rPr lang="en-US" sz="2800" dirty="0" smtClean="0"/>
              <a:t>change the size of the reserve memory, the value mem_reserve should be changed in the UBOOT using </a:t>
            </a:r>
            <a:r>
              <a:rPr lang="en-US" sz="2800" b="1" dirty="0" smtClean="0">
                <a:latin typeface="Courier New" pitchFamily="49" charset="0"/>
                <a:cs typeface="Courier New" pitchFamily="49" charset="0"/>
              </a:rPr>
              <a:t>setenv mem_reserve value</a:t>
            </a:r>
          </a:p>
          <a:p>
            <a:r>
              <a:rPr lang="en-US" sz="2800" dirty="0" smtClean="0"/>
              <a:t>NOTE: The UBOOT code uses the function ustrtoul to convert the ASCII value into a numeric value. It understands notations such as 512M.</a:t>
            </a:r>
          </a:p>
          <a:p>
            <a:endParaRPr lang="en-US"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36</a:t>
            </a:fld>
            <a:endParaRPr lang="en-US" dirty="0"/>
          </a:p>
        </p:txBody>
      </p:sp>
    </p:spTree>
    <p:extLst>
      <p:ext uri="{BB962C8B-B14F-4D97-AF65-F5344CB8AC3E}">
        <p14:creationId xmlns:p14="http://schemas.microsoft.com/office/powerpoint/2010/main" val="241909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966172"/>
            <a:ext cx="8467725" cy="5248423"/>
          </a:xfrm>
        </p:spPr>
        <p:txBody>
          <a:bodyPr/>
          <a:lstStyle/>
          <a:p>
            <a:r>
              <a:rPr lang="en-US" sz="2800" dirty="0" smtClean="0"/>
              <a:t>Question</a:t>
            </a:r>
            <a:r>
              <a:rPr lang="en-US" sz="2800" dirty="0" smtClean="0"/>
              <a:t>: Is changing the mem_reserve value in UBOOT enough to change the memory segment that is dedicated to the DSPs for MPM?</a:t>
            </a:r>
          </a:p>
          <a:p>
            <a:pPr lvl="1"/>
            <a:r>
              <a:rPr lang="en-US" sz="2600" dirty="0" smtClean="0"/>
              <a:t>The file mpm_config.json tells MPM what memories are available. It must agree with the device tree and the </a:t>
            </a:r>
            <a:r>
              <a:rPr lang="en-US" sz="2600" dirty="0" smtClean="0"/>
              <a:t>UBOOT</a:t>
            </a:r>
            <a:endParaRPr lang="en-US" sz="2600" dirty="0"/>
          </a:p>
          <a:p>
            <a:pPr lvl="1"/>
            <a:endParaRPr lang="en-US"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37</a:t>
            </a:fld>
            <a:endParaRPr lang="en-US" dirty="0"/>
          </a:p>
        </p:txBody>
      </p:sp>
    </p:spTree>
    <p:extLst>
      <p:ext uri="{BB962C8B-B14F-4D97-AF65-F5344CB8AC3E}">
        <p14:creationId xmlns:p14="http://schemas.microsoft.com/office/powerpoint/2010/main" val="908499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33147"/>
            <a:ext cx="8458200" cy="1054989"/>
          </a:xfrm>
        </p:spPr>
        <p:txBody>
          <a:bodyPr/>
          <a:lstStyle/>
          <a:p>
            <a:r>
              <a:rPr lang="en-US" dirty="0" smtClean="0"/>
              <a:t>Building DSP Code for MPM</a:t>
            </a:r>
            <a:endParaRPr lang="en-US" dirty="0"/>
          </a:p>
        </p:txBody>
      </p:sp>
      <p:sp>
        <p:nvSpPr>
          <p:cNvPr id="8" name="Rectangle 7"/>
          <p:cNvSpPr/>
          <p:nvPr/>
        </p:nvSpPr>
        <p:spPr>
          <a:xfrm>
            <a:off x="548639" y="1088136"/>
            <a:ext cx="7920111" cy="5262979"/>
          </a:xfrm>
          <a:prstGeom prst="rect">
            <a:avLst/>
          </a:prstGeom>
        </p:spPr>
        <p:txBody>
          <a:bodyPr wrap="square">
            <a:spAutoFit/>
          </a:bodyPr>
          <a:lstStyle/>
          <a:p>
            <a:pPr marL="514350" indent="-514350">
              <a:buFont typeface="Arial" pitchFamily="34" charset="0"/>
              <a:buChar char="•"/>
            </a:pPr>
            <a:r>
              <a:rPr lang="en-US" sz="2800" dirty="0" smtClean="0"/>
              <a:t>DSP projects that use RTSC must define a platform.</a:t>
            </a:r>
          </a:p>
          <a:p>
            <a:pPr marL="514350" indent="-514350">
              <a:buFont typeface="Arial" pitchFamily="34" charset="0"/>
              <a:buChar char="•"/>
            </a:pPr>
            <a:r>
              <a:rPr lang="en-US" sz="2800" dirty="0" smtClean="0"/>
              <a:t>The standard TI platform (standard = in the release) was not built to work with MPM if DDR is used by the DSP.</a:t>
            </a:r>
          </a:p>
          <a:p>
            <a:pPr marL="514350" indent="-514350">
              <a:buFont typeface="Arial" pitchFamily="34" charset="0"/>
              <a:buChar char="•"/>
            </a:pPr>
            <a:r>
              <a:rPr lang="en-US" sz="2800" dirty="0" smtClean="0"/>
              <a:t>If the DSP code uses only L2 memory, no action is needed. But if the DSP code uses DDR, a new   platform must be defined.</a:t>
            </a:r>
          </a:p>
          <a:p>
            <a:pPr marL="514350" indent="-514350">
              <a:buFont typeface="Arial" pitchFamily="34" charset="0"/>
              <a:buChar char="•"/>
            </a:pPr>
            <a:r>
              <a:rPr lang="en-US" sz="2800" dirty="0" smtClean="0"/>
              <a:t>Projects that do not use RTSC must have a linker command to define the memory structure. The linker command must be modified to work with MPM.</a:t>
            </a:r>
          </a:p>
        </p:txBody>
      </p:sp>
    </p:spTree>
    <p:extLst>
      <p:ext uri="{BB962C8B-B14F-4D97-AF65-F5344CB8AC3E}">
        <p14:creationId xmlns:p14="http://schemas.microsoft.com/office/powerpoint/2010/main" val="722127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24003"/>
            <a:ext cx="8458200" cy="988808"/>
          </a:xfrm>
        </p:spPr>
        <p:txBody>
          <a:bodyPr/>
          <a:lstStyle/>
          <a:p>
            <a:r>
              <a:rPr lang="en-US" sz="3600" dirty="0" smtClean="0"/>
              <a:t>Standard K2H Platform Definition</a:t>
            </a:r>
            <a:br>
              <a:rPr lang="en-US" sz="3600" dirty="0" smtClean="0"/>
            </a:br>
            <a:r>
              <a:rPr lang="en-US" sz="3600" dirty="0" smtClean="0"/>
              <a:t>for DSP RTSC Build </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39</a:t>
            </a:fld>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2112264" y="1049387"/>
            <a:ext cx="4538486" cy="5676927"/>
          </a:xfrm>
          <a:prstGeom prst="rect">
            <a:avLst/>
          </a:prstGeom>
          <a:noFill/>
          <a:ln w="9525">
            <a:noFill/>
            <a:miter lim="800000"/>
            <a:headEnd/>
            <a:tailEnd/>
          </a:ln>
        </p:spPr>
      </p:pic>
    </p:spTree>
    <p:extLst>
      <p:ext uri="{BB962C8B-B14F-4D97-AF65-F5344CB8AC3E}">
        <p14:creationId xmlns:p14="http://schemas.microsoft.com/office/powerpoint/2010/main" val="3070147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MPM Operation</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MPM server daemon maintains a state machine for each slave core</a:t>
            </a:r>
          </a:p>
          <a:p>
            <a:pPr lvl="0" eaLnBrk="1" hangingPunct="1"/>
            <a:r>
              <a:rPr lang="en-US" dirty="0" smtClean="0"/>
              <a:t>MPM command line (or client) utility provides a command line interface to MPM server.  Can be called from a terminal or from an application</a:t>
            </a:r>
          </a:p>
          <a:p>
            <a:pPr lvl="0" eaLnBrk="1" hangingPunct="1"/>
            <a:r>
              <a:rPr lang="en-US" dirty="0" smtClean="0"/>
              <a:t>MPM can reset a core, load a core with executable, run a core, collect messages from a core, and collect information after core crash (if there is an exception)</a:t>
            </a:r>
          </a:p>
        </p:txBody>
      </p:sp>
    </p:spTree>
    <p:extLst>
      <p:ext uri="{BB962C8B-B14F-4D97-AF65-F5344CB8AC3E}">
        <p14:creationId xmlns:p14="http://schemas.microsoft.com/office/powerpoint/2010/main" val="13796175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859"/>
            <a:ext cx="8458200" cy="988808"/>
          </a:xfrm>
        </p:spPr>
        <p:txBody>
          <a:bodyPr/>
          <a:lstStyle/>
          <a:p>
            <a:r>
              <a:rPr lang="en-US" sz="3600" dirty="0" smtClean="0"/>
              <a:t>Define New DSP Platform:</a:t>
            </a:r>
            <a:br>
              <a:rPr lang="en-US" sz="3600" dirty="0" smtClean="0"/>
            </a:br>
            <a:r>
              <a:rPr lang="en-US" sz="3600" dirty="0" smtClean="0"/>
              <a:t>2G DDR, 512M Dedicated ARM Memory</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40</a:t>
            </a:fld>
            <a:endParaRPr lang="en-US" dirty="0"/>
          </a:p>
        </p:txBody>
      </p:sp>
      <p:pic>
        <p:nvPicPr>
          <p:cNvPr id="5" name="Picture 4"/>
          <p:cNvPicPr/>
          <p:nvPr/>
        </p:nvPicPr>
        <p:blipFill>
          <a:blip r:embed="rId2" cstate="print"/>
          <a:srcRect/>
          <a:stretch>
            <a:fillRect/>
          </a:stretch>
        </p:blipFill>
        <p:spPr bwMode="auto">
          <a:xfrm>
            <a:off x="1668645" y="1048030"/>
            <a:ext cx="5588298" cy="5246718"/>
          </a:xfrm>
          <a:prstGeom prst="rect">
            <a:avLst/>
          </a:prstGeom>
          <a:noFill/>
          <a:ln w="9525">
            <a:noFill/>
            <a:miter lim="800000"/>
            <a:headEnd/>
            <a:tailEnd/>
          </a:ln>
        </p:spPr>
      </p:pic>
    </p:spTree>
    <p:extLst>
      <p:ext uri="{BB962C8B-B14F-4D97-AF65-F5344CB8AC3E}">
        <p14:creationId xmlns:p14="http://schemas.microsoft.com/office/powerpoint/2010/main" val="3917013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ARM-DSP Communication Architecture</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extLst>
      <p:ext uri="{BB962C8B-B14F-4D97-AF65-F5344CB8AC3E}">
        <p14:creationId xmlns:p14="http://schemas.microsoft.com/office/powerpoint/2010/main" val="310077022"/>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ARM-DSP Collaboration </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MPM: Managing the DSP cores from the ARM</a:t>
            </a:r>
          </a:p>
          <a:p>
            <a:pPr lvl="1"/>
            <a:r>
              <a:rPr lang="en-US" sz="2400" dirty="0" smtClean="0"/>
              <a:t>DSP executables are in the ARM file system</a:t>
            </a:r>
          </a:p>
          <a:p>
            <a:pPr lvl="1"/>
            <a:r>
              <a:rPr lang="en-US" sz="2400" dirty="0" smtClean="0"/>
              <a:t>ARM can reset, load, run, and get messages and dump core out of a DSP core</a:t>
            </a:r>
          </a:p>
          <a:p>
            <a:r>
              <a:rPr lang="en-US" sz="2800" dirty="0" smtClean="0"/>
              <a:t>IPC: Exchanging data and messages between ARM and DSP</a:t>
            </a:r>
          </a:p>
          <a:p>
            <a:pPr lvl="1"/>
            <a:r>
              <a:rPr lang="en-US" sz="2400" dirty="0" smtClean="0"/>
              <a:t>User Space libraries: IPC v3, MsgCom, PktIO</a:t>
            </a:r>
          </a:p>
          <a:p>
            <a:pPr lvl="1"/>
            <a:r>
              <a:rPr lang="en-US" sz="2400" dirty="0" smtClean="0"/>
              <a:t>Applications that use IPC – OpenCL, openMP</a:t>
            </a:r>
          </a:p>
          <a:p>
            <a:pPr lvl="1"/>
            <a:r>
              <a:rPr lang="en-US" sz="2400" dirty="0" smtClean="0"/>
              <a:t>Sockets</a:t>
            </a:r>
          </a:p>
          <a:p>
            <a:pPr lvl="1"/>
            <a:r>
              <a:rPr lang="en-US" sz="2400" dirty="0" smtClean="0"/>
              <a:t>openEM</a:t>
            </a:r>
          </a:p>
          <a:p>
            <a:pPr lvl="0">
              <a:buNone/>
            </a:pPr>
            <a:endParaRPr lang="en-US" sz="2800" dirty="0" smtClean="0"/>
          </a:p>
          <a:p>
            <a:pPr lvl="0"/>
            <a:endParaRPr lang="en-US" sz="2800" dirty="0" smtClean="0"/>
          </a:p>
          <a:p>
            <a:pPr lvl="0"/>
            <a:endParaRPr lang="en-US" sz="2800" dirty="0"/>
          </a:p>
        </p:txBody>
      </p:sp>
    </p:spTree>
    <p:extLst>
      <p:ext uri="{BB962C8B-B14F-4D97-AF65-F5344CB8AC3E}">
        <p14:creationId xmlns:p14="http://schemas.microsoft.com/office/powerpoint/2010/main" val="3615966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3"/>
          <a:srcRect l="974" t="12632"/>
          <a:stretch>
            <a:fillRect/>
          </a:stretch>
        </p:blipFill>
        <p:spPr bwMode="auto">
          <a:xfrm>
            <a:off x="299055" y="1040389"/>
            <a:ext cx="8457595" cy="5176531"/>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IPC Technologies in KeyStone II</a:t>
            </a:r>
            <a:endParaRPr lang="en-US" dirty="0"/>
          </a:p>
        </p:txBody>
      </p:sp>
    </p:spTree>
    <p:extLst>
      <p:ext uri="{BB962C8B-B14F-4D97-AF65-F5344CB8AC3E}">
        <p14:creationId xmlns:p14="http://schemas.microsoft.com/office/powerpoint/2010/main" val="39971758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nvGraphicFramePr>
        <p:xfrm>
          <a:off x="787400" y="982663"/>
          <a:ext cx="7569200" cy="4833937"/>
        </p:xfrm>
        <a:graphic>
          <a:graphicData uri="http://schemas.openxmlformats.org/presentationml/2006/ole">
            <mc:AlternateContent xmlns:mc="http://schemas.openxmlformats.org/markup-compatibility/2006">
              <mc:Choice xmlns:v="urn:schemas-microsoft-com:vml" Requires="v">
                <p:oleObj spid="_x0000_s77827" name="Visio" r:id="rId3" imgW="7568750" imgH="4833571" progId="Visio.Drawing.11">
                  <p:embed/>
                </p:oleObj>
              </mc:Choice>
              <mc:Fallback>
                <p:oleObj name="Visio" r:id="rId3" imgW="7568750" imgH="483357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982663"/>
                        <a:ext cx="7569200" cy="483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nvSpPr>
        <p:spPr>
          <a:xfrm>
            <a:off x="457200" y="152399"/>
            <a:ext cx="8229600" cy="830263"/>
          </a:xfrm>
          <a:prstGeom prst="rect">
            <a:avLst/>
          </a:prstGeom>
        </p:spPr>
        <p:txBody>
          <a:bodyPr>
            <a:normAutofit fontScale="97500"/>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400" b="1" dirty="0" smtClean="0">
                <a:solidFill>
                  <a:srgbClr val="C00000"/>
                </a:solidFill>
                <a:latin typeface="+mj-lt"/>
                <a:ea typeface="+mj-ea"/>
                <a:cs typeface="+mj-cs"/>
              </a:rPr>
              <a:t>IPC Libraries MCSDK release 3_15</a:t>
            </a:r>
            <a:endParaRPr lang="en-US" sz="4400" b="1" dirty="0">
              <a:solidFill>
                <a:srgbClr val="C00000"/>
              </a:solidFill>
              <a:latin typeface="+mj-lt"/>
              <a:ea typeface="+mj-ea"/>
              <a:cs typeface="+mj-cs"/>
            </a:endParaRPr>
          </a:p>
        </p:txBody>
      </p:sp>
    </p:spTree>
    <p:extLst>
      <p:ext uri="{BB962C8B-B14F-4D97-AF65-F5344CB8AC3E}">
        <p14:creationId xmlns:p14="http://schemas.microsoft.com/office/powerpoint/2010/main" val="1151218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IPCv3</a:t>
            </a:r>
            <a:endParaRPr lang="en-US" sz="3600" b="1" dirty="0"/>
          </a:p>
        </p:txBody>
      </p:sp>
      <p:sp>
        <p:nvSpPr>
          <p:cNvPr id="3" name="Content Placeholder 2"/>
          <p:cNvSpPr>
            <a:spLocks noGrp="1"/>
          </p:cNvSpPr>
          <p:nvPr>
            <p:ph idx="1"/>
          </p:nvPr>
        </p:nvSpPr>
        <p:spPr>
          <a:xfrm>
            <a:off x="457200" y="804550"/>
            <a:ext cx="8229600" cy="4923150"/>
          </a:xfrm>
        </p:spPr>
        <p:txBody>
          <a:bodyPr>
            <a:noAutofit/>
          </a:bodyPr>
          <a:lstStyle/>
          <a:p>
            <a:pPr lvl="0">
              <a:buNone/>
            </a:pPr>
            <a:r>
              <a:rPr lang="en-US" dirty="0" smtClean="0"/>
              <a:t>Control Path: IPCv3</a:t>
            </a:r>
          </a:p>
          <a:p>
            <a:pPr lvl="1"/>
            <a:r>
              <a:rPr lang="en-US" dirty="0" smtClean="0"/>
              <a:t>Standard APIs agree with older versions of IPC</a:t>
            </a:r>
          </a:p>
          <a:p>
            <a:pPr lvl="1"/>
            <a:r>
              <a:rPr lang="en-US" dirty="0" smtClean="0"/>
              <a:t>General purpose control path supports reliable delivery</a:t>
            </a:r>
          </a:p>
          <a:p>
            <a:pPr lvl="1"/>
            <a:r>
              <a:rPr lang="en-US" dirty="0" smtClean="0"/>
              <a:t>Designed to deliver short messages, but can be used for “unlimited” data movement</a:t>
            </a:r>
          </a:p>
          <a:p>
            <a:pPr lvl="1"/>
            <a:r>
              <a:rPr lang="en-US" dirty="0" smtClean="0"/>
              <a:t>Uses RPMSG kernel driver for clean partition between user and kernel space, Thus slower than data path</a:t>
            </a:r>
          </a:p>
          <a:p>
            <a:pPr lvl="0"/>
            <a:endParaRPr lang="en-US" sz="2800" dirty="0" smtClean="0"/>
          </a:p>
          <a:p>
            <a:pPr lvl="0"/>
            <a:endParaRPr lang="en-US" sz="2800" dirty="0"/>
          </a:p>
        </p:txBody>
      </p:sp>
    </p:spTree>
    <p:extLst>
      <p:ext uri="{BB962C8B-B14F-4D97-AF65-F5344CB8AC3E}">
        <p14:creationId xmlns:p14="http://schemas.microsoft.com/office/powerpoint/2010/main" val="14603709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Fast Path </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pPr>
              <a:buNone/>
            </a:pPr>
            <a:r>
              <a:rPr lang="en-US" dirty="0" smtClean="0"/>
              <a:t>Fast Path: PktIO and QMSS</a:t>
            </a:r>
          </a:p>
          <a:p>
            <a:r>
              <a:rPr lang="en-US" sz="2800" dirty="0" smtClean="0"/>
              <a:t>On the ARM side, it provides a library netapi that supports creating, sending, and receiving packets from the ARM user space.</a:t>
            </a:r>
          </a:p>
          <a:p>
            <a:r>
              <a:rPr lang="en-US" sz="2800" dirty="0" smtClean="0"/>
              <a:t>Fire and forget (send) polling (ARM) for receive. On DSP, receive is polling, or interrupt, or accumulators (using QMSS DLL)</a:t>
            </a:r>
          </a:p>
          <a:p>
            <a:r>
              <a:rPr lang="en-US" sz="2800" dirty="0" smtClean="0"/>
              <a:t>Navigator-based transaction, sending packets (descriptors)</a:t>
            </a:r>
          </a:p>
          <a:p>
            <a:r>
              <a:rPr lang="en-US" sz="2800" dirty="0" smtClean="0"/>
              <a:t>Low latency, high throughput </a:t>
            </a:r>
          </a:p>
          <a:p>
            <a:pPr lvl="0"/>
            <a:endParaRPr lang="en-US" sz="2800" dirty="0" smtClean="0"/>
          </a:p>
          <a:p>
            <a:pPr lvl="0"/>
            <a:endParaRPr lang="en-US" sz="2800" dirty="0"/>
          </a:p>
        </p:txBody>
      </p:sp>
    </p:spTree>
    <p:extLst>
      <p:ext uri="{BB962C8B-B14F-4D97-AF65-F5344CB8AC3E}">
        <p14:creationId xmlns:p14="http://schemas.microsoft.com/office/powerpoint/2010/main" val="3569474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MsgCom</a:t>
            </a:r>
            <a:endParaRPr lang="en-US" sz="3600" b="1" dirty="0"/>
          </a:p>
        </p:txBody>
      </p:sp>
      <p:sp>
        <p:nvSpPr>
          <p:cNvPr id="3" name="Content Placeholder 2"/>
          <p:cNvSpPr>
            <a:spLocks noGrp="1"/>
          </p:cNvSpPr>
          <p:nvPr>
            <p:ph idx="1"/>
          </p:nvPr>
        </p:nvSpPr>
        <p:spPr>
          <a:xfrm>
            <a:off x="457200" y="1252728"/>
            <a:ext cx="8229600" cy="4087088"/>
          </a:xfrm>
        </p:spPr>
        <p:txBody>
          <a:bodyPr>
            <a:noAutofit/>
          </a:bodyPr>
          <a:lstStyle/>
          <a:p>
            <a:pPr>
              <a:buNone/>
            </a:pPr>
            <a:r>
              <a:rPr lang="en-US" dirty="0" smtClean="0"/>
              <a:t>MsgCom: QMSS-based library (User Space)  </a:t>
            </a:r>
          </a:p>
          <a:p>
            <a:r>
              <a:rPr lang="en-US" sz="2800" dirty="0" smtClean="0"/>
              <a:t>Supports zero copy or PktDMA copy of descriptors</a:t>
            </a:r>
          </a:p>
          <a:p>
            <a:r>
              <a:rPr lang="en-US" sz="2800" dirty="0" smtClean="0"/>
              <a:t>Supports a wide set of communication features (blocking, non-blocking, interrupt, polling)</a:t>
            </a:r>
          </a:p>
          <a:p>
            <a:r>
              <a:rPr lang="en-US" sz="2800" dirty="0" smtClean="0"/>
              <a:t>Depends on several other component such as receive agent and job scheduler</a:t>
            </a:r>
          </a:p>
          <a:p>
            <a:pPr lvl="0"/>
            <a:endParaRPr lang="en-US" sz="2800" dirty="0" smtClean="0"/>
          </a:p>
          <a:p>
            <a:pPr lvl="0"/>
            <a:endParaRPr lang="en-US" sz="2800" dirty="0"/>
          </a:p>
        </p:txBody>
      </p:sp>
    </p:spTree>
    <p:extLst>
      <p:ext uri="{BB962C8B-B14F-4D97-AF65-F5344CB8AC3E}">
        <p14:creationId xmlns:p14="http://schemas.microsoft.com/office/powerpoint/2010/main" val="17222046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ARM IPC Support</a:t>
            </a:r>
          </a:p>
        </p:txBody>
      </p:sp>
      <p:sp>
        <p:nvSpPr>
          <p:cNvPr id="6" name="Rectangle 5"/>
          <p:cNvSpPr/>
          <p:nvPr/>
        </p:nvSpPr>
        <p:spPr>
          <a:xfrm>
            <a:off x="457200" y="1145381"/>
            <a:ext cx="8229600" cy="4530471"/>
          </a:xfrm>
          <a:prstGeom prst="rect">
            <a:avLst/>
          </a:prstGeom>
        </p:spPr>
        <p:txBody>
          <a:bodyPr wrap="square">
            <a:spAutoFit/>
          </a:bodyPr>
          <a:lstStyle/>
          <a:p>
            <a:pPr marL="342900" indent="-342900" eaLnBrk="0" fontAlgn="base" hangingPunct="0">
              <a:spcBef>
                <a:spcPct val="20000"/>
              </a:spcBef>
              <a:spcAft>
                <a:spcPct val="0"/>
              </a:spcAft>
              <a:buFont typeface="Arial" charset="0"/>
              <a:buChar char="•"/>
            </a:pPr>
            <a:r>
              <a:rPr lang="en-US" sz="2800" dirty="0" smtClean="0"/>
              <a:t>Remote Processor Messaging (RPMsg) is an open-source friendly Inter Processor Communication (IPC) framework</a:t>
            </a:r>
          </a:p>
          <a:p>
            <a:pPr marL="342900" indent="-342900" eaLnBrk="0" fontAlgn="base" hangingPunct="0">
              <a:spcBef>
                <a:spcPct val="20000"/>
              </a:spcBef>
              <a:spcAft>
                <a:spcPct val="0"/>
              </a:spcAft>
              <a:buFont typeface="Arial" charset="0"/>
              <a:buChar char="•"/>
            </a:pPr>
            <a:r>
              <a:rPr lang="en-US" sz="2800" dirty="0" smtClean="0"/>
              <a:t>SysLink (Part of the IPC release) is a runtime library that provides software connectivity between multiple processors. Each processor may run either an HLOS (such as Linux, QNX, etc.) or an RTOS (such as SYS/BIOS).  </a:t>
            </a:r>
          </a:p>
          <a:p>
            <a:endParaRPr lang="en-US" dirty="0" smtClean="0"/>
          </a:p>
          <a:p>
            <a:r>
              <a:rPr lang="en-US" dirty="0" smtClean="0"/>
              <a:t/>
            </a:r>
            <a:br>
              <a:rPr lang="en-US" dirty="0" smtClean="0"/>
            </a:br>
            <a:endParaRPr lang="en-US" dirty="0"/>
          </a:p>
        </p:txBody>
      </p:sp>
    </p:spTree>
    <p:extLst>
      <p:ext uri="{BB962C8B-B14F-4D97-AF65-F5344CB8AC3E}">
        <p14:creationId xmlns:p14="http://schemas.microsoft.com/office/powerpoint/2010/main" val="34615400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Examples</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r>
              <a:rPr lang="en-US" dirty="0" smtClean="0"/>
              <a:t>MCSDK release has several examples that show IPC properties</a:t>
            </a:r>
          </a:p>
          <a:p>
            <a:r>
              <a:rPr lang="en-US" dirty="0" smtClean="0"/>
              <a:t>Instructions how to install IPC and build these examples on the Linux side and the DSP side are given in the release.</a:t>
            </a:r>
          </a:p>
          <a:p>
            <a:r>
              <a:rPr lang="en-US" dirty="0" smtClean="0"/>
              <a:t>The out-of-box example is described in the next few slides.</a:t>
            </a:r>
          </a:p>
          <a:p>
            <a:pPr lvl="0"/>
            <a:endParaRPr lang="en-US" sz="2800" dirty="0" smtClean="0"/>
          </a:p>
          <a:p>
            <a:pPr lvl="0"/>
            <a:endParaRPr lang="en-US" sz="2800" dirty="0"/>
          </a:p>
        </p:txBody>
      </p:sp>
    </p:spTree>
    <p:extLst>
      <p:ext uri="{BB962C8B-B14F-4D97-AF65-F5344CB8AC3E}">
        <p14:creationId xmlns:p14="http://schemas.microsoft.com/office/powerpoint/2010/main" val="572785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Core state machine </a:t>
            </a:r>
            <a:endParaRPr lang="en-US" dirty="0"/>
          </a:p>
        </p:txBody>
      </p:sp>
      <p:pic>
        <p:nvPicPr>
          <p:cNvPr id="72706" name="Picture 2" descr="File:Dsp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050" y="1395761"/>
            <a:ext cx="3858942"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5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a:stretch>
            <a:fillRect/>
          </a:stretch>
        </p:blipFill>
        <p:spPr bwMode="auto">
          <a:xfrm>
            <a:off x="749300" y="262035"/>
            <a:ext cx="7570788" cy="6272115"/>
          </a:xfrm>
          <a:prstGeom prst="rect">
            <a:avLst/>
          </a:prstGeom>
          <a:noFill/>
          <a:ln w="9525">
            <a:noFill/>
            <a:miter lim="800000"/>
            <a:headEnd/>
            <a:tailEnd/>
          </a:ln>
        </p:spPr>
      </p:pic>
    </p:spTree>
    <p:extLst>
      <p:ext uri="{BB962C8B-B14F-4D97-AF65-F5344CB8AC3E}">
        <p14:creationId xmlns:p14="http://schemas.microsoft.com/office/powerpoint/2010/main" val="2525156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srcRect/>
          <a:stretch>
            <a:fillRect/>
          </a:stretch>
        </p:blipFill>
        <p:spPr bwMode="auto">
          <a:xfrm>
            <a:off x="881063" y="342900"/>
            <a:ext cx="7381875" cy="6172200"/>
          </a:xfrm>
          <a:prstGeom prst="rect">
            <a:avLst/>
          </a:prstGeom>
          <a:noFill/>
          <a:ln w="9525">
            <a:noFill/>
            <a:miter lim="800000"/>
            <a:headEnd/>
            <a:tailEnd/>
          </a:ln>
        </p:spPr>
      </p:pic>
    </p:spTree>
    <p:extLst>
      <p:ext uri="{BB962C8B-B14F-4D97-AF65-F5344CB8AC3E}">
        <p14:creationId xmlns:p14="http://schemas.microsoft.com/office/powerpoint/2010/main" val="1520816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srcRect/>
          <a:stretch>
            <a:fillRect/>
          </a:stretch>
        </p:blipFill>
        <p:spPr bwMode="auto">
          <a:xfrm>
            <a:off x="871538" y="333375"/>
            <a:ext cx="7400925" cy="6191250"/>
          </a:xfrm>
          <a:prstGeom prst="rect">
            <a:avLst/>
          </a:prstGeom>
          <a:noFill/>
          <a:ln w="9525">
            <a:noFill/>
            <a:miter lim="800000"/>
            <a:headEnd/>
            <a:tailEnd/>
          </a:ln>
        </p:spPr>
      </p:pic>
    </p:spTree>
    <p:extLst>
      <p:ext uri="{BB962C8B-B14F-4D97-AF65-F5344CB8AC3E}">
        <p14:creationId xmlns:p14="http://schemas.microsoft.com/office/powerpoint/2010/main" val="1886384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p:cNvPicPr>
            <a:picLocks noChangeAspect="1" noChangeArrowheads="1"/>
          </p:cNvPicPr>
          <p:nvPr/>
        </p:nvPicPr>
        <p:blipFill>
          <a:blip r:embed="rId2"/>
          <a:srcRect/>
          <a:stretch>
            <a:fillRect/>
          </a:stretch>
        </p:blipFill>
        <p:spPr bwMode="auto">
          <a:xfrm>
            <a:off x="842963" y="352425"/>
            <a:ext cx="7458075" cy="6153150"/>
          </a:xfrm>
          <a:prstGeom prst="rect">
            <a:avLst/>
          </a:prstGeom>
          <a:noFill/>
          <a:ln w="9525">
            <a:noFill/>
            <a:miter lim="800000"/>
            <a:headEnd/>
            <a:tailEnd/>
          </a:ln>
        </p:spPr>
      </p:pic>
    </p:spTree>
    <p:extLst>
      <p:ext uri="{BB962C8B-B14F-4D97-AF65-F5344CB8AC3E}">
        <p14:creationId xmlns:p14="http://schemas.microsoft.com/office/powerpoint/2010/main" val="1682363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2"/>
          <a:srcRect/>
          <a:stretch>
            <a:fillRect/>
          </a:stretch>
        </p:blipFill>
        <p:spPr bwMode="auto">
          <a:xfrm>
            <a:off x="1528763" y="347663"/>
            <a:ext cx="6086475" cy="6162675"/>
          </a:xfrm>
          <a:prstGeom prst="rect">
            <a:avLst/>
          </a:prstGeom>
          <a:noFill/>
          <a:ln w="9525">
            <a:noFill/>
            <a:miter lim="800000"/>
            <a:headEnd/>
            <a:tailEnd/>
          </a:ln>
        </p:spPr>
      </p:pic>
    </p:spTree>
    <p:extLst>
      <p:ext uri="{BB962C8B-B14F-4D97-AF65-F5344CB8AC3E}">
        <p14:creationId xmlns:p14="http://schemas.microsoft.com/office/powerpoint/2010/main" val="3907439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Release IPC Examples</a:t>
            </a:r>
            <a:endParaRPr lang="en-US" sz="3600" b="1" dirty="0"/>
          </a:p>
        </p:txBody>
      </p:sp>
      <p:pic>
        <p:nvPicPr>
          <p:cNvPr id="166914" name="Picture 2"/>
          <p:cNvPicPr>
            <a:picLocks noChangeAspect="1" noChangeArrowheads="1"/>
          </p:cNvPicPr>
          <p:nvPr/>
        </p:nvPicPr>
        <p:blipFill>
          <a:blip r:embed="rId3"/>
          <a:srcRect/>
          <a:stretch>
            <a:fillRect/>
          </a:stretch>
        </p:blipFill>
        <p:spPr bwMode="auto">
          <a:xfrm>
            <a:off x="266700" y="1409700"/>
            <a:ext cx="8652539" cy="3594100"/>
          </a:xfrm>
          <a:prstGeom prst="rect">
            <a:avLst/>
          </a:prstGeom>
          <a:noFill/>
          <a:ln w="9525">
            <a:noFill/>
            <a:miter lim="800000"/>
            <a:headEnd/>
            <a:tailEnd/>
          </a:ln>
        </p:spPr>
      </p:pic>
    </p:spTree>
    <p:extLst>
      <p:ext uri="{BB962C8B-B14F-4D97-AF65-F5344CB8AC3E}">
        <p14:creationId xmlns:p14="http://schemas.microsoft.com/office/powerpoint/2010/main" val="27185513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RPMsg</a:t>
            </a:r>
          </a:p>
        </p:txBody>
      </p:sp>
      <p:sp>
        <p:nvSpPr>
          <p:cNvPr id="6" name="Rectangle 5"/>
          <p:cNvSpPr/>
          <p:nvPr/>
        </p:nvSpPr>
        <p:spPr>
          <a:xfrm>
            <a:off x="457200" y="685800"/>
            <a:ext cx="8229600" cy="5078313"/>
          </a:xfrm>
          <a:prstGeom prst="rect">
            <a:avLst/>
          </a:prstGeom>
        </p:spPr>
        <p:txBody>
          <a:bodyPr wrap="square">
            <a:spAutoFit/>
          </a:bodyPr>
          <a:lstStyle/>
          <a:p>
            <a:r>
              <a:rPr lang="en-US" dirty="0" smtClean="0"/>
              <a:t/>
            </a:r>
            <a:br>
              <a:rPr lang="en-US" dirty="0" smtClean="0"/>
            </a:br>
            <a:r>
              <a:rPr lang="en-US" dirty="0" smtClean="0"/>
              <a:t>The following are the main features provided by the RPMsg framework:</a:t>
            </a:r>
          </a:p>
          <a:p>
            <a:r>
              <a:rPr lang="en-US" b="1" dirty="0" smtClean="0"/>
              <a:t>Device Management</a:t>
            </a:r>
            <a:r>
              <a:rPr lang="en-US" dirty="0" smtClean="0"/>
              <a:t>: Complete life-cycle management of the remote processor cores including the following specific functionalities</a:t>
            </a:r>
          </a:p>
          <a:p>
            <a:pPr lvl="1"/>
            <a:r>
              <a:rPr lang="en-US" b="1" dirty="0" smtClean="0"/>
              <a:t>Device Initialization</a:t>
            </a:r>
            <a:r>
              <a:rPr lang="en-US" dirty="0" smtClean="0"/>
              <a:t> - Programming and loading an executable, memory management and powering up the processor</a:t>
            </a:r>
          </a:p>
          <a:p>
            <a:pPr lvl="1"/>
            <a:r>
              <a:rPr lang="en-US" b="1" dirty="0" smtClean="0"/>
              <a:t>Power Management</a:t>
            </a:r>
            <a:r>
              <a:rPr lang="en-US" dirty="0" smtClean="0"/>
              <a:t> - Runtime power management of the remote processors, putting them into lowest power state (suspend) when not being used actively</a:t>
            </a:r>
          </a:p>
          <a:p>
            <a:pPr lvl="1"/>
            <a:r>
              <a:rPr lang="en-US" b="1" dirty="0" smtClean="0"/>
              <a:t>Tracing</a:t>
            </a:r>
            <a:r>
              <a:rPr lang="en-US" dirty="0" smtClean="0"/>
              <a:t> - Provide trace logging of code running on remote processors</a:t>
            </a:r>
          </a:p>
          <a:p>
            <a:pPr lvl="1"/>
            <a:r>
              <a:rPr lang="en-US" b="1" dirty="0" smtClean="0"/>
              <a:t>Exception Management</a:t>
            </a:r>
            <a:r>
              <a:rPr lang="en-US" dirty="0" smtClean="0"/>
              <a:t> - Provide information regarding a remote processor fatal errors or exceptions</a:t>
            </a:r>
          </a:p>
          <a:p>
            <a:pPr lvl="1"/>
            <a:r>
              <a:rPr lang="en-US" b="1" dirty="0" smtClean="0"/>
              <a:t>Error Recovery</a:t>
            </a:r>
            <a:r>
              <a:rPr lang="en-US" dirty="0" smtClean="0"/>
              <a:t> - Reload and reboot the remote processors upon any fatal error or exception</a:t>
            </a:r>
          </a:p>
          <a:p>
            <a:r>
              <a:rPr lang="en-US" b="1" dirty="0" smtClean="0"/>
              <a:t>Messaging Framework</a:t>
            </a:r>
            <a:r>
              <a:rPr lang="en-US" dirty="0" smtClean="0"/>
              <a:t>: A generic Linux messaging architecture/framework with the ability to exchange fixed size control messages with remote processors</a:t>
            </a:r>
          </a:p>
          <a:p>
            <a:r>
              <a:rPr lang="en-US" b="1" dirty="0" smtClean="0"/>
              <a:t>Resource Management</a:t>
            </a:r>
            <a:r>
              <a:rPr lang="en-US" dirty="0" smtClean="0"/>
              <a:t>: Request and release peripherals/hardware accelerators for usage by the remote processors, and putting constraints like bandwidth, frequency and latency to meet specific application performance and power requirements</a:t>
            </a:r>
            <a:endParaRPr lang="en-US" dirty="0"/>
          </a:p>
        </p:txBody>
      </p:sp>
    </p:spTree>
    <p:extLst>
      <p:ext uri="{BB962C8B-B14F-4D97-AF65-F5344CB8AC3E}">
        <p14:creationId xmlns:p14="http://schemas.microsoft.com/office/powerpoint/2010/main" val="3991043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1" hangingPunct="1"/>
            <a:r>
              <a:rPr lang="en-US" dirty="0" smtClean="0"/>
              <a:t>Managing Peripherals and IP in a Heterogeneous Device </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extLst>
      <p:ext uri="{BB962C8B-B14F-4D97-AF65-F5344CB8AC3E}">
        <p14:creationId xmlns:p14="http://schemas.microsoft.com/office/powerpoint/2010/main" val="1885011940"/>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normAutofit lnSpcReduction="10000"/>
          </a:bodyPr>
          <a:lstStyle/>
          <a:p>
            <a:r>
              <a:rPr lang="en-US" dirty="0" smtClean="0"/>
              <a:t>How to use peripherals and other IP in ARM and DSP KeyStone devices?</a:t>
            </a:r>
          </a:p>
          <a:p>
            <a:pPr lvl="1"/>
            <a:r>
              <a:rPr lang="en-US" dirty="0" smtClean="0"/>
              <a:t>Configuration</a:t>
            </a:r>
          </a:p>
          <a:p>
            <a:pPr lvl="1"/>
            <a:r>
              <a:rPr lang="en-US" dirty="0" smtClean="0"/>
              <a:t>Run-time usage</a:t>
            </a:r>
          </a:p>
          <a:p>
            <a:pPr lvl="1"/>
            <a:r>
              <a:rPr lang="en-US" dirty="0" smtClean="0">
                <a:solidFill>
                  <a:srgbClr val="FF0000"/>
                </a:solidFill>
              </a:rPr>
              <a:t>Solution: Chip Support Library (CSL) and Low-Level Drivers (LLD) on DSP, LINUX drivers on the ARM</a:t>
            </a:r>
          </a:p>
          <a:p>
            <a:r>
              <a:rPr lang="en-US" dirty="0" smtClean="0"/>
              <a:t>How to share resource configuration, control, and usage between different cores?</a:t>
            </a:r>
          </a:p>
          <a:p>
            <a:pPr lvl="1"/>
            <a:r>
              <a:rPr lang="en-US" dirty="0" smtClean="0"/>
              <a:t>Protect resources from conflict usage</a:t>
            </a:r>
          </a:p>
          <a:p>
            <a:pPr lvl="1"/>
            <a:r>
              <a:rPr lang="en-US" dirty="0" smtClean="0"/>
              <a:t>ARM runs Linux, C66x runs BIOS</a:t>
            </a:r>
          </a:p>
          <a:p>
            <a:pPr lvl="1"/>
            <a:r>
              <a:rPr lang="en-US" dirty="0" smtClean="0">
                <a:solidFill>
                  <a:srgbClr val="FF0000"/>
                </a:solidFill>
              </a:rPr>
              <a:t>Solution: Resource Management</a:t>
            </a:r>
            <a:endParaRPr lang="en-US" dirty="0" smtClean="0"/>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b="1" dirty="0" smtClean="0"/>
              <a:t>DSP View of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sz="2800" dirty="0" smtClean="0"/>
              <a:t>Chip support Library (CSL) provides access to the peripherals and other IP</a:t>
            </a:r>
          </a:p>
          <a:p>
            <a:pPr lvl="1"/>
            <a:r>
              <a:rPr lang="en-US" sz="2400" dirty="0" smtClean="0"/>
              <a:t>CSL translates physical MMR locations into symbols, and provides functions to manipulate the MMR</a:t>
            </a:r>
          </a:p>
          <a:p>
            <a:pPr lvl="0"/>
            <a:r>
              <a:rPr lang="en-US" sz="2800" dirty="0" smtClean="0"/>
              <a:t>Low level drivers (LLD) is an abstraction layer that simplified the usage of peripherals</a:t>
            </a:r>
          </a:p>
          <a:p>
            <a:pPr lvl="0"/>
            <a:r>
              <a:rPr lang="en-US" sz="2800" dirty="0" smtClean="0"/>
              <a:t>Some peripherals have high layer libraries (on the top of LLD) to further abstract peripherals usage details from the application</a:t>
            </a:r>
          </a:p>
          <a:p>
            <a:pPr lvl="0"/>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Managing a core</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From a terminal</a:t>
            </a:r>
          </a:p>
          <a:p>
            <a:pPr lvl="1" eaLnBrk="1" hangingPunct="1"/>
            <a:r>
              <a:rPr lang="en-US" i="1" dirty="0"/>
              <a:t>m</a:t>
            </a:r>
            <a:r>
              <a:rPr lang="en-US" i="1" dirty="0" smtClean="0"/>
              <a:t>pmcl load dsp0 program.out</a:t>
            </a:r>
          </a:p>
          <a:p>
            <a:pPr lvl="1" eaLnBrk="1" hangingPunct="1"/>
            <a:r>
              <a:rPr lang="en-US" dirty="0" smtClean="0"/>
              <a:t>Must be in elf format</a:t>
            </a:r>
          </a:p>
          <a:p>
            <a:pPr lvl="1" eaLnBrk="1" hangingPunct="1"/>
            <a:r>
              <a:rPr lang="en-US" dirty="0" smtClean="0"/>
              <a:t>Part of the lab exercises </a:t>
            </a:r>
          </a:p>
          <a:p>
            <a:pPr eaLnBrk="1" hangingPunct="1"/>
            <a:r>
              <a:rPr lang="en-US" dirty="0" smtClean="0"/>
              <a:t>From an application</a:t>
            </a:r>
          </a:p>
          <a:p>
            <a:pPr lvl="1" eaLnBrk="1" hangingPunct="1"/>
            <a:r>
              <a:rPr lang="en-US" dirty="0" smtClean="0"/>
              <a:t>Include file is part of </a:t>
            </a:r>
            <a:r>
              <a:rPr lang="en-US" dirty="0"/>
              <a:t>MCSDK release at </a:t>
            </a:r>
            <a:r>
              <a:rPr lang="en-US" sz="2000" i="1" dirty="0"/>
              <a:t>/</a:t>
            </a:r>
            <a:r>
              <a:rPr lang="en-US" sz="2000" i="1" dirty="0" smtClean="0"/>
              <a:t>mpm_2_00_01_01/include/mpmclient.h</a:t>
            </a:r>
          </a:p>
          <a:p>
            <a:pPr lvl="1" eaLnBrk="1" hangingPunct="1"/>
            <a:r>
              <a:rPr lang="en-US" dirty="0" smtClean="0"/>
              <a:t>Library is part of </a:t>
            </a:r>
            <a:r>
              <a:rPr lang="en-US" dirty="0"/>
              <a:t>MCSDK release at </a:t>
            </a:r>
            <a:r>
              <a:rPr lang="en-US" sz="2000" i="1" dirty="0"/>
              <a:t>/</a:t>
            </a:r>
            <a:r>
              <a:rPr lang="en-US" sz="2000" i="1" dirty="0" smtClean="0"/>
              <a:t>mpm_2_00_01_01/lib/libmpmclient.a</a:t>
            </a:r>
          </a:p>
          <a:p>
            <a:pPr lvl="1" eaLnBrk="1" hangingPunct="1"/>
            <a:endParaRPr lang="en-US" dirty="0" smtClean="0"/>
          </a:p>
        </p:txBody>
      </p:sp>
    </p:spTree>
    <p:extLst>
      <p:ext uri="{BB962C8B-B14F-4D97-AF65-F5344CB8AC3E}">
        <p14:creationId xmlns:p14="http://schemas.microsoft.com/office/powerpoint/2010/main" val="21081983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00584"/>
            <a:ext cx="9144000" cy="715962"/>
          </a:xfrm>
        </p:spPr>
        <p:txBody>
          <a:bodyPr>
            <a:noAutofit/>
          </a:bodyPr>
          <a:lstStyle/>
          <a:p>
            <a:pPr eaLnBrk="1" hangingPunct="1"/>
            <a:r>
              <a:rPr lang="en-US" b="1" dirty="0" smtClean="0"/>
              <a:t>DSP: Interface via LLD and CSL Layers</a:t>
            </a:r>
          </a:p>
        </p:txBody>
      </p:sp>
      <p:graphicFrame>
        <p:nvGraphicFramePr>
          <p:cNvPr id="7" name="Object 6"/>
          <p:cNvGraphicFramePr>
            <a:graphicFrameLocks noChangeAspect="1"/>
          </p:cNvGraphicFramePr>
          <p:nvPr/>
        </p:nvGraphicFramePr>
        <p:xfrm>
          <a:off x="1752600" y="990600"/>
          <a:ext cx="4918486" cy="5118494"/>
        </p:xfrm>
        <a:graphic>
          <a:graphicData uri="http://schemas.openxmlformats.org/presentationml/2006/ole">
            <mc:AlternateContent xmlns:mc="http://schemas.openxmlformats.org/markup-compatibility/2006">
              <mc:Choice xmlns:v="urn:schemas-microsoft-com:vml" Requires="v">
                <p:oleObj spid="_x0000_s62477" name="Visio" r:id="rId3" imgW="5542858" imgH="5768232" progId="Visio.Drawing.11">
                  <p:embed/>
                </p:oleObj>
              </mc:Choice>
              <mc:Fallback>
                <p:oleObj name="Visio" r:id="rId3" imgW="5542858" imgH="576823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90600"/>
                        <a:ext cx="4918486" cy="5118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4"/>
            <a:ext cx="8229600" cy="639762"/>
          </a:xfrm>
        </p:spPr>
        <p:txBody>
          <a:bodyPr>
            <a:noAutofit/>
          </a:bodyPr>
          <a:lstStyle/>
          <a:p>
            <a:r>
              <a:rPr lang="en-US" sz="4000" b="1" dirty="0" smtClean="0"/>
              <a:t>LLD Overview</a:t>
            </a:r>
            <a:endParaRPr lang="en-US" sz="4000" b="1"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800" b="0" i="0" u="none" strike="noStrike" kern="1200" cap="none" spc="0" normalizeH="0" noProof="0" dirty="0" smtClean="0">
                <a:ln>
                  <a:noFill/>
                </a:ln>
                <a:solidFill>
                  <a:schemeClr val="tx1"/>
                </a:solidFill>
                <a:effectLst/>
                <a:uLnTx/>
                <a:uFillTx/>
                <a:latin typeface="+mn-lt"/>
                <a:ea typeface="+mn-ea"/>
                <a:cs typeface="+mn-cs"/>
              </a:rPr>
              <a:t> Level Drivers (LLD) hide the details of CSL from the application.</a:t>
            </a: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Simple IP and peripherals do</a:t>
            </a:r>
            <a:r>
              <a:rPr kumimoji="0" lang="en-US" sz="2800" b="0" i="0" u="none" strike="noStrike" kern="1200" cap="none" spc="0" normalizeH="0" noProof="0" dirty="0" smtClean="0">
                <a:ln>
                  <a:noFill/>
                </a:ln>
                <a:solidFill>
                  <a:schemeClr val="tx1"/>
                </a:solidFill>
                <a:effectLst/>
                <a:uLnTx/>
                <a:uFillTx/>
                <a:latin typeface="+mn-lt"/>
                <a:ea typeface="+mn-ea"/>
                <a:cs typeface="+mn-cs"/>
              </a:rPr>
              <a:t> not have LLD. The application uses CSL directly.</a:t>
            </a:r>
          </a:p>
          <a:p>
            <a:pPr marL="285750" indent="-285750">
              <a:spcBef>
                <a:spcPct val="20000"/>
              </a:spcBef>
              <a:buFont typeface="Arial" pitchFamily="34" charset="0"/>
              <a:buChar char="•"/>
            </a:pPr>
            <a:r>
              <a:rPr lang="en-US" sz="2800" baseline="0" dirty="0" smtClean="0"/>
              <a:t>Most</a:t>
            </a:r>
            <a:r>
              <a:rPr lang="en-US" sz="2800" dirty="0" smtClean="0"/>
              <a:t> of the IPs use LLD.</a:t>
            </a:r>
          </a:p>
          <a:p>
            <a:pPr marL="285750" indent="-285750">
              <a:spcBef>
                <a:spcPct val="20000"/>
              </a:spcBef>
              <a:buFont typeface="Arial" pitchFamily="34" charset="0"/>
              <a:buChar char="•"/>
            </a:pPr>
            <a:r>
              <a:rPr lang="en-US" sz="2800" dirty="0" smtClean="0"/>
              <a:t>Linux drivers are used from the ARM side.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1" y="844986"/>
          <a:ext cx="4381994" cy="5712628"/>
        </p:xfrm>
        <a:graphic>
          <a:graphicData uri="http://schemas.openxmlformats.org/presentationml/2006/ole">
            <mc:AlternateContent xmlns:mc="http://schemas.openxmlformats.org/markup-compatibility/2006">
              <mc:Choice xmlns:v="urn:schemas-microsoft-com:vml" Requires="v">
                <p:oleObj spid="_x0000_s63501" name="Visio" r:id="rId3" imgW="4510950" imgH="5882532" progId="Visio.Drawing.11">
                  <p:embed/>
                </p:oleObj>
              </mc:Choice>
              <mc:Fallback>
                <p:oleObj name="Visio" r:id="rId3" imgW="4510950" imgH="588253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44986"/>
                        <a:ext cx="4381994" cy="5712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Linux Control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dirty="0" smtClean="0"/>
              <a:t>MMU controls memory access for user mode in Linux. Applications do not see physical addresses.</a:t>
            </a:r>
          </a:p>
          <a:p>
            <a:pPr lvl="0"/>
            <a:r>
              <a:rPr lang="en-US" dirty="0" smtClean="0"/>
              <a:t>Device drivers can be called by the applications. They can access physical memory.</a:t>
            </a:r>
          </a:p>
          <a:p>
            <a:r>
              <a:rPr lang="en-US" sz="2800" dirty="0" smtClean="0"/>
              <a:t> </a:t>
            </a:r>
            <a:r>
              <a:rPr lang="en-US" dirty="0" smtClean="0"/>
              <a:t>Linux Device Drivers provide:</a:t>
            </a:r>
          </a:p>
          <a:p>
            <a:pPr lvl="1"/>
            <a:r>
              <a:rPr lang="en-US" dirty="0" smtClean="0"/>
              <a:t>Modularity</a:t>
            </a:r>
          </a:p>
          <a:p>
            <a:pPr lvl="1"/>
            <a:r>
              <a:rPr lang="en-US" dirty="0" smtClean="0"/>
              <a:t>Standard interface</a:t>
            </a:r>
          </a:p>
          <a:p>
            <a:pPr lvl="1"/>
            <a:r>
              <a:rPr lang="en-US" dirty="0" smtClean="0"/>
              <a:t>Standard structure</a:t>
            </a:r>
          </a:p>
          <a:p>
            <a:pPr lvl="0"/>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What are Linux Device Drivers?</a:t>
            </a:r>
            <a:endParaRPr lang="en-US" sz="3600" b="1"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Link between standard interface and the hardware</a:t>
            </a:r>
          </a:p>
          <a:p>
            <a:r>
              <a:rPr lang="en-US" sz="2800" dirty="0" smtClean="0"/>
              <a:t>Hide the complexity of device operation from the user</a:t>
            </a:r>
          </a:p>
          <a:p>
            <a:r>
              <a:rPr lang="en-US" sz="2800" dirty="0" smtClean="0"/>
              <a:t>Provide standard API to use the device</a:t>
            </a:r>
          </a:p>
          <a:p>
            <a:r>
              <a:rPr lang="en-US" sz="2800" dirty="0" smtClean="0"/>
              <a:t>Map the API to one or more functions that manipulate the specific hardware device.</a:t>
            </a:r>
          </a:p>
          <a:p>
            <a:r>
              <a:rPr lang="en-US" sz="2800" dirty="0" smtClean="0"/>
              <a:t>Linux kernel modularity scheme enables new device drivers to be easily added to the kernel.</a:t>
            </a:r>
          </a:p>
          <a:p>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910"/>
            <a:ext cx="8229600" cy="639762"/>
          </a:xfrm>
        </p:spPr>
        <p:txBody>
          <a:bodyPr>
            <a:noAutofit/>
          </a:bodyPr>
          <a:lstStyle/>
          <a:p>
            <a:r>
              <a:rPr lang="en-US" b="1" dirty="0" smtClean="0"/>
              <a:t>Linux Application API</a:t>
            </a:r>
            <a:endParaRPr lang="en-US" b="1" dirty="0"/>
          </a:p>
        </p:txBody>
      </p:sp>
      <p:sp>
        <p:nvSpPr>
          <p:cNvPr id="5" name="TextBox 4"/>
          <p:cNvSpPr txBox="1"/>
          <p:nvPr/>
        </p:nvSpPr>
        <p:spPr>
          <a:xfrm>
            <a:off x="4892634" y="1377538"/>
            <a:ext cx="4086101" cy="3939540"/>
          </a:xfrm>
          <a:prstGeom prst="rect">
            <a:avLst/>
          </a:prstGeom>
          <a:noFill/>
        </p:spPr>
        <p:txBody>
          <a:bodyPr wrap="square" rtlCol="0">
            <a:spAutoFit/>
          </a:bodyPr>
          <a:lstStyle/>
          <a:p>
            <a:pPr marL="342900" indent="-342900">
              <a:buFont typeface="Arial" pitchFamily="34" charset="0"/>
              <a:buChar char="•"/>
            </a:pPr>
            <a:r>
              <a:rPr lang="en-US" sz="2000" dirty="0" smtClean="0"/>
              <a:t>Device drivers can be loaded during boot time or loaded (as modules) during run time.</a:t>
            </a:r>
          </a:p>
          <a:p>
            <a:pPr marL="342900" indent="-342900">
              <a:buFont typeface="Arial" pitchFamily="34" charset="0"/>
              <a:buChar char="•"/>
            </a:pPr>
            <a:r>
              <a:rPr lang="en-US" sz="2000" dirty="0" smtClean="0"/>
              <a:t>Driver classification:</a:t>
            </a:r>
          </a:p>
          <a:p>
            <a:pPr marL="639763" lvl="1" indent="-285750" eaLnBrk="0" fontAlgn="base" hangingPunct="0">
              <a:spcBef>
                <a:spcPct val="20000"/>
              </a:spcBef>
              <a:spcAft>
                <a:spcPct val="0"/>
              </a:spcAft>
              <a:buFont typeface="Arial" charset="0"/>
              <a:buChar char="–"/>
            </a:pPr>
            <a:r>
              <a:rPr lang="en-US" sz="2000" dirty="0" smtClean="0"/>
              <a:t>Character device</a:t>
            </a:r>
          </a:p>
          <a:p>
            <a:pPr marL="639763" lvl="1" indent="-285750" eaLnBrk="0" fontAlgn="base" hangingPunct="0">
              <a:spcBef>
                <a:spcPct val="20000"/>
              </a:spcBef>
              <a:spcAft>
                <a:spcPct val="0"/>
              </a:spcAft>
              <a:buFont typeface="Arial" charset="0"/>
              <a:buChar char="–"/>
            </a:pPr>
            <a:r>
              <a:rPr lang="en-US" sz="2000" dirty="0" smtClean="0"/>
              <a:t>Block device</a:t>
            </a:r>
          </a:p>
          <a:p>
            <a:pPr marL="639763" lvl="1" indent="-285750" eaLnBrk="0" fontAlgn="base" hangingPunct="0">
              <a:spcBef>
                <a:spcPct val="20000"/>
              </a:spcBef>
              <a:spcAft>
                <a:spcPct val="0"/>
              </a:spcAft>
              <a:buFont typeface="Arial" charset="0"/>
              <a:buChar char="–"/>
            </a:pPr>
            <a:r>
              <a:rPr lang="en-US" sz="2000" dirty="0" smtClean="0"/>
              <a:t>Network  interface</a:t>
            </a:r>
          </a:p>
          <a:p>
            <a:pPr marL="342900" indent="-342900">
              <a:buFont typeface="Arial" pitchFamily="34" charset="0"/>
              <a:buChar char="•"/>
            </a:pPr>
            <a:r>
              <a:rPr lang="en-US" sz="2000" dirty="0" smtClean="0"/>
              <a:t>Each driver type has standard API. For example, character devices will have open and close as well as read and write functions.</a:t>
            </a:r>
          </a:p>
          <a:p>
            <a:endParaRPr lang="en-US" dirty="0"/>
          </a:p>
        </p:txBody>
      </p:sp>
      <p:graphicFrame>
        <p:nvGraphicFramePr>
          <p:cNvPr id="7" name="Object 6"/>
          <p:cNvGraphicFramePr>
            <a:graphicFrameLocks noChangeAspect="1"/>
          </p:cNvGraphicFramePr>
          <p:nvPr/>
        </p:nvGraphicFramePr>
        <p:xfrm>
          <a:off x="304799" y="850392"/>
          <a:ext cx="4183791" cy="5454237"/>
        </p:xfrm>
        <a:graphic>
          <a:graphicData uri="http://schemas.openxmlformats.org/presentationml/2006/ole">
            <mc:AlternateContent xmlns:mc="http://schemas.openxmlformats.org/markup-compatibility/2006">
              <mc:Choice xmlns:v="urn:schemas-microsoft-com:vml" Requires="v">
                <p:oleObj spid="_x0000_s64525" name="Visio" r:id="rId3" imgW="4511040" imgH="5882420" progId="Visio.Drawing.11">
                  <p:embed/>
                </p:oleObj>
              </mc:Choice>
              <mc:Fallback>
                <p:oleObj name="Visio" r:id="rId3" imgW="4511040" imgH="58824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850392"/>
                        <a:ext cx="4183791" cy="545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dirty="0" smtClean="0"/>
              <a:t>KeyStone Drivers Structure</a:t>
            </a:r>
            <a:br>
              <a:rPr lang="en-US" sz="3600" b="1" dirty="0" smtClean="0"/>
            </a:br>
            <a:r>
              <a:rPr lang="en-US" sz="3600" b="1" dirty="0" smtClean="0"/>
              <a:t>Example - SRIO</a:t>
            </a:r>
            <a:endParaRPr lang="en-US" sz="3600" b="1" dirty="0"/>
          </a:p>
        </p:txBody>
      </p:sp>
      <p:graphicFrame>
        <p:nvGraphicFramePr>
          <p:cNvPr id="6" name="Object 5"/>
          <p:cNvGraphicFramePr>
            <a:graphicFrameLocks noChangeAspect="1"/>
          </p:cNvGraphicFramePr>
          <p:nvPr/>
        </p:nvGraphicFramePr>
        <p:xfrm>
          <a:off x="1186524" y="1818648"/>
          <a:ext cx="6722423" cy="4405939"/>
        </p:xfrm>
        <a:graphic>
          <a:graphicData uri="http://schemas.openxmlformats.org/presentationml/2006/ole">
            <mc:AlternateContent xmlns:mc="http://schemas.openxmlformats.org/markup-compatibility/2006">
              <mc:Choice xmlns:v="urn:schemas-microsoft-com:vml" Requires="v">
                <p:oleObj spid="_x0000_s65549" name="Visio" r:id="rId4" imgW="5311084" imgH="3730557" progId="Visio.Drawing.11">
                  <p:embed/>
                </p:oleObj>
              </mc:Choice>
              <mc:Fallback>
                <p:oleObj name="Visio" r:id="rId4" imgW="5311084" imgH="373055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6524" y="1818648"/>
                        <a:ext cx="6722423" cy="4405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a:xfrm>
            <a:off x="6553200" y="6356350"/>
            <a:ext cx="2133600" cy="365125"/>
          </a:xfrm>
          <a:prstGeom prst="rect">
            <a:avLst/>
          </a:prstGeom>
          <a:noFill/>
        </p:spPr>
        <p:txBody>
          <a:bodyPr/>
          <a:lstStyle/>
          <a:p>
            <a:fld id="{016D914D-62B6-455B-A4C2-36E03A8FD93C}" type="slidenum">
              <a:rPr lang="en-US" smtClean="0"/>
              <a:pPr/>
              <a:t>66</a:t>
            </a:fld>
            <a:endParaRPr lang="en-US" dirty="0" smtClean="0"/>
          </a:p>
        </p:txBody>
      </p:sp>
      <p:sp>
        <p:nvSpPr>
          <p:cNvPr id="20483" name="Rectangle 2"/>
          <p:cNvSpPr>
            <a:spLocks noGrp="1" noChangeArrowheads="1"/>
          </p:cNvSpPr>
          <p:nvPr>
            <p:ph type="title"/>
          </p:nvPr>
        </p:nvSpPr>
        <p:spPr>
          <a:xfrm>
            <a:off x="304800" y="131064"/>
            <a:ext cx="8458200" cy="801624"/>
          </a:xfrm>
        </p:spPr>
        <p:txBody>
          <a:bodyPr>
            <a:normAutofit/>
          </a:bodyPr>
          <a:lstStyle/>
          <a:p>
            <a:r>
              <a:rPr lang="en-US" dirty="0" smtClean="0"/>
              <a:t>Linux Drivers</a:t>
            </a:r>
          </a:p>
        </p:txBody>
      </p:sp>
      <p:pic>
        <p:nvPicPr>
          <p:cNvPr id="6" name="Picture 2"/>
          <p:cNvPicPr>
            <a:picLocks noChangeAspect="1" noChangeArrowheads="1"/>
          </p:cNvPicPr>
          <p:nvPr/>
        </p:nvPicPr>
        <p:blipFill>
          <a:blip r:embed="rId2"/>
          <a:srcRect/>
          <a:stretch>
            <a:fillRect/>
          </a:stretch>
        </p:blipFill>
        <p:spPr bwMode="auto">
          <a:xfrm>
            <a:off x="487679" y="1924735"/>
            <a:ext cx="8239125" cy="2904440"/>
          </a:xfrm>
          <a:prstGeom prst="rect">
            <a:avLst/>
          </a:prstGeom>
          <a:noFill/>
          <a:ln w="9525">
            <a:noFill/>
            <a:miter lim="800000"/>
            <a:headEnd/>
            <a:tailEnd/>
          </a:ln>
        </p:spPr>
      </p:pic>
      <p:sp>
        <p:nvSpPr>
          <p:cNvPr id="5" name="Content Placeholder 2"/>
          <p:cNvSpPr>
            <a:spLocks noGrp="1"/>
          </p:cNvSpPr>
          <p:nvPr>
            <p:ph idx="1"/>
          </p:nvPr>
        </p:nvSpPr>
        <p:spPr>
          <a:xfrm>
            <a:off x="457200" y="1280160"/>
            <a:ext cx="8229600" cy="4788128"/>
          </a:xfrm>
        </p:spPr>
        <p:txBody>
          <a:bodyPr>
            <a:noAutofit/>
          </a:bodyPr>
          <a:lstStyle/>
          <a:p>
            <a:pPr lvl="0">
              <a:buNone/>
            </a:pPr>
            <a:r>
              <a:rPr lang="en-US" sz="2800" dirty="0" smtClean="0"/>
              <a:t>linux-keystone/drivers (cloned from the public git)</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 Management</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b="1" dirty="0" smtClean="0"/>
              <a:t>Keystone II RM: Major Requirements</a:t>
            </a:r>
          </a:p>
        </p:txBody>
      </p:sp>
      <p:sp>
        <p:nvSpPr>
          <p:cNvPr id="10243" name="Content Placeholder 2"/>
          <p:cNvSpPr>
            <a:spLocks noGrp="1"/>
          </p:cNvSpPr>
          <p:nvPr>
            <p:ph idx="1"/>
          </p:nvPr>
        </p:nvSpPr>
        <p:spPr>
          <a:xfrm>
            <a:off x="333375" y="1523999"/>
            <a:ext cx="8467725" cy="4572001"/>
          </a:xfrm>
        </p:spPr>
        <p:txBody>
          <a:bodyPr>
            <a:normAutofit lnSpcReduction="10000"/>
          </a:bodyPr>
          <a:lstStyle/>
          <a:p>
            <a:r>
              <a:rPr lang="en-US" sz="2400" dirty="0" smtClean="0"/>
              <a:t>Dynamically manage resources </a:t>
            </a:r>
          </a:p>
          <a:p>
            <a:r>
              <a:rPr lang="en-US" sz="2400" dirty="0" smtClean="0"/>
              <a:t>Enable management of resources at all levels within system software architecture</a:t>
            </a:r>
          </a:p>
          <a:p>
            <a:pPr lvl="1"/>
            <a:r>
              <a:rPr lang="en-US" sz="2000" dirty="0" smtClean="0"/>
              <a:t>Core, task, application component (LLD)</a:t>
            </a:r>
          </a:p>
          <a:p>
            <a:pPr lvl="1"/>
            <a:r>
              <a:rPr lang="en-US" sz="2000" dirty="0" smtClean="0"/>
              <a:t>During initialization and during run time, from any thread</a:t>
            </a:r>
          </a:p>
          <a:p>
            <a:r>
              <a:rPr lang="en-US" sz="2400" dirty="0" smtClean="0"/>
              <a:t>Runtime modification of resource permissions.</a:t>
            </a:r>
          </a:p>
          <a:p>
            <a:r>
              <a:rPr lang="en-US" sz="2400" dirty="0" smtClean="0"/>
              <a:t>Automate reservation of resources taken by Linux kernel</a:t>
            </a:r>
          </a:p>
          <a:p>
            <a:r>
              <a:rPr lang="en-US" sz="2400" dirty="0" smtClean="0"/>
              <a:t>Use generic, processor-independent transport interface that allows RM instances to communicate regardless of device hardware architecture</a:t>
            </a:r>
          </a:p>
          <a:p>
            <a:pPr lvl="1"/>
            <a:r>
              <a:rPr lang="en-US" sz="2000" dirty="0" smtClean="0"/>
              <a:t>Transport glue logic provided by application</a:t>
            </a:r>
          </a:p>
          <a:p>
            <a:pPr lvl="1"/>
            <a:r>
              <a:rPr lang="en-US" sz="2000" dirty="0" smtClean="0"/>
              <a:t>Easy to port RM to new devices</a:t>
            </a:r>
          </a:p>
          <a:p>
            <a:pPr lvl="1"/>
            <a:endParaRPr lang="en-US" sz="20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b="1" dirty="0" smtClean="0"/>
              <a:t>Keystone II RM – Overview (1)</a:t>
            </a:r>
          </a:p>
        </p:txBody>
      </p:sp>
      <p:sp>
        <p:nvSpPr>
          <p:cNvPr id="11267" name="Content Placeholder 2"/>
          <p:cNvSpPr>
            <a:spLocks noGrp="1"/>
          </p:cNvSpPr>
          <p:nvPr>
            <p:ph idx="1"/>
          </p:nvPr>
        </p:nvSpPr>
        <p:spPr>
          <a:xfrm>
            <a:off x="314325" y="1447799"/>
            <a:ext cx="8467725" cy="4822371"/>
          </a:xfrm>
        </p:spPr>
        <p:txBody>
          <a:bodyPr>
            <a:normAutofit fontScale="92500" lnSpcReduction="10000"/>
          </a:bodyPr>
          <a:lstStyle/>
          <a:p>
            <a:r>
              <a:rPr lang="en-US" dirty="0" smtClean="0"/>
              <a:t>Instance-based Client/Server Architecture:</a:t>
            </a:r>
          </a:p>
          <a:p>
            <a:pPr lvl="1"/>
            <a:r>
              <a:rPr lang="en-US" sz="2200" dirty="0" smtClean="0"/>
              <a:t>Three instance hierarchy:</a:t>
            </a:r>
          </a:p>
          <a:p>
            <a:pPr lvl="2"/>
            <a:r>
              <a:rPr lang="en-US" sz="2200" dirty="0" smtClean="0"/>
              <a:t>RM Server – Global management of resources and permission policies</a:t>
            </a:r>
          </a:p>
          <a:p>
            <a:pPr lvl="2"/>
            <a:r>
              <a:rPr lang="en-US" sz="2200" dirty="0" smtClean="0"/>
              <a:t>RM Client – Provide resource services to system software elements</a:t>
            </a:r>
          </a:p>
          <a:p>
            <a:pPr lvl="2"/>
            <a:r>
              <a:rPr lang="en-US" sz="2200" dirty="0" smtClean="0"/>
              <a:t>RM Client Delegate (CD) </a:t>
            </a:r>
          </a:p>
          <a:p>
            <a:pPr lvl="3"/>
            <a:r>
              <a:rPr lang="en-US" sz="1800" dirty="0" smtClean="0"/>
              <a:t>Offloads management of resource subsets from Server</a:t>
            </a:r>
          </a:p>
          <a:p>
            <a:pPr lvl="3"/>
            <a:r>
              <a:rPr lang="en-US" sz="1800" dirty="0" smtClean="0"/>
              <a:t>Manages a sub-pool of resources</a:t>
            </a:r>
          </a:p>
          <a:p>
            <a:pPr lvl="1"/>
            <a:r>
              <a:rPr lang="en-US" sz="2200" dirty="0" smtClean="0"/>
              <a:t>Resource services provided via instance service API </a:t>
            </a:r>
          </a:p>
          <a:p>
            <a:r>
              <a:rPr lang="en-US" dirty="0" smtClean="0"/>
              <a:t>RM Instances Communication Over Generic Transport Interface</a:t>
            </a:r>
          </a:p>
          <a:p>
            <a:pPr lvl="1"/>
            <a:r>
              <a:rPr lang="en-US" sz="2200" dirty="0" smtClean="0"/>
              <a:t>Application must setup data paths between RM instances</a:t>
            </a:r>
          </a:p>
          <a:p>
            <a:pPr lvl="1"/>
            <a:r>
              <a:rPr lang="en-US" sz="2200" dirty="0" smtClean="0"/>
              <a:t>Allows RM to run on any device architecture without modification to RM source</a:t>
            </a:r>
          </a:p>
          <a:p>
            <a:pPr lvl="1"/>
            <a:endParaRPr lang="en-US" sz="1200"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DSP Image requirements</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DSP image must be in ELF format</a:t>
            </a:r>
          </a:p>
          <a:p>
            <a:pPr lvl="0" eaLnBrk="1" hangingPunct="1"/>
            <a:r>
              <a:rPr lang="en-US" dirty="0" smtClean="0"/>
              <a:t>MPM must know about the memories that the image uses, and it must not overwrite ARM dedicated memories</a:t>
            </a:r>
          </a:p>
          <a:p>
            <a:pPr lvl="1" eaLnBrk="1" hangingPunct="1"/>
            <a:r>
              <a:rPr lang="en-US" dirty="0" smtClean="0"/>
              <a:t>More about memory management later</a:t>
            </a:r>
          </a:p>
          <a:p>
            <a:pPr lvl="0" eaLnBrk="1" hangingPunct="1"/>
            <a:r>
              <a:rPr lang="en-US" dirty="0" smtClean="0"/>
              <a:t>Special sections must be defined to facilitate communications between DSP core and ARM</a:t>
            </a:r>
          </a:p>
          <a:p>
            <a:pPr lvl="1" eaLnBrk="1" hangingPunct="1"/>
            <a:r>
              <a:rPr lang="en-US" dirty="0" smtClean="0"/>
              <a:t>This is done </a:t>
            </a:r>
            <a:r>
              <a:rPr lang="en-US" dirty="0"/>
              <a:t>b</a:t>
            </a:r>
            <a:r>
              <a:rPr lang="en-US" dirty="0" smtClean="0"/>
              <a:t>y the RTSC tools if IPC or MPM used </a:t>
            </a:r>
            <a:r>
              <a:rPr lang="en-US" sz="2000" i="1" dirty="0" smtClean="0"/>
              <a:t>var </a:t>
            </a:r>
            <a:r>
              <a:rPr lang="en-US" sz="2000" i="1" dirty="0"/>
              <a:t>Resource = xdc.useModule('ti.ipc.remoteproc.Resource</a:t>
            </a:r>
            <a:r>
              <a:rPr lang="en-US" sz="2000" i="1" dirty="0" smtClean="0"/>
              <a:t>');</a:t>
            </a:r>
          </a:p>
          <a:p>
            <a:pPr lvl="1" eaLnBrk="1" hangingPunct="1"/>
            <a:r>
              <a:rPr lang="en-US" sz="2400" dirty="0" smtClean="0"/>
              <a:t>The next slide shows a project map file with the resource section</a:t>
            </a:r>
          </a:p>
        </p:txBody>
      </p:sp>
    </p:spTree>
    <p:extLst>
      <p:ext uri="{BB962C8B-B14F-4D97-AF65-F5344CB8AC3E}">
        <p14:creationId xmlns:p14="http://schemas.microsoft.com/office/powerpoint/2010/main" val="11927595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(2)</a:t>
            </a:r>
          </a:p>
        </p:txBody>
      </p:sp>
      <p:sp>
        <p:nvSpPr>
          <p:cNvPr id="11267" name="Content Placeholder 2"/>
          <p:cNvSpPr>
            <a:spLocks noGrp="1"/>
          </p:cNvSpPr>
          <p:nvPr>
            <p:ph idx="1"/>
          </p:nvPr>
        </p:nvSpPr>
        <p:spPr>
          <a:xfrm>
            <a:off x="304800" y="1323975"/>
            <a:ext cx="8467725" cy="4969947"/>
          </a:xfrm>
        </p:spPr>
        <p:txBody>
          <a:bodyPr>
            <a:normAutofit/>
          </a:bodyPr>
          <a:lstStyle/>
          <a:p>
            <a:r>
              <a:rPr lang="en-US" dirty="0" smtClean="0"/>
              <a:t>RM server is a Linux process.</a:t>
            </a:r>
          </a:p>
          <a:p>
            <a:r>
              <a:rPr lang="en-US" dirty="0" smtClean="0"/>
              <a:t>Two files define the behavior of the RM; The global resource list and the policy file.</a:t>
            </a:r>
          </a:p>
          <a:p>
            <a:r>
              <a:rPr lang="en-US" dirty="0" smtClean="0"/>
              <a:t>Both files are written in the same syntax as device tree and are compiled the same way.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(3)</a:t>
            </a:r>
          </a:p>
        </p:txBody>
      </p:sp>
      <p:sp>
        <p:nvSpPr>
          <p:cNvPr id="11267" name="Content Placeholder 2"/>
          <p:cNvSpPr>
            <a:spLocks noGrp="1"/>
          </p:cNvSpPr>
          <p:nvPr>
            <p:ph idx="1"/>
          </p:nvPr>
        </p:nvSpPr>
        <p:spPr>
          <a:xfrm>
            <a:off x="304800" y="1323975"/>
            <a:ext cx="8467725" cy="4969947"/>
          </a:xfrm>
        </p:spPr>
        <p:txBody>
          <a:bodyPr>
            <a:normAutofit fontScale="77500" lnSpcReduction="20000"/>
          </a:bodyPr>
          <a:lstStyle/>
          <a:p>
            <a:r>
              <a:rPr lang="en-US" b="1" dirty="0" smtClean="0"/>
              <a:t>Global Resource List (GRL)</a:t>
            </a:r>
          </a:p>
          <a:p>
            <a:pPr lvl="1"/>
            <a:r>
              <a:rPr lang="en-US" sz="3200" dirty="0" smtClean="0"/>
              <a:t>GRL captures all resources that will be tracked for a given device</a:t>
            </a:r>
          </a:p>
          <a:p>
            <a:pPr lvl="1"/>
            <a:r>
              <a:rPr lang="en-US" sz="3200" dirty="0" smtClean="0"/>
              <a:t>Facilitates automatic extraction of resources used by ARM Linux from Linux DTB</a:t>
            </a:r>
          </a:p>
          <a:p>
            <a:r>
              <a:rPr lang="en-US" dirty="0" smtClean="0"/>
              <a:t>Policies specify RM instance resource privileges</a:t>
            </a:r>
          </a:p>
          <a:p>
            <a:pPr lvl="1"/>
            <a:r>
              <a:rPr lang="en-US" sz="3200" dirty="0" smtClean="0"/>
              <a:t>Resource initialization, usage, and exclusive right privileges assigned to RM instances</a:t>
            </a:r>
          </a:p>
          <a:p>
            <a:pPr lvl="1"/>
            <a:r>
              <a:rPr lang="en-US" sz="3200" dirty="0" smtClean="0"/>
              <a:t>Runtime modification of policy privileges</a:t>
            </a:r>
          </a:p>
          <a:p>
            <a:pPr lvl="2"/>
            <a:r>
              <a:rPr lang="en-US" sz="3200" dirty="0" smtClean="0"/>
              <a:t>APIs and Linux CLI (Planned)</a:t>
            </a:r>
          </a:p>
          <a:p>
            <a:r>
              <a:rPr lang="en-US" dirty="0" smtClean="0"/>
              <a:t>Resources stored within balanced search tree allocators</a:t>
            </a:r>
          </a:p>
          <a:p>
            <a:pPr lvl="1"/>
            <a:r>
              <a:rPr lang="en-US" sz="3200" dirty="0" smtClean="0"/>
              <a:t>Reduce memory usage and resource lookup times</a:t>
            </a:r>
          </a:p>
          <a:p>
            <a:pPr lvl="1"/>
            <a:r>
              <a:rPr lang="en-US" sz="3200" dirty="0" smtClean="0"/>
              <a:t>Allocators facilitated by NameServer</a:t>
            </a:r>
          </a:p>
          <a:p>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t>Keystone II RM: Overview</a:t>
            </a:r>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1218210"/>
          </a:xfrm>
        </p:spPr>
        <p:txBody>
          <a:bodyPr>
            <a:normAutofit fontScale="90000"/>
          </a:bodyPr>
          <a:lstStyle/>
          <a:p>
            <a:r>
              <a:rPr lang="en-US" b="1" dirty="0" smtClean="0"/>
              <a:t>Keystone II RM:</a:t>
            </a:r>
            <a:br>
              <a:rPr lang="en-US" b="1" dirty="0" smtClean="0"/>
            </a:br>
            <a:r>
              <a:rPr lang="en-US" b="1" dirty="0" smtClean="0"/>
              <a:t>Instance Topology Example</a:t>
            </a:r>
          </a:p>
        </p:txBody>
      </p:sp>
      <p:grpSp>
        <p:nvGrpSpPr>
          <p:cNvPr id="2" name="Group 36"/>
          <p:cNvGrpSpPr/>
          <p:nvPr/>
        </p:nvGrpSpPr>
        <p:grpSpPr>
          <a:xfrm>
            <a:off x="1113309" y="1493314"/>
            <a:ext cx="6902532" cy="4669972"/>
            <a:chOff x="1524000" y="1600200"/>
            <a:chExt cx="5867400" cy="3886200"/>
          </a:xfrm>
        </p:grpSpPr>
        <p:sp>
          <p:nvSpPr>
            <p:cNvPr id="14341" name="AutoShape 115"/>
            <p:cNvSpPr>
              <a:spLocks noChangeArrowheads="1"/>
            </p:cNvSpPr>
            <p:nvPr/>
          </p:nvSpPr>
          <p:spPr bwMode="auto">
            <a:xfrm>
              <a:off x="1524000" y="2971800"/>
              <a:ext cx="1752600" cy="2133600"/>
            </a:xfrm>
            <a:prstGeom prst="roundRect">
              <a:avLst>
                <a:gd name="adj" fmla="val 16667"/>
              </a:avLst>
            </a:prstGeom>
            <a:solidFill>
              <a:schemeClr val="bg1"/>
            </a:solidFill>
            <a:ln w="9525">
              <a:solidFill>
                <a:schemeClr val="tx1"/>
              </a:solidFill>
              <a:round/>
              <a:headEnd/>
              <a:tailEnd/>
            </a:ln>
          </p:spPr>
          <p:txBody>
            <a:bodyPr anchor="b" anchorCtr="1"/>
            <a:lstStyle/>
            <a:p>
              <a:pPr algn="ctr"/>
              <a:r>
                <a:rPr lang="en-US" sz="1400" dirty="0"/>
                <a:t>Linux User-Space</a:t>
              </a:r>
            </a:p>
          </p:txBody>
        </p:sp>
        <p:sp>
          <p:nvSpPr>
            <p:cNvPr id="14342" name="AutoShape 100"/>
            <p:cNvSpPr>
              <a:spLocks noChangeArrowheads="1"/>
            </p:cNvSpPr>
            <p:nvPr/>
          </p:nvSpPr>
          <p:spPr bwMode="auto">
            <a:xfrm>
              <a:off x="16002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Server</a:t>
              </a:r>
            </a:p>
          </p:txBody>
        </p:sp>
        <p:sp>
          <p:nvSpPr>
            <p:cNvPr id="14343" name="AutoShape 101"/>
            <p:cNvSpPr>
              <a:spLocks noChangeArrowheads="1"/>
            </p:cNvSpPr>
            <p:nvPr/>
          </p:nvSpPr>
          <p:spPr bwMode="auto">
            <a:xfrm>
              <a:off x="36576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 Delegate</a:t>
              </a:r>
            </a:p>
          </p:txBody>
        </p:sp>
        <p:sp>
          <p:nvSpPr>
            <p:cNvPr id="14344" name="AutoShape 102"/>
            <p:cNvSpPr>
              <a:spLocks noChangeArrowheads="1"/>
            </p:cNvSpPr>
            <p:nvPr/>
          </p:nvSpPr>
          <p:spPr bwMode="auto">
            <a:xfrm>
              <a:off x="57150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a:t>
              </a:r>
            </a:p>
          </p:txBody>
        </p:sp>
        <p:sp>
          <p:nvSpPr>
            <p:cNvPr id="14345" name="Line 104"/>
            <p:cNvSpPr>
              <a:spLocks noChangeShapeType="1"/>
            </p:cNvSpPr>
            <p:nvPr/>
          </p:nvSpPr>
          <p:spPr bwMode="auto">
            <a:xfrm>
              <a:off x="54864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46" name="AutoShape 107"/>
            <p:cNvSpPr>
              <a:spLocks noChangeArrowheads="1"/>
            </p:cNvSpPr>
            <p:nvPr/>
          </p:nvSpPr>
          <p:spPr bwMode="auto">
            <a:xfrm>
              <a:off x="4724400" y="26670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BIOS</a:t>
              </a:r>
            </a:p>
          </p:txBody>
        </p:sp>
        <p:sp>
          <p:nvSpPr>
            <p:cNvPr id="14347" name="AutoShape 111"/>
            <p:cNvSpPr>
              <a:spLocks noChangeArrowheads="1"/>
            </p:cNvSpPr>
            <p:nvPr/>
          </p:nvSpPr>
          <p:spPr bwMode="auto">
            <a:xfrm>
              <a:off x="4724400" y="24384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IPC</a:t>
              </a:r>
            </a:p>
          </p:txBody>
        </p:sp>
        <p:sp>
          <p:nvSpPr>
            <p:cNvPr id="14348" name="AutoShape 112"/>
            <p:cNvSpPr>
              <a:spLocks noChangeArrowheads="1"/>
            </p:cNvSpPr>
            <p:nvPr/>
          </p:nvSpPr>
          <p:spPr bwMode="auto">
            <a:xfrm>
              <a:off x="36576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49" name="AutoShape 113"/>
            <p:cNvSpPr>
              <a:spLocks noChangeArrowheads="1"/>
            </p:cNvSpPr>
            <p:nvPr/>
          </p:nvSpPr>
          <p:spPr bwMode="auto">
            <a:xfrm>
              <a:off x="3657600" y="1600200"/>
              <a:ext cx="3657600" cy="838200"/>
            </a:xfrm>
            <a:prstGeom prst="roundRect">
              <a:avLst>
                <a:gd name="adj" fmla="val 16667"/>
              </a:avLst>
            </a:prstGeom>
            <a:solidFill>
              <a:srgbClr val="C0C0C0"/>
            </a:solidFill>
            <a:ln w="9525">
              <a:solidFill>
                <a:schemeClr val="tx1"/>
              </a:solidFill>
              <a:round/>
              <a:headEnd/>
              <a:tailEnd/>
            </a:ln>
          </p:spPr>
          <p:txBody>
            <a:bodyPr anchor="ctr"/>
            <a:lstStyle/>
            <a:p>
              <a:pPr algn="ctr"/>
              <a:r>
                <a:rPr lang="en-US" dirty="0"/>
                <a:t>DSP Multicore Application</a:t>
              </a:r>
            </a:p>
          </p:txBody>
        </p:sp>
        <p:sp>
          <p:nvSpPr>
            <p:cNvPr id="14350" name="AutoShape 114"/>
            <p:cNvSpPr>
              <a:spLocks noChangeArrowheads="1"/>
            </p:cNvSpPr>
            <p:nvPr/>
          </p:nvSpPr>
          <p:spPr bwMode="auto">
            <a:xfrm>
              <a:off x="42672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51" name="Line 121"/>
            <p:cNvSpPr>
              <a:spLocks noChangeShapeType="1"/>
            </p:cNvSpPr>
            <p:nvPr/>
          </p:nvSpPr>
          <p:spPr bwMode="auto">
            <a:xfrm>
              <a:off x="32004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2" name="Line 122"/>
            <p:cNvSpPr>
              <a:spLocks noChangeShapeType="1"/>
            </p:cNvSpPr>
            <p:nvPr/>
          </p:nvSpPr>
          <p:spPr bwMode="auto">
            <a:xfrm>
              <a:off x="52578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3" name="Line 123"/>
            <p:cNvSpPr>
              <a:spLocks noChangeShapeType="1"/>
            </p:cNvSpPr>
            <p:nvPr/>
          </p:nvSpPr>
          <p:spPr bwMode="auto">
            <a:xfrm>
              <a:off x="34290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54" name="Text Box 124"/>
            <p:cNvSpPr txBox="1">
              <a:spLocks noChangeArrowheads="1"/>
            </p:cNvSpPr>
            <p:nvPr/>
          </p:nvSpPr>
          <p:spPr bwMode="auto">
            <a:xfrm>
              <a:off x="15240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ARM</a:t>
              </a:r>
            </a:p>
          </p:txBody>
        </p:sp>
        <p:sp>
          <p:nvSpPr>
            <p:cNvPr id="14355" name="Text Box 125"/>
            <p:cNvSpPr txBox="1">
              <a:spLocks noChangeArrowheads="1"/>
            </p:cNvSpPr>
            <p:nvPr/>
          </p:nvSpPr>
          <p:spPr bwMode="auto">
            <a:xfrm>
              <a:off x="35814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1</a:t>
              </a:r>
            </a:p>
          </p:txBody>
        </p:sp>
        <p:sp>
          <p:nvSpPr>
            <p:cNvPr id="14356" name="Text Box 126"/>
            <p:cNvSpPr txBox="1">
              <a:spLocks noChangeArrowheads="1"/>
            </p:cNvSpPr>
            <p:nvPr/>
          </p:nvSpPr>
          <p:spPr bwMode="auto">
            <a:xfrm>
              <a:off x="56388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2</a:t>
              </a:r>
            </a:p>
          </p:txBody>
        </p:sp>
        <p:sp>
          <p:nvSpPr>
            <p:cNvPr id="14357" name="Line 127"/>
            <p:cNvSpPr>
              <a:spLocks noChangeShapeType="1"/>
            </p:cNvSpPr>
            <p:nvPr/>
          </p:nvSpPr>
          <p:spPr bwMode="auto">
            <a:xfrm>
              <a:off x="38862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8" name="Line 129"/>
            <p:cNvSpPr>
              <a:spLocks noChangeShapeType="1"/>
            </p:cNvSpPr>
            <p:nvPr/>
          </p:nvSpPr>
          <p:spPr bwMode="auto">
            <a:xfrm>
              <a:off x="4495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9" name="AutoShape 131"/>
            <p:cNvSpPr>
              <a:spLocks noChangeArrowheads="1"/>
            </p:cNvSpPr>
            <p:nvPr/>
          </p:nvSpPr>
          <p:spPr bwMode="auto">
            <a:xfrm>
              <a:off x="18288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0" name="AutoShape 132"/>
            <p:cNvSpPr>
              <a:spLocks noChangeArrowheads="1"/>
            </p:cNvSpPr>
            <p:nvPr/>
          </p:nvSpPr>
          <p:spPr bwMode="auto">
            <a:xfrm>
              <a:off x="24384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1" name="Line 133"/>
            <p:cNvSpPr>
              <a:spLocks noChangeShapeType="1"/>
            </p:cNvSpPr>
            <p:nvPr/>
          </p:nvSpPr>
          <p:spPr bwMode="auto">
            <a:xfrm>
              <a:off x="2057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2" name="Line 134"/>
            <p:cNvSpPr>
              <a:spLocks noChangeShapeType="1"/>
            </p:cNvSpPr>
            <p:nvPr/>
          </p:nvSpPr>
          <p:spPr bwMode="auto">
            <a:xfrm>
              <a:off x="26670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3" name="AutoShape 135"/>
            <p:cNvSpPr>
              <a:spLocks noChangeArrowheads="1"/>
            </p:cNvSpPr>
            <p:nvPr/>
          </p:nvSpPr>
          <p:spPr bwMode="auto">
            <a:xfrm>
              <a:off x="61722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4" name="AutoShape 136"/>
            <p:cNvSpPr>
              <a:spLocks noChangeArrowheads="1"/>
            </p:cNvSpPr>
            <p:nvPr/>
          </p:nvSpPr>
          <p:spPr bwMode="auto">
            <a:xfrm>
              <a:off x="67818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5" name="Line 137"/>
            <p:cNvSpPr>
              <a:spLocks noChangeShapeType="1"/>
            </p:cNvSpPr>
            <p:nvPr/>
          </p:nvSpPr>
          <p:spPr bwMode="auto">
            <a:xfrm>
              <a:off x="6400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6" name="Line 138"/>
            <p:cNvSpPr>
              <a:spLocks noChangeShapeType="1"/>
            </p:cNvSpPr>
            <p:nvPr/>
          </p:nvSpPr>
          <p:spPr bwMode="auto">
            <a:xfrm>
              <a:off x="7010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7" name="Line 139"/>
            <p:cNvSpPr>
              <a:spLocks noChangeShapeType="1"/>
            </p:cNvSpPr>
            <p:nvPr/>
          </p:nvSpPr>
          <p:spPr bwMode="auto">
            <a:xfrm>
              <a:off x="50292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8" name="Line 140"/>
            <p:cNvSpPr>
              <a:spLocks noChangeShapeType="1"/>
            </p:cNvSpPr>
            <p:nvPr/>
          </p:nvSpPr>
          <p:spPr bwMode="auto">
            <a:xfrm>
              <a:off x="59436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9" name="Line 141"/>
            <p:cNvSpPr>
              <a:spLocks noChangeShapeType="1"/>
            </p:cNvSpPr>
            <p:nvPr/>
          </p:nvSpPr>
          <p:spPr bwMode="auto">
            <a:xfrm>
              <a:off x="38862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0" name="Line 142"/>
            <p:cNvSpPr>
              <a:spLocks noChangeShapeType="1"/>
            </p:cNvSpPr>
            <p:nvPr/>
          </p:nvSpPr>
          <p:spPr bwMode="auto">
            <a:xfrm>
              <a:off x="4495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1" name="Line 143"/>
            <p:cNvSpPr>
              <a:spLocks noChangeShapeType="1"/>
            </p:cNvSpPr>
            <p:nvPr/>
          </p:nvSpPr>
          <p:spPr bwMode="auto">
            <a:xfrm>
              <a:off x="6400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2" name="Line 144"/>
            <p:cNvSpPr>
              <a:spLocks noChangeShapeType="1"/>
            </p:cNvSpPr>
            <p:nvPr/>
          </p:nvSpPr>
          <p:spPr bwMode="auto">
            <a:xfrm>
              <a:off x="70104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b="1" dirty="0" smtClean="0"/>
              <a:t>Keystone II RM: Services</a:t>
            </a:r>
          </a:p>
        </p:txBody>
      </p:sp>
      <p:sp>
        <p:nvSpPr>
          <p:cNvPr id="16387" name="Content Placeholder 2"/>
          <p:cNvSpPr>
            <a:spLocks noGrp="1"/>
          </p:cNvSpPr>
          <p:nvPr>
            <p:ph idx="1"/>
          </p:nvPr>
        </p:nvSpPr>
        <p:spPr>
          <a:xfrm>
            <a:off x="295275" y="838200"/>
            <a:ext cx="8467725" cy="4953000"/>
          </a:xfrm>
        </p:spPr>
        <p:txBody>
          <a:bodyPr/>
          <a:lstStyle/>
          <a:p>
            <a:r>
              <a:rPr lang="en-US" sz="2400" dirty="0" smtClean="0"/>
              <a:t>RM  Services:</a:t>
            </a:r>
          </a:p>
          <a:p>
            <a:pPr lvl="1"/>
            <a:r>
              <a:rPr lang="en-US" sz="2400" dirty="0" smtClean="0"/>
              <a:t>Allocate (initialization, usage)</a:t>
            </a:r>
          </a:p>
          <a:p>
            <a:pPr lvl="1"/>
            <a:r>
              <a:rPr lang="en-US" sz="2400" dirty="0" smtClean="0"/>
              <a:t>Free</a:t>
            </a:r>
          </a:p>
          <a:p>
            <a:pPr lvl="1"/>
            <a:r>
              <a:rPr lang="en-US" sz="2400" dirty="0" smtClean="0"/>
              <a:t>Map resource(s) to NameServer name</a:t>
            </a:r>
          </a:p>
          <a:p>
            <a:pPr lvl="1"/>
            <a:r>
              <a:rPr lang="en-US" sz="2400" dirty="0" smtClean="0"/>
              <a:t>Get resource(s) tied to existing NameServer name</a:t>
            </a:r>
          </a:p>
          <a:p>
            <a:pPr lvl="1"/>
            <a:r>
              <a:rPr lang="en-US" sz="2400" dirty="0" smtClean="0"/>
              <a:t>Unmap resource(s) from existing NameServer name</a:t>
            </a:r>
          </a:p>
          <a:p>
            <a:r>
              <a:rPr lang="en-US" sz="2400" dirty="0" smtClean="0"/>
              <a:t>Non-blocking service requests directly return result</a:t>
            </a:r>
          </a:p>
          <a:p>
            <a:r>
              <a:rPr lang="en-US" sz="2400" dirty="0" smtClean="0"/>
              <a:t>Blocking service requests return ID to system</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199"/>
            <a:ext cx="8229600" cy="1384465"/>
          </a:xfrm>
        </p:spPr>
        <p:txBody>
          <a:bodyPr>
            <a:normAutofit fontScale="90000"/>
          </a:bodyPr>
          <a:lstStyle/>
          <a:p>
            <a:r>
              <a:rPr lang="en-US" b="1" dirty="0" smtClean="0"/>
              <a:t>Keystone II RM:</a:t>
            </a:r>
            <a:br>
              <a:rPr lang="en-US" b="1" dirty="0" smtClean="0"/>
            </a:br>
            <a:r>
              <a:rPr lang="en-US" b="1" dirty="0" smtClean="0"/>
              <a:t>Global Resource List (GRL)</a:t>
            </a:r>
          </a:p>
        </p:txBody>
      </p:sp>
      <p:sp>
        <p:nvSpPr>
          <p:cNvPr id="19459" name="Content Placeholder 2"/>
          <p:cNvSpPr>
            <a:spLocks noGrp="1"/>
          </p:cNvSpPr>
          <p:nvPr>
            <p:ph idx="1"/>
          </p:nvPr>
        </p:nvSpPr>
        <p:spPr>
          <a:xfrm>
            <a:off x="457200" y="1638795"/>
            <a:ext cx="8229600" cy="3913909"/>
          </a:xfrm>
        </p:spPr>
        <p:txBody>
          <a:bodyPr/>
          <a:lstStyle/>
          <a:p>
            <a:r>
              <a:rPr lang="en-US" sz="2000" dirty="0" smtClean="0"/>
              <a:t>Specified in Device Tree Source (DTS) format</a:t>
            </a:r>
          </a:p>
          <a:p>
            <a:pPr lvl="1"/>
            <a:r>
              <a:rPr lang="en-US" sz="20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2000" dirty="0" smtClean="0"/>
              <a:t>Resource name</a:t>
            </a:r>
          </a:p>
          <a:p>
            <a:pPr lvl="1"/>
            <a:r>
              <a:rPr lang="en-US" sz="2000" dirty="0" smtClean="0"/>
              <a:t>Resource range (base + length)</a:t>
            </a:r>
          </a:p>
          <a:p>
            <a:pPr lvl="1"/>
            <a:r>
              <a:rPr lang="en-US" sz="2000" dirty="0" smtClean="0"/>
              <a:t>Linux DTB alias path (if applicable)</a:t>
            </a:r>
          </a:p>
          <a:p>
            <a:pPr lvl="1"/>
            <a:r>
              <a:rPr lang="en-US" sz="2000" dirty="0" smtClean="0"/>
              <a:t>Resource NameServer assignments (if applicable)</a:t>
            </a:r>
          </a:p>
          <a:p>
            <a:r>
              <a:rPr lang="en-US" sz="2000" dirty="0" smtClean="0"/>
              <a:t>Permissions not specified in GRL; In the policies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GRL Example</a:t>
            </a:r>
            <a:br>
              <a:rPr lang="en-US" sz="3600" dirty="0" smtClean="0"/>
            </a:br>
            <a:endParaRPr lang="en-US" sz="3600" dirty="0"/>
          </a:p>
        </p:txBody>
      </p:sp>
      <p:sp>
        <p:nvSpPr>
          <p:cNvPr id="6" name="TextBox 5"/>
          <p:cNvSpPr txBox="1"/>
          <p:nvPr/>
        </p:nvSpPr>
        <p:spPr>
          <a:xfrm>
            <a:off x="283464" y="1054100"/>
            <a:ext cx="8531352" cy="3511731"/>
          </a:xfrm>
          <a:prstGeom prst="rect">
            <a:avLst/>
          </a:prstGeom>
          <a:noFill/>
        </p:spPr>
        <p:txBody>
          <a:bodyPr wrap="square" rtlCol="0">
            <a:spAutoFit/>
          </a:bodyPr>
          <a:lstStyle/>
          <a:p>
            <a:pPr marL="342900" indent="-342900" eaLnBrk="0" fontAlgn="base" hangingPunct="0">
              <a:spcBef>
                <a:spcPct val="20000"/>
              </a:spcBef>
              <a:spcAft>
                <a:spcPct val="0"/>
              </a:spcAft>
              <a:buFont typeface="Arial" charset="0"/>
              <a:buChar char="•"/>
            </a:pPr>
            <a:r>
              <a:rPr lang="en-US" sz="2400" dirty="0" smtClean="0"/>
              <a:t>An example of the Global Resource List and policy files can be found in the MCSDK:</a:t>
            </a:r>
            <a:r>
              <a:rPr lang="en-US" sz="2000" dirty="0" smtClean="0"/>
              <a:t/>
            </a:r>
            <a:br>
              <a:rPr lang="en-US" sz="2000" dirty="0" smtClean="0"/>
            </a:br>
            <a:endParaRPr lang="en-US" sz="2000" dirty="0" smtClean="0"/>
          </a:p>
          <a:p>
            <a:r>
              <a:rPr lang="en-US" sz="1500" b="1" dirty="0" smtClean="0">
                <a:latin typeface="Courier New" pitchFamily="49" charset="0"/>
                <a:cs typeface="Courier New" pitchFamily="49" charset="0"/>
              </a:rPr>
              <a:t>/MCSDK_3_00_00_XX/pdk_keystone2_1_00_00_XX/packages/ti/drv/rm/device/k2h</a:t>
            </a:r>
          </a:p>
          <a:p>
            <a:endParaRPr lang="en-US" sz="2400" dirty="0" smtClean="0"/>
          </a:p>
          <a:p>
            <a:pPr marL="342900" indent="-342900" eaLnBrk="0" fontAlgn="base" hangingPunct="0">
              <a:spcBef>
                <a:spcPct val="20000"/>
              </a:spcBef>
              <a:spcAft>
                <a:spcPct val="0"/>
              </a:spcAft>
              <a:buFont typeface="Arial" charset="0"/>
              <a:buChar char="•"/>
            </a:pPr>
            <a:r>
              <a:rPr lang="en-US" sz="2400" dirty="0" smtClean="0"/>
              <a:t>The first few lines of the file are shown in next slide.</a:t>
            </a:r>
          </a:p>
          <a:p>
            <a:pPr marL="342900" indent="-342900" eaLnBrk="0" fontAlgn="base" hangingPunct="0">
              <a:spcBef>
                <a:spcPct val="20000"/>
              </a:spcBef>
              <a:spcAft>
                <a:spcPct val="0"/>
              </a:spcAft>
              <a:buFont typeface="Arial" charset="0"/>
              <a:buChar char="•"/>
            </a:pPr>
            <a:r>
              <a:rPr lang="en-US" sz="2400" dirty="0" smtClean="0"/>
              <a:t>In the same directory there are two policy files:</a:t>
            </a:r>
          </a:p>
          <a:p>
            <a:pPr marL="639763" lvl="1" indent="-285750" eaLnBrk="0" fontAlgn="base" hangingPunct="0">
              <a:spcBef>
                <a:spcPct val="20000"/>
              </a:spcBef>
              <a:spcAft>
                <a:spcPct val="0"/>
              </a:spcAft>
              <a:buFont typeface="Arial" charset="0"/>
              <a:buChar char="–"/>
            </a:pPr>
            <a:r>
              <a:rPr lang="en-US" sz="2400" dirty="0" smtClean="0"/>
              <a:t>policy_dsp_arm.dts </a:t>
            </a:r>
          </a:p>
          <a:p>
            <a:pPr marL="639763" lvl="1" indent="-285750" eaLnBrk="0" fontAlgn="base" hangingPunct="0">
              <a:spcBef>
                <a:spcPct val="20000"/>
              </a:spcBef>
              <a:spcAft>
                <a:spcPct val="0"/>
              </a:spcAft>
              <a:buFont typeface="Arial" charset="0"/>
              <a:buChar char="–"/>
            </a:pPr>
            <a:r>
              <a:rPr lang="en-US" sz="2400" dirty="0" smtClean="0"/>
              <a:t>policy_dsp-only.dts</a:t>
            </a:r>
            <a:endParaRPr lang="en-US"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762000"/>
          </a:xfrm>
        </p:spPr>
        <p:txBody>
          <a:bodyPr/>
          <a:lstStyle/>
          <a:p>
            <a:r>
              <a:rPr lang="en-US" sz="3600" dirty="0" smtClean="0"/>
              <a:t>global-resource-list-arm-dsp.dts </a:t>
            </a:r>
            <a:endParaRPr lang="en-US" sz="3600" dirty="0"/>
          </a:p>
        </p:txBody>
      </p:sp>
      <p:sp>
        <p:nvSpPr>
          <p:cNvPr id="5" name="Rectangle 4"/>
          <p:cNvSpPr/>
          <p:nvPr/>
        </p:nvSpPr>
        <p:spPr>
          <a:xfrm>
            <a:off x="241300" y="838200"/>
            <a:ext cx="8445500" cy="4832092"/>
          </a:xfrm>
          <a:prstGeom prst="rect">
            <a:avLst/>
          </a:prstGeom>
        </p:spPr>
        <p:txBody>
          <a:bodyPr wrap="square">
            <a:spAutoFit/>
          </a:bodyPr>
          <a:lstStyle/>
          <a:p>
            <a:r>
              <a:rPr lang="en-US" sz="1400" b="1" dirty="0" smtClean="0">
                <a:latin typeface="Courier New" pitchFamily="49" charset="0"/>
                <a:cs typeface="Courier New" pitchFamily="49" charset="0"/>
              </a:rPr>
              <a:t>/dts-v1/;</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Device resource definitions based on current supported QMSS, CPPI, and</a:t>
            </a:r>
          </a:p>
          <a:p>
            <a:r>
              <a:rPr lang="en-US" sz="1400" b="1" dirty="0" smtClean="0">
                <a:latin typeface="Courier New" pitchFamily="49" charset="0"/>
                <a:cs typeface="Courier New" pitchFamily="49" charset="0"/>
              </a:rPr>
              <a:t>     * PA LLD resources */</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qmss {</a:t>
            </a:r>
          </a:p>
          <a:p>
            <a:r>
              <a:rPr lang="en-US" sz="1400" b="1" dirty="0" smtClean="0">
                <a:latin typeface="Courier New" pitchFamily="49" charset="0"/>
                <a:cs typeface="Courier New" pitchFamily="49" charset="0"/>
              </a:rPr>
              <a:t>        /* Number of descriptors inserted by ARM */</a:t>
            </a:r>
          </a:p>
          <a:p>
            <a:r>
              <a:rPr lang="en-US" sz="1400" b="1" dirty="0" smtClean="0">
                <a:latin typeface="Courier New" pitchFamily="49" charset="0"/>
                <a:cs typeface="Courier New" pitchFamily="49" charset="0"/>
              </a:rPr>
              <a:t>        ns-assignment = "ARM_Descriptors", &lt;0 4096&gt;;</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 QMSS in joint mode affects only -qm1 resource */</a:t>
            </a:r>
          </a:p>
          <a:p>
            <a:r>
              <a:rPr lang="en-US" sz="1400" b="1" dirty="0" smtClean="0">
                <a:latin typeface="Courier New" pitchFamily="49" charset="0"/>
                <a:cs typeface="Courier New" pitchFamily="49" charset="0"/>
              </a:rPr>
              <a:t>        control-qm1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control-qm2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 QMSS in joint mode affects only -qm1 resource */</a:t>
            </a:r>
          </a:p>
          <a:p>
            <a:r>
              <a:rPr lang="en-US" sz="1400" b="1" dirty="0" smtClean="0">
                <a:latin typeface="Courier New" pitchFamily="49" charset="0"/>
                <a:cs typeface="Courier New" pitchFamily="49" charset="0"/>
              </a:rPr>
              <a:t>        linkram-control-qm1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policy_dsp_arm.dts (1)</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/dts-v1/;</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Keystone II policy containing reserving resources used by Linux Kernel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 Valid instance list contains instance names used within TI example projects</a:t>
            </a:r>
          </a:p>
          <a:p>
            <a:pPr marL="0" indent="0">
              <a:buFontTx/>
              <a:buNone/>
            </a:pPr>
            <a:r>
              <a:rPr lang="en-US" sz="1200" b="1" dirty="0" smtClean="0">
                <a:latin typeface="Courier New" pitchFamily="49" charset="0"/>
                <a:cs typeface="Courier New" pitchFamily="49" charset="0"/>
              </a:rPr>
              <a:t>     * utilizing RM.  The list can be modified as needed by applications integrating</a:t>
            </a:r>
          </a:p>
          <a:p>
            <a:pPr marL="0" indent="0">
              <a:buFontTx/>
              <a:buNone/>
            </a:pPr>
            <a:r>
              <a:rPr lang="en-US" sz="1200" b="1" dirty="0" smtClean="0">
                <a:latin typeface="Courier New" pitchFamily="49" charset="0"/>
                <a:cs typeface="Courier New" pitchFamily="49" charset="0"/>
              </a:rPr>
              <a:t>     * RM.  For an RM instance to be given permissions the name used to initialize it</a:t>
            </a:r>
          </a:p>
          <a:p>
            <a:pPr marL="0" indent="0">
              <a:buFontTx/>
              <a:buNone/>
            </a:pPr>
            <a:r>
              <a:rPr lang="en-US" sz="1200" b="1" dirty="0" smtClean="0">
                <a:latin typeface="Courier New" pitchFamily="49" charset="0"/>
                <a:cs typeface="Courier New" pitchFamily="49" charset="0"/>
              </a:rPr>
              <a:t>     * must be present in this list */</a:t>
            </a:r>
          </a:p>
          <a:p>
            <a:pPr marL="0" indent="0">
              <a:buFontTx/>
              <a:buNone/>
            </a:pPr>
            <a:r>
              <a:rPr lang="en-US" sz="1200" b="1" dirty="0" smtClean="0">
                <a:latin typeface="Courier New" pitchFamily="49" charset="0"/>
                <a:cs typeface="Courier New" pitchFamily="49" charset="0"/>
              </a:rPr>
              <a:t>    valid-instances = "RM_Server",</a:t>
            </a:r>
          </a:p>
          <a:p>
            <a:pPr marL="0" indent="0">
              <a:buFontTx/>
              <a:buNone/>
            </a:pPr>
            <a:r>
              <a:rPr lang="en-US" sz="1200" b="1" dirty="0" smtClean="0">
                <a:latin typeface="Courier New" pitchFamily="49" charset="0"/>
                <a:cs typeface="Courier New" pitchFamily="49" charset="0"/>
              </a:rPr>
              <a:t>                      "RM_Client0",</a:t>
            </a:r>
          </a:p>
          <a:p>
            <a:pPr marL="0" indent="0">
              <a:buFontTx/>
              <a:buNone/>
            </a:pPr>
            <a:r>
              <a:rPr lang="en-US" sz="1200" b="1" dirty="0" smtClean="0">
                <a:latin typeface="Courier New" pitchFamily="49" charset="0"/>
                <a:cs typeface="Courier New" pitchFamily="49" charset="0"/>
              </a:rPr>
              <a:t>                      "RM_Client1",</a:t>
            </a:r>
          </a:p>
          <a:p>
            <a:pPr marL="0" indent="0">
              <a:buFontTx/>
              <a:buNone/>
            </a:pPr>
            <a:r>
              <a:rPr lang="en-US" sz="1200" b="1" dirty="0" smtClean="0">
                <a:latin typeface="Courier New" pitchFamily="49" charset="0"/>
                <a:cs typeface="Courier New" pitchFamily="49" charset="0"/>
              </a:rPr>
              <a:t>                      "RM_Client2",</a:t>
            </a:r>
          </a:p>
          <a:p>
            <a:pPr marL="0" indent="0">
              <a:buFontTx/>
              <a:buNone/>
            </a:pPr>
            <a:r>
              <a:rPr lang="en-US" sz="1200" b="1" dirty="0" smtClean="0">
                <a:latin typeface="Courier New" pitchFamily="49" charset="0"/>
                <a:cs typeface="Courier New" pitchFamily="49" charset="0"/>
              </a:rPr>
              <a:t>                      "RM_Client3",</a:t>
            </a:r>
          </a:p>
          <a:p>
            <a:pPr marL="0" indent="0">
              <a:buFontTx/>
              <a:buNone/>
            </a:pPr>
            <a:r>
              <a:rPr lang="en-US" sz="1200" b="1" dirty="0" smtClean="0">
                <a:latin typeface="Courier New" pitchFamily="49" charset="0"/>
                <a:cs typeface="Courier New" pitchFamily="49" charset="0"/>
              </a:rPr>
              <a:t>                      "RM_Client4",</a:t>
            </a:r>
          </a:p>
          <a:p>
            <a:pPr marL="0" indent="0">
              <a:buFontTx/>
              <a:buNone/>
            </a:pPr>
            <a:r>
              <a:rPr lang="en-US" sz="1200" b="1" dirty="0" smtClean="0">
                <a:latin typeface="Courier New" pitchFamily="49" charset="0"/>
                <a:cs typeface="Courier New" pitchFamily="49" charset="0"/>
              </a:rPr>
              <a:t>                      "RM_Client5",</a:t>
            </a:r>
          </a:p>
          <a:p>
            <a:pPr marL="0" indent="0">
              <a:buFontTx/>
              <a:buNone/>
            </a:pPr>
            <a:r>
              <a:rPr lang="en-US" sz="1200" b="1" dirty="0" smtClean="0">
                <a:latin typeface="Courier New" pitchFamily="49" charset="0"/>
                <a:cs typeface="Courier New" pitchFamily="49" charset="0"/>
              </a:rPr>
              <a:t>                      "RM_Client6",</a:t>
            </a:r>
          </a:p>
          <a:p>
            <a:pPr marL="0" indent="0">
              <a:buFontTx/>
              <a:buNone/>
            </a:pPr>
            <a:r>
              <a:rPr lang="en-US" sz="1200" b="1" dirty="0" smtClean="0">
                <a:latin typeface="Courier New" pitchFamily="49" charset="0"/>
                <a:cs typeface="Courier New" pitchFamily="49" charset="0"/>
              </a:rPr>
              <a:t>                      "RM_Client7";</a:t>
            </a:r>
          </a:p>
          <a:p>
            <a:pPr marL="0" indent="0">
              <a:buFontTx/>
              <a:buNone/>
            </a:pPr>
            <a:endParaRPr lang="en-US" sz="12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policy_dsp_arm.dts (2)</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qmss {</a:t>
            </a:r>
          </a:p>
          <a:p>
            <a:pPr marL="0" indent="0">
              <a:buFontTx/>
              <a:buNone/>
            </a:pPr>
            <a:r>
              <a:rPr lang="en-US" sz="1200" b="1" dirty="0" smtClean="0">
                <a:latin typeface="Courier New" pitchFamily="49" charset="0"/>
                <a:cs typeface="Courier New" pitchFamily="49" charset="0"/>
              </a:rPr>
              <a:t>        control-qm1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control-qm2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linkram-control-qm1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linkram-control-qm2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linkram-qm1 {</a:t>
            </a:r>
          </a:p>
          <a:p>
            <a:pPr marL="0" indent="0">
              <a:buFontTx/>
              <a:buNone/>
            </a:pPr>
            <a:r>
              <a:rPr lang="en-US" sz="1200" b="1" dirty="0" smtClean="0">
                <a:latin typeface="Courier New" pitchFamily="49" charset="0"/>
                <a:cs typeface="Courier New" pitchFamily="49" charset="0"/>
              </a:rPr>
              <a:t>            assignments = &lt;0x00000000 0xFFFFFFFF&gt;,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linkram-qm2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Mpm_example map file</a:t>
            </a:r>
            <a:endParaRPr lang="en-US" dirty="0"/>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190625"/>
            <a:ext cx="59150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91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val="17599771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ARM-DSP Necessities</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86</a:t>
            </a:fld>
            <a:endParaRPr lang="en-US" dirty="0">
              <a:solidFill>
                <a:srgbClr val="000000"/>
              </a:solidFill>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938"/>
          <a:stretch/>
        </p:blipFill>
        <p:spPr bwMode="auto">
          <a:xfrm>
            <a:off x="533400" y="749643"/>
            <a:ext cx="8134350" cy="549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7376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Msgrouter</a:t>
            </a:r>
            <a:endParaRPr lang="en-US" dirty="0"/>
          </a:p>
        </p:txBody>
      </p:sp>
      <p:sp>
        <p:nvSpPr>
          <p:cNvPr id="3" name="Content Placeholder 2"/>
          <p:cNvSpPr>
            <a:spLocks noGrp="1"/>
          </p:cNvSpPr>
          <p:nvPr>
            <p:ph idx="1"/>
          </p:nvPr>
        </p:nvSpPr>
        <p:spPr/>
        <p:txBody>
          <a:bodyPr/>
          <a:lstStyle/>
          <a:p>
            <a:r>
              <a:rPr lang="en-US" dirty="0" smtClean="0"/>
              <a:t>Creates special msgcom channels known as “control channels” or “control path”</a:t>
            </a:r>
          </a:p>
          <a:p>
            <a:r>
              <a:rPr lang="en-US" dirty="0" smtClean="0"/>
              <a:t>Control channel used for system messages and synchronization purposes</a:t>
            </a:r>
          </a:p>
          <a:p>
            <a:r>
              <a:rPr lang="en-US" dirty="0" smtClean="0"/>
              <a:t>Agent module (later slide) runs consistently while waiting for messages on these control channels</a:t>
            </a:r>
          </a:p>
          <a:p>
            <a:pPr lvl="1"/>
            <a:r>
              <a:rPr lang="en-US" dirty="0" smtClean="0"/>
              <a:t>“ARM created a new data channel, let’s let the DSP know by sending a message over the control path” </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87</a:t>
            </a:fld>
            <a:endParaRPr lang="en-US" dirty="0">
              <a:solidFill>
                <a:srgbClr val="000000"/>
              </a:solidFill>
            </a:endParaRPr>
          </a:p>
        </p:txBody>
      </p:sp>
    </p:spTree>
    <p:extLst>
      <p:ext uri="{BB962C8B-B14F-4D97-AF65-F5344CB8AC3E}">
        <p14:creationId xmlns:p14="http://schemas.microsoft.com/office/powerpoint/2010/main" val="12619348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Scheduler (JOSH)</a:t>
            </a:r>
            <a:endParaRPr lang="en-US" dirty="0"/>
          </a:p>
        </p:txBody>
      </p:sp>
      <p:sp>
        <p:nvSpPr>
          <p:cNvPr id="3" name="Content Placeholder 2"/>
          <p:cNvSpPr>
            <a:spLocks noGrp="1"/>
          </p:cNvSpPr>
          <p:nvPr>
            <p:ph idx="1"/>
          </p:nvPr>
        </p:nvSpPr>
        <p:spPr/>
        <p:txBody>
          <a:bodyPr/>
          <a:lstStyle/>
          <a:p>
            <a:r>
              <a:rPr lang="en-US" dirty="0" smtClean="0"/>
              <a:t>Allows function call made on one processing element to be executed on another processing element</a:t>
            </a:r>
          </a:p>
          <a:p>
            <a:r>
              <a:rPr lang="en-US" dirty="0" smtClean="0"/>
              <a:t>Defines a prototype for a job/function call</a:t>
            </a:r>
          </a:p>
          <a:p>
            <a:r>
              <a:rPr lang="en-US" dirty="0" smtClean="0"/>
              <a:t>For DSP to understand what ARM is saying (or vice versa), “execute this particular function on DSP”</a:t>
            </a:r>
          </a:p>
          <a:p>
            <a:pPr lvl="1"/>
            <a:r>
              <a:rPr lang="en-US" dirty="0"/>
              <a:t>M</a:t>
            </a:r>
            <a:r>
              <a:rPr lang="en-US" dirty="0" smtClean="0"/>
              <a:t>ust have common message type</a:t>
            </a:r>
          </a:p>
          <a:p>
            <a:r>
              <a:rPr lang="en-US" b="1" dirty="0" smtClean="0"/>
              <a:t>User application does not directly exercise any of the JOSH APIs</a:t>
            </a:r>
            <a:endParaRPr lang="en-US" b="1"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88</a:t>
            </a:fld>
            <a:endParaRPr lang="en-US" dirty="0">
              <a:solidFill>
                <a:srgbClr val="000000"/>
              </a:solidFill>
            </a:endParaRPr>
          </a:p>
        </p:txBody>
      </p:sp>
    </p:spTree>
    <p:extLst>
      <p:ext uri="{BB962C8B-B14F-4D97-AF65-F5344CB8AC3E}">
        <p14:creationId xmlns:p14="http://schemas.microsoft.com/office/powerpoint/2010/main" val="8731581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a:t>
            </a:r>
            <a:endParaRPr lang="en-US" dirty="0"/>
          </a:p>
        </p:txBody>
      </p:sp>
      <p:sp>
        <p:nvSpPr>
          <p:cNvPr id="3" name="Content Placeholder 2"/>
          <p:cNvSpPr>
            <a:spLocks noGrp="1"/>
          </p:cNvSpPr>
          <p:nvPr>
            <p:ph idx="1"/>
          </p:nvPr>
        </p:nvSpPr>
        <p:spPr/>
        <p:txBody>
          <a:bodyPr/>
          <a:lstStyle/>
          <a:p>
            <a:r>
              <a:rPr lang="en-US" dirty="0" smtClean="0"/>
              <a:t>Module which implements remote procedure calls between the ARM and the DSP</a:t>
            </a:r>
          </a:p>
          <a:p>
            <a:r>
              <a:rPr lang="en-US" dirty="0" smtClean="0"/>
              <a:t>Main purpose is to sync resources between ARM and DSP</a:t>
            </a:r>
          </a:p>
          <a:p>
            <a:pPr lvl="1"/>
            <a:r>
              <a:rPr lang="en-US" dirty="0" smtClean="0"/>
              <a:t>Utilizes msgcom control path to sync updates about resources – creation, deletion, modification</a:t>
            </a:r>
          </a:p>
          <a:p>
            <a:r>
              <a:rPr lang="en-US" dirty="0" smtClean="0"/>
              <a:t>Must have separate instance of Agent for each DSP core being used.  </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89</a:t>
            </a:fld>
            <a:endParaRPr lang="en-US" dirty="0">
              <a:solidFill>
                <a:srgbClr val="000000"/>
              </a:solidFill>
            </a:endParaRPr>
          </a:p>
        </p:txBody>
      </p:sp>
    </p:spTree>
    <p:extLst>
      <p:ext uri="{BB962C8B-B14F-4D97-AF65-F5344CB8AC3E}">
        <p14:creationId xmlns:p14="http://schemas.microsoft.com/office/powerpoint/2010/main" val="51915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 accessing core information </a:t>
            </a:r>
            <a:endParaRPr lang="en-US" b="1" dirty="0"/>
          </a:p>
        </p:txBody>
      </p:sp>
      <p:sp>
        <p:nvSpPr>
          <p:cNvPr id="3" name="Content Placeholder 2"/>
          <p:cNvSpPr>
            <a:spLocks noGrp="1"/>
          </p:cNvSpPr>
          <p:nvPr>
            <p:ph idx="1"/>
          </p:nvPr>
        </p:nvSpPr>
        <p:spPr/>
        <p:txBody>
          <a:bodyPr>
            <a:normAutofit/>
          </a:bodyPr>
          <a:lstStyle/>
          <a:p>
            <a:r>
              <a:rPr lang="en-US" dirty="0" smtClean="0"/>
              <a:t>MPM server monitor the resource table section</a:t>
            </a:r>
          </a:p>
          <a:p>
            <a:r>
              <a:rPr lang="en-US" dirty="0" smtClean="0"/>
              <a:t>System_printf writes messages to resource table</a:t>
            </a:r>
          </a:p>
          <a:p>
            <a:r>
              <a:rPr lang="en-US" dirty="0" smtClean="0"/>
              <a:t>The user (or application) can access the messages in    </a:t>
            </a:r>
            <a:r>
              <a:rPr lang="en-US" sz="2400" i="1" dirty="0" smtClean="0"/>
              <a:t>/sys/kernel/debug/remoteproc/remoteprocN/trace0 </a:t>
            </a:r>
          </a:p>
          <a:p>
            <a:pPr lvl="1"/>
            <a:r>
              <a:rPr lang="en-US" sz="2000" dirty="0" smtClean="0"/>
              <a:t>Where N is the DSP core number</a:t>
            </a:r>
          </a:p>
        </p:txBody>
      </p:sp>
    </p:spTree>
    <p:extLst>
      <p:ext uri="{BB962C8B-B14F-4D97-AF65-F5344CB8AC3E}">
        <p14:creationId xmlns:p14="http://schemas.microsoft.com/office/powerpoint/2010/main" val="382497543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Agent Creation </a:t>
            </a:r>
            <a:endParaRPr lang="en-US" dirty="0"/>
          </a:p>
        </p:txBody>
      </p:sp>
      <p:sp>
        <p:nvSpPr>
          <p:cNvPr id="3" name="Content Placeholder 2"/>
          <p:cNvSpPr>
            <a:spLocks noGrp="1"/>
          </p:cNvSpPr>
          <p:nvPr>
            <p:ph idx="1"/>
          </p:nvPr>
        </p:nvSpPr>
        <p:spPr/>
        <p:txBody>
          <a:bodyPr/>
          <a:lstStyle/>
          <a:p>
            <a:r>
              <a:rPr lang="en-US" dirty="0" smtClean="0"/>
              <a:t>Agent has to be initialized on DSP before any remote function calls made</a:t>
            </a:r>
          </a:p>
          <a:p>
            <a:r>
              <a:rPr lang="en-US" dirty="0" smtClean="0"/>
              <a:t>Agent initialization requires a shared memory address in DDR3</a:t>
            </a:r>
          </a:p>
          <a:p>
            <a:pPr lvl="1"/>
            <a:r>
              <a:rPr lang="en-US" dirty="0" smtClean="0"/>
              <a:t>Must reserve 4096 bytes of memory in DSP linker</a:t>
            </a:r>
          </a:p>
          <a:p>
            <a:pPr marL="341312" lvl="1" indent="0">
              <a:buNone/>
            </a:pPr>
            <a:endParaRPr lang="en-US" dirty="0" smtClean="0"/>
          </a:p>
          <a:p>
            <a:pPr marL="341312" lvl="1" indent="0">
              <a:buNone/>
            </a:pPr>
            <a:endParaRPr lang="en-US" dirty="0"/>
          </a:p>
          <a:p>
            <a:r>
              <a:rPr lang="en-US" dirty="0" smtClean="0"/>
              <a:t>Next, Agent must be created</a:t>
            </a:r>
          </a:p>
          <a:p>
            <a:pPr marL="0" indent="0">
              <a:buNone/>
            </a:pPr>
            <a:endParaRPr lang="en-US" dirty="0" smtClean="0"/>
          </a:p>
          <a:p>
            <a:pPr marL="0" indent="0">
              <a:buNone/>
            </a:pPr>
            <a:endParaRPr lang="en-US" dirty="0"/>
          </a:p>
          <a:p>
            <a:r>
              <a:rPr lang="en-US" dirty="0" smtClean="0"/>
              <a:t>Finally the Agent must be synced</a:t>
            </a:r>
          </a:p>
          <a:p>
            <a:pPr marL="0" indent="0">
              <a:buNone/>
            </a:pPr>
            <a:endParaRPr lang="en-US" dirty="0" smtClean="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90</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7938"/>
            <a:ext cx="9129149" cy="61683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05200"/>
            <a:ext cx="8839200" cy="67056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776716"/>
            <a:ext cx="8808720" cy="719080"/>
          </a:xfrm>
          <a:prstGeom prst="rect">
            <a:avLst/>
          </a:prstGeom>
        </p:spPr>
      </p:pic>
    </p:spTree>
    <p:extLst>
      <p:ext uri="{BB962C8B-B14F-4D97-AF65-F5344CB8AC3E}">
        <p14:creationId xmlns:p14="http://schemas.microsoft.com/office/powerpoint/2010/main" val="12969131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Receive</a:t>
            </a:r>
            <a:endParaRPr lang="en-US" dirty="0"/>
          </a:p>
        </p:txBody>
      </p:sp>
      <p:sp>
        <p:nvSpPr>
          <p:cNvPr id="3" name="Content Placeholder 2"/>
          <p:cNvSpPr>
            <a:spLocks noGrp="1"/>
          </p:cNvSpPr>
          <p:nvPr>
            <p:ph idx="1"/>
          </p:nvPr>
        </p:nvSpPr>
        <p:spPr/>
        <p:txBody>
          <a:bodyPr/>
          <a:lstStyle/>
          <a:p>
            <a:r>
              <a:rPr lang="en-US" dirty="0" smtClean="0"/>
              <a:t>The Agent receive API has to be called on both ARM and DSP to receive remote function call requests</a:t>
            </a:r>
          </a:p>
          <a:p>
            <a:pPr marL="0" indent="0">
              <a:buNone/>
            </a:pP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91</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4598"/>
            <a:ext cx="8991600" cy="54259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97195"/>
            <a:ext cx="4825954" cy="3440362"/>
          </a:xfrm>
          <a:prstGeom prst="rect">
            <a:avLst/>
          </a:prstGeom>
        </p:spPr>
      </p:pic>
    </p:spTree>
    <p:extLst>
      <p:ext uri="{BB962C8B-B14F-4D97-AF65-F5344CB8AC3E}">
        <p14:creationId xmlns:p14="http://schemas.microsoft.com/office/powerpoint/2010/main" val="22922221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sz="2800" dirty="0" smtClean="0"/>
              <a:t>Software downloads and device-specific Data Manuals for the KeyStone SoCs can be found at </a:t>
            </a:r>
            <a:r>
              <a:rPr lang="en-US" sz="2800" dirty="0" smtClean="0">
                <a:hlinkClick r:id="rId4"/>
              </a:rPr>
              <a:t>TI.com/multicore</a:t>
            </a:r>
            <a:r>
              <a:rPr lang="en-US" sz="2800" dirty="0" smtClean="0"/>
              <a:t>.</a:t>
            </a:r>
          </a:p>
          <a:p>
            <a:r>
              <a:rPr lang="en-US" sz="2800" dirty="0" smtClean="0"/>
              <a:t>Multicore articles, tools, and software are available at </a:t>
            </a:r>
            <a:r>
              <a:rPr lang="en-US" sz="2800" dirty="0" smtClean="0">
                <a:hlinkClick r:id="rId5"/>
              </a:rPr>
              <a:t>Embedded Processors Wiki for the KeyStone Device Architecture</a:t>
            </a:r>
            <a:r>
              <a:rPr lang="en-US" sz="2800" dirty="0" smtClean="0"/>
              <a:t>.</a:t>
            </a:r>
          </a:p>
          <a:p>
            <a:r>
              <a:rPr lang="en-US" sz="2800" dirty="0" smtClean="0"/>
              <a:t>View the complete </a:t>
            </a:r>
            <a:r>
              <a:rPr lang="en-US" sz="2800" dirty="0" smtClean="0">
                <a:hlinkClick r:id="rId6"/>
              </a:rPr>
              <a:t>C66x Multicore SOC Online Training for KeyStone Devices</a:t>
            </a:r>
            <a:r>
              <a:rPr lang="en-US" sz="2800" dirty="0" smtClean="0"/>
              <a:t>, including details on the individual modules.</a:t>
            </a:r>
          </a:p>
          <a:p>
            <a:r>
              <a:rPr lang="en-US" sz="2800" dirty="0" smtClean="0"/>
              <a:t>For questions regarding topics covered in this training, visit the support forums at the</a:t>
            </a:r>
            <a:br>
              <a:rPr lang="en-US" sz="2800" dirty="0" smtClean="0"/>
            </a:br>
            <a:r>
              <a:rPr lang="en-US" sz="2800" dirty="0" smtClean="0">
                <a:hlinkClick r:id="rId7"/>
              </a:rPr>
              <a:t>TI E2E Community</a:t>
            </a:r>
            <a:r>
              <a:rPr lang="en-US" sz="2800"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92</a:t>
            </a:fld>
            <a:endParaRPr lang="en-US" dirty="0"/>
          </a:p>
        </p:txBody>
      </p:sp>
    </p:spTree>
    <p:custDataLst>
      <p:tags r:id="rId1"/>
    </p:custDataLst>
    <p:extLst>
      <p:ext uri="{BB962C8B-B14F-4D97-AF65-F5344CB8AC3E}">
        <p14:creationId xmlns:p14="http://schemas.microsoft.com/office/powerpoint/2010/main" val="2731129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8ccca7a7-ed28-4d26-a8e8-6da810c791f5"/>
  <p:tag name="ELAPSEDTIME" val="19.067"/>
  <p:tag name="ARTICULATE_SLIDE_NAV" val="33"/>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7157</TotalTime>
  <Words>4063</Words>
  <Application>Microsoft Office PowerPoint</Application>
  <PresentationFormat>On-screen Show (4:3)</PresentationFormat>
  <Paragraphs>701</Paragraphs>
  <Slides>92</Slides>
  <Notes>11</Notes>
  <HiddenSlides>4</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95" baseType="lpstr">
      <vt:lpstr>77_KeyStoneOLT</vt:lpstr>
      <vt:lpstr>Visio</vt:lpstr>
      <vt:lpstr>Microsoft Visio Drawing</vt:lpstr>
      <vt:lpstr>KeyStone  ARM-DSP Interaction</vt:lpstr>
      <vt:lpstr>Agenda</vt:lpstr>
      <vt:lpstr>Typical Keystone II model</vt:lpstr>
      <vt:lpstr>MPM Operation</vt:lpstr>
      <vt:lpstr>Core state machine </vt:lpstr>
      <vt:lpstr>Managing a core</vt:lpstr>
      <vt:lpstr>DSP Image requirements</vt:lpstr>
      <vt:lpstr>Mpm_example map file</vt:lpstr>
      <vt:lpstr>ARM accessing core information </vt:lpstr>
      <vt:lpstr>ARM accessing core Dump </vt:lpstr>
      <vt:lpstr>MPM Configuration </vt:lpstr>
      <vt:lpstr>MPM Configuration</vt:lpstr>
      <vt:lpstr>Last word about MPM</vt:lpstr>
      <vt:lpstr>Managing Keystone II Memories </vt:lpstr>
      <vt:lpstr>Disclaimer</vt:lpstr>
      <vt:lpstr>Keystone II shared memories Physical Addresses</vt:lpstr>
      <vt:lpstr>Translating Logical memory to physical memory</vt:lpstr>
      <vt:lpstr>DDRA Size for the ARM</vt:lpstr>
      <vt:lpstr>DDR3A partition</vt:lpstr>
      <vt:lpstr>6638K2K Memory Architecture (8G DDRA)</vt:lpstr>
      <vt:lpstr>6638K2K Memory Architecture (2G DDRA –larger DSP memory)</vt:lpstr>
      <vt:lpstr>6638K2K Memory Architecture (1G DDRA) (32bit DDR)</vt:lpstr>
      <vt:lpstr>Define Memories Available To MMU</vt:lpstr>
      <vt:lpstr>Board.c (1)</vt:lpstr>
      <vt:lpstr>Board.c (2)</vt:lpstr>
      <vt:lpstr>Board.c (3)</vt:lpstr>
      <vt:lpstr>Linux Device Tree</vt:lpstr>
      <vt:lpstr>Standard Device Tree Example</vt:lpstr>
      <vt:lpstr>Device Tree Defines Available CPU</vt:lpstr>
      <vt:lpstr>Device Tree Defines Available Interrupts</vt:lpstr>
      <vt:lpstr>Device Tree Defines Interrupt Queues</vt:lpstr>
      <vt:lpstr>Memory Defined in Device Tree</vt:lpstr>
      <vt:lpstr>DSP Definition in Device Tree</vt:lpstr>
      <vt:lpstr>Memory Definitions from 6638K2K Device Tree – 2G case</vt:lpstr>
      <vt:lpstr>Memory Definitions from 6638K2K Device Tree</vt:lpstr>
      <vt:lpstr>U-BOOT and mem_reserve</vt:lpstr>
      <vt:lpstr>U-BOOT and mem_reserve</vt:lpstr>
      <vt:lpstr>Building DSP Code for MPM</vt:lpstr>
      <vt:lpstr>Standard K2H Platform Definition for DSP RTSC Build </vt:lpstr>
      <vt:lpstr>Define New DSP Platform: 2G DDR, 512M Dedicated ARM Memory</vt:lpstr>
      <vt:lpstr>ARM-DSP Communication Architecture</vt:lpstr>
      <vt:lpstr>ARM-DSP Collaboration </vt:lpstr>
      <vt:lpstr>IPC Technologies in KeyStone II</vt:lpstr>
      <vt:lpstr>PowerPoint Presentation</vt:lpstr>
      <vt:lpstr>IPC Types: IPCv3</vt:lpstr>
      <vt:lpstr>IPC Types: Fast Path </vt:lpstr>
      <vt:lpstr>IPC Types: MsgCom</vt:lpstr>
      <vt:lpstr>ARM IPC Support</vt:lpstr>
      <vt:lpstr>IPC Examples</vt:lpstr>
      <vt:lpstr>PowerPoint Presentation</vt:lpstr>
      <vt:lpstr>PowerPoint Presentation</vt:lpstr>
      <vt:lpstr>PowerPoint Presentation</vt:lpstr>
      <vt:lpstr>PowerPoint Presentation</vt:lpstr>
      <vt:lpstr>PowerPoint Presentation</vt:lpstr>
      <vt:lpstr>Release IPC Examples</vt:lpstr>
      <vt:lpstr>RPMsg</vt:lpstr>
      <vt:lpstr>Managing Peripherals and IP in a Heterogeneous Device </vt:lpstr>
      <vt:lpstr>Challenges</vt:lpstr>
      <vt:lpstr>DSP View of Peripherals and IP  </vt:lpstr>
      <vt:lpstr>DSP: Interface via LLD and CSL Layers</vt:lpstr>
      <vt:lpstr>LLD Overview</vt:lpstr>
      <vt:lpstr>Linux Control Peripherals and IP  </vt:lpstr>
      <vt:lpstr>What are Linux Device Drivers?</vt:lpstr>
      <vt:lpstr>Linux Application API</vt:lpstr>
      <vt:lpstr>KeyStone Drivers Structure Example - SRIO</vt:lpstr>
      <vt:lpstr>Linux Drivers</vt:lpstr>
      <vt:lpstr>Resource Management</vt:lpstr>
      <vt:lpstr>Keystone II RM: Major Requirements</vt:lpstr>
      <vt:lpstr>Keystone II RM – Overview (1)</vt:lpstr>
      <vt:lpstr>Keystone II RM – Overview (2)</vt:lpstr>
      <vt:lpstr>Keystone II RM – Overview (3)</vt:lpstr>
      <vt:lpstr>Keystone II RM: Overview</vt:lpstr>
      <vt:lpstr>Keystone II RM: Instance Topology Example</vt:lpstr>
      <vt:lpstr>Keystone II RM: Services</vt:lpstr>
      <vt:lpstr>Keystone II RM: Global Resource List (GRL)</vt:lpstr>
      <vt:lpstr>GRL Example </vt:lpstr>
      <vt:lpstr>global-resource-list-arm-dsp.dts </vt:lpstr>
      <vt:lpstr>Policy Example: policy_dsp_arm.dts (1) </vt:lpstr>
      <vt:lpstr>Policy Example: policy_dsp_arm.dts (2) </vt:lpstr>
      <vt:lpstr>For More Information</vt:lpstr>
      <vt:lpstr>Backup – PktLib Utility Libraries</vt:lpstr>
      <vt:lpstr>Packet Library (PktLib)</vt:lpstr>
      <vt:lpstr>Heap Allocation</vt:lpstr>
      <vt:lpstr>Packet Manipulations</vt:lpstr>
      <vt:lpstr>PktLib: Additional Features</vt:lpstr>
      <vt:lpstr>ARM-DSP Necessities</vt:lpstr>
      <vt:lpstr>Msgrouter</vt:lpstr>
      <vt:lpstr>Job Scheduler (JOSH)</vt:lpstr>
      <vt:lpstr>Agent</vt:lpstr>
      <vt:lpstr>DSP Agent Creation </vt:lpstr>
      <vt:lpstr>Agent Receive</vt:lpstr>
      <vt:lpstr>For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Katzur, Ran</cp:lastModifiedBy>
  <cp:revision>570</cp:revision>
  <dcterms:created xsi:type="dcterms:W3CDTF">2013-01-31T07:41:08Z</dcterms:created>
  <dcterms:modified xsi:type="dcterms:W3CDTF">2014-07-23T19:46:14Z</dcterms:modified>
</cp:coreProperties>
</file>