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5" r:id="rId2"/>
    <p:sldId id="271" r:id="rId3"/>
    <p:sldId id="338" r:id="rId4"/>
    <p:sldId id="340" r:id="rId5"/>
    <p:sldId id="339" r:id="rId6"/>
    <p:sldId id="315" r:id="rId7"/>
    <p:sldId id="316" r:id="rId8"/>
    <p:sldId id="320" r:id="rId9"/>
    <p:sldId id="321" r:id="rId10"/>
    <p:sldId id="318" r:id="rId11"/>
    <p:sldId id="325" r:id="rId12"/>
    <p:sldId id="319" r:id="rId13"/>
    <p:sldId id="323" r:id="rId14"/>
    <p:sldId id="324" r:id="rId15"/>
    <p:sldId id="279" r:id="rId16"/>
    <p:sldId id="326" r:id="rId17"/>
    <p:sldId id="328" r:id="rId18"/>
    <p:sldId id="327" r:id="rId19"/>
    <p:sldId id="342" r:id="rId20"/>
    <p:sldId id="280" r:id="rId21"/>
    <p:sldId id="331" r:id="rId22"/>
    <p:sldId id="330" r:id="rId23"/>
    <p:sldId id="332" r:id="rId24"/>
    <p:sldId id="333" r:id="rId25"/>
    <p:sldId id="283" r:id="rId26"/>
    <p:sldId id="286" r:id="rId27"/>
    <p:sldId id="344" r:id="rId28"/>
    <p:sldId id="287" r:id="rId29"/>
    <p:sldId id="290" r:id="rId30"/>
    <p:sldId id="291" r:id="rId31"/>
    <p:sldId id="292" r:id="rId32"/>
    <p:sldId id="293" r:id="rId33"/>
    <p:sldId id="346" r:id="rId34"/>
    <p:sldId id="301" r:id="rId35"/>
    <p:sldId id="300" r:id="rId36"/>
    <p:sldId id="302" r:id="rId37"/>
    <p:sldId id="307" r:id="rId38"/>
    <p:sldId id="334" r:id="rId39"/>
    <p:sldId id="347" r:id="rId40"/>
  </p:sldIdLst>
  <p:sldSz cx="9144000" cy="6858000" type="screen4x3"/>
  <p:notesSz cx="7010400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130" d="100"/>
          <a:sy n="130" d="100"/>
        </p:scale>
        <p:origin x="-1368" y="-168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30737" cy="347503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4561"/>
            <a:ext cx="5762889" cy="4262387"/>
          </a:xfrm>
          <a:noFill/>
          <a:ln/>
        </p:spPr>
        <p:txBody>
          <a:bodyPr lIns="93157" tIns="46578" rIns="93157" bIns="46578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Configuring_Interrupts_on_Keystone_Device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W4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KeyStone Interrupts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625" y="153194"/>
            <a:ext cx="8229600" cy="70405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C66x CorePac Input Events</a:t>
            </a:r>
            <a:br>
              <a:rPr lang="en-US" sz="3200" dirty="0" smtClean="0"/>
            </a:br>
            <a:r>
              <a:rPr lang="en-US" sz="3200" dirty="0" smtClean="0"/>
              <a:t>(CorePac Events Only)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3504" r="18686"/>
          <a:stretch>
            <a:fillRect/>
          </a:stretch>
        </p:blipFill>
        <p:spPr bwMode="auto">
          <a:xfrm>
            <a:off x="400049" y="952895"/>
            <a:ext cx="4578073" cy="58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50644" y="1143000"/>
            <a:ext cx="3764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From the System Event Mapping table in the C66x DSP CorePac User Guide: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128 CorePac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22 assigned events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NOTE: 4 used for event combining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7 reserved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99 available events; The available events are connected to the device (mostly via CIC).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Total of 124 “unique”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Corepac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input events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5747" y="1132636"/>
            <a:ext cx="4498848" cy="64495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3061" y="2456689"/>
            <a:ext cx="4498848" cy="33040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1842" y="2960219"/>
            <a:ext cx="4498848" cy="33040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403" y="4771950"/>
            <a:ext cx="4498848" cy="1987295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0623" y="395020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408" y="4446413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403" y="1966571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8184" y="2287221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4279" y="3288184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4280" y="361736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3060" y="4120899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8185" y="1789787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6966" y="212506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6967" y="2790750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4281" y="344911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4280" y="3785618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4281" y="4283051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6966" y="4619549"/>
            <a:ext cx="4498848" cy="15361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1" animBg="1"/>
      <p:bldP spid="23" grpId="1" animBg="1"/>
      <p:bldP spid="24" grpId="0" animBg="1"/>
      <p:bldP spid="25" grpId="1" animBg="1"/>
      <p:bldP spid="26" grpId="1" animBg="1"/>
      <p:bldP spid="27" grpId="1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243642"/>
            <a:ext cx="8886825" cy="550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717"/>
          <a:stretch>
            <a:fillRect/>
          </a:stretch>
        </p:blipFill>
        <p:spPr bwMode="auto">
          <a:xfrm>
            <a:off x="1245326" y="948692"/>
            <a:ext cx="6784249" cy="56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31366" y="4213555"/>
            <a:ext cx="6495898" cy="141915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77637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C66x CorePac Events (CIC Output)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KeyStone II Devices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4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295275"/>
            <a:ext cx="8458200" cy="661988"/>
          </a:xfrm>
        </p:spPr>
        <p:txBody>
          <a:bodyPr/>
          <a:lstStyle/>
          <a:p>
            <a:r>
              <a:rPr lang="en-US" dirty="0" smtClean="0"/>
              <a:t>Configure HWI Using CSL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5" y="1171575"/>
            <a:ext cx="8372805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CSL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interrupt files are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release:</a:t>
            </a:r>
            <a:r>
              <a:rPr lang="en-US" dirty="0"/>
              <a:t/>
            </a:r>
            <a:br>
              <a:rPr lang="en-US" dirty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MCSDK_3_0_4_18\pdk_keystone2_3_00_04_18\packages\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intc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Include files: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csl_intc.h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csl_intcAux.h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Source files in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intc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CSL_intcPlugEventHandler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CSL_intcInit()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CSL_intcGlobalNmiEnable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CSL_intcGlobalEnable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CSL_intcHwControl()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CSL_intcOpen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NOTE: In addition to the mapping, the interrupt must be enabled: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Global Enable activates the global interrupt register.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Then enable specific interrupt can be activated.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This presentation will not get into details of enabling the interrupts.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Interrupt Topology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0056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All events from all IP come to the interrupt controllers.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connected directly to C66x or other masters (EDMA, ARM, Hyperlink)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are mapped by the interrupt controllers </a:t>
            </a:r>
          </a:p>
          <a:p>
            <a:endParaRPr lang="en-US" dirty="0"/>
          </a:p>
        </p:txBody>
      </p:sp>
      <p:grpSp>
        <p:nvGrpSpPr>
          <p:cNvPr id="5" name="Group 151"/>
          <p:cNvGrpSpPr/>
          <p:nvPr>
            <p:custDataLst>
              <p:tags r:id="rId1"/>
            </p:custDataLst>
          </p:nvPr>
        </p:nvGrpSpPr>
        <p:grpSpPr>
          <a:xfrm>
            <a:off x="85284" y="512468"/>
            <a:ext cx="5829522" cy="5729025"/>
            <a:chOff x="1521179" y="962526"/>
            <a:chExt cx="5829522" cy="5729025"/>
          </a:xfrm>
        </p:grpSpPr>
        <p:grpSp>
          <p:nvGrpSpPr>
            <p:cNvPr id="7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11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61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62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8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9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0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21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5" name="Slide Number Placeholder 7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Secondary Events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874209"/>
              </p:ext>
            </p:extLst>
          </p:nvPr>
        </p:nvGraphicFramePr>
        <p:xfrm>
          <a:off x="710239" y="857250"/>
          <a:ext cx="7803524" cy="53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3" imgW="9044861" imgH="6169228" progId="Visio.Drawing.11">
                  <p:embed/>
                </p:oleObj>
              </mc:Choice>
              <mc:Fallback>
                <p:oleObj name="Visio" r:id="rId3" imgW="9044861" imgH="6169228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39" y="857250"/>
                        <a:ext cx="7803524" cy="532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1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9" y="1266824"/>
            <a:ext cx="5933648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9725" y="4121248"/>
            <a:ext cx="5705862" cy="12627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0714" y="6003924"/>
            <a:ext cx="2133600" cy="206375"/>
          </a:xfrm>
        </p:spPr>
        <p:txBody>
          <a:bodyPr/>
          <a:lstStyle/>
          <a:p>
            <a:fld id="{803D9FE4-F784-4A94-8F3E-54A098F0E8C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7"/>
            <a:ext cx="8229600" cy="112553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CIC to C66x CorePac Connections</a:t>
            </a:r>
            <a:br>
              <a:rPr lang="en-US" sz="3600" dirty="0" smtClean="0"/>
            </a:br>
            <a:r>
              <a:rPr lang="en-US" sz="2700" dirty="0" smtClean="0">
                <a:solidFill>
                  <a:schemeClr val="tx1"/>
                </a:solidFill>
              </a:rPr>
              <a:t>Event Number: CorePac Input Event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Event Name: CIC Output Line</a:t>
            </a:r>
            <a:endParaRPr lang="en-US" sz="27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358445" y="694944"/>
            <a:ext cx="1938528" cy="1214323"/>
          </a:xfrm>
          <a:prstGeom prst="bentConnector3">
            <a:avLst>
              <a:gd name="adj1" fmla="val -1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258216" y="1016813"/>
            <a:ext cx="1477669" cy="914401"/>
          </a:xfrm>
          <a:prstGeom prst="bentConnector3">
            <a:avLst>
              <a:gd name="adj1" fmla="val -49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5866790" y="3014082"/>
          <a:ext cx="3277209" cy="223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isio" r:id="rId4" imgW="9044861" imgH="6169228" progId="Visio.Drawing.11">
                  <p:embed/>
                </p:oleObj>
              </mc:Choice>
              <mc:Fallback>
                <p:oleObj name="Visio" r:id="rId4" imgW="9044861" imgH="6169228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790" y="3014082"/>
                        <a:ext cx="3277209" cy="2236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Elbow Connector 31"/>
          <p:cNvCxnSpPr/>
          <p:nvPr/>
        </p:nvCxnSpPr>
        <p:spPr>
          <a:xfrm rot="16200000" flipH="1">
            <a:off x="6071615" y="1514247"/>
            <a:ext cx="2823671" cy="1199692"/>
          </a:xfrm>
          <a:prstGeom prst="bentConnector3">
            <a:avLst>
              <a:gd name="adj1" fmla="val 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5704635" y="1739799"/>
            <a:ext cx="2195782" cy="776631"/>
          </a:xfrm>
          <a:prstGeom prst="bentConnector3">
            <a:avLst>
              <a:gd name="adj1" fmla="val -3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Connecting System Events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3570" y="840190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Mapping (Connecting) System Events (Input to CIC)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 Channels (Output of CIC)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98500" y="1465360"/>
          <a:ext cx="77978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3" imgW="9044861" imgH="6169228" progId="Visio.Drawing.11">
                  <p:embed/>
                </p:oleObj>
              </mc:Choice>
              <mc:Fallback>
                <p:oleObj name="Visio" r:id="rId3" imgW="9044861" imgH="6169228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465360"/>
                        <a:ext cx="7797800" cy="532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7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733702" y="4645479"/>
            <a:ext cx="5874376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System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73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CIC Mapping API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the following Wiki: </a:t>
            </a:r>
            <a:r>
              <a:rPr lang="en-US" sz="1600" i="1" dirty="0" smtClean="0">
                <a:hlinkClick r:id="rId2"/>
              </a:rPr>
              <a:t>http://processors.wiki.ti.com/index.php/Configuring_Interrupts_on_Keystone_Devices</a:t>
            </a:r>
            <a:endParaRPr lang="en-US" sz="1600" i="1" dirty="0" smtClean="0"/>
          </a:p>
          <a:p>
            <a:r>
              <a:rPr lang="en-US" sz="2800" dirty="0" smtClean="0"/>
              <a:t>CSL APIs: For KeyStone II (MCSDK 3.x), there are two include files: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csl_cpIntc.h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csl_cpIntCAux.h</a:t>
            </a:r>
          </a:p>
          <a:p>
            <a:r>
              <a:rPr lang="en-US" sz="2800" dirty="0" err="1" smtClean="0"/>
              <a:t>SysBios</a:t>
            </a:r>
            <a:r>
              <a:rPr lang="en-US" sz="2800" dirty="0" smtClean="0"/>
              <a:t> APIs:</a:t>
            </a:r>
            <a:br>
              <a:rPr lang="en-US" sz="2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MCSDK_Y_XX\bios_6_BB_AA_ZZ\packages\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sysbios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\family\c66\tci66xx</a:t>
            </a:r>
          </a:p>
          <a:p>
            <a:pPr lvl="1"/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cpInitc.h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cpInitc.c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1: SPI Transmit Interrupt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Interrupt Scheme </a:t>
            </a:r>
            <a:endParaRPr lang="en-US" sz="2800" dirty="0"/>
          </a:p>
          <a:p>
            <a:r>
              <a:rPr lang="en-US" sz="2800" dirty="0" smtClean="0"/>
              <a:t>Example 1: SPI Transmit Interrupt</a:t>
            </a:r>
          </a:p>
          <a:p>
            <a:r>
              <a:rPr lang="en-US" sz="2800" dirty="0" smtClean="0"/>
              <a:t>Example 2: HyperLink Interrupt</a:t>
            </a:r>
          </a:p>
          <a:p>
            <a:r>
              <a:rPr lang="en-US" sz="2800" dirty="0" smtClean="0"/>
              <a:t>ARM Interrupt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38" y="274638"/>
            <a:ext cx="8580730" cy="1477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1: 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57400"/>
            <a:ext cx="8467725" cy="3937000"/>
          </a:xfrm>
        </p:spPr>
        <p:txBody>
          <a:bodyPr>
            <a:normAutofit/>
          </a:bodyPr>
          <a:lstStyle/>
          <a:p>
            <a:r>
              <a:rPr lang="en-US" sz="2800" dirty="0"/>
              <a:t>66AK2H12 has multiple instances of SPI; We will look at SPI </a:t>
            </a:r>
            <a:r>
              <a:rPr lang="en-US" sz="2800" dirty="0" smtClean="0"/>
              <a:t>0.</a:t>
            </a:r>
            <a:endParaRPr lang="en-US" sz="2800" dirty="0"/>
          </a:p>
          <a:p>
            <a:r>
              <a:rPr lang="en-US" sz="2800" dirty="0" smtClean="0"/>
              <a:t>SPIXEVT is NOT a primary event so it should be mapped via CIC.</a:t>
            </a:r>
          </a:p>
          <a:p>
            <a:r>
              <a:rPr lang="en-US" sz="2800" dirty="0" smtClean="0"/>
              <a:t>The next slide shows the system events that are associated with SPIXEVT.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146" t="7649"/>
          <a:stretch>
            <a:fillRect/>
          </a:stretch>
        </p:blipFill>
        <p:spPr bwMode="auto">
          <a:xfrm>
            <a:off x="1671331" y="600891"/>
            <a:ext cx="5960575" cy="565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748333" y="4652794"/>
            <a:ext cx="5859745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4889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 CIC Input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8467725" cy="4752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SPI_0_XEVT is input event number 56 to CIC.</a:t>
            </a:r>
          </a:p>
          <a:p>
            <a:r>
              <a:rPr lang="en-US" sz="2800" dirty="0" smtClean="0"/>
              <a:t>What channel should be used?</a:t>
            </a:r>
          </a:p>
          <a:p>
            <a:r>
              <a:rPr lang="en-US" sz="2800" dirty="0" smtClean="0"/>
              <a:t>Table 5-22 shows the C66x CorePac Input Events. There are multiple CIC output events that are connected to C66x CorePac.</a:t>
            </a:r>
          </a:p>
          <a:p>
            <a:pPr lvl="1"/>
            <a:r>
              <a:rPr lang="en-US" sz="2600" dirty="0" smtClean="0"/>
              <a:t>Some of these events are broadcast events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dirty="0" err="1" smtClean="0"/>
              <a:t>e.g</a:t>
            </a:r>
            <a:r>
              <a:rPr lang="en-US" sz="2600" dirty="0" smtClean="0"/>
              <a:t>, connected to all 4 </a:t>
            </a:r>
            <a:r>
              <a:rPr lang="en-US" sz="2600" dirty="0" err="1" smtClean="0"/>
              <a:t>CorePacs</a:t>
            </a:r>
            <a:r>
              <a:rPr lang="en-US" sz="2600" dirty="0" smtClean="0"/>
              <a:t> that CIC supports)</a:t>
            </a:r>
          </a:p>
          <a:p>
            <a:pPr lvl="1"/>
            <a:r>
              <a:rPr lang="en-US" sz="2600" dirty="0" smtClean="0"/>
              <a:t>Some are individual CorePac events.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475" y="1048468"/>
            <a:ext cx="3095625" cy="426648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Eight events (56 to 63) coming out of the interrupt controller are broadcast events. </a:t>
            </a:r>
          </a:p>
          <a:p>
            <a:r>
              <a:rPr lang="en-US" sz="2800" dirty="0" smtClean="0"/>
              <a:t>They are connected to CIC output channels 0 to 7 respectively.</a:t>
            </a:r>
          </a:p>
          <a:p>
            <a:r>
              <a:rPr lang="en-US" sz="2800" dirty="0" smtClean="0"/>
              <a:t>This example uses C66x input event 63, which is connected to CIC_OUT7.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6" y="857250"/>
            <a:ext cx="559066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4872250"/>
            <a:ext cx="5859745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 SPIXEVT to CorePac ISR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They are other events from the interrupt controller that could be considered (Both broadcast and single core)</a:t>
            </a:r>
          </a:p>
          <a:p>
            <a:r>
              <a:rPr lang="en-US" sz="2800" dirty="0" smtClean="0"/>
              <a:t>The ARM GIC has 480 input events and 12 of them are connected to SPI.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319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Connect SPI 0 Transmit Event to CorePac 3 ISR</a:t>
            </a: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21568" y="993866"/>
          <a:ext cx="6477000" cy="524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3" imgW="8397082" imgH="6796932" progId="Visio.Drawing.11">
                  <p:embed/>
                </p:oleObj>
              </mc:Choice>
              <mc:Fallback>
                <p:oleObj name="Visio" r:id="rId3" imgW="8397082" imgH="6796932" progId="Visio.Drawing.11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568" y="993866"/>
                        <a:ext cx="6477000" cy="5242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72232"/>
            <a:ext cx="7817644" cy="2366244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csl_cpIntCAux.h</a:t>
            </a:r>
            <a:r>
              <a:rPr lang="en-US" sz="2400" dirty="0" smtClean="0"/>
              <a:t> shows the APIs that connect system events to channels (e.g., the output of the CIC). </a:t>
            </a:r>
          </a:p>
          <a:p>
            <a:r>
              <a:rPr lang="en-US" sz="2400" dirty="0" smtClean="0"/>
              <a:t>Connecting channel events to interrupt queues is done using CSL or SYSBIOS, as described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6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CSL Map System Event (CIC Input) to Output </a:t>
            </a:r>
            <a:endParaRPr 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366963"/>
            <a:ext cx="8258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" y="5125522"/>
            <a:ext cx="735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Error = CSL_CPINTC_mapSystemToChannel(hnd, 56,7) ;//CSL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Error = CpIntc_mapSysIntToHostInt(0,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UInt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56, 7); // BIOS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2: HyperLink Interrupt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350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Example 2: HyperLink Interrupt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019300"/>
            <a:ext cx="8467725" cy="3975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MCSDK includes examples of interrupts originating from peripherals: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MCSDK_3_01_12\pdk_keystone2_3_00_01_12\packages\ti\drv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Consider an example using HyperLink, where an interrupt is sent from Hyperlink 0 to a C66x </a:t>
            </a:r>
            <a:r>
              <a:rPr lang="en-US" sz="2800" dirty="0" err="1" smtClean="0"/>
              <a:t>Corepac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Hyperlink Interrupt 0 </a:t>
            </a:r>
            <a:br>
              <a:rPr lang="en-US" sz="3600" dirty="0" smtClean="0"/>
            </a:br>
            <a:r>
              <a:rPr lang="en-US" sz="2700" dirty="0" smtClean="0"/>
              <a:t>Table 5-24 of 66AK2H12- CIC0 Input Events</a:t>
            </a:r>
            <a:endParaRPr lang="en-US" sz="27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10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Event number 111 (ox6F) is HyperLink 0 interrupt.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Next, this interrupt is connected to a CorePac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7" y="3864755"/>
            <a:ext cx="6393669" cy="19288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Interrupt Scheme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0768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 int hyplnkExampleInitChipIntc (void)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CSL_CPINTC_Handle hnd;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//  I some functions hidden here (enable/disable interrupts, etc.)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CSL_CPINTC_mapSystemIntrToChannel (hnd,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CSL_CIC0_HYPERLINK_0_INT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hyplnk_EXAMPLE_INTC_OUTPUT);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//  I some functions hidden here (enable/disable interrupts, etc.)</a:t>
            </a:r>
          </a:p>
          <a:p>
            <a:endParaRPr lang="en-US" sz="2000" dirty="0" smtClean="0"/>
          </a:p>
          <a:p>
            <a:r>
              <a:rPr lang="en-US" sz="2000" b="1" dirty="0" smtClean="0"/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3340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CSL_CIC0_HYPERLINK_0_INT  = 111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about hyplnk_EXAMPLE_INTC_OUTPUT?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Hyperlink Interrupt 0 to CIC Input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l="9764" t="5827" b="1457"/>
          <a:stretch>
            <a:fillRect/>
          </a:stretch>
        </p:blipFill>
        <p:spPr bwMode="auto">
          <a:xfrm>
            <a:off x="0" y="910632"/>
            <a:ext cx="7034902" cy="51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57474" y="600456"/>
            <a:ext cx="486948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 CorePac input event 45</a:t>
            </a:r>
          </a:p>
          <a:p>
            <a:r>
              <a:rPr lang="en-US" dirty="0" smtClean="0"/>
              <a:t>It could be any one of other CIC_OUT lines (look at the complete table for even more)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30" y="2326233"/>
            <a:ext cx="6986016" cy="2121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2103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Hyperlink Interrupt 0: CIC Output to CorePac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Hyperlink Interrupt 0: CIC Output to CorePac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 45 on C66x CorePac N is connected to</a:t>
            </a:r>
            <a:br>
              <a:rPr lang="en-US" sz="2800" dirty="0" smtClean="0"/>
            </a:br>
            <a:r>
              <a:rPr lang="en-US" sz="2800" dirty="0" smtClean="0"/>
              <a:t>CIC output 64 + 10 x N:</a:t>
            </a:r>
          </a:p>
          <a:p>
            <a:pPr lvl="1"/>
            <a:r>
              <a:rPr lang="en-US" sz="2400" dirty="0" smtClean="0"/>
              <a:t>Core 0 event 45 is connected to CIC output event 64</a:t>
            </a:r>
          </a:p>
          <a:p>
            <a:pPr lvl="1"/>
            <a:r>
              <a:rPr lang="en-US" sz="2400" dirty="0" smtClean="0"/>
              <a:t>Core 1 event 45 is connected to CIC output event 74</a:t>
            </a:r>
          </a:p>
          <a:p>
            <a:pPr lvl="1"/>
            <a:r>
              <a:rPr lang="en-US" sz="2400" dirty="0" smtClean="0"/>
              <a:t>Core 2 event 45 is connected to CIC output event 84</a:t>
            </a:r>
          </a:p>
          <a:p>
            <a:pPr lvl="1"/>
            <a:r>
              <a:rPr lang="en-US" sz="2400" dirty="0" smtClean="0"/>
              <a:t>Core 3 event 45 is connected to CIC output event 94</a:t>
            </a:r>
          </a:p>
          <a:p>
            <a:pPr marL="227013" lvl="1" indent="-227013">
              <a:spcBef>
                <a:spcPts val="800"/>
              </a:spcBef>
              <a:buFontTx/>
              <a:buChar char="•"/>
            </a:pPr>
            <a:r>
              <a:rPr lang="en-US" sz="3000" dirty="0" smtClean="0"/>
              <a:t>The </a:t>
            </a:r>
            <a:r>
              <a:rPr lang="en-US" sz="3000" dirty="0"/>
              <a:t>code from the previous slide </a:t>
            </a:r>
            <a:r>
              <a:rPr lang="en-US" sz="3000" dirty="0" smtClean="0"/>
              <a:t>will map CIC 0 input event 111 to output event 64 (or 74, 84, … depending on which core is used).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ARM Interrupt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27249" y="232115"/>
            <a:ext cx="7391022" cy="8127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ARM A15 Interrupt Scheme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20596" t="2526"/>
          <a:stretch>
            <a:fillRect/>
          </a:stretch>
        </p:blipFill>
        <p:spPr bwMode="auto">
          <a:xfrm>
            <a:off x="898225" y="1110858"/>
            <a:ext cx="7580091" cy="421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9354" t="5517" b="1379"/>
          <a:stretch>
            <a:fillRect/>
          </a:stretch>
        </p:blipFill>
        <p:spPr bwMode="auto">
          <a:xfrm>
            <a:off x="1459228" y="986413"/>
            <a:ext cx="5705390" cy="496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9279" y="271604"/>
            <a:ext cx="7391022" cy="651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System Event Mapping to GIC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Following GPIO 0</a:t>
            </a:r>
            <a:br>
              <a:rPr lang="en-US" sz="3600" dirty="0" smtClean="0"/>
            </a:br>
            <a:r>
              <a:rPr lang="en-US" sz="2700" dirty="0" smtClean="0"/>
              <a:t>From Table 5-23 of 66AK2H12: ARM CorePac Interrupts</a:t>
            </a:r>
            <a:endParaRPr lang="en-US" sz="2700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899" b="46192"/>
          <a:stretch>
            <a:fillRect/>
          </a:stretch>
        </p:blipFill>
        <p:spPr bwMode="auto">
          <a:xfrm>
            <a:off x="852303" y="1581099"/>
            <a:ext cx="7488473" cy="244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2668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 smtClean="0"/>
              <a:t>/</a:t>
            </a:r>
            <a:r>
              <a:rPr lang="en-US" sz="3200" dirty="0" err="1" smtClean="0"/>
              <a:t>git</a:t>
            </a:r>
            <a:r>
              <a:rPr lang="en-US" sz="3200" dirty="0" smtClean="0"/>
              <a:t>/</a:t>
            </a:r>
            <a:r>
              <a:rPr lang="en-US" sz="3200" dirty="0" err="1" smtClean="0"/>
              <a:t>linux</a:t>
            </a:r>
            <a:r>
              <a:rPr lang="en-US" sz="3200" dirty="0" smtClean="0"/>
              <a:t>-keystone/drivers/</a:t>
            </a:r>
            <a:r>
              <a:rPr lang="en-US" sz="3200" dirty="0" err="1" smtClean="0"/>
              <a:t>gpio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695" y="1494739"/>
            <a:ext cx="8084264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int keystone_gpio_irq_map(struct irq_domain 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h,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virq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irq_hw_number_t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hw)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struct gpio_bank *bank = h-&gt;host_data;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irq_set_chip_data(virq, bank);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irq_set_chip_and_handler(virq, &amp;keystone_gpio_irqchip,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           handle_simple_irq);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set_irq_flags(virq, IRQF_VALID | IRQF_PROBE);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irq_set_irq_type(virq, IRQ_TYPE_NONE);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38225"/>
          </a:xfrm>
        </p:spPr>
        <p:txBody>
          <a:bodyPr/>
          <a:lstStyle/>
          <a:p>
            <a:r>
              <a:rPr lang="en-US" dirty="0" smtClean="0"/>
              <a:t>From the File </a:t>
            </a:r>
            <a:r>
              <a:rPr lang="en-US" dirty="0"/>
              <a:t>gpio-keystone.c</a:t>
            </a:r>
            <a:br>
              <a:rPr lang="en-US" dirty="0"/>
            </a:br>
            <a:r>
              <a:rPr lang="en-US" sz="3200" dirty="0" smtClean="0"/>
              <a:t>/</a:t>
            </a:r>
            <a:r>
              <a:rPr lang="en-US" sz="3200" dirty="0" err="1" smtClean="0"/>
              <a:t>git</a:t>
            </a:r>
            <a:r>
              <a:rPr lang="en-US" sz="3200" dirty="0" smtClean="0"/>
              <a:t>/</a:t>
            </a:r>
            <a:r>
              <a:rPr lang="en-US" sz="3200" dirty="0" err="1" smtClean="0"/>
              <a:t>linux</a:t>
            </a:r>
            <a:r>
              <a:rPr lang="en-US" sz="3200" dirty="0" smtClean="0"/>
              <a:t>-keystone/drivers/</a:t>
            </a:r>
            <a:r>
              <a:rPr lang="en-US" sz="3200" dirty="0" err="1" smtClean="0"/>
              <a:t>gpio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5" y="1520640"/>
            <a:ext cx="919514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 gpio_irq_enable(struct irq_data *d)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struct gpio_bank *bank = irq_data_get_irq_chip_data(d);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u32 mask, status = irqd_get_trigger_type(d);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struct gpio_regs *regs = bank-&gt;regs;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int gpio;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gpio = d-&gt;hwirq - bank-&gt;base;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mask = 1 &lt;&lt; gpio;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(status &amp; IRQ_TYPE_EDGE_FALLING)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__raw_writel(mask, bank-&gt;reg_base + regs-&gt;set_fal_trig);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(status &amp; IRQ_TYPE_EDGE_RISING)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__raw_writel(mask, bank-&gt;reg_base + regs-&gt;set_rise_trig);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C66x DSP CorePac User Guide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http://www.ti.com/lit/SPRUGW0C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KeyStone Architecture Chip Interrupt Controller (CIC)</a:t>
            </a:r>
            <a:br>
              <a:rPr lang="en-US" sz="2400" dirty="0" smtClean="0"/>
            </a:br>
            <a:r>
              <a:rPr lang="en-US" sz="2400" dirty="0" smtClean="0"/>
              <a:t>User Guide </a:t>
            </a:r>
            <a:r>
              <a:rPr lang="en-US" sz="2400" dirty="0" smtClean="0">
                <a:hlinkClick r:id="rId4"/>
              </a:rPr>
              <a:t>http://www.ti.com/lit/SPRUGW4A</a:t>
            </a:r>
            <a:r>
              <a:rPr lang="en-US" sz="2400" dirty="0" smtClean="0"/>
              <a:t> </a:t>
            </a:r>
          </a:p>
          <a:p>
            <a:r>
              <a:rPr lang="en-US" sz="2400" smtClean="0"/>
              <a:t>For </a:t>
            </a:r>
            <a:r>
              <a:rPr lang="en-US" sz="2400" dirty="0" smtClean="0"/>
              <a:t>questions regarding topics covered in this training, visit the support forums </a:t>
            </a:r>
            <a:r>
              <a:rPr lang="en-US" sz="2400" smtClean="0"/>
              <a:t>at the </a:t>
            </a:r>
            <a:r>
              <a:rPr lang="en-US" sz="2400" smtClean="0">
                <a:hlinkClick r:id="rId5"/>
              </a:rPr>
              <a:t>TI </a:t>
            </a:r>
            <a:r>
              <a:rPr lang="en-US" sz="2400" dirty="0" smtClean="0">
                <a:hlinkClick r:id="rId5"/>
              </a:rPr>
              <a:t>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Link Events to ISR (Interrupt Service Routine)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Visio" r:id="rId3" imgW="6401070" imgH="4764662" progId="Visio.Drawing.11">
                  <p:embed/>
                </p:oleObj>
              </mc:Choice>
              <mc:Fallback>
                <p:oleObj name="Visio" r:id="rId3" imgW="6401070" imgH="476466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85" y="1114696"/>
                        <a:ext cx="5550325" cy="4131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Link Events to ISR (Interrupt Service Routine)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Visio" r:id="rId3" imgW="6401070" imgH="4764662" progId="Visio.Drawing.11">
                  <p:embed/>
                </p:oleObj>
              </mc:Choice>
              <mc:Fallback>
                <p:oleObj name="Visio" r:id="rId3" imgW="6401070" imgH="476466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85" y="1114696"/>
                        <a:ext cx="5550325" cy="4131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560" y="24415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Link Events to ISR (Interrupt Service Routine)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56769"/>
              </p:ext>
            </p:extLst>
          </p:nvPr>
        </p:nvGraphicFramePr>
        <p:xfrm>
          <a:off x="1420885" y="1114696"/>
          <a:ext cx="5550325" cy="413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Visio" r:id="rId3" imgW="6401070" imgH="4764662" progId="Visio.Drawing.11">
                  <p:embed/>
                </p:oleObj>
              </mc:Choice>
              <mc:Fallback>
                <p:oleObj name="Visio" r:id="rId3" imgW="6401070" imgH="4764662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85" y="1114696"/>
                        <a:ext cx="5550325" cy="4131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41431" y="4388251"/>
            <a:ext cx="6749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To connect an event to ISR: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Connect  primary event to one of the 124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maskable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interrupt lines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Connect interrupt line to ISR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CSL or BIOS API are used to connect events to interrupt lines and interrupt lines to ISR (Interrupt Service Routine).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99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270" y="-31750"/>
            <a:ext cx="8251545" cy="111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Configuring an </a:t>
            </a:r>
            <a:r>
              <a:rPr lang="en-US" dirty="0" err="1" smtClean="0"/>
              <a:t>Hwi</a:t>
            </a:r>
            <a:r>
              <a:rPr lang="en-US" dirty="0" smtClean="0"/>
              <a:t> (Hardware Interrupt)</a:t>
            </a:r>
            <a:br>
              <a:rPr lang="en-US" dirty="0" smtClean="0"/>
            </a:br>
            <a:r>
              <a:rPr lang="en-US" dirty="0" smtClean="0"/>
              <a:t>Using BIOS Statically via GUI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721537" y="2516982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Hwi module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Hwi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89887" y="1047750"/>
            <a:ext cx="5191125" cy="412750"/>
            <a:chOff x="480" y="390"/>
            <a:chExt cx="3270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26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50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Event 94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to the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CPU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HWI</a:t>
              </a:r>
              <a:r>
                <a:rPr lang="en-US" sz="2000" baseline="-25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5587" y="2918620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9187" y="2920207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ight Arrow 44"/>
          <p:cNvSpPr/>
          <p:nvPr/>
        </p:nvSpPr>
        <p:spPr bwMode="auto">
          <a:xfrm>
            <a:off x="2823387" y="3402807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475" y="3377706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objects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797737" y="5384007"/>
            <a:ext cx="687156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By the way, Event 94 is not connected to anything. It is reserved.</a:t>
            </a:r>
            <a:endParaRPr lang="en-US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69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Hwi Using </a:t>
            </a:r>
            <a:r>
              <a:rPr lang="en-US" sz="3600" dirty="0" smtClean="0"/>
              <a:t>BIOS</a:t>
            </a:r>
            <a:br>
              <a:rPr lang="en-US" sz="3600" dirty="0" smtClean="0"/>
            </a:br>
            <a:r>
              <a:rPr lang="en-US" sz="3600" dirty="0" smtClean="0"/>
              <a:t>Statically </a:t>
            </a:r>
            <a:r>
              <a:rPr lang="en-US" sz="3600" dirty="0"/>
              <a:t>via GUI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162580"/>
            <a:ext cx="62198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8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Configuring an </a:t>
            </a:r>
            <a:r>
              <a:rPr lang="en-US" sz="3600" dirty="0" err="1"/>
              <a:t>Hwi</a:t>
            </a:r>
            <a:r>
              <a:rPr lang="en-US" sz="3600" dirty="0"/>
              <a:t> </a:t>
            </a:r>
            <a:r>
              <a:rPr lang="en-US" sz="3600" dirty="0" smtClean="0"/>
              <a:t>with </a:t>
            </a:r>
            <a:r>
              <a:rPr lang="en-US" sz="3600" dirty="0"/>
              <a:t>BIOS</a:t>
            </a:r>
            <a:br>
              <a:rPr lang="en-US" sz="3600" dirty="0"/>
            </a:br>
            <a:r>
              <a:rPr lang="en-US" sz="3600" dirty="0" smtClean="0"/>
              <a:t>Using Run-Time Functions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4" y="1543050"/>
            <a:ext cx="808104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54" y="4295775"/>
            <a:ext cx="7947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include file Hwi.h in the release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MCSDK_3_0_4_18\bios_6_37_00_20\packages\ti\sysbios\family\c64p\Hwi.h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Has the definition of the Hwi class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eading Question"/>
          <p:cNvSpPr txBox="1">
            <a:spLocks noChangeArrowheads="1"/>
          </p:cNvSpPr>
          <p:nvPr/>
        </p:nvSpPr>
        <p:spPr bwMode="auto">
          <a:xfrm>
            <a:off x="4465301" y="5914861"/>
            <a:ext cx="3541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dirty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Where do you find the Event Id #?</a:t>
            </a:r>
          </a:p>
        </p:txBody>
      </p:sp>
    </p:spTree>
    <p:extLst>
      <p:ext uri="{BB962C8B-B14F-4D97-AF65-F5344CB8AC3E}">
        <p14:creationId xmlns:p14="http://schemas.microsoft.com/office/powerpoint/2010/main" val="22677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13672</TotalTime>
  <Words>961</Words>
  <Application>Microsoft Office PowerPoint</Application>
  <PresentationFormat>On-screen Show (4:3)</PresentationFormat>
  <Paragraphs>235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FinalPowerpoint</vt:lpstr>
      <vt:lpstr>Visio</vt:lpstr>
      <vt:lpstr>KeyStone Interrupts</vt:lpstr>
      <vt:lpstr>Agenda</vt:lpstr>
      <vt:lpstr>Interrupt Scheme</vt:lpstr>
      <vt:lpstr>Link Events to ISR (Interrupt Service Routine)</vt:lpstr>
      <vt:lpstr>Link Events to ISR (Interrupt Service Routine)</vt:lpstr>
      <vt:lpstr>Link Events to ISR (Interrupt Service Routine)</vt:lpstr>
      <vt:lpstr>Configuring an Hwi (Hardware Interrupt) Using BIOS Statically via GUI</vt:lpstr>
      <vt:lpstr>Configuring an Hwi Using BIOS Statically via GUI</vt:lpstr>
      <vt:lpstr>Configuring an Hwi with BIOS Using Run-Time Functions</vt:lpstr>
      <vt:lpstr>C66x CorePac Input Events (CorePac Events Only)</vt:lpstr>
      <vt:lpstr>C66x CorePac Events (CIC Output) for KeyStone II Devices</vt:lpstr>
      <vt:lpstr>Configure HWI Using CSL</vt:lpstr>
      <vt:lpstr>KeyStone II Interrupt Topology</vt:lpstr>
      <vt:lpstr>C66x CorePac Secondary Events</vt:lpstr>
      <vt:lpstr>CIC to C66x CorePac Connections Event Number: CorePac Input Event Event Name: CIC Output Line</vt:lpstr>
      <vt:lpstr>Connecting System Events </vt:lpstr>
      <vt:lpstr>KeyStone II CIC Input System Events</vt:lpstr>
      <vt:lpstr>CIC Mapping API</vt:lpstr>
      <vt:lpstr>Example 1: SPI Transmit Interrupt</vt:lpstr>
      <vt:lpstr>Example 1: Connect SPIXEVT to CorePac ISR</vt:lpstr>
      <vt:lpstr>KeyStone II CIC Input Events</vt:lpstr>
      <vt:lpstr>Connect SPIXEVT to CorePac ISR</vt:lpstr>
      <vt:lpstr>Connect SPIXEVT to CorePac ISR</vt:lpstr>
      <vt:lpstr>Connect SPIXEVT to CorePac ISR</vt:lpstr>
      <vt:lpstr>Connect SPI 0 Transmit Event to CorePac 3 ISR</vt:lpstr>
      <vt:lpstr>CSL Map System Event (CIC Input) to Output </vt:lpstr>
      <vt:lpstr>Example 2: HyperLink Interrupt</vt:lpstr>
      <vt:lpstr> Example 2: HyperLink Interrupt</vt:lpstr>
      <vt:lpstr>Hyperlink Interrupt 0  Table 5-24 of 66AK2H12- CIC0 Input Events</vt:lpstr>
      <vt:lpstr>Hyperlink Interrupt 0 to CIC Input</vt:lpstr>
      <vt:lpstr>Hyperlink Interrupt 0: CIC Output to CorePac</vt:lpstr>
      <vt:lpstr>Hyperlink Interrupt 0: CIC Output to CorePac</vt:lpstr>
      <vt:lpstr>ARM Interrupt Scheme</vt:lpstr>
      <vt:lpstr>PowerPoint Presentation</vt:lpstr>
      <vt:lpstr>PowerPoint Presentation</vt:lpstr>
      <vt:lpstr>Following GPIO 0 From Table 5-23 of 66AK2H12: ARM CorePac Interrupts</vt:lpstr>
      <vt:lpstr>From the File gpio-keystone.c /git/linux-keystone/drivers/gpio</vt:lpstr>
      <vt:lpstr>From the File gpio-keystone.c /git/linux-keystone/drivers/gpio</vt:lpstr>
      <vt:lpstr>For More Information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227</cp:revision>
  <dcterms:created xsi:type="dcterms:W3CDTF">2007-12-19T20:51:45Z</dcterms:created>
  <dcterms:modified xsi:type="dcterms:W3CDTF">2014-08-22T16:16:56Z</dcterms:modified>
</cp:coreProperties>
</file>