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tags/tag3.xml" ContentType="application/vnd.openxmlformats-officedocument.presentationml.tags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handoutMasterIdLst>
    <p:handoutMasterId r:id="rId42"/>
  </p:handoutMasterIdLst>
  <p:sldIdLst>
    <p:sldId id="265" r:id="rId2"/>
    <p:sldId id="271" r:id="rId3"/>
    <p:sldId id="338" r:id="rId4"/>
    <p:sldId id="340" r:id="rId5"/>
    <p:sldId id="339" r:id="rId6"/>
    <p:sldId id="315" r:id="rId7"/>
    <p:sldId id="316" r:id="rId8"/>
    <p:sldId id="320" r:id="rId9"/>
    <p:sldId id="321" r:id="rId10"/>
    <p:sldId id="318" r:id="rId11"/>
    <p:sldId id="325" r:id="rId12"/>
    <p:sldId id="319" r:id="rId13"/>
    <p:sldId id="323" r:id="rId14"/>
    <p:sldId id="324" r:id="rId15"/>
    <p:sldId id="279" r:id="rId16"/>
    <p:sldId id="326" r:id="rId17"/>
    <p:sldId id="328" r:id="rId18"/>
    <p:sldId id="327" r:id="rId19"/>
    <p:sldId id="342" r:id="rId20"/>
    <p:sldId id="280" r:id="rId21"/>
    <p:sldId id="331" r:id="rId22"/>
    <p:sldId id="330" r:id="rId23"/>
    <p:sldId id="332" r:id="rId24"/>
    <p:sldId id="333" r:id="rId25"/>
    <p:sldId id="283" r:id="rId26"/>
    <p:sldId id="286" r:id="rId27"/>
    <p:sldId id="344" r:id="rId28"/>
    <p:sldId id="287" r:id="rId29"/>
    <p:sldId id="290" r:id="rId30"/>
    <p:sldId id="291" r:id="rId31"/>
    <p:sldId id="292" r:id="rId32"/>
    <p:sldId id="293" r:id="rId33"/>
    <p:sldId id="346" r:id="rId34"/>
    <p:sldId id="301" r:id="rId35"/>
    <p:sldId id="300" r:id="rId36"/>
    <p:sldId id="302" r:id="rId37"/>
    <p:sldId id="307" r:id="rId38"/>
    <p:sldId id="334" r:id="rId39"/>
    <p:sldId id="347" r:id="rId40"/>
  </p:sldIdLst>
  <p:sldSz cx="9144000" cy="6858000" type="screen4x3"/>
  <p:notesSz cx="7010400" cy="9296400"/>
  <p:custDataLst>
    <p:tags r:id="rId43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AAAAA"/>
    <a:srgbClr val="DE0000"/>
    <a:srgbClr val="FF00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79" autoAdjust="0"/>
    <p:restoredTop sz="94718" autoAdjust="0"/>
  </p:normalViewPr>
  <p:slideViewPr>
    <p:cSldViewPr snapToGrid="0">
      <p:cViewPr>
        <p:scale>
          <a:sx n="130" d="100"/>
          <a:sy n="130" d="100"/>
        </p:scale>
        <p:origin x="-1380" y="-156"/>
      </p:cViewPr>
      <p:guideLst>
        <p:guide orient="horz" pos="2160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1" d="100"/>
          <a:sy n="51" d="100"/>
        </p:scale>
        <p:origin x="-2850" y="-96"/>
      </p:cViewPr>
      <p:guideLst>
        <p:guide orient="horz" pos="2928"/>
        <p:guide pos="2207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gs" Target="tags/tag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466" cy="464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0" tIns="46145" rIns="92290" bIns="46145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330" y="0"/>
            <a:ext cx="3037465" cy="464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0" tIns="46145" rIns="92290" bIns="46145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dirty="0"/>
          </a:p>
        </p:txBody>
      </p:sp>
      <p:sp>
        <p:nvSpPr>
          <p:cNvPr id="1228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0621"/>
            <a:ext cx="3037466" cy="464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0" tIns="46145" rIns="92290" bIns="46145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1228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330" y="8830621"/>
            <a:ext cx="3037465" cy="464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0" tIns="46145" rIns="92290" bIns="46145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03C7419-61D9-46C1-97E9-76E9D8F8C3E9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1701028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466" cy="464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0" tIns="46145" rIns="92290" bIns="46145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330" y="0"/>
            <a:ext cx="3037465" cy="464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0" tIns="46145" rIns="92290" bIns="46145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dirty="0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8500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18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201" y="4416111"/>
            <a:ext cx="5607998" cy="4182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0" tIns="46145" rIns="92290" bIns="461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218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0621"/>
            <a:ext cx="3037466" cy="464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0" tIns="46145" rIns="92290" bIns="46145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1218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330" y="8830621"/>
            <a:ext cx="3037465" cy="464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0" tIns="46145" rIns="92290" bIns="46145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603C3B5-9CFC-4B60-AD1F-942309290D4C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1959016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B30211-FEEF-4885-AC60-8AA952B87C13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7</a:t>
            </a:fld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2213" y="703263"/>
            <a:ext cx="4630737" cy="3475037"/>
          </a:xfrm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1345" y="4414561"/>
            <a:ext cx="5762889" cy="4262387"/>
          </a:xfrm>
          <a:noFill/>
          <a:ln/>
        </p:spPr>
        <p:txBody>
          <a:bodyPr lIns="93157" tIns="46578" rIns="93157" bIns="46578"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EAE9B4-13B3-4257-B5DB-68F933689ECC}" type="slidenum">
              <a:rPr lang="en-US"/>
              <a:pPr/>
              <a:t>39</a:t>
            </a:fld>
            <a:endParaRPr lang="en-US" dirty="0"/>
          </a:p>
        </p:txBody>
      </p:sp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2900" y="1943100"/>
            <a:ext cx="8458200" cy="1470025"/>
          </a:xfrm>
        </p:spPr>
        <p:txBody>
          <a:bodyPr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2900" y="3698875"/>
            <a:ext cx="8458200" cy="1485900"/>
          </a:xfrm>
          <a:ln/>
        </p:spPr>
        <p:txBody>
          <a:bodyPr/>
          <a:lstStyle>
            <a:lvl1pPr marL="0" indent="0">
              <a:buFontTx/>
              <a:buNone/>
              <a:defRPr b="1"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642100" y="6038850"/>
            <a:ext cx="2133600" cy="206375"/>
          </a:xfrm>
        </p:spPr>
        <p:txBody>
          <a:bodyPr/>
          <a:lstStyle>
            <a:lvl1pPr>
              <a:defRPr/>
            </a:lvl1pPr>
          </a:lstStyle>
          <a:p>
            <a:fld id="{B1006088-BF21-4FD5-870B-675EAADE47BD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D60626-1ACC-48B1-8201-AA7BD5684B54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3200" b="1">
                <a:solidFill>
                  <a:schemeClr val="tx2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000">
                <a:latin typeface="Calibri" pitchFamily="34" charset="0"/>
                <a:cs typeface="Calibri" pitchFamily="34" charset="0"/>
              </a:defRPr>
            </a:lvl1pPr>
            <a:lvl2pPr>
              <a:defRPr sz="1800">
                <a:latin typeface="Calibri" pitchFamily="34" charset="0"/>
                <a:cs typeface="Calibri" pitchFamily="34" charset="0"/>
              </a:defRPr>
            </a:lvl2pPr>
            <a:lvl3pPr>
              <a:defRPr sz="1800">
                <a:latin typeface="Calibri" pitchFamily="34" charset="0"/>
                <a:cs typeface="Calibri" pitchFamily="34" charset="0"/>
              </a:defRPr>
            </a:lvl3pPr>
            <a:lvl4pPr>
              <a:defRPr sz="1800">
                <a:latin typeface="Calibri" pitchFamily="34" charset="0"/>
                <a:cs typeface="Calibri" pitchFamily="34" charset="0"/>
              </a:defRPr>
            </a:lvl4pPr>
            <a:lvl5pPr>
              <a:defRPr sz="1800">
                <a:latin typeface="Calibri" pitchFamily="34" charset="0"/>
                <a:cs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2000">
                <a:latin typeface="Calibri" pitchFamily="34" charset="0"/>
                <a:cs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F5D59E-3020-483D-90FC-392986F41C50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800" b="1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Calibri" pitchFamily="34" charset="0"/>
                <a:cs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2000">
                <a:latin typeface="Calibri" pitchFamily="34" charset="0"/>
                <a:cs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2DB302-961D-41B7-BD2E-EA757E550C4C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pitchFamily="34" charset="0"/>
                <a:cs typeface="Calibri" pitchFamily="34" charset="0"/>
              </a:defRPr>
            </a:lvl1pPr>
            <a:lvl2pPr>
              <a:defRPr>
                <a:latin typeface="Calibri" pitchFamily="34" charset="0"/>
                <a:cs typeface="Calibri" pitchFamily="34" charset="0"/>
              </a:defRPr>
            </a:lvl2pPr>
            <a:lvl3pPr>
              <a:defRPr>
                <a:latin typeface="Calibri" pitchFamily="34" charset="0"/>
                <a:cs typeface="Calibri" pitchFamily="34" charset="0"/>
              </a:defRPr>
            </a:lvl3pPr>
            <a:lvl4pPr>
              <a:defRPr>
                <a:latin typeface="Calibri" pitchFamily="34" charset="0"/>
                <a:cs typeface="Calibri" pitchFamily="34" charset="0"/>
              </a:defRPr>
            </a:lvl4pPr>
            <a:lvl5pPr>
              <a:defRPr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852D4D-CA63-4F5E-A04D-C043C1229BEE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3" y="142875"/>
            <a:ext cx="2141537" cy="5735638"/>
          </a:xfrm>
        </p:spPr>
        <p:txBody>
          <a:bodyPr vert="eaVert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31775" y="142875"/>
            <a:ext cx="6275388" cy="5735638"/>
          </a:xfrm>
        </p:spPr>
        <p:txBody>
          <a:bodyPr vert="eaVert"/>
          <a:lstStyle>
            <a:lvl1pPr>
              <a:defRPr>
                <a:latin typeface="Calibri" pitchFamily="34" charset="0"/>
                <a:cs typeface="Calibri" pitchFamily="34" charset="0"/>
              </a:defRPr>
            </a:lvl1pPr>
            <a:lvl2pPr>
              <a:defRPr>
                <a:latin typeface="Calibri" pitchFamily="34" charset="0"/>
                <a:cs typeface="Calibri" pitchFamily="34" charset="0"/>
              </a:defRPr>
            </a:lvl2pPr>
            <a:lvl3pPr>
              <a:defRPr>
                <a:latin typeface="Calibri" pitchFamily="34" charset="0"/>
                <a:cs typeface="Calibri" pitchFamily="34" charset="0"/>
              </a:defRPr>
            </a:lvl3pPr>
            <a:lvl4pPr>
              <a:defRPr>
                <a:latin typeface="Calibri" pitchFamily="34" charset="0"/>
                <a:cs typeface="Calibri" pitchFamily="34" charset="0"/>
              </a:defRPr>
            </a:lvl4pPr>
            <a:lvl5pPr>
              <a:defRPr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C0706DD-24B8-4851-91EA-2616D1811F38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selected_powerpoint_bg_2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12"/>
          <p:cNvSpPr/>
          <p:nvPr userDrawn="1"/>
        </p:nvSpPr>
        <p:spPr>
          <a:xfrm>
            <a:off x="0" y="6321425"/>
            <a:ext cx="8810625" cy="466344"/>
          </a:xfrm>
          <a:prstGeom prst="rect">
            <a:avLst/>
          </a:prstGeom>
          <a:solidFill>
            <a:schemeClr val="bg1"/>
          </a:solidFill>
          <a:ln w="9525">
            <a:solidFill>
              <a:srgbClr val="AAAA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27" descr="ti_logo_powerpoint_1_line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75438" y="6440488"/>
            <a:ext cx="1874837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2900" y="1943100"/>
            <a:ext cx="8458200" cy="1470025"/>
          </a:xfrm>
        </p:spPr>
        <p:txBody>
          <a:bodyPr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2900" y="3698875"/>
            <a:ext cx="8458200" cy="1485900"/>
          </a:xfrm>
          <a:ln/>
        </p:spPr>
        <p:txBody>
          <a:bodyPr/>
          <a:lstStyle>
            <a:lvl1pPr marL="0" indent="0">
              <a:buFontTx/>
              <a:buNone/>
              <a:defRPr b="1"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2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642100" y="6038850"/>
            <a:ext cx="2133600" cy="206375"/>
          </a:xfrm>
        </p:spPr>
        <p:txBody>
          <a:bodyPr/>
          <a:lstStyle>
            <a:lvl1pPr>
              <a:defRPr/>
            </a:lvl1pPr>
          </a:lstStyle>
          <a:p>
            <a:fld id="{B09843C0-6DAC-490D-A4BA-BCECDC8ED96F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selected_powerpoint_bg_1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 userDrawn="1"/>
        </p:nvSpPr>
        <p:spPr>
          <a:xfrm>
            <a:off x="0" y="6324600"/>
            <a:ext cx="8804275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0" y="6321425"/>
            <a:ext cx="8810625" cy="466344"/>
          </a:xfrm>
          <a:prstGeom prst="rect">
            <a:avLst/>
          </a:prstGeom>
          <a:solidFill>
            <a:schemeClr val="bg1"/>
          </a:solidFill>
          <a:ln w="9525">
            <a:solidFill>
              <a:srgbClr val="AAAA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27" descr="ti_logo_powerpoint_1_line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75438" y="6440488"/>
            <a:ext cx="1874837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2900" y="1943100"/>
            <a:ext cx="8458200" cy="1470025"/>
          </a:xfrm>
        </p:spPr>
        <p:txBody>
          <a:bodyPr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2900" y="3698875"/>
            <a:ext cx="8458200" cy="1485900"/>
          </a:xfrm>
          <a:ln/>
        </p:spPr>
        <p:txBody>
          <a:bodyPr/>
          <a:lstStyle>
            <a:lvl1pPr marL="0" indent="0">
              <a:buFontTx/>
              <a:buNone/>
              <a:defRPr b="1"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2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642100" y="6038850"/>
            <a:ext cx="2133600" cy="206375"/>
          </a:xfrm>
        </p:spPr>
        <p:txBody>
          <a:bodyPr/>
          <a:lstStyle>
            <a:lvl1pPr>
              <a:defRPr/>
            </a:lvl1pPr>
          </a:lstStyle>
          <a:p>
            <a:fld id="{F2394529-A9B3-4A54-83EC-E61379E8334E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selected_powerpoint_bg_1_grey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 userDrawn="1"/>
        </p:nvSpPr>
        <p:spPr>
          <a:xfrm>
            <a:off x="0" y="6324600"/>
            <a:ext cx="878205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0" y="6321425"/>
            <a:ext cx="8810625" cy="466344"/>
          </a:xfrm>
          <a:prstGeom prst="rect">
            <a:avLst/>
          </a:prstGeom>
          <a:solidFill>
            <a:schemeClr val="bg1"/>
          </a:solidFill>
          <a:ln w="9525">
            <a:solidFill>
              <a:srgbClr val="AAAA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27" descr="ti_logo_powerpoint_1_line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75438" y="6440488"/>
            <a:ext cx="1874837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2900" y="1943100"/>
            <a:ext cx="8458200" cy="1470025"/>
          </a:xfrm>
        </p:spPr>
        <p:txBody>
          <a:bodyPr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2900" y="3698875"/>
            <a:ext cx="8458200" cy="1485900"/>
          </a:xfrm>
          <a:ln/>
        </p:spPr>
        <p:txBody>
          <a:bodyPr/>
          <a:lstStyle>
            <a:lvl1pPr marL="0" indent="0">
              <a:buFontTx/>
              <a:buNone/>
              <a:defRPr b="1"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2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642100" y="6038850"/>
            <a:ext cx="2133600" cy="206375"/>
          </a:xfrm>
        </p:spPr>
        <p:txBody>
          <a:bodyPr/>
          <a:lstStyle>
            <a:lvl1pPr>
              <a:defRPr/>
            </a:lvl1pPr>
          </a:lstStyle>
          <a:p>
            <a:fld id="{91A5AC0A-F4BD-4464-80DC-A88E0D9F781D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375" y="1048468"/>
            <a:ext cx="8467725" cy="4945932"/>
          </a:xfrm>
        </p:spPr>
        <p:txBody>
          <a:bodyPr/>
          <a:lstStyle>
            <a:lvl1pPr>
              <a:spcBef>
                <a:spcPts val="800"/>
              </a:spcBef>
              <a:defRPr>
                <a:latin typeface="Calibri" pitchFamily="34" charset="0"/>
                <a:cs typeface="Calibri" pitchFamily="34" charset="0"/>
              </a:defRPr>
            </a:lvl1pPr>
            <a:lvl2pPr>
              <a:defRPr>
                <a:latin typeface="Calibri" pitchFamily="34" charset="0"/>
                <a:cs typeface="Calibri" pitchFamily="34" charset="0"/>
              </a:defRPr>
            </a:lvl2pPr>
            <a:lvl3pPr>
              <a:defRPr sz="1800">
                <a:latin typeface="Calibri" pitchFamily="34" charset="0"/>
                <a:cs typeface="Calibri" pitchFamily="34" charset="0"/>
              </a:defRPr>
            </a:lvl3pPr>
            <a:lvl4pPr>
              <a:defRPr sz="1800">
                <a:latin typeface="Calibri" pitchFamily="34" charset="0"/>
                <a:cs typeface="Calibri" pitchFamily="34" charset="0"/>
              </a:defRPr>
            </a:lvl4pPr>
            <a:lvl5pPr>
              <a:defRPr sz="18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B20521C-F793-4067-BB07-C7AF74E21EF3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  <a:cs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638925" y="6049963"/>
            <a:ext cx="2133600" cy="206375"/>
          </a:xfrm>
        </p:spPr>
        <p:txBody>
          <a:bodyPr/>
          <a:lstStyle>
            <a:lvl1pPr>
              <a:defRPr/>
            </a:lvl1pPr>
          </a:lstStyle>
          <a:p>
            <a:fld id="{156AB8A3-9FE4-4612-8857-687BFF70DD9F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3375" y="1185863"/>
            <a:ext cx="4157663" cy="4692650"/>
          </a:xfrm>
        </p:spPr>
        <p:txBody>
          <a:bodyPr/>
          <a:lstStyle>
            <a:lvl1pPr>
              <a:defRPr sz="2000">
                <a:latin typeface="Calibri" pitchFamily="34" charset="0"/>
                <a:cs typeface="Calibri" pitchFamily="34" charset="0"/>
              </a:defRPr>
            </a:lvl1pPr>
            <a:lvl2pPr>
              <a:defRPr sz="1800">
                <a:latin typeface="Calibri" pitchFamily="34" charset="0"/>
                <a:cs typeface="Calibri" pitchFamily="34" charset="0"/>
              </a:defRPr>
            </a:lvl2pPr>
            <a:lvl3pPr>
              <a:defRPr sz="1800">
                <a:latin typeface="Calibri" pitchFamily="34" charset="0"/>
                <a:cs typeface="Calibri" pitchFamily="34" charset="0"/>
              </a:defRPr>
            </a:lvl3pPr>
            <a:lvl4pPr>
              <a:defRPr sz="1800">
                <a:latin typeface="Calibri" pitchFamily="34" charset="0"/>
                <a:cs typeface="Calibri" pitchFamily="34" charset="0"/>
              </a:defRPr>
            </a:lvl4pPr>
            <a:lvl5pPr>
              <a:defRPr sz="1800">
                <a:latin typeface="Calibri" pitchFamily="34" charset="0"/>
                <a:cs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185863"/>
            <a:ext cx="4157662" cy="4692650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2000" smtClean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algn="l" rtl="0" eaLnBrk="0" fontAlgn="base" hangingPunct="0">
              <a:spcAft>
                <a:spcPct val="0"/>
              </a:spcAft>
              <a:defRPr lang="en-US" sz="1800" smtClean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algn="l" rtl="0" eaLnBrk="0" fontAlgn="base" hangingPunct="0">
              <a:spcAft>
                <a:spcPct val="0"/>
              </a:spcAft>
              <a:defRPr lang="en-US" sz="1800" smtClean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3pPr>
            <a:lvl4pPr algn="l" rtl="0" eaLnBrk="0" fontAlgn="base" hangingPunct="0">
              <a:spcAft>
                <a:spcPct val="0"/>
              </a:spcAft>
              <a:defRPr lang="en-US" sz="1800" smtClean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4pPr>
            <a:lvl5pPr algn="l" rtl="0" eaLnBrk="0" fontAlgn="base" hangingPunct="0">
              <a:spcAft>
                <a:spcPct val="0"/>
              </a:spcAft>
              <a:defRPr lang="en-US" sz="18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A6A834-CC4A-4943-952A-D55BFAADAD59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  <a:cs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000">
                <a:latin typeface="Calibri" pitchFamily="34" charset="0"/>
                <a:cs typeface="Calibri" pitchFamily="34" charset="0"/>
              </a:defRPr>
            </a:lvl1pPr>
            <a:lvl2pPr>
              <a:defRPr sz="1800">
                <a:latin typeface="Calibri" pitchFamily="34" charset="0"/>
                <a:cs typeface="Calibri" pitchFamily="34" charset="0"/>
              </a:defRPr>
            </a:lvl2pPr>
            <a:lvl3pPr>
              <a:defRPr sz="1800">
                <a:latin typeface="Calibri" pitchFamily="34" charset="0"/>
                <a:cs typeface="Calibri" pitchFamily="34" charset="0"/>
              </a:defRPr>
            </a:lvl3pPr>
            <a:lvl4pPr>
              <a:defRPr sz="1800">
                <a:latin typeface="Calibri" pitchFamily="34" charset="0"/>
                <a:cs typeface="Calibri" pitchFamily="34" charset="0"/>
              </a:defRPr>
            </a:lvl4pPr>
            <a:lvl5pPr>
              <a:defRPr sz="1800">
                <a:latin typeface="Calibri" pitchFamily="34" charset="0"/>
                <a:cs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  <a:cs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000">
                <a:latin typeface="Calibri" pitchFamily="34" charset="0"/>
                <a:cs typeface="Calibri" pitchFamily="34" charset="0"/>
              </a:defRPr>
            </a:lvl1pPr>
            <a:lvl2pPr>
              <a:defRPr sz="1800">
                <a:latin typeface="Calibri" pitchFamily="34" charset="0"/>
                <a:cs typeface="Calibri" pitchFamily="34" charset="0"/>
              </a:defRPr>
            </a:lvl2pPr>
            <a:lvl3pPr>
              <a:defRPr sz="1800">
                <a:latin typeface="Calibri" pitchFamily="34" charset="0"/>
                <a:cs typeface="Calibri" pitchFamily="34" charset="0"/>
              </a:defRPr>
            </a:lvl3pPr>
            <a:lvl4pPr>
              <a:defRPr sz="1800">
                <a:latin typeface="Calibri" pitchFamily="34" charset="0"/>
                <a:cs typeface="Calibri" pitchFamily="34" charset="0"/>
              </a:defRPr>
            </a:lvl4pPr>
            <a:lvl5pPr>
              <a:defRPr sz="1800">
                <a:latin typeface="Calibri" pitchFamily="34" charset="0"/>
                <a:cs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3D8EEF-7576-4AB0-8518-088FB58AB734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3D9FE4-F784-4A94-8F3E-54A098F0E8CC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>
          <a:xfrm>
            <a:off x="0" y="6324600"/>
            <a:ext cx="8804275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41275" y="6324600"/>
            <a:ext cx="8740775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0" y="6321425"/>
            <a:ext cx="8810625" cy="466344"/>
          </a:xfrm>
          <a:prstGeom prst="rect">
            <a:avLst/>
          </a:prstGeom>
          <a:solidFill>
            <a:schemeClr val="bg1"/>
          </a:solidFill>
          <a:ln w="9525">
            <a:solidFill>
              <a:srgbClr val="AAAA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8" name="Picture 8" descr="ti_logo_powerpoint_1_line.png"/>
          <p:cNvPicPr>
            <a:picLocks noChangeAspect="1"/>
          </p:cNvPicPr>
          <p:nvPr userDrawn="1"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6675438" y="6440488"/>
            <a:ext cx="1874837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31775" y="142875"/>
            <a:ext cx="8458200" cy="814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3375" y="1058863"/>
            <a:ext cx="8467725" cy="49355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42100" y="6049963"/>
            <a:ext cx="2133600" cy="20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/>
            </a:lvl1pPr>
          </a:lstStyle>
          <a:p>
            <a:fld id="{3144B24B-BAB1-431A-82C6-36E096187F50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28" r:id="rId5"/>
    <p:sldLayoutId id="2147483741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  <p:sldLayoutId id="2147483735" r:id="rId13"/>
    <p:sldLayoutId id="2147483736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alibri" pitchFamily="34" charset="0"/>
          <a:ea typeface="+mj-ea"/>
          <a:cs typeface="Calibri" pitchFamily="34" charset="0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5pPr>
      <a:lvl6pPr marL="457200" algn="l" rtl="0" fontAlgn="base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6pPr>
      <a:lvl7pPr marL="914400" algn="l" rtl="0" fontAlgn="base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7pPr>
      <a:lvl8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8pPr>
      <a:lvl9pPr marL="1828800" algn="l" rtl="0" fontAlgn="base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9pPr>
    </p:titleStyle>
    <p:bodyStyle>
      <a:lvl1pPr marL="227013" indent="-227013" algn="l" rtl="0" eaLnBrk="0" fontAlgn="base" hangingPunct="0">
        <a:spcBef>
          <a:spcPts val="8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233363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2pPr>
      <a:lvl3pPr marL="854075" indent="-165100" algn="l" rtl="0" eaLnBrk="0" fontAlgn="base" hangingPunct="0">
        <a:spcBef>
          <a:spcPct val="15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201738" indent="-233363" algn="l" rtl="0" eaLnBrk="0" fontAlgn="base" hangingPunct="0">
        <a:spcBef>
          <a:spcPct val="5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1489075" indent="-173038" algn="l" rtl="0" eaLnBrk="0" fontAlgn="base" hangingPunct="0">
        <a:spcBef>
          <a:spcPct val="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1946275" indent="-173038" algn="l" rtl="0" fontAlgn="base">
        <a:spcBef>
          <a:spcPct val="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403475" indent="-173038" algn="l" rtl="0" fontAlgn="base">
        <a:spcBef>
          <a:spcPct val="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2860675" indent="-173038" algn="l" rtl="0" fontAlgn="base">
        <a:spcBef>
          <a:spcPct val="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317875" indent="-173038" algn="l" rtl="0" fontAlgn="base">
        <a:spcBef>
          <a:spcPct val="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tags" Target="../tags/tag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4.v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5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6.v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processors.wiki.ti.com/index.php/Configuring_Interrupts_on_Keystone_Devices" TargetMode="Externa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7.v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i.com/lit/SPRUGW0C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://e2e.ti.com/" TargetMode="External"/><Relationship Id="rId4" Type="http://schemas.openxmlformats.org/officeDocument/2006/relationships/hyperlink" Target="http://www.ti.com/lit/SPRUGW4A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1.v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2.v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3.v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KeyStone Interrupts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KeyStone Training</a:t>
            </a:r>
          </a:p>
          <a:p>
            <a:r>
              <a:rPr lang="en-US" dirty="0" smtClean="0"/>
              <a:t>Multicore Applications</a:t>
            </a:r>
          </a:p>
          <a:p>
            <a:r>
              <a:rPr lang="en-US" dirty="0" smtClean="0"/>
              <a:t>Literature Number: SPRPXXX</a:t>
            </a:r>
            <a:endParaRPr lang="en-US" dirty="0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824F433E-C10F-4552-9AE4-5D3BF20D1F80}" type="slidenum">
              <a:rPr lang="en-US"/>
              <a:pPr/>
              <a:t>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6243642"/>
            <a:ext cx="8886825" cy="55006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28625" y="153194"/>
            <a:ext cx="8229600" cy="704055"/>
          </a:xfrm>
        </p:spPr>
        <p:txBody>
          <a:bodyPr>
            <a:normAutofit fontScale="90000"/>
          </a:bodyPr>
          <a:lstStyle/>
          <a:p>
            <a:r>
              <a:rPr lang="en-US" sz="3200" dirty="0" smtClean="0"/>
              <a:t>C66x CorePac Input Events</a:t>
            </a:r>
            <a:br>
              <a:rPr lang="en-US" sz="3200" dirty="0" smtClean="0"/>
            </a:br>
            <a:r>
              <a:rPr lang="en-US" sz="3200" dirty="0" smtClean="0"/>
              <a:t>(CorePac Events Only)</a:t>
            </a:r>
            <a:endParaRPr lang="en-US" sz="36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 l="3504" r="18686"/>
          <a:stretch>
            <a:fillRect/>
          </a:stretch>
        </p:blipFill>
        <p:spPr bwMode="auto">
          <a:xfrm>
            <a:off x="400049" y="952895"/>
            <a:ext cx="4578073" cy="58479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5150644" y="1143000"/>
            <a:ext cx="376475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From the System Event Mapping table in the C66x DSP CorePac User Guide: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128 CorePac events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22 assigned events</a:t>
            </a:r>
            <a:br>
              <a:rPr lang="en-US" dirty="0" smtClean="0">
                <a:latin typeface="Calibri" pitchFamily="34" charset="0"/>
                <a:cs typeface="Calibri" pitchFamily="34" charset="0"/>
              </a:rPr>
            </a:br>
            <a:r>
              <a:rPr lang="en-US" dirty="0" smtClean="0">
                <a:latin typeface="Calibri" pitchFamily="34" charset="0"/>
                <a:cs typeface="Calibri" pitchFamily="34" charset="0"/>
              </a:rPr>
              <a:t>NOTE: 4 used for event combining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7 reserved events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99 available events; The available events are connected to the device (mostly via CIC).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Total of 124 “unique”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Corepac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input events</a:t>
            </a:r>
            <a:br>
              <a:rPr lang="en-US" dirty="0" smtClean="0">
                <a:latin typeface="Calibri" pitchFamily="34" charset="0"/>
                <a:cs typeface="Calibri" pitchFamily="34" charset="0"/>
              </a:rPr>
            </a:br>
            <a:endParaRPr lang="en-US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3D9FE4-F784-4A94-8F3E-54A098F0E8CC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15747" y="1132636"/>
            <a:ext cx="4498848" cy="644957"/>
          </a:xfrm>
          <a:prstGeom prst="rect">
            <a:avLst/>
          </a:prstGeom>
          <a:solidFill>
            <a:srgbClr val="FFFF00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23061" y="2456689"/>
            <a:ext cx="4498848" cy="330402"/>
          </a:xfrm>
          <a:prstGeom prst="rect">
            <a:avLst/>
          </a:prstGeom>
          <a:solidFill>
            <a:srgbClr val="FFFF00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21842" y="2960219"/>
            <a:ext cx="4498848" cy="330402"/>
          </a:xfrm>
          <a:prstGeom prst="rect">
            <a:avLst/>
          </a:prstGeom>
          <a:solidFill>
            <a:srgbClr val="FFFF00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19403" y="4771950"/>
            <a:ext cx="4498848" cy="1987295"/>
          </a:xfrm>
          <a:prstGeom prst="rect">
            <a:avLst/>
          </a:prstGeom>
          <a:solidFill>
            <a:srgbClr val="FFFF00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20623" y="3950208"/>
            <a:ext cx="4498848" cy="153618"/>
          </a:xfrm>
          <a:prstGeom prst="rect">
            <a:avLst/>
          </a:prstGeom>
          <a:solidFill>
            <a:srgbClr val="FFFF00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419408" y="4446413"/>
            <a:ext cx="4498848" cy="153618"/>
          </a:xfrm>
          <a:prstGeom prst="rect">
            <a:avLst/>
          </a:prstGeom>
          <a:solidFill>
            <a:srgbClr val="FFFF00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19403" y="1966571"/>
            <a:ext cx="4498848" cy="153618"/>
          </a:xfrm>
          <a:prstGeom prst="rect">
            <a:avLst/>
          </a:prstGeom>
          <a:solidFill>
            <a:srgbClr val="FFFF00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418184" y="2287221"/>
            <a:ext cx="4498848" cy="153618"/>
          </a:xfrm>
          <a:prstGeom prst="rect">
            <a:avLst/>
          </a:prstGeom>
          <a:solidFill>
            <a:srgbClr val="FFFF00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424279" y="3288184"/>
            <a:ext cx="4498848" cy="153618"/>
          </a:xfrm>
          <a:prstGeom prst="rect">
            <a:avLst/>
          </a:prstGeom>
          <a:solidFill>
            <a:srgbClr val="FFFF00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424280" y="3617368"/>
            <a:ext cx="4498848" cy="153618"/>
          </a:xfrm>
          <a:prstGeom prst="rect">
            <a:avLst/>
          </a:prstGeom>
          <a:solidFill>
            <a:srgbClr val="FFFF00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423060" y="4120899"/>
            <a:ext cx="4498848" cy="153618"/>
          </a:xfrm>
          <a:prstGeom prst="rect">
            <a:avLst/>
          </a:prstGeom>
          <a:solidFill>
            <a:srgbClr val="FFFF00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418185" y="1789787"/>
            <a:ext cx="4498848" cy="153618"/>
          </a:xfrm>
          <a:prstGeom prst="rect">
            <a:avLst/>
          </a:prstGeom>
          <a:solidFill>
            <a:srgbClr val="FFFF00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416966" y="2125068"/>
            <a:ext cx="4498848" cy="153618"/>
          </a:xfrm>
          <a:prstGeom prst="rect">
            <a:avLst/>
          </a:prstGeom>
          <a:solidFill>
            <a:srgbClr val="FFFF00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416967" y="2790750"/>
            <a:ext cx="4498848" cy="153618"/>
          </a:xfrm>
          <a:prstGeom prst="rect">
            <a:avLst/>
          </a:prstGeom>
          <a:solidFill>
            <a:srgbClr val="FFFF00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424281" y="3449118"/>
            <a:ext cx="4498848" cy="153618"/>
          </a:xfrm>
          <a:prstGeom prst="rect">
            <a:avLst/>
          </a:prstGeom>
          <a:solidFill>
            <a:srgbClr val="FFFF00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424280" y="3785618"/>
            <a:ext cx="4498848" cy="153618"/>
          </a:xfrm>
          <a:prstGeom prst="rect">
            <a:avLst/>
          </a:prstGeom>
          <a:solidFill>
            <a:srgbClr val="FFFF00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424281" y="4283051"/>
            <a:ext cx="4498848" cy="153618"/>
          </a:xfrm>
          <a:prstGeom prst="rect">
            <a:avLst/>
          </a:prstGeom>
          <a:solidFill>
            <a:srgbClr val="FFFF00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416966" y="4619549"/>
            <a:ext cx="4498848" cy="153618"/>
          </a:xfrm>
          <a:prstGeom prst="rect">
            <a:avLst/>
          </a:prstGeom>
          <a:solidFill>
            <a:srgbClr val="FFFF00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238034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1" animBg="1"/>
      <p:bldP spid="23" grpId="1" animBg="1"/>
      <p:bldP spid="24" grpId="0" animBg="1"/>
      <p:bldP spid="25" grpId="1" animBg="1"/>
      <p:bldP spid="26" grpId="1" animBg="1"/>
      <p:bldP spid="27" grpId="1" animBg="1"/>
      <p:bldP spid="28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6243642"/>
            <a:ext cx="8886825" cy="55006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 b="717"/>
          <a:stretch>
            <a:fillRect/>
          </a:stretch>
        </p:blipFill>
        <p:spPr bwMode="auto">
          <a:xfrm>
            <a:off x="1245326" y="948692"/>
            <a:ext cx="6784249" cy="56115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/>
          <p:nvPr/>
        </p:nvSpPr>
        <p:spPr>
          <a:xfrm>
            <a:off x="1331366" y="4213555"/>
            <a:ext cx="6495898" cy="1419150"/>
          </a:xfrm>
          <a:prstGeom prst="rect">
            <a:avLst/>
          </a:prstGeom>
          <a:solidFill>
            <a:srgbClr val="FFFF00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3D9FE4-F784-4A94-8F3E-54A098F0E8CC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Title 3"/>
          <p:cNvSpPr>
            <a:spLocks noGrp="1"/>
          </p:cNvSpPr>
          <p:nvPr>
            <p:ph type="title"/>
          </p:nvPr>
        </p:nvSpPr>
        <p:spPr>
          <a:xfrm>
            <a:off x="457200" y="103188"/>
            <a:ext cx="8229600" cy="776378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C66x CorePac Events (CIC Output)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 smtClean="0"/>
              <a:t>for KeyStone II Devices</a:t>
            </a:r>
            <a:endParaRPr lang="en-US" sz="3600" dirty="0"/>
          </a:p>
        </p:txBody>
      </p:sp>
    </p:spTree>
    <p:extLst>
      <p:ext uri="{BB962C8B-B14F-4D97-AF65-F5344CB8AC3E}">
        <p14:creationId xmlns="" xmlns:p14="http://schemas.microsoft.com/office/powerpoint/2010/main" val="3024861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775" y="295275"/>
            <a:ext cx="8458200" cy="661988"/>
          </a:xfrm>
        </p:spPr>
        <p:txBody>
          <a:bodyPr/>
          <a:lstStyle/>
          <a:p>
            <a:r>
              <a:rPr lang="en-US" dirty="0" smtClean="0"/>
              <a:t>Configure HWI Using CSL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3D9FE4-F784-4A94-8F3E-54A098F0E8CC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14325" y="1171575"/>
            <a:ext cx="8372805" cy="43088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CSL </a:t>
            </a:r>
            <a:r>
              <a:rPr lang="en-US" dirty="0">
                <a:latin typeface="Calibri" pitchFamily="34" charset="0"/>
                <a:cs typeface="Calibri" pitchFamily="34" charset="0"/>
              </a:rPr>
              <a:t>interrupt files are in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the release:</a:t>
            </a:r>
            <a:r>
              <a:rPr lang="en-US" dirty="0"/>
              <a:t/>
            </a:r>
            <a:br>
              <a:rPr lang="en-US" dirty="0"/>
            </a:b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MCSDK_3_0_4_18\pdk_keystone2_3_00_04_18\packages\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ti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csl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intc</a:t>
            </a: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Include files: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csl_intc.h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csl_intcAux.h</a:t>
            </a: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Source files in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src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/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intc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directory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CSL_intcPlugEventHandler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CSL_intcInit()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CSL_intcGlobalNmiEnable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CSL_intcGlobalEnable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CSL_intcHwControl()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CSL_intcOpen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And many more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NOTE: In addition to the mapping, the interrupt must be enabled: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Global Enable activates the global interrupt register.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Then enable specific interrupt can be activated.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This presentation will not get into details of enabling the interrupts.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372862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0318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KeyStone II Interrupt Topology</a:t>
            </a:r>
            <a:endParaRPr lang="en-US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5943600" y="600056"/>
            <a:ext cx="2971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All events from all IP come to the interrupt controllers.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Some are connected directly to C66x or other masters (EDMA, ARM, Hyperlink)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Some are mapped by the interrupt controllers </a:t>
            </a:r>
          </a:p>
          <a:p>
            <a:endParaRPr lang="en-US" dirty="0"/>
          </a:p>
        </p:txBody>
      </p:sp>
      <p:grpSp>
        <p:nvGrpSpPr>
          <p:cNvPr id="5" name="Group 151"/>
          <p:cNvGrpSpPr/>
          <p:nvPr>
            <p:custDataLst>
              <p:tags r:id="rId1"/>
            </p:custDataLst>
          </p:nvPr>
        </p:nvGrpSpPr>
        <p:grpSpPr>
          <a:xfrm>
            <a:off x="85284" y="512468"/>
            <a:ext cx="5829522" cy="5729025"/>
            <a:chOff x="1521179" y="962526"/>
            <a:chExt cx="5829522" cy="5729025"/>
          </a:xfrm>
        </p:grpSpPr>
        <p:grpSp>
          <p:nvGrpSpPr>
            <p:cNvPr id="7" name="Group 148"/>
            <p:cNvGrpSpPr/>
            <p:nvPr/>
          </p:nvGrpSpPr>
          <p:grpSpPr>
            <a:xfrm>
              <a:off x="6982372" y="4774131"/>
              <a:ext cx="368329" cy="1676940"/>
              <a:chOff x="6982372" y="4774131"/>
              <a:chExt cx="368329" cy="1676940"/>
            </a:xfrm>
          </p:grpSpPr>
          <p:cxnSp>
            <p:nvCxnSpPr>
              <p:cNvPr id="67" name="Straight Arrow Connector 66"/>
              <p:cNvCxnSpPr/>
              <p:nvPr/>
            </p:nvCxnSpPr>
            <p:spPr bwMode="auto">
              <a:xfrm>
                <a:off x="6982372" y="4782697"/>
                <a:ext cx="347472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lg" len="med"/>
                <a:tailEnd type="none"/>
              </a:ln>
              <a:effectLst/>
            </p:spPr>
          </p:cxnSp>
          <p:cxnSp>
            <p:nvCxnSpPr>
              <p:cNvPr id="68" name="Straight Arrow Connector 67"/>
              <p:cNvCxnSpPr/>
              <p:nvPr/>
            </p:nvCxnSpPr>
            <p:spPr bwMode="auto">
              <a:xfrm>
                <a:off x="6990393" y="5079479"/>
                <a:ext cx="347472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lg" len="med"/>
                <a:tailEnd type="none"/>
              </a:ln>
              <a:effectLst/>
            </p:spPr>
          </p:cxnSp>
          <p:cxnSp>
            <p:nvCxnSpPr>
              <p:cNvPr id="69" name="Straight Arrow Connector 68"/>
              <p:cNvCxnSpPr/>
              <p:nvPr/>
            </p:nvCxnSpPr>
            <p:spPr bwMode="auto">
              <a:xfrm>
                <a:off x="6988789" y="5357011"/>
                <a:ext cx="347472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lg" len="med"/>
                <a:tailEnd type="none"/>
              </a:ln>
              <a:effectLst/>
            </p:spPr>
          </p:cxnSp>
          <p:cxnSp>
            <p:nvCxnSpPr>
              <p:cNvPr id="70" name="Straight Arrow Connector 69"/>
              <p:cNvCxnSpPr/>
              <p:nvPr/>
            </p:nvCxnSpPr>
            <p:spPr bwMode="auto">
              <a:xfrm>
                <a:off x="6987185" y="5634544"/>
                <a:ext cx="347472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lg" len="med"/>
                <a:tailEnd type="none"/>
              </a:ln>
              <a:effectLst/>
            </p:spPr>
          </p:cxnSp>
          <p:cxnSp>
            <p:nvCxnSpPr>
              <p:cNvPr id="71" name="Straight Arrow Connector 70"/>
              <p:cNvCxnSpPr/>
              <p:nvPr/>
            </p:nvCxnSpPr>
            <p:spPr bwMode="auto">
              <a:xfrm>
                <a:off x="6987186" y="5865546"/>
                <a:ext cx="347472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lg" len="med"/>
                <a:tailEnd type="none"/>
              </a:ln>
              <a:effectLst/>
            </p:spPr>
          </p:cxnSp>
          <p:cxnSp>
            <p:nvCxnSpPr>
              <p:cNvPr id="72" name="Straight Arrow Connector 71"/>
              <p:cNvCxnSpPr/>
              <p:nvPr/>
            </p:nvCxnSpPr>
            <p:spPr bwMode="auto">
              <a:xfrm>
                <a:off x="6985582" y="6143079"/>
                <a:ext cx="347472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lg" len="med"/>
                <a:tailEnd type="none"/>
              </a:ln>
              <a:effectLst/>
            </p:spPr>
          </p:cxnSp>
          <p:cxnSp>
            <p:nvCxnSpPr>
              <p:cNvPr id="73" name="Straight Arrow Connector 72"/>
              <p:cNvCxnSpPr/>
              <p:nvPr/>
            </p:nvCxnSpPr>
            <p:spPr bwMode="auto">
              <a:xfrm>
                <a:off x="7003229" y="6449483"/>
                <a:ext cx="347472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triangle" w="lg" len="med"/>
                <a:tailEnd type="none"/>
              </a:ln>
              <a:effectLst/>
            </p:spPr>
          </p:cxnSp>
          <p:cxnSp>
            <p:nvCxnSpPr>
              <p:cNvPr id="74" name="Straight Connector 73"/>
              <p:cNvCxnSpPr/>
              <p:nvPr/>
            </p:nvCxnSpPr>
            <p:spPr bwMode="auto">
              <a:xfrm>
                <a:off x="7324824" y="4774131"/>
                <a:ext cx="19251" cy="1673352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8" name="Rectangle 7"/>
            <p:cNvSpPr/>
            <p:nvPr/>
          </p:nvSpPr>
          <p:spPr bwMode="auto">
            <a:xfrm>
              <a:off x="3478171" y="1145137"/>
              <a:ext cx="846034" cy="169206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2200" dirty="0" smtClean="0"/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CIC0</a:t>
              </a: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3478171" y="2948300"/>
              <a:ext cx="846034" cy="169206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2200" dirty="0" smtClean="0"/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CIC1</a:t>
              </a: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3478170" y="4742916"/>
              <a:ext cx="846034" cy="169206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2200" dirty="0" smtClean="0"/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CIC2</a:t>
              </a:r>
            </a:p>
          </p:txBody>
        </p:sp>
        <p:grpSp>
          <p:nvGrpSpPr>
            <p:cNvPr id="11" name="Group 126"/>
            <p:cNvGrpSpPr/>
            <p:nvPr/>
          </p:nvGrpSpPr>
          <p:grpSpPr>
            <a:xfrm>
              <a:off x="1521179" y="962526"/>
              <a:ext cx="1914890" cy="4660605"/>
              <a:chOff x="1521179" y="962526"/>
              <a:chExt cx="1914890" cy="4660605"/>
            </a:xfrm>
          </p:grpSpPr>
          <p:sp>
            <p:nvSpPr>
              <p:cNvPr id="61" name="TextBox 9"/>
              <p:cNvSpPr txBox="1"/>
              <p:nvPr/>
            </p:nvSpPr>
            <p:spPr>
              <a:xfrm>
                <a:off x="1521179" y="3586247"/>
                <a:ext cx="112804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Events</a:t>
                </a:r>
                <a:endParaRPr lang="en-US" dirty="0"/>
              </a:p>
            </p:txBody>
          </p:sp>
          <p:cxnSp>
            <p:nvCxnSpPr>
              <p:cNvPr id="62" name="Straight Connector 13"/>
              <p:cNvCxnSpPr/>
              <p:nvPr/>
            </p:nvCxnSpPr>
            <p:spPr bwMode="auto">
              <a:xfrm>
                <a:off x="3108960" y="962526"/>
                <a:ext cx="35920" cy="4660605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63" name="Straight Connector 16"/>
              <p:cNvCxnSpPr/>
              <p:nvPr/>
            </p:nvCxnSpPr>
            <p:spPr bwMode="auto">
              <a:xfrm>
                <a:off x="2649224" y="3837061"/>
                <a:ext cx="487111" cy="0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64" name="Straight Arrow Connector 63"/>
              <p:cNvCxnSpPr/>
              <p:nvPr/>
            </p:nvCxnSpPr>
            <p:spPr bwMode="auto">
              <a:xfrm>
                <a:off x="3136339" y="3837061"/>
                <a:ext cx="273466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  <p:cxnSp>
            <p:nvCxnSpPr>
              <p:cNvPr id="65" name="Straight Arrow Connector 64"/>
              <p:cNvCxnSpPr/>
              <p:nvPr/>
            </p:nvCxnSpPr>
            <p:spPr bwMode="auto">
              <a:xfrm>
                <a:off x="3127448" y="1938470"/>
                <a:ext cx="273466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  <p:cxnSp>
            <p:nvCxnSpPr>
              <p:cNvPr id="66" name="Straight Arrow Connector 65"/>
              <p:cNvCxnSpPr/>
              <p:nvPr/>
            </p:nvCxnSpPr>
            <p:spPr bwMode="auto">
              <a:xfrm>
                <a:off x="3143461" y="5612082"/>
                <a:ext cx="292608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</p:grpSp>
        <p:sp>
          <p:nvSpPr>
            <p:cNvPr id="12" name="Rectangle 11"/>
            <p:cNvSpPr/>
            <p:nvPr/>
          </p:nvSpPr>
          <p:spPr bwMode="auto">
            <a:xfrm>
              <a:off x="5930815" y="1136589"/>
              <a:ext cx="1059679" cy="35892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dirty="0" smtClean="0"/>
                <a:t>C66x</a:t>
              </a:r>
              <a:br>
                <a:rPr lang="en-US" sz="1200" dirty="0" smtClean="0"/>
              </a:br>
              <a:r>
                <a:rPr lang="en-US" sz="1200" dirty="0" smtClean="0"/>
                <a:t>CorePac0</a:t>
              </a:r>
              <a:endPara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5929391" y="1588093"/>
              <a:ext cx="1059679" cy="35892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dirty="0" smtClean="0"/>
                <a:t>C66x</a:t>
              </a:r>
              <a:br>
                <a:rPr lang="en-US" sz="1200" dirty="0" smtClean="0"/>
              </a:br>
              <a:r>
                <a:rPr lang="en-US" sz="1200" dirty="0" smtClean="0"/>
                <a:t>CorePac1</a:t>
              </a:r>
              <a:endPara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5927967" y="2022506"/>
              <a:ext cx="1059679" cy="35892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dirty="0" smtClean="0"/>
                <a:t>C66x</a:t>
              </a:r>
              <a:br>
                <a:rPr lang="en-US" sz="1200" dirty="0" smtClean="0"/>
              </a:br>
              <a:r>
                <a:rPr lang="en-US" sz="1200" dirty="0" smtClean="0"/>
                <a:t>CorePac2</a:t>
              </a:r>
              <a:endPara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5926542" y="2456917"/>
              <a:ext cx="1059679" cy="35892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dirty="0" smtClean="0"/>
                <a:t>C66x</a:t>
              </a:r>
              <a:br>
                <a:rPr lang="en-US" sz="1200" dirty="0" smtClean="0"/>
              </a:br>
              <a:r>
                <a:rPr lang="en-US" sz="1200" dirty="0" smtClean="0"/>
                <a:t>CorePac3</a:t>
              </a:r>
              <a:endPara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grpSp>
          <p:nvGrpSpPr>
            <p:cNvPr id="16" name="Group 67"/>
            <p:cNvGrpSpPr/>
            <p:nvPr/>
          </p:nvGrpSpPr>
          <p:grpSpPr>
            <a:xfrm>
              <a:off x="5929390" y="2925507"/>
              <a:ext cx="1063952" cy="1670706"/>
              <a:chOff x="4570576" y="2814409"/>
              <a:chExt cx="1063952" cy="1670706"/>
            </a:xfrm>
          </p:grpSpPr>
          <p:sp>
            <p:nvSpPr>
              <p:cNvPr id="57" name="Rectangle 56"/>
              <p:cNvSpPr/>
              <p:nvPr/>
            </p:nvSpPr>
            <p:spPr bwMode="auto">
              <a:xfrm>
                <a:off x="4574849" y="2814409"/>
                <a:ext cx="1059679" cy="358924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dirty="0" smtClean="0"/>
                  <a:t>C66x</a:t>
                </a:r>
                <a:br>
                  <a:rPr lang="en-US" sz="1200" dirty="0" smtClean="0"/>
                </a:br>
                <a:r>
                  <a:rPr lang="en-US" sz="1200" dirty="0" smtClean="0"/>
                  <a:t>CorePac4</a:t>
                </a:r>
                <a:endPara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58" name="Rectangle 57"/>
              <p:cNvSpPr/>
              <p:nvPr/>
            </p:nvSpPr>
            <p:spPr bwMode="auto">
              <a:xfrm>
                <a:off x="4573426" y="3248821"/>
                <a:ext cx="1059679" cy="358924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dirty="0" smtClean="0"/>
                  <a:t>C66x</a:t>
                </a:r>
                <a:br>
                  <a:rPr lang="en-US" sz="1200" dirty="0" smtClean="0"/>
                </a:br>
                <a:r>
                  <a:rPr lang="en-US" sz="1200" dirty="0" smtClean="0"/>
                  <a:t>CorePac5</a:t>
                </a:r>
                <a:endPara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59" name="Rectangle 58"/>
              <p:cNvSpPr/>
              <p:nvPr/>
            </p:nvSpPr>
            <p:spPr bwMode="auto">
              <a:xfrm>
                <a:off x="4572001" y="3683233"/>
                <a:ext cx="1059679" cy="358924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dirty="0" smtClean="0"/>
                  <a:t>C66x</a:t>
                </a:r>
                <a:br>
                  <a:rPr lang="en-US" sz="1200" dirty="0" smtClean="0"/>
                </a:br>
                <a:r>
                  <a:rPr lang="en-US" sz="1200" dirty="0" smtClean="0"/>
                  <a:t>CorePac6</a:t>
                </a:r>
                <a:endPara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60" name="Rectangle 59"/>
              <p:cNvSpPr/>
              <p:nvPr/>
            </p:nvSpPr>
            <p:spPr bwMode="auto">
              <a:xfrm>
                <a:off x="4570576" y="4126191"/>
                <a:ext cx="1059679" cy="358924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dirty="0" smtClean="0"/>
                  <a:t>C66x</a:t>
                </a:r>
                <a:br>
                  <a:rPr lang="en-US" sz="1200" dirty="0" smtClean="0"/>
                </a:br>
                <a:r>
                  <a:rPr lang="en-US" sz="1200" dirty="0" smtClean="0"/>
                  <a:t>CorePac7</a:t>
                </a:r>
                <a:endPara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</p:grpSp>
        <p:grpSp>
          <p:nvGrpSpPr>
            <p:cNvPr id="17" name="Group 66"/>
            <p:cNvGrpSpPr/>
            <p:nvPr/>
          </p:nvGrpSpPr>
          <p:grpSpPr>
            <a:xfrm>
              <a:off x="5925114" y="4697406"/>
              <a:ext cx="1066802" cy="1991102"/>
              <a:chOff x="4566300" y="4611946"/>
              <a:chExt cx="1066802" cy="1991102"/>
            </a:xfrm>
          </p:grpSpPr>
          <p:sp>
            <p:nvSpPr>
              <p:cNvPr id="50" name="Rectangle 49"/>
              <p:cNvSpPr/>
              <p:nvPr/>
            </p:nvSpPr>
            <p:spPr bwMode="auto">
              <a:xfrm>
                <a:off x="4569149" y="4611946"/>
                <a:ext cx="1059679" cy="22499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dirty="0" smtClean="0"/>
                  <a:t>HyperLink</a:t>
                </a:r>
                <a:endPara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51" name="Rectangle 50"/>
              <p:cNvSpPr/>
              <p:nvPr/>
            </p:nvSpPr>
            <p:spPr bwMode="auto">
              <a:xfrm>
                <a:off x="4567725" y="4892519"/>
                <a:ext cx="1059679" cy="217866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dirty="0" smtClean="0"/>
                  <a:t>EDMA CC0</a:t>
                </a:r>
                <a:endPara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52" name="Rectangle 51"/>
              <p:cNvSpPr/>
              <p:nvPr/>
            </p:nvSpPr>
            <p:spPr bwMode="auto">
              <a:xfrm>
                <a:off x="4566300" y="5164561"/>
                <a:ext cx="1059679" cy="217866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dirty="0" smtClean="0"/>
                  <a:t>EDMA CC1</a:t>
                </a:r>
                <a:endPara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53" name="Rectangle 52"/>
              <p:cNvSpPr/>
              <p:nvPr/>
            </p:nvSpPr>
            <p:spPr bwMode="auto">
              <a:xfrm>
                <a:off x="4573423" y="5436604"/>
                <a:ext cx="1059679" cy="217866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dirty="0" smtClean="0"/>
                  <a:t>EDMA CC2</a:t>
                </a:r>
                <a:endPara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54" name="Rectangle 53"/>
              <p:cNvSpPr/>
              <p:nvPr/>
            </p:nvSpPr>
            <p:spPr bwMode="auto">
              <a:xfrm>
                <a:off x="4571999" y="5717191"/>
                <a:ext cx="1059679" cy="217866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dirty="0" smtClean="0"/>
                  <a:t>EDMA CC3</a:t>
                </a:r>
                <a:endPara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55" name="Rectangle 54"/>
              <p:cNvSpPr/>
              <p:nvPr/>
            </p:nvSpPr>
            <p:spPr bwMode="auto">
              <a:xfrm>
                <a:off x="4570574" y="5980687"/>
                <a:ext cx="1059679" cy="217866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dirty="0" smtClean="0"/>
                  <a:t>EDMA CC4</a:t>
                </a:r>
                <a:endPara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56" name="Rectangle 55"/>
              <p:cNvSpPr/>
              <p:nvPr/>
            </p:nvSpPr>
            <p:spPr bwMode="auto">
              <a:xfrm>
                <a:off x="4569152" y="6244124"/>
                <a:ext cx="1059679" cy="358924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dirty="0" smtClean="0"/>
                  <a:t>ARM A15</a:t>
                </a:r>
              </a:p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rPr>
                  <a:t>CorePac</a:t>
                </a:r>
              </a:p>
            </p:txBody>
          </p:sp>
        </p:grpSp>
        <p:grpSp>
          <p:nvGrpSpPr>
            <p:cNvPr id="18" name="Group 125"/>
            <p:cNvGrpSpPr/>
            <p:nvPr/>
          </p:nvGrpSpPr>
          <p:grpSpPr>
            <a:xfrm>
              <a:off x="3109633" y="976755"/>
              <a:ext cx="4205567" cy="3421990"/>
              <a:chOff x="3109633" y="976755"/>
              <a:chExt cx="4205567" cy="3421990"/>
            </a:xfrm>
          </p:grpSpPr>
          <p:cxnSp>
            <p:nvCxnSpPr>
              <p:cNvPr id="40" name="Straight Connector 39"/>
              <p:cNvCxnSpPr/>
              <p:nvPr/>
            </p:nvCxnSpPr>
            <p:spPr bwMode="auto">
              <a:xfrm>
                <a:off x="3109633" y="976755"/>
                <a:ext cx="4187952" cy="5022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1" name="Straight Arrow Connector 40"/>
              <p:cNvCxnSpPr/>
              <p:nvPr/>
            </p:nvCxnSpPr>
            <p:spPr bwMode="auto">
              <a:xfrm>
                <a:off x="7004826" y="1359356"/>
                <a:ext cx="273466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triangle" w="lg" len="med"/>
                <a:tailEnd type="none"/>
              </a:ln>
              <a:effectLst/>
            </p:spPr>
          </p:cxnSp>
          <p:cxnSp>
            <p:nvCxnSpPr>
              <p:cNvPr id="42" name="Straight Connector 41"/>
              <p:cNvCxnSpPr/>
              <p:nvPr/>
            </p:nvCxnSpPr>
            <p:spPr bwMode="auto">
              <a:xfrm>
                <a:off x="7284720" y="980171"/>
                <a:ext cx="30480" cy="3418574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3" name="Straight Arrow Connector 42"/>
              <p:cNvCxnSpPr/>
              <p:nvPr/>
            </p:nvCxnSpPr>
            <p:spPr bwMode="auto">
              <a:xfrm>
                <a:off x="7012847" y="1771638"/>
                <a:ext cx="273466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triangle" w="lg" len="med"/>
                <a:tailEnd type="none"/>
              </a:ln>
              <a:effectLst/>
            </p:spPr>
          </p:cxnSp>
          <p:cxnSp>
            <p:nvCxnSpPr>
              <p:cNvPr id="44" name="Straight Arrow Connector 43"/>
              <p:cNvCxnSpPr/>
              <p:nvPr/>
            </p:nvCxnSpPr>
            <p:spPr bwMode="auto">
              <a:xfrm>
                <a:off x="7020868" y="2183920"/>
                <a:ext cx="273466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triangle" w="lg" len="med"/>
                <a:tailEnd type="none"/>
              </a:ln>
              <a:effectLst/>
            </p:spPr>
          </p:cxnSp>
          <p:cxnSp>
            <p:nvCxnSpPr>
              <p:cNvPr id="45" name="Straight Arrow Connector 44"/>
              <p:cNvCxnSpPr/>
              <p:nvPr/>
            </p:nvCxnSpPr>
            <p:spPr bwMode="auto">
              <a:xfrm>
                <a:off x="7009639" y="2625078"/>
                <a:ext cx="273466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triangle" w="lg" len="med"/>
                <a:tailEnd type="none"/>
              </a:ln>
              <a:effectLst/>
            </p:spPr>
          </p:cxnSp>
          <p:cxnSp>
            <p:nvCxnSpPr>
              <p:cNvPr id="46" name="Straight Arrow Connector 45"/>
              <p:cNvCxnSpPr/>
              <p:nvPr/>
            </p:nvCxnSpPr>
            <p:spPr bwMode="auto">
              <a:xfrm>
                <a:off x="7012851" y="3119131"/>
                <a:ext cx="273466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triangle" w="lg" len="med"/>
                <a:tailEnd type="none"/>
              </a:ln>
              <a:effectLst/>
            </p:spPr>
          </p:cxnSp>
          <p:cxnSp>
            <p:nvCxnSpPr>
              <p:cNvPr id="47" name="Straight Arrow Connector 46"/>
              <p:cNvCxnSpPr/>
              <p:nvPr/>
            </p:nvCxnSpPr>
            <p:spPr bwMode="auto">
              <a:xfrm>
                <a:off x="7020872" y="3531413"/>
                <a:ext cx="273466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triangle" w="lg" len="med"/>
                <a:tailEnd type="none"/>
              </a:ln>
              <a:effectLst/>
            </p:spPr>
          </p:cxnSp>
          <p:cxnSp>
            <p:nvCxnSpPr>
              <p:cNvPr id="48" name="Straight Arrow Connector 47"/>
              <p:cNvCxnSpPr/>
              <p:nvPr/>
            </p:nvCxnSpPr>
            <p:spPr bwMode="auto">
              <a:xfrm>
                <a:off x="7028893" y="3943695"/>
                <a:ext cx="273466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triangle" w="lg" len="med"/>
                <a:tailEnd type="none"/>
              </a:ln>
              <a:effectLst/>
            </p:spPr>
          </p:cxnSp>
          <p:cxnSp>
            <p:nvCxnSpPr>
              <p:cNvPr id="49" name="Straight Arrow Connector 48"/>
              <p:cNvCxnSpPr/>
              <p:nvPr/>
            </p:nvCxnSpPr>
            <p:spPr bwMode="auto">
              <a:xfrm>
                <a:off x="7036914" y="4384853"/>
                <a:ext cx="273466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triangle" w="lg" len="med"/>
                <a:tailEnd type="none"/>
              </a:ln>
              <a:effectLst/>
            </p:spPr>
          </p:cxnSp>
        </p:grpSp>
        <p:grpSp>
          <p:nvGrpSpPr>
            <p:cNvPr id="19" name="Group 127"/>
            <p:cNvGrpSpPr/>
            <p:nvPr/>
          </p:nvGrpSpPr>
          <p:grpSpPr>
            <a:xfrm>
              <a:off x="4403571" y="1323522"/>
              <a:ext cx="1486128" cy="1323425"/>
              <a:chOff x="4403571" y="1323522"/>
              <a:chExt cx="1486128" cy="1323425"/>
            </a:xfrm>
          </p:grpSpPr>
          <p:cxnSp>
            <p:nvCxnSpPr>
              <p:cNvPr id="36" name="Straight Arrow Connector 35"/>
              <p:cNvCxnSpPr/>
              <p:nvPr/>
            </p:nvCxnSpPr>
            <p:spPr bwMode="auto">
              <a:xfrm>
                <a:off x="4408371" y="2646947"/>
                <a:ext cx="1481328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  <p:cxnSp>
            <p:nvCxnSpPr>
              <p:cNvPr id="37" name="Straight Arrow Connector 36"/>
              <p:cNvCxnSpPr/>
              <p:nvPr/>
            </p:nvCxnSpPr>
            <p:spPr bwMode="auto">
              <a:xfrm>
                <a:off x="4406771" y="2212222"/>
                <a:ext cx="1481328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  <p:cxnSp>
            <p:nvCxnSpPr>
              <p:cNvPr id="38" name="Straight Arrow Connector 37"/>
              <p:cNvCxnSpPr/>
              <p:nvPr/>
            </p:nvCxnSpPr>
            <p:spPr bwMode="auto">
              <a:xfrm>
                <a:off x="4405171" y="1767872"/>
                <a:ext cx="1481328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  <p:cxnSp>
            <p:nvCxnSpPr>
              <p:cNvPr id="39" name="Straight Arrow Connector 38"/>
              <p:cNvCxnSpPr/>
              <p:nvPr/>
            </p:nvCxnSpPr>
            <p:spPr bwMode="auto">
              <a:xfrm>
                <a:off x="4403571" y="1323522"/>
                <a:ext cx="1481328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</p:grpSp>
        <p:grpSp>
          <p:nvGrpSpPr>
            <p:cNvPr id="20" name="Group 128"/>
            <p:cNvGrpSpPr/>
            <p:nvPr/>
          </p:nvGrpSpPr>
          <p:grpSpPr>
            <a:xfrm>
              <a:off x="4401967" y="3092922"/>
              <a:ext cx="1486128" cy="1323425"/>
              <a:chOff x="4403571" y="1323522"/>
              <a:chExt cx="1486128" cy="1323425"/>
            </a:xfrm>
          </p:grpSpPr>
          <p:cxnSp>
            <p:nvCxnSpPr>
              <p:cNvPr id="32" name="Straight Arrow Connector 31"/>
              <p:cNvCxnSpPr/>
              <p:nvPr/>
            </p:nvCxnSpPr>
            <p:spPr bwMode="auto">
              <a:xfrm>
                <a:off x="4408371" y="2646947"/>
                <a:ext cx="1481328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  <p:cxnSp>
            <p:nvCxnSpPr>
              <p:cNvPr id="33" name="Straight Arrow Connector 32"/>
              <p:cNvCxnSpPr/>
              <p:nvPr/>
            </p:nvCxnSpPr>
            <p:spPr bwMode="auto">
              <a:xfrm>
                <a:off x="4406771" y="2212222"/>
                <a:ext cx="1481328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  <p:cxnSp>
            <p:nvCxnSpPr>
              <p:cNvPr id="34" name="Straight Arrow Connector 33"/>
              <p:cNvCxnSpPr/>
              <p:nvPr/>
            </p:nvCxnSpPr>
            <p:spPr bwMode="auto">
              <a:xfrm>
                <a:off x="4405171" y="1767872"/>
                <a:ext cx="1481328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  <p:cxnSp>
            <p:nvCxnSpPr>
              <p:cNvPr id="35" name="Straight Arrow Connector 34"/>
              <p:cNvCxnSpPr/>
              <p:nvPr/>
            </p:nvCxnSpPr>
            <p:spPr bwMode="auto">
              <a:xfrm>
                <a:off x="4403571" y="1323522"/>
                <a:ext cx="1481328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</p:grpSp>
        <p:grpSp>
          <p:nvGrpSpPr>
            <p:cNvPr id="21" name="Group 149"/>
            <p:cNvGrpSpPr/>
            <p:nvPr/>
          </p:nvGrpSpPr>
          <p:grpSpPr>
            <a:xfrm>
              <a:off x="1674939" y="4814217"/>
              <a:ext cx="4233749" cy="1877334"/>
              <a:chOff x="1674939" y="4814217"/>
              <a:chExt cx="4233749" cy="1877334"/>
            </a:xfrm>
          </p:grpSpPr>
          <p:sp>
            <p:nvSpPr>
              <p:cNvPr id="22" name="Rectangle 21"/>
              <p:cNvSpPr/>
              <p:nvPr/>
            </p:nvSpPr>
            <p:spPr bwMode="auto">
              <a:xfrm>
                <a:off x="1674939" y="6332627"/>
                <a:ext cx="1059679" cy="358924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sz="600" dirty="0" smtClean="0"/>
              </a:p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dirty="0" smtClean="0"/>
                  <a:t>Peripherals</a:t>
                </a:r>
                <a:endPara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cxnSp>
            <p:nvCxnSpPr>
              <p:cNvPr id="23" name="Straight Arrow Connector 22"/>
              <p:cNvCxnSpPr/>
              <p:nvPr/>
            </p:nvCxnSpPr>
            <p:spPr bwMode="auto">
              <a:xfrm>
                <a:off x="4414789" y="6176142"/>
                <a:ext cx="1481328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  <p:cxnSp>
            <p:nvCxnSpPr>
              <p:cNvPr id="24" name="Straight Arrow Connector 23"/>
              <p:cNvCxnSpPr/>
              <p:nvPr/>
            </p:nvCxnSpPr>
            <p:spPr bwMode="auto">
              <a:xfrm>
                <a:off x="4413189" y="5635542"/>
                <a:ext cx="1481328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  <p:cxnSp>
            <p:nvCxnSpPr>
              <p:cNvPr id="25" name="Straight Arrow Connector 24"/>
              <p:cNvCxnSpPr/>
              <p:nvPr/>
            </p:nvCxnSpPr>
            <p:spPr bwMode="auto">
              <a:xfrm>
                <a:off x="4411589" y="5354817"/>
                <a:ext cx="1481328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  <p:cxnSp>
            <p:nvCxnSpPr>
              <p:cNvPr id="26" name="Straight Arrow Connector 25"/>
              <p:cNvCxnSpPr/>
              <p:nvPr/>
            </p:nvCxnSpPr>
            <p:spPr bwMode="auto">
              <a:xfrm>
                <a:off x="4409989" y="4814217"/>
                <a:ext cx="1481328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  <p:cxnSp>
            <p:nvCxnSpPr>
              <p:cNvPr id="27" name="Straight Arrow Connector 26"/>
              <p:cNvCxnSpPr/>
              <p:nvPr/>
            </p:nvCxnSpPr>
            <p:spPr bwMode="auto">
              <a:xfrm>
                <a:off x="4409989" y="5093342"/>
                <a:ext cx="1481328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  <p:cxnSp>
            <p:nvCxnSpPr>
              <p:cNvPr id="28" name="Straight Arrow Connector 27"/>
              <p:cNvCxnSpPr/>
              <p:nvPr/>
            </p:nvCxnSpPr>
            <p:spPr bwMode="auto">
              <a:xfrm>
                <a:off x="4421214" y="5913067"/>
                <a:ext cx="1481328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  <p:cxnSp>
            <p:nvCxnSpPr>
              <p:cNvPr id="29" name="Straight Arrow Connector 28"/>
              <p:cNvCxnSpPr/>
              <p:nvPr/>
            </p:nvCxnSpPr>
            <p:spPr bwMode="auto">
              <a:xfrm>
                <a:off x="2744864" y="6546717"/>
                <a:ext cx="3163824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  <p:cxnSp>
            <p:nvCxnSpPr>
              <p:cNvPr id="30" name="Straight Arrow Connector 29"/>
              <p:cNvCxnSpPr/>
              <p:nvPr/>
            </p:nvCxnSpPr>
            <p:spPr bwMode="auto">
              <a:xfrm>
                <a:off x="4421214" y="6365442"/>
                <a:ext cx="731520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lg" len="med"/>
              </a:ln>
              <a:effectLst/>
            </p:spPr>
          </p:cxnSp>
          <p:cxnSp>
            <p:nvCxnSpPr>
              <p:cNvPr id="31" name="Straight Connector 30"/>
              <p:cNvCxnSpPr/>
              <p:nvPr/>
            </p:nvCxnSpPr>
            <p:spPr bwMode="auto">
              <a:xfrm>
                <a:off x="5139890" y="6352672"/>
                <a:ext cx="0" cy="182880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sp>
        <p:nvSpPr>
          <p:cNvPr id="75" name="Slide Number Placeholder 7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3D9FE4-F784-4A94-8F3E-54A098F0E8CC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702699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16560" y="244158"/>
            <a:ext cx="8229600" cy="7159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C66x CorePac Secondary Events</a:t>
            </a:r>
            <a:endParaRPr lang="en-US" sz="3600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692874209"/>
              </p:ext>
            </p:extLst>
          </p:nvPr>
        </p:nvGraphicFramePr>
        <p:xfrm>
          <a:off x="710239" y="857250"/>
          <a:ext cx="7803524" cy="5322888"/>
        </p:xfrm>
        <a:graphic>
          <a:graphicData uri="http://schemas.openxmlformats.org/presentationml/2006/ole">
            <p:oleObj spid="_x0000_s10255" name="Visio" r:id="rId3" imgW="9044861" imgH="6169228" progId="Visio.Drawing.11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3288149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159" y="1266824"/>
            <a:ext cx="5933648" cy="494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/>
          <p:nvPr/>
        </p:nvSpPr>
        <p:spPr>
          <a:xfrm>
            <a:off x="109725" y="4121248"/>
            <a:ext cx="5705862" cy="1262740"/>
          </a:xfrm>
          <a:prstGeom prst="rect">
            <a:avLst/>
          </a:prstGeom>
          <a:solidFill>
            <a:srgbClr val="FFFF00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720714" y="6003924"/>
            <a:ext cx="2133600" cy="206375"/>
          </a:xfrm>
        </p:spPr>
        <p:txBody>
          <a:bodyPr/>
          <a:lstStyle/>
          <a:p>
            <a:fld id="{803D9FE4-F784-4A94-8F3E-54A098F0E8CC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Title 3"/>
          <p:cNvSpPr>
            <a:spLocks noGrp="1"/>
          </p:cNvSpPr>
          <p:nvPr>
            <p:ph type="title"/>
          </p:nvPr>
        </p:nvSpPr>
        <p:spPr>
          <a:xfrm>
            <a:off x="457200" y="103187"/>
            <a:ext cx="8229600" cy="1125537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CIC to C66x CorePac Connections</a:t>
            </a:r>
            <a:br>
              <a:rPr lang="en-US" sz="3600" dirty="0" smtClean="0"/>
            </a:br>
            <a:r>
              <a:rPr lang="en-US" sz="2700" dirty="0" smtClean="0">
                <a:solidFill>
                  <a:schemeClr val="tx1"/>
                </a:solidFill>
              </a:rPr>
              <a:t>Event Number: CorePac Input Event</a:t>
            </a:r>
            <a:br>
              <a:rPr lang="en-US" sz="2700" dirty="0" smtClean="0">
                <a:solidFill>
                  <a:schemeClr val="tx1"/>
                </a:solidFill>
              </a:rPr>
            </a:br>
            <a:r>
              <a:rPr lang="en-US" sz="2700" dirty="0" smtClean="0">
                <a:solidFill>
                  <a:schemeClr val="tx1"/>
                </a:solidFill>
              </a:rPr>
              <a:t>Event Name: CIC Output Line</a:t>
            </a:r>
            <a:endParaRPr lang="en-US" sz="2700" dirty="0">
              <a:solidFill>
                <a:schemeClr val="tx1"/>
              </a:solidFill>
            </a:endParaRPr>
          </a:p>
        </p:txBody>
      </p:sp>
      <p:cxnSp>
        <p:nvCxnSpPr>
          <p:cNvPr id="12" name="Elbow Connector 11"/>
          <p:cNvCxnSpPr/>
          <p:nvPr/>
        </p:nvCxnSpPr>
        <p:spPr>
          <a:xfrm flipV="1">
            <a:off x="358445" y="694944"/>
            <a:ext cx="1938528" cy="1214323"/>
          </a:xfrm>
          <a:prstGeom prst="bentConnector3">
            <a:avLst>
              <a:gd name="adj1" fmla="val -189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/>
          <p:nvPr/>
        </p:nvCxnSpPr>
        <p:spPr>
          <a:xfrm flipV="1">
            <a:off x="1258216" y="1016813"/>
            <a:ext cx="1477669" cy="914401"/>
          </a:xfrm>
          <a:prstGeom prst="bentConnector3">
            <a:avLst>
              <a:gd name="adj1" fmla="val -495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279" name="Object 15"/>
          <p:cNvGraphicFramePr>
            <a:graphicFrameLocks noChangeAspect="1"/>
          </p:cNvGraphicFramePr>
          <p:nvPr/>
        </p:nvGraphicFramePr>
        <p:xfrm>
          <a:off x="5866790" y="3014082"/>
          <a:ext cx="3277209" cy="2236401"/>
        </p:xfrm>
        <a:graphic>
          <a:graphicData uri="http://schemas.openxmlformats.org/presentationml/2006/ole">
            <p:oleObj spid="_x0000_s11279" name="Visio" r:id="rId4" imgW="9044861" imgH="6169228" progId="Visio.Drawing.11">
              <p:embed/>
            </p:oleObj>
          </a:graphicData>
        </a:graphic>
      </p:graphicFrame>
      <p:cxnSp>
        <p:nvCxnSpPr>
          <p:cNvPr id="32" name="Elbow Connector 31"/>
          <p:cNvCxnSpPr/>
          <p:nvPr/>
        </p:nvCxnSpPr>
        <p:spPr>
          <a:xfrm rot="16200000" flipH="1">
            <a:off x="6071615" y="1514247"/>
            <a:ext cx="2823671" cy="1199692"/>
          </a:xfrm>
          <a:prstGeom prst="bentConnector3">
            <a:avLst>
              <a:gd name="adj1" fmla="val 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H="1">
            <a:off x="5704635" y="1739799"/>
            <a:ext cx="2195782" cy="776631"/>
          </a:xfrm>
          <a:prstGeom prst="bentConnector3">
            <a:avLst>
              <a:gd name="adj1" fmla="val -305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Connecting System Events 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0521C-F793-4067-BB07-C7AF74E21EF3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593570" y="840190"/>
            <a:ext cx="58657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tx2"/>
                </a:solidFill>
              </a:rPr>
              <a:t>Mapping (Connecting) System Events (Input to CIC) </a:t>
            </a:r>
          </a:p>
          <a:p>
            <a:pPr algn="ctr"/>
            <a:r>
              <a:rPr lang="en-US" b="1" dirty="0" smtClean="0">
                <a:solidFill>
                  <a:schemeClr val="tx2"/>
                </a:solidFill>
              </a:rPr>
              <a:t>to Channels (Output of CIC)</a:t>
            </a:r>
            <a:endParaRPr lang="en-US" b="1" dirty="0">
              <a:solidFill>
                <a:schemeClr val="tx2"/>
              </a:solidFill>
            </a:endParaRPr>
          </a:p>
        </p:txBody>
      </p:sp>
      <p:graphicFrame>
        <p:nvGraphicFramePr>
          <p:cNvPr id="12300" name="Object 12"/>
          <p:cNvGraphicFramePr>
            <a:graphicFrameLocks noChangeAspect="1"/>
          </p:cNvGraphicFramePr>
          <p:nvPr/>
        </p:nvGraphicFramePr>
        <p:xfrm>
          <a:off x="698500" y="1465360"/>
          <a:ext cx="7797800" cy="5321300"/>
        </p:xfrm>
        <a:graphic>
          <a:graphicData uri="http://schemas.openxmlformats.org/presentationml/2006/ole">
            <p:oleObj spid="_x0000_s12300" name="Visio" r:id="rId3" imgW="9044861" imgH="6169228" progId="Visio.Drawing.11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3701767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 l="6146" t="7649"/>
          <a:stretch>
            <a:fillRect/>
          </a:stretch>
        </p:blipFill>
        <p:spPr bwMode="auto">
          <a:xfrm>
            <a:off x="1671331" y="600891"/>
            <a:ext cx="5960575" cy="5654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/>
          <p:nvPr/>
        </p:nvSpPr>
        <p:spPr>
          <a:xfrm>
            <a:off x="1733702" y="4645479"/>
            <a:ext cx="5874376" cy="192882"/>
          </a:xfrm>
          <a:prstGeom prst="rect">
            <a:avLst/>
          </a:prstGeom>
          <a:solidFill>
            <a:srgbClr val="FFFF00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3D9FE4-F784-4A94-8F3E-54A098F0E8CC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Title 3"/>
          <p:cNvSpPr>
            <a:spLocks noGrp="1"/>
          </p:cNvSpPr>
          <p:nvPr>
            <p:ph type="title"/>
          </p:nvPr>
        </p:nvSpPr>
        <p:spPr>
          <a:xfrm>
            <a:off x="457200" y="103188"/>
            <a:ext cx="8229600" cy="488995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KeyStone II CIC Input System Events</a:t>
            </a:r>
            <a:endParaRPr lang="en-US" sz="3600" dirty="0"/>
          </a:p>
        </p:txBody>
      </p:sp>
    </p:spTree>
    <p:extLst>
      <p:ext uri="{BB962C8B-B14F-4D97-AF65-F5344CB8AC3E}">
        <p14:creationId xmlns="" xmlns:p14="http://schemas.microsoft.com/office/powerpoint/2010/main" val="2577305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CIC Mapping API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Read the following Wiki: </a:t>
            </a:r>
            <a:r>
              <a:rPr lang="en-US" sz="1600" i="1" dirty="0" smtClean="0">
                <a:hlinkClick r:id="rId2"/>
              </a:rPr>
              <a:t>http://processors.wiki.ti.com/index.php/Configuring_Interrupts_on_Keystone_Devices</a:t>
            </a:r>
            <a:endParaRPr lang="en-US" sz="1600" i="1" dirty="0" smtClean="0"/>
          </a:p>
          <a:p>
            <a:r>
              <a:rPr lang="en-US" sz="2800" dirty="0" smtClean="0"/>
              <a:t>CSL APIs: For KeyStone II (MCSDK 3.x), there are two include files:</a:t>
            </a:r>
          </a:p>
          <a:p>
            <a:pPr lvl="1"/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csl_cpIntc.h</a:t>
            </a:r>
          </a:p>
          <a:p>
            <a:pPr lvl="1"/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csl_cpIntCAux.h</a:t>
            </a:r>
          </a:p>
          <a:p>
            <a:r>
              <a:rPr lang="en-US" sz="2800" dirty="0" err="1" smtClean="0"/>
              <a:t>SysBios</a:t>
            </a:r>
            <a:r>
              <a:rPr lang="en-US" sz="2800" dirty="0" smtClean="0"/>
              <a:t> APIs:</a:t>
            </a:r>
            <a:br>
              <a:rPr lang="en-US" sz="2800" dirty="0" smtClean="0"/>
            </a:br>
            <a:r>
              <a:rPr lang="en-US" sz="800" dirty="0" smtClean="0"/>
              <a:t/>
            </a:r>
            <a:br>
              <a:rPr lang="en-US" sz="800" dirty="0" smtClean="0"/>
            </a:b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MCSDK_Y_XX\bios_6_BB_AA_ZZ\packages\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ti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sysbios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\family\c66\tci66xx</a:t>
            </a:r>
          </a:p>
          <a:p>
            <a:pPr lvl="1"/>
            <a:r>
              <a:rPr lang="en-US" sz="2600" b="1" dirty="0" err="1" smtClean="0">
                <a:latin typeface="Courier New" pitchFamily="49" charset="0"/>
                <a:cs typeface="Courier New" pitchFamily="49" charset="0"/>
              </a:rPr>
              <a:t>cpInitc.h</a:t>
            </a:r>
            <a:endParaRPr lang="en-US" sz="2600" b="1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2600" b="1" dirty="0" err="1" smtClean="0">
                <a:latin typeface="Courier New" pitchFamily="49" charset="0"/>
                <a:cs typeface="Courier New" pitchFamily="49" charset="0"/>
              </a:rPr>
              <a:t>cpInitc.c</a:t>
            </a:r>
            <a:endParaRPr lang="en-US" sz="2600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0521C-F793-4067-BB07-C7AF74E21EF3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259010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 smtClean="0"/>
              <a:t>Example 1: SPI Transmit Interrupt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KeyStone Interrupts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A5AC0A-F4BD-4464-80DC-A88E0D9F781D}" type="slidenum">
              <a:rPr lang="en-US" smtClean="0"/>
              <a:pPr/>
              <a:t>19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Agenda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Interrupt Scheme </a:t>
            </a:r>
            <a:endParaRPr lang="en-US" sz="2800" dirty="0"/>
          </a:p>
          <a:p>
            <a:r>
              <a:rPr lang="en-US" sz="2800" dirty="0" smtClean="0"/>
              <a:t>Example 1: SPI Transmit Interrupt</a:t>
            </a:r>
          </a:p>
          <a:p>
            <a:r>
              <a:rPr lang="en-US" sz="2800" dirty="0" smtClean="0"/>
              <a:t>Example 2: HyperLink Interrupt</a:t>
            </a:r>
          </a:p>
          <a:p>
            <a:r>
              <a:rPr lang="en-US" sz="2800" dirty="0" smtClean="0"/>
              <a:t>ARM Interrupt Scheme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0521C-F793-4067-BB07-C7AF74E21EF3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7238" y="274638"/>
            <a:ext cx="8580730" cy="14779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Example 1: Connect SPIXEVT to CorePac ISR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375" y="2057400"/>
            <a:ext cx="8467725" cy="3937000"/>
          </a:xfrm>
        </p:spPr>
        <p:txBody>
          <a:bodyPr>
            <a:normAutofit/>
          </a:bodyPr>
          <a:lstStyle/>
          <a:p>
            <a:r>
              <a:rPr lang="en-US" sz="2800" dirty="0"/>
              <a:t>66AK2H12 has multiple instances of SPI; We will look at SPI </a:t>
            </a:r>
            <a:r>
              <a:rPr lang="en-US" sz="2800" dirty="0" smtClean="0"/>
              <a:t>0.</a:t>
            </a:r>
            <a:endParaRPr lang="en-US" sz="2800" dirty="0"/>
          </a:p>
          <a:p>
            <a:r>
              <a:rPr lang="en-US" sz="2800" dirty="0" smtClean="0"/>
              <a:t>SPIXEVT is NOT a primary event so it should be mapped via CIC.</a:t>
            </a:r>
          </a:p>
          <a:p>
            <a:r>
              <a:rPr lang="en-US" sz="2800" dirty="0" smtClean="0"/>
              <a:t>The next slide shows the system events that are associated with SPIXEVT.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0521C-F793-4067-BB07-C7AF74E21EF3}" type="slidenum">
              <a:rPr lang="en-US" smtClean="0"/>
              <a:pPr/>
              <a:t>20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 l="6146" t="7649"/>
          <a:stretch>
            <a:fillRect/>
          </a:stretch>
        </p:blipFill>
        <p:spPr bwMode="auto">
          <a:xfrm>
            <a:off x="1671331" y="600891"/>
            <a:ext cx="5960575" cy="5654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/>
          <p:nvPr/>
        </p:nvSpPr>
        <p:spPr>
          <a:xfrm>
            <a:off x="1748333" y="4652794"/>
            <a:ext cx="5859745" cy="192882"/>
          </a:xfrm>
          <a:prstGeom prst="rect">
            <a:avLst/>
          </a:prstGeom>
          <a:solidFill>
            <a:srgbClr val="FFFF00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3D9FE4-F784-4A94-8F3E-54A098F0E8CC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Title 3"/>
          <p:cNvSpPr>
            <a:spLocks noGrp="1"/>
          </p:cNvSpPr>
          <p:nvPr>
            <p:ph type="title"/>
          </p:nvPr>
        </p:nvSpPr>
        <p:spPr>
          <a:xfrm>
            <a:off x="457200" y="103188"/>
            <a:ext cx="8229600" cy="488995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KeyStone II CIC Input Events</a:t>
            </a:r>
            <a:endParaRPr lang="en-US" sz="3600" dirty="0"/>
          </a:p>
        </p:txBody>
      </p:sp>
    </p:spTree>
    <p:extLst>
      <p:ext uri="{BB962C8B-B14F-4D97-AF65-F5344CB8AC3E}">
        <p14:creationId xmlns="" xmlns:p14="http://schemas.microsoft.com/office/powerpoint/2010/main" val="140882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Connect SPIXEVT to CorePac ISR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375" y="1048467"/>
            <a:ext cx="8467725" cy="4752257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SPI_0_XEVT is input event number 56 to CIC.</a:t>
            </a:r>
          </a:p>
          <a:p>
            <a:r>
              <a:rPr lang="en-US" sz="2800" dirty="0" smtClean="0"/>
              <a:t>What channel should be used?</a:t>
            </a:r>
          </a:p>
          <a:p>
            <a:r>
              <a:rPr lang="en-US" sz="2800" dirty="0" smtClean="0"/>
              <a:t>Table 5-22 shows the C66x CorePac Input Events. There are multiple CIC output events that are connected to C66x CorePac.</a:t>
            </a:r>
          </a:p>
          <a:p>
            <a:pPr lvl="1"/>
            <a:r>
              <a:rPr lang="en-US" sz="2600" dirty="0" smtClean="0"/>
              <a:t>Some of these events are broadcast events</a:t>
            </a:r>
            <a:br>
              <a:rPr lang="en-US" sz="2600" dirty="0" smtClean="0"/>
            </a:br>
            <a:r>
              <a:rPr lang="en-US" sz="2600" dirty="0" smtClean="0"/>
              <a:t>(</a:t>
            </a:r>
            <a:r>
              <a:rPr lang="en-US" sz="2600" dirty="0" err="1" smtClean="0"/>
              <a:t>e.g</a:t>
            </a:r>
            <a:r>
              <a:rPr lang="en-US" sz="2600" dirty="0" smtClean="0"/>
              <a:t>, connected to all 4 </a:t>
            </a:r>
            <a:r>
              <a:rPr lang="en-US" sz="2600" dirty="0" err="1" smtClean="0"/>
              <a:t>CorePacs</a:t>
            </a:r>
            <a:r>
              <a:rPr lang="en-US" sz="2600" dirty="0" smtClean="0"/>
              <a:t> that CIC supports)</a:t>
            </a:r>
          </a:p>
          <a:p>
            <a:pPr lvl="1"/>
            <a:r>
              <a:rPr lang="en-US" sz="2600" dirty="0" smtClean="0"/>
              <a:t>Some are individual CorePac events.</a:t>
            </a:r>
          </a:p>
          <a:p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0521C-F793-4067-BB07-C7AF74E21EF3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368754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Connect SPIXEVT to CorePac ISR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05475" y="1048468"/>
            <a:ext cx="3095625" cy="4266482"/>
          </a:xfrm>
        </p:spPr>
        <p:txBody>
          <a:bodyPr>
            <a:normAutofit fontScale="85000" lnSpcReduction="10000"/>
          </a:bodyPr>
          <a:lstStyle/>
          <a:p>
            <a:r>
              <a:rPr lang="en-US" sz="2800" dirty="0" smtClean="0"/>
              <a:t>Eight events (56 to 63) coming out of the interrupt controller are broadcast events. </a:t>
            </a:r>
          </a:p>
          <a:p>
            <a:r>
              <a:rPr lang="en-US" sz="2800" dirty="0" smtClean="0"/>
              <a:t>They are connected to CIC output channels 0 to 7 respectively.</a:t>
            </a:r>
          </a:p>
          <a:p>
            <a:r>
              <a:rPr lang="en-US" sz="2800" dirty="0" smtClean="0"/>
              <a:t>This example uses C66x input event 63, which is connected to CIC_OUT7.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0521C-F793-4067-BB07-C7AF74E21EF3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8706" y="857250"/>
            <a:ext cx="5590663" cy="501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0" y="4872250"/>
            <a:ext cx="5859745" cy="192882"/>
          </a:xfrm>
          <a:prstGeom prst="rect">
            <a:avLst/>
          </a:prstGeom>
          <a:solidFill>
            <a:srgbClr val="FFFF00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980341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Connect SPIXEVT to CorePac ISR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They are other events from the interrupt controller that could be considered (Both broadcast and single core)</a:t>
            </a:r>
          </a:p>
          <a:p>
            <a:r>
              <a:rPr lang="en-US" sz="2800" dirty="0" smtClean="0"/>
              <a:t>The ARM GIC has 480 input events and 12 of them are connected to SPI.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0521C-F793-4067-BB07-C7AF74E21EF3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826013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53190"/>
            <a:ext cx="8229600" cy="944562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Connect SPI 0 Transmit Event to CorePac 3 ISR</a:t>
            </a:r>
            <a:endParaRPr lang="en-US" sz="3600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1021568" y="993866"/>
          <a:ext cx="6477000" cy="5242820"/>
        </p:xfrm>
        <a:graphic>
          <a:graphicData uri="http://schemas.openxmlformats.org/presentationml/2006/ole">
            <p:oleObj spid="_x0000_s3096" name="Visio" r:id="rId3" imgW="8397082" imgH="6796932" progId="Visio.Drawing.11">
              <p:embed/>
            </p:oleObj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3D9FE4-F784-4A94-8F3E-54A098F0E8CC}" type="slidenum">
              <a:rPr lang="en-US" smtClean="0"/>
              <a:pPr/>
              <a:t>25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0" y="672232"/>
            <a:ext cx="7817644" cy="2366244"/>
          </a:xfrm>
        </p:spPr>
        <p:txBody>
          <a:bodyPr>
            <a:normAutofit/>
          </a:bodyPr>
          <a:lstStyle/>
          <a:p>
            <a:pPr marL="227013" lvl="1" indent="-227013">
              <a:spcBef>
                <a:spcPts val="800"/>
              </a:spcBef>
              <a:buFontTx/>
              <a:buChar char="•"/>
            </a:pP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csl_cpIntCAux.h</a:t>
            </a:r>
            <a:r>
              <a:rPr lang="en-US" sz="2400" dirty="0" smtClean="0"/>
              <a:t> shows the APIs that connect system events to channels (e.g., the output of the CIC). </a:t>
            </a:r>
          </a:p>
          <a:p>
            <a:r>
              <a:rPr lang="en-US" sz="2400" dirty="0" smtClean="0"/>
              <a:t>Connecting channel events to interrupt queues is done using CSL or SYSBIOS, as described previously.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0521C-F793-4067-BB07-C7AF74E21EF3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43968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CSL Map System Event (CIC Input) to Output </a:t>
            </a:r>
            <a:endParaRPr lang="en-US" sz="3600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2" y="2366963"/>
            <a:ext cx="8258175" cy="294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71500" y="5125522"/>
            <a:ext cx="73533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Error = CSL_CPINTC_mapSystemToChannel(hnd, 56,7) ;//CSL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Error = CpIntc_mapSysIntToHostInt(0,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UInt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56, 7); // BIOS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 smtClean="0"/>
              <a:t>Example 2: HyperLink Interrupt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KeyStone Interrupts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A5AC0A-F4BD-4464-80DC-A88E0D9F781D}" type="slidenum">
              <a:rPr lang="en-US" smtClean="0"/>
              <a:pPr/>
              <a:t>27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335087"/>
          </a:xfrm>
        </p:spPr>
        <p:txBody>
          <a:bodyPr>
            <a:normAutofit/>
          </a:bodyPr>
          <a:lstStyle/>
          <a:p>
            <a:r>
              <a:rPr lang="en-US" sz="3600" dirty="0" smtClean="0"/>
              <a:t> Example 2: HyperLink Interrupt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375" y="2019300"/>
            <a:ext cx="8467725" cy="39751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MCSDK includes examples of interrupts originating from peripherals: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MCSDK_3_01_12\pdk_keystone2_3_00_01_12\packages\ti\drv</a:t>
            </a:r>
            <a:br>
              <a:rPr lang="en-US" sz="1800" b="1" dirty="0" smtClean="0">
                <a:latin typeface="Courier New" pitchFamily="49" charset="0"/>
                <a:cs typeface="Courier New" pitchFamily="49" charset="0"/>
              </a:rPr>
            </a:br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800" dirty="0" smtClean="0"/>
              <a:t>Consider an example using HyperLink, where an interrupt is sent from Hyperlink 0 to a C66x </a:t>
            </a:r>
            <a:r>
              <a:rPr lang="en-US" sz="2800" dirty="0" err="1" smtClean="0"/>
              <a:t>Corepac</a:t>
            </a:r>
            <a:r>
              <a:rPr lang="en-US" sz="2800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0521C-F793-4067-BB07-C7AF74E21EF3}" type="slidenum">
              <a:rPr lang="en-US" smtClean="0"/>
              <a:pPr/>
              <a:t>28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Hyperlink Interrupt 0 </a:t>
            </a:r>
            <a:br>
              <a:rPr lang="en-US" sz="3600" dirty="0" smtClean="0"/>
            </a:br>
            <a:r>
              <a:rPr lang="en-US" sz="2700" dirty="0" smtClean="0"/>
              <a:t>Table 5-24 of 66AK2H12- CIC0 Input Events</a:t>
            </a:r>
            <a:endParaRPr lang="en-US" sz="2700" dirty="0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1371600"/>
            <a:ext cx="7010400" cy="334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371600" y="5410200"/>
            <a:ext cx="64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Event number 111 (ox6F) is HyperLink 0 interrupt.</a:t>
            </a: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Next, this interrupt is connected to a CorePac …</a:t>
            </a:r>
          </a:p>
        </p:txBody>
      </p:sp>
      <p:sp>
        <p:nvSpPr>
          <p:cNvPr id="6" name="Rectangle 5"/>
          <p:cNvSpPr/>
          <p:nvPr/>
        </p:nvSpPr>
        <p:spPr>
          <a:xfrm>
            <a:off x="1714487" y="3864755"/>
            <a:ext cx="6393669" cy="192882"/>
          </a:xfrm>
          <a:prstGeom prst="rect">
            <a:avLst/>
          </a:prstGeom>
          <a:solidFill>
            <a:srgbClr val="FFFF00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0521C-F793-4067-BB07-C7AF74E21EF3}" type="slidenum">
              <a:rPr lang="en-US" smtClean="0"/>
              <a:pPr/>
              <a:t>29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 smtClean="0"/>
              <a:t>Interrupt Scheme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KeyStone Interrupts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A5AC0A-F4BD-4464-80DC-A88E0D9F781D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00" y="907680"/>
            <a:ext cx="81534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static int hyplnkExampleInitChipIntc (void)</a:t>
            </a:r>
          </a:p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CSL_CPINTC_Handle hnd;</a:t>
            </a:r>
          </a:p>
          <a:p>
            <a:endParaRPr lang="en-US" sz="2000" dirty="0" smtClean="0"/>
          </a:p>
          <a:p>
            <a:r>
              <a:rPr lang="en-US" sz="2000" dirty="0" smtClean="0">
                <a:latin typeface="Calibri" pitchFamily="34" charset="0"/>
                <a:cs typeface="Calibri" pitchFamily="34" charset="0"/>
              </a:rPr>
              <a:t>//  I some functions hidden here (enable/disable interrupts, etc.)</a:t>
            </a:r>
          </a:p>
          <a:p>
            <a:endParaRPr lang="en-US" sz="2000" b="1" dirty="0" smtClean="0"/>
          </a:p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CSL_CPINTC_mapSystemIntrToChannel (hnd, 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CSL_CIC0_HYPERLINK_0_INT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, hyplnk_EXAMPLE_INTC_OUTPUT);</a:t>
            </a:r>
          </a:p>
          <a:p>
            <a:endParaRPr lang="en-US" sz="2000" dirty="0" smtClean="0"/>
          </a:p>
          <a:p>
            <a:r>
              <a:rPr lang="en-US" sz="2000" dirty="0" smtClean="0">
                <a:latin typeface="Calibri" pitchFamily="34" charset="0"/>
                <a:cs typeface="Calibri" pitchFamily="34" charset="0"/>
              </a:rPr>
              <a:t>//  I some functions hidden here (enable/disable interrupts, etc.)</a:t>
            </a:r>
          </a:p>
          <a:p>
            <a:endParaRPr lang="en-US" sz="2000" dirty="0" smtClean="0"/>
          </a:p>
          <a:p>
            <a:r>
              <a:rPr lang="en-US" sz="2000" b="1" dirty="0" smtClean="0"/>
              <a:t> 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return 0;</a:t>
            </a:r>
          </a:p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76400" y="5334000"/>
            <a:ext cx="5943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CSL_CIC0_HYPERLINK_0_INT  = 111</a:t>
            </a:r>
          </a:p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What about hyplnk_EXAMPLE_INTC_OUTPUT?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3D9FE4-F784-4A94-8F3E-54A098F0E8CC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Hyperlink Interrupt 0 to CIC Input</a:t>
            </a:r>
            <a:endParaRPr lang="en-US" sz="27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 cstate="print"/>
          <a:srcRect l="9764" t="5827" b="1457"/>
          <a:stretch>
            <a:fillRect/>
          </a:stretch>
        </p:blipFill>
        <p:spPr bwMode="auto">
          <a:xfrm>
            <a:off x="0" y="910632"/>
            <a:ext cx="7034902" cy="5100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4157474" y="600456"/>
            <a:ext cx="4869483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Use CorePac input event 45</a:t>
            </a:r>
          </a:p>
          <a:p>
            <a:r>
              <a:rPr lang="en-US" dirty="0" smtClean="0"/>
              <a:t>It could be any one of other CIC_OUT lines (look at the complete table for even more)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630" y="2326233"/>
            <a:ext cx="6986016" cy="212140"/>
          </a:xfrm>
          <a:prstGeom prst="rect">
            <a:avLst/>
          </a:prstGeom>
          <a:solidFill>
            <a:srgbClr val="FFFF00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0521C-F793-4067-BB07-C7AF74E21EF3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62103" y="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Hyperlink Interrupt 0: CIC Output to CorePac</a:t>
            </a:r>
            <a:endParaRPr lang="en-US" sz="27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Hyperlink Interrupt 0: CIC Output to CorePac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Event 45 on C66x CorePac N is connected to</a:t>
            </a:r>
            <a:br>
              <a:rPr lang="en-US" sz="2800" dirty="0" smtClean="0"/>
            </a:br>
            <a:r>
              <a:rPr lang="en-US" sz="2800" dirty="0" smtClean="0"/>
              <a:t>CIC output 64 + 10 x N:</a:t>
            </a:r>
          </a:p>
          <a:p>
            <a:pPr lvl="1"/>
            <a:r>
              <a:rPr lang="en-US" sz="2400" dirty="0" smtClean="0"/>
              <a:t>Core 0 event 45 is connected to CIC output event 64</a:t>
            </a:r>
          </a:p>
          <a:p>
            <a:pPr lvl="1"/>
            <a:r>
              <a:rPr lang="en-US" sz="2400" dirty="0" smtClean="0"/>
              <a:t>Core 1 event 45 is connected to CIC output event 74</a:t>
            </a:r>
          </a:p>
          <a:p>
            <a:pPr lvl="1"/>
            <a:r>
              <a:rPr lang="en-US" sz="2400" dirty="0" smtClean="0"/>
              <a:t>Core 2 event 45 is connected to CIC output event 84</a:t>
            </a:r>
          </a:p>
          <a:p>
            <a:pPr lvl="1"/>
            <a:r>
              <a:rPr lang="en-US" sz="2400" dirty="0" smtClean="0"/>
              <a:t>Core 3 event 45 is connected to CIC output event 94</a:t>
            </a:r>
          </a:p>
          <a:p>
            <a:pPr marL="227013" lvl="1" indent="-227013">
              <a:spcBef>
                <a:spcPts val="800"/>
              </a:spcBef>
              <a:buFontTx/>
              <a:buChar char="•"/>
            </a:pPr>
            <a:r>
              <a:rPr lang="en-US" sz="3000" dirty="0" smtClean="0"/>
              <a:t>The </a:t>
            </a:r>
            <a:r>
              <a:rPr lang="en-US" sz="3000" dirty="0"/>
              <a:t>code from the previous slide </a:t>
            </a:r>
            <a:r>
              <a:rPr lang="en-US" sz="3000" dirty="0" smtClean="0"/>
              <a:t>will map CIC 0 input event 111 to output event 64 (or 74, 84, … depending on which core is used).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0521C-F793-4067-BB07-C7AF74E21EF3}" type="slidenum">
              <a:rPr lang="en-US" smtClean="0"/>
              <a:pPr/>
              <a:t>32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 smtClean="0"/>
              <a:t>ARM Interrupt Scheme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KeyStone Interrupts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A5AC0A-F4BD-4464-80DC-A88E0D9F781D}" type="slidenum">
              <a:rPr lang="en-US" smtClean="0"/>
              <a:pPr/>
              <a:t>33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727249" y="232115"/>
            <a:ext cx="7391022" cy="81273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 pitchFamily="34" charset="0"/>
                <a:ea typeface="+mj-ea"/>
                <a:cs typeface="Calibri" pitchFamily="34" charset="0"/>
              </a:rPr>
              <a:t>ARM A15 Interrupt Scheme</a:t>
            </a:r>
            <a:endParaRPr kumimoji="0" lang="en-US" sz="36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alibri" pitchFamily="34" charset="0"/>
              <a:ea typeface="+mj-ea"/>
              <a:cs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D60626-1ACC-48B1-8201-AA7BD5684B54}" type="slidenum">
              <a:rPr lang="en-US" smtClean="0"/>
              <a:pPr/>
              <a:t>34</a:t>
            </a:fld>
            <a:endParaRPr lang="en-US" dirty="0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 cstate="print"/>
          <a:srcRect l="20596" t="2526"/>
          <a:stretch>
            <a:fillRect/>
          </a:stretch>
        </p:blipFill>
        <p:spPr bwMode="auto">
          <a:xfrm>
            <a:off x="898225" y="1110858"/>
            <a:ext cx="7580091" cy="42145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0521C-F793-4067-BB07-C7AF74E21EF3}" type="slidenum">
              <a:rPr lang="en-US" smtClean="0"/>
              <a:pPr/>
              <a:t>35</a:t>
            </a:fld>
            <a:endParaRPr lang="en-US" dirty="0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 cstate="print"/>
          <a:srcRect l="9354" t="5517" b="1379"/>
          <a:stretch>
            <a:fillRect/>
          </a:stretch>
        </p:blipFill>
        <p:spPr bwMode="auto">
          <a:xfrm>
            <a:off x="1459228" y="986413"/>
            <a:ext cx="5705390" cy="4967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449279" y="271604"/>
            <a:ext cx="7391022" cy="651849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 pitchFamily="34" charset="0"/>
                <a:ea typeface="+mj-ea"/>
                <a:cs typeface="Calibri" pitchFamily="34" charset="0"/>
              </a:rPr>
              <a:t>System Event Mapping to GIC</a:t>
            </a:r>
            <a:endParaRPr kumimoji="0" lang="en-US" sz="36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alibri" pitchFamily="34" charset="0"/>
              <a:ea typeface="+mj-ea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0521C-F793-4067-BB07-C7AF74E21EF3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Following GPIO 0</a:t>
            </a:r>
            <a:br>
              <a:rPr lang="en-US" sz="3600" dirty="0" smtClean="0"/>
            </a:br>
            <a:r>
              <a:rPr lang="en-US" sz="2700" dirty="0" smtClean="0"/>
              <a:t>From Table 5-23 of 66AK2H12: ARM CorePac Interrupts</a:t>
            </a:r>
            <a:endParaRPr lang="en-US" sz="2700" dirty="0"/>
          </a:p>
        </p:txBody>
      </p:sp>
      <p:pic>
        <p:nvPicPr>
          <p:cNvPr id="3789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8899" b="46192"/>
          <a:stretch>
            <a:fillRect/>
          </a:stretch>
        </p:blipFill>
        <p:spPr bwMode="auto">
          <a:xfrm>
            <a:off x="852303" y="1581099"/>
            <a:ext cx="7488473" cy="2449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775" y="142874"/>
            <a:ext cx="8458200" cy="1266825"/>
          </a:xfrm>
        </p:spPr>
        <p:txBody>
          <a:bodyPr/>
          <a:lstStyle/>
          <a:p>
            <a:r>
              <a:rPr lang="en-US" dirty="0" smtClean="0"/>
              <a:t>From the File </a:t>
            </a:r>
            <a:r>
              <a:rPr lang="en-US" dirty="0"/>
              <a:t>gpio-keystone.c</a:t>
            </a:r>
            <a:br>
              <a:rPr lang="en-US" dirty="0"/>
            </a:br>
            <a:r>
              <a:rPr lang="en-US" sz="3200" dirty="0" smtClean="0"/>
              <a:t>/</a:t>
            </a:r>
            <a:r>
              <a:rPr lang="en-US" sz="3200" dirty="0" err="1" smtClean="0"/>
              <a:t>git</a:t>
            </a:r>
            <a:r>
              <a:rPr lang="en-US" sz="3200" dirty="0" smtClean="0"/>
              <a:t>/</a:t>
            </a:r>
            <a:r>
              <a:rPr lang="en-US" sz="3200" dirty="0" err="1" smtClean="0"/>
              <a:t>linux</a:t>
            </a:r>
            <a:r>
              <a:rPr lang="en-US" sz="3200" dirty="0" smtClean="0"/>
              <a:t>-keystone/drivers/</a:t>
            </a:r>
            <a:r>
              <a:rPr lang="en-US" sz="3200" dirty="0" err="1" smtClean="0"/>
              <a:t>gpio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0521C-F793-4067-BB07-C7AF74E21EF3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26695" y="1494739"/>
            <a:ext cx="8084264" cy="3570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static int keystone_gpio_irq_map(struct irq_domain *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h,</a:t>
            </a:r>
            <a:br>
              <a:rPr lang="en-US" sz="16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unsigned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int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virq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irq_hw_number_t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hw)</a:t>
            </a: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    struct gpio_bank *bank = h-&gt;host_data;</a:t>
            </a:r>
          </a:p>
          <a:p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    irq_set_chip_data(virq, bank);</a:t>
            </a: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    irq_set_chip_and_handler(virq, &amp;keystone_gpio_irqchip,</a:t>
            </a: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                            handle_simple_irq);</a:t>
            </a: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    set_irq_flags(virq, IRQF_VALID | IRQF_PROBE);</a:t>
            </a: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    irq_set_irq_type(virq, IRQ_TYPE_NONE);</a:t>
            </a:r>
          </a:p>
          <a:p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    return 0;</a:t>
            </a: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775" y="142874"/>
            <a:ext cx="8458200" cy="1038225"/>
          </a:xfrm>
        </p:spPr>
        <p:txBody>
          <a:bodyPr/>
          <a:lstStyle/>
          <a:p>
            <a:r>
              <a:rPr lang="en-US" dirty="0" smtClean="0"/>
              <a:t>From the File </a:t>
            </a:r>
            <a:r>
              <a:rPr lang="en-US" dirty="0"/>
              <a:t>gpio-keystone.c</a:t>
            </a:r>
            <a:br>
              <a:rPr lang="en-US" dirty="0"/>
            </a:br>
            <a:r>
              <a:rPr lang="en-US" sz="3200" dirty="0" smtClean="0"/>
              <a:t>/</a:t>
            </a:r>
            <a:r>
              <a:rPr lang="en-US" sz="3200" dirty="0" err="1" smtClean="0"/>
              <a:t>git</a:t>
            </a:r>
            <a:r>
              <a:rPr lang="en-US" sz="3200" dirty="0" smtClean="0"/>
              <a:t>/</a:t>
            </a:r>
            <a:r>
              <a:rPr lang="en-US" sz="3200" dirty="0" err="1" smtClean="0"/>
              <a:t>linux</a:t>
            </a:r>
            <a:r>
              <a:rPr lang="en-US" sz="3200" dirty="0" smtClean="0"/>
              <a:t>-keystone/drivers/</a:t>
            </a:r>
            <a:r>
              <a:rPr lang="en-US" sz="3200" dirty="0" err="1" smtClean="0"/>
              <a:t>gpio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0521C-F793-4067-BB07-C7AF74E21EF3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605" y="1520640"/>
            <a:ext cx="9195146" cy="42780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static void gpio_irq_enable(struct irq_data *d)</a:t>
            </a: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    struct gpio_bank *bank = irq_data_get_irq_chip_data(d);</a:t>
            </a: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    u32 mask, status = irqd_get_trigger_type(d);</a:t>
            </a: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    struct gpio_regs *regs = bank-&gt;regs;</a:t>
            </a: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    int gpio;</a:t>
            </a:r>
          </a:p>
          <a:p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    gpio = d-&gt;hwirq - bank-&gt;base;</a:t>
            </a: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    mask = 1 &lt;&lt; gpio;</a:t>
            </a:r>
          </a:p>
          <a:p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    if (status &amp; IRQ_TYPE_EDGE_FALLING)</a:t>
            </a: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            __raw_writel(mask, bank-&gt;reg_base + regs-&gt;set_fal_trig);</a:t>
            </a: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    if (status &amp; IRQ_TYPE_EDGE_RISING)</a:t>
            </a: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            __raw_writel(mask, bank-&gt;reg_base + regs-&gt;set_rise_trig);</a:t>
            </a: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endParaRPr lang="en-US" sz="16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49338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More Information</a:t>
            </a:r>
            <a:endParaRPr lang="en-US" dirty="0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0"/>
            <a:ext cx="7924800" cy="4876800"/>
          </a:xfrm>
        </p:spPr>
        <p:txBody>
          <a:bodyPr/>
          <a:lstStyle/>
          <a:p>
            <a:r>
              <a:rPr lang="en-US" sz="2400" dirty="0" smtClean="0"/>
              <a:t>C66x DSP CorePac User Guide</a:t>
            </a:r>
            <a:br>
              <a:rPr lang="en-US" sz="2400" dirty="0" smtClean="0"/>
            </a:br>
            <a:r>
              <a:rPr lang="en-US" sz="2400" dirty="0" smtClean="0">
                <a:hlinkClick r:id="rId3"/>
              </a:rPr>
              <a:t>http://www.ti.com/lit/SPRUGW0C</a:t>
            </a:r>
            <a:r>
              <a:rPr lang="en-US" sz="2400" dirty="0" smtClean="0"/>
              <a:t> </a:t>
            </a:r>
            <a:endParaRPr lang="en-US" sz="2400" dirty="0"/>
          </a:p>
          <a:p>
            <a:r>
              <a:rPr lang="en-US" sz="2400" dirty="0" smtClean="0"/>
              <a:t>KeyStone Architecture Chip Interrupt Controller (CIC)</a:t>
            </a:r>
            <a:br>
              <a:rPr lang="en-US" sz="2400" dirty="0" smtClean="0"/>
            </a:br>
            <a:r>
              <a:rPr lang="en-US" sz="2400" dirty="0" smtClean="0"/>
              <a:t>User Guide </a:t>
            </a:r>
            <a:r>
              <a:rPr lang="en-US" sz="2400" dirty="0" smtClean="0">
                <a:hlinkClick r:id="rId4"/>
              </a:rPr>
              <a:t>http://www.ti.com/lit/SPRUGW4A</a:t>
            </a:r>
            <a:r>
              <a:rPr lang="en-US" sz="2400" dirty="0" smtClean="0"/>
              <a:t> </a:t>
            </a:r>
          </a:p>
          <a:p>
            <a:r>
              <a:rPr lang="en-US" sz="2400" smtClean="0"/>
              <a:t>For </a:t>
            </a:r>
            <a:r>
              <a:rPr lang="en-US" sz="2400" dirty="0" smtClean="0"/>
              <a:t>questions regarding topics covered in this training, visit the support forums </a:t>
            </a:r>
            <a:r>
              <a:rPr lang="en-US" sz="2400" smtClean="0"/>
              <a:t>at the </a:t>
            </a:r>
            <a:r>
              <a:rPr lang="en-US" sz="2400" smtClean="0">
                <a:hlinkClick r:id="rId5"/>
              </a:rPr>
              <a:t>TI </a:t>
            </a:r>
            <a:r>
              <a:rPr lang="en-US" sz="2400" dirty="0" smtClean="0">
                <a:hlinkClick r:id="rId5"/>
              </a:rPr>
              <a:t>E2E Community</a:t>
            </a:r>
            <a:r>
              <a:rPr lang="en-US" sz="2400" dirty="0" smtClean="0"/>
              <a:t> website.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16560" y="24415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Link Events to ISR (Interrupt Service Routine)</a:t>
            </a:r>
            <a:endParaRPr lang="en-US" sz="3600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4242956769"/>
              </p:ext>
            </p:extLst>
          </p:nvPr>
        </p:nvGraphicFramePr>
        <p:xfrm>
          <a:off x="1420885" y="1114696"/>
          <a:ext cx="5550325" cy="4131083"/>
        </p:xfrm>
        <a:graphic>
          <a:graphicData uri="http://schemas.openxmlformats.org/presentationml/2006/ole">
            <p:oleObj spid="_x0000_s45058" name="Visio" r:id="rId3" imgW="6401070" imgH="4764662" progId="Visio.Drawing.11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4229967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16560" y="24415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Link Events to ISR (Interrupt Service Routine)</a:t>
            </a:r>
            <a:endParaRPr lang="en-US" sz="3600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4242956769"/>
              </p:ext>
            </p:extLst>
          </p:nvPr>
        </p:nvGraphicFramePr>
        <p:xfrm>
          <a:off x="1420885" y="1114696"/>
          <a:ext cx="5550325" cy="4131083"/>
        </p:xfrm>
        <a:graphic>
          <a:graphicData uri="http://schemas.openxmlformats.org/presentationml/2006/ole">
            <p:oleObj spid="_x0000_s44034" name="Visio" r:id="rId3" imgW="6401070" imgH="4764662" progId="Visio.Drawing.11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4229967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16560" y="24415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Link Events to ISR (Interrupt Service Routine)</a:t>
            </a:r>
            <a:endParaRPr lang="en-US" sz="3600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4242956769"/>
              </p:ext>
            </p:extLst>
          </p:nvPr>
        </p:nvGraphicFramePr>
        <p:xfrm>
          <a:off x="1420885" y="1114696"/>
          <a:ext cx="5550325" cy="4131083"/>
        </p:xfrm>
        <a:graphic>
          <a:graphicData uri="http://schemas.openxmlformats.org/presentationml/2006/ole">
            <p:oleObj spid="_x0000_s5140" name="Visio" r:id="rId3" imgW="6401070" imgH="4764662" progId="Visio.Drawing.11">
              <p:embed/>
            </p:oleObj>
          </a:graphicData>
        </a:graphic>
      </p:graphicFrame>
      <p:sp>
        <p:nvSpPr>
          <p:cNvPr id="5" name="TextBox 4"/>
          <p:cNvSpPr txBox="1"/>
          <p:nvPr/>
        </p:nvSpPr>
        <p:spPr>
          <a:xfrm flipH="1">
            <a:off x="941431" y="4388251"/>
            <a:ext cx="674914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alibri" pitchFamily="34" charset="0"/>
                <a:cs typeface="Calibri" pitchFamily="34" charset="0"/>
              </a:rPr>
              <a:t>To connect an event to ISR:</a:t>
            </a:r>
          </a:p>
          <a:p>
            <a:pPr marL="342900" indent="-342900">
              <a:buAutoNum type="arabicPeriod"/>
            </a:pPr>
            <a:r>
              <a:rPr lang="en-US" sz="1400" dirty="0" smtClean="0">
                <a:latin typeface="Calibri" pitchFamily="34" charset="0"/>
                <a:cs typeface="Calibri" pitchFamily="34" charset="0"/>
              </a:rPr>
              <a:t>Connect  primary event to one of the 124 </a:t>
            </a:r>
            <a:r>
              <a:rPr lang="en-US" sz="1400" dirty="0" err="1" smtClean="0">
                <a:latin typeface="Calibri" pitchFamily="34" charset="0"/>
                <a:cs typeface="Calibri" pitchFamily="34" charset="0"/>
              </a:rPr>
              <a:t>maskable</a:t>
            </a:r>
            <a:r>
              <a:rPr lang="en-US" sz="1400" dirty="0" smtClean="0">
                <a:latin typeface="Calibri" pitchFamily="34" charset="0"/>
                <a:cs typeface="Calibri" pitchFamily="34" charset="0"/>
              </a:rPr>
              <a:t> interrupt lines</a:t>
            </a:r>
          </a:p>
          <a:p>
            <a:pPr marL="342900" indent="-342900">
              <a:buAutoNum type="arabicPeriod"/>
            </a:pPr>
            <a:r>
              <a:rPr lang="en-US" sz="1400" dirty="0" smtClean="0">
                <a:latin typeface="Calibri" pitchFamily="34" charset="0"/>
                <a:cs typeface="Calibri" pitchFamily="34" charset="0"/>
              </a:rPr>
              <a:t>Connect interrupt line to ISR</a:t>
            </a:r>
          </a:p>
          <a:p>
            <a:pPr marL="342900" indent="-342900">
              <a:buAutoNum type="arabicPeriod"/>
            </a:pPr>
            <a:endParaRPr lang="en-US" sz="1400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sz="1400" dirty="0" smtClean="0">
                <a:latin typeface="Calibri" pitchFamily="34" charset="0"/>
                <a:cs typeface="Calibri" pitchFamily="34" charset="0"/>
              </a:rPr>
              <a:t>CSL or BIOS API are used to connect events to interrupt lines and interrupt lines to ISR (Interrupt Service Routine).</a:t>
            </a:r>
            <a:endParaRPr lang="en-US" sz="1400" dirty="0">
              <a:latin typeface="Calibri" pitchFamily="34" charset="0"/>
              <a:cs typeface="Calibri" pitchFamily="34" charset="0"/>
            </a:endParaRPr>
          </a:p>
          <a:p>
            <a:pPr marL="342900" indent="-342900">
              <a:buAutoNum type="arabicPeriod"/>
            </a:pPr>
            <a:endParaRPr lang="en-US" sz="1400" dirty="0"/>
          </a:p>
        </p:txBody>
      </p:sp>
    </p:spTree>
    <p:extLst>
      <p:ext uri="{BB962C8B-B14F-4D97-AF65-F5344CB8AC3E}">
        <p14:creationId xmlns="" xmlns:p14="http://schemas.microsoft.com/office/powerpoint/2010/main" val="4229967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563270" y="-31750"/>
            <a:ext cx="8251545" cy="1117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Configuring an </a:t>
            </a:r>
            <a:r>
              <a:rPr lang="en-US" dirty="0" err="1" smtClean="0"/>
              <a:t>Hwi</a:t>
            </a:r>
            <a:r>
              <a:rPr lang="en-US" dirty="0" smtClean="0"/>
              <a:t> (Hardware Interrupt)</a:t>
            </a:r>
            <a:br>
              <a:rPr lang="en-US" dirty="0" smtClean="0"/>
            </a:br>
            <a:r>
              <a:rPr lang="en-US" dirty="0" smtClean="0"/>
              <a:t>Using BIOS Statically via GUI</a:t>
            </a:r>
          </a:p>
        </p:txBody>
      </p:sp>
      <p:sp>
        <p:nvSpPr>
          <p:cNvPr id="45061" name="Text Box 13"/>
          <p:cNvSpPr txBox="1">
            <a:spLocks noChangeArrowheads="1"/>
          </p:cNvSpPr>
          <p:nvPr/>
        </p:nvSpPr>
        <p:spPr bwMode="auto">
          <a:xfrm>
            <a:off x="721537" y="2516982"/>
            <a:ext cx="7180263" cy="3381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Use Hwi module </a:t>
            </a:r>
            <a:r>
              <a:rPr lang="en-US" i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(Available Products</a:t>
            </a:r>
            <a:r>
              <a:rPr lang="en-US" i="1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)</a:t>
            </a: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, </a:t>
            </a:r>
            <a:r>
              <a:rPr lang="en-US" sz="20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insert new Hwi </a:t>
            </a:r>
            <a:r>
              <a:rPr lang="en-US" i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(Outline View)</a:t>
            </a:r>
          </a:p>
        </p:txBody>
      </p:sp>
      <p:grpSp>
        <p:nvGrpSpPr>
          <p:cNvPr id="2" name="Group 48"/>
          <p:cNvGrpSpPr>
            <a:grpSpLocks/>
          </p:cNvGrpSpPr>
          <p:nvPr/>
        </p:nvGrpSpPr>
        <p:grpSpPr bwMode="auto">
          <a:xfrm>
            <a:off x="1489887" y="1047750"/>
            <a:ext cx="5191125" cy="412750"/>
            <a:chOff x="480" y="390"/>
            <a:chExt cx="3270" cy="260"/>
          </a:xfrm>
        </p:grpSpPr>
        <p:sp>
          <p:nvSpPr>
            <p:cNvPr id="368655" name="Rectangle 15"/>
            <p:cNvSpPr>
              <a:spLocks noChangeArrowheads="1"/>
            </p:cNvSpPr>
            <p:nvPr/>
          </p:nvSpPr>
          <p:spPr bwMode="auto">
            <a:xfrm>
              <a:off x="480" y="406"/>
              <a:ext cx="3264" cy="24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hangingPunct="0">
                <a:lnSpc>
                  <a:spcPct val="80000"/>
                </a:lnSpc>
                <a:spcBef>
                  <a:spcPct val="50000"/>
                </a:spcBef>
                <a:defRPr/>
              </a:pPr>
              <a:endPara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5075" name="Text Box 16"/>
            <p:cNvSpPr txBox="1">
              <a:spLocks noChangeArrowheads="1"/>
            </p:cNvSpPr>
            <p:nvPr/>
          </p:nvSpPr>
          <p:spPr bwMode="auto">
            <a:xfrm>
              <a:off x="528" y="390"/>
              <a:ext cx="864" cy="26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 anchorCtr="1"/>
            <a:lstStyle/>
            <a:p>
              <a:pPr eaLnBrk="0" hangingPunct="0">
                <a:lnSpc>
                  <a:spcPct val="80000"/>
                </a:lnSpc>
                <a:spcBef>
                  <a:spcPct val="50000"/>
                </a:spcBef>
              </a:pPr>
              <a:r>
                <a:rPr lang="en-US" sz="2000" u="sng" dirty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Example</a:t>
              </a:r>
              <a:r>
                <a:rPr lang="en-US" sz="2000" dirty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:</a:t>
              </a:r>
            </a:p>
          </p:txBody>
        </p:sp>
        <p:sp>
          <p:nvSpPr>
            <p:cNvPr id="45076" name="Text Box 17"/>
            <p:cNvSpPr txBox="1">
              <a:spLocks noChangeArrowheads="1"/>
            </p:cNvSpPr>
            <p:nvPr/>
          </p:nvSpPr>
          <p:spPr bwMode="auto">
            <a:xfrm>
              <a:off x="1350" y="438"/>
              <a:ext cx="2400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lnSpc>
                  <a:spcPct val="70000"/>
                </a:lnSpc>
                <a:spcBef>
                  <a:spcPct val="50000"/>
                </a:spcBef>
              </a:pPr>
              <a:r>
                <a:rPr lang="en-US" sz="2000" dirty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 </a:t>
              </a:r>
              <a:r>
                <a:rPr lang="en-US" sz="2000" dirty="0" smtClean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Event 94 </a:t>
              </a:r>
              <a:r>
                <a:rPr lang="en-US" sz="2000" dirty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to the </a:t>
              </a:r>
              <a:r>
                <a:rPr lang="en-US" sz="2000" dirty="0" smtClean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CPU </a:t>
              </a:r>
              <a:r>
                <a:rPr lang="en-US" sz="2000" dirty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HWI</a:t>
              </a:r>
              <a:r>
                <a:rPr lang="en-US" sz="2000" baseline="-25000" dirty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5</a:t>
              </a:r>
              <a:endParaRPr lang="en-US" sz="20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pic>
        <p:nvPicPr>
          <p:cNvPr id="72708" name="Picture 4" descr="C:\Documents and Settings\a0159877\Desktop\hwi_use_mod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75587" y="2918620"/>
            <a:ext cx="1219200" cy="1543050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2709" name="Picture 5" descr="C:\Documents and Settings\a0159877\Desktop\hwi_outline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509187" y="2920207"/>
            <a:ext cx="1600200" cy="1549400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5" name="Right Arrow 44"/>
          <p:cNvSpPr/>
          <p:nvPr/>
        </p:nvSpPr>
        <p:spPr bwMode="auto">
          <a:xfrm>
            <a:off x="2823387" y="3402807"/>
            <a:ext cx="533400" cy="457200"/>
          </a:xfrm>
          <a:prstGeom prst="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405475" y="3377706"/>
            <a:ext cx="3252750" cy="92333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ts val="1200"/>
              </a:spcBef>
              <a:defRPr/>
            </a:pPr>
            <a:r>
              <a:rPr lang="en-US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NOTE: </a:t>
            </a:r>
            <a:r>
              <a:rPr lang="en-US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BIOS objects</a:t>
            </a:r>
            <a:br>
              <a:rPr lang="en-US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can be created via the GUI,</a:t>
            </a:r>
            <a:br>
              <a:rPr lang="en-US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script </a:t>
            </a:r>
            <a:r>
              <a:rPr lang="en-US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code, </a:t>
            </a:r>
            <a:r>
              <a:rPr lang="en-US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or C code (dynamic</a:t>
            </a:r>
            <a:r>
              <a:rPr lang="en-US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).</a:t>
            </a:r>
            <a:endParaRPr lang="en-US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3D9FE4-F784-4A94-8F3E-54A098F0E8CC}" type="slidenum">
              <a:rPr lang="en-US" smtClean="0">
                <a:solidFill>
                  <a:srgbClr val="000000"/>
                </a:solidFill>
              </a:rPr>
              <a:pPr/>
              <a:t>7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3" name="Text Box 13"/>
          <p:cNvSpPr txBox="1">
            <a:spLocks noChangeArrowheads="1"/>
          </p:cNvSpPr>
          <p:nvPr/>
        </p:nvSpPr>
        <p:spPr bwMode="auto">
          <a:xfrm>
            <a:off x="797737" y="5384007"/>
            <a:ext cx="6871561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By the way, Event 94 is not connected to anything. It is reserved.</a:t>
            </a:r>
            <a:endParaRPr lang="en-US" i="1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10146998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Configuring an Hwi Using </a:t>
            </a:r>
            <a:r>
              <a:rPr lang="en-US" sz="3600" dirty="0" smtClean="0"/>
              <a:t>BIOS</a:t>
            </a:r>
            <a:br>
              <a:rPr lang="en-US" sz="3600" dirty="0" smtClean="0"/>
            </a:br>
            <a:r>
              <a:rPr lang="en-US" sz="3600" dirty="0" smtClean="0"/>
              <a:t>Statically </a:t>
            </a:r>
            <a:r>
              <a:rPr lang="en-US" sz="3600" dirty="0"/>
              <a:t>via GUI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3D9FE4-F784-4A94-8F3E-54A098F0E8CC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7788" y="1162580"/>
            <a:ext cx="6219825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676858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Configuring an </a:t>
            </a:r>
            <a:r>
              <a:rPr lang="en-US" sz="3600" dirty="0" err="1"/>
              <a:t>Hwi</a:t>
            </a:r>
            <a:r>
              <a:rPr lang="en-US" sz="3600" dirty="0"/>
              <a:t> </a:t>
            </a:r>
            <a:r>
              <a:rPr lang="en-US" sz="3600" dirty="0" smtClean="0"/>
              <a:t>with </a:t>
            </a:r>
            <a:r>
              <a:rPr lang="en-US" sz="3600" dirty="0"/>
              <a:t>BIOS</a:t>
            </a:r>
            <a:br>
              <a:rPr lang="en-US" sz="3600" dirty="0"/>
            </a:br>
            <a:r>
              <a:rPr lang="en-US" sz="3600" dirty="0" smtClean="0"/>
              <a:t>Using Run-Time Functions</a:t>
            </a:r>
            <a:endParaRPr lang="en-US" sz="3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3D9FE4-F784-4A94-8F3E-54A098F0E8CC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454" y="1543050"/>
            <a:ext cx="8081045" cy="180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91454" y="4295775"/>
            <a:ext cx="794769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  <a:cs typeface="Calibri" pitchFamily="34" charset="0"/>
              </a:rPr>
              <a:t>The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include file Hwi.h in the release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MCSDK_3_0_4_18\bios_6_37_00_20\packages\ti\sysbios\family\c64p\Hwi.h</a:t>
            </a:r>
          </a:p>
          <a:p>
            <a:endParaRPr lang="en-US" sz="1600" dirty="0">
              <a:latin typeface="Calibri" pitchFamily="34" charset="0"/>
              <a:cs typeface="Calibri" pitchFamily="34" charset="0"/>
            </a:endParaRPr>
          </a:p>
          <a:p>
            <a:r>
              <a:rPr lang="en-US" sz="1600" dirty="0" smtClean="0">
                <a:latin typeface="Calibri" pitchFamily="34" charset="0"/>
                <a:cs typeface="Calibri" pitchFamily="34" charset="0"/>
              </a:rPr>
              <a:t>Has the definition of the Hwi class</a:t>
            </a:r>
            <a:endParaRPr lang="en-US" sz="16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Leading Question"/>
          <p:cNvSpPr txBox="1">
            <a:spLocks noChangeArrowheads="1"/>
          </p:cNvSpPr>
          <p:nvPr/>
        </p:nvSpPr>
        <p:spPr bwMode="auto">
          <a:xfrm>
            <a:off x="4465301" y="5914861"/>
            <a:ext cx="354135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b">
            <a:spAutoFit/>
          </a:bodyPr>
          <a:lstStyle/>
          <a:p>
            <a:pPr algn="r" eaLnBrk="0" hangingPunct="0">
              <a:lnSpc>
                <a:spcPct val="80000"/>
              </a:lnSpc>
            </a:pPr>
            <a:r>
              <a:rPr lang="en-US" sz="2000" dirty="0">
                <a:solidFill>
                  <a:srgbClr val="DE0000"/>
                </a:solidFill>
                <a:latin typeface="Calibri" pitchFamily="34" charset="0"/>
                <a:cs typeface="Calibri" pitchFamily="34" charset="0"/>
              </a:rPr>
              <a:t>Where do you find the Event Id #?</a:t>
            </a:r>
          </a:p>
        </p:txBody>
      </p:sp>
    </p:spTree>
    <p:extLst>
      <p:ext uri="{BB962C8B-B14F-4D97-AF65-F5344CB8AC3E}">
        <p14:creationId xmlns="" xmlns:p14="http://schemas.microsoft.com/office/powerpoint/2010/main" val="2267725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heme/theme1.xml><?xml version="1.0" encoding="utf-8"?>
<a:theme xmlns:a="http://schemas.openxmlformats.org/drawingml/2006/main" name="FinalPowerpoint">
  <a:themeElements>
    <a:clrScheme name="Custom 1">
      <a:dk1>
        <a:srgbClr val="000000"/>
      </a:dk1>
      <a:lt1>
        <a:srgbClr val="FFFFFF"/>
      </a:lt1>
      <a:dk2>
        <a:srgbClr val="DE0000"/>
      </a:dk2>
      <a:lt2>
        <a:srgbClr val="808080"/>
      </a:lt2>
      <a:accent1>
        <a:srgbClr val="DE0000"/>
      </a:accent1>
      <a:accent2>
        <a:srgbClr val="AEAEAE"/>
      </a:accent2>
      <a:accent3>
        <a:srgbClr val="117788"/>
      </a:accent3>
      <a:accent4>
        <a:srgbClr val="404040"/>
      </a:accent4>
      <a:accent5>
        <a:srgbClr val="7F7F7F"/>
      </a:accent5>
      <a:accent6>
        <a:srgbClr val="32B4CE"/>
      </a:accent6>
      <a:hlink>
        <a:srgbClr val="DE0000"/>
      </a:hlink>
      <a:folHlink>
        <a:srgbClr val="AAAAAA"/>
      </a:folHlink>
    </a:clrScheme>
    <a:fontScheme name="FinalPowerpoi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FinalPowerpoint 1">
        <a:dk1>
          <a:srgbClr val="000000"/>
        </a:dk1>
        <a:lt1>
          <a:srgbClr val="FFFFFF"/>
        </a:lt1>
        <a:dk2>
          <a:srgbClr val="FF0000"/>
        </a:dk2>
        <a:lt2>
          <a:srgbClr val="808080"/>
        </a:lt2>
        <a:accent1>
          <a:srgbClr val="AAAAAA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D2D2D2"/>
        </a:accent5>
        <a:accent6>
          <a:srgbClr val="000000"/>
        </a:accent6>
        <a:hlink>
          <a:srgbClr val="FF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nalPowerpoint 2">
        <a:dk1>
          <a:srgbClr val="AAAAAA"/>
        </a:dk1>
        <a:lt1>
          <a:srgbClr val="FFFFFF"/>
        </a:lt1>
        <a:dk2>
          <a:srgbClr val="000000"/>
        </a:dk2>
        <a:lt2>
          <a:srgbClr val="FFFFFF"/>
        </a:lt2>
        <a:accent1>
          <a:srgbClr val="AAAAAA"/>
        </a:accent1>
        <a:accent2>
          <a:srgbClr val="FFFFFF"/>
        </a:accent2>
        <a:accent3>
          <a:srgbClr val="AAAAAA"/>
        </a:accent3>
        <a:accent4>
          <a:srgbClr val="DADADA"/>
        </a:accent4>
        <a:accent5>
          <a:srgbClr val="D2D2D2"/>
        </a:accent5>
        <a:accent6>
          <a:srgbClr val="E7E7E7"/>
        </a:accent6>
        <a:hlink>
          <a:srgbClr val="AAAAAA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3">
        <a:dk1>
          <a:srgbClr val="808080"/>
        </a:dk1>
        <a:lt1>
          <a:srgbClr val="FFFFFF"/>
        </a:lt1>
        <a:dk2>
          <a:srgbClr val="AAAAAA"/>
        </a:dk2>
        <a:lt2>
          <a:srgbClr val="000000"/>
        </a:lt2>
        <a:accent1>
          <a:srgbClr val="000000"/>
        </a:accent1>
        <a:accent2>
          <a:srgbClr val="AAAAAA"/>
        </a:accent2>
        <a:accent3>
          <a:srgbClr val="D2D2D2"/>
        </a:accent3>
        <a:accent4>
          <a:srgbClr val="DADADA"/>
        </a:accent4>
        <a:accent5>
          <a:srgbClr val="AAAAAA"/>
        </a:accent5>
        <a:accent6>
          <a:srgbClr val="9A9A9A"/>
        </a:accent6>
        <a:hlink>
          <a:srgbClr val="FF00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4">
        <a:dk1>
          <a:srgbClr val="000000"/>
        </a:dk1>
        <a:lt1>
          <a:srgbClr val="FF0000"/>
        </a:lt1>
        <a:dk2>
          <a:srgbClr val="FFFFFF"/>
        </a:dk2>
        <a:lt2>
          <a:srgbClr val="000000"/>
        </a:lt2>
        <a:accent1>
          <a:srgbClr val="AAAAAA"/>
        </a:accent1>
        <a:accent2>
          <a:srgbClr val="FFFFFF"/>
        </a:accent2>
        <a:accent3>
          <a:srgbClr val="FFAAAA"/>
        </a:accent3>
        <a:accent4>
          <a:srgbClr val="000000"/>
        </a:accent4>
        <a:accent5>
          <a:srgbClr val="D2D2D2"/>
        </a:accent5>
        <a:accent6>
          <a:srgbClr val="E7E7E7"/>
        </a:accent6>
        <a:hlink>
          <a:srgbClr val="00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13672</TotalTime>
  <Words>961</Words>
  <Application>Microsoft Office PowerPoint</Application>
  <PresentationFormat>On-screen Show (4:3)</PresentationFormat>
  <Paragraphs>235</Paragraphs>
  <Slides>39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1" baseType="lpstr">
      <vt:lpstr>FinalPowerpoint</vt:lpstr>
      <vt:lpstr>Visio</vt:lpstr>
      <vt:lpstr>KeyStone Interrupts</vt:lpstr>
      <vt:lpstr>Agenda</vt:lpstr>
      <vt:lpstr>Interrupt Scheme</vt:lpstr>
      <vt:lpstr>Link Events to ISR (Interrupt Service Routine)</vt:lpstr>
      <vt:lpstr>Link Events to ISR (Interrupt Service Routine)</vt:lpstr>
      <vt:lpstr>Link Events to ISR (Interrupt Service Routine)</vt:lpstr>
      <vt:lpstr>Configuring an Hwi (Hardware Interrupt) Using BIOS Statically via GUI</vt:lpstr>
      <vt:lpstr>Configuring an Hwi Using BIOS Statically via GUI</vt:lpstr>
      <vt:lpstr>Configuring an Hwi with BIOS Using Run-Time Functions</vt:lpstr>
      <vt:lpstr>C66x CorePac Input Events (CorePac Events Only)</vt:lpstr>
      <vt:lpstr>C66x CorePac Events (CIC Output) for KeyStone II Devices</vt:lpstr>
      <vt:lpstr>Configure HWI Using CSL</vt:lpstr>
      <vt:lpstr>KeyStone II Interrupt Topology</vt:lpstr>
      <vt:lpstr>C66x CorePac Secondary Events</vt:lpstr>
      <vt:lpstr>CIC to C66x CorePac Connections Event Number: CorePac Input Event Event Name: CIC Output Line</vt:lpstr>
      <vt:lpstr>Connecting System Events </vt:lpstr>
      <vt:lpstr>KeyStone II CIC Input System Events</vt:lpstr>
      <vt:lpstr>CIC Mapping API</vt:lpstr>
      <vt:lpstr>Example 1: SPI Transmit Interrupt</vt:lpstr>
      <vt:lpstr>Example 1: Connect SPIXEVT to CorePac ISR</vt:lpstr>
      <vt:lpstr>KeyStone II CIC Input Events</vt:lpstr>
      <vt:lpstr>Connect SPIXEVT to CorePac ISR</vt:lpstr>
      <vt:lpstr>Connect SPIXEVT to CorePac ISR</vt:lpstr>
      <vt:lpstr>Connect SPIXEVT to CorePac ISR</vt:lpstr>
      <vt:lpstr>Connect SPI 0 Transmit Event to CorePac 3 ISR</vt:lpstr>
      <vt:lpstr>CSL Map System Event (CIC Input) to Output </vt:lpstr>
      <vt:lpstr>Example 2: HyperLink Interrupt</vt:lpstr>
      <vt:lpstr> Example 2: HyperLink Interrupt</vt:lpstr>
      <vt:lpstr>Hyperlink Interrupt 0  Table 5-24 of 66AK2H12- CIC0 Input Events</vt:lpstr>
      <vt:lpstr>Hyperlink Interrupt 0 to CIC Input</vt:lpstr>
      <vt:lpstr>Hyperlink Interrupt 0: CIC Output to CorePac</vt:lpstr>
      <vt:lpstr>Hyperlink Interrupt 0: CIC Output to CorePac</vt:lpstr>
      <vt:lpstr>ARM Interrupt Scheme</vt:lpstr>
      <vt:lpstr>Slide 34</vt:lpstr>
      <vt:lpstr>Slide 35</vt:lpstr>
      <vt:lpstr>Following GPIO 0 From Table 5-23 of 66AK2H12: ARM CorePac Interrupts</vt:lpstr>
      <vt:lpstr>From the File gpio-keystone.c /git/linux-keystone/drivers/gpio</vt:lpstr>
      <vt:lpstr>From the File gpio-keystone.c /git/linux-keystone/drivers/gpio</vt:lpstr>
      <vt:lpstr>For More Information</vt:lpstr>
    </vt:vector>
  </TitlesOfParts>
  <Company>Texas Instruments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here</dc:title>
  <dc:creator>Greene, Matt</dc:creator>
  <cp:lastModifiedBy>Robert J. Hillard</cp:lastModifiedBy>
  <cp:revision>227</cp:revision>
  <dcterms:created xsi:type="dcterms:W3CDTF">2007-12-19T20:51:45Z</dcterms:created>
  <dcterms:modified xsi:type="dcterms:W3CDTF">2014-08-22T15:38:37Z</dcterms:modified>
</cp:coreProperties>
</file>