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7"/>
  </p:notesMasterIdLst>
  <p:handoutMasterIdLst>
    <p:handoutMasterId r:id="rId88"/>
  </p:handoutMasterIdLst>
  <p:sldIdLst>
    <p:sldId id="301" r:id="rId2"/>
    <p:sldId id="302" r:id="rId3"/>
    <p:sldId id="393" r:id="rId4"/>
    <p:sldId id="394" r:id="rId5"/>
    <p:sldId id="409" r:id="rId6"/>
    <p:sldId id="410" r:id="rId7"/>
    <p:sldId id="417" r:id="rId8"/>
    <p:sldId id="413" r:id="rId9"/>
    <p:sldId id="414" r:id="rId10"/>
    <p:sldId id="415" r:id="rId11"/>
    <p:sldId id="416" r:id="rId12"/>
    <p:sldId id="431" r:id="rId13"/>
    <p:sldId id="395" r:id="rId14"/>
    <p:sldId id="418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20" r:id="rId23"/>
    <p:sldId id="421" r:id="rId24"/>
    <p:sldId id="422" r:id="rId25"/>
    <p:sldId id="423" r:id="rId26"/>
    <p:sldId id="432" r:id="rId27"/>
    <p:sldId id="399" r:id="rId28"/>
    <p:sldId id="400" r:id="rId29"/>
    <p:sldId id="401" r:id="rId30"/>
    <p:sldId id="433" r:id="rId31"/>
    <p:sldId id="402" r:id="rId32"/>
    <p:sldId id="403" r:id="rId33"/>
    <p:sldId id="404" r:id="rId34"/>
    <p:sldId id="405" r:id="rId35"/>
    <p:sldId id="406" r:id="rId36"/>
    <p:sldId id="407" r:id="rId37"/>
    <p:sldId id="303" r:id="rId38"/>
    <p:sldId id="304" r:id="rId39"/>
    <p:sldId id="305" r:id="rId40"/>
    <p:sldId id="306" r:id="rId41"/>
    <p:sldId id="307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91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360" r:id="rId78"/>
    <p:sldId id="361" r:id="rId79"/>
    <p:sldId id="392" r:id="rId80"/>
    <p:sldId id="386" r:id="rId81"/>
    <p:sldId id="387" r:id="rId82"/>
    <p:sldId id="388" r:id="rId83"/>
    <p:sldId id="389" r:id="rId84"/>
    <p:sldId id="390" r:id="rId85"/>
    <p:sldId id="300" r:id="rId86"/>
  </p:sldIdLst>
  <p:sldSz cx="9144000" cy="6858000" type="screen4x3"/>
  <p:notesSz cx="7315200" cy="9601200"/>
  <p:custDataLst>
    <p:tags r:id="rId8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1808" autoAdjust="0"/>
  </p:normalViewPr>
  <p:slideViewPr>
    <p:cSldViewPr snapToGrid="0" snapToObjects="1"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2"/>
    </p:cViewPr>
  </p:outlineViewPr>
  <p:notesTextViewPr>
    <p:cViewPr>
      <p:scale>
        <a:sx n="155" d="100"/>
        <a:sy n="15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792E6ECC-D4E1-4AE4-A1EA-2A7A85AB2673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D00B4194-27CD-4E54-AB08-7B144973A8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676C751-4C04-614B-9B76-AAC11CF48BFD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3FBE128B-3BB0-2845-A632-18E6B49BCD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73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E128B-3BB0-2845-A632-18E6B49BCDB0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4" tIns="47846" rIns="95694" bIns="47846" anchor="b"/>
          <a:lstStyle/>
          <a:p>
            <a:pPr defTabSz="955368"/>
            <a:fld id="{82C4EEB3-E567-438E-814B-3D2F9527E61F}" type="slidenum">
              <a:rPr lang="en-US" sz="1100">
                <a:solidFill>
                  <a:srgbClr val="000000"/>
                </a:solidFill>
              </a:rPr>
              <a:pPr defTabSz="955368"/>
              <a:t>38</a:t>
            </a:fld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694" tIns="47846" rIns="95694" bIns="4784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2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1C8BB2-BC7F-4186-8F3C-FBF27B2BB72D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BAD591-FE2F-4ECF-9758-59469DC4DF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1C8BB2-BC7F-4186-8F3C-FBF27B2BB72D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BAD591-FE2F-4ECF-9758-59469DC4DF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1C8BB2-BC7F-4186-8F3C-FBF27B2BB72D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BAD591-FE2F-4ECF-9758-59469DC4DF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741975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Training</a:t>
            </a:r>
          </a:p>
        </p:txBody>
      </p:sp>
    </p:spTree>
    <p:extLst>
      <p:ext uri="{BB962C8B-B14F-4D97-AF65-F5344CB8AC3E}">
        <p14:creationId xmlns="" xmlns:p14="http://schemas.microsoft.com/office/powerpoint/2010/main" val="385610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Keystone_Device_Architecture" TargetMode="External"/><Relationship Id="rId2" Type="http://schemas.openxmlformats.org/officeDocument/2006/relationships/hyperlink" Target="http://www.ti.com/multic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2e.ti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US" dirty="0" smtClean="0"/>
              <a:t>ARM DSP working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Multicore Training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KeyStone Drivers Structure</a:t>
            </a:r>
            <a:br>
              <a:rPr lang="en-US" sz="3600" b="1" dirty="0" smtClean="0"/>
            </a:br>
            <a:r>
              <a:rPr lang="en-US" sz="3600" b="1" dirty="0" smtClean="0"/>
              <a:t>Example - SRIO</a:t>
            </a:r>
            <a:endParaRPr lang="en-US" sz="36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6524" y="1818648"/>
          <a:ext cx="6722423" cy="4405939"/>
        </p:xfrm>
        <a:graphic>
          <a:graphicData uri="http://schemas.openxmlformats.org/presentationml/2006/ole">
            <p:oleObj spid="_x0000_s81922" name="Visio" r:id="rId3" imgW="5311073" imgH="348211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016D914D-62B6-455B-A4C2-36E03A8FD93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Linux Drivers</a:t>
            </a:r>
            <a:br>
              <a:rPr lang="en-US" sz="3600" dirty="0" smtClean="0"/>
            </a:br>
            <a:r>
              <a:rPr lang="en-US" sz="3100" dirty="0" smtClean="0"/>
              <a:t>mcsdk_03_00_00_09/linux-keystone/drivers</a:t>
            </a:r>
            <a:br>
              <a:rPr lang="en-US" sz="3100" dirty="0" smtClean="0"/>
            </a:br>
            <a:endParaRPr lang="en-US" sz="3100" dirty="0" smtClean="0"/>
          </a:p>
        </p:txBody>
      </p:sp>
      <p:sp>
        <p:nvSpPr>
          <p:cNvPr id="20484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467725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GIC IRQ chip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Keystone IPC IRQ chip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AEMIF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NAND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SPI and SPI NOR flash drivers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I2C and EEPROM drivers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Keystone GPIO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Keystone IPC GPIO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Network driver (NetCP), PktDMA, Packet Accelerator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SGMII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QoS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USB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10Gig Ethernet driver (not validated due to test hardware)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PCIe driver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63738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Managing the peripherals and IP in hydrogenous device </a:t>
            </a:r>
          </a:p>
          <a:p>
            <a:pPr lvl="0"/>
            <a:r>
              <a:rPr lang="en-US" sz="2800" b="1" dirty="0" smtClean="0"/>
              <a:t>Linux Device Tree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02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Linux Device Tree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50" y="1270660"/>
            <a:ext cx="8229600" cy="511744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do Linux drivers know what resources are available and what are the physical attributes of the resources?</a:t>
            </a:r>
            <a:endParaRPr lang="en-US" dirty="0" smtClean="0"/>
          </a:p>
          <a:p>
            <a:pPr algn="ctr">
              <a:buNone/>
              <a:defRPr/>
            </a:pPr>
            <a:r>
              <a:rPr lang="en-US" dirty="0" smtClean="0"/>
              <a:t>The device tree 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Linux Device tree is an ASCII file *.dts that describes the resources available to Linux. </a:t>
            </a:r>
            <a:r>
              <a:rPr lang="en-US" dirty="0" smtClean="0"/>
              <a:t>A compiled version of the file *.dtb is used by the linux system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Device tree source code has a well defined syntax.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1092200"/>
          </a:xfrm>
        </p:spPr>
        <p:txBody>
          <a:bodyPr/>
          <a:lstStyle/>
          <a:p>
            <a:r>
              <a:rPr lang="en-US" dirty="0" smtClean="0"/>
              <a:t>The device tree file k2hk-evm.dts</a:t>
            </a:r>
            <a:br>
              <a:rPr lang="en-US" dirty="0" smtClean="0"/>
            </a:br>
            <a:r>
              <a:rPr lang="en-US" dirty="0" smtClean="0"/>
              <a:t>is from the public git server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159000"/>
            <a:ext cx="795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/dts-v1</a:t>
            </a:r>
            <a:r>
              <a:rPr lang="en-US" dirty="0" smtClean="0"/>
              <a:t>/;</a:t>
            </a:r>
          </a:p>
          <a:p>
            <a:r>
              <a:rPr lang="en-US" dirty="0" smtClean="0"/>
              <a:t>/</a:t>
            </a:r>
            <a:r>
              <a:rPr lang="en-US" dirty="0" smtClean="0"/>
              <a:t>include/ "</a:t>
            </a:r>
            <a:r>
              <a:rPr lang="en-US" dirty="0" smtClean="0"/>
              <a:t>skeleton.dtsi“</a:t>
            </a:r>
          </a:p>
          <a:p>
            <a:endParaRPr lang="en-US" dirty="0" smtClean="0"/>
          </a:p>
          <a:p>
            <a:r>
              <a:rPr lang="en-US" dirty="0" smtClean="0"/>
              <a:t>/ </a:t>
            </a:r>
            <a:r>
              <a:rPr lang="en-US" dirty="0" smtClean="0"/>
              <a:t>{	model = "Texas Instruments Keystone 2 </a:t>
            </a:r>
            <a:r>
              <a:rPr lang="en-US" dirty="0" smtClean="0"/>
              <a:t>SoC“</a:t>
            </a:r>
          </a:p>
          <a:p>
            <a:r>
              <a:rPr lang="en-US" dirty="0" smtClean="0"/>
              <a:t>;</a:t>
            </a:r>
            <a:r>
              <a:rPr lang="en-US" dirty="0" smtClean="0"/>
              <a:t>	compatible = "</a:t>
            </a:r>
            <a:r>
              <a:rPr lang="en-US" dirty="0" smtClean="0"/>
              <a:t>ti,tci6638-evm“</a:t>
            </a:r>
          </a:p>
          <a:p>
            <a:r>
              <a:rPr lang="en-US" dirty="0" smtClean="0"/>
              <a:t>;</a:t>
            </a:r>
            <a:r>
              <a:rPr lang="en-US" dirty="0" smtClean="0"/>
              <a:t>	#address-cells = &lt;2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#size-cells = &lt;2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interrupt-parent = &lt;&amp;gic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aliases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serial0	= &amp;uart0;		gpio0	= &amp;</a:t>
            </a:r>
            <a:r>
              <a:rPr lang="en-US" dirty="0" smtClean="0"/>
              <a:t>gpio0;</a:t>
            </a:r>
          </a:p>
          <a:p>
            <a:r>
              <a:rPr lang="en-US" dirty="0" smtClean="0"/>
              <a:t>		ethernet1 = &amp;</a:t>
            </a:r>
            <a:r>
              <a:rPr lang="en-US" dirty="0" smtClean="0"/>
              <a:t>interface1;</a:t>
            </a:r>
          </a:p>
          <a:p>
            <a:r>
              <a:rPr lang="en-US" dirty="0" smtClean="0"/>
              <a:t>	</a:t>
            </a:r>
            <a:r>
              <a:rPr lang="en-US" dirty="0" smtClean="0"/>
              <a:t>};</a:t>
            </a:r>
          </a:p>
          <a:p>
            <a:r>
              <a:rPr lang="en-US" dirty="0" smtClean="0"/>
              <a:t>	chosen {	</a:t>
            </a:r>
            <a:r>
              <a:rPr lang="en-US" dirty="0" smtClean="0"/>
              <a:t>};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/>
              <a:t>Device tree defines the CPU that are </a:t>
            </a:r>
            <a:r>
              <a:rPr lang="en-US" sz="3600" dirty="0" smtClean="0"/>
              <a:t>available</a:t>
            </a:r>
            <a:endParaRPr lang="en-US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79678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cpus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smtClean="0"/>
              <a:t>		interrupt-parent = &lt;&amp;gic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	cpu@0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	compatible = "arm,cortex-a15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</a:t>
            </a:r>
            <a:r>
              <a:rPr lang="en-US" dirty="0" smtClean="0"/>
              <a:t>};</a:t>
            </a:r>
          </a:p>
          <a:p>
            <a:r>
              <a:rPr lang="en-US" dirty="0" smtClean="0"/>
              <a:t>		cpu@1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	compatible = "arm,cortex-a15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</a:t>
            </a:r>
            <a:r>
              <a:rPr lang="en-US" dirty="0" smtClean="0"/>
              <a:t>};</a:t>
            </a:r>
          </a:p>
          <a:p>
            <a:r>
              <a:rPr lang="en-US" dirty="0" smtClean="0"/>
              <a:t>		cpu@2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	compatible = "arm,cortex-a15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</a:t>
            </a:r>
            <a:r>
              <a:rPr lang="en-US" dirty="0" smtClean="0"/>
              <a:t>};</a:t>
            </a:r>
          </a:p>
          <a:p>
            <a:r>
              <a:rPr lang="en-US" dirty="0" smtClean="0"/>
              <a:t>		cpu@3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	compatible = "arm,cortex-a15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</a:t>
            </a:r>
            <a:r>
              <a:rPr lang="en-US" dirty="0" smtClean="0"/>
              <a:t>};</a:t>
            </a:r>
          </a:p>
          <a:p>
            <a:r>
              <a:rPr lang="en-US" dirty="0" smtClean="0"/>
              <a:t>	};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/>
              <a:t>Device tree defines the </a:t>
            </a:r>
            <a:r>
              <a:rPr lang="en-US" sz="3600" dirty="0" smtClean="0"/>
              <a:t>clocks that </a:t>
            </a:r>
            <a:r>
              <a:rPr lang="en-US" sz="3600" dirty="0" smtClean="0"/>
              <a:t>are </a:t>
            </a:r>
            <a:r>
              <a:rPr lang="en-US" sz="3600" dirty="0" smtClean="0"/>
              <a:t>available</a:t>
            </a:r>
            <a:endParaRPr lang="en-US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2551837"/>
            <a:ext cx="7327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	chipclk12</a:t>
            </a:r>
            <a:r>
              <a:rPr lang="en-US" dirty="0" smtClean="0"/>
              <a:t>: </a:t>
            </a:r>
            <a:r>
              <a:rPr lang="en-US" dirty="0" smtClean="0"/>
              <a:t>chipclk12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				#clock-cells = &lt;0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			compatible = "fixed-clock-factor";	</a:t>
            </a:r>
            <a:endParaRPr lang="en-US" dirty="0" smtClean="0"/>
          </a:p>
          <a:p>
            <a:r>
              <a:rPr lang="en-US" dirty="0" smtClean="0"/>
              <a:t>			clocks = &lt;&amp;chipclk1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			mult = &lt;1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			div = &lt;2&gt;;	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smtClean="0"/>
              <a:t>};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/>
              <a:t>Device tree defines the </a:t>
            </a:r>
            <a:r>
              <a:rPr lang="en-US" sz="3600" dirty="0" smtClean="0"/>
              <a:t>interrupts that </a:t>
            </a:r>
            <a:r>
              <a:rPr lang="en-US" sz="3600" dirty="0" smtClean="0"/>
              <a:t>are </a:t>
            </a:r>
            <a:r>
              <a:rPr lang="en-US" sz="3600" dirty="0" smtClean="0"/>
              <a:t>available</a:t>
            </a:r>
            <a:endParaRPr lang="en-US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2987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ipcirq0: ipcirq0@26202bc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smtClean="0"/>
              <a:t>	/* ipc irq chip </a:t>
            </a:r>
            <a:r>
              <a:rPr lang="en-US" dirty="0" smtClean="0"/>
              <a:t>*/</a:t>
            </a:r>
          </a:p>
          <a:p>
            <a:r>
              <a:rPr lang="en-US" dirty="0" smtClean="0"/>
              <a:t>			compatible = "ti,keystone-ipc-irq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	reg  = &lt;0x026202a0 4	/* host ack register </a:t>
            </a:r>
            <a:r>
              <a:rPr lang="en-US" dirty="0" smtClean="0"/>
              <a:t>*/</a:t>
            </a:r>
          </a:p>
          <a:p>
            <a:r>
              <a:rPr lang="en-US" dirty="0" smtClean="0"/>
              <a:t>			        0x02620260 4&gt;;	/* ipc host interrupt generation register </a:t>
            </a:r>
            <a:r>
              <a:rPr lang="en-US" dirty="0" smtClean="0"/>
              <a:t>*/</a:t>
            </a:r>
          </a:p>
          <a:p>
            <a:r>
              <a:rPr lang="en-US" dirty="0" smtClean="0"/>
              <a:t>			interrupts = &lt;0 4 0x101&gt;;/* it should match the value in irqs.h </a:t>
            </a:r>
            <a:r>
              <a:rPr lang="en-US" dirty="0" smtClean="0"/>
              <a:t>*/</a:t>
            </a:r>
          </a:p>
          <a:p>
            <a:r>
              <a:rPr lang="en-US" dirty="0" smtClean="0"/>
              <a:t>						 /* following is the source id to irq mapping						   SRCS0 &lt;-&gt; ipc hw irq 0 ... SRCS27 &lt;-&gt; ipc hw irq 27						   note that SRCS0 is bit 4 in ipc register </a:t>
            </a:r>
            <a:r>
              <a:rPr lang="en-US" dirty="0" smtClean="0"/>
              <a:t>*/</a:t>
            </a:r>
          </a:p>
          <a:p>
            <a:r>
              <a:rPr lang="en-US" dirty="0" smtClean="0"/>
              <a:t>			interrupt-controller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	#interrupt-cells = &lt;2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	};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/>
              <a:t>Device tree defines the </a:t>
            </a:r>
            <a:r>
              <a:rPr lang="en-US" sz="3600" dirty="0" smtClean="0"/>
              <a:t>interrupt queues that </a:t>
            </a:r>
            <a:r>
              <a:rPr lang="en-US" sz="3600" dirty="0" smtClean="0"/>
              <a:t>are </a:t>
            </a:r>
            <a:r>
              <a:rPr lang="en-US" sz="3600" dirty="0" smtClean="0"/>
              <a:t>in the system</a:t>
            </a:r>
            <a:endParaRPr lang="en-US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2413338"/>
            <a:ext cx="7759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	queues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		qpend-arm-low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			values = &lt;652 20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				interrupts = &lt;0 40 0xf04 0 41 0xf04 0 42 0xf04 0 43 0xf04						      0 44 0xf04 0 45 0xf04 0 46 0xf04 0 47 0xf04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				reserved;	</a:t>
            </a:r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smtClean="0"/>
              <a:t>           };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8400" y="4721662"/>
            <a:ext cx="645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</a:t>
            </a:r>
            <a:r>
              <a:rPr lang="en-US" dirty="0" smtClean="0"/>
              <a:t>    qpend-arm-hi {</a:t>
            </a:r>
          </a:p>
          <a:p>
            <a:r>
              <a:rPr lang="en-US" dirty="0" smtClean="0"/>
              <a:t>			</a:t>
            </a:r>
            <a:r>
              <a:rPr lang="en-US" dirty="0" smtClean="0"/>
              <a:t>    values </a:t>
            </a:r>
            <a:r>
              <a:rPr lang="en-US" dirty="0" smtClean="0"/>
              <a:t>= &lt;8704 32&gt;;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/>
              <a:t>Device tree defines the </a:t>
            </a:r>
            <a:r>
              <a:rPr lang="en-US" sz="3600" dirty="0" smtClean="0"/>
              <a:t>region that are used by the Linux</a:t>
            </a:r>
            <a:endParaRPr lang="en-US" sz="3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850900" y="2274838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	regions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		#address-cells = &lt;1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			#size-cells = &lt;1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;</a:t>
            </a:r>
            <a:r>
              <a:rPr lang="en-US" dirty="0" smtClean="0"/>
              <a:t>				ranges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		region-12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			id = &lt;12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				values	= &lt;2048 128&gt;;	/* num_desc desc_size </a:t>
            </a:r>
            <a:r>
              <a:rPr lang="en-US" dirty="0" smtClean="0"/>
              <a:t>*/</a:t>
            </a:r>
          </a:p>
          <a:p>
            <a:r>
              <a:rPr lang="en-US" dirty="0" smtClean="0"/>
              <a:t>					link-index = &lt;0x4000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			</a:t>
            </a:r>
            <a:r>
              <a:rPr lang="en-US" dirty="0" smtClean="0"/>
              <a:t>};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63738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/>
              <a:t>Managing the peripherals and IP in hydrogenous device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Linux Device Tree</a:t>
            </a:r>
          </a:p>
          <a:p>
            <a:r>
              <a:rPr lang="en-US" sz="2800" dirty="0" smtClean="0"/>
              <a:t>Resource Management</a:t>
            </a:r>
          </a:p>
          <a:p>
            <a:pPr lvl="0">
              <a:buNone/>
            </a:pPr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/>
              <a:t>Device tree defines </a:t>
            </a:r>
            <a:r>
              <a:rPr lang="en-US" sz="3600" dirty="0" smtClean="0"/>
              <a:t>channels of communications that are used by the Linux</a:t>
            </a:r>
            <a:endParaRPr lang="en-US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60400" y="26162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	channels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		nettx0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smtClean="0"/>
              <a:t>					transmit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			label		= "nettx0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			pool		= "pool-net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			submit-queue	= &lt;648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					/* complete-queue = &lt;xx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 </a:t>
            </a:r>
            <a:r>
              <a:rPr lang="en-US" dirty="0" smtClean="0"/>
              <a:t>*/					/* debug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*/					/* channel = &lt;0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 </a:t>
            </a:r>
            <a:r>
              <a:rPr lang="en-US" dirty="0" smtClean="0"/>
              <a:t>*/					/* priority = &lt;1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 </a:t>
            </a:r>
            <a:r>
              <a:rPr lang="en-US" dirty="0" smtClean="0"/>
              <a:t>*/				};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02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 word about ARM – DSP resource Management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50" y="2133600"/>
            <a:ext cx="8229600" cy="4254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When ARM and DSP co-exist, some resources are managed by the resource manager server</a:t>
            </a:r>
          </a:p>
          <a:p>
            <a:pPr>
              <a:defRPr/>
            </a:pPr>
            <a:r>
              <a:rPr lang="en-US" dirty="0" smtClean="0"/>
              <a:t>Memories are managed differently. The next few slides describe how memories are managed in DSP-Linux system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Memory defined in the </a:t>
            </a:r>
            <a:r>
              <a:rPr lang="en-US" sz="3600" dirty="0" smtClean="0"/>
              <a:t>Device Tree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1"/>
            <a:ext cx="8412956" cy="5026854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In the device tree we define what memories will be used by the Linux and what by the </a:t>
            </a:r>
            <a:r>
              <a:rPr lang="en-US" sz="2800" b="0" dirty="0" smtClean="0">
                <a:solidFill>
                  <a:schemeClr val="tx1"/>
                </a:solidFill>
              </a:rPr>
              <a:t>DSP*</a:t>
            </a:r>
            <a:endParaRPr lang="en-US" sz="2800" b="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During </a:t>
            </a:r>
            <a:r>
              <a:rPr lang="en-US" sz="2800" b="0" dirty="0" smtClean="0">
                <a:solidFill>
                  <a:schemeClr val="tx1"/>
                </a:solidFill>
              </a:rPr>
              <a:t>boot time (U-BOOT) builds a device tree table and updates it based on U-BOOT environment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Device Tree for the EVM is tci6638-evm.dts. It defines several memories.  It defines the total logical memory and what part of it will be used by the kernel, and it defines what memories will be </a:t>
            </a:r>
            <a:r>
              <a:rPr lang="en-US" sz="2800" b="0" dirty="0" smtClean="0">
                <a:solidFill>
                  <a:schemeClr val="tx1"/>
                </a:solidFill>
              </a:rPr>
              <a:t>reserved  </a:t>
            </a:r>
            <a:r>
              <a:rPr lang="en-US" sz="2800" b="0" dirty="0" smtClean="0">
                <a:solidFill>
                  <a:schemeClr val="tx1"/>
                </a:solidFill>
              </a:rPr>
              <a:t>for the DSP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6088-BF21-4FD5-870B-675EAADE47B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73429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DSP </a:t>
            </a:r>
            <a:r>
              <a:rPr lang="en-US" sz="3600" dirty="0" smtClean="0"/>
              <a:t>memory definition </a:t>
            </a:r>
            <a:r>
              <a:rPr lang="en-US" sz="3600" dirty="0" smtClean="0"/>
              <a:t>in Device Tree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39091"/>
            <a:ext cx="8412956" cy="5206964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For each C66 CorePac, 7 memory allocations:</a:t>
            </a:r>
          </a:p>
          <a:p>
            <a:pPr marL="1089025" lvl="1" indent="-514350"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Address of Core control registers</a:t>
            </a: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(boot address, power)</a:t>
            </a:r>
          </a:p>
          <a:p>
            <a:pPr marL="1089025" lvl="1" indent="-514350"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L1 P global memory address</a:t>
            </a:r>
          </a:p>
          <a:p>
            <a:pPr marL="1089025" lvl="1" indent="-514350" algn="l">
              <a:buFont typeface="Arial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L1 D global memory address</a:t>
            </a:r>
          </a:p>
          <a:p>
            <a:pPr marL="1089025" lvl="1" indent="-514350" algn="l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L2  global memory address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 addition, the MSM memory address and DDR addresses that are dedicated to DSP usage are defined. 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DSP code that uses DDR must use ONLY the DDR addresses that are assigned to it</a:t>
            </a:r>
            <a:endParaRPr lang="en-US" sz="28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marL="1089025" lvl="1" indent="-514350">
              <a:buFont typeface="Arial" pitchFamily="34" charset="0"/>
              <a:buChar char="•"/>
            </a:pPr>
            <a:endParaRPr lang="en-US" sz="2600" b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6088-BF21-4FD5-870B-675EAADE47B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460842"/>
          </a:xfrm>
        </p:spPr>
        <p:txBody>
          <a:bodyPr/>
          <a:lstStyle/>
          <a:p>
            <a:r>
              <a:rPr lang="en-US" dirty="0" smtClean="0"/>
              <a:t>Memory definitions from </a:t>
            </a:r>
            <a:r>
              <a:rPr lang="en-US" dirty="0" smtClean="0"/>
              <a:t>TCI6638-evm Device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843C0-6DAC-490D-A4BA-BCECDC8ED96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8673" y="2767048"/>
            <a:ext cx="79906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dspmem: dspmem</a:t>
            </a:r>
          </a:p>
          <a:p>
            <a:r>
              <a:rPr lang="en-US" sz="2000" dirty="0" smtClean="0"/>
              <a:t> {			</a:t>
            </a:r>
          </a:p>
          <a:p>
            <a:r>
              <a:rPr lang="en-US" sz="2000" dirty="0" smtClean="0"/>
              <a:t>compatible = "linux,rproc-user";			</a:t>
            </a:r>
          </a:p>
          <a:p>
            <a:r>
              <a:rPr lang="en-US" sz="2000" dirty="0" smtClean="0"/>
              <a:t>mem  = &lt;0x0c000000 </a:t>
            </a:r>
            <a:r>
              <a:rPr lang="en-US" sz="2000" dirty="0" smtClean="0"/>
              <a:t>0x00060000</a:t>
            </a:r>
            <a:r>
              <a:rPr lang="en-US" sz="2000" dirty="0" smtClean="0"/>
              <a:t>	0xa0000000 0x20000000&gt;;			</a:t>
            </a:r>
          </a:p>
          <a:p>
            <a:r>
              <a:rPr lang="en-US" sz="2000" dirty="0" smtClean="0"/>
              <a:t>label = "dspmem";		</a:t>
            </a:r>
          </a:p>
          <a:p>
            <a:r>
              <a:rPr lang="en-US" sz="2000" dirty="0" smtClean="0"/>
              <a:t>};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13469" y="1379863"/>
            <a:ext cx="78286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000" dirty="0" smtClean="0"/>
              <a:t>memory 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reg = &lt;0x00000000 0x80000000 0x00000000 0x20000000&gt;;        </a:t>
            </a:r>
          </a:p>
          <a:p>
            <a:r>
              <a:rPr lang="en-US" sz="2000" dirty="0" smtClean="0"/>
              <a:t>};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61181" y="5008099"/>
            <a:ext cx="7230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– We will see later how the start address of the DSP DDR is determined by the U-BOOT parameters. </a:t>
            </a:r>
          </a:p>
          <a:p>
            <a:r>
              <a:rPr lang="en-US" dirty="0" smtClean="0"/>
              <a:t>When build DSP code, one must be aware what is the start DDR address for DSP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54125"/>
          </a:xfrm>
        </p:spPr>
        <p:txBody>
          <a:bodyPr/>
          <a:lstStyle/>
          <a:p>
            <a:r>
              <a:rPr lang="en-US" sz="4000" dirty="0" smtClean="0"/>
              <a:t>DSP core memory </a:t>
            </a:r>
            <a:r>
              <a:rPr lang="en-US" sz="4000" dirty="0" smtClean="0"/>
              <a:t>definitions </a:t>
            </a:r>
            <a:r>
              <a:rPr lang="en-US" sz="4000" dirty="0" smtClean="0"/>
              <a:t>TCI6638-evm Device </a:t>
            </a:r>
            <a:r>
              <a:rPr lang="en-US" sz="4000" dirty="0" smtClean="0"/>
              <a:t>tree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843C0-6DAC-490D-A4BA-BCECDC8ED96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39" y="1397000"/>
            <a:ext cx="79201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dsp7: dsp7 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                  compatible = "linux,rproc-user";</a:t>
            </a:r>
          </a:p>
          <a:p>
            <a:r>
              <a:rPr lang="en-US" sz="2400" dirty="0" smtClean="0"/>
              <a:t>                        reg = &lt;0x0262005C 4</a:t>
            </a:r>
          </a:p>
          <a:p>
            <a:r>
              <a:rPr lang="en-US" sz="2400" dirty="0" smtClean="0"/>
              <a:t>                               0x02350858 4</a:t>
            </a:r>
          </a:p>
          <a:p>
            <a:r>
              <a:rPr lang="en-US" sz="2400" dirty="0" smtClean="0"/>
              <a:t>                               0x02350a58 4</a:t>
            </a:r>
          </a:p>
          <a:p>
            <a:r>
              <a:rPr lang="en-US" sz="2400" dirty="0" smtClean="0"/>
              <a:t>                               0x0262025C 4</a:t>
            </a:r>
          </a:p>
          <a:p>
            <a:r>
              <a:rPr lang="en-US" sz="2400" dirty="0" smtClean="0"/>
              <a:t>                               0x17e00000 0x00008000</a:t>
            </a:r>
          </a:p>
          <a:p>
            <a:r>
              <a:rPr lang="en-US" sz="2400" dirty="0" smtClean="0"/>
              <a:t>                               0x17f00000 0x00008000</a:t>
            </a:r>
          </a:p>
          <a:p>
            <a:r>
              <a:rPr lang="en-US" sz="2400" dirty="0" smtClean="0"/>
              <a:t>                               0x17800000 0x00100000&gt;;</a:t>
            </a:r>
          </a:p>
          <a:p>
            <a:r>
              <a:rPr lang="en-US" sz="2400" dirty="0" smtClean="0"/>
              <a:t>                        reg-names = "boot-address", "psc-mdstat", "psc-mdctl", "ipcgr", "l1pram", "l1dram", "l2ram";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63738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Managing the peripherals and IP in hydrogenous device </a:t>
            </a:r>
          </a:p>
          <a:p>
            <a:pPr lvl="0"/>
            <a:r>
              <a:rPr lang="en-US" sz="2800" dirty="0" smtClean="0"/>
              <a:t>Linux Device Tree</a:t>
            </a:r>
          </a:p>
          <a:p>
            <a:r>
              <a:rPr lang="en-US" sz="2800" b="1" dirty="0" smtClean="0"/>
              <a:t>Resource Management</a:t>
            </a:r>
          </a:p>
          <a:p>
            <a:pPr lvl="0">
              <a:buNone/>
            </a:pPr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Keystone II RM: Major Requirements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3375" y="1523999"/>
            <a:ext cx="8467725" cy="457200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Dynamically manage </a:t>
            </a:r>
            <a:r>
              <a:rPr lang="en-US" sz="2400" dirty="0" smtClean="0"/>
              <a:t>resources </a:t>
            </a:r>
          </a:p>
          <a:p>
            <a:r>
              <a:rPr lang="en-US" sz="2400" dirty="0" smtClean="0"/>
              <a:t>Enable </a:t>
            </a:r>
            <a:r>
              <a:rPr lang="en-US" sz="2400" dirty="0" smtClean="0"/>
              <a:t>management of resources at all levels within system software architecture.</a:t>
            </a:r>
          </a:p>
          <a:p>
            <a:pPr lvl="1"/>
            <a:r>
              <a:rPr lang="en-US" sz="2000" dirty="0" smtClean="0"/>
              <a:t>Core, task, application component (LLD)</a:t>
            </a:r>
          </a:p>
          <a:p>
            <a:pPr lvl="1"/>
            <a:r>
              <a:rPr lang="en-US" sz="2000" dirty="0" smtClean="0"/>
              <a:t>Pre/post-main execution</a:t>
            </a:r>
          </a:p>
          <a:p>
            <a:r>
              <a:rPr lang="en-US" sz="2400" dirty="0" smtClean="0"/>
              <a:t>Runtime modification of resource permissions.</a:t>
            </a:r>
          </a:p>
          <a:p>
            <a:r>
              <a:rPr lang="en-US" sz="2400" dirty="0" smtClean="0"/>
              <a:t>Automate reservation of resources taken by Linux kernel.</a:t>
            </a:r>
          </a:p>
          <a:p>
            <a:r>
              <a:rPr lang="en-US" sz="2400" dirty="0" smtClean="0"/>
              <a:t>Generic, processor-independent transport interface that allows RM instances to communicate regardless of device hardware architecture.</a:t>
            </a:r>
          </a:p>
          <a:p>
            <a:pPr lvl="1"/>
            <a:r>
              <a:rPr lang="en-US" sz="2000" dirty="0" smtClean="0"/>
              <a:t>Transport glue logic provided by application</a:t>
            </a:r>
          </a:p>
          <a:p>
            <a:pPr lvl="1"/>
            <a:r>
              <a:rPr lang="en-US" sz="2000" dirty="0" smtClean="0"/>
              <a:t>Easy to port RM to new devices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</a:t>
            </a:r>
            <a:r>
              <a:rPr lang="en-US" b="1" dirty="0" smtClean="0"/>
              <a:t>1)</a:t>
            </a:r>
            <a:endParaRPr lang="en-US" b="1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14325" y="1447799"/>
            <a:ext cx="8467725" cy="48223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Instance-based Client/Server Architecture:</a:t>
            </a:r>
          </a:p>
          <a:p>
            <a:pPr lvl="1"/>
            <a:r>
              <a:rPr lang="en-US" sz="2200" dirty="0" smtClean="0"/>
              <a:t>Three instance hierarchy:</a:t>
            </a:r>
          </a:p>
          <a:p>
            <a:pPr lvl="2"/>
            <a:r>
              <a:rPr lang="en-US" sz="2200" dirty="0" smtClean="0"/>
              <a:t>RM Server – Global management of resources and permission policies</a:t>
            </a:r>
          </a:p>
          <a:p>
            <a:pPr lvl="2"/>
            <a:r>
              <a:rPr lang="en-US" sz="2200" dirty="0" smtClean="0"/>
              <a:t>RM Client – Provide resource services to system software elements</a:t>
            </a:r>
          </a:p>
          <a:p>
            <a:pPr lvl="2"/>
            <a:r>
              <a:rPr lang="en-US" sz="2200" dirty="0" smtClean="0"/>
              <a:t>RM Client Delegate (CD) </a:t>
            </a:r>
          </a:p>
          <a:p>
            <a:pPr lvl="3"/>
            <a:r>
              <a:rPr lang="en-US" sz="1800" dirty="0" smtClean="0"/>
              <a:t>Offloads management of resource subsets from Server.  </a:t>
            </a:r>
          </a:p>
          <a:p>
            <a:pPr lvl="3"/>
            <a:r>
              <a:rPr lang="en-US" sz="1800" dirty="0" smtClean="0"/>
              <a:t>Provides singular data path to Server</a:t>
            </a:r>
          </a:p>
          <a:p>
            <a:pPr lvl="1"/>
            <a:r>
              <a:rPr lang="en-US" sz="2200" dirty="0" smtClean="0"/>
              <a:t>Resource services provided via instance service API </a:t>
            </a:r>
          </a:p>
          <a:p>
            <a:r>
              <a:rPr lang="en-US" dirty="0" smtClean="0"/>
              <a:t>RM Instances Communication Over Generic Transport Interface</a:t>
            </a:r>
          </a:p>
          <a:p>
            <a:pPr lvl="1"/>
            <a:r>
              <a:rPr lang="en-US" sz="2200" dirty="0" smtClean="0"/>
              <a:t>Application must setup data paths between RM instances</a:t>
            </a:r>
          </a:p>
          <a:p>
            <a:pPr lvl="1"/>
            <a:r>
              <a:rPr lang="en-US" sz="2200" dirty="0" smtClean="0"/>
              <a:t>Allows RM to run on any device architecture without modification to RM source</a:t>
            </a:r>
          </a:p>
          <a:p>
            <a:pPr lvl="1"/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279075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</a:t>
            </a:r>
            <a:r>
              <a:rPr lang="en-US" b="1" dirty="0" smtClean="0"/>
              <a:t>2)</a:t>
            </a:r>
            <a:endParaRPr lang="en-US" b="1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323975"/>
            <a:ext cx="8467725" cy="4969947"/>
          </a:xfrm>
        </p:spPr>
        <p:txBody>
          <a:bodyPr>
            <a:normAutofit/>
          </a:bodyPr>
          <a:lstStyle/>
          <a:p>
            <a:r>
              <a:rPr lang="en-US" dirty="0" smtClean="0"/>
              <a:t>RM server is a </a:t>
            </a:r>
            <a:r>
              <a:rPr lang="en-US" smtClean="0"/>
              <a:t>Linux process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to </a:t>
            </a:r>
            <a:r>
              <a:rPr lang="en-US" dirty="0" smtClean="0"/>
              <a:t>use </a:t>
            </a:r>
            <a:r>
              <a:rPr lang="en-US" dirty="0" smtClean="0"/>
              <a:t>peripherals and </a:t>
            </a:r>
            <a:r>
              <a:rPr lang="en-US" dirty="0" smtClean="0"/>
              <a:t>other Ip in ARM and DSP KeyStone devices?</a:t>
            </a:r>
            <a:endParaRPr lang="en-US" dirty="0" smtClean="0"/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Run-time usage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Chip Support Library (CSL) and Low Level Drivers (LLD) on DSP, LINUX drivers on the </a:t>
            </a:r>
            <a:r>
              <a:rPr lang="en-US" dirty="0" smtClean="0">
                <a:solidFill>
                  <a:srgbClr val="FF0000"/>
                </a:solidFill>
              </a:rPr>
              <a:t>ARM</a:t>
            </a:r>
          </a:p>
          <a:p>
            <a:r>
              <a:rPr lang="en-US" dirty="0" smtClean="0"/>
              <a:t>How to share resources’ configuration, control and usage between different cores?</a:t>
            </a:r>
          </a:p>
          <a:p>
            <a:pPr lvl="1"/>
            <a:r>
              <a:rPr lang="en-US" dirty="0" smtClean="0"/>
              <a:t>Protect resources from conflict usage</a:t>
            </a:r>
          </a:p>
          <a:p>
            <a:pPr lvl="1"/>
            <a:r>
              <a:rPr lang="en-US" dirty="0" smtClean="0"/>
              <a:t>ARM runs Linux, C66x runs BIOS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Resource Management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279075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(2/2)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323975"/>
            <a:ext cx="8467725" cy="496994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Resources Tracked by RM Defined in </a:t>
            </a:r>
            <a:r>
              <a:rPr lang="en-US" b="1" dirty="0" smtClean="0"/>
              <a:t>Global Resource List (GRL)</a:t>
            </a:r>
          </a:p>
          <a:p>
            <a:pPr lvl="1"/>
            <a:r>
              <a:rPr lang="en-US" sz="3200" dirty="0" smtClean="0"/>
              <a:t>GRL captures all resources that will be tracked for a given device</a:t>
            </a:r>
          </a:p>
          <a:p>
            <a:pPr lvl="1"/>
            <a:r>
              <a:rPr lang="en-US" sz="3200" dirty="0" smtClean="0"/>
              <a:t>Facilitates automatic extraction of resources used by ARM Linux from Linux DTB</a:t>
            </a:r>
          </a:p>
          <a:p>
            <a:r>
              <a:rPr lang="en-US" dirty="0" smtClean="0"/>
              <a:t>Policies Specify RM Instance Resource Privileges</a:t>
            </a:r>
          </a:p>
          <a:p>
            <a:pPr lvl="1"/>
            <a:r>
              <a:rPr lang="en-US" sz="3200" dirty="0" smtClean="0"/>
              <a:t>Resource initialization, usage, and exclusive right privileges assigned to RM instances</a:t>
            </a:r>
          </a:p>
          <a:p>
            <a:pPr lvl="2"/>
            <a:r>
              <a:rPr lang="en-US" sz="3200" dirty="0" smtClean="0"/>
              <a:t>Resource assignment to RM instances allows resource management at all software system levels.</a:t>
            </a:r>
          </a:p>
          <a:p>
            <a:pPr lvl="1"/>
            <a:r>
              <a:rPr lang="en-US" sz="3200" dirty="0" smtClean="0"/>
              <a:t>Runtime modification of policy privileges</a:t>
            </a:r>
          </a:p>
          <a:p>
            <a:pPr lvl="2"/>
            <a:r>
              <a:rPr lang="en-US" sz="3200" dirty="0" smtClean="0"/>
              <a:t>APIs and Linux CLI (Planned)</a:t>
            </a:r>
          </a:p>
          <a:p>
            <a:r>
              <a:rPr lang="en-US" dirty="0" smtClean="0"/>
              <a:t>Resources Stored within Balanced Search Tree Allocators</a:t>
            </a:r>
          </a:p>
          <a:p>
            <a:pPr lvl="1"/>
            <a:r>
              <a:rPr lang="en-US" sz="3200" dirty="0" smtClean="0"/>
              <a:t>Reduce memory usage and resource lookup times</a:t>
            </a:r>
          </a:p>
          <a:p>
            <a:pPr lvl="1"/>
            <a:r>
              <a:rPr lang="en-US" sz="3200" dirty="0" smtClean="0"/>
              <a:t>Allocators facilitated by NameServer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Keystone II RM: Overview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3162300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n+2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4210050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161925" y="1119188"/>
            <a:ext cx="3295650" cy="304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>
                <a:latin typeface="Arial" charset="0"/>
              </a:rPr>
              <a:t>ARM/DSP n</a:t>
            </a: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3505200" y="3643313"/>
            <a:ext cx="5486400" cy="523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dirty="0">
                <a:latin typeface="Arial" charset="0"/>
              </a:rPr>
              <a:t>Transport-Specific Data Path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4267200" y="1119188"/>
            <a:ext cx="3714750" cy="2438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400" dirty="0">
                <a:latin typeface="Arial" charset="0"/>
              </a:rPr>
              <a:t>ARM/DSP n+1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2019300" y="3910013"/>
            <a:ext cx="1438275" cy="2571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4686300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4267200" y="2205038"/>
            <a:ext cx="2495550" cy="11239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CD Instance</a:t>
            </a:r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4314825" y="2552700"/>
            <a:ext cx="74295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Resources Allocated from Server</a:t>
            </a:r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5057775" y="2500313"/>
            <a:ext cx="1295400" cy="604837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03" name="Rectangle 18"/>
          <p:cNvSpPr>
            <a:spLocks noChangeArrowheads="1"/>
          </p:cNvSpPr>
          <p:nvPr/>
        </p:nvSpPr>
        <p:spPr bwMode="auto">
          <a:xfrm>
            <a:off x="4686300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04" name="Rectangle 20"/>
          <p:cNvSpPr>
            <a:spLocks noChangeArrowheads="1"/>
          </p:cNvSpPr>
          <p:nvPr/>
        </p:nvSpPr>
        <p:spPr bwMode="auto">
          <a:xfrm>
            <a:off x="1528763" y="2071688"/>
            <a:ext cx="1928812" cy="18383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Server Instance</a:t>
            </a:r>
          </a:p>
        </p:txBody>
      </p:sp>
      <p:sp>
        <p:nvSpPr>
          <p:cNvPr id="12305" name="Rectangle 22"/>
          <p:cNvSpPr>
            <a:spLocks noChangeArrowheads="1"/>
          </p:cNvSpPr>
          <p:nvPr/>
        </p:nvSpPr>
        <p:spPr bwMode="auto">
          <a:xfrm>
            <a:off x="2743200" y="2319338"/>
            <a:ext cx="714375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Resource Allocators</a:t>
            </a:r>
          </a:p>
        </p:txBody>
      </p:sp>
      <p:sp>
        <p:nvSpPr>
          <p:cNvPr id="12306" name="Rectangle 23"/>
          <p:cNvSpPr>
            <a:spLocks noChangeArrowheads="1"/>
          </p:cNvSpPr>
          <p:nvPr/>
        </p:nvSpPr>
        <p:spPr bwMode="auto">
          <a:xfrm>
            <a:off x="552450" y="32670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07" name="Rectangle 25"/>
          <p:cNvSpPr>
            <a:spLocks noChangeArrowheads="1"/>
          </p:cNvSpPr>
          <p:nvPr/>
        </p:nvSpPr>
        <p:spPr bwMode="auto">
          <a:xfrm>
            <a:off x="3200400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08" name="Rectangle 26"/>
          <p:cNvSpPr>
            <a:spLocks noChangeArrowheads="1"/>
          </p:cNvSpPr>
          <p:nvPr/>
        </p:nvSpPr>
        <p:spPr bwMode="auto">
          <a:xfrm>
            <a:off x="2019300" y="2319338"/>
            <a:ext cx="72390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Allocation policies</a:t>
            </a:r>
          </a:p>
        </p:txBody>
      </p:sp>
      <p:sp>
        <p:nvSpPr>
          <p:cNvPr id="12309" name="Rectangle 31"/>
          <p:cNvSpPr>
            <a:spLocks noChangeArrowheads="1"/>
          </p:cNvSpPr>
          <p:nvPr/>
        </p:nvSpPr>
        <p:spPr bwMode="auto">
          <a:xfrm>
            <a:off x="552450" y="282892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10" name="Rectangle 32"/>
          <p:cNvSpPr>
            <a:spLocks noChangeArrowheads="1"/>
          </p:cNvSpPr>
          <p:nvPr/>
        </p:nvSpPr>
        <p:spPr bwMode="auto">
          <a:xfrm>
            <a:off x="552450" y="23907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11" name="Rectangle 33"/>
          <p:cNvSpPr>
            <a:spLocks noChangeArrowheads="1"/>
          </p:cNvSpPr>
          <p:nvPr/>
        </p:nvSpPr>
        <p:spPr bwMode="auto">
          <a:xfrm>
            <a:off x="552450" y="3695700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12" name="Text Box 68"/>
          <p:cNvSpPr txBox="1">
            <a:spLocks noChangeArrowheads="1"/>
          </p:cNvSpPr>
          <p:nvPr/>
        </p:nvSpPr>
        <p:spPr bwMode="auto">
          <a:xfrm>
            <a:off x="152400" y="1323975"/>
            <a:ext cx="1239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User Mode (ARM)</a:t>
            </a:r>
          </a:p>
        </p:txBody>
      </p:sp>
      <p:sp>
        <p:nvSpPr>
          <p:cNvPr id="12313" name="Text Box 72"/>
          <p:cNvSpPr txBox="1">
            <a:spLocks noChangeArrowheads="1"/>
          </p:cNvSpPr>
          <p:nvPr/>
        </p:nvSpPr>
        <p:spPr bwMode="auto">
          <a:xfrm>
            <a:off x="3419475" y="1576388"/>
            <a:ext cx="847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Available resources are inverse of Linux DTB</a:t>
            </a:r>
          </a:p>
        </p:txBody>
      </p:sp>
      <p:sp>
        <p:nvSpPr>
          <p:cNvPr id="12314" name="Line 83"/>
          <p:cNvSpPr>
            <a:spLocks noChangeShapeType="1"/>
          </p:cNvSpPr>
          <p:nvPr/>
        </p:nvSpPr>
        <p:spPr bwMode="auto">
          <a:xfrm>
            <a:off x="1428750" y="2581275"/>
            <a:ext cx="0" cy="1323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5" name="Line 84"/>
          <p:cNvSpPr>
            <a:spLocks noChangeShapeType="1"/>
          </p:cNvSpPr>
          <p:nvPr/>
        </p:nvSpPr>
        <p:spPr bwMode="auto">
          <a:xfrm>
            <a:off x="1171575" y="25860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6" name="Line 86"/>
          <p:cNvSpPr>
            <a:spLocks noChangeShapeType="1"/>
          </p:cNvSpPr>
          <p:nvPr/>
        </p:nvSpPr>
        <p:spPr bwMode="auto">
          <a:xfrm>
            <a:off x="1181100" y="30194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7" name="Line 87"/>
          <p:cNvSpPr>
            <a:spLocks noChangeShapeType="1"/>
          </p:cNvSpPr>
          <p:nvPr/>
        </p:nvSpPr>
        <p:spPr bwMode="auto">
          <a:xfrm>
            <a:off x="1181100" y="345757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8" name="Line 88"/>
          <p:cNvSpPr>
            <a:spLocks noChangeShapeType="1"/>
          </p:cNvSpPr>
          <p:nvPr/>
        </p:nvSpPr>
        <p:spPr bwMode="auto">
          <a:xfrm>
            <a:off x="1181100" y="38957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9" name="Line 89"/>
          <p:cNvSpPr>
            <a:spLocks noChangeShapeType="1"/>
          </p:cNvSpPr>
          <p:nvPr/>
        </p:nvSpPr>
        <p:spPr bwMode="auto">
          <a:xfrm flipH="1">
            <a:off x="1419225" y="3243263"/>
            <a:ext cx="6000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0" name="Rectangle 43"/>
          <p:cNvSpPr>
            <a:spLocks noChangeArrowheads="1"/>
          </p:cNvSpPr>
          <p:nvPr/>
        </p:nvSpPr>
        <p:spPr bwMode="auto">
          <a:xfrm>
            <a:off x="13620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 Policies</a:t>
            </a:r>
          </a:p>
        </p:txBody>
      </p:sp>
      <p:sp>
        <p:nvSpPr>
          <p:cNvPr id="12321" name="Freeform 45"/>
          <p:cNvSpPr>
            <a:spLocks/>
          </p:cNvSpPr>
          <p:nvPr/>
        </p:nvSpPr>
        <p:spPr bwMode="auto">
          <a:xfrm rot="9349262">
            <a:off x="1422400" y="1858963"/>
            <a:ext cx="498475" cy="858837"/>
          </a:xfrm>
          <a:custGeom>
            <a:avLst/>
            <a:gdLst>
              <a:gd name="T0" fmla="*/ 0 w 194"/>
              <a:gd name="T1" fmla="*/ 0 h 534"/>
              <a:gd name="T2" fmla="*/ 2147483647 w 194"/>
              <a:gd name="T3" fmla="*/ 2147483647 h 534"/>
              <a:gd name="T4" fmla="*/ 2147483647 w 194"/>
              <a:gd name="T5" fmla="*/ 2147483647 h 534"/>
              <a:gd name="T6" fmla="*/ 0 60000 65536"/>
              <a:gd name="T7" fmla="*/ 0 60000 65536"/>
              <a:gd name="T8" fmla="*/ 0 60000 65536"/>
              <a:gd name="T9" fmla="*/ 0 w 194"/>
              <a:gd name="T10" fmla="*/ 0 h 534"/>
              <a:gd name="T11" fmla="*/ 194 w 194"/>
              <a:gd name="T12" fmla="*/ 534 h 5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534">
                <a:moveTo>
                  <a:pt x="0" y="0"/>
                </a:moveTo>
                <a:cubicBezTo>
                  <a:pt x="89" y="75"/>
                  <a:pt x="178" y="151"/>
                  <a:pt x="186" y="240"/>
                </a:cubicBezTo>
                <a:cubicBezTo>
                  <a:pt x="194" y="329"/>
                  <a:pt x="71" y="484"/>
                  <a:pt x="48" y="53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2" name="Rectangle 50"/>
          <p:cNvSpPr>
            <a:spLocks noChangeArrowheads="1"/>
          </p:cNvSpPr>
          <p:nvPr/>
        </p:nvSpPr>
        <p:spPr bwMode="auto">
          <a:xfrm>
            <a:off x="5057775" y="3105150"/>
            <a:ext cx="1295400" cy="2238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23" name="Rectangle 51"/>
          <p:cNvSpPr>
            <a:spLocks noChangeArrowheads="1"/>
          </p:cNvSpPr>
          <p:nvPr/>
        </p:nvSpPr>
        <p:spPr bwMode="auto">
          <a:xfrm>
            <a:off x="7219950" y="23574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24" name="Rectangle 52"/>
          <p:cNvSpPr>
            <a:spLocks noChangeArrowheads="1"/>
          </p:cNvSpPr>
          <p:nvPr/>
        </p:nvSpPr>
        <p:spPr bwMode="auto">
          <a:xfrm>
            <a:off x="7219950" y="191928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25" name="Rectangle 53"/>
          <p:cNvSpPr>
            <a:spLocks noChangeArrowheads="1"/>
          </p:cNvSpPr>
          <p:nvPr/>
        </p:nvSpPr>
        <p:spPr bwMode="auto">
          <a:xfrm>
            <a:off x="7219950" y="14811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26" name="Rectangle 54"/>
          <p:cNvSpPr>
            <a:spLocks noChangeArrowheads="1"/>
          </p:cNvSpPr>
          <p:nvPr/>
        </p:nvSpPr>
        <p:spPr bwMode="auto">
          <a:xfrm>
            <a:off x="7219950" y="2786063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27" name="Rectangle 55"/>
          <p:cNvSpPr>
            <a:spLocks noChangeArrowheads="1"/>
          </p:cNvSpPr>
          <p:nvPr/>
        </p:nvSpPr>
        <p:spPr bwMode="auto">
          <a:xfrm>
            <a:off x="6400800" y="1481138"/>
            <a:ext cx="7715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Memory Allocator</a:t>
            </a:r>
          </a:p>
        </p:txBody>
      </p:sp>
      <p:sp>
        <p:nvSpPr>
          <p:cNvPr id="12328" name="Line 103"/>
          <p:cNvSpPr>
            <a:spLocks noChangeShapeType="1"/>
          </p:cNvSpPr>
          <p:nvPr/>
        </p:nvSpPr>
        <p:spPr bwMode="auto">
          <a:xfrm>
            <a:off x="6962775" y="2033588"/>
            <a:ext cx="0" cy="933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9" name="Line 104"/>
          <p:cNvSpPr>
            <a:spLocks noChangeShapeType="1"/>
          </p:cNvSpPr>
          <p:nvPr/>
        </p:nvSpPr>
        <p:spPr bwMode="auto">
          <a:xfrm flipV="1">
            <a:off x="6810375" y="203358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0" name="Line 105"/>
          <p:cNvSpPr>
            <a:spLocks noChangeShapeType="1"/>
          </p:cNvSpPr>
          <p:nvPr/>
        </p:nvSpPr>
        <p:spPr bwMode="auto">
          <a:xfrm flipV="1">
            <a:off x="6810375" y="1871663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1" name="Line 106"/>
          <p:cNvSpPr>
            <a:spLocks noChangeShapeType="1"/>
          </p:cNvSpPr>
          <p:nvPr/>
        </p:nvSpPr>
        <p:spPr bwMode="auto">
          <a:xfrm>
            <a:off x="6962775" y="2128838"/>
            <a:ext cx="247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2" name="Line 107"/>
          <p:cNvSpPr>
            <a:spLocks noChangeShapeType="1"/>
          </p:cNvSpPr>
          <p:nvPr/>
        </p:nvSpPr>
        <p:spPr bwMode="auto">
          <a:xfrm>
            <a:off x="6962775" y="25479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3" name="Line 108"/>
          <p:cNvSpPr>
            <a:spLocks noChangeShapeType="1"/>
          </p:cNvSpPr>
          <p:nvPr/>
        </p:nvSpPr>
        <p:spPr bwMode="auto">
          <a:xfrm>
            <a:off x="6972300" y="295751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4" name="Line 110"/>
          <p:cNvSpPr>
            <a:spLocks noChangeShapeType="1"/>
          </p:cNvSpPr>
          <p:nvPr/>
        </p:nvSpPr>
        <p:spPr bwMode="auto">
          <a:xfrm flipH="1">
            <a:off x="6353175" y="2800350"/>
            <a:ext cx="614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5" name="Line 113"/>
          <p:cNvSpPr>
            <a:spLocks noChangeShapeType="1"/>
          </p:cNvSpPr>
          <p:nvPr/>
        </p:nvSpPr>
        <p:spPr bwMode="auto">
          <a:xfrm flipH="1">
            <a:off x="3467100" y="4043363"/>
            <a:ext cx="14478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6" name="Line 114"/>
          <p:cNvSpPr>
            <a:spLocks noChangeShapeType="1"/>
          </p:cNvSpPr>
          <p:nvPr/>
        </p:nvSpPr>
        <p:spPr bwMode="auto">
          <a:xfrm flipV="1">
            <a:off x="4914900" y="3586163"/>
            <a:ext cx="0" cy="466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7" name="Rectangle 66"/>
          <p:cNvSpPr>
            <a:spLocks noChangeArrowheads="1"/>
          </p:cNvSpPr>
          <p:nvPr/>
        </p:nvSpPr>
        <p:spPr bwMode="auto">
          <a:xfrm>
            <a:off x="3200400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38" name="Rectangle 67"/>
          <p:cNvSpPr>
            <a:spLocks noChangeArrowheads="1"/>
          </p:cNvSpPr>
          <p:nvPr/>
        </p:nvSpPr>
        <p:spPr bwMode="auto">
          <a:xfrm>
            <a:off x="3209925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39" name="Rectangle 68"/>
          <p:cNvSpPr>
            <a:spLocks noChangeArrowheads="1"/>
          </p:cNvSpPr>
          <p:nvPr/>
        </p:nvSpPr>
        <p:spPr bwMode="auto">
          <a:xfrm>
            <a:off x="3209925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40" name="Rectangle 69"/>
          <p:cNvSpPr>
            <a:spLocks noChangeArrowheads="1"/>
          </p:cNvSpPr>
          <p:nvPr/>
        </p:nvSpPr>
        <p:spPr bwMode="auto">
          <a:xfrm>
            <a:off x="3209925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41" name="Line 119"/>
          <p:cNvSpPr>
            <a:spLocks noChangeShapeType="1"/>
          </p:cNvSpPr>
          <p:nvPr/>
        </p:nvSpPr>
        <p:spPr bwMode="auto">
          <a:xfrm>
            <a:off x="4067175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2" name="Line 120"/>
          <p:cNvSpPr>
            <a:spLocks noChangeShapeType="1"/>
          </p:cNvSpPr>
          <p:nvPr/>
        </p:nvSpPr>
        <p:spPr bwMode="auto">
          <a:xfrm>
            <a:off x="3810000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3" name="Line 121"/>
          <p:cNvSpPr>
            <a:spLocks noChangeShapeType="1"/>
          </p:cNvSpPr>
          <p:nvPr/>
        </p:nvSpPr>
        <p:spPr bwMode="auto">
          <a:xfrm>
            <a:off x="3819525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4" name="Line 122"/>
          <p:cNvSpPr>
            <a:spLocks noChangeShapeType="1"/>
          </p:cNvSpPr>
          <p:nvPr/>
        </p:nvSpPr>
        <p:spPr bwMode="auto">
          <a:xfrm>
            <a:off x="3819525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5" name="Line 123"/>
          <p:cNvSpPr>
            <a:spLocks noChangeShapeType="1"/>
          </p:cNvSpPr>
          <p:nvPr/>
        </p:nvSpPr>
        <p:spPr bwMode="auto">
          <a:xfrm>
            <a:off x="3819525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6" name="Line 124"/>
          <p:cNvSpPr>
            <a:spLocks noChangeShapeType="1"/>
          </p:cNvSpPr>
          <p:nvPr/>
        </p:nvSpPr>
        <p:spPr bwMode="auto">
          <a:xfrm flipH="1" flipV="1">
            <a:off x="4057650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7" name="Line 125"/>
          <p:cNvSpPr>
            <a:spLocks noChangeShapeType="1"/>
          </p:cNvSpPr>
          <p:nvPr/>
        </p:nvSpPr>
        <p:spPr bwMode="auto">
          <a:xfrm>
            <a:off x="3810000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8" name="Rectangle 77"/>
          <p:cNvSpPr>
            <a:spLocks noChangeArrowheads="1"/>
          </p:cNvSpPr>
          <p:nvPr/>
        </p:nvSpPr>
        <p:spPr bwMode="auto">
          <a:xfrm>
            <a:off x="6067425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n+3</a:t>
            </a:r>
          </a:p>
        </p:txBody>
      </p:sp>
      <p:sp>
        <p:nvSpPr>
          <p:cNvPr id="12349" name="Rectangle 78"/>
          <p:cNvSpPr>
            <a:spLocks noChangeArrowheads="1"/>
          </p:cNvSpPr>
          <p:nvPr/>
        </p:nvSpPr>
        <p:spPr bwMode="auto">
          <a:xfrm>
            <a:off x="7115175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350" name="Rectangle 83"/>
          <p:cNvSpPr>
            <a:spLocks noChangeArrowheads="1"/>
          </p:cNvSpPr>
          <p:nvPr/>
        </p:nvSpPr>
        <p:spPr bwMode="auto">
          <a:xfrm>
            <a:off x="6105525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51" name="Rectangle 84"/>
          <p:cNvSpPr>
            <a:spLocks noChangeArrowheads="1"/>
          </p:cNvSpPr>
          <p:nvPr/>
        </p:nvSpPr>
        <p:spPr bwMode="auto">
          <a:xfrm>
            <a:off x="6105525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52" name="Rectangle 85"/>
          <p:cNvSpPr>
            <a:spLocks noChangeArrowheads="1"/>
          </p:cNvSpPr>
          <p:nvPr/>
        </p:nvSpPr>
        <p:spPr bwMode="auto">
          <a:xfrm>
            <a:off x="6115050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53" name="Rectangle 86"/>
          <p:cNvSpPr>
            <a:spLocks noChangeArrowheads="1"/>
          </p:cNvSpPr>
          <p:nvPr/>
        </p:nvSpPr>
        <p:spPr bwMode="auto">
          <a:xfrm>
            <a:off x="6115050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54" name="Rectangle 87"/>
          <p:cNvSpPr>
            <a:spLocks noChangeArrowheads="1"/>
          </p:cNvSpPr>
          <p:nvPr/>
        </p:nvSpPr>
        <p:spPr bwMode="auto">
          <a:xfrm>
            <a:off x="6115050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55" name="Line 137"/>
          <p:cNvSpPr>
            <a:spLocks noChangeShapeType="1"/>
          </p:cNvSpPr>
          <p:nvPr/>
        </p:nvSpPr>
        <p:spPr bwMode="auto">
          <a:xfrm>
            <a:off x="6972300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6" name="Line 138"/>
          <p:cNvSpPr>
            <a:spLocks noChangeShapeType="1"/>
          </p:cNvSpPr>
          <p:nvPr/>
        </p:nvSpPr>
        <p:spPr bwMode="auto">
          <a:xfrm>
            <a:off x="6715125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7" name="Line 139"/>
          <p:cNvSpPr>
            <a:spLocks noChangeShapeType="1"/>
          </p:cNvSpPr>
          <p:nvPr/>
        </p:nvSpPr>
        <p:spPr bwMode="auto">
          <a:xfrm>
            <a:off x="6724650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8" name="Line 140"/>
          <p:cNvSpPr>
            <a:spLocks noChangeShapeType="1"/>
          </p:cNvSpPr>
          <p:nvPr/>
        </p:nvSpPr>
        <p:spPr bwMode="auto">
          <a:xfrm>
            <a:off x="6724650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9" name="Line 141"/>
          <p:cNvSpPr>
            <a:spLocks noChangeShapeType="1"/>
          </p:cNvSpPr>
          <p:nvPr/>
        </p:nvSpPr>
        <p:spPr bwMode="auto">
          <a:xfrm>
            <a:off x="6724650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0" name="Line 143"/>
          <p:cNvSpPr>
            <a:spLocks noChangeShapeType="1"/>
          </p:cNvSpPr>
          <p:nvPr/>
        </p:nvSpPr>
        <p:spPr bwMode="auto">
          <a:xfrm>
            <a:off x="6715125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1" name="Line 145"/>
          <p:cNvSpPr>
            <a:spLocks noChangeShapeType="1"/>
          </p:cNvSpPr>
          <p:nvPr/>
        </p:nvSpPr>
        <p:spPr bwMode="auto">
          <a:xfrm flipV="1">
            <a:off x="6410325" y="3586163"/>
            <a:ext cx="0" cy="3905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2" name="Line 146"/>
          <p:cNvSpPr>
            <a:spLocks noChangeShapeType="1"/>
          </p:cNvSpPr>
          <p:nvPr/>
        </p:nvSpPr>
        <p:spPr bwMode="auto">
          <a:xfrm>
            <a:off x="5362575" y="3986213"/>
            <a:ext cx="0" cy="2381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3" name="Line 147"/>
          <p:cNvSpPr>
            <a:spLocks noChangeShapeType="1"/>
          </p:cNvSpPr>
          <p:nvPr/>
        </p:nvSpPr>
        <p:spPr bwMode="auto">
          <a:xfrm>
            <a:off x="8315325" y="3976688"/>
            <a:ext cx="0" cy="2476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4" name="Line 148"/>
          <p:cNvSpPr>
            <a:spLocks noChangeShapeType="1"/>
          </p:cNvSpPr>
          <p:nvPr/>
        </p:nvSpPr>
        <p:spPr bwMode="auto">
          <a:xfrm>
            <a:off x="5362575" y="3976688"/>
            <a:ext cx="295275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5" name="Text Box 72"/>
          <p:cNvSpPr txBox="1">
            <a:spLocks noChangeArrowheads="1"/>
          </p:cNvSpPr>
          <p:nvPr/>
        </p:nvSpPr>
        <p:spPr bwMode="auto">
          <a:xfrm>
            <a:off x="4181475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6" name="Oval 102"/>
          <p:cNvSpPr>
            <a:spLocks noChangeArrowheads="1"/>
          </p:cNvSpPr>
          <p:nvPr/>
        </p:nvSpPr>
        <p:spPr bwMode="auto">
          <a:xfrm>
            <a:off x="4124325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7" name="Text Box 72"/>
          <p:cNvSpPr txBox="1">
            <a:spLocks noChangeArrowheads="1"/>
          </p:cNvSpPr>
          <p:nvPr/>
        </p:nvSpPr>
        <p:spPr bwMode="auto">
          <a:xfrm>
            <a:off x="7086600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8" name="Oval 114"/>
          <p:cNvSpPr>
            <a:spLocks noChangeArrowheads="1"/>
          </p:cNvSpPr>
          <p:nvPr/>
        </p:nvSpPr>
        <p:spPr bwMode="auto">
          <a:xfrm>
            <a:off x="7029450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9" name="Rectangle 117"/>
          <p:cNvSpPr>
            <a:spLocks noChangeArrowheads="1"/>
          </p:cNvSpPr>
          <p:nvPr/>
        </p:nvSpPr>
        <p:spPr bwMode="auto">
          <a:xfrm>
            <a:off x="7591425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70" name="Rectangle 118"/>
          <p:cNvSpPr>
            <a:spLocks noChangeArrowheads="1"/>
          </p:cNvSpPr>
          <p:nvPr/>
        </p:nvSpPr>
        <p:spPr bwMode="auto">
          <a:xfrm>
            <a:off x="7591425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71" name="Line 124"/>
          <p:cNvSpPr>
            <a:spLocks noChangeShapeType="1"/>
          </p:cNvSpPr>
          <p:nvPr/>
        </p:nvSpPr>
        <p:spPr bwMode="auto">
          <a:xfrm flipH="1" flipV="1">
            <a:off x="6962775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72" name="Rectangle 120"/>
          <p:cNvSpPr>
            <a:spLocks noChangeArrowheads="1"/>
          </p:cNvSpPr>
          <p:nvPr/>
        </p:nvSpPr>
        <p:spPr bwMode="auto">
          <a:xfrm>
            <a:off x="4686300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3" name="Rectangle 121"/>
          <p:cNvSpPr>
            <a:spLocks noChangeArrowheads="1"/>
          </p:cNvSpPr>
          <p:nvPr/>
        </p:nvSpPr>
        <p:spPr bwMode="auto">
          <a:xfrm>
            <a:off x="7591425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4" name="Text Box 72"/>
          <p:cNvSpPr txBox="1">
            <a:spLocks noChangeArrowheads="1"/>
          </p:cNvSpPr>
          <p:nvPr/>
        </p:nvSpPr>
        <p:spPr bwMode="auto">
          <a:xfrm>
            <a:off x="6310313" y="285273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75" name="Oval 123"/>
          <p:cNvSpPr>
            <a:spLocks noChangeArrowheads="1"/>
          </p:cNvSpPr>
          <p:nvPr/>
        </p:nvSpPr>
        <p:spPr bwMode="auto">
          <a:xfrm>
            <a:off x="6672263" y="2628900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76" name="Rectangle 124"/>
          <p:cNvSpPr>
            <a:spLocks noChangeArrowheads="1"/>
          </p:cNvSpPr>
          <p:nvPr/>
        </p:nvSpPr>
        <p:spPr bwMode="auto">
          <a:xfrm>
            <a:off x="43910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7" name="Rectangle 126"/>
          <p:cNvSpPr>
            <a:spLocks noChangeArrowheads="1"/>
          </p:cNvSpPr>
          <p:nvPr/>
        </p:nvSpPr>
        <p:spPr bwMode="auto">
          <a:xfrm>
            <a:off x="2019300" y="3681413"/>
            <a:ext cx="1433513" cy="2238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78" name="Rectangle 127"/>
          <p:cNvSpPr>
            <a:spLocks noChangeArrowheads="1"/>
          </p:cNvSpPr>
          <p:nvPr/>
        </p:nvSpPr>
        <p:spPr bwMode="auto">
          <a:xfrm>
            <a:off x="2019300" y="2828925"/>
            <a:ext cx="1433513" cy="85248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79" name="Text Box 72"/>
          <p:cNvSpPr txBox="1">
            <a:spLocks noChangeArrowheads="1"/>
          </p:cNvSpPr>
          <p:nvPr/>
        </p:nvSpPr>
        <p:spPr bwMode="auto">
          <a:xfrm>
            <a:off x="1509713" y="332898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80" name="Oval 129"/>
          <p:cNvSpPr>
            <a:spLocks noChangeArrowheads="1"/>
          </p:cNvSpPr>
          <p:nvPr/>
        </p:nvSpPr>
        <p:spPr bwMode="auto">
          <a:xfrm>
            <a:off x="1438275" y="3081338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81" name="Rectangle 139"/>
          <p:cNvSpPr>
            <a:spLocks noChangeArrowheads="1"/>
          </p:cNvSpPr>
          <p:nvPr/>
        </p:nvSpPr>
        <p:spPr bwMode="auto">
          <a:xfrm>
            <a:off x="2038350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Global Resource List (GRL)</a:t>
            </a:r>
          </a:p>
        </p:txBody>
      </p:sp>
      <p:sp>
        <p:nvSpPr>
          <p:cNvPr id="12382" name="Rectangle 140"/>
          <p:cNvSpPr>
            <a:spLocks noChangeArrowheads="1"/>
          </p:cNvSpPr>
          <p:nvPr/>
        </p:nvSpPr>
        <p:spPr bwMode="auto">
          <a:xfrm>
            <a:off x="26955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Linux DTB</a:t>
            </a:r>
          </a:p>
        </p:txBody>
      </p:sp>
      <p:cxnSp>
        <p:nvCxnSpPr>
          <p:cNvPr id="12383" name="Curved Connector 143"/>
          <p:cNvCxnSpPr>
            <a:cxnSpLocks noChangeShapeType="1"/>
            <a:stCxn id="12381" idx="2"/>
            <a:endCxn id="12305" idx="3"/>
          </p:cNvCxnSpPr>
          <p:nvPr/>
        </p:nvCxnSpPr>
        <p:spPr bwMode="auto">
          <a:xfrm rot="16200000" flipH="1">
            <a:off x="2583656" y="1697832"/>
            <a:ext cx="642937" cy="1104900"/>
          </a:xfrm>
          <a:prstGeom prst="curvedConnector4">
            <a:avLst>
              <a:gd name="adj1" fmla="val 30370"/>
              <a:gd name="adj2" fmla="val 12069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84" name="Curved Connector 145"/>
          <p:cNvCxnSpPr>
            <a:cxnSpLocks noChangeShapeType="1"/>
            <a:endCxn id="12305" idx="3"/>
          </p:cNvCxnSpPr>
          <p:nvPr/>
        </p:nvCxnSpPr>
        <p:spPr bwMode="auto">
          <a:xfrm rot="16200000" flipH="1">
            <a:off x="2912269" y="2026444"/>
            <a:ext cx="642937" cy="447675"/>
          </a:xfrm>
          <a:prstGeom prst="curvedConnector4">
            <a:avLst>
              <a:gd name="adj1" fmla="val 30370"/>
              <a:gd name="adj2" fmla="val 151065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85" name="Rectangle 147"/>
          <p:cNvSpPr>
            <a:spLocks noChangeArrowheads="1"/>
          </p:cNvSpPr>
          <p:nvPr/>
        </p:nvSpPr>
        <p:spPr bwMode="auto">
          <a:xfrm>
            <a:off x="57245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71475" y="161925"/>
            <a:ext cx="8458200" cy="771525"/>
          </a:xfrm>
        </p:spPr>
        <p:txBody>
          <a:bodyPr/>
          <a:lstStyle/>
          <a:p>
            <a:r>
              <a:rPr lang="en-US" b="1" dirty="0" smtClean="0"/>
              <a:t>Keystone II RM: Instances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1878" y="968375"/>
          <a:ext cx="8687172" cy="5088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724"/>
                <a:gridCol w="3030066"/>
                <a:gridCol w="2761382"/>
              </a:tblGrid>
              <a:tr h="3941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Server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Client Delegate (CD)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Client</a:t>
                      </a:r>
                      <a:endParaRPr lang="en-US" sz="1800" dirty="0"/>
                    </a:p>
                  </a:txBody>
                  <a:tcPr/>
                </a:tc>
              </a:tr>
              <a:tr h="469387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Assigned resource permissions in policy based on instance name given at instance instantiation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standard service requests via service API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pre-main service requests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dirty="0" smtClean="0"/>
                        <a:t>Manages all system resources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dirty="0" smtClean="0"/>
                        <a:t>Multiple</a:t>
                      </a:r>
                      <a:r>
                        <a:rPr lang="en-US" sz="1500" baseline="0" dirty="0" smtClean="0"/>
                        <a:t> Servers within system must manage mutually exclusive sets of resources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Manages all system policies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Maintains NameServer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Manages resource recovery in case of fault in CD or Client instance (Planned)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Can register with any number of CDs and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Assigned resource permissions in policy based on instance name given at instance instantiation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standard service requests via service API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pre-main service requests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dirty="0" smtClean="0"/>
                        <a:t>Manages</a:t>
                      </a:r>
                      <a:r>
                        <a:rPr lang="en-US" sz="1500" baseline="0" dirty="0" smtClean="0"/>
                        <a:t> subset of system resources provided by Server (Planned)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Provided a sub-policy that is sync’d with Server level policy (Planned)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Can register with any number of Clients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Can register with at most one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Assigned resource permissions in policy based on instance name given at instance instantiation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standard service requests via service API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register with at most one CD or Server</a:t>
                      </a:r>
                      <a:endParaRPr lang="en-US" sz="1500" dirty="0" smtClean="0"/>
                    </a:p>
                    <a:p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82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Instance Topology Example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1113309" y="1493314"/>
            <a:ext cx="6902532" cy="4669972"/>
            <a:chOff x="1524000" y="1600200"/>
            <a:chExt cx="5867400" cy="3886200"/>
          </a:xfrm>
        </p:grpSpPr>
        <p:sp>
          <p:nvSpPr>
            <p:cNvPr id="14341" name="AutoShape 115"/>
            <p:cNvSpPr>
              <a:spLocks noChangeArrowheads="1"/>
            </p:cNvSpPr>
            <p:nvPr/>
          </p:nvSpPr>
          <p:spPr bwMode="auto">
            <a:xfrm>
              <a:off x="1524000" y="2971800"/>
              <a:ext cx="1752600" cy="2133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pPr algn="ctr"/>
              <a:r>
                <a:rPr lang="en-US" sz="1400" dirty="0"/>
                <a:t>Linux User-Space</a:t>
              </a:r>
            </a:p>
          </p:txBody>
        </p:sp>
        <p:sp>
          <p:nvSpPr>
            <p:cNvPr id="14342" name="AutoShape 100"/>
            <p:cNvSpPr>
              <a:spLocks noChangeArrowheads="1"/>
            </p:cNvSpPr>
            <p:nvPr/>
          </p:nvSpPr>
          <p:spPr bwMode="auto">
            <a:xfrm>
              <a:off x="16002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Server</a:t>
              </a:r>
            </a:p>
          </p:txBody>
        </p:sp>
        <p:sp>
          <p:nvSpPr>
            <p:cNvPr id="14343" name="AutoShape 101"/>
            <p:cNvSpPr>
              <a:spLocks noChangeArrowheads="1"/>
            </p:cNvSpPr>
            <p:nvPr/>
          </p:nvSpPr>
          <p:spPr bwMode="auto">
            <a:xfrm>
              <a:off x="36576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 Delegate</a:t>
              </a:r>
            </a:p>
          </p:txBody>
        </p:sp>
        <p:sp>
          <p:nvSpPr>
            <p:cNvPr id="14344" name="AutoShape 102"/>
            <p:cNvSpPr>
              <a:spLocks noChangeArrowheads="1"/>
            </p:cNvSpPr>
            <p:nvPr/>
          </p:nvSpPr>
          <p:spPr bwMode="auto">
            <a:xfrm>
              <a:off x="57150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</a:t>
              </a:r>
            </a:p>
          </p:txBody>
        </p:sp>
        <p:sp>
          <p:nvSpPr>
            <p:cNvPr id="14345" name="Line 104"/>
            <p:cNvSpPr>
              <a:spLocks noChangeShapeType="1"/>
            </p:cNvSpPr>
            <p:nvPr/>
          </p:nvSpPr>
          <p:spPr bwMode="auto">
            <a:xfrm>
              <a:off x="54864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46" name="AutoShape 107"/>
            <p:cNvSpPr>
              <a:spLocks noChangeArrowheads="1"/>
            </p:cNvSpPr>
            <p:nvPr/>
          </p:nvSpPr>
          <p:spPr bwMode="auto">
            <a:xfrm>
              <a:off x="4724400" y="26670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BIOS</a:t>
              </a:r>
            </a:p>
          </p:txBody>
        </p:sp>
        <p:sp>
          <p:nvSpPr>
            <p:cNvPr id="14347" name="AutoShape 111"/>
            <p:cNvSpPr>
              <a:spLocks noChangeArrowheads="1"/>
            </p:cNvSpPr>
            <p:nvPr/>
          </p:nvSpPr>
          <p:spPr bwMode="auto">
            <a:xfrm>
              <a:off x="4724400" y="24384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IPC</a:t>
              </a:r>
            </a:p>
          </p:txBody>
        </p:sp>
        <p:sp>
          <p:nvSpPr>
            <p:cNvPr id="14348" name="AutoShape 112"/>
            <p:cNvSpPr>
              <a:spLocks noChangeArrowheads="1"/>
            </p:cNvSpPr>
            <p:nvPr/>
          </p:nvSpPr>
          <p:spPr bwMode="auto">
            <a:xfrm>
              <a:off x="36576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49" name="AutoShape 113"/>
            <p:cNvSpPr>
              <a:spLocks noChangeArrowheads="1"/>
            </p:cNvSpPr>
            <p:nvPr/>
          </p:nvSpPr>
          <p:spPr bwMode="auto">
            <a:xfrm>
              <a:off x="3657600" y="1600200"/>
              <a:ext cx="3657600" cy="8382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DSP Multicore Application</a:t>
              </a:r>
            </a:p>
          </p:txBody>
        </p:sp>
        <p:sp>
          <p:nvSpPr>
            <p:cNvPr id="14350" name="AutoShape 114"/>
            <p:cNvSpPr>
              <a:spLocks noChangeArrowheads="1"/>
            </p:cNvSpPr>
            <p:nvPr/>
          </p:nvSpPr>
          <p:spPr bwMode="auto">
            <a:xfrm>
              <a:off x="42672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51" name="Line 121"/>
            <p:cNvSpPr>
              <a:spLocks noChangeShapeType="1"/>
            </p:cNvSpPr>
            <p:nvPr/>
          </p:nvSpPr>
          <p:spPr bwMode="auto">
            <a:xfrm>
              <a:off x="32004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2" name="Line 122"/>
            <p:cNvSpPr>
              <a:spLocks noChangeShapeType="1"/>
            </p:cNvSpPr>
            <p:nvPr/>
          </p:nvSpPr>
          <p:spPr bwMode="auto">
            <a:xfrm>
              <a:off x="52578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3" name="Line 123"/>
            <p:cNvSpPr>
              <a:spLocks noChangeShapeType="1"/>
            </p:cNvSpPr>
            <p:nvPr/>
          </p:nvSpPr>
          <p:spPr bwMode="auto">
            <a:xfrm>
              <a:off x="34290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4" name="Text Box 124"/>
            <p:cNvSpPr txBox="1">
              <a:spLocks noChangeArrowheads="1"/>
            </p:cNvSpPr>
            <p:nvPr/>
          </p:nvSpPr>
          <p:spPr bwMode="auto">
            <a:xfrm>
              <a:off x="15240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ARM</a:t>
              </a:r>
            </a:p>
          </p:txBody>
        </p:sp>
        <p:sp>
          <p:nvSpPr>
            <p:cNvPr id="14355" name="Text Box 125"/>
            <p:cNvSpPr txBox="1">
              <a:spLocks noChangeArrowheads="1"/>
            </p:cNvSpPr>
            <p:nvPr/>
          </p:nvSpPr>
          <p:spPr bwMode="auto">
            <a:xfrm>
              <a:off x="35814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1</a:t>
              </a:r>
            </a:p>
          </p:txBody>
        </p:sp>
        <p:sp>
          <p:nvSpPr>
            <p:cNvPr id="14356" name="Text Box 126"/>
            <p:cNvSpPr txBox="1">
              <a:spLocks noChangeArrowheads="1"/>
            </p:cNvSpPr>
            <p:nvPr/>
          </p:nvSpPr>
          <p:spPr bwMode="auto">
            <a:xfrm>
              <a:off x="56388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2</a:t>
              </a:r>
            </a:p>
          </p:txBody>
        </p:sp>
        <p:sp>
          <p:nvSpPr>
            <p:cNvPr id="14357" name="Line 127"/>
            <p:cNvSpPr>
              <a:spLocks noChangeShapeType="1"/>
            </p:cNvSpPr>
            <p:nvPr/>
          </p:nvSpPr>
          <p:spPr bwMode="auto">
            <a:xfrm>
              <a:off x="38862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8" name="Line 129"/>
            <p:cNvSpPr>
              <a:spLocks noChangeShapeType="1"/>
            </p:cNvSpPr>
            <p:nvPr/>
          </p:nvSpPr>
          <p:spPr bwMode="auto">
            <a:xfrm>
              <a:off x="4495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9" name="AutoShape 131"/>
            <p:cNvSpPr>
              <a:spLocks noChangeArrowheads="1"/>
            </p:cNvSpPr>
            <p:nvPr/>
          </p:nvSpPr>
          <p:spPr bwMode="auto">
            <a:xfrm>
              <a:off x="18288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0" name="AutoShape 132"/>
            <p:cNvSpPr>
              <a:spLocks noChangeArrowheads="1"/>
            </p:cNvSpPr>
            <p:nvPr/>
          </p:nvSpPr>
          <p:spPr bwMode="auto">
            <a:xfrm>
              <a:off x="24384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1" name="Line 133"/>
            <p:cNvSpPr>
              <a:spLocks noChangeShapeType="1"/>
            </p:cNvSpPr>
            <p:nvPr/>
          </p:nvSpPr>
          <p:spPr bwMode="auto">
            <a:xfrm>
              <a:off x="2057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2" name="Line 134"/>
            <p:cNvSpPr>
              <a:spLocks noChangeShapeType="1"/>
            </p:cNvSpPr>
            <p:nvPr/>
          </p:nvSpPr>
          <p:spPr bwMode="auto">
            <a:xfrm>
              <a:off x="26670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3" name="AutoShape 135"/>
            <p:cNvSpPr>
              <a:spLocks noChangeArrowheads="1"/>
            </p:cNvSpPr>
            <p:nvPr/>
          </p:nvSpPr>
          <p:spPr bwMode="auto">
            <a:xfrm>
              <a:off x="61722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4" name="AutoShape 136"/>
            <p:cNvSpPr>
              <a:spLocks noChangeArrowheads="1"/>
            </p:cNvSpPr>
            <p:nvPr/>
          </p:nvSpPr>
          <p:spPr bwMode="auto">
            <a:xfrm>
              <a:off x="67818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5" name="Line 137"/>
            <p:cNvSpPr>
              <a:spLocks noChangeShapeType="1"/>
            </p:cNvSpPr>
            <p:nvPr/>
          </p:nvSpPr>
          <p:spPr bwMode="auto">
            <a:xfrm>
              <a:off x="6400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6" name="Line 138"/>
            <p:cNvSpPr>
              <a:spLocks noChangeShapeType="1"/>
            </p:cNvSpPr>
            <p:nvPr/>
          </p:nvSpPr>
          <p:spPr bwMode="auto">
            <a:xfrm>
              <a:off x="7010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7" name="Line 139"/>
            <p:cNvSpPr>
              <a:spLocks noChangeShapeType="1"/>
            </p:cNvSpPr>
            <p:nvPr/>
          </p:nvSpPr>
          <p:spPr bwMode="auto">
            <a:xfrm>
              <a:off x="50292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8" name="Line 140"/>
            <p:cNvSpPr>
              <a:spLocks noChangeShapeType="1"/>
            </p:cNvSpPr>
            <p:nvPr/>
          </p:nvSpPr>
          <p:spPr bwMode="auto">
            <a:xfrm>
              <a:off x="59436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9" name="Line 141"/>
            <p:cNvSpPr>
              <a:spLocks noChangeShapeType="1"/>
            </p:cNvSpPr>
            <p:nvPr/>
          </p:nvSpPr>
          <p:spPr bwMode="auto">
            <a:xfrm>
              <a:off x="388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0" name="Line 142"/>
            <p:cNvSpPr>
              <a:spLocks noChangeShapeType="1"/>
            </p:cNvSpPr>
            <p:nvPr/>
          </p:nvSpPr>
          <p:spPr bwMode="auto">
            <a:xfrm>
              <a:off x="4495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1" name="Line 143"/>
            <p:cNvSpPr>
              <a:spLocks noChangeShapeType="1"/>
            </p:cNvSpPr>
            <p:nvPr/>
          </p:nvSpPr>
          <p:spPr bwMode="auto">
            <a:xfrm>
              <a:off x="6400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2" name="Line 144"/>
            <p:cNvSpPr>
              <a:spLocks noChangeShapeType="1"/>
            </p:cNvSpPr>
            <p:nvPr/>
          </p:nvSpPr>
          <p:spPr bwMode="auto">
            <a:xfrm>
              <a:off x="7010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923925"/>
          </a:xfrm>
        </p:spPr>
        <p:txBody>
          <a:bodyPr/>
          <a:lstStyle/>
          <a:p>
            <a:r>
              <a:rPr lang="en-US" b="1" dirty="0" smtClean="0"/>
              <a:t>Keystone II RM - Services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95275" y="838200"/>
            <a:ext cx="8467725" cy="4953000"/>
          </a:xfrm>
        </p:spPr>
        <p:txBody>
          <a:bodyPr/>
          <a:lstStyle/>
          <a:p>
            <a:r>
              <a:rPr lang="en-US" sz="2400" dirty="0" smtClean="0"/>
              <a:t>RM  Services:</a:t>
            </a:r>
          </a:p>
          <a:p>
            <a:pPr lvl="1"/>
            <a:r>
              <a:rPr lang="en-US" sz="2400" dirty="0" smtClean="0"/>
              <a:t>Allocate (initialization, usage)</a:t>
            </a:r>
          </a:p>
          <a:p>
            <a:pPr lvl="1"/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Map resource(s) to NameServer name</a:t>
            </a:r>
          </a:p>
          <a:p>
            <a:pPr lvl="1"/>
            <a:r>
              <a:rPr lang="en-US" sz="2400" dirty="0" smtClean="0"/>
              <a:t>Get resource(s) tied to existing NameServer name</a:t>
            </a:r>
          </a:p>
          <a:p>
            <a:pPr lvl="1"/>
            <a:r>
              <a:rPr lang="en-US" sz="2400" dirty="0" smtClean="0"/>
              <a:t>Unmap resource(s) from existing NameServer name</a:t>
            </a:r>
          </a:p>
          <a:p>
            <a:r>
              <a:rPr lang="en-US" sz="2400" dirty="0" smtClean="0"/>
              <a:t>Non-blocking service requests directly return result</a:t>
            </a:r>
          </a:p>
          <a:p>
            <a:r>
              <a:rPr lang="en-US" sz="2400" dirty="0" smtClean="0"/>
              <a:t>Blocking service requests return ID to system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6199"/>
            <a:ext cx="8229600" cy="13844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Global Resource List (GRL)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38795"/>
            <a:ext cx="8229600" cy="3913909"/>
          </a:xfrm>
        </p:spPr>
        <p:txBody>
          <a:bodyPr/>
          <a:lstStyle/>
          <a:p>
            <a:r>
              <a:rPr lang="en-US" sz="2000" dirty="0" smtClean="0"/>
              <a:t>Specified in Device Tree Source (DTS) format</a:t>
            </a:r>
          </a:p>
          <a:p>
            <a:pPr lvl="1"/>
            <a:r>
              <a:rPr lang="en-US" sz="2000" dirty="0" smtClean="0"/>
              <a:t>Open source, dual GPL/BSD-licensed LIBFDT used for parsing GRL</a:t>
            </a:r>
          </a:p>
          <a:p>
            <a:r>
              <a:rPr lang="en-US" sz="2000" dirty="0" smtClean="0"/>
              <a:t>Input to Server on initialization</a:t>
            </a:r>
          </a:p>
          <a:p>
            <a:r>
              <a:rPr lang="en-US" sz="2000" dirty="0" smtClean="0"/>
              <a:t>Server instantiates allocator for each resource specified in GRL</a:t>
            </a:r>
          </a:p>
          <a:p>
            <a:r>
              <a:rPr lang="en-US" sz="2000" dirty="0" smtClean="0"/>
              <a:t>A GRL specification for a resource includes:</a:t>
            </a:r>
          </a:p>
          <a:p>
            <a:pPr lvl="1"/>
            <a:r>
              <a:rPr lang="en-US" sz="2000" dirty="0" smtClean="0"/>
              <a:t>Resource name</a:t>
            </a:r>
          </a:p>
          <a:p>
            <a:pPr lvl="1"/>
            <a:r>
              <a:rPr lang="en-US" sz="2000" dirty="0" smtClean="0"/>
              <a:t>Resource range (base + length)</a:t>
            </a:r>
          </a:p>
          <a:p>
            <a:pPr lvl="1"/>
            <a:r>
              <a:rPr lang="en-US" sz="2000" dirty="0" smtClean="0"/>
              <a:t>Linux DTB alias path (if applicable)</a:t>
            </a:r>
          </a:p>
          <a:p>
            <a:pPr lvl="1"/>
            <a:r>
              <a:rPr lang="en-US" sz="2000" dirty="0" smtClean="0"/>
              <a:t>Resource NameServer assignments (if applicable)</a:t>
            </a:r>
          </a:p>
          <a:p>
            <a:r>
              <a:rPr lang="en-US" sz="2000" dirty="0" smtClean="0"/>
              <a:t>Permissions not specified in GRL - In the polices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506" y="6445325"/>
            <a:ext cx="8611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088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Keystone II RM: Policy Example</a:t>
            </a:r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18753" y="776851"/>
            <a:ext cx="9025247" cy="6037806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RM Server global policy */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All RM instances expected to be resource assignees within the policy.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RM will fail at init if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* it finds a resource assignee that is not in the user-instances list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valid-instances = "RM_Server",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"RM_Client_Delegate",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"RM_Client";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RM will deny any resource requests for resources not defined in the policy.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Format for assigning resources to specific RM instances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qmss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gp-queue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&lt;2000 1000&gt;, "iu=(RM_Server RM_Client_Delegate RM_Client)",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&lt;3000 1&gt;, "iux=(RM_Server) &amp; iu=(RM_Client_Delegate RM_Client)";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&lt;4000 1&gt;, “s=(RM_Client_Delegate RM_Client)”;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	        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cppi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pass-rx-flow-id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&lt;0 20&gt;, "iux=(*)";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/>
              <a:t>KeyStone II Peripherals and Coprocessors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39987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/>
              <a:t>KeyStone II Peripherals and Coprocessors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KeyStone I Device Architecture</a:t>
            </a:r>
          </a:p>
        </p:txBody>
      </p:sp>
      <p:grpSp>
        <p:nvGrpSpPr>
          <p:cNvPr id="2" name="Group 31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(1/3)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Bit Rate Interfaces</a:t>
            </a:r>
          </a:p>
          <a:p>
            <a:pPr lvl="1"/>
            <a:r>
              <a:rPr lang="en-US" dirty="0" smtClean="0"/>
              <a:t>HyperLink</a:t>
            </a:r>
          </a:p>
          <a:p>
            <a:pPr lvl="1"/>
            <a:r>
              <a:rPr lang="en-US" dirty="0" smtClean="0"/>
              <a:t>SRIO</a:t>
            </a:r>
          </a:p>
          <a:p>
            <a:pPr lvl="1"/>
            <a:r>
              <a:rPr lang="en-US" dirty="0" smtClean="0"/>
              <a:t>PCIe</a:t>
            </a:r>
          </a:p>
          <a:p>
            <a:pPr lvl="1"/>
            <a:r>
              <a:rPr lang="en-US" dirty="0" smtClean="0"/>
              <a:t>10/100/1G SGMII</a:t>
            </a:r>
          </a:p>
          <a:p>
            <a:pPr lvl="1"/>
            <a:r>
              <a:rPr lang="en-US" dirty="0" smtClean="0"/>
              <a:t>10G  SGMII</a:t>
            </a:r>
          </a:p>
          <a:p>
            <a:pPr lvl="1"/>
            <a:r>
              <a:rPr lang="en-US" dirty="0" smtClean="0"/>
              <a:t>USB3</a:t>
            </a:r>
          </a:p>
          <a:p>
            <a:pPr lvl="1"/>
            <a:r>
              <a:rPr lang="en-US" dirty="0" smtClean="0"/>
              <a:t>AIF2</a:t>
            </a:r>
          </a:p>
          <a:p>
            <a:pPr lvl="1"/>
            <a:r>
              <a:rPr lang="en-US" dirty="0" smtClean="0"/>
              <a:t>TSIP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/>
              <a:t>DSP view of peripherals and IP </a:t>
            </a:r>
            <a:r>
              <a:rPr lang="en-US" sz="3600" b="1" dirty="0" smtClean="0"/>
              <a:t> 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675"/>
            <a:ext cx="8229600" cy="5406242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Chip support Library (CSL) provide access to the peripherals and other IP</a:t>
            </a:r>
          </a:p>
          <a:p>
            <a:pPr lvl="1"/>
            <a:r>
              <a:rPr lang="en-US" sz="2400" dirty="0" smtClean="0"/>
              <a:t>CSL translates physical MMR locations into symbols, and provides functions to manipulate the MMR</a:t>
            </a:r>
            <a:endParaRPr lang="en-US" sz="2400" dirty="0" smtClean="0"/>
          </a:p>
          <a:p>
            <a:pPr lvl="0"/>
            <a:r>
              <a:rPr lang="en-US" sz="2800" dirty="0" smtClean="0"/>
              <a:t>Low level drivers (LLD) is an abstraction layer that simplified the usage of peripherals</a:t>
            </a:r>
          </a:p>
          <a:p>
            <a:pPr lvl="0"/>
            <a:r>
              <a:rPr lang="en-US" sz="2800" dirty="0" smtClean="0"/>
              <a:t>Some peripherals have high layer libraries (on the top of LLD) to further abstract peripherals usage details from the application</a:t>
            </a:r>
          </a:p>
          <a:p>
            <a:pPr lvl="0"/>
            <a:endParaRPr 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(2/3)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Low Bit-Rate Interfaces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GPIO</a:t>
            </a:r>
          </a:p>
          <a:p>
            <a:r>
              <a:rPr lang="en-US" dirty="0" smtClean="0"/>
              <a:t>IP that support multicore co-operation</a:t>
            </a:r>
          </a:p>
          <a:p>
            <a:pPr lvl="1"/>
            <a:r>
              <a:rPr lang="en-US" dirty="0" smtClean="0"/>
              <a:t>Multicore Navigator</a:t>
            </a:r>
          </a:p>
          <a:p>
            <a:pPr lvl="1"/>
            <a:r>
              <a:rPr lang="en-US" dirty="0" smtClean="0"/>
              <a:t>EDMA</a:t>
            </a:r>
          </a:p>
          <a:p>
            <a:pPr lvl="1"/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(3/3)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Coprocessors</a:t>
            </a:r>
          </a:p>
          <a:p>
            <a:pPr lvl="1"/>
            <a:r>
              <a:rPr lang="en-US" dirty="0" smtClean="0"/>
              <a:t>VCP</a:t>
            </a:r>
          </a:p>
          <a:p>
            <a:pPr lvl="1"/>
            <a:r>
              <a:rPr lang="en-US" dirty="0" smtClean="0"/>
              <a:t>TCPE</a:t>
            </a:r>
          </a:p>
          <a:p>
            <a:pPr lvl="1"/>
            <a:r>
              <a:rPr lang="en-US" dirty="0" smtClean="0"/>
              <a:t>TCPD</a:t>
            </a:r>
          </a:p>
          <a:p>
            <a:pPr lvl="1"/>
            <a:r>
              <a:rPr lang="en-US" dirty="0" smtClean="0"/>
              <a:t>FFTC</a:t>
            </a:r>
          </a:p>
          <a:p>
            <a:pPr lvl="1"/>
            <a:r>
              <a:rPr lang="en-US" dirty="0" smtClean="0"/>
              <a:t>BCP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CSL Overview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8243" y="1142999"/>
            <a:ext cx="4631377" cy="5305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(Almost)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peripherals are controlled by Memory </a:t>
            </a:r>
            <a:r>
              <a:rPr lang="en-US" sz="2800" dirty="0" smtClean="0"/>
              <a:t>M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Registers (MMR).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/>
              <a:t>MMR may have different address in different (future) devices.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CSL has two layers: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first layer assigns a standard name to MMR.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second layer is a set of functions to manipulate these registers.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/>
              <a:t>Application needs only to know the API of the CSL functions.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noProof="0" dirty="0" smtClean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" y="1143000"/>
          <a:ext cx="3927166" cy="5119687"/>
        </p:xfrm>
        <a:graphic>
          <a:graphicData uri="http://schemas.openxmlformats.org/presentationml/2006/ole">
            <p:oleObj spid="_x0000_s1026" name="Visio" r:id="rId3" imgW="4511040" imgH="58824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CSL Registers #define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MMR address depends on the device family. Currently there are two families.</a:t>
            </a:r>
          </a:p>
          <a:p>
            <a:r>
              <a:rPr lang="en-US" dirty="0" smtClean="0"/>
              <a:t>The include file and device-specific CSL files are located here:</a:t>
            </a:r>
          </a:p>
          <a:p>
            <a:pPr lvl="1"/>
            <a:r>
              <a:rPr lang="en-US" sz="2000" dirty="0" smtClean="0"/>
              <a:t>pdk_keystone2_X_XX_XX_XX\packages\ti\csl\device\k2H</a:t>
            </a:r>
          </a:p>
          <a:p>
            <a:pPr lvl="1"/>
            <a:r>
              <a:rPr lang="en-US" sz="2000" dirty="0" smtClean="0"/>
              <a:t>pdk_keystone2_X_XX_XX_XX\packages\ti\csl\device\k2E</a:t>
            </a:r>
          </a:p>
          <a:p>
            <a:r>
              <a:rPr lang="en-US" sz="2400" dirty="0" smtClean="0"/>
              <a:t>The include file cslr_device.h contains the address definitions of the MMR**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** In KeyStone 1 releases, the file cslr_device.h is here:  pdk_c6678_X_XX_XX_XX\packages\ti\csl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cslr_device.h 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#define CSL_TAC_BEI_CFG_REGS  (0x02580000 + 0x8000)</a:t>
            </a:r>
          </a:p>
          <a:p>
            <a:r>
              <a:rPr lang="en-US" dirty="0" smtClean="0"/>
              <a:t>#define CSL_TAC_SGCCP_0_CFG_REGS   (0x02580000 + 0x10000)</a:t>
            </a:r>
          </a:p>
          <a:p>
            <a:r>
              <a:rPr lang="en-US" dirty="0" smtClean="0"/>
              <a:t>#define CSL_TAC_SGCCP_1_CFG_REGS   (0x02580000 + 0x20000)</a:t>
            </a:r>
          </a:p>
          <a:p>
            <a:r>
              <a:rPr lang="en-US" dirty="0" smtClean="0"/>
              <a:t>#define CSL_TAC_SGCCP_2_CFG_REGS   (0x02580000 + 0x30000)</a:t>
            </a:r>
          </a:p>
          <a:p>
            <a:r>
              <a:rPr lang="en-US" dirty="0" smtClean="0"/>
              <a:t>#define CSL_TAC_SGCCP_3_CFG_REGS   (0x02580000 + 0x40000)</a:t>
            </a:r>
          </a:p>
          <a:p>
            <a:r>
              <a:rPr lang="en-US" dirty="0" smtClean="0"/>
              <a:t>#define CSL_CIC_0_REGS        (0x02600000)</a:t>
            </a:r>
          </a:p>
          <a:p>
            <a:r>
              <a:rPr lang="en-US" dirty="0" smtClean="0"/>
              <a:t>#define CSL_CIC_1_REGS        (0x02604000)</a:t>
            </a:r>
          </a:p>
          <a:p>
            <a:r>
              <a:rPr lang="en-US" dirty="0" smtClean="0"/>
              <a:t>#define CSL_CIC_2_REGS        (0x02608000)</a:t>
            </a:r>
          </a:p>
          <a:p>
            <a:r>
              <a:rPr lang="en-US" dirty="0" smtClean="0"/>
              <a:t>#define CSL_GPIO_CFG_REGS        (0x0260BF00)</a:t>
            </a:r>
          </a:p>
          <a:p>
            <a:r>
              <a:rPr lang="en-US" dirty="0" smtClean="0"/>
              <a:t>#define CSL_BOOT_CFG_REGS         (0x02620000)</a:t>
            </a:r>
          </a:p>
          <a:p>
            <a:r>
              <a:rPr lang="en-US" dirty="0" smtClean="0"/>
              <a:t>#define CSL_USB_SERDES_CFG_REGS             (0x02630000)</a:t>
            </a:r>
          </a:p>
          <a:p>
            <a:r>
              <a:rPr lang="en-US" b="1" dirty="0" smtClean="0"/>
              <a:t>#define CSL_SEMAPHORE_REGS        (0x02640000)</a:t>
            </a:r>
          </a:p>
          <a:p>
            <a:r>
              <a:rPr lang="en-US" dirty="0" smtClean="0"/>
              <a:t>#define CSL_USB_CFG_REGS        (0x02680000)</a:t>
            </a:r>
          </a:p>
          <a:p>
            <a:r>
              <a:rPr lang="en-US" dirty="0" smtClean="0"/>
              <a:t>#define CSL_EDMACC_0_REGS    (0x02700000)</a:t>
            </a:r>
          </a:p>
          <a:p>
            <a:r>
              <a:rPr lang="en-US" dirty="0" smtClean="0"/>
              <a:t>#define CSL_EDMACC_4_REGS    (0x02708000)</a:t>
            </a:r>
          </a:p>
          <a:p>
            <a:r>
              <a:rPr lang="en-US" dirty="0" smtClean="0"/>
              <a:t>#define CSL_EDMACC_1_REGS    (0x02720000)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Registers Definition: cslr_XXX.h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the semaphore as an example</a:t>
            </a:r>
          </a:p>
          <a:p>
            <a:r>
              <a:rPr lang="en-US" sz="2800" dirty="0" smtClean="0"/>
              <a:t>As we saw, the base address of the semaphore registers is defined at cslr_device.h</a:t>
            </a:r>
          </a:p>
          <a:p>
            <a:r>
              <a:rPr lang="en-US" sz="2800" dirty="0" smtClean="0"/>
              <a:t>The include file cslr_sem.h is here: </a:t>
            </a:r>
            <a:r>
              <a:rPr lang="en-US" sz="2000" dirty="0" smtClean="0"/>
              <a:t>pdk_keystone2_X_XX_XX_XX\packages\ti\csl directory </a:t>
            </a:r>
          </a:p>
          <a:p>
            <a:pPr>
              <a:buNone/>
            </a:pPr>
            <a:r>
              <a:rPr lang="en-US" sz="2800" dirty="0" smtClean="0"/>
              <a:t>	This include file defines all the semaphore register values and structures. The following slide shows part of the cslr_sem.h file</a:t>
            </a:r>
            <a:endParaRPr lang="en-US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50" y="801575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typedef struct  {    </a:t>
            </a:r>
          </a:p>
          <a:p>
            <a:r>
              <a:rPr lang="en-US" dirty="0" smtClean="0"/>
              <a:t>volatile Uint32 SEM_PID;    </a:t>
            </a:r>
          </a:p>
          <a:p>
            <a:r>
              <a:rPr lang="en-US" dirty="0" smtClean="0"/>
              <a:t>volatile Uint32 SEM_SCRATCH;    </a:t>
            </a:r>
          </a:p>
          <a:p>
            <a:r>
              <a:rPr lang="en-US" dirty="0" smtClean="0"/>
              <a:t>volatile Uint32 SEM_RST_RUN;   </a:t>
            </a:r>
          </a:p>
          <a:p>
            <a:r>
              <a:rPr lang="en-US" dirty="0" smtClean="0"/>
              <a:t> volatile Uint32 SEM_EOI;    </a:t>
            </a:r>
          </a:p>
          <a:p>
            <a:r>
              <a:rPr lang="en-US" dirty="0" smtClean="0"/>
              <a:t>volatile Uint8 RSVD0[240];    </a:t>
            </a:r>
          </a:p>
          <a:p>
            <a:r>
              <a:rPr lang="en-US" dirty="0" smtClean="0"/>
              <a:t>volatile Uint32 SEM[64];   </a:t>
            </a:r>
          </a:p>
          <a:p>
            <a:r>
              <a:rPr lang="en-US" dirty="0" smtClean="0"/>
              <a:t> volatile Uint32 ISEM[64];    </a:t>
            </a:r>
          </a:p>
          <a:p>
            <a:r>
              <a:rPr lang="en-US" dirty="0" smtClean="0"/>
              <a:t>volatile Uint32 QSEM[64];    </a:t>
            </a:r>
          </a:p>
          <a:p>
            <a:r>
              <a:rPr lang="en-US" dirty="0" smtClean="0"/>
              <a:t>volatile Uint32 SEMFLAGL_CLEAR[16];    </a:t>
            </a:r>
          </a:p>
          <a:p>
            <a:r>
              <a:rPr lang="en-US" dirty="0" smtClean="0"/>
              <a:t>volatile Uint32 SEMFLAGH_CLEAR[16];    </a:t>
            </a:r>
          </a:p>
          <a:p>
            <a:r>
              <a:rPr lang="en-US" dirty="0" smtClean="0"/>
              <a:t>volatile Uint32 SEMFLAGL_SET[16];    </a:t>
            </a:r>
          </a:p>
          <a:p>
            <a:r>
              <a:rPr lang="en-US" dirty="0" smtClean="0"/>
              <a:t>volatile Uint32 SEMFLAGH_SET[16];    </a:t>
            </a:r>
          </a:p>
          <a:p>
            <a:r>
              <a:rPr lang="en-US" dirty="0" smtClean="0"/>
              <a:t>volatile Uint32 SEMERR;    </a:t>
            </a:r>
          </a:p>
          <a:p>
            <a:r>
              <a:rPr lang="en-US" dirty="0" smtClean="0"/>
              <a:t>volatile Uint32 SEMERR_CLEAR;   </a:t>
            </a:r>
          </a:p>
          <a:p>
            <a:r>
              <a:rPr lang="en-US" dirty="0" smtClean="0"/>
              <a:t> volatile Uint32 SEMERR_SET;</a:t>
            </a:r>
          </a:p>
          <a:p>
            <a:r>
              <a:rPr lang="en-US" dirty="0" smtClean="0"/>
              <a:t>}  CSL_SemRegs;</a:t>
            </a:r>
          </a:p>
          <a:p>
            <a:endParaRPr lang="en-US" dirty="0" smtClean="0"/>
          </a:p>
          <a:p>
            <a:r>
              <a:rPr lang="en-US" dirty="0" smtClean="0"/>
              <a:t>//* SEM_PID */</a:t>
            </a:r>
          </a:p>
          <a:p>
            <a:r>
              <a:rPr lang="en-US" dirty="0" smtClean="0"/>
              <a:t>#define CSL_SEM_SEM_PID_SCHEME_MASK      (0xC0000000u)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cslr_sem.h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CSL Function Layer:</a:t>
            </a:r>
            <a:br>
              <a:rPr lang="en-US" sz="3600" b="1" dirty="0" smtClean="0"/>
            </a:br>
            <a:r>
              <a:rPr lang="en-US" sz="3600" b="1" dirty="0" smtClean="0"/>
              <a:t>csl_XXX.h and CSL_XXXAux.h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IP has at least two csl include file for interfacing with higher layer:</a:t>
            </a:r>
          </a:p>
          <a:p>
            <a:r>
              <a:rPr lang="en-US" sz="2400" dirty="0" smtClean="0"/>
              <a:t>csl_XXX.h defines the objects that are used in the APIs</a:t>
            </a:r>
          </a:p>
          <a:p>
            <a:r>
              <a:rPr lang="en-US" sz="2400" dirty="0" smtClean="0"/>
              <a:t>CSL_XXXAux.h defines the inline functions to manipulate and configure the IP. Functions that are not inline are defined in source files.</a:t>
            </a:r>
          </a:p>
          <a:p>
            <a:r>
              <a:rPr lang="en-US" sz="2400" dirty="0" smtClean="0"/>
              <a:t>The next  two slides show part of csl_sem.h and csl_semAux.h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375" y="1662544"/>
            <a:ext cx="8686800" cy="35744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dirty="0" smtClean="0"/>
              <a:t>/**@defgroup CSL_SEM_FUNCTION  SEM Functions@ingroup  CSL_SEM_API*/</a:t>
            </a:r>
          </a:p>
          <a:p>
            <a:r>
              <a:rPr lang="en-US" sz="2000" dirty="0" smtClean="0"/>
              <a:t>/**@addtogroup CSL_SEM_SYMBOL@{*/</a:t>
            </a:r>
          </a:p>
          <a:p>
            <a:r>
              <a:rPr lang="en-US" sz="2000" dirty="0" smtClean="0"/>
              <a:t>/** *  Handle to access SEM registers. */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#define hSEM     ((CSL_SemRegs*)CSL_SEMAPHORE_REGS)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/**@}*/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csl_sem.h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192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CSL_IDEF_INLINE Uint8    CSL_semAcquireDirect (Uint8 semNum)</a:t>
            </a:r>
          </a:p>
          <a:p>
            <a:endParaRPr lang="en-US" dirty="0" smtClean="0"/>
          </a:p>
          <a:p>
            <a:r>
              <a:rPr lang="en-US" dirty="0" smtClean="0"/>
              <a:t>{   </a:t>
            </a:r>
          </a:p>
          <a:p>
            <a:r>
              <a:rPr lang="en-US" dirty="0" smtClean="0"/>
              <a:t> /* Direct Access Request: Read from the SEMn register */	 </a:t>
            </a:r>
          </a:p>
          <a:p>
            <a:endParaRPr lang="en-US" dirty="0" smtClean="0"/>
          </a:p>
          <a:p>
            <a:r>
              <a:rPr lang="en-US" dirty="0" smtClean="0"/>
              <a:t>   return CSL_FEXT (hSEM-&gt;SEM[semNum], SEM_SEM_FREE0);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csl_semAux.h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38100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CSL_IDEF_INLINE void CSL_semReleaseSemaphore (Uint8 semNum)</a:t>
            </a:r>
          </a:p>
          <a:p>
            <a:r>
              <a:rPr lang="en-US" dirty="0" smtClean="0"/>
              <a:t>{    </a:t>
            </a:r>
          </a:p>
          <a:p>
            <a:endParaRPr lang="en-US" dirty="0" smtClean="0"/>
          </a:p>
          <a:p>
            <a:r>
              <a:rPr lang="en-US" dirty="0" smtClean="0"/>
              <a:t>/* Semaphore is released up by writing a 1 to the SEMn register */ </a:t>
            </a:r>
          </a:p>
          <a:p>
            <a:endParaRPr lang="en-US" dirty="0" smtClean="0"/>
          </a:p>
          <a:p>
            <a:r>
              <a:rPr lang="en-US" dirty="0" smtClean="0"/>
              <a:t>   hSEM-&gt;SEM[semNum] = CSL_FMK (SEM_SEM_FREE0, 1);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/>
              <a:t>DSP: </a:t>
            </a:r>
            <a:r>
              <a:rPr lang="en-US" sz="3600" b="1" dirty="0" smtClean="0"/>
              <a:t>Interface via LLD and CSL Layers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990600"/>
          <a:ext cx="4918486" cy="5118494"/>
        </p:xfrm>
        <a:graphic>
          <a:graphicData uri="http://schemas.openxmlformats.org/presentationml/2006/ole">
            <p:oleObj spid="_x0000_s78850" name="Visio" r:id="rId3" imgW="5542858" imgH="576823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CSL Layer Summary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Defines MMR and API to manipulate IP</a:t>
            </a:r>
          </a:p>
          <a:p>
            <a:r>
              <a:rPr lang="en-US" sz="2800" dirty="0" smtClean="0"/>
              <a:t>Keeps application compatible with new devices</a:t>
            </a:r>
          </a:p>
          <a:p>
            <a:r>
              <a:rPr lang="en-US" sz="2800" dirty="0" smtClean="0"/>
              <a:t>Each IP has at least one cslr file and two csl files</a:t>
            </a:r>
          </a:p>
          <a:p>
            <a:r>
              <a:rPr lang="en-US" sz="2800" dirty="0" smtClean="0"/>
              <a:t>A partial list of CSL include files are shown on the next slide</a:t>
            </a:r>
          </a:p>
          <a:p>
            <a:r>
              <a:rPr lang="en-US" sz="2800" dirty="0" smtClean="0"/>
              <a:t>Most of the IP have higher layer LLDs based on the CSL. So the CSL layer is transparent to the application.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883" y="6448299"/>
            <a:ext cx="85621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08" t="3704" r="5631" b="1481"/>
          <a:stretch>
            <a:fillRect/>
          </a:stretch>
        </p:blipFill>
        <p:spPr bwMode="auto">
          <a:xfrm>
            <a:off x="1173735" y="668780"/>
            <a:ext cx="6277927" cy="608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-10362"/>
            <a:ext cx="8229600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Partial List of CSL Include Files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DSP CorePac LLD Layer: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and Coprocessors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b="1" dirty="0" smtClean="0"/>
              <a:t>DSP CorePac LLD Layer</a:t>
            </a:r>
          </a:p>
          <a:p>
            <a:pPr lvl="1"/>
            <a:r>
              <a:rPr lang="en-US" b="1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913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Understanding the LLD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Almost all LLDs are part of the Platform Development Kit (PDK), which is part of MCSDK.</a:t>
            </a:r>
          </a:p>
          <a:p>
            <a:pPr lvl="1"/>
            <a:r>
              <a:rPr lang="en-US" sz="2000" dirty="0" smtClean="0"/>
              <a:t>EDMA LLD is not part of PDK </a:t>
            </a:r>
          </a:p>
          <a:p>
            <a:r>
              <a:rPr lang="en-US" sz="2800" dirty="0" smtClean="0"/>
              <a:t>The Real Time Software Component (RTSC) system enforces a fix structure to all the LLD modules.</a:t>
            </a:r>
          </a:p>
          <a:p>
            <a:r>
              <a:rPr lang="en-US" sz="2800" dirty="0" smtClean="0"/>
              <a:t>The lowest level of PDK functionality is CSL.</a:t>
            </a:r>
          </a:p>
          <a:p>
            <a:r>
              <a:rPr lang="en-US" sz="2800" dirty="0" smtClean="0"/>
              <a:t>LLD drivers are the next layer above.</a:t>
            </a:r>
          </a:p>
          <a:p>
            <a:r>
              <a:rPr lang="en-US" sz="2800" dirty="0" smtClean="0"/>
              <a:t>The next section addresses the LLDs that are part of the PDK for MCSDK release 3.x</a:t>
            </a:r>
          </a:p>
          <a:p>
            <a:r>
              <a:rPr lang="en-US" sz="2800" dirty="0" smtClean="0"/>
              <a:t>Almost all LLD drivers are used the same way. 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DSP CorePac LLD Layer: Support in MCSDK 3.x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7050"/>
            <a:ext cx="8229600" cy="5299364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and Coprocessors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b="1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b="1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54" y="1410973"/>
            <a:ext cx="8900938" cy="413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Supported LLD Drivers: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MCSDK 3.0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525" y="121724"/>
            <a:ext cx="8229600" cy="23483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Directory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 of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LLD Drivers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(1/3)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8247"/>
          <a:stretch>
            <a:fillRect/>
          </a:stretch>
        </p:blipFill>
        <p:spPr bwMode="auto">
          <a:xfrm>
            <a:off x="2576945" y="411382"/>
            <a:ext cx="6454106" cy="591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Directory Structure of LLD Drivers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Top directory </a:t>
            </a:r>
          </a:p>
          <a:p>
            <a:pPr lvl="1"/>
            <a:r>
              <a:rPr lang="en-US" sz="2400" dirty="0" smtClean="0"/>
              <a:t>Include files that are visible to the application</a:t>
            </a:r>
          </a:p>
          <a:p>
            <a:pPr lvl="1"/>
            <a:r>
              <a:rPr lang="en-US" sz="2400" dirty="0" smtClean="0"/>
              <a:t>XDC files that help with building projects</a:t>
            </a:r>
          </a:p>
          <a:p>
            <a:r>
              <a:rPr lang="en-US" sz="2800" dirty="0" smtClean="0"/>
              <a:t>Subdirectories:</a:t>
            </a:r>
          </a:p>
          <a:p>
            <a:pPr lvl="1"/>
            <a:r>
              <a:rPr lang="en-US" sz="2400" dirty="0" smtClean="0"/>
              <a:t>Build: Make files to build the generic libraries</a:t>
            </a:r>
          </a:p>
          <a:p>
            <a:pPr lvl="1"/>
            <a:r>
              <a:rPr lang="en-US" sz="2400" dirty="0" smtClean="0"/>
              <a:t>Device: Device specific source code, usually definition and device specific functions</a:t>
            </a:r>
          </a:p>
          <a:p>
            <a:pPr lvl="1"/>
            <a:r>
              <a:rPr lang="en-US" sz="2400" b="1" dirty="0" smtClean="0"/>
              <a:t>Docs: The most important subdirectory, will be discussed later.</a:t>
            </a:r>
          </a:p>
          <a:p>
            <a:pPr lvl="1"/>
            <a:r>
              <a:rPr lang="en-US" sz="2400" dirty="0" smtClean="0"/>
              <a:t>Example: Code to support the example project</a:t>
            </a:r>
          </a:p>
          <a:p>
            <a:pPr lvl="1"/>
            <a:r>
              <a:rPr lang="en-US" sz="2400" dirty="0" smtClean="0"/>
              <a:t>Include: Include files that are needed for internal module build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Directory Structure of LLD Drivers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Additional Subdirectories:</a:t>
            </a:r>
          </a:p>
          <a:p>
            <a:pPr lvl="1"/>
            <a:r>
              <a:rPr lang="en-US" sz="2400" dirty="0" smtClean="0"/>
              <a:t>Lib: Contains two generic libraries; little endian or big endian version (the additional e means big endian)</a:t>
            </a:r>
          </a:p>
          <a:p>
            <a:pPr lvl="1"/>
            <a:r>
              <a:rPr lang="en-US" sz="2400" dirty="0" smtClean="0"/>
              <a:t>Package: Files that are used during the automatic building of the module</a:t>
            </a:r>
          </a:p>
          <a:p>
            <a:pPr lvl="1"/>
            <a:r>
              <a:rPr lang="en-US" sz="2400" dirty="0" smtClean="0"/>
              <a:t>SRC: Contains the source files that are not device dependent</a:t>
            </a:r>
          </a:p>
          <a:p>
            <a:pPr lvl="1"/>
            <a:r>
              <a:rPr lang="en-US" sz="2400" dirty="0" smtClean="0"/>
              <a:t>Test: Contains files that are part of the example test</a:t>
            </a:r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Docs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 the top directory </a:t>
            </a:r>
          </a:p>
          <a:p>
            <a:pPr lvl="1"/>
            <a:r>
              <a:rPr lang="en-US" sz="2400" dirty="0" smtClean="0"/>
              <a:t>Software manifest (licensing, export control, etc.)</a:t>
            </a:r>
          </a:p>
          <a:p>
            <a:pPr lvl="1"/>
            <a:r>
              <a:rPr lang="en-US" sz="2400" dirty="0" smtClean="0"/>
              <a:t>Release notes</a:t>
            </a:r>
          </a:p>
          <a:p>
            <a:pPr lvl="1"/>
            <a:r>
              <a:rPr lang="en-US" sz="2400" dirty="0" smtClean="0"/>
              <a:t>User Guide*</a:t>
            </a:r>
          </a:p>
          <a:p>
            <a:pPr lvl="1"/>
            <a:r>
              <a:rPr lang="en-US" sz="2400" dirty="0" smtClean="0"/>
              <a:t>Other module-specific documents</a:t>
            </a:r>
          </a:p>
          <a:p>
            <a:r>
              <a:rPr lang="en-US" sz="2800" dirty="0" smtClean="0"/>
              <a:t>Doxygen Subdirectory</a:t>
            </a:r>
          </a:p>
          <a:p>
            <a:pPr lvl="1"/>
            <a:r>
              <a:rPr lang="en-US" sz="2400" dirty="0" smtClean="0"/>
              <a:t>Collection of  linked HTML files generated from the source code that describe the module objects and functions</a:t>
            </a:r>
          </a:p>
          <a:p>
            <a:pPr lvl="1"/>
            <a:r>
              <a:rPr lang="en-US" sz="2400" dirty="0" smtClean="0"/>
              <a:t>Easy navigation between different types of information</a:t>
            </a:r>
          </a:p>
          <a:p>
            <a:pPr lvl="1"/>
            <a:r>
              <a:rPr lang="en-US" sz="2400" dirty="0" smtClean="0"/>
              <a:t>The main tool to understand how to use the module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* not all modules have a user guide </a:t>
            </a:r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LLD Overview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143000"/>
            <a:ext cx="4038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Level Drivers (LLD) hide the details of CSL from the application.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IP and peripherals do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have LLD. The application uses CSL directly.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aseline="0" dirty="0" smtClean="0"/>
              <a:t>Most</a:t>
            </a:r>
            <a:r>
              <a:rPr lang="en-US" sz="2800" dirty="0" smtClean="0"/>
              <a:t> of the IPs use LLD.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Drivers for Linux system will be discussed later.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" y="844986"/>
          <a:ext cx="4381994" cy="5712628"/>
        </p:xfrm>
        <a:graphic>
          <a:graphicData uri="http://schemas.openxmlformats.org/presentationml/2006/ole">
            <p:oleObj spid="_x0000_s79874" name="Visio" r:id="rId3" imgW="4511040" imgH="58824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HTML Documents: Main Page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6761" b="11852"/>
          <a:stretch>
            <a:fillRect/>
          </a:stretch>
        </p:blipFill>
        <p:spPr bwMode="auto">
          <a:xfrm>
            <a:off x="1414345" y="1295399"/>
            <a:ext cx="6339538" cy="256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Modules</a:t>
            </a:r>
            <a:endParaRPr 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9521" b="4788"/>
          <a:stretch>
            <a:fillRect/>
          </a:stretch>
        </p:blipFill>
        <p:spPr bwMode="auto">
          <a:xfrm>
            <a:off x="1227183" y="1384422"/>
            <a:ext cx="6289898" cy="438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Data Structures</a:t>
            </a:r>
            <a:endParaRPr 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7291"/>
          <a:stretch>
            <a:fillRect/>
          </a:stretch>
        </p:blipFill>
        <p:spPr bwMode="auto">
          <a:xfrm>
            <a:off x="1439301" y="957950"/>
            <a:ext cx="5982780" cy="57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Files</a:t>
            </a:r>
            <a:endParaRPr lang="en-US" sz="36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797"/>
          <a:stretch>
            <a:fillRect/>
          </a:stretch>
        </p:blipFill>
        <p:spPr bwMode="auto">
          <a:xfrm>
            <a:off x="1649" y="1138050"/>
            <a:ext cx="9076940" cy="479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DSP CorePac LLD Layer: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87488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and Coprocessors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b="1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b="1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Developing LLD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 a resource (open, create).</a:t>
            </a:r>
          </a:p>
          <a:p>
            <a:pPr lvl="1"/>
            <a:r>
              <a:rPr lang="en-US" sz="2400" dirty="0" smtClean="0"/>
              <a:t>Resource management</a:t>
            </a:r>
          </a:p>
          <a:p>
            <a:r>
              <a:rPr lang="en-US" sz="2800" dirty="0" smtClean="0"/>
              <a:t>Configure the resource (one core, each core).</a:t>
            </a:r>
          </a:p>
          <a:p>
            <a:pPr lvl="1"/>
            <a:r>
              <a:rPr lang="en-US" sz="2400" dirty="0" smtClean="0"/>
              <a:t>Understand the structure of the parameters of the configuration function (example to follow)</a:t>
            </a:r>
          </a:p>
          <a:p>
            <a:r>
              <a:rPr lang="en-US" sz="2800" dirty="0" smtClean="0"/>
              <a:t>Configure dependencies (Multicore Navigator).</a:t>
            </a:r>
            <a:endParaRPr lang="en-US" sz="2400" dirty="0" smtClean="0"/>
          </a:p>
          <a:p>
            <a:r>
              <a:rPr lang="en-US" sz="2800" dirty="0" smtClean="0"/>
              <a:t>Use in run time.</a:t>
            </a:r>
          </a:p>
          <a:p>
            <a:r>
              <a:rPr lang="en-US" sz="2800" dirty="0" smtClean="0"/>
              <a:t>Follow the MCSDK example to understand what needs to be done (reverse engineer the C code).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49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PDK Example: Using SRIO Direct IO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164134"/>
            <a:ext cx="8001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200" b="1" dirty="0" smtClean="0"/>
              <a:t>if (coreNum == CORE_SYS_INIT)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("Debug(Core %d): System Initialization for CPPI &amp; QMSS\n", coreNum);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/* System Initialization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(system_init() &lt; 0)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/* Power on SRIO peripheral before using it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(enable_srio () &lt; 0)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System_printf ("Error: SRIO PSC Initialization Failed\n");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/* Device Specific SRIO Initializations: This should always be called before</a:t>
            </a:r>
          </a:p>
          <a:p>
            <a:r>
              <a:rPr lang="en-US" sz="1200" dirty="0" smtClean="0"/>
              <a:t>         * initializing the SRIO Driver. */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if (SrioDevice_init() &lt; 0)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return;        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/* Initialize the SRIO Driver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(Srio_init () &lt; 0)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System_printf ("Error: SRIO Driver Initialization Failed\n");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}</a:t>
            </a:r>
            <a:endParaRPr lang="en-US" sz="12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QMSS Example: Inside qmss_init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de-DE" sz="1200" dirty="0" smtClean="0"/>
              <a:t>    /* Initialize Queue Manager Sub System */</a:t>
            </a:r>
          </a:p>
          <a:p>
            <a:r>
              <a:rPr lang="en-US" sz="1200" dirty="0" smtClean="0"/>
              <a:t>    result = </a:t>
            </a:r>
            <a:r>
              <a:rPr lang="en-US" sz="1200" b="1" dirty="0" smtClean="0"/>
              <a:t>Qmss_init (&amp;qmssInitConfig, &amp;qmssGblCfgParams);</a:t>
            </a:r>
          </a:p>
          <a:p>
            <a:r>
              <a:rPr lang="en-US" sz="1200" dirty="0" smtClean="0"/>
              <a:t>    if (result != QMSS_SOK)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("Error initializing Queue Manager SubSystem error code : %d\n", result);</a:t>
            </a:r>
          </a:p>
          <a:p>
            <a:r>
              <a:rPr lang="en-US" sz="1200" dirty="0" smtClean="0"/>
              <a:t>        return -1;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/>
          </a:p>
          <a:p>
            <a:r>
              <a:rPr lang="en-US" sz="1200" dirty="0" smtClean="0"/>
              <a:t>    /* Start the QMSS. */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if (Qmss_start() != QMSS_SOK)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("Error: Unable to start the QMSS\n");</a:t>
            </a:r>
          </a:p>
          <a:p>
            <a:r>
              <a:rPr lang="en-US" sz="1200" dirty="0" smtClean="0"/>
              <a:t>        return -1;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/>
          </a:p>
          <a:p>
            <a:r>
              <a:rPr lang="en-US" sz="1200" dirty="0" smtClean="0"/>
              <a:t>    /* Memory Region 0 Configuration */</a:t>
            </a:r>
          </a:p>
          <a:p>
            <a:r>
              <a:rPr lang="en-US" sz="1200" dirty="0" smtClean="0"/>
              <a:t>    memRegInfo.descBase         = (UInt32 *)l2_global_address((UInt32)host_region);</a:t>
            </a:r>
          </a:p>
          <a:p>
            <a:r>
              <a:rPr lang="en-US" sz="1200" dirty="0" smtClean="0"/>
              <a:t>    memRegInfo.descSize         = SIZE_HOST_DESC;</a:t>
            </a:r>
          </a:p>
          <a:p>
            <a:r>
              <a:rPr lang="en-US" sz="1200" dirty="0" smtClean="0"/>
              <a:t>    memRegInfo.descNum          = NUM_HOST_DESC;</a:t>
            </a:r>
          </a:p>
          <a:p>
            <a:r>
              <a:rPr lang="en-US" sz="1200" dirty="0" smtClean="0"/>
              <a:t>    memRegInfo.manageDescFlag   = </a:t>
            </a:r>
            <a:r>
              <a:rPr lang="en-US" sz="1200" i="1" dirty="0" smtClean="0"/>
              <a:t>Qmss_ManageDesc_MANAGE_DESCRIPTOR;</a:t>
            </a:r>
          </a:p>
          <a:p>
            <a:r>
              <a:rPr lang="en-US" sz="1200" dirty="0" smtClean="0"/>
              <a:t>    memRegInfo.memRegion        = </a:t>
            </a:r>
            <a:r>
              <a:rPr lang="en-US" sz="1200" i="1" dirty="0" smtClean="0"/>
              <a:t>Qmss_MemRegion_MEMORY_REGION_NOT_SPECIFIED;    </a:t>
            </a:r>
          </a:p>
          <a:p>
            <a:endParaRPr lang="en-US" sz="1200" dirty="0" smtClean="0"/>
          </a:p>
          <a:p>
            <a:r>
              <a:rPr lang="en-US" sz="1200" dirty="0" smtClean="0"/>
              <a:t>    /* Initialize and </a:t>
            </a:r>
            <a:r>
              <a:rPr lang="en-US" sz="1200" u="sng" dirty="0" smtClean="0"/>
              <a:t>inset the memory region. */</a:t>
            </a:r>
          </a:p>
          <a:p>
            <a:r>
              <a:rPr lang="en-US" sz="1200" b="1" dirty="0" smtClean="0"/>
              <a:t>    result = Qmss_insertMemoryRegion (&amp;memRegInfo); </a:t>
            </a:r>
            <a:endParaRPr lang="en-US" sz="1200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Locate qmss_init in Doc Directory (QMSS)</a:t>
            </a:r>
            <a:endParaRPr lang="en-US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3" y="1828800"/>
            <a:ext cx="9098923" cy="361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Qmss_Init</a:t>
            </a:r>
            <a:r>
              <a:rPr lang="en-US" sz="3600" b="1" kern="0" dirty="0" smtClean="0">
                <a:latin typeface="+mj-lt"/>
                <a:ea typeface="+mj-ea"/>
                <a:cs typeface="+mj-cs"/>
              </a:rPr>
              <a:t>Cfg Struc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132" y="6448298"/>
            <a:ext cx="86214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t="5625" r="2250" b="4688"/>
          <a:stretch>
            <a:fillRect/>
          </a:stretch>
        </p:blipFill>
        <p:spPr bwMode="auto">
          <a:xfrm>
            <a:off x="273132" y="279054"/>
            <a:ext cx="8621486" cy="632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/>
              <a:t>Linux Control peripherals and IP </a:t>
            </a:r>
            <a:r>
              <a:rPr lang="en-US" sz="3600" b="1" dirty="0" smtClean="0"/>
              <a:t> 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675"/>
            <a:ext cx="8229600" cy="540624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MMU controls memory access for user mode in Linux. Application does not see physical address</a:t>
            </a:r>
          </a:p>
          <a:p>
            <a:pPr lvl="0"/>
            <a:r>
              <a:rPr lang="en-US" dirty="0" smtClean="0"/>
              <a:t>Device drivers can be called by the applications, they can access physical memory</a:t>
            </a:r>
          </a:p>
          <a:p>
            <a:r>
              <a:rPr lang="en-US" sz="2800" dirty="0" smtClean="0"/>
              <a:t> </a:t>
            </a:r>
            <a:r>
              <a:rPr lang="en-US" dirty="0" smtClean="0"/>
              <a:t>Linux Device </a:t>
            </a:r>
            <a:r>
              <a:rPr lang="en-US" dirty="0" smtClean="0"/>
              <a:t>Drivers provide</a:t>
            </a:r>
            <a:endParaRPr lang="en-US" dirty="0" smtClean="0"/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Standard interface</a:t>
            </a:r>
          </a:p>
          <a:p>
            <a:pPr lvl="1"/>
            <a:r>
              <a:rPr lang="en-US" dirty="0" smtClean="0"/>
              <a:t>Standard structure</a:t>
            </a:r>
          </a:p>
          <a:p>
            <a:pPr lvl="0"/>
            <a:endParaRPr lang="en-US" sz="2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Enable SRIO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7391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static Int32 enable_srio (void)</a:t>
            </a:r>
          </a:p>
          <a:p>
            <a:r>
              <a:rPr lang="en-US" dirty="0" smtClean="0"/>
              <a:t>{</a:t>
            </a:r>
          </a:p>
          <a:p>
            <a:endParaRPr lang="en-US" b="1" dirty="0" smtClean="0"/>
          </a:p>
          <a:p>
            <a:r>
              <a:rPr lang="en-US" dirty="0" smtClean="0"/>
              <a:t>    /* SRIO power domain is turned OFF by default. It needs to be turned on before doing any </a:t>
            </a:r>
          </a:p>
          <a:p>
            <a:r>
              <a:rPr lang="en-US" dirty="0" smtClean="0"/>
              <a:t>     * SRIO device register access. This not required for the simulator. */</a:t>
            </a:r>
          </a:p>
          <a:p>
            <a:endParaRPr lang="en-US" dirty="0" smtClean="0"/>
          </a:p>
          <a:p>
            <a:r>
              <a:rPr lang="en-US" dirty="0" smtClean="0"/>
              <a:t>    /* Set SRIO Power domain to ON */        </a:t>
            </a:r>
          </a:p>
          <a:p>
            <a:r>
              <a:rPr lang="en-US" dirty="0" smtClean="0"/>
              <a:t>    CSL_PSC_enablePowerDomain (CSL_PSC_PD_SRIO);</a:t>
            </a:r>
          </a:p>
          <a:p>
            <a:endParaRPr lang="en-US" dirty="0" smtClean="0"/>
          </a:p>
          <a:p>
            <a:r>
              <a:rPr lang="en-US" dirty="0" smtClean="0"/>
              <a:t>    /* Enable the clocks too for SRIO */</a:t>
            </a:r>
          </a:p>
          <a:p>
            <a:r>
              <a:rPr lang="en-US" dirty="0" smtClean="0"/>
              <a:t>    CSL_PSC_setModuleNextState (CSL_PSC_LPSC_SRIO, </a:t>
            </a:r>
            <a:r>
              <a:rPr lang="en-US" i="1" dirty="0" smtClean="0"/>
              <a:t>PSC_MODSTATE_ENABLE);</a:t>
            </a:r>
          </a:p>
          <a:p>
            <a:endParaRPr lang="en-US" dirty="0" smtClean="0"/>
          </a:p>
          <a:p>
            <a:r>
              <a:rPr lang="en-US" dirty="0" smtClean="0"/>
              <a:t>    /* Start the state transition */</a:t>
            </a:r>
          </a:p>
          <a:p>
            <a:r>
              <a:rPr lang="en-US" dirty="0" smtClean="0"/>
              <a:t>    CSL_PSC_startStateTransition (CSL_PSC_PD_SRIO);</a:t>
            </a:r>
          </a:p>
          <a:p>
            <a:endParaRPr lang="en-US" dirty="0" smtClean="0"/>
          </a:p>
          <a:p>
            <a:r>
              <a:rPr lang="en-US" dirty="0" smtClean="0"/>
              <a:t>    /* Wait until the state transition process is completed. */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SRIO Handle to the Instance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926275" y="1216967"/>
            <a:ext cx="735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hDrvManagedSrioDrv = </a:t>
            </a:r>
            <a:r>
              <a:rPr lang="en-US" sz="2400" b="1" dirty="0" smtClean="0"/>
              <a:t>Srio_start(&amp;drvCfg);</a:t>
            </a:r>
            <a:endParaRPr lang="en-US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777"/>
          <a:stretch>
            <a:fillRect/>
          </a:stretch>
        </p:blipFill>
        <p:spPr bwMode="auto">
          <a:xfrm>
            <a:off x="35453" y="1905000"/>
            <a:ext cx="9072922" cy="279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DSP CorePac LLD Layer: NWAL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300"/>
            <a:ext cx="8229600" cy="533499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and Coprocessors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b="1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b="1" dirty="0" smtClean="0"/>
              <a:t>NWAL</a:t>
            </a:r>
          </a:p>
          <a:p>
            <a:pPr lvl="0"/>
            <a:r>
              <a:rPr lang="en-US" sz="2800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NETCP Configuration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NETCP is very sophisticated device that can offload all networking processing from CPU, but requires (of course) configuration.</a:t>
            </a:r>
          </a:p>
          <a:p>
            <a:r>
              <a:rPr lang="en-US" dirty="0" smtClean="0"/>
              <a:t>The DSP LLD does not hide all implementation details from the application; They require multiple LLD calls and explicit usage of Multicore Navigator to configure the NETCP.</a:t>
            </a:r>
          </a:p>
          <a:p>
            <a:r>
              <a:rPr lang="en-US" dirty="0" smtClean="0"/>
              <a:t>NWAL (Network Adaptation Layer) is higher layer driver library for easy configuration of the NETCP device.</a:t>
            </a:r>
          </a:p>
          <a:p>
            <a:r>
              <a:rPr lang="en-US" dirty="0" smtClean="0"/>
              <a:t>NETAPI is a user’s space library that supports networking.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200" y="990600"/>
            <a:ext cx="8401792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Network Adaptation Layer (NWAL) provides high-level driver functionality abstracting NETCP LLD for PA and SA.</a:t>
            </a:r>
          </a:p>
          <a:p>
            <a:r>
              <a:rPr lang="en-US" dirty="0" smtClean="0"/>
              <a:t>NWAL supports NETCP functionality:</a:t>
            </a:r>
          </a:p>
          <a:p>
            <a:pPr lvl="1"/>
            <a:r>
              <a:rPr lang="en-US" dirty="0" smtClean="0"/>
              <a:t>Classification and routing  of ingress packages based on L2 (MAC), L3 (IP) and L4 (UDP - port) or L5 (GTPU ID)  </a:t>
            </a:r>
          </a:p>
          <a:p>
            <a:pPr lvl="1"/>
            <a:r>
              <a:rPr lang="en-US" dirty="0" smtClean="0"/>
              <a:t>MAC/IPSec/IP/UDP header generation for outgoing packets</a:t>
            </a:r>
          </a:p>
          <a:p>
            <a:r>
              <a:rPr lang="en-US" dirty="0" smtClean="0"/>
              <a:t>NWAL APIs provide both blocking/synchronous and non-blocking/asynchronous support for the NETCP configuration.</a:t>
            </a:r>
          </a:p>
          <a:p>
            <a:r>
              <a:rPr lang="en-US" dirty="0" smtClean="0"/>
              <a:t>NWAL is part of PDK release.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6039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NWAL: NETCP</a:t>
            </a:r>
            <a:br>
              <a:rPr lang="en-US" sz="3600" b="1" dirty="0" smtClean="0"/>
            </a:br>
            <a:r>
              <a:rPr lang="en-US" sz="3600" b="1" dirty="0" smtClean="0"/>
              <a:t>Security Accelerator (SA) Configuration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Unidirectional IPSec SA creation and deletion </a:t>
            </a:r>
          </a:p>
          <a:p>
            <a:r>
              <a:rPr lang="en-US" dirty="0" smtClean="0"/>
              <a:t>Unidirectional IPSec Security Policy creation and deletion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Dependencies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Queue Manager Subsystem (QMSS) </a:t>
            </a:r>
          </a:p>
          <a:p>
            <a:r>
              <a:rPr lang="en-US" dirty="0" smtClean="0"/>
              <a:t>Initialization of memory buffer pool with packet DMA resources including descriptors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NWAL Documentation - </a:t>
            </a:r>
            <a:r>
              <a:rPr lang="en-US" sz="2000" dirty="0" smtClean="0"/>
              <a:t>T:\pdk_keystone2_1_00_00_09\packages\ti\drv\nwal\docs\doxygen\html </a:t>
            </a:r>
            <a:endParaRPr 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50577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Functions (Partial List)</a:t>
            </a:r>
            <a:endParaRPr lang="en-US" sz="3600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8504"/>
          <a:stretch>
            <a:fillRect/>
          </a:stretch>
        </p:blipFill>
        <p:spPr bwMode="auto">
          <a:xfrm>
            <a:off x="23890" y="866900"/>
            <a:ext cx="9085322" cy="549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ARM Kernel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777"/>
            <a:ext cx="8229600" cy="53587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and Coprocessors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b="1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are Linux Device Drivers?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between standard interface and the hardware</a:t>
            </a:r>
          </a:p>
          <a:p>
            <a:r>
              <a:rPr lang="en-US" sz="2800" dirty="0" smtClean="0"/>
              <a:t>Hides the complexity of device operation from the user</a:t>
            </a:r>
          </a:p>
          <a:p>
            <a:r>
              <a:rPr lang="en-US" sz="2800" dirty="0" smtClean="0"/>
              <a:t>Provides standard API to use the device</a:t>
            </a:r>
          </a:p>
          <a:p>
            <a:r>
              <a:rPr lang="en-US" sz="2800" dirty="0" smtClean="0"/>
              <a:t>Maps the API to one or more functions that manipulate the specific hardware device.</a:t>
            </a:r>
          </a:p>
          <a:p>
            <a:r>
              <a:rPr lang="en-US" sz="2800" dirty="0" smtClean="0"/>
              <a:t>Linux kernel modularity scheme enables easy plugging of new device drivers to a kernel.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Backup – PktLib Utility Libraries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Packet Library (PktLib)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3429000"/>
          </a:xfrm>
        </p:spPr>
        <p:txBody>
          <a:bodyPr/>
          <a:lstStyle/>
          <a:p>
            <a:r>
              <a:rPr lang="en-US" dirty="0" smtClean="0"/>
              <a:t>Purpose: High-level library to allocate packets and manipulate packets used by different types of channels.</a:t>
            </a:r>
          </a:p>
          <a:p>
            <a:r>
              <a:rPr lang="en-US" dirty="0" smtClean="0"/>
              <a:t>Enhance capabilities of packet manipulation</a:t>
            </a:r>
          </a:p>
          <a:p>
            <a:r>
              <a:rPr lang="en-US" dirty="0" smtClean="0"/>
              <a:t>Enhance Heap manipulation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Heap Allocation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29200"/>
          </a:xfrm>
        </p:spPr>
        <p:txBody>
          <a:bodyPr/>
          <a:lstStyle/>
          <a:p>
            <a:r>
              <a:rPr lang="en-US" dirty="0" smtClean="0"/>
              <a:t>Heap creation supports shared heaps and private heaps.</a:t>
            </a:r>
          </a:p>
          <a:p>
            <a:r>
              <a:rPr lang="en-US" dirty="0" smtClean="0"/>
              <a:t>Heap is identified by name. It contains Data buffer Packets or Zero Buffer Packets</a:t>
            </a:r>
          </a:p>
          <a:p>
            <a:r>
              <a:rPr lang="en-US" dirty="0" smtClean="0"/>
              <a:t>Heap size is determined by application.</a:t>
            </a:r>
          </a:p>
          <a:p>
            <a:r>
              <a:rPr lang="en-US" dirty="0" smtClean="0"/>
              <a:t>Typical pktlib functions:</a:t>
            </a:r>
          </a:p>
          <a:p>
            <a:pPr lvl="1"/>
            <a:r>
              <a:rPr lang="en-US" dirty="0" smtClean="0"/>
              <a:t>Pktlib_createHeap</a:t>
            </a:r>
          </a:p>
          <a:p>
            <a:pPr lvl="1"/>
            <a:r>
              <a:rPr lang="en-US" dirty="0" smtClean="0"/>
              <a:t>Pktlib_findHeapbyName</a:t>
            </a:r>
          </a:p>
          <a:p>
            <a:pPr lvl="1"/>
            <a:r>
              <a:rPr lang="en-US" dirty="0" smtClean="0"/>
              <a:t>Pktlib_allocPacket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Packet Manipulations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29200"/>
          </a:xfrm>
        </p:spPr>
        <p:txBody>
          <a:bodyPr/>
          <a:lstStyle/>
          <a:p>
            <a:r>
              <a:rPr lang="en-US" dirty="0" smtClean="0"/>
              <a:t>Merge multiple packets into one (linked) packet</a:t>
            </a:r>
          </a:p>
          <a:p>
            <a:r>
              <a:rPr lang="en-US" dirty="0" smtClean="0"/>
              <a:t>Clone packet</a:t>
            </a:r>
          </a:p>
          <a:p>
            <a:r>
              <a:rPr lang="en-US" dirty="0" smtClean="0"/>
              <a:t>Split Packet into multiple packets</a:t>
            </a:r>
          </a:p>
          <a:p>
            <a:r>
              <a:rPr lang="en-US" dirty="0" smtClean="0"/>
              <a:t>Typical pktlib functions:</a:t>
            </a:r>
          </a:p>
          <a:p>
            <a:pPr lvl="1"/>
            <a:r>
              <a:rPr lang="en-US" dirty="0" smtClean="0"/>
              <a:t>Pktlib_packetMerge</a:t>
            </a:r>
          </a:p>
          <a:p>
            <a:pPr lvl="1"/>
            <a:r>
              <a:rPr lang="en-US" dirty="0" smtClean="0"/>
              <a:t>Pktlib_clonePacket</a:t>
            </a:r>
          </a:p>
          <a:p>
            <a:pPr lvl="1"/>
            <a:r>
              <a:rPr lang="en-US" dirty="0" smtClean="0"/>
              <a:t>Pktlib_splitPacket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PktLib: Additional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191000"/>
          </a:xfrm>
        </p:spPr>
        <p:txBody>
          <a:bodyPr/>
          <a:lstStyle/>
          <a:p>
            <a:r>
              <a:rPr lang="en-US" dirty="0" smtClean="0"/>
              <a:t>Clean up and garbage collection (especially for clone packets and split packets)</a:t>
            </a:r>
          </a:p>
          <a:p>
            <a:r>
              <a:rPr lang="en-US" dirty="0" smtClean="0"/>
              <a:t>Heap statistics</a:t>
            </a:r>
          </a:p>
          <a:p>
            <a:r>
              <a:rPr lang="en-US" dirty="0" smtClean="0"/>
              <a:t>Cache coherency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downloads and device-specific Data Manuals for the KeyStone II SoCs can be found at </a:t>
            </a:r>
            <a:r>
              <a:rPr lang="en-US" dirty="0" smtClean="0">
                <a:hlinkClick r:id="rId2"/>
              </a:rPr>
              <a:t>TI.com/multicore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articles related to multicore software and tools, refer to the </a:t>
            </a:r>
            <a:r>
              <a:rPr lang="en-US" dirty="0" smtClean="0">
                <a:hlinkClick r:id="rId3"/>
              </a:rPr>
              <a:t>Embedded Processors Wiki for the KeyStone Device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</p:txBody>
      </p:sp>
    </p:spTree>
    <p:extLst>
      <p:ext uri="{BB962C8B-B14F-4D97-AF65-F5344CB8AC3E}">
        <p14:creationId xmlns="" xmlns:p14="http://schemas.microsoft.com/office/powerpoint/2010/main" val="17599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Linux Application API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92634" y="1377538"/>
            <a:ext cx="40861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Device drivers can be loaded during boot time or loaded (as modules) during run time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Driver classification: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 smtClean="0"/>
              <a:t>Character device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 smtClean="0"/>
              <a:t>Block device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 smtClean="0"/>
              <a:t>Network 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Each type of drivers have standard API, for example, character devices will have open and close, read and write functions.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4799" y="914400"/>
          <a:ext cx="4183791" cy="5454237"/>
        </p:xfrm>
        <a:graphic>
          <a:graphicData uri="http://schemas.openxmlformats.org/presentationml/2006/ole">
            <p:oleObj spid="_x0000_s80898" name="Visio" r:id="rId3" imgW="4511040" imgH="5882420" progId="Visio.Drawing.11">
              <p:embed/>
            </p:oleObj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3894</Words>
  <Application>Microsoft Office PowerPoint</Application>
  <PresentationFormat>On-screen Show (4:3)</PresentationFormat>
  <Paragraphs>784</Paragraphs>
  <Slides>85</Slides>
  <Notes>3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7" baseType="lpstr">
      <vt:lpstr>77_KeyStoneOLT</vt:lpstr>
      <vt:lpstr>Visio</vt:lpstr>
      <vt:lpstr>ARM DSP working together</vt:lpstr>
      <vt:lpstr>Agenda</vt:lpstr>
      <vt:lpstr>Challenges</vt:lpstr>
      <vt:lpstr>DSP view of peripherals and IP  </vt:lpstr>
      <vt:lpstr>DSP: Interface via LLD and CSL Layers</vt:lpstr>
      <vt:lpstr>LLD Overview</vt:lpstr>
      <vt:lpstr>Linux Control peripherals and IP  </vt:lpstr>
      <vt:lpstr>What are Linux Device Drivers?</vt:lpstr>
      <vt:lpstr>Linux Application API</vt:lpstr>
      <vt:lpstr>KeyStone Drivers Structure Example - SRIO</vt:lpstr>
      <vt:lpstr>Linux Drivers mcsdk_03_00_00_09/linux-keystone/drivers </vt:lpstr>
      <vt:lpstr>Agenda</vt:lpstr>
      <vt:lpstr>Linux Device Tree</vt:lpstr>
      <vt:lpstr>The device tree file k2hk-evm.dts is from the public git server </vt:lpstr>
      <vt:lpstr>Device tree defines the CPU that are available</vt:lpstr>
      <vt:lpstr>Device tree defines the clocks that are available</vt:lpstr>
      <vt:lpstr>Device tree defines the interrupts that are available</vt:lpstr>
      <vt:lpstr>Device tree defines the interrupt queues that are in the system</vt:lpstr>
      <vt:lpstr>Device tree defines the region that are used by the Linux</vt:lpstr>
      <vt:lpstr>Device tree defines channels of communications that are used by the Linux</vt:lpstr>
      <vt:lpstr>A word about ARM – DSP resource Management</vt:lpstr>
      <vt:lpstr>Memory defined in the Device Tree</vt:lpstr>
      <vt:lpstr>DSP memory definition in Device Tree</vt:lpstr>
      <vt:lpstr>Memory definitions from TCI6638-evm Device tree</vt:lpstr>
      <vt:lpstr>DSP core memory definitions TCI6638-evm Device tree</vt:lpstr>
      <vt:lpstr>Agenda</vt:lpstr>
      <vt:lpstr>Keystone II RM: Major Requirements</vt:lpstr>
      <vt:lpstr>Keystone II RM – Overview (1)</vt:lpstr>
      <vt:lpstr>Keystone II RM – Overview (2)</vt:lpstr>
      <vt:lpstr>Keystone II RM – Overview (2/2)</vt:lpstr>
      <vt:lpstr>Keystone II RM: Overview</vt:lpstr>
      <vt:lpstr>Keystone II RM: Instances</vt:lpstr>
      <vt:lpstr>Keystone II RM: Instance Topology Example</vt:lpstr>
      <vt:lpstr>Keystone II RM - Services</vt:lpstr>
      <vt:lpstr>Keystone II RM: Global Resource List (GRL)</vt:lpstr>
      <vt:lpstr>Keystone II RM: Policy Example</vt:lpstr>
      <vt:lpstr>KeyStone II Peripherals and Coprocessors</vt:lpstr>
      <vt:lpstr>KeyStone I Device Architecture</vt:lpstr>
      <vt:lpstr>Peripherals and Coprocessors (1/3)</vt:lpstr>
      <vt:lpstr>Peripherals and Coprocessors (2/3)</vt:lpstr>
      <vt:lpstr>Peripherals and Coprocessors (3/3)</vt:lpstr>
      <vt:lpstr>CSL Overview</vt:lpstr>
      <vt:lpstr>CSL Registers #define</vt:lpstr>
      <vt:lpstr>cslr_device.h </vt:lpstr>
      <vt:lpstr>Registers Definition: cslr_XXX.h</vt:lpstr>
      <vt:lpstr>Slide 46</vt:lpstr>
      <vt:lpstr>CSL Function Layer: csl_XXX.h and CSL_XXXAux.h</vt:lpstr>
      <vt:lpstr>Slide 48</vt:lpstr>
      <vt:lpstr>Slide 49</vt:lpstr>
      <vt:lpstr>CSL Layer Summary</vt:lpstr>
      <vt:lpstr>Slide 51</vt:lpstr>
      <vt:lpstr>DSP CorePac LLD Layer: Functions</vt:lpstr>
      <vt:lpstr>Understanding the LLD</vt:lpstr>
      <vt:lpstr>DSP CorePac LLD Layer: Support in MCSDK 3.x</vt:lpstr>
      <vt:lpstr>Slide 55</vt:lpstr>
      <vt:lpstr>Slide 56</vt:lpstr>
      <vt:lpstr>Directory Structure of LLD Drivers (2/3)</vt:lpstr>
      <vt:lpstr>Directory Structure of LLD Drivers (3/3)</vt:lpstr>
      <vt:lpstr>Docs Directory</vt:lpstr>
      <vt:lpstr>HTML Documents: Main Page</vt:lpstr>
      <vt:lpstr>HTML Documents: Modules</vt:lpstr>
      <vt:lpstr>HTML Documents: Data Structures</vt:lpstr>
      <vt:lpstr>HTML Documents: Files</vt:lpstr>
      <vt:lpstr>DSP CorePac LLD Layer: Usage</vt:lpstr>
      <vt:lpstr>Developing LLD Code</vt:lpstr>
      <vt:lpstr>PDK Example: Using SRIO Direct IO</vt:lpstr>
      <vt:lpstr>QMSS Example: Inside qmss_init </vt:lpstr>
      <vt:lpstr>Locate qmss_init in Doc Directory (QMSS)</vt:lpstr>
      <vt:lpstr>Slide 69</vt:lpstr>
      <vt:lpstr>Enable SRIO</vt:lpstr>
      <vt:lpstr>SRIO Handle to the Instance</vt:lpstr>
      <vt:lpstr>DSP CorePac LLD Layer: NWAL</vt:lpstr>
      <vt:lpstr>NETCP Configuration</vt:lpstr>
      <vt:lpstr>NWAL </vt:lpstr>
      <vt:lpstr>NWAL: NETCP Security Accelerator (SA) Configuration</vt:lpstr>
      <vt:lpstr>NWAL Dependencies </vt:lpstr>
      <vt:lpstr>NWAL Documentation - T:\pdk_keystone2_1_00_00_09\packages\ti\drv\nwal\docs\doxygen\html </vt:lpstr>
      <vt:lpstr>NWAL Functions (Partial List)</vt:lpstr>
      <vt:lpstr>ARM Kernel Drivers</vt:lpstr>
      <vt:lpstr>Backup – PktLib Utility Libraries</vt:lpstr>
      <vt:lpstr>Packet Library (PktLib)</vt:lpstr>
      <vt:lpstr>Heap Allocation</vt:lpstr>
      <vt:lpstr>Packet Manipulations</vt:lpstr>
      <vt:lpstr>PktLib: Additional Features</vt:lpstr>
      <vt:lpstr>For 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Gurnani</dc:creator>
  <cp:lastModifiedBy>Ran Katzur</cp:lastModifiedBy>
  <cp:revision>549</cp:revision>
  <dcterms:created xsi:type="dcterms:W3CDTF">2013-01-31T07:41:08Z</dcterms:created>
  <dcterms:modified xsi:type="dcterms:W3CDTF">2013-12-27T19:52:05Z</dcterms:modified>
</cp:coreProperties>
</file>