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94" r:id="rId2"/>
    <p:sldId id="329" r:id="rId3"/>
    <p:sldId id="295" r:id="rId4"/>
    <p:sldId id="298" r:id="rId5"/>
    <p:sldId id="299" r:id="rId6"/>
    <p:sldId id="302" r:id="rId7"/>
    <p:sldId id="268" r:id="rId8"/>
    <p:sldId id="269" r:id="rId9"/>
    <p:sldId id="260" r:id="rId10"/>
    <p:sldId id="261" r:id="rId11"/>
    <p:sldId id="262" r:id="rId12"/>
    <p:sldId id="263" r:id="rId13"/>
    <p:sldId id="303" r:id="rId14"/>
    <p:sldId id="304" r:id="rId15"/>
    <p:sldId id="305" r:id="rId16"/>
    <p:sldId id="306" r:id="rId17"/>
    <p:sldId id="265" r:id="rId18"/>
    <p:sldId id="266" r:id="rId19"/>
    <p:sldId id="267" r:id="rId20"/>
    <p:sldId id="307" r:id="rId21"/>
    <p:sldId id="264" r:id="rId22"/>
    <p:sldId id="313" r:id="rId23"/>
    <p:sldId id="314" r:id="rId24"/>
    <p:sldId id="315" r:id="rId25"/>
    <p:sldId id="308" r:id="rId26"/>
    <p:sldId id="310" r:id="rId27"/>
    <p:sldId id="311" r:id="rId28"/>
    <p:sldId id="317" r:id="rId29"/>
    <p:sldId id="316" r:id="rId30"/>
    <p:sldId id="318" r:id="rId31"/>
    <p:sldId id="322" r:id="rId32"/>
    <p:sldId id="320" r:id="rId33"/>
    <p:sldId id="328" r:id="rId34"/>
    <p:sldId id="323" r:id="rId35"/>
    <p:sldId id="325" r:id="rId36"/>
    <p:sldId id="326" r:id="rId37"/>
    <p:sldId id="327" r:id="rId38"/>
    <p:sldId id="293" r:id="rId39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930" autoAdjust="0"/>
  </p:normalViewPr>
  <p:slideViewPr>
    <p:cSldViewPr>
      <p:cViewPr varScale="1">
        <p:scale>
          <a:sx n="128" d="100"/>
          <a:sy n="128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1/25/2013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17441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95800"/>
            <a:ext cx="6324600" cy="4419600"/>
          </a:xfrm>
          <a:noFill/>
        </p:spPr>
        <p:txBody>
          <a:bodyPr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219A-3760-40B6-82A9-DF755C78E48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581241-622C-4796-B8B9-62EF4BF9D987}" type="datetimeFigureOut">
              <a:rPr lang="en-US" smtClean="0"/>
              <a:pPr/>
              <a:t>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8CBB5C-3634-4700-B735-F92BC5410C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8"/>
            </p:custDataLst>
          </p:nvPr>
        </p:nvSpPr>
        <p:spPr>
          <a:xfrm>
            <a:off x="7425271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jpeg"/><Relationship Id="rId4" Type="http://schemas.openxmlformats.org/officeDocument/2006/relationships/hyperlink" Target="http://www.ti.com/lit/ug/sprugh7/sprugh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3154680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sz="5400" b="0" dirty="0" smtClean="0"/>
              <a:t>KeyStone </a:t>
            </a:r>
            <a:br>
              <a:rPr lang="en-US" sz="5400" b="0" dirty="0" smtClean="0"/>
            </a:br>
            <a:r>
              <a:rPr lang="en-US" sz="5400" b="0" dirty="0" smtClean="0"/>
              <a:t>C66x CorePac Overview</a:t>
            </a:r>
            <a:endParaRPr lang="en-US" sz="5400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MCP-MGM Applications Team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January 2013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810075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6" name="Picture 5" descr="M_Instruc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667870"/>
            <a:ext cx="7315200" cy="6178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 bwMode="auto">
          <a:xfrm>
            <a:off x="204787" y="838200"/>
            <a:ext cx="8024813" cy="591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C66x CorePac Improvements Over C64x+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Wider internal bus</a:t>
            </a:r>
          </a:p>
          <a:p>
            <a:pPr lvl="1"/>
            <a:r>
              <a:rPr lang="en-US" dirty="0" smtClean="0"/>
              <a:t>64 bit for the .L and .S functional units</a:t>
            </a:r>
          </a:p>
          <a:p>
            <a:pPr lvl="1"/>
            <a:r>
              <a:rPr lang="en-US" dirty="0" smtClean="0"/>
              <a:t>128 bit for the .M functional unit</a:t>
            </a:r>
          </a:p>
          <a:p>
            <a:r>
              <a:rPr lang="en-US" dirty="0" smtClean="0"/>
              <a:t>Wider </a:t>
            </a:r>
            <a:r>
              <a:rPr lang="en-US" dirty="0" err="1" smtClean="0"/>
              <a:t>crosspath</a:t>
            </a:r>
            <a:endParaRPr lang="en-US" dirty="0" smtClean="0"/>
          </a:p>
          <a:p>
            <a:pPr lvl="1"/>
            <a:r>
              <a:rPr lang="en-US" dirty="0" smtClean="0"/>
              <a:t>64 bit for each direction</a:t>
            </a:r>
          </a:p>
          <a:p>
            <a:r>
              <a:rPr lang="en-US" dirty="0" smtClean="0"/>
              <a:t>4x number of multipliers</a:t>
            </a:r>
          </a:p>
          <a:p>
            <a:pPr lvl="1"/>
            <a:r>
              <a:rPr lang="en-US" dirty="0" smtClean="0"/>
              <a:t>More SIMD instructions</a:t>
            </a:r>
          </a:p>
          <a:p>
            <a:r>
              <a:rPr lang="en-US" dirty="0" smtClean="0"/>
              <a:t>Enhanced instruction set</a:t>
            </a:r>
          </a:p>
          <a:p>
            <a:pPr lvl="1"/>
            <a:r>
              <a:rPr lang="en-US" dirty="0" smtClean="0"/>
              <a:t>More than 100 new instructions added (compared to C64+)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Enhanced C66x Instruction Set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SIMD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QMPY32 – 4-way SIMD of MYP32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DDOTP4H – 2-way SIMD of DOTP4H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DPACKL2 – SIMD version of PACKL2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DAVGU4 – Average of 8 packed unsigned bytes </a:t>
            </a:r>
          </a:p>
          <a:p>
            <a:r>
              <a:rPr lang="en-US" dirty="0" smtClean="0"/>
              <a:t>New floating-point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MPYDP – Double 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FMPYDP – Fast Double 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DINTSP – 2-Way SIMD Convert 32-bits Unsigned Integer to Single Precision Floating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Interesting New C66x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MFENCE (Memory Fence) Stall instruction pipeline until memory system is done.</a:t>
            </a:r>
          </a:p>
          <a:p>
            <a:r>
              <a:rPr lang="en-US" dirty="0" smtClean="0"/>
              <a:t>RCPSP (Single-Precision </a:t>
            </a:r>
            <a:r>
              <a:rPr lang="en-US" dirty="0"/>
              <a:t>Floating-Point Reciprocal </a:t>
            </a:r>
            <a:r>
              <a:rPr lang="en-US" dirty="0" smtClean="0"/>
              <a:t>Approximation)</a:t>
            </a:r>
          </a:p>
          <a:p>
            <a:r>
              <a:rPr lang="en-US" dirty="0" smtClean="0"/>
              <a:t>RSQRSP (Single-Precision </a:t>
            </a:r>
            <a:r>
              <a:rPr lang="en-US" dirty="0"/>
              <a:t>Floating-Point Square-Root Reciprocal </a:t>
            </a:r>
            <a:r>
              <a:rPr lang="en-US" dirty="0" smtClean="0"/>
              <a:t>Approximation)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C66x CorePac </a:t>
            </a:r>
            <a:r>
              <a:rPr lang="en-US" sz="4000" dirty="0" smtClean="0"/>
              <a:t>Features: </a:t>
            </a:r>
            <a:r>
              <a:rPr lang="en-US" sz="4000" dirty="0" smtClean="0"/>
              <a:t>SIMD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</a:t>
            </a:r>
            <a:r>
              <a:rPr lang="en-US" b="1" dirty="0" smtClean="0"/>
              <a:t>Features</a:t>
            </a:r>
            <a:endParaRPr lang="en-US" b="1" dirty="0" smtClean="0"/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Concept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 –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 –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four additions of two sets of four 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rounded to four packed 16-bit values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 -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QMPY32 - 4-Way SIMD Multiply, Packed Signed 32-bit.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four multiplications of two sets of four 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.M2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Results in 2x1 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unit = .M1 or .M2</a:t>
            </a: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Core cycles per second (1.25 G)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Total multiplications per second = 40 G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Software pipeline enables efficient instruction scheduling to maximize functional unit throughput.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C66x CorePac Features: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42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x 32-bit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 invalidate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128-bit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C66 Core Data Move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Internal Move</a:t>
            </a:r>
          </a:p>
          <a:p>
            <a:pPr lvl="1" eaLnBrk="1" hangingPunct="1"/>
            <a:r>
              <a:rPr lang="en-US" sz="2000" dirty="0" smtClean="0"/>
              <a:t>For L1 cache – Coherency between L1 and L2</a:t>
            </a:r>
          </a:p>
          <a:p>
            <a:pPr lvl="1" eaLnBrk="1" hangingPunct="1"/>
            <a:r>
              <a:rPr lang="en-US" sz="2000" dirty="0" smtClean="0"/>
              <a:t>IDMA channel 1  - L1 (P, D) and L2 data move</a:t>
            </a:r>
          </a:p>
          <a:p>
            <a:pPr lvl="1" eaLnBrk="1" hangingPunct="1"/>
            <a:r>
              <a:rPr lang="en-US" sz="2000" dirty="0" smtClean="0"/>
              <a:t>IDMA channel 0 – MMR configuration 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eaLnBrk="1" hangingPunct="1"/>
            <a:r>
              <a:rPr lang="en-US" sz="2400" dirty="0" smtClean="0"/>
              <a:t>External Move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lvl="1" eaLnBrk="1" hangingPunct="1"/>
            <a:r>
              <a:rPr lang="en-US" sz="2000" dirty="0" smtClean="0"/>
              <a:t> Prefetch mechanism</a:t>
            </a:r>
          </a:p>
          <a:p>
            <a:pPr lvl="2" eaLnBrk="1" hangingPunct="1"/>
            <a:r>
              <a:rPr lang="en-US" sz="1600" dirty="0" smtClean="0"/>
              <a:t>8 data registers, 128 bytes each</a:t>
            </a:r>
            <a:br>
              <a:rPr lang="en-US" sz="1600" dirty="0" smtClean="0"/>
            </a:br>
            <a:r>
              <a:rPr lang="en-US" sz="1600" dirty="0" smtClean="0"/>
              <a:t>NOTE: Can be controlled as 2 by 64 if request comes from L1</a:t>
            </a:r>
          </a:p>
          <a:p>
            <a:pPr lvl="2" eaLnBrk="1" hangingPunct="1"/>
            <a:r>
              <a:rPr lang="en-US" sz="1600" dirty="0" smtClean="0"/>
              <a:t>4 program registers, 128 bytes each</a:t>
            </a:r>
          </a:p>
          <a:p>
            <a:pPr lvl="2" eaLnBrk="1" hangingPunct="1"/>
            <a:r>
              <a:rPr lang="en-US" sz="1600" dirty="0" smtClean="0"/>
              <a:t>No hardware coherency</a:t>
            </a:r>
          </a:p>
          <a:p>
            <a:pPr eaLnBrk="1" hangingPunct="1"/>
            <a:r>
              <a:rPr lang="en-US" sz="2400" dirty="0" smtClean="0"/>
              <a:t>Bandwidth management through configurable priority scheme between DSP, IDMA, CFG, and the slave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MAR Registers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MAR (Memory Attributes) Registers:</a:t>
            </a:r>
          </a:p>
          <a:p>
            <a:pPr eaLnBrk="1" hangingPunct="1"/>
            <a:r>
              <a:rPr lang="en-US" sz="2400" dirty="0" smtClean="0"/>
              <a:t>256 registers (32 bits each) control 256 memory segments:</a:t>
            </a:r>
          </a:p>
          <a:p>
            <a:pPr lvl="1" eaLnBrk="1" hangingPunct="1"/>
            <a:r>
              <a:rPr lang="en-US" sz="2400" dirty="0" smtClean="0"/>
              <a:t>Each segment size is 16MBytes, from logical address 0x0000 0000 to address 0xFFFF FFFF.</a:t>
            </a:r>
          </a:p>
          <a:p>
            <a:pPr lvl="1" eaLnBrk="1" hangingPunct="1"/>
            <a:r>
              <a:rPr lang="en-US" sz="2400" dirty="0" smtClean="0"/>
              <a:t>The first 16 registers are read only. They control the internal memory of the core.</a:t>
            </a:r>
          </a:p>
          <a:p>
            <a:pPr eaLnBrk="1" hangingPunct="1"/>
            <a:r>
              <a:rPr lang="en-US" sz="2400" dirty="0" smtClean="0"/>
              <a:t>Each register controls the cacheability of the segment (bit 0) and the prefetchability (bit 3). All other bits are reserved and set to 0.</a:t>
            </a:r>
          </a:p>
          <a:p>
            <a:pPr eaLnBrk="1" hangingPunct="1"/>
            <a:r>
              <a:rPr lang="en-US" sz="2400" dirty="0" smtClean="0"/>
              <a:t>All MAR bits are set to zero after reset.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C66x CorePac Features: Pipeline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Hardware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4 fetch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2 decode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1 to 6 execution phases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Software pipeline supported by code generation tools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SPLOOP supports software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Decreases code size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Reduces power consumption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Enables interrupts during long loops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to the 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b="1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045" t="1326" r="2406" b="2652"/>
          <a:stretch>
            <a:fillRect/>
          </a:stretch>
        </p:blipFill>
        <p:spPr bwMode="auto">
          <a:xfrm>
            <a:off x="393770" y="914400"/>
            <a:ext cx="5016430" cy="549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Core Access Summary</a:t>
            </a:r>
          </a:p>
        </p:txBody>
      </p:sp>
      <p:sp>
        <p:nvSpPr>
          <p:cNvPr id="6" name="Rectangle 171"/>
          <p:cNvSpPr txBox="1">
            <a:spLocks noChangeArrowheads="1"/>
          </p:cNvSpPr>
          <p:nvPr/>
        </p:nvSpPr>
        <p:spPr bwMode="auto">
          <a:xfrm>
            <a:off x="5486400" y="990600"/>
            <a:ext cx="3500432" cy="47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Master port into the MSMC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from the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Teranet</a:t>
            </a:r>
            <a:r>
              <a:rPr lang="en-US" sz="2000" kern="0" dirty="0" smtClean="0">
                <a:latin typeface="+mn-lt"/>
              </a:rPr>
              <a:t> (switch central fabric)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Interface to the configuration bus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MSMC arbitrates between all cores and Teranet requests, MSM memory, and DDR(s)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MSM memory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I: 4x 64-bit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II: 8x 64-bit banks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04800" y="6477000"/>
            <a:ext cx="8839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rapezoid 80"/>
          <p:cNvSpPr/>
          <p:nvPr/>
        </p:nvSpPr>
        <p:spPr>
          <a:xfrm rot="14465798">
            <a:off x="6333013" y="4480455"/>
            <a:ext cx="782265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rapezoid 75"/>
          <p:cNvSpPr/>
          <p:nvPr/>
        </p:nvSpPr>
        <p:spPr>
          <a:xfrm rot="7802721">
            <a:off x="1955640" y="3391165"/>
            <a:ext cx="1090456" cy="3762240"/>
          </a:xfrm>
          <a:prstGeom prst="trapezoid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rapezoid 74"/>
          <p:cNvSpPr/>
          <p:nvPr/>
        </p:nvSpPr>
        <p:spPr>
          <a:xfrm rot="6597216">
            <a:off x="2017025" y="4587047"/>
            <a:ext cx="1132802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MPAX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2819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/>
              <a:t>MPAX (Memory Protection and Extension) Registers: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Translate between physical and logical address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16 registers (64 bits each) control (up to) 16 memory segments.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register translates logical memory into</a:t>
            </a:r>
            <a:br>
              <a:rPr lang="en-US" sz="2000" dirty="0" smtClean="0"/>
            </a:br>
            <a:r>
              <a:rPr lang="en-US" sz="2000" dirty="0" smtClean="0"/>
              <a:t>physical memory for the segment.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39674" y="665202"/>
            <a:ext cx="9005617" cy="6096532"/>
            <a:chOff x="39674" y="665202"/>
            <a:chExt cx="9005617" cy="6096532"/>
          </a:xfrm>
        </p:grpSpPr>
        <p:sp>
          <p:nvSpPr>
            <p:cNvPr id="80" name="Trapezoid 79"/>
            <p:cNvSpPr/>
            <p:nvPr/>
          </p:nvSpPr>
          <p:spPr>
            <a:xfrm rot="12148345">
              <a:off x="6533535" y="1544061"/>
              <a:ext cx="344130" cy="5217673"/>
            </a:xfrm>
            <a:prstGeom prst="trapezoid">
              <a:avLst>
                <a:gd name="adj" fmla="val 4597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6214096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4267200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80140" y="6126228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0" y="3581400"/>
              <a:ext cx="11505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825114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871" y="3757101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99" y="4804791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8000_0000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62000" y="4998972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391400" y="3801813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128" y="4868613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0:8000_0000</a:t>
              </a:r>
            </a:p>
            <a:p>
              <a:r>
                <a:rPr lang="en-US" sz="1000" dirty="0" smtClean="0">
                  <a:latin typeface="+mn-lt"/>
                </a:rPr>
                <a:t>0:7FFF_FFFF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5" idx="1"/>
            </p:cNvCxnSpPr>
            <p:nvPr/>
          </p:nvCxnSpPr>
          <p:spPr>
            <a:xfrm flipH="1">
              <a:off x="7391400" y="5097213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68382" y="3611628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1:0000_0000</a:t>
              </a:r>
            </a:p>
            <a:p>
              <a:r>
                <a:rPr lang="en-US" sz="1000" dirty="0" smtClean="0">
                  <a:latin typeface="+mj-lt"/>
                </a:rPr>
                <a:t>0:FFFF_FFFF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1218570"/>
              <a:ext cx="8382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7"/>
            <p:cNvGrpSpPr/>
            <p:nvPr/>
          </p:nvGrpSpPr>
          <p:grpSpPr>
            <a:xfrm>
              <a:off x="3581400" y="3953583"/>
              <a:ext cx="2286000" cy="2438400"/>
              <a:chOff x="3581400" y="3810000"/>
              <a:chExt cx="2286000" cy="243840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3581400" y="3810000"/>
                <a:ext cx="2286000" cy="24384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581400" y="3962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81400" y="4114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81400" y="4267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81400" y="4419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581400" y="4572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581400" y="4724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581400" y="4876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81400" y="5029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81400" y="5181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581400" y="5334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581400" y="5486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581400" y="5638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81400" y="5791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581400" y="5943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81400" y="6096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1772" y="3276600"/>
              <a:ext cx="902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C66x CorePac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Logical 32-bit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9226" y="665202"/>
              <a:ext cx="9364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System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Physical 36-bit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8128" y="5573718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0:0C00_0000</a:t>
              </a:r>
            </a:p>
            <a:p>
              <a:r>
                <a:rPr lang="en-US" sz="1000" dirty="0" smtClean="0">
                  <a:latin typeface="+mn-lt"/>
                </a:rPr>
                <a:t>0:0BFF_FFFF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391400" y="57912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168939" y="619487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0:0000_0000</a:t>
              </a:r>
              <a:endParaRPr lang="en-US" sz="1000" dirty="0">
                <a:latin typeface="+mn-lt"/>
              </a:endParaRP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7294345" y="3352800"/>
              <a:ext cx="975062" cy="184788"/>
              <a:chOff x="7294345" y="2179460"/>
              <a:chExt cx="975062" cy="184788"/>
            </a:xfrm>
          </p:grpSpPr>
          <p:sp>
            <p:nvSpPr>
              <p:cNvPr id="50" name="Parallelogram 49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168939" y="1150557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F:FFFF_FFFF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7391400" y="2080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391400" y="2842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0"/>
            <p:cNvGrpSpPr/>
            <p:nvPr/>
          </p:nvGrpSpPr>
          <p:grpSpPr>
            <a:xfrm>
              <a:off x="7361172" y="1600200"/>
              <a:ext cx="975062" cy="184788"/>
              <a:chOff x="7294345" y="2179460"/>
              <a:chExt cx="975062" cy="184788"/>
            </a:xfrm>
          </p:grpSpPr>
          <p:sp>
            <p:nvSpPr>
              <p:cNvPr id="62" name="Parallelogram 61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171172" y="1866585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8:8000_0000</a:t>
              </a:r>
            </a:p>
            <a:p>
              <a:r>
                <a:rPr lang="en-US" sz="1000" dirty="0" smtClean="0">
                  <a:latin typeface="+mn-lt"/>
                </a:rPr>
                <a:t>8:7FFF_FFFF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60957" y="2635512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8:0000_0000</a:t>
              </a:r>
            </a:p>
            <a:p>
              <a:r>
                <a:rPr lang="en-US" sz="1000" dirty="0" smtClean="0">
                  <a:latin typeface="+mj-lt"/>
                </a:rPr>
                <a:t>7:FFFF_FFFF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674" y="5890701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0C00_0000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62000" y="60960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2999" y="6248400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0000_0000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81400" y="6080886"/>
              <a:ext cx="2286000" cy="1645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1400" y="6233286"/>
              <a:ext cx="2286000" cy="164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95669" y="6038475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Segment 1</a:t>
              </a:r>
            </a:p>
            <a:p>
              <a:r>
                <a:rPr lang="en-US" sz="1000" dirty="0" smtClean="0">
                  <a:latin typeface="+mj-lt"/>
                </a:rPr>
                <a:t>Segment 0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04685" y="3639979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+mn-lt"/>
                </a:rPr>
                <a:t>MPAX Registers</a:t>
              </a:r>
              <a:endParaRPr lang="en-US" sz="10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CorePac in KeyStone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b="1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486400" y="3733800"/>
            <a:ext cx="3276600" cy="1143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 Core Interrupt 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0549" r="6593" b="3902"/>
          <a:stretch>
            <a:fillRect/>
          </a:stretch>
        </p:blipFill>
        <p:spPr bwMode="auto">
          <a:xfrm>
            <a:off x="343661" y="1371599"/>
            <a:ext cx="4914139" cy="49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71"/>
          <p:cNvSpPr txBox="1">
            <a:spLocks noChangeArrowheads="1"/>
          </p:cNvSpPr>
          <p:nvPr/>
        </p:nvSpPr>
        <p:spPr bwMode="auto">
          <a:xfrm>
            <a:off x="5491168" y="1295400"/>
            <a:ext cx="3271832" cy="448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 maskable hardware interrupts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NMI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Reset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signal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128 input events 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Interrupt controller maps 128 signals into 12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Routing into the C66x Core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658" y="1083477"/>
            <a:ext cx="6204142" cy="202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864" y="3077736"/>
            <a:ext cx="5896136" cy="32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644" t="4324" r="2588"/>
          <a:stretch>
            <a:fillRect/>
          </a:stretch>
        </p:blipFill>
        <p:spPr bwMode="auto">
          <a:xfrm>
            <a:off x="1600200" y="845854"/>
            <a:ext cx="5943327" cy="595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System Event Mapping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b="1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C66x Core Power Down Controller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914400"/>
          <a:ext cx="6096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Power-Down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How/When Applied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SPLOOP instruction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calling the IDLE instruction, and then provide a mechanism (e.g., interrupt) for waking up </a:t>
                      </a:r>
                    </a:p>
                    <a:p>
                      <a:r>
                        <a:rPr lang="en-US" baseline="0" dirty="0" smtClean="0"/>
                        <a:t>NOTE: External DMA transfer wakes up L1D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Control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caches are 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Dynamic – retention until access algorithm is used (e.g., low voltage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power until a block of memory is read)</a:t>
                      </a:r>
                    </a:p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Static – the same as L1D (during IDLE)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IDLE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Entire C66x CorePac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Enabled by PDC and IDLE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 and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Support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b="1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C66x CorePac Trace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Collect and export trace data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post-mortem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Export via JTAG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via transport (Ethernet)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Internal </a:t>
            </a:r>
            <a:r>
              <a:rPr lang="en-US" sz="2400" dirty="0" smtClean="0">
                <a:latin typeface="+mj-lt"/>
              </a:rPr>
              <a:t>RAM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Trace Buffer (4K per core)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AET (Advanced Event Triggering)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Program flow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Data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Timing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Events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TMS320C66 CorePac User’s Guide.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and C66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CorePac Block Diagram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9144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algn="ctr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Single Cycle</a:t>
            </a:r>
            <a:endParaRPr lang="en-US" dirty="0">
              <a:latin typeface="+mj-lt"/>
            </a:endParaRP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Cache/RAM</a:t>
            </a:r>
            <a:endParaRPr lang="en-US" dirty="0">
              <a:latin typeface="+mj-lt"/>
            </a:endParaRPr>
          </a:p>
        </p:txBody>
      </p:sp>
      <p:grpSp>
        <p:nvGrpSpPr>
          <p:cNvPr id="4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dirty="0">
                  <a:latin typeface="+mj-lt"/>
                </a:rPr>
                <a:t>Reg A</a:t>
              </a: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+mj-lt"/>
                </a:rPr>
                <a:t> Reg B</a:t>
              </a:r>
            </a:p>
          </p:txBody>
        </p:sp>
      </p:grpSp>
      <p:grpSp>
        <p:nvGrpSpPr>
          <p:cNvPr id="6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(L1P)</a:t>
              </a:r>
            </a:p>
            <a:p>
              <a:pPr marL="168275" indent="-168275" algn="ctr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Single Cycle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endPara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2</a:t>
              </a: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(L2)</a:t>
              </a:r>
              <a:endPara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Program/Data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762000"/>
            <a:ext cx="3505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sz="2000" dirty="0" smtClean="0">
                <a:latin typeface="+mn-lt"/>
              </a:rPr>
              <a:t>The C66x CorePac 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DSP Core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Two register sets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L2 memory (Cache/RAM)</a:t>
            </a: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743200" y="5326566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Interrupt </a:t>
            </a:r>
          </a:p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Controller </a:t>
            </a:r>
            <a:endParaRPr lang="en-US" sz="2000" dirty="0">
              <a:solidFill>
                <a:srgbClr val="F8F8F8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C66x CorePac Features: DSP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b="1" dirty="0" smtClean="0"/>
              <a:t>C66x CorePac Features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DSP Core Architecture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Single Instruction Multiple Data (SIMD)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Memory Access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Pipeline Concept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449580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</a:t>
            </a:r>
            <a:br>
              <a:rPr lang="en-US" dirty="0" smtClean="0"/>
            </a:br>
            <a:r>
              <a:rPr lang="en-US" dirty="0" smtClean="0"/>
              <a:t>Architecture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40501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778298" y="1371600"/>
            <a:ext cx="4038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VLIW (Very Large Instruction Word) architecture:</a:t>
            </a:r>
          </a:p>
          <a:p>
            <a:pPr lvl="1"/>
            <a:r>
              <a:rPr lang="en-US" sz="2000" dirty="0" smtClean="0"/>
              <a:t>Two (almost independent) sides, A and B</a:t>
            </a:r>
          </a:p>
          <a:p>
            <a:pPr lvl="1"/>
            <a:r>
              <a:rPr lang="en-US" sz="2000" dirty="0" smtClean="0"/>
              <a:t>8 functional units, M, L, S, D </a:t>
            </a:r>
          </a:p>
          <a:p>
            <a:pPr lvl="1"/>
            <a:r>
              <a:rPr lang="en-US" sz="2000" dirty="0" smtClean="0"/>
              <a:t>Up to 8 instructions sustained dispatch rate </a:t>
            </a:r>
          </a:p>
          <a:p>
            <a:r>
              <a:rPr lang="en-US" sz="2000" dirty="0" smtClean="0"/>
              <a:t>Very extensive instruction set:</a:t>
            </a:r>
          </a:p>
          <a:p>
            <a:pPr lvl="1"/>
            <a:r>
              <a:rPr lang="en-US" sz="2000" dirty="0" smtClean="0"/>
              <a:t>Fixed-point and floating-point instructions</a:t>
            </a:r>
          </a:p>
          <a:p>
            <a:pPr lvl="1"/>
            <a:r>
              <a:rPr lang="en-US" sz="2000" dirty="0" smtClean="0"/>
              <a:t>More than 300 instructions</a:t>
            </a:r>
          </a:p>
          <a:p>
            <a:pPr lvl="1"/>
            <a:r>
              <a:rPr lang="en-US" sz="2000" dirty="0" smtClean="0"/>
              <a:t>Native (32 bit), Compact </a:t>
            </a:r>
            <a:br>
              <a:rPr lang="en-US" sz="2000" dirty="0" smtClean="0"/>
            </a:br>
            <a:r>
              <a:rPr lang="en-US" sz="2000" dirty="0" smtClean="0"/>
              <a:t>(16 bit), and mix instruction modes </a:t>
            </a:r>
            <a:endParaRPr lang="en-US" sz="2800" dirty="0"/>
          </a:p>
          <a:p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6" name="PPTShape_1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8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39" grpId="1" animBg="1"/>
      <p:bldP spid="5156" grpId="0" animBg="1"/>
      <p:bldP spid="5156" grpId="1" animBg="1"/>
      <p:bldP spid="48" grpId="0" animBg="1"/>
      <p:bldP spid="49" grpId="0" animBg="1"/>
      <p:bldP spid="50" grpId="0" animBg="1"/>
      <p:bldP spid="51" grpId="0" animBg="1"/>
      <p:bldP spid="148" grpId="0" animBg="1"/>
      <p:bldP spid="1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5" name="Picture 4" descr="Projects.jpg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S_PUBLISH" val="No"/>
  <p:tag name="ARTICULATE_TEMPLATE" val="Corporate Communications"/>
  <p:tag name="PRESENTER_PREVIEW_MODE" val="0"/>
  <p:tag name="ARTICULATE_AUDIO_TEMP" val="C:\Users\a0850458\AppData\Local\Temp\articulate\presenter\ae\audio\20120103111801\"/>
  <p:tag name="ARTICULATE_PRESENTER_VERSION" val="6"/>
  <p:tag name="PRESENTATION_PLAYLIST_COUNT" val="0"/>
  <p:tag name="PRESENTATION_PRESENTER_SLIDE_LEVEL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TIMELINE" val="10.41/18.09/24.05/37.18/41.02/48.13/54.61/59.75/61.25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PAUSE" val="0"/>
  <p:tag name="ARTICULATE_NAV_LEVEL" val="2"/>
  <p:tag name="ARTICULATE_PLAYLIST_ID" val="-1"/>
  <p:tag name="ARTICULATE_LOCK_SLID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PAUSE" val="0"/>
  <p:tag name="ARTICULATE_NAV_LEVEL" val="2"/>
  <p:tag name="ARTICULATE_PLAYLIST_ID" val="-1"/>
  <p:tag name="ARTICULATE_LOCK_SLID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PAUSE" val="0"/>
  <p:tag name="ARTICULATE_NAV_LEVEL" val="2"/>
  <p:tag name="ARTICULATE_PLAYLIST_ID" val="-1"/>
  <p:tag name="ARTICULATE_LOCK_SLID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1.348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ELAPSEDTIME" val="92.13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61.739"/>
  <p:tag name="ARTICULATE_SLIDE_PAUSE" val="0"/>
  <p:tag name="ARTICULATE_NAV_LEVEL" val="1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TIMELINE" val="6.42/42.10/68.00/92.61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6108</TotalTime>
  <Words>1753</Words>
  <Application>Microsoft Office PowerPoint</Application>
  <PresentationFormat>On-screen Show (4:3)</PresentationFormat>
  <Paragraphs>476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77_KeyStoneOLT</vt:lpstr>
      <vt:lpstr>KeyStone  C66x CorePac Overview</vt:lpstr>
      <vt:lpstr>Agenda</vt:lpstr>
      <vt:lpstr>C66x CorePac in KeyStone</vt:lpstr>
      <vt:lpstr>KeyStone and C66 CorePac</vt:lpstr>
      <vt:lpstr>C66x CorePac Block Diagram</vt:lpstr>
      <vt:lpstr>C66x CorePac Features: DSP Core</vt:lpstr>
      <vt:lpstr>C66x DSP Core Architecture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C66x CorePac Improvements Over C64x+</vt:lpstr>
      <vt:lpstr>Enhanced C66x Instruction Set  </vt:lpstr>
      <vt:lpstr>Interesting New C66x Instructions</vt:lpstr>
      <vt:lpstr>C66x CorePac Features: SIMD</vt:lpstr>
      <vt:lpstr>C66x SIMD Instructions: Examples</vt:lpstr>
      <vt:lpstr>C66x SIMD Instruction: CMATMPY</vt:lpstr>
      <vt:lpstr>Feeding the Functional Units</vt:lpstr>
      <vt:lpstr>C66x CorePac Features: Memory Access</vt:lpstr>
      <vt:lpstr>Internal Buses</vt:lpstr>
      <vt:lpstr>Cache Sizes and More</vt:lpstr>
      <vt:lpstr>C66 Core Data Move </vt:lpstr>
      <vt:lpstr>The MAR Registers</vt:lpstr>
      <vt:lpstr>C66x CorePac Features: Pipeline Support</vt:lpstr>
      <vt:lpstr>Pipeline Features</vt:lpstr>
      <vt:lpstr>Interface to the SOC</vt:lpstr>
      <vt:lpstr>Slide 28</vt:lpstr>
      <vt:lpstr>The MPAX Registers</vt:lpstr>
      <vt:lpstr>Interrupt Controller</vt:lpstr>
      <vt:lpstr>C66 Core Interrupt Controller</vt:lpstr>
      <vt:lpstr>Event Routing into the C66x Core</vt:lpstr>
      <vt:lpstr>System Event Mapping</vt:lpstr>
      <vt:lpstr>Power Management</vt:lpstr>
      <vt:lpstr>C66x Core Power Down Controller</vt:lpstr>
      <vt:lpstr>Debug and Trace</vt:lpstr>
      <vt:lpstr>C66x CorePac Trace Features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Robert J. Hillard</cp:lastModifiedBy>
  <cp:revision>365</cp:revision>
  <dcterms:created xsi:type="dcterms:W3CDTF">2011-10-05T14:30:29Z</dcterms:created>
  <dcterms:modified xsi:type="dcterms:W3CDTF">2013-01-25T17:24:03Z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01 Introduction to Corepac</vt:lpwstr>
  </property>
  <property fmtid="{D5CDD505-2E9C-101B-9397-08002B2CF9AE}" pid="4" name="ArticulateGUID">
    <vt:lpwstr>198C7407-53C4-4E39-9A3E-3D56B7037366</vt:lpwstr>
  </property>
  <property fmtid="{D5CDD505-2E9C-101B-9397-08002B2CF9AE}" pid="5" name="ArticulateProjectFull">
    <vt:lpwstr>C:\Data\Keystone Training\BINDERS\preliminary\Working\presentations\C66 CorePac Overview.ppta</vt:lpwstr>
  </property>
</Properties>
</file>