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4"/>
  </p:sldMasterIdLst>
  <p:notesMasterIdLst>
    <p:notesMasterId r:id="rId49"/>
  </p:notesMasterIdLst>
  <p:sldIdLst>
    <p:sldId id="402" r:id="rId5"/>
    <p:sldId id="403" r:id="rId6"/>
    <p:sldId id="405" r:id="rId7"/>
    <p:sldId id="407" r:id="rId8"/>
    <p:sldId id="406" r:id="rId9"/>
    <p:sldId id="291" r:id="rId10"/>
    <p:sldId id="292" r:id="rId11"/>
    <p:sldId id="434" r:id="rId12"/>
    <p:sldId id="435" r:id="rId13"/>
    <p:sldId id="436" r:id="rId14"/>
    <p:sldId id="437" r:id="rId15"/>
    <p:sldId id="450" r:id="rId16"/>
    <p:sldId id="438" r:id="rId17"/>
    <p:sldId id="439" r:id="rId18"/>
    <p:sldId id="440" r:id="rId19"/>
    <p:sldId id="441" r:id="rId20"/>
    <p:sldId id="408" r:id="rId21"/>
    <p:sldId id="442" r:id="rId22"/>
    <p:sldId id="476" r:id="rId23"/>
    <p:sldId id="409" r:id="rId24"/>
    <p:sldId id="443" r:id="rId25"/>
    <p:sldId id="445" r:id="rId26"/>
    <p:sldId id="475" r:id="rId27"/>
    <p:sldId id="415" r:id="rId28"/>
    <p:sldId id="458" r:id="rId29"/>
    <p:sldId id="474" r:id="rId30"/>
    <p:sldId id="460" r:id="rId31"/>
    <p:sldId id="461" r:id="rId32"/>
    <p:sldId id="462" r:id="rId33"/>
    <p:sldId id="463" r:id="rId34"/>
    <p:sldId id="464" r:id="rId35"/>
    <p:sldId id="465" r:id="rId36"/>
    <p:sldId id="466" r:id="rId37"/>
    <p:sldId id="467" r:id="rId38"/>
    <p:sldId id="468" r:id="rId39"/>
    <p:sldId id="469" r:id="rId40"/>
    <p:sldId id="470" r:id="rId41"/>
    <p:sldId id="472" r:id="rId42"/>
    <p:sldId id="477" r:id="rId43"/>
    <p:sldId id="392" r:id="rId44"/>
    <p:sldId id="473" r:id="rId45"/>
    <p:sldId id="400" r:id="rId46"/>
    <p:sldId id="401" r:id="rId47"/>
    <p:sldId id="446" r:id="rId48"/>
  </p:sldIdLst>
  <p:sldSz cx="9144000" cy="6858000" type="screen4x3"/>
  <p:notesSz cx="7010400" cy="92964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0099"/>
    <a:srgbClr val="DDDDDD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05" autoAdjust="0"/>
    <p:restoredTop sz="95758" autoAdjust="0"/>
  </p:normalViewPr>
  <p:slideViewPr>
    <p:cSldViewPr>
      <p:cViewPr varScale="1">
        <p:scale>
          <a:sx n="104" d="100"/>
          <a:sy n="104" d="100"/>
        </p:scale>
        <p:origin x="-1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F7253B4-DFD1-460D-AF69-DA7B7EAAB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C9D9D6-BE92-4B2F-B7DA-E7794C2DB07A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NEW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4C7993-627D-48C7-84E4-8FB7DC699F52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2CC08-A903-4025-BFA9-0D88157A695F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4FBFF-1124-49FA-B338-AA8914F62937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F0C47-281F-461D-8D58-EC75B7295B0E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7609C-E4F7-4BB4-964F-2A5701FED589}" type="slidenum">
              <a:rPr lang="en-US" smtClean="0">
                <a:latin typeface="Arial" charset="0"/>
              </a:rPr>
              <a:pPr/>
              <a:t>42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9787" cy="34861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2F4617-FBFE-4A84-ABA3-4B4AC5FB92FF}" type="slidenum">
              <a:rPr lang="en-US" smtClean="0">
                <a:latin typeface="Arial" charset="0"/>
              </a:rPr>
              <a:pPr/>
              <a:t>43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9787" cy="34861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9221" name="Picture 8" descr="ti_hz_1c_pos_rgb_jpg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425453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</a:rPr>
              <a:t>Multicore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5" Type="http://schemas.openxmlformats.org/officeDocument/2006/relationships/hyperlink" Target="http://e2e.ti.com/" TargetMode="External"/><Relationship Id="rId4" Type="http://schemas.openxmlformats.org/officeDocument/2006/relationships/hyperlink" Target="http://www.ti.com/lit/SPRUGR9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Using Multicore Navigator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mtClean="0"/>
              <a:t>Multicore Applications</a:t>
            </a:r>
          </a:p>
          <a:p>
            <a:pPr algn="ctr">
              <a:buFont typeface="Arial" charset="0"/>
              <a:buNone/>
            </a:pPr>
            <a:r>
              <a:rPr lang="en-US" smtClean="0"/>
              <a:t>January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QMSS: Descriptors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Descriptors are messages that move between queues and carry information and data.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Descriptors are allocated in the memory region (see next slide)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20 Memory regions for descriptor storage (LL2, MSMC, DDR)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1 or 2 link RAM that (link list) to index the descriptors (internal memory to QMSS or other memory 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Up to 16K descriptors can be handled by internal Link RAM (Link RAM 0)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Up to 512K descriptors can be supported in total.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Memory Regions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8201025" cy="1328737"/>
          </a:xfrm>
        </p:spPr>
        <p:txBody>
          <a:bodyPr/>
          <a:lstStyle/>
          <a:p>
            <a:pPr eaLnBrk="1" hangingPunct="1"/>
            <a:r>
              <a:rPr lang="en-US" sz="2400" smtClean="0"/>
              <a:t>All Navigator descriptor memory regions are divided into </a:t>
            </a:r>
            <a:r>
              <a:rPr lang="en-US" sz="2400" i="1" smtClean="0"/>
              <a:t>equal sized</a:t>
            </a:r>
            <a:r>
              <a:rPr lang="en-US" sz="2400" smtClean="0"/>
              <a:t> descriptors.  For example:</a:t>
            </a:r>
          </a:p>
          <a:p>
            <a:pPr eaLnBrk="1" hangingPunct="1"/>
            <a:endParaRPr lang="en-US" sz="2400" smtClean="0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33400" y="2133600"/>
          <a:ext cx="2863850" cy="4159250"/>
        </p:xfrm>
        <a:graphic>
          <a:graphicData uri="http://schemas.openxmlformats.org/presentationml/2006/ole">
            <p:oleObj spid="_x0000_s3074" name="Visio" r:id="rId5" imgW="1627632" imgH="2363203" progId="Visio.Drawing.11">
              <p:embed/>
            </p:oleObj>
          </a:graphicData>
        </a:graphic>
      </p:graphicFrame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4419600" y="2590800"/>
            <a:ext cx="2682875" cy="14779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Memory regions are </a:t>
            </a:r>
            <a:r>
              <a:rPr lang="en-US" i="1" u="sng"/>
              <a:t>always</a:t>
            </a:r>
            <a:r>
              <a:rPr lang="en-US"/>
              <a:t> aligned to</a:t>
            </a:r>
            <a:br>
              <a:rPr lang="en-US"/>
            </a:br>
            <a:r>
              <a:rPr lang="en-US"/>
              <a:t>16-byte boundaries and descriptors are </a:t>
            </a:r>
            <a:r>
              <a:rPr lang="en-US" i="1" u="sng"/>
              <a:t>always</a:t>
            </a:r>
            <a:r>
              <a:rPr lang="en-US"/>
              <a:t> multiples of 16 bytes.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Queuing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33375" y="838200"/>
            <a:ext cx="8201025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The Queue Manager maintains a head pointer for each queue, which are initialized to be empty.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</a:pPr>
            <a:r>
              <a:rPr lang="en-US" sz="2400"/>
              <a:t/>
            </a:r>
            <a:br>
              <a:rPr lang="en-US" sz="2400"/>
            </a:b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We actually do not push indexes; We push descriptor addresses. The QM converts addresses to indexes.</a:t>
            </a: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ph idx="1"/>
          </p:nvPr>
        </p:nvGraphicFramePr>
        <p:xfrm>
          <a:off x="357188" y="1687513"/>
          <a:ext cx="8124825" cy="3857625"/>
        </p:xfrm>
        <a:graphic>
          <a:graphicData uri="http://schemas.openxmlformats.org/presentationml/2006/ole">
            <p:oleObj spid="_x0000_s4098" name="Visio" r:id="rId5" imgW="5792343" imgH="2749296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Types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4157663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Two descriptor types are used within Navigator: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Host</a:t>
            </a:r>
            <a:r>
              <a:rPr lang="en-US" sz="2000" smtClean="0"/>
              <a:t> type provide flexibility, but are more difficult to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Contains a header with a pointer to the payload.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Can be linked together (packet length is the sum of payload (buffer) sizes).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Monolithic</a:t>
            </a:r>
            <a:r>
              <a:rPr lang="en-US" sz="2000" smtClean="0"/>
              <a:t> type are less flexible, but easier to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Descriptor contains the header </a:t>
            </a:r>
            <a:r>
              <a:rPr lang="en-US" sz="1800" u="sng" smtClean="0"/>
              <a:t>and</a:t>
            </a:r>
            <a:r>
              <a:rPr lang="en-US" sz="1800" smtClean="0"/>
              <a:t> payload.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Cannot be linked together.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All payload buffers are equally sized (per region).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029200" y="1752600"/>
          <a:ext cx="2973388" cy="2212975"/>
        </p:xfrm>
        <a:graphic>
          <a:graphicData uri="http://schemas.openxmlformats.org/presentationml/2006/ole">
            <p:oleObj spid="_x0000_s5122" name="Visio" r:id="rId5" imgW="2591991" imgH="1928991" progId="Visio.Drawing.11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5029200" y="4572000"/>
          <a:ext cx="1225550" cy="1493838"/>
        </p:xfrm>
        <a:graphic>
          <a:graphicData uri="http://schemas.openxmlformats.org/presentationml/2006/ole">
            <p:oleObj spid="_x0000_s5123" name="Visio" r:id="rId6" imgW="1037630" imgH="1265992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48" name="Title 1"/>
          <p:cNvSpPr>
            <a:spLocks noGrp="1"/>
          </p:cNvSpPr>
          <p:nvPr>
            <p:ph type="title"/>
          </p:nvPr>
        </p:nvSpPr>
        <p:spPr>
          <a:xfrm>
            <a:off x="533400" y="258763"/>
            <a:ext cx="2667000" cy="1189037"/>
          </a:xfrm>
        </p:spPr>
        <p:txBody>
          <a:bodyPr/>
          <a:lstStyle/>
          <a:p>
            <a:r>
              <a:rPr lang="en-US" smtClean="0"/>
              <a:t>Descriptor</a:t>
            </a:r>
            <a:br>
              <a:rPr lang="en-US" smtClean="0"/>
            </a:br>
            <a:r>
              <a:rPr lang="en-US" smtClean="0"/>
              <a:t>Queuing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795463"/>
            <a:ext cx="3324225" cy="4605337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dirty="0" smtClean="0"/>
              <a:t>This diagram shows several descriptors queued together.  Things to note:</a:t>
            </a:r>
          </a:p>
          <a:p>
            <a:pPr>
              <a:defRPr/>
            </a:pPr>
            <a:r>
              <a:rPr lang="en-US" sz="2000" dirty="0" smtClean="0"/>
              <a:t>Only the Host Packet is queued in a linked Host Descriptor.</a:t>
            </a:r>
          </a:p>
          <a:p>
            <a:pPr>
              <a:defRPr/>
            </a:pPr>
            <a:r>
              <a:rPr lang="en-US" sz="2000" dirty="0" smtClean="0"/>
              <a:t>A Host Packet is always used at SOP, followed by zero or more Host Buffer types.</a:t>
            </a:r>
          </a:p>
          <a:p>
            <a:pPr>
              <a:defRPr/>
            </a:pPr>
            <a:r>
              <a:rPr lang="en-US" sz="2000" dirty="0" smtClean="0"/>
              <a:t>Multiple descriptor types may be queued together, though not commonly done in practice.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721100" y="58738"/>
          <a:ext cx="5368925" cy="6765925"/>
        </p:xfrm>
        <a:graphic>
          <a:graphicData uri="http://schemas.openxmlformats.org/presentationml/2006/ole">
            <p:oleObj spid="_x0000_s6146" name="Visio" r:id="rId5" imgW="6119515" imgH="7714298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6134100" cy="1189038"/>
          </a:xfrm>
        </p:spPr>
        <p:txBody>
          <a:bodyPr/>
          <a:lstStyle/>
          <a:p>
            <a:pPr eaLnBrk="1" hangingPunct="1"/>
            <a:r>
              <a:rPr lang="en-US" smtClean="0"/>
              <a:t>Descriptor Accumulators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5991225" cy="48339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Accumulators keep the cores from polling.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Run in background, interrupts core with list of popped descriptor addresses.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Core software must recycle.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High-Priority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32 channels, one queue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All channels scanned each timer tick (25us)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Each channel/event maps to 1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Programmable list size and options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Low-Priority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16 channels, up to 32 queues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1 channel scanned each timer tick (25 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Each channel/event maps to all cores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Programmable list size and options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424613" y="228600"/>
          <a:ext cx="2338387" cy="2890838"/>
        </p:xfrm>
        <a:graphic>
          <a:graphicData uri="http://schemas.openxmlformats.org/presentationml/2006/ole">
            <p:oleObj spid="_x0000_s7170" name="Visio" r:id="rId4" imgW="1771858" imgH="2191051" progId="Visio.Drawing.11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6478588" y="3576638"/>
          <a:ext cx="2284412" cy="2824162"/>
        </p:xfrm>
        <a:graphic>
          <a:graphicData uri="http://schemas.openxmlformats.org/presentationml/2006/ole">
            <p:oleObj spid="_x0000_s7171" name="Visio" r:id="rId5" imgW="1771858" imgH="2191051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ChangeArrowheads="1"/>
          </p:cNvSpPr>
          <p:nvPr/>
        </p:nvSpPr>
        <p:spPr bwMode="auto">
          <a:xfrm>
            <a:off x="1050925" y="1114425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Packet DMA Topology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581400" y="1524000"/>
            <a:ext cx="1752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962400" y="3581400"/>
            <a:ext cx="990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143000" y="4191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629400" y="20574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0" name="Text Box 17"/>
          <p:cNvSpPr txBox="1">
            <a:spLocks noChangeArrowheads="1"/>
          </p:cNvSpPr>
          <p:nvPr/>
        </p:nvSpPr>
        <p:spPr bwMode="auto">
          <a:xfrm>
            <a:off x="1384300" y="1836738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6629400" y="44196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533400" y="1524000"/>
            <a:ext cx="1524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6400800" y="37338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6400800" y="13716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838200" y="35052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1143000" y="42672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4006850" y="3800475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1400"/>
              <a:t>PKTDMA</a:t>
            </a: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6705600" y="21336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49" name="Text Box 16"/>
          <p:cNvSpPr txBox="1">
            <a:spLocks noChangeArrowheads="1"/>
          </p:cNvSpPr>
          <p:nvPr/>
        </p:nvSpPr>
        <p:spPr bwMode="auto">
          <a:xfrm>
            <a:off x="6705600" y="44958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50" name="Text Box 17"/>
          <p:cNvSpPr txBox="1">
            <a:spLocks noChangeArrowheads="1"/>
          </p:cNvSpPr>
          <p:nvPr/>
        </p:nvSpPr>
        <p:spPr bwMode="auto">
          <a:xfrm>
            <a:off x="838200" y="2286000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3733800" y="1600200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</a:t>
            </a:r>
          </a:p>
        </p:txBody>
      </p:sp>
      <p:sp>
        <p:nvSpPr>
          <p:cNvPr id="18452" name="Text Box 19"/>
          <p:cNvSpPr txBox="1">
            <a:spLocks noChangeArrowheads="1"/>
          </p:cNvSpPr>
          <p:nvPr/>
        </p:nvSpPr>
        <p:spPr bwMode="auto">
          <a:xfrm>
            <a:off x="6467475" y="1447800"/>
            <a:ext cx="619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SRIO</a:t>
            </a:r>
          </a:p>
        </p:txBody>
      </p:sp>
      <p:sp>
        <p:nvSpPr>
          <p:cNvPr id="18453" name="Text Box 20"/>
          <p:cNvSpPr txBox="1">
            <a:spLocks noChangeArrowheads="1"/>
          </p:cNvSpPr>
          <p:nvPr/>
        </p:nvSpPr>
        <p:spPr bwMode="auto">
          <a:xfrm>
            <a:off x="6400800" y="3749675"/>
            <a:ext cx="1189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Network </a:t>
            </a:r>
          </a:p>
          <a:p>
            <a:r>
              <a:rPr lang="en-US" sz="1400"/>
              <a:t>Coprocessor</a:t>
            </a:r>
          </a:p>
        </p:txBody>
      </p:sp>
      <p:sp>
        <p:nvSpPr>
          <p:cNvPr id="18454" name="Text Box 21"/>
          <p:cNvSpPr txBox="1">
            <a:spLocks noChangeArrowheads="1"/>
          </p:cNvSpPr>
          <p:nvPr/>
        </p:nvSpPr>
        <p:spPr bwMode="auto">
          <a:xfrm>
            <a:off x="506413" y="1570038"/>
            <a:ext cx="930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(A)</a:t>
            </a:r>
          </a:p>
        </p:txBody>
      </p: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838200" y="3581400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AIF</a:t>
            </a:r>
          </a:p>
        </p:txBody>
      </p:sp>
      <p:sp>
        <p:nvSpPr>
          <p:cNvPr id="18456" name="Rectangle 23"/>
          <p:cNvSpPr>
            <a:spLocks noChangeArrowheads="1"/>
          </p:cNvSpPr>
          <p:nvPr/>
        </p:nvSpPr>
        <p:spPr bwMode="auto">
          <a:xfrm>
            <a:off x="3962400" y="1905000"/>
            <a:ext cx="990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39624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3962400" y="2209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39624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39624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>
            <a:off x="39624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2" name="Line 29"/>
          <p:cNvSpPr>
            <a:spLocks noChangeShapeType="1"/>
          </p:cNvSpPr>
          <p:nvPr/>
        </p:nvSpPr>
        <p:spPr bwMode="auto">
          <a:xfrm>
            <a:off x="39624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3" name="Line 30"/>
          <p:cNvSpPr>
            <a:spLocks noChangeShapeType="1"/>
          </p:cNvSpPr>
          <p:nvPr/>
        </p:nvSpPr>
        <p:spPr bwMode="auto">
          <a:xfrm>
            <a:off x="39624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4038600" y="3178175"/>
            <a:ext cx="412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8192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4038600" y="2667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5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4038600" y="25146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4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4038600" y="23622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4038600" y="22098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2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4038600" y="20574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38600" y="1905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0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4038600" y="26812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038600" y="2819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473" name="Text Box 40"/>
          <p:cNvSpPr txBox="1">
            <a:spLocks noChangeArrowheads="1"/>
          </p:cNvSpPr>
          <p:nvPr/>
        </p:nvSpPr>
        <p:spPr bwMode="auto">
          <a:xfrm>
            <a:off x="4038600" y="2743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474" name="Text Box 41"/>
          <p:cNvSpPr txBox="1">
            <a:spLocks noChangeArrowheads="1"/>
          </p:cNvSpPr>
          <p:nvPr/>
        </p:nvSpPr>
        <p:spPr bwMode="auto">
          <a:xfrm>
            <a:off x="3276600" y="1219200"/>
            <a:ext cx="241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 Subsystem</a:t>
            </a:r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>
            <a:off x="1752600" y="24384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>
            <a:off x="5334000" y="41148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 flipV="1">
            <a:off x="2133600" y="4038600"/>
            <a:ext cx="1447800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 flipV="1">
            <a:off x="5334000" y="22860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79" name="TextBox 45"/>
          <p:cNvSpPr txBox="1">
            <a:spLocks noChangeArrowheads="1"/>
          </p:cNvSpPr>
          <p:nvPr/>
        </p:nvSpPr>
        <p:spPr bwMode="auto">
          <a:xfrm>
            <a:off x="327025" y="5334000"/>
            <a:ext cx="84582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Multiple Packet DMA instances in KeyStone devices:</a:t>
            </a:r>
            <a:br>
              <a:rPr lang="en-US" sz="1400" dirty="0"/>
            </a:br>
            <a:endParaRPr lang="en-US" sz="800" dirty="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 dirty="0"/>
              <a:t> PA and SRIO instances for all KeyStone devices.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endParaRPr lang="en-US" sz="800" dirty="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 dirty="0"/>
              <a:t> </a:t>
            </a:r>
            <a:r>
              <a:rPr lang="en-US" sz="1400" dirty="0" smtClean="0"/>
              <a:t>AIF2, BCP and </a:t>
            </a:r>
            <a:r>
              <a:rPr lang="en-US" sz="1400" dirty="0"/>
              <a:t>FFTC (A and B) instances are only in KeyStone devices for wireless applications.</a:t>
            </a:r>
          </a:p>
          <a:p>
            <a:endParaRPr lang="en-US" sz="1400" dirty="0"/>
          </a:p>
        </p:txBody>
      </p:sp>
      <p:sp>
        <p:nvSpPr>
          <p:cNvPr id="18480" name="Text Box 21"/>
          <p:cNvSpPr txBox="1">
            <a:spLocks noChangeArrowheads="1"/>
          </p:cNvSpPr>
          <p:nvPr/>
        </p:nvSpPr>
        <p:spPr bwMode="auto">
          <a:xfrm>
            <a:off x="1009650" y="1128713"/>
            <a:ext cx="928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(B)</a:t>
            </a:r>
          </a:p>
        </p:txBody>
      </p:sp>
      <p:sp>
        <p:nvSpPr>
          <p:cNvPr id="18481" name="Line 43"/>
          <p:cNvSpPr>
            <a:spLocks noChangeShapeType="1"/>
          </p:cNvSpPr>
          <p:nvPr/>
        </p:nvSpPr>
        <p:spPr bwMode="auto">
          <a:xfrm>
            <a:off x="2286000" y="19812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Packet DMA (PKTDMA)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Major components for each instance: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Multiple RX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Multiple TX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Multiple RX flow channels. RX flow defines behavior of the receive side of the navigator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Packet DMA (PKTDMA) Features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67725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Independent Rx and Tx cores: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Tx channel triggering via hardware qpend signals from QM.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Tx core control is programmed via descriptors.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4 level priority (round robin) Tx Scheduler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Additional Tx Scheduler Interface for AIF2 (wireless applications only)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Rx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Rx channel triggering via Rx Streaming I/F.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Rx core control is programmed via an “Rx Flow” (more later)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2x128 bit symmetrical Streaming I/F for Tx output and Rx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Wired together for loopback within the QMSS PKTDMA instance.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Connects to matching streaming I/F (Tx-&gt;Rx, Rx-&gt;Tx) of peripheral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Packet based, so neither Rx or Tx cores care about payload format.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150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  <a:p>
            <a:pPr marL="342900" indent="-342900" algn="l">
              <a:buFont typeface="Calibri" pitchFamily="34" charset="0"/>
              <a:buAutoNum type="arabicPeriod"/>
            </a:pPr>
            <a:endParaRPr lang="en-US" sz="2000" b="1" smtClean="0">
              <a:solidFill>
                <a:schemeClr val="tx1"/>
              </a:solidFill>
            </a:endParaRPr>
          </a:p>
          <a:p>
            <a:pPr marL="342900" indent="-342900" algn="l"/>
            <a:endParaRPr lang="en-US" sz="20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How Does it Work During Run Time?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For example, core A wants to send a message to core B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Core A picks available descriptor (you can call it a message structure) </a:t>
            </a:r>
            <a:r>
              <a:rPr lang="en-US" sz="2000" smtClean="0"/>
              <a:t> </a:t>
            </a:r>
            <a:r>
              <a:rPr lang="en-US" sz="2400" smtClean="0"/>
              <a:t>that is partially or completely pre-built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 </a:t>
            </a:r>
            <a:r>
              <a:rPr lang="en-US" sz="1600" smtClean="0"/>
              <a:t>If need core A adds missing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Core A pushes the descriptor into a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At this point core A is done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Navigator process the message and send it to a queue in the  receive side of core B where it follows a set of pre-defined instructions (Rx flow) such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Interrupt core B and tell it to process the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Set a flag so core B can pull , change a flag value that core B synchronizes 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Move buffer into core B memory space and interrupt the core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After usage, the navigator recycles the descriptors  (and any buffer associated with) to prevent memory leak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5"/>
          <p:cNvSpPr txBox="1">
            <a:spLocks noChangeArrowheads="1"/>
          </p:cNvSpPr>
          <p:nvPr/>
        </p:nvSpPr>
        <p:spPr bwMode="auto">
          <a:xfrm>
            <a:off x="228600" y="6434138"/>
            <a:ext cx="8763000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Receive Example</a:t>
            </a:r>
          </a:p>
        </p:txBody>
      </p:sp>
      <p:sp>
        <p:nvSpPr>
          <p:cNvPr id="23556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22325"/>
            <a:ext cx="8472488" cy="19208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1800" smtClean="0"/>
              <a:t>Rx CDMA receives packet data from Rx Streaming I/F.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smtClean="0"/>
              <a:t>Using an Rx Flow, the CDMA pops an Rx FDQ.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smtClean="0"/>
              <a:t>Data are written out to the descriptor’s buffer.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smtClean="0"/>
              <a:t>When done, the CDMA pushes the finished descriptor to the indicated Rx queue.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smtClean="0"/>
              <a:t>The DSP must recycle the descriptor back to an Rx FDQ.</a:t>
            </a:r>
          </a:p>
          <a:p>
            <a:pPr eaLnBrk="1" hangingPunct="1"/>
            <a:endParaRPr lang="en-US" sz="1800" smtClean="0"/>
          </a:p>
        </p:txBody>
      </p:sp>
      <p:pic>
        <p:nvPicPr>
          <p:cNvPr id="2355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43000" y="2743200"/>
            <a:ext cx="6843713" cy="404495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5"/>
          <p:cNvSpPr txBox="1">
            <a:spLocks noChangeArrowheads="1"/>
          </p:cNvSpPr>
          <p:nvPr/>
        </p:nvSpPr>
        <p:spPr bwMode="auto">
          <a:xfrm>
            <a:off x="304800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304800" y="7938"/>
            <a:ext cx="83820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Core-to-Core (Infrastructure) Example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30263"/>
            <a:ext cx="8472488" cy="2243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smtClean="0"/>
              <a:t>The DSP (or a peripheral) pushes a descriptor onto a Tx queue of the QMSS CDMA.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smtClean="0"/>
              <a:t>The Tx CDMA pops the descriptor, sends the data out the Streaming I/F, and recycles the descriptor.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smtClean="0"/>
              <a:t>The Rx CDMA is triggered by the incoming Streaming I/F data and pops an Rx FDQ.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smtClean="0"/>
              <a:t>The Rx CDMA then pushes the finished descriptor to an Rx queue.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smtClean="0"/>
              <a:t>If the Rx queue is an Accumulation queue, the accumulator pops queue and eventually interrupts the DSP with the accumulated list.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smtClean="0"/>
              <a:t>The destination DSP consumes the descriptors and pushes them back to an Rx FDQ.</a:t>
            </a:r>
          </a:p>
        </p:txBody>
      </p:sp>
      <p:pic>
        <p:nvPicPr>
          <p:cNvPr id="2458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97075" y="3157538"/>
            <a:ext cx="5135563" cy="364648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5603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mtClean="0"/>
              <a:t>What Needs to Be Configured?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Link Ram - </a:t>
            </a:r>
            <a:r>
              <a:rPr lang="en-US" sz="2400" smtClean="0"/>
              <a:t>Up to two LINK-RAM</a:t>
            </a:r>
            <a:endParaRPr lang="en-US" sz="2400" b="1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one internal, Region 0, address 0x0008 0000, size up to 16K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One External, global memory, size up to 512K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Memory Regions </a:t>
            </a:r>
            <a:r>
              <a:rPr lang="en-US" sz="2400" smtClean="0"/>
              <a:t> - Where Descriptors actually reside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Up to 20 regions, 16 bytes alignment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Descriptor size is multiple of 16 bytes,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Descriptor count (per region) is power of 2,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Configuration – base address, start index in the LINK RAM, size and number of 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The way the region is managed</a:t>
            </a:r>
            <a:endParaRPr lang="en-US" sz="2400" b="1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Loading PDSP firmware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mtClean="0"/>
              <a:t>What Needs to Be Configured?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Create and initialized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Allocated data buffers and associate them with descriptors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Open transmit, receive, free and error 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Define receive flows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Configure transmit and receive queues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PKTDMA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Configure all PKTDMA in the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Special configuration for PDKDMA that are used 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8675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Low Level Driver (LLD)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57263"/>
            <a:ext cx="8467725" cy="5367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Provides an abstraction of register-level details.</a:t>
            </a:r>
            <a:br>
              <a:rPr lang="en-US" sz="2400" smtClean="0"/>
            </a:b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Provides two usage modes: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User manages/selects resources to be used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Generally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LLD manages/selects resources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Generally easier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Allocates a minimal amount of memory for bookkeeping purposes.</a:t>
            </a:r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Built as two drivers: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QMSS LLD is a standalone driver for QM and Accumulators.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CPPI LLD is a driver for PKTDMA that requires the QMSS LLD.</a:t>
            </a:r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following slides do not present the full API.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LLD Initialization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smtClean="0"/>
              <a:t>The following are one-time initialization routines to configure the LLD globally: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Qmss_init(parms, queue_mapping);</a:t>
            </a:r>
          </a:p>
          <a:p>
            <a:pPr lvl="2" eaLnBrk="1" hangingPunct="1"/>
            <a:r>
              <a:rPr lang="en-US" smtClean="0"/>
              <a:t>Configures Link RAM, # descriptors, queue mapping</a:t>
            </a:r>
          </a:p>
          <a:p>
            <a:pPr lvl="2" eaLnBrk="1" hangingPunct="1"/>
            <a:r>
              <a:rPr lang="en-US" smtClean="0"/>
              <a:t>May be called on one or all cores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Qmss_exit();</a:t>
            </a:r>
          </a:p>
          <a:p>
            <a:pPr lvl="2" eaLnBrk="1" hangingPunct="1"/>
            <a:r>
              <a:rPr lang="en-US" smtClean="0"/>
              <a:t>Deinitializes the QMSS LLD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Configuration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QMSS configuration: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Qmss_start( );</a:t>
            </a:r>
          </a:p>
          <a:p>
            <a:pPr lvl="2" eaLnBrk="1" hangingPunct="1"/>
            <a:r>
              <a:rPr lang="en-US" smtClean="0"/>
              <a:t>Called once on every core to initialize config parms on those cores.</a:t>
            </a:r>
          </a:p>
          <a:p>
            <a:pPr lvl="2" eaLnBrk="1" hangingPunct="1"/>
            <a:r>
              <a:rPr lang="en-US" smtClean="0"/>
              <a:t>Must be called immediately following Qmss_init()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Qmss_insertMemoryRegion(mem_parms);</a:t>
            </a:r>
          </a:p>
          <a:p>
            <a:pPr lvl="2" eaLnBrk="1" hangingPunct="1"/>
            <a:r>
              <a:rPr lang="en-US" smtClean="0"/>
              <a:t>Configures a single memory region.</a:t>
            </a:r>
          </a:p>
          <a:p>
            <a:pPr lvl="2" eaLnBrk="1" hangingPunct="1"/>
            <a:r>
              <a:rPr lang="en-US" smtClean="0"/>
              <a:t>Should be called with protection so that no other tasks or cores could simultaneously create an overlapping region.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What is Multicore Navigator?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67725" cy="464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Multicore Navigator is a hardware mechanism that facilitates  data movement and multicore co-working </a:t>
            </a:r>
          </a:p>
          <a:p>
            <a:pPr eaLnBrk="1" hangingPunct="1"/>
            <a:r>
              <a:rPr lang="en-US" sz="2400" dirty="0" smtClean="0"/>
              <a:t>Supports multiple users (players)</a:t>
            </a:r>
          </a:p>
          <a:p>
            <a:pPr lvl="1" eaLnBrk="1" hangingPunct="1"/>
            <a:r>
              <a:rPr lang="en-US" sz="2000" dirty="0" smtClean="0"/>
              <a:t>Each core in a multicore system</a:t>
            </a:r>
          </a:p>
          <a:p>
            <a:pPr lvl="1" eaLnBrk="1" hangingPunct="1"/>
            <a:r>
              <a:rPr lang="en-US" sz="2000" dirty="0" smtClean="0"/>
              <a:t>High bit-rate peripherals including SRIO,  AIF2, Network Coprocessor (NETCP), </a:t>
            </a:r>
            <a:r>
              <a:rPr lang="en-US" sz="2000" dirty="0" smtClean="0"/>
              <a:t>and FFTC</a:t>
            </a:r>
            <a:endParaRPr lang="en-US" sz="2000" dirty="0" smtClean="0"/>
          </a:p>
          <a:p>
            <a:pPr eaLnBrk="1" hangingPunct="1"/>
            <a:r>
              <a:rPr lang="en-US" sz="2400" dirty="0" smtClean="0"/>
              <a:t>Users can think of the Navigator as a mailbox mechanism with many additional and improved functions.</a:t>
            </a:r>
          </a:p>
          <a:p>
            <a:pPr eaLnBrk="1" hangingPunct="1"/>
            <a:r>
              <a:rPr lang="en-US" sz="2400" dirty="0" smtClean="0"/>
              <a:t>Designed to be a “fire and forget” system; Load the data and the system handles the rest, without CPU intervention</a:t>
            </a:r>
          </a:p>
          <a:p>
            <a:pPr lvl="1" eaLnBrk="1" hangingPunct="1"/>
            <a:r>
              <a:rPr lang="en-US" sz="2000" dirty="0" smtClean="0"/>
              <a:t>Configuration effort is performed during  initialization</a:t>
            </a:r>
          </a:p>
          <a:p>
            <a:pPr lvl="1" eaLnBrk="1" hangingPunct="1"/>
            <a:r>
              <a:rPr lang="en-US" sz="2000" dirty="0" smtClean="0"/>
              <a:t>Enables short and fast run-time operation</a:t>
            </a:r>
          </a:p>
          <a:p>
            <a:pPr eaLnBrk="1" hangingPunct="1"/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LLD Queue Usage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allocate and release queues: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queue_handle = Qmss_queueOpen(type, que, *flag);</a:t>
            </a:r>
          </a:p>
          <a:p>
            <a:pPr lvl="2" eaLnBrk="1" hangingPunct="1"/>
            <a:r>
              <a:rPr lang="en-US" smtClean="0"/>
              <a:t>Once “open”, the DSP may push and pop to the queue.</a:t>
            </a:r>
          </a:p>
          <a:p>
            <a:pPr lvl="3" eaLnBrk="1" hangingPunct="1"/>
            <a:r>
              <a:rPr lang="en-US" smtClean="0"/>
              <a:t>type refers to an enum (tx queue, general purpose, etc.).</a:t>
            </a:r>
          </a:p>
          <a:p>
            <a:pPr lvl="3" eaLnBrk="1" hangingPunct="1"/>
            <a:r>
              <a:rPr lang="en-US" smtClean="0"/>
              <a:t>que refers to the requested queue number.</a:t>
            </a:r>
          </a:p>
          <a:p>
            <a:pPr lvl="3" eaLnBrk="1" hangingPunct="1"/>
            <a:r>
              <a:rPr lang="en-US" smtClean="0"/>
              <a:t>flag is returned true if the queue is already allocated.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Qmss_queueClose(queue_handle);</a:t>
            </a:r>
          </a:p>
          <a:p>
            <a:pPr lvl="2" eaLnBrk="1" hangingPunct="1"/>
            <a:r>
              <a:rPr lang="en-US" smtClean="0"/>
              <a:t>Releases the handle preventing further use of the queue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 Push and Pop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291137"/>
          </a:xfrm>
        </p:spPr>
        <p:txBody>
          <a:bodyPr/>
          <a:lstStyle/>
          <a:p>
            <a:pPr eaLnBrk="1" hangingPunct="1"/>
            <a:r>
              <a:rPr lang="en-US" smtClean="0"/>
              <a:t>Queue management APIs: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Qmss_queuePushDesc(queue_handle, desc_ptr);</a:t>
            </a:r>
          </a:p>
          <a:p>
            <a:pPr lvl="2" eaLnBrk="1" hangingPunct="1"/>
            <a:r>
              <a:rPr lang="en-US" smtClean="0"/>
              <a:t>Pushes a descriptor address to the handle’s queue.</a:t>
            </a:r>
          </a:p>
          <a:p>
            <a:pPr lvl="2" eaLnBrk="1" hangingPunct="1"/>
            <a:r>
              <a:rPr lang="en-US" smtClean="0"/>
              <a:t>Other APIs are available for pushing sideband info as well.</a:t>
            </a:r>
          </a:p>
          <a:p>
            <a:pPr lvl="2" eaLnBrk="1" hangingPunct="1"/>
            <a:endParaRPr lang="en-US" sz="1600" u="sng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desc_ptr = Qmss_queuePop(queue_handle);</a:t>
            </a:r>
          </a:p>
          <a:p>
            <a:pPr lvl="2" eaLnBrk="1" hangingPunct="1"/>
            <a:r>
              <a:rPr lang="en-US" smtClean="0"/>
              <a:t>Pops a descriptor address from the handle’s queue.</a:t>
            </a:r>
          </a:p>
          <a:p>
            <a:pPr lvl="1" eaLnBrk="1" hangingPunct="1"/>
            <a:endParaRPr lang="en-US" sz="1600" u="sng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count = Qmss_getQueueEntryCount(queue_handle);</a:t>
            </a:r>
          </a:p>
          <a:p>
            <a:pPr lvl="2" eaLnBrk="1" hangingPunct="1"/>
            <a:r>
              <a:rPr lang="en-US" smtClean="0"/>
              <a:t>Returns the number of descriptors in the queue.</a:t>
            </a:r>
          </a:p>
          <a:p>
            <a:pPr lvl="1"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Accumulator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following functions are available to program, enable, and disable an accumulator: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Qmss_programAccumulator(type, *program);</a:t>
            </a:r>
          </a:p>
          <a:p>
            <a:pPr lvl="2" eaLnBrk="1" hangingPunct="1"/>
            <a:r>
              <a:rPr lang="en-US" smtClean="0"/>
              <a:t>Programs/enables one accumulator channel (high or low)</a:t>
            </a:r>
          </a:p>
          <a:p>
            <a:pPr lvl="2" eaLnBrk="1" hangingPunct="1"/>
            <a:r>
              <a:rPr lang="en-US" smtClean="0"/>
              <a:t>Setup of the ISR is done outside the LLD using INTC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Qmss_disableAccumulator(type, channel);</a:t>
            </a:r>
          </a:p>
          <a:p>
            <a:pPr lvl="2" eaLnBrk="1" hangingPunct="1"/>
            <a:r>
              <a:rPr lang="en-US" smtClean="0"/>
              <a:t>Disables one accumulator channel (high or low)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CPPI LLD Initialization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smtClean="0"/>
              <a:t>The following are one-time initialization routines to configure the LLD globally:</a:t>
            </a:r>
          </a:p>
          <a:p>
            <a:pPr lvl="2" eaLnBrk="1" hangingPunct="1"/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Cppi_init(pktdma_global_parms);</a:t>
            </a:r>
          </a:p>
          <a:p>
            <a:pPr lvl="2" eaLnBrk="1" hangingPunct="1"/>
            <a:r>
              <a:rPr lang="en-US" smtClean="0"/>
              <a:t>Configures the LLD for one PKTDMA instance</a:t>
            </a:r>
          </a:p>
          <a:p>
            <a:pPr lvl="2" eaLnBrk="1" hangingPunct="1"/>
            <a:r>
              <a:rPr lang="en-US" smtClean="0"/>
              <a:t>May be called on one or all cores</a:t>
            </a:r>
          </a:p>
          <a:p>
            <a:pPr lvl="2" eaLnBrk="1" hangingPunct="1"/>
            <a:r>
              <a:rPr lang="en-US" smtClean="0"/>
              <a:t>Must be called once </a:t>
            </a:r>
            <a:r>
              <a:rPr lang="en-US" u="sng" smtClean="0"/>
              <a:t>for each</a:t>
            </a:r>
            <a:r>
              <a:rPr lang="en-US" smtClean="0"/>
              <a:t> PKTDMA to be used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Cppi_exit();</a:t>
            </a:r>
          </a:p>
          <a:p>
            <a:pPr lvl="2" eaLnBrk="1" hangingPunct="1"/>
            <a:r>
              <a:rPr lang="en-US" smtClean="0"/>
              <a:t>Deinitializes the CPPI LLD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CPPI LLD: PKTDMA Channel Setup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062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More handles to manage in using the PKTDMA LLD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allocate a handle for a PKTDMA: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pktdma_handle = CPPI_open(pktdma_parms);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Returns a handle for </a:t>
            </a:r>
            <a:r>
              <a:rPr lang="en-US" sz="1800" u="sng" smtClean="0"/>
              <a:t>one</a:t>
            </a:r>
            <a:r>
              <a:rPr lang="en-US" sz="1800" smtClean="0"/>
              <a:t> PKTDMA instance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Should be called once for each PKTDMA required.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allocate and release Rx channels: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rx_handle = Cppi_rxChannelOpen(pktdma_handle,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Once “open”, the DSP may use the Rx channel.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cfg refers to the Rx channel’s setup parameters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flag is returned true if the channel is already allocated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Cppi_channelClose(rx_handle);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Releases the handle preventing further use of the queue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Packet DMA Channel Setup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To allocate and release Tx channels:</a:t>
            </a:r>
          </a:p>
          <a:p>
            <a:pPr lvl="2" eaLnBrk="1" hangingPunct="1">
              <a:lnSpc>
                <a:spcPct val="90000"/>
              </a:lnSpc>
            </a:pPr>
            <a:endParaRPr lang="en-US" sz="16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FF"/>
                </a:solidFill>
              </a:rPr>
              <a:t>tx_handle = Cppi_txChannelOpen(pktdma_handle,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FF"/>
                </a:solidFill>
              </a:rPr>
              <a:t>Cppi_channelClose(tx_handle);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configure/open an Rx Flow: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FF"/>
                </a:solidFill>
              </a:rPr>
              <a:t>flow_handle = Cppi_configureRxFlow(pktdma_handle,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Similar to the Rx channel counterpart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PKTDMA Channel Control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214937"/>
          </a:xfrm>
        </p:spPr>
        <p:txBody>
          <a:bodyPr/>
          <a:lstStyle/>
          <a:p>
            <a:pPr eaLnBrk="1" hangingPunct="1"/>
            <a:r>
              <a:rPr lang="en-US" smtClean="0"/>
              <a:t>APIs to control Rx and Tx channel use: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Cppi_channelEnable(tx/rx_handle);</a:t>
            </a:r>
          </a:p>
          <a:p>
            <a:pPr lvl="2" eaLnBrk="1" hangingPunct="1"/>
            <a:r>
              <a:rPr lang="en-US" smtClean="0"/>
              <a:t>Allows the channel to begin operation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Cppi_channelDisable(tx/rx_handle);</a:t>
            </a:r>
          </a:p>
          <a:p>
            <a:pPr lvl="2" eaLnBrk="1" hangingPunct="1"/>
            <a:r>
              <a:rPr lang="en-US" smtClean="0"/>
              <a:t>Allows for an immediate, hard stop.</a:t>
            </a:r>
          </a:p>
          <a:p>
            <a:pPr lvl="2" eaLnBrk="1" hangingPunct="1"/>
            <a:r>
              <a:rPr lang="en-US" smtClean="0"/>
              <a:t>Usually not recommended unless following a pause.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Cppi_channelPause(tx/rx_handle);</a:t>
            </a:r>
          </a:p>
          <a:p>
            <a:pPr lvl="2" eaLnBrk="1" hangingPunct="1"/>
            <a:r>
              <a:rPr lang="en-US" smtClean="0"/>
              <a:t>Allows for a graceful stop at next end-of-packet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Cppi_channelTeardown(tx/rx_handle);</a:t>
            </a:r>
          </a:p>
          <a:p>
            <a:pPr lvl="2" eaLnBrk="1" hangingPunct="1"/>
            <a:r>
              <a:rPr lang="en-US" smtClean="0"/>
              <a:t>Allows for a coordinated stop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QMSS/CPPI LLD – Runtime Use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smtClean="0"/>
              <a:t>Once initialization is finally complete, control is very simple: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desc_ptr = Qmss_queuePop(queue_handle);</a:t>
            </a:r>
          </a:p>
          <a:p>
            <a:pPr lvl="2" eaLnBrk="1" hangingPunct="1"/>
            <a:r>
              <a:rPr lang="en-US" smtClean="0"/>
              <a:t>Pop a descriptor address from a queue.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Cppi_setData(type, *inbuf, *desc_ptr, len);</a:t>
            </a:r>
          </a:p>
          <a:p>
            <a:pPr lvl="2" eaLnBrk="1" hangingPunct="1"/>
            <a:r>
              <a:rPr lang="en-US" smtClean="0"/>
              <a:t>Converts an “LLD format” descriptor to hardware format.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Qmss_queuePushDesc(queue_handle, desc_ptr);</a:t>
            </a:r>
          </a:p>
          <a:p>
            <a:pPr lvl="2" eaLnBrk="1" hangingPunct="1"/>
            <a:r>
              <a:rPr lang="en-US" smtClean="0"/>
              <a:t>Push the filled descriptor to a queue corresponding to a Tx DMA channel for processing.</a:t>
            </a:r>
          </a:p>
          <a:p>
            <a:pPr lvl="1"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40963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Part of PDK (Platform Development Kit) release is a set of examples for each of the peripherals.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Several examples use the Navigator and can be used as starting point for development. 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Location of the examples: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pdk_C6678_1_0_0_18\packages\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drv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exampleProjects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Examples that use Navigator: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QM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CPPI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PA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/>
              <a:t>SRIO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Multicore Navigator: Typical Use Cases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67725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Exchanging messages between cores</a:t>
            </a:r>
          </a:p>
          <a:p>
            <a:pPr lvl="1" eaLnBrk="1" hangingPunct="1">
              <a:defRPr/>
            </a:pPr>
            <a:r>
              <a:rPr lang="en-US" sz="2000" dirty="0" smtClean="0"/>
              <a:t>Synchronize execution of multiple cores</a:t>
            </a:r>
          </a:p>
          <a:p>
            <a:pPr lvl="1" eaLnBrk="1" hangingPunct="1">
              <a:defRPr/>
            </a:pPr>
            <a:r>
              <a:rPr lang="en-US" sz="2000" dirty="0" smtClean="0"/>
              <a:t>Move parameters or arguments from one core to another</a:t>
            </a:r>
          </a:p>
          <a:p>
            <a:pPr eaLnBrk="1" hangingPunct="1">
              <a:defRPr/>
            </a:pPr>
            <a:r>
              <a:rPr lang="en-US" sz="2400" dirty="0" smtClean="0"/>
              <a:t>Transferring data between cores</a:t>
            </a:r>
          </a:p>
          <a:p>
            <a:pPr lvl="1" eaLnBrk="1" hangingPunct="1">
              <a:defRPr/>
            </a:pPr>
            <a:r>
              <a:rPr lang="en-US" sz="2000" dirty="0" smtClean="0"/>
              <a:t>Output of one core as input to the second</a:t>
            </a:r>
          </a:p>
          <a:p>
            <a:pPr lvl="1" eaLnBrk="1" hangingPunct="1">
              <a:defRPr/>
            </a:pPr>
            <a:r>
              <a:rPr lang="en-US" sz="2000" dirty="0" smtClean="0"/>
              <a:t>Allocate memory in one core, free memory another, without leakage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Sending data to peripherals</a:t>
            </a:r>
          </a:p>
          <a:p>
            <a:pPr eaLnBrk="1" hangingPunct="1">
              <a:defRPr/>
            </a:pPr>
            <a:r>
              <a:rPr lang="en-US" sz="2400" dirty="0" smtClean="0"/>
              <a:t>Receiving data from peripherals 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sz="2400" dirty="0" smtClean="0"/>
              <a:t>Load Balancing and Traffic Shaping</a:t>
            </a:r>
          </a:p>
          <a:p>
            <a:pPr marL="617537" lvl="2" indent="-342900" eaLnBrk="1" hangingPunct="1">
              <a:defRPr/>
            </a:pPr>
            <a:r>
              <a:rPr lang="en-US" sz="2000" dirty="0" smtClean="0"/>
              <a:t>Enable dynamic optimization of system performance</a:t>
            </a:r>
          </a:p>
          <a:p>
            <a:pPr eaLnBrk="1" hangingPunct="1">
              <a:buFont typeface="Arial" charset="0"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More Information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more information, refer to the to Multicore Navigator User Guide</a:t>
            </a:r>
            <a:br>
              <a:rPr lang="en-US" smtClean="0"/>
            </a:br>
            <a:r>
              <a:rPr lang="en-US" smtClean="0">
                <a:hlinkClick r:id="rId4"/>
              </a:rPr>
              <a:t>http://www.ti.com/lit/SPRUGR9</a:t>
            </a:r>
            <a:endParaRPr lang="en-US" smtClean="0"/>
          </a:p>
          <a:p>
            <a:r>
              <a:rPr lang="en-US" smtClean="0"/>
              <a:t>For questions regarding topics covered in this training, visit the support forums at the </a:t>
            </a:r>
            <a:r>
              <a:rPr lang="en-US" smtClean="0">
                <a:hlinkClick r:id="rId5"/>
              </a:rPr>
              <a:t>TI E2E Community</a:t>
            </a:r>
            <a:r>
              <a:rPr lang="en-US" smtClean="0"/>
              <a:t> website.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295400"/>
          </a:xfrm>
        </p:spPr>
        <p:txBody>
          <a:bodyPr/>
          <a:lstStyle/>
          <a:p>
            <a:pPr eaLnBrk="1" hangingPunct="1"/>
            <a:r>
              <a:rPr lang="en-US" smtClean="0"/>
              <a:t>Backup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Multicore Navigator – Functional Summary</a:t>
            </a:r>
            <a:endParaRPr lang="en-US" sz="200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Push can be done to the head or tail of the queue.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Push and pop operations may include out of band information.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Data element byte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Number of data elements on the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Total number of bytes on the queue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Status “Peek”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Out of band queue information can be polled from the QM without actually popping the next item off the queue.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Status Bits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Each queue has a “not empty” status bit that can be fed to another device to generate any required signal.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All QM status bits can be polled in groups of 32 from the queue status registers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Diversion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Entire queue contents can be cleared or moved to another queue destination using a single register write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55600" y="6445250"/>
            <a:ext cx="2133600" cy="206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A4AEFD0-E354-47B5-9CA8-32EB1F55FAFE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Multicore Navigator – Summary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5050"/>
            <a:ext cx="8467725" cy="4692650"/>
          </a:xfrm>
        </p:spPr>
        <p:txBody>
          <a:bodyPr/>
          <a:lstStyle/>
          <a:p>
            <a:pPr eaLnBrk="1" hangingPunct="1"/>
            <a:r>
              <a:rPr lang="en-US" sz="1600" smtClean="0"/>
              <a:t>The Queue Manager is the Communication Central of TI’s future DSPs</a:t>
            </a:r>
          </a:p>
          <a:p>
            <a:pPr eaLnBrk="1" hangingPunct="1"/>
            <a:r>
              <a:rPr lang="en-US" sz="1600" smtClean="0"/>
              <a:t>Reduces (eliminates) the overhead associated with controlling Multi-Core systems</a:t>
            </a:r>
          </a:p>
          <a:p>
            <a:pPr lvl="1" eaLnBrk="1" hangingPunct="1"/>
            <a:r>
              <a:rPr lang="en-US" sz="1400" smtClean="0"/>
              <a:t>Native support of Message Passing</a:t>
            </a:r>
          </a:p>
          <a:p>
            <a:pPr lvl="1" eaLnBrk="1" hangingPunct="1"/>
            <a:r>
              <a:rPr lang="en-US" sz="1400" smtClean="0"/>
              <a:t>Zero Overhead Routing</a:t>
            </a:r>
          </a:p>
          <a:p>
            <a:pPr lvl="1" eaLnBrk="1" hangingPunct="1"/>
            <a:r>
              <a:rPr lang="en-US" sz="1400" smtClean="0"/>
              <a:t>Virtualization </a:t>
            </a:r>
          </a:p>
          <a:p>
            <a:pPr lvl="1" eaLnBrk="1" hangingPunct="1"/>
            <a:r>
              <a:rPr lang="en-US" sz="1400" smtClean="0"/>
              <a:t>Reduce interrupts per CPU, offload MIPS, increase performance of System</a:t>
            </a:r>
          </a:p>
          <a:p>
            <a:pPr eaLnBrk="1" hangingPunct="1"/>
            <a:r>
              <a:rPr lang="en-US" sz="1600" smtClean="0"/>
              <a:t>Enables fully scalable solutions</a:t>
            </a:r>
          </a:p>
          <a:p>
            <a:pPr lvl="1" eaLnBrk="1" hangingPunct="1"/>
            <a:r>
              <a:rPr lang="en-US" sz="1400" smtClean="0"/>
              <a:t>Common method of communication between hardware and software IP </a:t>
            </a:r>
          </a:p>
          <a:p>
            <a:pPr lvl="1" eaLnBrk="1" hangingPunct="1"/>
            <a:r>
              <a:rPr lang="en-US" sz="1400" smtClean="0"/>
              <a:t>Abstracts physical implementation from application software</a:t>
            </a:r>
          </a:p>
          <a:p>
            <a:pPr eaLnBrk="1" hangingPunct="1"/>
            <a:r>
              <a:rPr lang="en-US" sz="1600" smtClean="0"/>
              <a:t>Enables Dynamic Load Balancing</a:t>
            </a:r>
          </a:p>
          <a:p>
            <a:pPr lvl="1" eaLnBrk="1" hangingPunct="1"/>
            <a:r>
              <a:rPr lang="en-US" sz="1400" smtClean="0"/>
              <a:t>Higher average load per DSP</a:t>
            </a:r>
          </a:p>
          <a:p>
            <a:pPr lvl="1" eaLnBrk="1" hangingPunct="1"/>
            <a:r>
              <a:rPr lang="en-US" sz="1400" smtClean="0"/>
              <a:t>Reduced power consumption</a:t>
            </a:r>
          </a:p>
          <a:p>
            <a:pPr lvl="1" eaLnBrk="1" hangingPunct="1"/>
            <a:r>
              <a:rPr lang="en-US" sz="1400" smtClean="0"/>
              <a:t>Higher density per board</a:t>
            </a:r>
          </a:p>
          <a:p>
            <a:pPr lvl="1" eaLnBrk="1" hangingPunct="1"/>
            <a:r>
              <a:rPr lang="en-US" sz="1400" smtClean="0"/>
              <a:t>Reduced system cost</a:t>
            </a:r>
          </a:p>
          <a:p>
            <a:pPr eaLnBrk="1" hangingPunct="1"/>
            <a:r>
              <a:rPr lang="en-US" sz="1600" smtClean="0"/>
              <a:t>Enables ‘job’ based software model</a:t>
            </a:r>
          </a:p>
          <a:p>
            <a:pPr lvl="1" eaLnBrk="1" hangingPunct="1"/>
            <a:r>
              <a:rPr lang="en-US" sz="1400" smtClean="0"/>
              <a:t>Improved Hardware architecture result in direct improvement in application performance </a:t>
            </a:r>
          </a:p>
          <a:p>
            <a:pPr lvl="1" eaLnBrk="1" hangingPunct="1"/>
            <a:r>
              <a:rPr lang="en-US" sz="1400" smtClean="0"/>
              <a:t>Much better R&amp;D efficiency (abstraction of physical implementation from application)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55600" y="6445250"/>
            <a:ext cx="2133600" cy="206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BE2ADD1-CE1B-466B-9C88-A4AB7284BB1F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620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Data Movement: Normal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Peripheral input and output:</a:t>
            </a:r>
          </a:p>
          <a:p>
            <a:pPr lvl="1" eaLnBrk="1" hangingPunct="1"/>
            <a:r>
              <a:rPr lang="en-US" sz="2000" smtClean="0"/>
              <a:t>Drive data through IP block using QM and PKTDMA</a:t>
            </a:r>
          </a:p>
          <a:p>
            <a:pPr lvl="1" eaLnBrk="1" hangingPunct="1"/>
            <a:r>
              <a:rPr lang="en-US" sz="2000" smtClean="0"/>
              <a:t>Simple transmit is shown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Infrastructure or core-to-core transfers:</a:t>
            </a:r>
          </a:p>
          <a:p>
            <a:pPr lvl="1" eaLnBrk="1" hangingPunct="1"/>
            <a:r>
              <a:rPr lang="en-US" sz="2000" smtClean="0"/>
              <a:t>Transfer payload from L2 to L2, or DDR</a:t>
            </a:r>
          </a:p>
          <a:p>
            <a:pPr lvl="1" eaLnBrk="1" hangingPunct="1">
              <a:buFontTx/>
              <a:buNone/>
            </a:pPr>
            <a:endParaRPr lang="en-US" sz="2000" smtClean="0"/>
          </a:p>
        </p:txBody>
      </p:sp>
      <p:graphicFrame>
        <p:nvGraphicFramePr>
          <p:cNvPr id="8194" name="Object 17"/>
          <p:cNvGraphicFramePr>
            <a:graphicFrameLocks noChangeAspect="1"/>
          </p:cNvGraphicFramePr>
          <p:nvPr>
            <p:ph sz="quarter" idx="2"/>
          </p:nvPr>
        </p:nvGraphicFramePr>
        <p:xfrm>
          <a:off x="4800600" y="3581400"/>
          <a:ext cx="3733800" cy="2647950"/>
        </p:xfrm>
        <a:graphic>
          <a:graphicData uri="http://schemas.openxmlformats.org/presentationml/2006/ole">
            <p:oleObj spid="_x0000_s8194" name="Visio" r:id="rId5" imgW="6685407" imgH="4742307" progId="Visio.Drawing.11">
              <p:embed/>
            </p:oleObj>
          </a:graphicData>
        </a:graphic>
      </p:graphicFrame>
      <p:graphicFrame>
        <p:nvGraphicFramePr>
          <p:cNvPr id="8195" name="Object 16"/>
          <p:cNvGraphicFramePr>
            <a:graphicFrameLocks noChangeAspect="1"/>
          </p:cNvGraphicFramePr>
          <p:nvPr>
            <p:ph sz="quarter" idx="3"/>
          </p:nvPr>
        </p:nvGraphicFramePr>
        <p:xfrm>
          <a:off x="4800600" y="1219200"/>
          <a:ext cx="3846513" cy="2270125"/>
        </p:xfrm>
        <a:graphic>
          <a:graphicData uri="http://schemas.openxmlformats.org/presentationml/2006/ole">
            <p:oleObj spid="_x0000_s8195" name="Visio" r:id="rId6" imgW="8057007" imgH="4754880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smtClean="0"/>
              <a:t>Navigator Components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467725" cy="3733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Hardware-based Queue Manager Sub-System (QMSS)</a:t>
            </a:r>
          </a:p>
          <a:p>
            <a:pPr lvl="1" eaLnBrk="1" hangingPunct="1"/>
            <a:r>
              <a:rPr lang="en-US" sz="2000" dirty="0" smtClean="0"/>
              <a:t>One QMSS instance within the Multicore Navigator</a:t>
            </a:r>
          </a:p>
          <a:p>
            <a:pPr eaLnBrk="1" hangingPunct="1"/>
            <a:r>
              <a:rPr lang="en-US" sz="2400" dirty="0" smtClean="0"/>
              <a:t>Specialized </a:t>
            </a:r>
            <a:r>
              <a:rPr lang="en-US" sz="2400" dirty="0" smtClean="0"/>
              <a:t>Packet DMAs (PKTDMA)</a:t>
            </a:r>
          </a:p>
          <a:p>
            <a:pPr lvl="1" eaLnBrk="1" hangingPunct="1"/>
            <a:r>
              <a:rPr lang="en-US" sz="2000" dirty="0" smtClean="0"/>
              <a:t>Commonly referenced in commands and code as CPPI (Communication Peripheral Port Interface) </a:t>
            </a:r>
          </a:p>
          <a:p>
            <a:pPr lvl="1" eaLnBrk="1" hangingPunct="1"/>
            <a:r>
              <a:rPr lang="en-US" sz="2000" dirty="0" smtClean="0"/>
              <a:t>Multiple copies reside within each user (all cores, </a:t>
            </a:r>
            <a:r>
              <a:rPr lang="en-US" sz="2000" dirty="0" smtClean="0"/>
              <a:t>SRIO, </a:t>
            </a:r>
            <a:r>
              <a:rPr lang="en-US" sz="2000" dirty="0" smtClean="0"/>
              <a:t>NETCP, AIF2, etc.)</a:t>
            </a:r>
          </a:p>
          <a:p>
            <a:pPr eaLnBrk="1" hangingPunct="1">
              <a:buFont typeface="Arial" charset="0"/>
              <a:buNone/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3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Multicore 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249238" y="728663"/>
          <a:ext cx="8666162" cy="6078537"/>
        </p:xfrm>
        <a:graphic>
          <a:graphicData uri="http://schemas.openxmlformats.org/presentationml/2006/ole">
            <p:oleObj spid="_x0000_s1026" name="Visio" r:id="rId5" imgW="7349777" imgH="515538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25400" y="76200"/>
          <a:ext cx="9042400" cy="6342063"/>
        </p:xfrm>
        <a:graphic>
          <a:graphicData uri="http://schemas.openxmlformats.org/presentationml/2006/ole">
            <p:oleObj spid="_x0000_s2050" name="Visio" r:id="rId5" imgW="7349777" imgH="5155389" progId="Visio.Drawing.11">
              <p:embed/>
            </p:oleObj>
          </a:graphicData>
        </a:graphic>
      </p:graphicFrame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QMSS: Components Overview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48482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Major HW components of the QMSS: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Queue Manager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Two PDSPs (Packed Data Structure Processors):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Descriptor Accumulation / Queue Monitoring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Load Balancing and Traffic Shaping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Interrupt Distributor (INTD) module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Two timers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Internal RAM for descriptor memory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PKTDMA that supports all cores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6200"/>
            <a:ext cx="8458200" cy="1066800"/>
          </a:xfrm>
        </p:spPr>
        <p:txBody>
          <a:bodyPr/>
          <a:lstStyle/>
          <a:p>
            <a:pPr eaLnBrk="1" hangingPunct="1"/>
            <a:r>
              <a:rPr lang="en-US" smtClean="0"/>
              <a:t>QMSS: 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686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Queues are like a mailbox. Descriptors are pushed and popped to and from queues.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Navigator transactions typically involve two queues: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TX queue of the 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RX queue of the 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There are 8192 queues within the QMSS (see mapping on next slide)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Each queue can be either general purpose queue or associated with functionality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Queues associated with queue pending signals should not be used for general use, such as free descriptor queues (FDQs). Others can be used for any purpose.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609600"/>
          </a:xfrm>
        </p:spPr>
        <p:txBody>
          <a:bodyPr/>
          <a:lstStyle/>
          <a:p>
            <a:pPr eaLnBrk="1" hangingPunct="1"/>
            <a:r>
              <a:rPr lang="en-US" smtClean="0"/>
              <a:t>QMSS: Queue Mapping</a:t>
            </a:r>
          </a:p>
        </p:txBody>
      </p:sp>
      <p:graphicFrame>
        <p:nvGraphicFramePr>
          <p:cNvPr id="218246" name="Group 134"/>
          <p:cNvGraphicFramePr>
            <a:graphicFrameLocks noGrp="1"/>
          </p:cNvGraphicFramePr>
          <p:nvPr>
            <p:ph sz="half" idx="2"/>
          </p:nvPr>
        </p:nvGraphicFramePr>
        <p:xfrm>
          <a:off x="228600" y="990600"/>
          <a:ext cx="8669973" cy="5296537"/>
        </p:xfrm>
        <a:graphic>
          <a:graphicData uri="http://schemas.openxmlformats.org/drawingml/2006/table">
            <a:tbl>
              <a:tblPr/>
              <a:tblGrid>
                <a:gridCol w="1373505"/>
                <a:gridCol w="743268"/>
                <a:gridCol w="1312227"/>
                <a:gridCol w="5240973"/>
              </a:tblGrid>
              <a:tr h="576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Hardware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to 511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Low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 to 639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AIF2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640 to 651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 Tx queues (PA PKTDMA uses the first 9 only)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652 to 671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CPintC0/intC1 auto-notification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672 to 687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SRIO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688 to 695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FFTC_A and FFTC_B Tx queues (688..691 for FFTC_A)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696 to 703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704 to 735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High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736 to 799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Starvation counter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800 to 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QMSS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832 to 863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Queues for traffic shaping (supported by specific firmware)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864 to 895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vUSR queues for external chip connections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896 to 8191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7296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EMPLATE" val="TI Master White"/>
  <p:tag name="ARTICULATE_REFERENCE_COUNT" val="2"/>
  <p:tag name="ARTICULATE_REFERENCE_TYPE_1" val="0"/>
  <p:tag name="ARTICULATE_REFERENCE_TITLE_1" val="Multicore Navigator Training Slides"/>
  <p:tag name="ARTICULATE_REFERENCE_TYPE_2" val="0"/>
  <p:tag name="ARTICULATE_REFERENCE_TITLE_2" val="Multicore Navigator User Guide"/>
  <p:tag name="ARTICULATE_REFERENCE_2" val="http://www.ti.com/lit/SPRUGR9"/>
  <p:tag name="ARTICULATE_PRESENTER_VERSION" val="6"/>
  <p:tag name="ARTICULATE_AUDIO_TEMP" val="C:\Users\a0850458\AppData\Local\Temp\ae\audio\20101109014313\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7.958"/>
  <p:tag name="ARTICULATE_SLIDE_GUID" val="80feef36-99b8-4a18-9de4-be8c1a077906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3.16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8.29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88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6.8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9.619"/>
  <p:tag name="ARTICULATE_SLIDE_GUID" val="00d3b601-7e7b-4d26-8727-7d292e5e526a"/>
  <p:tag name="ARTICULATE_SLIDE_PAUSE" val="0"/>
  <p:tag name="ARTICULATE_NAV_LEVEL" val="2"/>
  <p:tag name="ARTICULATE_PLAYLIST_ID" val="-1"/>
  <p:tag name="ARTICULATE_LOCK_SLIDE" val="0"/>
  <p:tag name="ARTICULATE_SLIDE_NAV" val="2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0.244"/>
  <p:tag name="ARTICULATE_SLIDE_GUID" val="a71539c7-8d73-4297-bb9c-bb79544bd967"/>
  <p:tag name="ARTICULATE_SLIDE_PAUSE" val="0"/>
  <p:tag name="ARTICULATE_NAV_LEVEL" val="2"/>
  <p:tag name="ARTICULATE_PLAYLIST_ID" val="-1"/>
  <p:tag name="ARTICULATE_LOCK_SLIDE" val="0"/>
  <p:tag name="ARTICULATE_SLIDE_NAV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562"/>
  <p:tag name="ARTICULATE_SLIDE_GUID" val="3be6ca7e-a145-4cab-ab7e-15a12009d648"/>
  <p:tag name="ARTICULATE_SLIDE_PAUSE" val="0"/>
  <p:tag name="ARTICULATE_NAV_LEVEL" val="2"/>
  <p:tag name="ARTICULATE_PLAYLIST_ID" val="-1"/>
  <p:tag name="ARTICULATE_LOCK_SLIDE" val="0"/>
  <p:tag name="ARTICULATE_SLIDE_NAV" val="2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.739"/>
  <p:tag name="ARTICULATE_SLIDE_GUID" val="1cbf127a-da70-450e-bb49-9d4dbb32b893"/>
  <p:tag name="ARTICULATE_SLIDE_PAUSE" val="0"/>
  <p:tag name="ARTICULATE_NAV_LEVEL" val="2"/>
  <p:tag name="ARTICULATE_PLAYLIST_ID" val="-1"/>
  <p:tag name="ARTICULATE_LOCK_SLIDE" val="0"/>
  <p:tag name="ARTICULATE_SLIDE_NAV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1.848"/>
  <p:tag name="ARTICULATE_SLIDE_GUID" val="ff0dbe4d-b950-4477-aa79-0cd3baa8df46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1.791"/>
  <p:tag name="ARTICULATE_SLIDE_GUID" val="cdf6bf2d-9e52-453e-85df-819e0e35f37d"/>
  <p:tag name="ARTICULATE_SLIDE_PAUSE" val="0"/>
  <p:tag name="ARTICULATE_NAV_LEVEL" val="2"/>
  <p:tag name="ARTICULATE_PLAYLIST_ID" val="-1"/>
  <p:tag name="ARTICULATE_LOCK_SLIDE" val="0"/>
  <p:tag name="ARTICULATE_SLIDE_NAV" val="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692"/>
  <p:tag name="ARTICULATE_SLIDE_PAUSE" val="0"/>
  <p:tag name="ARTICULATE_NAV_LEVEL" val="2"/>
  <p:tag name="ARTICULATE_PLAYLIST_ID" val="-1"/>
  <p:tag name="ARTICULATE_LOCK_SLID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2.942"/>
  <p:tag name="ARTICULATE_SLIDE_PAUSE" val="0"/>
  <p:tag name="ARTICULATE_NAV_LEVEL" val="2"/>
  <p:tag name="ARTICULATE_PLAYLIST_ID" val="-1"/>
  <p:tag name="ARTICULATE_LOCK_SLID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9.072"/>
  <p:tag name="ARTICULATE_SLIDE_PAUSE" val="0"/>
  <p:tag name="ARTICULATE_NAV_LEVEL" val="2"/>
  <p:tag name="ARTICULATE_PLAYLIST_ID" val="-1"/>
  <p:tag name="ARTICULATE_LOCK_SLID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.453"/>
  <p:tag name="ARTICULATE_SLIDE_PAUSE" val="0"/>
  <p:tag name="ARTICULATE_NAV_LEVEL" val="2"/>
  <p:tag name="ARTICULATE_PLAYLIST_ID" val="-1"/>
  <p:tag name="ARTICULATE_LOCK_SLID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072"/>
  <p:tag name="ARTICULATE_SLIDE_PAUSE" val="0"/>
  <p:tag name="ARTICULATE_NAV_LEVEL" val="2"/>
  <p:tag name="ARTICULATE_PLAYLIST_ID" val="-1"/>
  <p:tag name="ARTICULATE_LOCK_SLID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20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20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97.4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heme/theme1.xml><?xml version="1.0" encoding="utf-8"?>
<a:theme xmlns:a="http://schemas.openxmlformats.org/drawingml/2006/main" name="KeyStoneO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ntent_x0020_Owner xmlns="99c847d8-566e-43ce-87b7-3c417d164c47">Dave Woodall</Content_x0020_Own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A0F515-20D6-4FFD-AA18-3A8F050DC35F}">
  <ds:schemaRefs>
    <ds:schemaRef ds:uri="http://schemas.microsoft.com/office/2006/metadata/properties"/>
    <ds:schemaRef ds:uri="99c847d8-566e-43ce-87b7-3c417d164c47"/>
  </ds:schemaRefs>
</ds:datastoreItem>
</file>

<file path=customXml/itemProps2.xml><?xml version="1.0" encoding="utf-8"?>
<ds:datastoreItem xmlns:ds="http://schemas.openxmlformats.org/officeDocument/2006/customXml" ds:itemID="{557188FD-3D88-4CDB-A1CD-FD90E93E77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9C2D05C-3725-4078-A67D-3B4972D056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 Template</Template>
  <TotalTime>78042</TotalTime>
  <Words>2687</Words>
  <Application>Microsoft Office PowerPoint</Application>
  <PresentationFormat>On-screen Show (4:3)</PresentationFormat>
  <Paragraphs>516</Paragraphs>
  <Slides>44</Slides>
  <Notes>44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KeyStoneOLT</vt:lpstr>
      <vt:lpstr>Visio</vt:lpstr>
      <vt:lpstr> Using Multicore Navigator </vt:lpstr>
      <vt:lpstr>Agenda</vt:lpstr>
      <vt:lpstr>What is Multicore Navigator?</vt:lpstr>
      <vt:lpstr>Multicore Navigator: Typical Use Cases</vt:lpstr>
      <vt:lpstr>Navigator Components</vt:lpstr>
      <vt:lpstr>Multicore Navigator Architecture</vt:lpstr>
      <vt:lpstr>QMSS: Components Overview</vt:lpstr>
      <vt:lpstr>QMSS: Queues</vt:lpstr>
      <vt:lpstr>QMSS: Queue Mapping</vt:lpstr>
      <vt:lpstr>QMSS: Descriptors</vt:lpstr>
      <vt:lpstr>QMSS: Descriptor Memory Regions</vt:lpstr>
      <vt:lpstr>QMSS: Descriptor Queuing</vt:lpstr>
      <vt:lpstr>QMSS: Descriptor Types</vt:lpstr>
      <vt:lpstr>Descriptor Queuing</vt:lpstr>
      <vt:lpstr>Descriptor Accumulators</vt:lpstr>
      <vt:lpstr>Packet DMA Topology</vt:lpstr>
      <vt:lpstr>Packet DMA (PKTDMA)</vt:lpstr>
      <vt:lpstr>Packet DMA (PKTDMA) Features</vt:lpstr>
      <vt:lpstr>Agenda</vt:lpstr>
      <vt:lpstr>How Does it Work During Run Time?</vt:lpstr>
      <vt:lpstr>Receive Example</vt:lpstr>
      <vt:lpstr>Core-to-Core (Infrastructure) Example</vt:lpstr>
      <vt:lpstr>Agenda</vt:lpstr>
      <vt:lpstr>What Needs to Be Configured?</vt:lpstr>
      <vt:lpstr>What Needs to Be Configured?</vt:lpstr>
      <vt:lpstr>Agenda</vt:lpstr>
      <vt:lpstr>QMSS Low Level Driver (LLD)</vt:lpstr>
      <vt:lpstr>QMSS LLD Initialization</vt:lpstr>
      <vt:lpstr>QMSS Configuration</vt:lpstr>
      <vt:lpstr>QMSS LLD Queue Usage</vt:lpstr>
      <vt:lpstr>Queue Push and Pop</vt:lpstr>
      <vt:lpstr>QMSS Accumulator</vt:lpstr>
      <vt:lpstr>CPPI LLD Initialization</vt:lpstr>
      <vt:lpstr>CPPI LLD: PKTDMA Channel Setup</vt:lpstr>
      <vt:lpstr>More Packet DMA Channel Setup</vt:lpstr>
      <vt:lpstr>PKTDMA Channel Control</vt:lpstr>
      <vt:lpstr>QMSS/CPPI LLD – Runtime Use</vt:lpstr>
      <vt:lpstr>Agenda</vt:lpstr>
      <vt:lpstr>Examples</vt:lpstr>
      <vt:lpstr>For More Information</vt:lpstr>
      <vt:lpstr>Backup</vt:lpstr>
      <vt:lpstr>Multicore Navigator – Functional Summary</vt:lpstr>
      <vt:lpstr>Multicore Navigator – Summary </vt:lpstr>
      <vt:lpstr>Data Movement: Normal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Hillard, Rob</dc:creator>
  <cp:lastModifiedBy>Ran Katzur</cp:lastModifiedBy>
  <cp:revision>1063</cp:revision>
  <cp:lastPrinted>1601-01-01T00:00:00Z</cp:lastPrinted>
  <dcterms:created xsi:type="dcterms:W3CDTF">1601-01-01T00:00:00Z</dcterms:created>
  <dcterms:modified xsi:type="dcterms:W3CDTF">2012-04-09T13:59:34Z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">
    <vt:lpwstr>Document</vt:lpwstr>
  </property>
  <property fmtid="{D5CDD505-2E9C-101B-9397-08002B2CF9AE}" pid="4" name="URL">
    <vt:lpwstr/>
  </property>
  <property fmtid="{D5CDD505-2E9C-101B-9397-08002B2CF9AE}" pid="5" name="ArticulateUseProject">
    <vt:lpwstr>1</vt:lpwstr>
  </property>
  <property fmtid="{D5CDD505-2E9C-101B-9397-08002B2CF9AE}" pid="6" name="ArticulateGUID">
    <vt:lpwstr>E3487BE8-79FA-45F7-8F26-E2F9087222B1</vt:lpwstr>
  </property>
  <property fmtid="{D5CDD505-2E9C-101B-9397-08002B2CF9AE}" pid="7" name="ArticulatePath">
    <vt:lpwstr>04 KeyStone MC Navigator</vt:lpwstr>
  </property>
  <property fmtid="{D5CDD505-2E9C-101B-9397-08002B2CF9AE}" pid="8" name="ArticulateProjectFull">
    <vt:lpwstr>C:\Data\Keystone Training\PPT\FINAL\04 KeyStone MC Navigator.ppta</vt:lpwstr>
  </property>
</Properties>
</file>