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tags/tag39.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tags/tag3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37.xml" ContentType="application/vnd.openxmlformats-officedocument.presentationml.tags+xml"/>
  <Override PartName="/ppt/slides/slide20.xml" ContentType="application/vnd.openxmlformats-officedocument.presentationml.slide+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4"/>
  </p:sldMasterIdLst>
  <p:notesMasterIdLst>
    <p:notesMasterId r:id="rId59"/>
  </p:notesMasterIdLst>
  <p:sldIdLst>
    <p:sldId id="402" r:id="rId5"/>
    <p:sldId id="543" r:id="rId6"/>
    <p:sldId id="403" r:id="rId7"/>
    <p:sldId id="405" r:id="rId8"/>
    <p:sldId id="485" r:id="rId9"/>
    <p:sldId id="487" r:id="rId10"/>
    <p:sldId id="489" r:id="rId11"/>
    <p:sldId id="490" r:id="rId12"/>
    <p:sldId id="491" r:id="rId13"/>
    <p:sldId id="488" r:id="rId14"/>
    <p:sldId id="538" r:id="rId15"/>
    <p:sldId id="494" r:id="rId16"/>
    <p:sldId id="495" r:id="rId17"/>
    <p:sldId id="496" r:id="rId18"/>
    <p:sldId id="497" r:id="rId19"/>
    <p:sldId id="498" r:id="rId20"/>
    <p:sldId id="500" r:id="rId21"/>
    <p:sldId id="501" r:id="rId22"/>
    <p:sldId id="503" r:id="rId23"/>
    <p:sldId id="510" r:id="rId24"/>
    <p:sldId id="511" r:id="rId25"/>
    <p:sldId id="508" r:id="rId26"/>
    <p:sldId id="509" r:id="rId27"/>
    <p:sldId id="512" r:id="rId28"/>
    <p:sldId id="513" r:id="rId29"/>
    <p:sldId id="514" r:id="rId30"/>
    <p:sldId id="515" r:id="rId31"/>
    <p:sldId id="516" r:id="rId32"/>
    <p:sldId id="539" r:id="rId33"/>
    <p:sldId id="518" r:id="rId34"/>
    <p:sldId id="524" r:id="rId35"/>
    <p:sldId id="528" r:id="rId36"/>
    <p:sldId id="525" r:id="rId37"/>
    <p:sldId id="526" r:id="rId38"/>
    <p:sldId id="540" r:id="rId39"/>
    <p:sldId id="415" r:id="rId40"/>
    <p:sldId id="535" r:id="rId41"/>
    <p:sldId id="536" r:id="rId42"/>
    <p:sldId id="537" r:id="rId43"/>
    <p:sldId id="541" r:id="rId44"/>
    <p:sldId id="460" r:id="rId45"/>
    <p:sldId id="461" r:id="rId46"/>
    <p:sldId id="462" r:id="rId47"/>
    <p:sldId id="463" r:id="rId48"/>
    <p:sldId id="464" r:id="rId49"/>
    <p:sldId id="465" r:id="rId50"/>
    <p:sldId id="466" r:id="rId51"/>
    <p:sldId id="467" r:id="rId52"/>
    <p:sldId id="468" r:id="rId53"/>
    <p:sldId id="469" r:id="rId54"/>
    <p:sldId id="542" r:id="rId55"/>
    <p:sldId id="477" r:id="rId56"/>
    <p:sldId id="527" r:id="rId57"/>
    <p:sldId id="392" r:id="rId58"/>
  </p:sldIdLst>
  <p:sldSz cx="9144000" cy="6858000" type="screen4x3"/>
  <p:notesSz cx="7010400" cy="9296400"/>
  <p:custDataLst>
    <p:tags r:id="rId6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99"/>
    <a:srgbClr val="DDDDDD"/>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5" autoAdjust="0"/>
    <p:restoredTop sz="95758" autoAdjust="0"/>
  </p:normalViewPr>
  <p:slideViewPr>
    <p:cSldViewPr>
      <p:cViewPr>
        <p:scale>
          <a:sx n="100" d="100"/>
          <a:sy n="100" d="100"/>
        </p:scale>
        <p:origin x="-22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pitchFamily="34" charset="0"/>
              </a:defRPr>
            </a:lvl1pPr>
          </a:lstStyle>
          <a:p>
            <a:pPr>
              <a:defRPr/>
            </a:pPr>
            <a:endParaRPr lang="en-US" dirty="0"/>
          </a:p>
        </p:txBody>
      </p:sp>
      <p:sp>
        <p:nvSpPr>
          <p:cNvPr id="11161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pitchFamily="34" charset="0"/>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162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162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pitchFamily="34" charset="0"/>
              </a:defRPr>
            </a:lvl1pPr>
          </a:lstStyle>
          <a:p>
            <a:pPr>
              <a:defRPr/>
            </a:pPr>
            <a:endParaRPr lang="en-US" dirty="0"/>
          </a:p>
        </p:txBody>
      </p:sp>
      <p:sp>
        <p:nvSpPr>
          <p:cNvPr id="11162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Arial" pitchFamily="34" charset="0"/>
              </a:defRPr>
            </a:lvl1pPr>
          </a:lstStyle>
          <a:p>
            <a:pPr>
              <a:defRPr/>
            </a:pPr>
            <a:fld id="{0F7253B4-DFD1-460D-AF69-DA7B7EAABC0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8EF012F7-DCA4-4318-B11B-D57C20969FAB}" type="slidenum">
              <a:rPr lang="en-US" sz="1200">
                <a:solidFill>
                  <a:srgbClr val="000000"/>
                </a:solidFill>
              </a:rPr>
              <a:pPr defTabSz="917441"/>
              <a:t>12</a:t>
            </a:fld>
            <a:endParaRPr lang="en-US" sz="1200" dirty="0">
              <a:solidFill>
                <a:srgbClr val="000000"/>
              </a:solidFill>
            </a:endParaRPr>
          </a:p>
        </p:txBody>
      </p:sp>
      <p:sp>
        <p:nvSpPr>
          <p:cNvPr id="121859" name="Rectangle 2"/>
          <p:cNvSpPr>
            <a:spLocks noGrp="1" noRot="1" noChangeAspect="1" noChangeArrowheads="1" noTextEdit="1"/>
          </p:cNvSpPr>
          <p:nvPr>
            <p:ph type="sldImg"/>
          </p:nvPr>
        </p:nvSpPr>
        <p:spPr>
          <a:xfrm>
            <a:off x="1190625" y="696913"/>
            <a:ext cx="4640263" cy="3481387"/>
          </a:xfrm>
          <a:ln/>
        </p:spPr>
      </p:sp>
      <p:sp>
        <p:nvSpPr>
          <p:cNvPr id="121860" name="Rectangle 3"/>
          <p:cNvSpPr>
            <a:spLocks noGrp="1" noChangeArrowheads="1"/>
          </p:cNvSpPr>
          <p:nvPr>
            <p:ph type="body" idx="1"/>
          </p:nvPr>
        </p:nvSpPr>
        <p:spPr>
          <a:xfrm>
            <a:off x="933450" y="4414838"/>
            <a:ext cx="5143500" cy="4184650"/>
          </a:xfrm>
          <a:noFill/>
          <a:ln/>
        </p:spPr>
        <p:txBody>
          <a:bodyPr lIns="93125" tIns="46566" rIns="93125" bIns="46566"/>
          <a:lstStyle/>
          <a:p>
            <a:pPr eaLnBrk="1" hangingPunct="1">
              <a:buFont typeface="Symbol" pitchFamily="18" charset="2"/>
              <a:buNone/>
            </a:pPr>
            <a:r>
              <a:rPr lang="en-US" sz="1000" dirty="0" smtClean="0"/>
              <a:t>NEW</a:t>
            </a:r>
          </a:p>
          <a:p>
            <a:pPr eaLnBrk="1" hangingPunct="1">
              <a:buFont typeface="Symbol" pitchFamily="18" charset="2"/>
              <a:buNone/>
            </a:pPr>
            <a:endParaRPr lang="en-US" altLang="en-US" sz="10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endParaRPr lang="en-US" dirty="0" smtClean="0">
              <a:latin typeface="Arial" charset="0"/>
            </a:endParaRPr>
          </a:p>
        </p:txBody>
      </p:sp>
      <p:sp>
        <p:nvSpPr>
          <p:cNvPr id="51204" name="Slide Number Placeholder 3"/>
          <p:cNvSpPr>
            <a:spLocks noGrp="1"/>
          </p:cNvSpPr>
          <p:nvPr>
            <p:ph type="sldNum" sz="quarter" idx="5"/>
          </p:nvPr>
        </p:nvSpPr>
        <p:spPr>
          <a:noFill/>
        </p:spPr>
        <p:txBody>
          <a:bodyPr/>
          <a:lstStyle/>
          <a:p>
            <a:fld id="{4FC9D9D6-BE92-4B2F-B7DA-E7794C2DB07A}" type="slidenum">
              <a:rPr lang="en-US" smtClean="0">
                <a:latin typeface="Arial" charset="0"/>
              </a:rPr>
              <a:pPr/>
              <a:t>25</a:t>
            </a:fld>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dirty="0" smtClean="0">
                <a:latin typeface="Arial" charset="0"/>
              </a:rPr>
              <a:t>NEW</a:t>
            </a:r>
          </a:p>
        </p:txBody>
      </p:sp>
      <p:sp>
        <p:nvSpPr>
          <p:cNvPr id="52228" name="Slide Number Placeholder 3"/>
          <p:cNvSpPr>
            <a:spLocks noGrp="1"/>
          </p:cNvSpPr>
          <p:nvPr>
            <p:ph type="sldNum" sz="quarter" idx="5"/>
          </p:nvPr>
        </p:nvSpPr>
        <p:spPr>
          <a:noFill/>
        </p:spPr>
        <p:txBody>
          <a:bodyPr/>
          <a:lstStyle/>
          <a:p>
            <a:fld id="{794C7993-627D-48C7-84E4-8FB7DC699F52}" type="slidenum">
              <a:rPr lang="en-US" smtClean="0">
                <a:latin typeface="Arial" charset="0"/>
              </a:rPr>
              <a:pPr/>
              <a:t>26</a:t>
            </a:fld>
            <a:endParaRPr lang="en-US"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en-US" dirty="0" smtClean="0">
              <a:latin typeface="Arial" charset="0"/>
            </a:endParaRPr>
          </a:p>
        </p:txBody>
      </p:sp>
      <p:sp>
        <p:nvSpPr>
          <p:cNvPr id="53252" name="Slide Number Placeholder 3"/>
          <p:cNvSpPr>
            <a:spLocks noGrp="1"/>
          </p:cNvSpPr>
          <p:nvPr>
            <p:ph type="sldNum" sz="quarter" idx="5"/>
          </p:nvPr>
        </p:nvSpPr>
        <p:spPr>
          <a:noFill/>
        </p:spPr>
        <p:txBody>
          <a:bodyPr/>
          <a:lstStyle/>
          <a:p>
            <a:fld id="{9EC2CC08-A903-4025-BFA9-0D88157A695F}" type="slidenum">
              <a:rPr lang="en-US" smtClean="0">
                <a:latin typeface="Arial" charset="0"/>
              </a:rPr>
              <a:pPr/>
              <a:t>31</a:t>
            </a:fld>
            <a:endParaRPr lang="en-US" dirty="0"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02082D4-D6AD-4EBD-8597-21D42A12155A}"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eaLnBrk="1" hangingPunct="1"/>
            <a:endParaRPr lang="en-US" dirty="0" smtClean="0">
              <a:latin typeface="Arial" charset="0"/>
            </a:endParaRPr>
          </a:p>
        </p:txBody>
      </p:sp>
      <p:sp>
        <p:nvSpPr>
          <p:cNvPr id="54276" name="Slide Number Placeholder 3"/>
          <p:cNvSpPr>
            <a:spLocks noGrp="1"/>
          </p:cNvSpPr>
          <p:nvPr>
            <p:ph type="sldNum" sz="quarter" idx="5"/>
          </p:nvPr>
        </p:nvSpPr>
        <p:spPr>
          <a:noFill/>
        </p:spPr>
        <p:txBody>
          <a:bodyPr/>
          <a:lstStyle/>
          <a:p>
            <a:fld id="{FDA4FBFF-1124-49FA-B338-AA8914F62937}" type="slidenum">
              <a:rPr lang="en-US" smtClean="0">
                <a:latin typeface="Arial" charset="0"/>
              </a:rPr>
              <a:pPr/>
              <a:t>33</a:t>
            </a:fld>
            <a:endParaRPr 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eaLnBrk="1" hangingPunct="1"/>
            <a:endParaRPr lang="en-US" dirty="0" smtClean="0">
              <a:latin typeface="Arial" charset="0"/>
            </a:endParaRPr>
          </a:p>
        </p:txBody>
      </p:sp>
      <p:sp>
        <p:nvSpPr>
          <p:cNvPr id="54276" name="Slide Number Placeholder 3"/>
          <p:cNvSpPr>
            <a:spLocks noGrp="1"/>
          </p:cNvSpPr>
          <p:nvPr>
            <p:ph type="sldNum" sz="quarter" idx="5"/>
          </p:nvPr>
        </p:nvSpPr>
        <p:spPr>
          <a:noFill/>
        </p:spPr>
        <p:txBody>
          <a:bodyPr/>
          <a:lstStyle/>
          <a:p>
            <a:fld id="{FDA4FBFF-1124-49FA-B338-AA8914F62937}" type="slidenum">
              <a:rPr lang="en-US" smtClean="0">
                <a:latin typeface="Arial" charset="0"/>
              </a:rPr>
              <a:pPr/>
              <a:t>34</a:t>
            </a:fld>
            <a:endParaRPr lang="en-US" dirty="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38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dirty="0" smtClean="0">
              <a:latin typeface="Arial" charset="0"/>
            </a:endParaRPr>
          </a:p>
        </p:txBody>
      </p:sp>
      <p:sp>
        <p:nvSpPr>
          <p:cNvPr id="48132" name="Slide Number Placeholder 3"/>
          <p:cNvSpPr>
            <a:spLocks noGrp="1"/>
          </p:cNvSpPr>
          <p:nvPr>
            <p:ph type="sldNum" sz="quarter" idx="5"/>
          </p:nvPr>
        </p:nvSpPr>
        <p:spPr>
          <a:noFill/>
        </p:spPr>
        <p:txBody>
          <a:bodyPr/>
          <a:lstStyle/>
          <a:p>
            <a:fld id="{3C0F0C47-281F-461D-8D58-EC75B7295B0E}" type="slidenum">
              <a:rPr lang="en-US" smtClean="0">
                <a:latin typeface="Arial" charset="0"/>
              </a:rPr>
              <a:pPr/>
              <a:t>4</a:t>
            </a:fld>
            <a:endParaRPr lang="en-US"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54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7253B4-DFD1-460D-AF69-DA7B7EAABC0B}"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prstClr val="black"/>
              </a:solidFill>
              <a:latin typeface="Calibri"/>
            </a:endParaRPr>
          </a:p>
        </p:txBody>
      </p:sp>
      <p:pic>
        <p:nvPicPr>
          <p:cNvPr id="9221" name="Picture 8" descr="ti_hz_1c_pos_rgb_jpg.jpg"/>
          <p:cNvPicPr>
            <a:picLocks noChangeAspect="1"/>
          </p:cNvPicPr>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nvSpPr>
        <p:spPr>
          <a:xfrm>
            <a:off x="742545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Multicore Training</a:t>
            </a:r>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vmlDrawing" Target="../drawings/vmlDrawing9.vml"/><Relationship Id="rId5" Type="http://schemas.openxmlformats.org/officeDocument/2006/relationships/oleObject" Target="../embeddings/oleObject10.bin"/><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vmlDrawing" Target="../drawings/vmlDrawing10.vml"/><Relationship Id="rId5" Type="http://schemas.openxmlformats.org/officeDocument/2006/relationships/oleObject" Target="../embeddings/oleObject11.bin"/><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vmlDrawing" Target="../drawings/vmlDrawing11.vml"/><Relationship Id="rId5" Type="http://schemas.openxmlformats.org/officeDocument/2006/relationships/oleObject" Target="../embeddings/oleObject12.bin"/><Relationship Id="rId4"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13.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vmlDrawing" Target="../drawings/vmlDrawing14.vml"/><Relationship Id="rId5" Type="http://schemas.openxmlformats.org/officeDocument/2006/relationships/oleObject" Target="../embeddings/oleObject16.bin"/><Relationship Id="rId4"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vmlDrawing" Target="../drawings/vmlDrawing15.vml"/><Relationship Id="rId5" Type="http://schemas.openxmlformats.org/officeDocument/2006/relationships/oleObject" Target="../embeddings/oleObject17.bin"/><Relationship Id="rId4"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41.xml"/><Relationship Id="rId5" Type="http://schemas.openxmlformats.org/officeDocument/2006/relationships/hyperlink" Target="http://e2e.ti.com/" TargetMode="External"/><Relationship Id="rId4" Type="http://schemas.openxmlformats.org/officeDocument/2006/relationships/hyperlink" Target="http://www.ti.com/lit/SPRUGR9"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2468562"/>
          </a:xfrm>
        </p:spPr>
        <p:txBody>
          <a:bodyPr/>
          <a:lstStyle/>
          <a:p>
            <a:r>
              <a:rPr lang="en-US" dirty="0" smtClean="0"/>
              <a:t/>
            </a:r>
            <a:br>
              <a:rPr lang="en-US" dirty="0" smtClean="0"/>
            </a:br>
            <a:r>
              <a:rPr lang="en-US" dirty="0" smtClean="0"/>
              <a:t>Using Multicore Navigator </a:t>
            </a:r>
          </a:p>
        </p:txBody>
      </p:sp>
      <p:sp>
        <p:nvSpPr>
          <p:cNvPr id="10243" name="Content Placeholder 2"/>
          <p:cNvSpPr>
            <a:spLocks noGrp="1"/>
          </p:cNvSpPr>
          <p:nvPr>
            <p:ph idx="1"/>
          </p:nvPr>
        </p:nvSpPr>
        <p:spPr>
          <a:xfrm>
            <a:off x="457200" y="4267200"/>
            <a:ext cx="8229600" cy="1858963"/>
          </a:xfrm>
        </p:spPr>
        <p:txBody>
          <a:bodyPr/>
          <a:lstStyle/>
          <a:p>
            <a:pPr algn="ctr">
              <a:buFont typeface="Arial" charset="0"/>
              <a:buNone/>
            </a:pPr>
            <a:r>
              <a:rPr lang="en-US" dirty="0" smtClean="0"/>
              <a:t>Multicore Applications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smtClean="0"/>
              <a:t>Typical Use Cases  - Observations</a:t>
            </a:r>
          </a:p>
        </p:txBody>
      </p:sp>
      <p:sp>
        <p:nvSpPr>
          <p:cNvPr id="17411" name="Rectangle 3"/>
          <p:cNvSpPr>
            <a:spLocks noGrp="1" noChangeArrowheads="1"/>
          </p:cNvSpPr>
          <p:nvPr>
            <p:ph idx="1"/>
          </p:nvPr>
        </p:nvSpPr>
        <p:spPr>
          <a:xfrm>
            <a:off x="304800" y="1371600"/>
            <a:ext cx="8467725" cy="4191000"/>
          </a:xfrm>
        </p:spPr>
        <p:txBody>
          <a:bodyPr/>
          <a:lstStyle/>
          <a:p>
            <a:pPr eaLnBrk="1" hangingPunct="1">
              <a:buFont typeface="Arial" pitchFamily="34" charset="0"/>
              <a:buChar char="•"/>
              <a:defRPr/>
            </a:pPr>
            <a:r>
              <a:rPr lang="en-US" sz="2400" dirty="0" smtClean="0"/>
              <a:t>Most of the setup is pre-done during the configuration and initialization phase of execution.</a:t>
            </a:r>
          </a:p>
          <a:p>
            <a:pPr eaLnBrk="1" hangingPunct="1">
              <a:buFont typeface="Arial" pitchFamily="34" charset="0"/>
              <a:buChar char="•"/>
              <a:defRPr/>
            </a:pPr>
            <a:r>
              <a:rPr lang="en-US" sz="2400" dirty="0" smtClean="0"/>
              <a:t>The Navigator system was design to minimize the run time load on the CPU – Fire and forget </a:t>
            </a:r>
          </a:p>
          <a:p>
            <a:pPr eaLnBrk="1" hangingPunct="1">
              <a:buFont typeface="Arial" pitchFamily="34" charset="0"/>
              <a:buChar char="•"/>
              <a:defRPr/>
            </a:pPr>
            <a:r>
              <a:rPr lang="en-US" sz="2400" dirty="0" smtClean="0"/>
              <a:t>The Navigator can move data and signals between different type of cores, for example C66 CorePac to ARM CorePac </a:t>
            </a:r>
          </a:p>
          <a:p>
            <a:pPr eaLnBrk="1" hangingPunct="1">
              <a:defRPr/>
            </a:pPr>
            <a:endParaRPr lang="en-US" sz="2400" dirty="0" smtClean="0"/>
          </a:p>
          <a:p>
            <a:pPr eaLnBrk="1" hangingPunct="1">
              <a:defRPr/>
            </a:pPr>
            <a:endParaRPr lang="en-US" sz="2400" dirty="0" smtClean="0"/>
          </a:p>
          <a:p>
            <a:pPr eaLnBrk="1" hangingPunct="1">
              <a:defRPr/>
            </a:pPr>
            <a:endParaRPr lang="en-US" sz="2400" dirty="0" smtClean="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762000" y="381000"/>
            <a:ext cx="7772400" cy="685800"/>
          </a:xfrm>
        </p:spPr>
        <p:txBody>
          <a:bodyPr/>
          <a:lstStyle/>
          <a:p>
            <a:r>
              <a:rPr lang="en-US" dirty="0" smtClean="0"/>
              <a:t>Agenda</a:t>
            </a:r>
          </a:p>
        </p:txBody>
      </p:sp>
      <p:sp>
        <p:nvSpPr>
          <p:cNvPr id="11267" name="Subtitle 2"/>
          <p:cNvSpPr>
            <a:spLocks noGrp="1"/>
          </p:cNvSpPr>
          <p:nvPr>
            <p:ph type="subTitle" idx="1"/>
          </p:nvPr>
        </p:nvSpPr>
        <p:spPr>
          <a:xfrm>
            <a:off x="1143000" y="1447800"/>
            <a:ext cx="6400800" cy="4419600"/>
          </a:xfrm>
        </p:spPr>
        <p:txBody>
          <a:bodyPr/>
          <a:lstStyle/>
          <a:p>
            <a:pPr marL="342900" indent="-342900" algn="l"/>
            <a:r>
              <a:rPr lang="en-US" sz="2400" dirty="0" smtClean="0">
                <a:solidFill>
                  <a:schemeClr val="tx1"/>
                </a:solidFill>
              </a:rPr>
              <a:t>About the Navigator</a:t>
            </a:r>
          </a:p>
          <a:p>
            <a:pPr marL="342900" indent="-342900" algn="l">
              <a:buFont typeface="Calibri" pitchFamily="34" charset="0"/>
              <a:buAutoNum type="arabicPeriod"/>
            </a:pPr>
            <a:r>
              <a:rPr lang="en-US" sz="2400" dirty="0" smtClean="0">
                <a:solidFill>
                  <a:schemeClr val="tx1"/>
                </a:solidFill>
              </a:rPr>
              <a:t>Introduction to the Navigator – purpose and used cases</a:t>
            </a:r>
          </a:p>
          <a:p>
            <a:pPr marL="342900" indent="-342900" algn="l">
              <a:buFont typeface="Calibri" pitchFamily="34" charset="0"/>
              <a:buAutoNum type="arabicPeriod"/>
            </a:pPr>
            <a:r>
              <a:rPr lang="en-US" sz="2400" b="1" dirty="0" smtClean="0">
                <a:solidFill>
                  <a:schemeClr val="tx1"/>
                </a:solidFill>
              </a:rPr>
              <a:t>Navigator Architecture -  QMSS and PKTDMA</a:t>
            </a:r>
          </a:p>
          <a:p>
            <a:pPr marL="457200" indent="-457200" algn="l">
              <a:buFont typeface="+mj-lt"/>
              <a:buAutoNum type="arabicPeriod"/>
            </a:pPr>
            <a:r>
              <a:rPr lang="en-US" sz="2400" dirty="0" smtClean="0">
                <a:solidFill>
                  <a:schemeClr val="tx1"/>
                </a:solidFill>
              </a:rPr>
              <a:t>Implementation Examples</a:t>
            </a:r>
          </a:p>
          <a:p>
            <a:pPr marL="342900" indent="-342900" algn="l"/>
            <a:r>
              <a:rPr lang="en-US" sz="2400" dirty="0" smtClean="0">
                <a:solidFill>
                  <a:schemeClr val="tx1"/>
                </a:solidFill>
              </a:rPr>
              <a:t>Using the Navigator</a:t>
            </a:r>
          </a:p>
          <a:p>
            <a:pPr marL="457200" indent="-457200" algn="l">
              <a:buFont typeface="+mj-lt"/>
              <a:buAutoNum type="arabicPeriod" startAt="4"/>
            </a:pPr>
            <a:r>
              <a:rPr lang="en-US" sz="2400" dirty="0" smtClean="0">
                <a:solidFill>
                  <a:schemeClr val="tx1"/>
                </a:solidFill>
              </a:rPr>
              <a:t>Configuration – what needs to be configured</a:t>
            </a:r>
          </a:p>
          <a:p>
            <a:pPr marL="342900" indent="-342900" algn="l">
              <a:buFont typeface="Calibri" pitchFamily="34" charset="0"/>
              <a:buAutoNum type="arabicPeriod" startAt="4"/>
            </a:pPr>
            <a:r>
              <a:rPr lang="en-US" sz="2400" dirty="0" smtClean="0">
                <a:solidFill>
                  <a:schemeClr val="tx1"/>
                </a:solidFill>
              </a:rPr>
              <a:t>LLD support</a:t>
            </a:r>
          </a:p>
          <a:p>
            <a:pPr marL="457200" indent="-457200" algn="l">
              <a:buFont typeface="+mj-lt"/>
              <a:buAutoNum type="arabicPeriod" startAt="4"/>
            </a:pPr>
            <a:r>
              <a:rPr lang="en-US" sz="2400" dirty="0" smtClean="0">
                <a:solidFill>
                  <a:schemeClr val="tx1"/>
                </a:solidFill>
              </a:rPr>
              <a:t>Project Examples</a:t>
            </a:r>
          </a:p>
          <a:p>
            <a:pPr marL="342900" indent="-342900" algn="l"/>
            <a:endParaRPr lang="en-US" sz="2000" b="1" dirty="0"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450072" y="76200"/>
            <a:ext cx="8229600" cy="762000"/>
          </a:xfrm>
        </p:spPr>
        <p:txBody>
          <a:bodyPr/>
          <a:lstStyle/>
          <a:p>
            <a:pPr eaLnBrk="1" hangingPunct="1"/>
            <a:r>
              <a:rPr lang="en-US" dirty="0" smtClean="0"/>
              <a:t>KeyStone Navigator Components</a:t>
            </a:r>
            <a:endParaRPr lang="en-US" b="0" dirty="0" smtClean="0"/>
          </a:p>
        </p:txBody>
      </p:sp>
      <p:sp>
        <p:nvSpPr>
          <p:cNvPr id="1418" name="Rectangle 63"/>
          <p:cNvSpPr>
            <a:spLocks noChangeArrowheads="1"/>
          </p:cNvSpPr>
          <p:nvPr/>
        </p:nvSpPr>
        <p:spPr bwMode="auto">
          <a:xfrm>
            <a:off x="5181600" y="835839"/>
            <a:ext cx="3366294" cy="5493812"/>
          </a:xfrm>
          <a:prstGeom prst="rect">
            <a:avLst/>
          </a:prstGeom>
          <a:noFill/>
          <a:ln w="9525">
            <a:noFill/>
            <a:miter lim="800000"/>
            <a:headEnd/>
            <a:tailEnd/>
          </a:ln>
        </p:spPr>
        <p:txBody>
          <a:bodyPr wrap="square">
            <a:spAutoFit/>
          </a:bodyPr>
          <a:lstStyle/>
          <a:p>
            <a:pPr marL="228600" indent="-228600" algn="l">
              <a:spcBef>
                <a:spcPts val="0"/>
              </a:spcBef>
              <a:spcAft>
                <a:spcPts val="216"/>
              </a:spcAft>
              <a:buFontTx/>
              <a:buChar char="•"/>
            </a:pPr>
            <a:r>
              <a:rPr lang="en-US" sz="2000" dirty="0" smtClean="0">
                <a:solidFill>
                  <a:srgbClr val="000000"/>
                </a:solidFill>
                <a:latin typeface="Calibri" pitchFamily="34" charset="0"/>
              </a:rPr>
              <a:t>Queue Manager Subsystem (QMSS) is a centralized hardware unit that has a centralized logic and manages the queues </a:t>
            </a:r>
          </a:p>
          <a:p>
            <a:pPr marL="228600" indent="-228600" algn="l">
              <a:spcBef>
                <a:spcPts val="0"/>
              </a:spcBef>
              <a:spcAft>
                <a:spcPts val="216"/>
              </a:spcAft>
              <a:buFontTx/>
              <a:buChar char="•"/>
            </a:pPr>
            <a:r>
              <a:rPr lang="en-US" sz="2000" dirty="0" smtClean="0">
                <a:solidFill>
                  <a:srgbClr val="000000"/>
                </a:solidFill>
                <a:latin typeface="Calibri" pitchFamily="34" charset="0"/>
              </a:rPr>
              <a:t>Multiple Packet DMA engines, each one is dedicated to a different peripheral or to infrastructure (</a:t>
            </a:r>
            <a:r>
              <a:rPr lang="en-US" dirty="0" smtClean="0"/>
              <a:t>PKTDMA is also called CPPI -Communication Peripheral Port Interface)</a:t>
            </a:r>
          </a:p>
          <a:p>
            <a:pPr marL="228600" indent="-228600" algn="l">
              <a:spcBef>
                <a:spcPts val="0"/>
              </a:spcBef>
              <a:spcAft>
                <a:spcPts val="216"/>
              </a:spcAft>
              <a:buFontTx/>
              <a:buChar char="•"/>
            </a:pPr>
            <a:r>
              <a:rPr lang="en-US" dirty="0" smtClean="0"/>
              <a:t>Some of the peripherals and coprocessors that host PKTDMA are QMSS, SRIO, NETCP, AIF2, BCP</a:t>
            </a:r>
          </a:p>
          <a:p>
            <a:pPr marL="228600" indent="-228600" algn="l">
              <a:spcBef>
                <a:spcPts val="0"/>
              </a:spcBef>
              <a:spcAft>
                <a:spcPts val="216"/>
              </a:spcAft>
              <a:buFontTx/>
              <a:buChar char="•"/>
            </a:pPr>
            <a:endParaRPr lang="en-US" sz="2000" dirty="0" smtClean="0">
              <a:solidFill>
                <a:srgbClr val="000000"/>
              </a:solidFill>
              <a:latin typeface="Calibri" pitchFamily="34" charset="0"/>
            </a:endParaRPr>
          </a:p>
        </p:txBody>
      </p:sp>
      <p:grpSp>
        <p:nvGrpSpPr>
          <p:cNvPr id="2" name="Group 333"/>
          <p:cNvGrpSpPr/>
          <p:nvPr/>
        </p:nvGrpSpPr>
        <p:grpSpPr>
          <a:xfrm>
            <a:off x="152400" y="1143000"/>
            <a:ext cx="4953000" cy="4876800"/>
            <a:chOff x="0" y="914400"/>
            <a:chExt cx="5360248" cy="5442739"/>
          </a:xfrm>
        </p:grpSpPr>
        <p:sp>
          <p:nvSpPr>
            <p:cNvPr id="992" name="Rectangle 622"/>
            <p:cNvSpPr>
              <a:spLocks noChangeArrowheads="1"/>
            </p:cNvSpPr>
            <p:nvPr/>
          </p:nvSpPr>
          <p:spPr bwMode="auto">
            <a:xfrm>
              <a:off x="3901412" y="3989789"/>
              <a:ext cx="1424008" cy="579711"/>
            </a:xfrm>
            <a:prstGeom prst="rect">
              <a:avLst/>
            </a:prstGeom>
            <a:solidFill>
              <a:srgbClr val="FFFF00"/>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993" name="Rectangle 623"/>
            <p:cNvSpPr>
              <a:spLocks noChangeArrowheads="1"/>
            </p:cNvSpPr>
            <p:nvPr/>
          </p:nvSpPr>
          <p:spPr bwMode="auto">
            <a:xfrm>
              <a:off x="4704147" y="4197378"/>
              <a:ext cx="570526" cy="313690"/>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994" name="Rectangle 624"/>
            <p:cNvSpPr>
              <a:spLocks noChangeArrowheads="1"/>
            </p:cNvSpPr>
            <p:nvPr/>
          </p:nvSpPr>
          <p:spPr bwMode="auto">
            <a:xfrm>
              <a:off x="4704147" y="4197378"/>
              <a:ext cx="570526" cy="313690"/>
            </a:xfrm>
            <a:prstGeom prst="rect">
              <a:avLst/>
            </a:prstGeom>
            <a:solidFill>
              <a:srgbClr val="FFFF00"/>
            </a:solid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9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99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DMA</a:t>
              </a:r>
              <a:endParaRPr lang="en-US" sz="1800" dirty="0">
                <a:solidFill>
                  <a:srgbClr val="000000"/>
                </a:solidFill>
              </a:endParaRPr>
            </a:p>
          </p:txBody>
        </p:sp>
        <p:sp>
          <p:nvSpPr>
            <p:cNvPr id="99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998" name="Rectangle 628"/>
            <p:cNvSpPr>
              <a:spLocks noChangeArrowheads="1"/>
            </p:cNvSpPr>
            <p:nvPr/>
          </p:nvSpPr>
          <p:spPr bwMode="auto">
            <a:xfrm>
              <a:off x="3950622" y="4197378"/>
              <a:ext cx="695088" cy="313690"/>
            </a:xfrm>
            <a:prstGeom prst="rect">
              <a:avLst/>
            </a:prstGeom>
            <a:solidFill>
              <a:srgbClr val="FFFF00"/>
            </a:solidFill>
            <a:ln w="9525">
              <a:noFill/>
              <a:miter lim="800000"/>
              <a:headEnd/>
              <a:tailEnd/>
            </a:ln>
          </p:spPr>
          <p:txBody>
            <a:bodyPr/>
            <a:lstStyle/>
            <a:p>
              <a:pPr algn="l" eaLnBrk="0" hangingPunct="0"/>
              <a:endParaRPr lang="en-US" sz="1800" dirty="0">
                <a:solidFill>
                  <a:srgbClr val="000000"/>
                </a:solidFill>
              </a:endParaRPr>
            </a:p>
          </p:txBody>
        </p:sp>
        <p:sp>
          <p:nvSpPr>
            <p:cNvPr id="999"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0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Queue</a:t>
              </a:r>
              <a:endParaRPr lang="en-US" sz="1800" dirty="0">
                <a:solidFill>
                  <a:srgbClr val="000000"/>
                </a:solidFill>
              </a:endParaRPr>
            </a:p>
          </p:txBody>
        </p:sp>
        <p:sp>
          <p:nvSpPr>
            <p:cNvPr id="100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Manager</a:t>
              </a:r>
              <a:endParaRPr lang="en-US" sz="1800" dirty="0">
                <a:solidFill>
                  <a:srgbClr val="000000"/>
                </a:solidFill>
              </a:endParaRPr>
            </a:p>
          </p:txBody>
        </p:sp>
        <p:sp>
          <p:nvSpPr>
            <p:cNvPr id="711"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712"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713"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MSMC</a:t>
              </a:r>
              <a:endParaRPr lang="en-US" sz="1800" dirty="0">
                <a:solidFill>
                  <a:srgbClr val="000000"/>
                </a:solidFill>
              </a:endParaRPr>
            </a:p>
          </p:txBody>
        </p:sp>
        <p:sp>
          <p:nvSpPr>
            <p:cNvPr id="714"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715"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a:t>
              </a:r>
              <a:endParaRPr lang="en-US" sz="1800" dirty="0">
                <a:solidFill>
                  <a:srgbClr val="000000"/>
                </a:solidFill>
              </a:endParaRPr>
            </a:p>
          </p:txBody>
        </p:sp>
        <p:sp>
          <p:nvSpPr>
            <p:cNvPr id="716"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SRAM</a:t>
              </a:r>
              <a:endParaRPr lang="en-US" sz="1800" dirty="0">
                <a:solidFill>
                  <a:srgbClr val="000000"/>
                </a:solidFill>
              </a:endParaRPr>
            </a:p>
          </p:txBody>
        </p:sp>
        <p:sp>
          <p:nvSpPr>
            <p:cNvPr id="717"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720"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721"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722"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23"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724"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725"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726"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727"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728"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29"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730"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731"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dirty="0"/>
            </a:p>
          </p:txBody>
        </p:sp>
        <p:sp>
          <p:nvSpPr>
            <p:cNvPr id="732"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dirty="0"/>
            </a:p>
          </p:txBody>
        </p:sp>
        <p:sp>
          <p:nvSpPr>
            <p:cNvPr id="733"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dirty="0"/>
            </a:p>
          </p:txBody>
        </p:sp>
        <p:sp>
          <p:nvSpPr>
            <p:cNvPr id="734"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dirty="0"/>
            </a:p>
          </p:txBody>
        </p:sp>
        <p:sp>
          <p:nvSpPr>
            <p:cNvPr id="735"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dirty="0"/>
            </a:p>
          </p:txBody>
        </p:sp>
        <p:sp>
          <p:nvSpPr>
            <p:cNvPr id="736"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dirty="0"/>
            </a:p>
          </p:txBody>
        </p:sp>
        <p:sp>
          <p:nvSpPr>
            <p:cNvPr id="737"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dirty="0"/>
            </a:p>
          </p:txBody>
        </p:sp>
        <p:sp>
          <p:nvSpPr>
            <p:cNvPr id="738"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dirty="0"/>
            </a:p>
          </p:txBody>
        </p:sp>
        <p:sp>
          <p:nvSpPr>
            <p:cNvPr id="739"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dirty="0"/>
            </a:p>
          </p:txBody>
        </p:sp>
        <p:sp>
          <p:nvSpPr>
            <p:cNvPr id="740"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dirty="0"/>
            </a:p>
          </p:txBody>
        </p:sp>
        <p:sp>
          <p:nvSpPr>
            <p:cNvPr id="741"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dirty="0"/>
            </a:p>
          </p:txBody>
        </p:sp>
        <p:sp>
          <p:nvSpPr>
            <p:cNvPr id="742"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dirty="0"/>
            </a:p>
          </p:txBody>
        </p:sp>
        <p:sp>
          <p:nvSpPr>
            <p:cNvPr id="743"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dirty="0"/>
            </a:p>
          </p:txBody>
        </p:sp>
        <p:sp>
          <p:nvSpPr>
            <p:cNvPr id="744"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dirty="0"/>
            </a:p>
          </p:txBody>
        </p:sp>
        <p:sp>
          <p:nvSpPr>
            <p:cNvPr id="745"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dirty="0"/>
            </a:p>
          </p:txBody>
        </p:sp>
        <p:sp>
          <p:nvSpPr>
            <p:cNvPr id="746"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dirty="0"/>
            </a:p>
          </p:txBody>
        </p:sp>
        <p:sp>
          <p:nvSpPr>
            <p:cNvPr id="747"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dirty="0"/>
            </a:p>
          </p:txBody>
        </p:sp>
        <p:sp>
          <p:nvSpPr>
            <p:cNvPr id="748"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dirty="0"/>
            </a:p>
          </p:txBody>
        </p:sp>
        <p:sp>
          <p:nvSpPr>
            <p:cNvPr id="749"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750"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dirty="0"/>
            </a:p>
          </p:txBody>
        </p:sp>
        <p:sp>
          <p:nvSpPr>
            <p:cNvPr id="751"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dirty="0"/>
            </a:p>
          </p:txBody>
        </p:sp>
        <p:sp>
          <p:nvSpPr>
            <p:cNvPr id="752"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dirty="0"/>
            </a:p>
          </p:txBody>
        </p:sp>
        <p:sp>
          <p:nvSpPr>
            <p:cNvPr id="753"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dirty="0"/>
            </a:p>
          </p:txBody>
        </p:sp>
        <p:sp>
          <p:nvSpPr>
            <p:cNvPr id="754"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dirty="0"/>
            </a:p>
          </p:txBody>
        </p:sp>
        <p:sp>
          <p:nvSpPr>
            <p:cNvPr id="755"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dirty="0"/>
            </a:p>
          </p:txBody>
        </p:sp>
        <p:sp>
          <p:nvSpPr>
            <p:cNvPr id="756"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dirty="0"/>
            </a:p>
          </p:txBody>
        </p:sp>
        <p:sp>
          <p:nvSpPr>
            <p:cNvPr id="757"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dirty="0"/>
            </a:p>
          </p:txBody>
        </p:sp>
        <p:sp>
          <p:nvSpPr>
            <p:cNvPr id="758"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dirty="0"/>
            </a:p>
          </p:txBody>
        </p:sp>
        <p:sp>
          <p:nvSpPr>
            <p:cNvPr id="7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7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7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7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763"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764"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dirty="0"/>
            </a:p>
          </p:txBody>
        </p:sp>
        <p:sp>
          <p:nvSpPr>
            <p:cNvPr id="765"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dirty="0"/>
            </a:p>
          </p:txBody>
        </p:sp>
        <p:sp>
          <p:nvSpPr>
            <p:cNvPr id="766"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dirty="0"/>
            </a:p>
          </p:txBody>
        </p:sp>
        <p:sp>
          <p:nvSpPr>
            <p:cNvPr id="767"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dirty="0"/>
            </a:p>
          </p:txBody>
        </p:sp>
        <p:sp>
          <p:nvSpPr>
            <p:cNvPr id="768"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dirty="0"/>
            </a:p>
          </p:txBody>
        </p:sp>
        <p:sp>
          <p:nvSpPr>
            <p:cNvPr id="769"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770"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7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7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7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7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7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7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7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79"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8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81"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782"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783"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84"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85"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86"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8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dirty="0"/>
            </a:p>
          </p:txBody>
        </p:sp>
        <p:sp>
          <p:nvSpPr>
            <p:cNvPr id="78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dirty="0"/>
            </a:p>
          </p:txBody>
        </p:sp>
        <p:sp>
          <p:nvSpPr>
            <p:cNvPr id="79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dirty="0"/>
            </a:p>
          </p:txBody>
        </p:sp>
        <p:sp>
          <p:nvSpPr>
            <p:cNvPr id="79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dirty="0"/>
            </a:p>
          </p:txBody>
        </p:sp>
        <p:sp>
          <p:nvSpPr>
            <p:cNvPr id="79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79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79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79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79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79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79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79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80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80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0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0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80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0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80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80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81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81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204"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205"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06"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207"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208"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1209"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210"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11"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1212"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213"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214"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1215"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216"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17"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1218"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1219"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220"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1221"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1223"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4"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25"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1226"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1227"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28"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1229"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1230"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1231"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1232"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33"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1234"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1235"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dirty="0"/>
            </a:p>
          </p:txBody>
        </p:sp>
        <p:sp>
          <p:nvSpPr>
            <p:cNvPr id="1236"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237"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238"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dirty="0"/>
            </a:p>
          </p:txBody>
        </p:sp>
        <p:sp>
          <p:nvSpPr>
            <p:cNvPr id="1239"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240"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241"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1242"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1243"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44"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1245"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1246"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dirty="0"/>
            </a:p>
          </p:txBody>
        </p:sp>
        <p:sp>
          <p:nvSpPr>
            <p:cNvPr id="1247"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248"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2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dirty="0"/>
            </a:p>
          </p:txBody>
        </p:sp>
        <p:sp>
          <p:nvSpPr>
            <p:cNvPr id="12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2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dirty="0"/>
            </a:p>
          </p:txBody>
        </p:sp>
        <p:sp>
          <p:nvSpPr>
            <p:cNvPr id="12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2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dirty="0"/>
            </a:p>
          </p:txBody>
        </p:sp>
        <p:sp>
          <p:nvSpPr>
            <p:cNvPr id="12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dirty="0"/>
            </a:p>
          </p:txBody>
        </p:sp>
        <p:sp>
          <p:nvSpPr>
            <p:cNvPr id="12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57"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dirty="0"/>
            </a:p>
          </p:txBody>
        </p:sp>
        <p:sp>
          <p:nvSpPr>
            <p:cNvPr id="1258"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259"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260"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dirty="0"/>
            </a:p>
          </p:txBody>
        </p:sp>
        <p:sp>
          <p:nvSpPr>
            <p:cNvPr id="1261"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262"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263"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dirty="0"/>
            </a:p>
          </p:txBody>
        </p:sp>
        <p:sp>
          <p:nvSpPr>
            <p:cNvPr id="1264"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265"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266"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dirty="0"/>
            </a:p>
          </p:txBody>
        </p:sp>
        <p:sp>
          <p:nvSpPr>
            <p:cNvPr id="1267"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268"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269"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dirty="0"/>
            </a:p>
          </p:txBody>
        </p:sp>
        <p:sp>
          <p:nvSpPr>
            <p:cNvPr id="1270"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271"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272"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dirty="0"/>
            </a:p>
          </p:txBody>
        </p:sp>
        <p:sp>
          <p:nvSpPr>
            <p:cNvPr id="1273"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274"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275"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dirty="0"/>
            </a:p>
          </p:txBody>
        </p:sp>
        <p:sp>
          <p:nvSpPr>
            <p:cNvPr id="1276"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277"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278"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dirty="0"/>
            </a:p>
          </p:txBody>
        </p:sp>
        <p:sp>
          <p:nvSpPr>
            <p:cNvPr id="1279"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280"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281"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1282"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dirty="0"/>
            </a:p>
          </p:txBody>
        </p:sp>
        <p:sp>
          <p:nvSpPr>
            <p:cNvPr id="1283"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84"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85"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1286"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1287"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288"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89"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290"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91"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1292"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293"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94"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295"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dirty="0"/>
            </a:p>
          </p:txBody>
        </p:sp>
        <p:sp>
          <p:nvSpPr>
            <p:cNvPr id="1296"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297"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298"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299"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dirty="0"/>
            </a:p>
          </p:txBody>
        </p:sp>
        <p:sp>
          <p:nvSpPr>
            <p:cNvPr id="1300"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301"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302"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dirty="0"/>
            </a:p>
          </p:txBody>
        </p:sp>
        <p:sp>
          <p:nvSpPr>
            <p:cNvPr id="1303"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304"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305"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30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dirty="0"/>
            </a:p>
          </p:txBody>
        </p:sp>
        <p:sp>
          <p:nvSpPr>
            <p:cNvPr id="130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30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309"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310"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311"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312"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313"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314"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315"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316"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1317"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1318"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319"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1320"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321"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dirty="0"/>
            </a:p>
          </p:txBody>
        </p:sp>
        <p:sp>
          <p:nvSpPr>
            <p:cNvPr id="1322"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323"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324"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325"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1326"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327"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328"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1329"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330"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1331"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332"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dirty="0"/>
            </a:p>
          </p:txBody>
        </p:sp>
        <p:sp>
          <p:nvSpPr>
            <p:cNvPr id="1333"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dirty="0"/>
            </a:p>
          </p:txBody>
        </p:sp>
        <p:sp>
          <p:nvSpPr>
            <p:cNvPr id="1334"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dirty="0"/>
            </a:p>
          </p:txBody>
        </p:sp>
        <p:sp>
          <p:nvSpPr>
            <p:cNvPr id="1335"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dirty="0"/>
            </a:p>
          </p:txBody>
        </p:sp>
        <p:sp>
          <p:nvSpPr>
            <p:cNvPr id="1336"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1337"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dirty="0"/>
            </a:p>
          </p:txBody>
        </p:sp>
        <p:sp>
          <p:nvSpPr>
            <p:cNvPr id="1338"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1339"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1340"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dirty="0"/>
            </a:p>
          </p:txBody>
        </p:sp>
        <p:sp>
          <p:nvSpPr>
            <p:cNvPr id="1341"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dirty="0"/>
            </a:p>
          </p:txBody>
        </p:sp>
        <p:sp>
          <p:nvSpPr>
            <p:cNvPr id="1342"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dirty="0"/>
            </a:p>
          </p:txBody>
        </p:sp>
        <p:sp>
          <p:nvSpPr>
            <p:cNvPr id="1343"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1344"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dirty="0"/>
            </a:p>
          </p:txBody>
        </p:sp>
        <p:sp>
          <p:nvSpPr>
            <p:cNvPr id="1345"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dirty="0"/>
            </a:p>
          </p:txBody>
        </p:sp>
        <p:sp>
          <p:nvSpPr>
            <p:cNvPr id="1346"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1347"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348"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1349"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1350"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1351"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352"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1353"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135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dirty="0"/>
            </a:p>
          </p:txBody>
        </p:sp>
        <p:sp>
          <p:nvSpPr>
            <p:cNvPr id="135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35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dirty="0"/>
            </a:p>
          </p:txBody>
        </p:sp>
        <p:sp>
          <p:nvSpPr>
            <p:cNvPr id="135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dirty="0"/>
            </a:p>
          </p:txBody>
        </p:sp>
        <p:sp>
          <p:nvSpPr>
            <p:cNvPr id="1358"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dirty="0"/>
            </a:p>
          </p:txBody>
        </p:sp>
        <p:sp>
          <p:nvSpPr>
            <p:cNvPr id="1359"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36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361"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dirty="0"/>
            </a:p>
          </p:txBody>
        </p:sp>
        <p:sp>
          <p:nvSpPr>
            <p:cNvPr id="136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36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364"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365"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dirty="0"/>
            </a:p>
          </p:txBody>
        </p:sp>
        <p:sp>
          <p:nvSpPr>
            <p:cNvPr id="1366"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1367"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368"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1369"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dirty="0"/>
            </a:p>
          </p:txBody>
        </p:sp>
        <p:sp>
          <p:nvSpPr>
            <p:cNvPr id="1370"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371"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372"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373"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374"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375"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376"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377"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38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dirty="0"/>
            </a:p>
          </p:txBody>
        </p:sp>
        <p:sp>
          <p:nvSpPr>
            <p:cNvPr id="138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38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138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dirty="0"/>
            </a:p>
          </p:txBody>
        </p:sp>
        <p:sp>
          <p:nvSpPr>
            <p:cNvPr id="138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138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138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38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39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39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40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40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40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40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dirty="0"/>
            </a:p>
          </p:txBody>
        </p:sp>
        <p:sp>
          <p:nvSpPr>
            <p:cNvPr id="140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40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40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140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41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41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sp>
          <p:nvSpPr>
            <p:cNvPr id="141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141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dirty="0"/>
            </a:p>
          </p:txBody>
        </p:sp>
        <p:sp>
          <p:nvSpPr>
            <p:cNvPr id="141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dirty="0"/>
            </a:p>
          </p:txBody>
        </p:sp>
        <p:sp>
          <p:nvSpPr>
            <p:cNvPr id="141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41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41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3" name="Group 1439"/>
            <p:cNvGrpSpPr/>
            <p:nvPr/>
          </p:nvGrpSpPr>
          <p:grpSpPr>
            <a:xfrm>
              <a:off x="24605" y="1683248"/>
              <a:ext cx="1051859" cy="1802177"/>
              <a:chOff x="24605" y="1683248"/>
              <a:chExt cx="1051859" cy="1802177"/>
            </a:xfrm>
          </p:grpSpPr>
          <p:sp>
            <p:nvSpPr>
              <p:cNvPr id="144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44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44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44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44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44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44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44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44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45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45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45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dirty="0"/>
              </a:p>
            </p:txBody>
          </p:sp>
          <p:sp>
            <p:nvSpPr>
              <p:cNvPr id="145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45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45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45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45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45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grpSp>
        <p:sp>
          <p:nvSpPr>
            <p:cNvPr id="335"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6"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337"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Box 4"/>
          <p:cNvSpPr txBox="1">
            <a:spLocks noChangeArrowheads="1"/>
          </p:cNvSpPr>
          <p:nvPr/>
        </p:nvSpPr>
        <p:spPr bwMode="auto">
          <a:xfrm>
            <a:off x="246063" y="6443663"/>
            <a:ext cx="8686800" cy="368300"/>
          </a:xfrm>
          <a:prstGeom prst="rect">
            <a:avLst/>
          </a:prstGeom>
          <a:solidFill>
            <a:schemeClr val="bg1"/>
          </a:solidFill>
          <a:ln w="9525">
            <a:noFill/>
            <a:miter lim="800000"/>
            <a:headEnd/>
            <a:tailEnd/>
          </a:ln>
        </p:spPr>
        <p:txBody>
          <a:bodyPr>
            <a:spAutoFit/>
          </a:bodyPr>
          <a:lstStyle/>
          <a:p>
            <a:endParaRPr lang="en-US" dirty="0"/>
          </a:p>
        </p:txBody>
      </p:sp>
      <p:graphicFrame>
        <p:nvGraphicFramePr>
          <p:cNvPr id="2050" name="Object 9"/>
          <p:cNvGraphicFramePr>
            <a:graphicFrameLocks noChangeAspect="1"/>
          </p:cNvGraphicFramePr>
          <p:nvPr/>
        </p:nvGraphicFramePr>
        <p:xfrm>
          <a:off x="304800" y="-381000"/>
          <a:ext cx="8534400" cy="6466766"/>
        </p:xfrm>
        <a:graphic>
          <a:graphicData uri="http://schemas.openxmlformats.org/presentationml/2006/ole">
            <p:oleObj spid="_x0000_s180226" name="Visio" r:id="rId5" imgW="7349996" imgH="5155358" progId="Visio.Drawing.11">
              <p:embed/>
            </p:oleObj>
          </a:graphicData>
        </a:graphic>
      </p:graphicFrame>
      <p:sp>
        <p:nvSpPr>
          <p:cNvPr id="2052" name="Rectangle 2"/>
          <p:cNvSpPr>
            <a:spLocks noGrp="1" noChangeArrowheads="1"/>
          </p:cNvSpPr>
          <p:nvPr>
            <p:ph type="title"/>
          </p:nvPr>
        </p:nvSpPr>
        <p:spPr>
          <a:xfrm>
            <a:off x="152400" y="76200"/>
            <a:ext cx="8686800" cy="762000"/>
          </a:xfrm>
        </p:spPr>
        <p:txBody>
          <a:bodyPr/>
          <a:lstStyle/>
          <a:p>
            <a:pPr eaLnBrk="1" hangingPunct="1"/>
            <a:r>
              <a:rPr lang="en-US" dirty="0" smtClean="0"/>
              <a:t>QMSS Architecture (KeyStone 1)</a:t>
            </a:r>
          </a:p>
        </p:txBody>
      </p:sp>
      <p:sp>
        <p:nvSpPr>
          <p:cNvPr id="2053" name="Rectangle 3"/>
          <p:cNvSpPr>
            <a:spLocks noGrp="1" noChangeArrowheads="1"/>
          </p:cNvSpPr>
          <p:nvPr>
            <p:ph idx="1"/>
          </p:nvPr>
        </p:nvSpPr>
        <p:spPr>
          <a:xfrm>
            <a:off x="333375" y="1033463"/>
            <a:ext cx="4391025" cy="5367337"/>
          </a:xfrm>
        </p:spPr>
        <p:txBody>
          <a:bodyPr/>
          <a:lstStyle/>
          <a:p>
            <a:pPr eaLnBrk="1" hangingPunct="1">
              <a:lnSpc>
                <a:spcPct val="90000"/>
              </a:lnSpc>
              <a:buFont typeface="Arial" charset="0"/>
              <a:buNone/>
            </a:pPr>
            <a:r>
              <a:rPr lang="en-US" sz="2400" dirty="0" smtClean="0"/>
              <a:t>Major HW components of the QMSS:</a:t>
            </a:r>
          </a:p>
          <a:p>
            <a:pPr eaLnBrk="1" hangingPunct="1">
              <a:lnSpc>
                <a:spcPct val="90000"/>
              </a:lnSpc>
            </a:pPr>
            <a:r>
              <a:rPr lang="en-US" sz="2000" dirty="0" smtClean="0"/>
              <a:t>Queue Manager and 8192 queues’ headers</a:t>
            </a:r>
          </a:p>
          <a:p>
            <a:pPr eaLnBrk="1" hangingPunct="1">
              <a:lnSpc>
                <a:spcPct val="90000"/>
              </a:lnSpc>
            </a:pPr>
            <a:r>
              <a:rPr lang="en-US" sz="2000" dirty="0" smtClean="0"/>
              <a:t>Two PDSPs (Packed Data Structure Processors):</a:t>
            </a:r>
          </a:p>
          <a:p>
            <a:pPr lvl="1" eaLnBrk="1" hangingPunct="1">
              <a:lnSpc>
                <a:spcPct val="90000"/>
              </a:lnSpc>
            </a:pPr>
            <a:r>
              <a:rPr lang="en-US" sz="2000" dirty="0" smtClean="0"/>
              <a:t>Descriptor Accumulation / Queue Monitoring</a:t>
            </a:r>
          </a:p>
          <a:p>
            <a:pPr lvl="1" eaLnBrk="1" hangingPunct="1">
              <a:lnSpc>
                <a:spcPct val="90000"/>
              </a:lnSpc>
            </a:pPr>
            <a:r>
              <a:rPr lang="en-US" sz="2000" dirty="0" smtClean="0"/>
              <a:t>Load Balancing and Traffic Shaping</a:t>
            </a:r>
          </a:p>
          <a:p>
            <a:pPr lvl="1" eaLnBrk="1" hangingPunct="1">
              <a:lnSpc>
                <a:spcPct val="90000"/>
              </a:lnSpc>
            </a:pPr>
            <a:r>
              <a:rPr lang="en-US" sz="2000" dirty="0" smtClean="0"/>
              <a:t>TI provides firmware code to the APDSP, the user does not develop any firmware code</a:t>
            </a:r>
          </a:p>
          <a:p>
            <a:pPr eaLnBrk="1" hangingPunct="1">
              <a:lnSpc>
                <a:spcPct val="90000"/>
              </a:lnSpc>
            </a:pPr>
            <a:r>
              <a:rPr lang="en-US" sz="2000" dirty="0" smtClean="0"/>
              <a:t>Interrupt Distributor (INTD) module</a:t>
            </a:r>
          </a:p>
          <a:p>
            <a:pPr eaLnBrk="1" hangingPunct="1">
              <a:lnSpc>
                <a:spcPct val="90000"/>
              </a:lnSpc>
            </a:pPr>
            <a:r>
              <a:rPr lang="en-US" sz="2000" dirty="0" smtClean="0"/>
              <a:t>Two timers</a:t>
            </a:r>
          </a:p>
          <a:p>
            <a:pPr eaLnBrk="1" hangingPunct="1">
              <a:lnSpc>
                <a:spcPct val="90000"/>
              </a:lnSpc>
            </a:pPr>
            <a:r>
              <a:rPr lang="en-US" sz="2000" dirty="0" smtClean="0"/>
              <a:t>Internal RAM – a hardware link list  for descriptors’ indices (16K entries) </a:t>
            </a:r>
          </a:p>
          <a:p>
            <a:pPr eaLnBrk="1" hangingPunct="1">
              <a:lnSpc>
                <a:spcPct val="90000"/>
              </a:lnSpc>
            </a:pPr>
            <a:r>
              <a:rPr lang="en-US" sz="2000" dirty="0" smtClean="0"/>
              <a:t>Infrastructure PKTDMA</a:t>
            </a:r>
          </a:p>
          <a:p>
            <a:pPr lvl="1" eaLnBrk="1" hangingPunct="1">
              <a:lnSpc>
                <a:spcPct val="90000"/>
              </a:lnSpc>
            </a:pPr>
            <a:r>
              <a:rPr lang="en-US" sz="1600" dirty="0" smtClean="0"/>
              <a:t>Supports internal traffic (core to core)</a:t>
            </a:r>
          </a:p>
        </p:txBody>
      </p:sp>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2"/>
          <p:cNvSpPr>
            <a:spLocks noGrp="1" noChangeArrowheads="1"/>
          </p:cNvSpPr>
          <p:nvPr>
            <p:ph type="title" idx="4294967295"/>
          </p:nvPr>
        </p:nvSpPr>
        <p:spPr>
          <a:xfrm>
            <a:off x="381000" y="0"/>
            <a:ext cx="8458200" cy="838200"/>
          </a:xfrm>
        </p:spPr>
        <p:txBody>
          <a:bodyPr/>
          <a:lstStyle/>
          <a:p>
            <a:pPr eaLnBrk="1" hangingPunct="1"/>
            <a:r>
              <a:rPr lang="en-US" dirty="0" smtClean="0"/>
              <a:t>Keystone 2 QMSS Architecture</a:t>
            </a:r>
          </a:p>
        </p:txBody>
      </p:sp>
      <p:graphicFrame>
        <p:nvGraphicFramePr>
          <p:cNvPr id="204802" name="Object 2"/>
          <p:cNvGraphicFramePr>
            <a:graphicFrameLocks noChangeAspect="1"/>
          </p:cNvGraphicFramePr>
          <p:nvPr/>
        </p:nvGraphicFramePr>
        <p:xfrm>
          <a:off x="1524000" y="745091"/>
          <a:ext cx="6400800" cy="5690634"/>
        </p:xfrm>
        <a:graphic>
          <a:graphicData uri="http://schemas.openxmlformats.org/presentationml/2006/ole">
            <p:oleObj spid="_x0000_s181250" name="Visio" r:id="rId4" imgW="4510659" imgH="4009263" progId="Visio.Drawing.11">
              <p:embed/>
            </p:oleObj>
          </a:graphicData>
        </a:graphic>
      </p:graphicFrame>
    </p:spTree>
    <p:custDataLst>
      <p:tags r:id="rId2"/>
    </p:custDataLst>
    <p:extLst>
      <p:ext uri="{BB962C8B-B14F-4D97-AF65-F5344CB8AC3E}">
        <p14:creationId xmlns:p14="http://schemas.microsoft.com/office/powerpoint/2010/main" xmlns="" val="1142273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52400"/>
            <a:ext cx="8458200" cy="609600"/>
          </a:xfrm>
        </p:spPr>
        <p:txBody>
          <a:bodyPr/>
          <a:lstStyle/>
          <a:p>
            <a:pPr eaLnBrk="1" hangingPunct="1"/>
            <a:r>
              <a:rPr lang="en-US" dirty="0" smtClean="0"/>
              <a:t>QMSS: Queue Mapping</a:t>
            </a:r>
          </a:p>
        </p:txBody>
      </p:sp>
      <p:graphicFrame>
        <p:nvGraphicFramePr>
          <p:cNvPr id="218246" name="Group 134"/>
          <p:cNvGraphicFramePr>
            <a:graphicFrameLocks noGrp="1"/>
          </p:cNvGraphicFramePr>
          <p:nvPr>
            <p:ph sz="half" idx="2"/>
          </p:nvPr>
        </p:nvGraphicFramePr>
        <p:xfrm>
          <a:off x="228600" y="990600"/>
          <a:ext cx="8669973" cy="5296537"/>
        </p:xfrm>
        <a:graphic>
          <a:graphicData uri="http://schemas.openxmlformats.org/drawingml/2006/table">
            <a:tbl>
              <a:tblPr/>
              <a:tblGrid>
                <a:gridCol w="1373505"/>
                <a:gridCol w="743268"/>
                <a:gridCol w="1312227"/>
                <a:gridCol w="5240973"/>
              </a:tblGrid>
              <a:tr h="5761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Queue Range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Hardware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65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0 to 511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pdsp/firmware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Low Priority Accumulation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8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512 to 639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AIF2 Tx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8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640 to 651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PA Tx queues (PA PKTDMA uses the first 9 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652 to 671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CPintC0/intC1 auto-notification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672 to 687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SRIO Tx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8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688 to 695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FFTC_A and FFTC_B Tx queues (688..691 for FFTC_A)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696 to 703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General 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704 to 735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pdsp/firmware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High Priority Accumulation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736 to 799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Starvation counter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1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800 to 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QMSS Tx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832 to 863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Queues for traffic shaping (supported by specific firmware)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864 to 895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HyperLink queues for external chip connections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6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896 to 8191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7296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General 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Rectangle 2"/>
          <p:cNvSpPr>
            <a:spLocks noGrp="1" noChangeArrowheads="1"/>
          </p:cNvSpPr>
          <p:nvPr>
            <p:ph type="title" idx="4294967295"/>
          </p:nvPr>
        </p:nvSpPr>
        <p:spPr>
          <a:xfrm>
            <a:off x="342900" y="76200"/>
            <a:ext cx="8458200" cy="1600200"/>
          </a:xfrm>
        </p:spPr>
        <p:txBody>
          <a:bodyPr/>
          <a:lstStyle/>
          <a:p>
            <a:pPr eaLnBrk="1" hangingPunct="1"/>
            <a:r>
              <a:rPr lang="en-US" dirty="0" smtClean="0"/>
              <a:t>Additional Queue Mapping for Keystone 2</a:t>
            </a:r>
          </a:p>
        </p:txBody>
      </p:sp>
      <p:graphicFrame>
        <p:nvGraphicFramePr>
          <p:cNvPr id="38046" name="Group 158"/>
          <p:cNvGraphicFramePr>
            <a:graphicFrameLocks noGrp="1"/>
          </p:cNvGraphicFramePr>
          <p:nvPr>
            <p:ph sz="half" idx="4294967295"/>
          </p:nvPr>
        </p:nvGraphicFramePr>
        <p:xfrm>
          <a:off x="177800" y="3098800"/>
          <a:ext cx="8669338" cy="2940052"/>
        </p:xfrm>
        <a:graphic>
          <a:graphicData uri="http://schemas.openxmlformats.org/drawingml/2006/table">
            <a:tbl>
              <a:tblPr/>
              <a:tblGrid>
                <a:gridCol w="1373188"/>
                <a:gridCol w="742950"/>
                <a:gridCol w="1541462"/>
                <a:gridCol w="5011738"/>
              </a:tblGrid>
              <a:tr h="327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Queue Range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Hardware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328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8192 to 8703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General Purpose, or Accumulator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8704 to 8735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ARM interrupt controller queue pend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8744 to 8851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Hyperlink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8844 to 8863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CPintC0/intC1 auto-notification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8864 to 8871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BCP Tx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8872 to 8887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FFTC_C, _D, _E and _F Tx queues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8992 to 9023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queue pend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QMSS Tx queues for pktDMA2 (Infrastructure pktDMA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9024 to 16383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7360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General Purpose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xmlns="" val="1626517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76200"/>
            <a:ext cx="8686800" cy="762000"/>
          </a:xfrm>
        </p:spPr>
        <p:txBody>
          <a:bodyPr/>
          <a:lstStyle/>
          <a:p>
            <a:pPr eaLnBrk="1" hangingPunct="1"/>
            <a:r>
              <a:rPr lang="en-US" dirty="0" smtClean="0"/>
              <a:t>QMSS: Descriptors</a:t>
            </a:r>
          </a:p>
        </p:txBody>
      </p:sp>
      <p:sp>
        <p:nvSpPr>
          <p:cNvPr id="17411" name="Rectangle 3"/>
          <p:cNvSpPr>
            <a:spLocks noGrp="1" noChangeArrowheads="1"/>
          </p:cNvSpPr>
          <p:nvPr>
            <p:ph idx="1"/>
          </p:nvPr>
        </p:nvSpPr>
        <p:spPr>
          <a:xfrm>
            <a:off x="333375" y="1033463"/>
            <a:ext cx="8467725" cy="5138737"/>
          </a:xfrm>
        </p:spPr>
        <p:txBody>
          <a:bodyPr/>
          <a:lstStyle/>
          <a:p>
            <a:pPr eaLnBrk="1" hangingPunct="1">
              <a:lnSpc>
                <a:spcPct val="90000"/>
              </a:lnSpc>
            </a:pPr>
            <a:r>
              <a:rPr lang="en-US" sz="2400" dirty="0" smtClean="0"/>
              <a:t>Descriptors move between queues and carry information and data.</a:t>
            </a:r>
          </a:p>
          <a:p>
            <a:pPr eaLnBrk="1" hangingPunct="1">
              <a:lnSpc>
                <a:spcPct val="90000"/>
              </a:lnSpc>
            </a:pPr>
            <a:r>
              <a:rPr lang="en-US" sz="2400" dirty="0" smtClean="0"/>
              <a:t>Descriptors are allocated in memory regions. Indices to descriptors are in the internal or external link ram</a:t>
            </a:r>
          </a:p>
          <a:p>
            <a:pPr eaLnBrk="1" hangingPunct="1">
              <a:lnSpc>
                <a:spcPct val="90000"/>
              </a:lnSpc>
            </a:pPr>
            <a:r>
              <a:rPr lang="en-US" sz="2400" dirty="0" smtClean="0"/>
              <a:t>Up to 20 memory regions may be defined for descriptor storage (LL2, MSMC, DDR).</a:t>
            </a:r>
          </a:p>
          <a:p>
            <a:pPr eaLnBrk="1" hangingPunct="1">
              <a:lnSpc>
                <a:spcPct val="90000"/>
              </a:lnSpc>
            </a:pPr>
            <a:r>
              <a:rPr lang="en-US" sz="2400" dirty="0" smtClean="0"/>
              <a:t>Up to 16K descriptors can be handled by internal Link RAM (Link RAM 0)</a:t>
            </a:r>
          </a:p>
          <a:p>
            <a:pPr eaLnBrk="1" hangingPunct="1">
              <a:lnSpc>
                <a:spcPct val="90000"/>
              </a:lnSpc>
            </a:pPr>
            <a:r>
              <a:rPr lang="en-US" sz="2400" dirty="0" smtClean="0"/>
              <a:t>Up to 512K descriptors can be supported in total.</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dirty="0" smtClean="0"/>
              <a:t>QMSS: Descriptor Memory Regions</a:t>
            </a:r>
          </a:p>
        </p:txBody>
      </p:sp>
      <p:sp>
        <p:nvSpPr>
          <p:cNvPr id="3076" name="Rectangle 3"/>
          <p:cNvSpPr>
            <a:spLocks noGrp="1" noChangeArrowheads="1"/>
          </p:cNvSpPr>
          <p:nvPr>
            <p:ph type="body" sz="half" idx="1"/>
          </p:nvPr>
        </p:nvSpPr>
        <p:spPr>
          <a:xfrm>
            <a:off x="333375" y="1185863"/>
            <a:ext cx="8201025" cy="1328737"/>
          </a:xfrm>
        </p:spPr>
        <p:txBody>
          <a:bodyPr/>
          <a:lstStyle/>
          <a:p>
            <a:pPr marL="0" indent="0" eaLnBrk="1" hangingPunct="1">
              <a:buNone/>
            </a:pPr>
            <a:r>
              <a:rPr lang="en-US" sz="2400" dirty="0" smtClean="0"/>
              <a:t>All Navigator descriptor memory regions are divided into </a:t>
            </a:r>
            <a:r>
              <a:rPr lang="en-US" sz="2400" i="1" dirty="0" smtClean="0"/>
              <a:t>equal-sized</a:t>
            </a:r>
            <a:r>
              <a:rPr lang="en-US" sz="2400" dirty="0" smtClean="0"/>
              <a:t> descriptors.  For example:</a:t>
            </a:r>
          </a:p>
          <a:p>
            <a:pPr eaLnBrk="1" hangingPunct="1"/>
            <a:endParaRPr lang="en-US" sz="2400" dirty="0" smtClean="0"/>
          </a:p>
        </p:txBody>
      </p:sp>
      <p:graphicFrame>
        <p:nvGraphicFramePr>
          <p:cNvPr id="3074" name="Object 6"/>
          <p:cNvGraphicFramePr>
            <a:graphicFrameLocks noChangeAspect="1"/>
          </p:cNvGraphicFramePr>
          <p:nvPr>
            <p:ph sz="half" idx="2"/>
          </p:nvPr>
        </p:nvGraphicFramePr>
        <p:xfrm>
          <a:off x="533400" y="2209800"/>
          <a:ext cx="2863850" cy="4006850"/>
        </p:xfrm>
        <a:graphic>
          <a:graphicData uri="http://schemas.openxmlformats.org/presentationml/2006/ole">
            <p:oleObj spid="_x0000_s182274" name="Visio" r:id="rId5" imgW="1695012" imgH="2372475" progId="Visio.Drawing.11">
              <p:embed/>
            </p:oleObj>
          </a:graphicData>
        </a:graphic>
      </p:graphicFrame>
      <p:sp>
        <p:nvSpPr>
          <p:cNvPr id="3077" name="Text Box 10"/>
          <p:cNvSpPr txBox="1">
            <a:spLocks noChangeArrowheads="1"/>
          </p:cNvSpPr>
          <p:nvPr/>
        </p:nvSpPr>
        <p:spPr bwMode="auto">
          <a:xfrm>
            <a:off x="4419600" y="2590800"/>
            <a:ext cx="2682875" cy="2308324"/>
          </a:xfrm>
          <a:prstGeom prst="rect">
            <a:avLst/>
          </a:prstGeom>
          <a:noFill/>
          <a:ln w="12700" algn="ctr">
            <a:solidFill>
              <a:schemeClr val="tx1"/>
            </a:solidFill>
            <a:miter lim="800000"/>
            <a:headEnd/>
            <a:tailEnd/>
          </a:ln>
        </p:spPr>
        <p:txBody>
          <a:bodyPr>
            <a:spAutoFit/>
          </a:bodyPr>
          <a:lstStyle/>
          <a:p>
            <a:pPr algn="ctr"/>
            <a:r>
              <a:rPr lang="en-US" dirty="0"/>
              <a:t>Memory regions are </a:t>
            </a:r>
            <a:r>
              <a:rPr lang="en-US" i="1" u="sng" dirty="0"/>
              <a:t>always</a:t>
            </a:r>
            <a:r>
              <a:rPr lang="en-US" dirty="0"/>
              <a:t> aligned to</a:t>
            </a:r>
            <a:br>
              <a:rPr lang="en-US" dirty="0"/>
            </a:br>
            <a:r>
              <a:rPr lang="en-US" dirty="0"/>
              <a:t>16-byte boundaries and descriptors are </a:t>
            </a:r>
            <a:r>
              <a:rPr lang="en-US" i="1" u="sng" dirty="0"/>
              <a:t>always</a:t>
            </a:r>
            <a:r>
              <a:rPr lang="en-US" dirty="0"/>
              <a:t> multiples of 16 bytes</a:t>
            </a:r>
            <a:r>
              <a:rPr lang="en-US" dirty="0" smtClean="0"/>
              <a:t>.</a:t>
            </a:r>
          </a:p>
          <a:p>
            <a:pPr algn="ctr"/>
            <a:r>
              <a:rPr lang="en-US" dirty="0" smtClean="0"/>
              <a:t>Number of descriptors in a region is always power of 2 (at least 32)</a:t>
            </a:r>
            <a:endParaRPr lang="en-US" dirty="0"/>
          </a:p>
        </p:txBody>
      </p:sp>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dirty="0" smtClean="0"/>
              <a:t>QMSS: Descriptor Types</a:t>
            </a:r>
          </a:p>
        </p:txBody>
      </p:sp>
      <p:sp>
        <p:nvSpPr>
          <p:cNvPr id="5125" name="Rectangle 3"/>
          <p:cNvSpPr>
            <a:spLocks noGrp="1" noChangeArrowheads="1"/>
          </p:cNvSpPr>
          <p:nvPr>
            <p:ph type="body" sz="half" idx="1"/>
          </p:nvPr>
        </p:nvSpPr>
        <p:spPr>
          <a:xfrm>
            <a:off x="333375" y="1185863"/>
            <a:ext cx="4157663" cy="5138737"/>
          </a:xfrm>
        </p:spPr>
        <p:txBody>
          <a:bodyPr/>
          <a:lstStyle/>
          <a:p>
            <a:pPr eaLnBrk="1" hangingPunct="1">
              <a:lnSpc>
                <a:spcPct val="90000"/>
              </a:lnSpc>
            </a:pPr>
            <a:r>
              <a:rPr lang="en-US" sz="2400" dirty="0" smtClean="0"/>
              <a:t>Two descriptor types are used within Navigator:</a:t>
            </a:r>
          </a:p>
          <a:p>
            <a:pPr lvl="1" eaLnBrk="1" hangingPunct="1">
              <a:lnSpc>
                <a:spcPct val="90000"/>
              </a:lnSpc>
            </a:pPr>
            <a:r>
              <a:rPr lang="en-US" sz="2000" dirty="0" smtClean="0">
                <a:solidFill>
                  <a:srgbClr val="0000FF"/>
                </a:solidFill>
              </a:rPr>
              <a:t>Host</a:t>
            </a:r>
            <a:r>
              <a:rPr lang="en-US" sz="2000" dirty="0" smtClean="0"/>
              <a:t> type provide flexibility, but are more difficult to use:</a:t>
            </a:r>
          </a:p>
          <a:p>
            <a:pPr lvl="2" eaLnBrk="1" hangingPunct="1">
              <a:lnSpc>
                <a:spcPct val="90000"/>
              </a:lnSpc>
            </a:pPr>
            <a:r>
              <a:rPr lang="en-US" sz="1800" dirty="0" smtClean="0"/>
              <a:t>Contains a header with a pointer to the payload.</a:t>
            </a:r>
          </a:p>
          <a:p>
            <a:pPr lvl="2" eaLnBrk="1" hangingPunct="1">
              <a:lnSpc>
                <a:spcPct val="90000"/>
              </a:lnSpc>
            </a:pPr>
            <a:r>
              <a:rPr lang="en-US" sz="1800" dirty="0" smtClean="0"/>
              <a:t>Can be linked together (packet length is the sum of payload (buffer) sizes).</a:t>
            </a:r>
          </a:p>
          <a:p>
            <a:pPr lvl="2" eaLnBrk="1" hangingPunct="1">
              <a:lnSpc>
                <a:spcPct val="90000"/>
              </a:lnSpc>
            </a:pPr>
            <a:endParaRPr lang="en-US" sz="1800" dirty="0" smtClean="0"/>
          </a:p>
          <a:p>
            <a:pPr lvl="1" eaLnBrk="1" hangingPunct="1">
              <a:lnSpc>
                <a:spcPct val="90000"/>
              </a:lnSpc>
            </a:pPr>
            <a:r>
              <a:rPr lang="en-US" sz="2000" dirty="0" smtClean="0">
                <a:solidFill>
                  <a:srgbClr val="0000FF"/>
                </a:solidFill>
              </a:rPr>
              <a:t>Monolithic</a:t>
            </a:r>
            <a:r>
              <a:rPr lang="en-US" sz="2000" dirty="0" smtClean="0"/>
              <a:t> type are less flexible, but easier to use:</a:t>
            </a:r>
          </a:p>
          <a:p>
            <a:pPr lvl="2" eaLnBrk="1" hangingPunct="1">
              <a:lnSpc>
                <a:spcPct val="90000"/>
              </a:lnSpc>
            </a:pPr>
            <a:r>
              <a:rPr lang="en-US" sz="1800" dirty="0" smtClean="0"/>
              <a:t>Descriptor contains the header </a:t>
            </a:r>
            <a:r>
              <a:rPr lang="en-US" sz="1800" u="sng" dirty="0" smtClean="0"/>
              <a:t>and</a:t>
            </a:r>
            <a:r>
              <a:rPr lang="en-US" sz="1800" dirty="0" smtClean="0"/>
              <a:t> payload.</a:t>
            </a:r>
          </a:p>
          <a:p>
            <a:pPr lvl="2" eaLnBrk="1" hangingPunct="1">
              <a:lnSpc>
                <a:spcPct val="90000"/>
              </a:lnSpc>
            </a:pPr>
            <a:r>
              <a:rPr lang="en-US" sz="1800" dirty="0" smtClean="0"/>
              <a:t>Cannot be linked together.</a:t>
            </a:r>
          </a:p>
          <a:p>
            <a:pPr lvl="2" eaLnBrk="1" hangingPunct="1">
              <a:lnSpc>
                <a:spcPct val="90000"/>
              </a:lnSpc>
            </a:pPr>
            <a:r>
              <a:rPr lang="en-US" sz="1800" dirty="0" smtClean="0"/>
              <a:t>All payload buffers are equally sized (per region).</a:t>
            </a:r>
          </a:p>
        </p:txBody>
      </p:sp>
      <p:graphicFrame>
        <p:nvGraphicFramePr>
          <p:cNvPr id="5122" name="Object 4"/>
          <p:cNvGraphicFramePr>
            <a:graphicFrameLocks noChangeAspect="1"/>
          </p:cNvGraphicFramePr>
          <p:nvPr>
            <p:ph sz="quarter" idx="2"/>
          </p:nvPr>
        </p:nvGraphicFramePr>
        <p:xfrm>
          <a:off x="5029200" y="1752600"/>
          <a:ext cx="2973388" cy="2212975"/>
        </p:xfrm>
        <a:graphic>
          <a:graphicData uri="http://schemas.openxmlformats.org/presentationml/2006/ole">
            <p:oleObj spid="_x0000_s184322" name="Visio" r:id="rId5" imgW="2591991" imgH="1928991" progId="Visio.Drawing.11">
              <p:embed/>
            </p:oleObj>
          </a:graphicData>
        </a:graphic>
      </p:graphicFrame>
      <p:graphicFrame>
        <p:nvGraphicFramePr>
          <p:cNvPr id="5123" name="Object 6"/>
          <p:cNvGraphicFramePr>
            <a:graphicFrameLocks noChangeAspect="1"/>
          </p:cNvGraphicFramePr>
          <p:nvPr>
            <p:ph sz="quarter" idx="3"/>
          </p:nvPr>
        </p:nvGraphicFramePr>
        <p:xfrm>
          <a:off x="5029200" y="4572000"/>
          <a:ext cx="1225550" cy="1493838"/>
        </p:xfrm>
        <a:graphic>
          <a:graphicData uri="http://schemas.openxmlformats.org/presentationml/2006/ole">
            <p:oleObj spid="_x0000_s184323" name="Visio" r:id="rId6" imgW="1037630" imgH="126599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290946" y="748145"/>
            <a:ext cx="8458200" cy="657225"/>
          </a:xfrm>
        </p:spPr>
        <p:txBody>
          <a:bodyPr/>
          <a:lstStyle/>
          <a:p>
            <a:r>
              <a:rPr lang="en-US" dirty="0" smtClean="0"/>
              <a:t>Objectives</a:t>
            </a:r>
          </a:p>
        </p:txBody>
      </p:sp>
      <p:sp>
        <p:nvSpPr>
          <p:cNvPr id="23554" name="Rectangle 3"/>
          <p:cNvSpPr>
            <a:spLocks noGrp="1" noChangeArrowheads="1"/>
          </p:cNvSpPr>
          <p:nvPr>
            <p:ph type="body" idx="1"/>
          </p:nvPr>
        </p:nvSpPr>
        <p:spPr>
          <a:xfrm>
            <a:off x="333375" y="1423555"/>
            <a:ext cx="8467725" cy="4720070"/>
          </a:xfrm>
        </p:spPr>
        <p:txBody>
          <a:bodyPr/>
          <a:lstStyle/>
          <a:p>
            <a:pPr algn="ctr">
              <a:buNone/>
            </a:pPr>
            <a:r>
              <a:rPr lang="en-US" sz="2400" dirty="0" smtClean="0"/>
              <a:t>In this module, the student will be able to:</a:t>
            </a:r>
          </a:p>
          <a:p>
            <a:r>
              <a:rPr lang="en-US" sz="1800" dirty="0" smtClean="0"/>
              <a:t>Understand the importance and advantages of the Navigator</a:t>
            </a:r>
          </a:p>
          <a:p>
            <a:r>
              <a:rPr lang="en-US" sz="1800" dirty="0" smtClean="0"/>
              <a:t>Understand how the navigator is working  </a:t>
            </a:r>
          </a:p>
          <a:p>
            <a:r>
              <a:rPr lang="en-US" sz="1800" dirty="0" smtClean="0"/>
              <a:t>Understand what need to be configured during initialization and how to use the Navigator during run time</a:t>
            </a:r>
          </a:p>
          <a:p>
            <a:r>
              <a:rPr lang="en-US" sz="1800" dirty="0" smtClean="0"/>
              <a:t>Know what are the resources that TI developed to help configure and use the navigator</a:t>
            </a:r>
          </a:p>
          <a:p>
            <a:r>
              <a:rPr lang="en-US" sz="1800" dirty="0" smtClean="0"/>
              <a:t>Has a clear picture how to use the Navigator </a:t>
            </a:r>
          </a:p>
          <a:p>
            <a:endParaRPr lang="en-US" sz="1800" dirty="0" smtClean="0"/>
          </a:p>
          <a:p>
            <a:endParaRPr lang="en-US" sz="1800" dirty="0" smtClean="0"/>
          </a:p>
          <a:p>
            <a:endParaRPr lang="en-US" sz="1800" dirty="0" smtClean="0"/>
          </a:p>
          <a:p>
            <a:endParaRPr lang="en-US" sz="1800" dirty="0" smtClean="0"/>
          </a:p>
          <a:p>
            <a:endParaRPr lang="en-US" sz="1400" dirty="0" smtClean="0"/>
          </a:p>
          <a:p>
            <a:pPr>
              <a:buNone/>
            </a:pPr>
            <a:endParaRPr 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76200"/>
            <a:ext cx="8686800" cy="762000"/>
          </a:xfrm>
        </p:spPr>
        <p:txBody>
          <a:bodyPr/>
          <a:lstStyle/>
          <a:p>
            <a:pPr eaLnBrk="1" hangingPunct="1"/>
            <a:r>
              <a:rPr lang="en-US" dirty="0" smtClean="0"/>
              <a:t>Descriptors and Queues</a:t>
            </a:r>
          </a:p>
        </p:txBody>
      </p:sp>
      <p:sp>
        <p:nvSpPr>
          <p:cNvPr id="17411" name="Rectangle 3"/>
          <p:cNvSpPr>
            <a:spLocks noGrp="1" noChangeArrowheads="1"/>
          </p:cNvSpPr>
          <p:nvPr>
            <p:ph idx="1"/>
          </p:nvPr>
        </p:nvSpPr>
        <p:spPr>
          <a:xfrm>
            <a:off x="333375" y="1033463"/>
            <a:ext cx="8467725" cy="5443537"/>
          </a:xfrm>
        </p:spPr>
        <p:txBody>
          <a:bodyPr/>
          <a:lstStyle/>
          <a:p>
            <a:pPr eaLnBrk="1" hangingPunct="1">
              <a:lnSpc>
                <a:spcPct val="90000"/>
              </a:lnSpc>
            </a:pPr>
            <a:r>
              <a:rPr lang="en-US" sz="2400" dirty="0" smtClean="0"/>
              <a:t>When descriptors are created, they are loaded with pre-defined information and are pushed into Free Descriptor Queue (or queues) – one of the general purpose queues</a:t>
            </a:r>
          </a:p>
          <a:p>
            <a:pPr eaLnBrk="1" hangingPunct="1">
              <a:lnSpc>
                <a:spcPct val="90000"/>
              </a:lnSpc>
            </a:pPr>
            <a:r>
              <a:rPr lang="en-US" sz="2400" dirty="0" smtClean="0"/>
              <a:t>When a master (core or PKTDMA) needs to use a descriptor it pops it from a FDQ</a:t>
            </a:r>
          </a:p>
          <a:p>
            <a:pPr eaLnBrk="1" hangingPunct="1">
              <a:lnSpc>
                <a:spcPct val="90000"/>
              </a:lnSpc>
            </a:pPr>
            <a:r>
              <a:rPr lang="en-US" sz="2400" dirty="0" smtClean="0"/>
              <a:t>Each descriptor can be pushed into any one of the 8192 queues (in KeyStone 1)</a:t>
            </a:r>
          </a:p>
          <a:p>
            <a:pPr eaLnBrk="1" hangingPunct="1">
              <a:lnSpc>
                <a:spcPct val="90000"/>
              </a:lnSpc>
            </a:pPr>
            <a:r>
              <a:rPr lang="en-US" sz="2400" dirty="0" smtClean="0"/>
              <a:t>16K descriptors, each can be in any queue, how much hardware is needed for the queues?</a:t>
            </a:r>
          </a:p>
          <a:p>
            <a:pPr eaLnBrk="1" hangingPunct="1">
              <a:lnSpc>
                <a:spcPct val="90000"/>
              </a:lnSpc>
            </a:pPr>
            <a:endParaRPr lang="en-US" sz="1600" dirty="0" smtClean="0"/>
          </a:p>
          <a:p>
            <a:pPr eaLnBrk="1" hangingPunct="1">
              <a:lnSpc>
                <a:spcPct val="90000"/>
              </a:lnSpc>
            </a:pPr>
            <a:endParaRPr lang="en-US" sz="2400" dirty="0" smtClean="0"/>
          </a:p>
          <a:p>
            <a:pPr eaLnBrk="1" hangingPunct="1">
              <a:lnSpc>
                <a:spcPct val="90000"/>
              </a:lnSpc>
            </a:pPr>
            <a:endParaRPr lang="en-US" sz="2400" dirty="0" smtClean="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76200"/>
            <a:ext cx="8686800" cy="762000"/>
          </a:xfrm>
        </p:spPr>
        <p:txBody>
          <a:bodyPr/>
          <a:lstStyle/>
          <a:p>
            <a:pPr eaLnBrk="1" hangingPunct="1"/>
            <a:r>
              <a:rPr lang="en-US" dirty="0" smtClean="0"/>
              <a:t>Descriptors and Queues (2)</a:t>
            </a:r>
          </a:p>
        </p:txBody>
      </p:sp>
      <p:sp>
        <p:nvSpPr>
          <p:cNvPr id="17411" name="Rectangle 3"/>
          <p:cNvSpPr>
            <a:spLocks noGrp="1" noChangeArrowheads="1"/>
          </p:cNvSpPr>
          <p:nvPr>
            <p:ph idx="1"/>
          </p:nvPr>
        </p:nvSpPr>
        <p:spPr>
          <a:xfrm>
            <a:off x="333375" y="1033463"/>
            <a:ext cx="8467725" cy="5443537"/>
          </a:xfrm>
        </p:spPr>
        <p:txBody>
          <a:bodyPr/>
          <a:lstStyle/>
          <a:p>
            <a:pPr eaLnBrk="1" hangingPunct="1">
              <a:lnSpc>
                <a:spcPct val="90000"/>
              </a:lnSpc>
            </a:pPr>
            <a:r>
              <a:rPr lang="en-US" sz="2400" dirty="0" smtClean="0"/>
              <a:t>TI Implementation – using a link list (Link Ram) that index all descriptors,  a queue header that points to the top descriptor in the queue and a NULL value to indicate the last descriptor in the queue to manage descriptors and queues</a:t>
            </a:r>
          </a:p>
          <a:p>
            <a:pPr>
              <a:lnSpc>
                <a:spcPct val="120000"/>
              </a:lnSpc>
            </a:pPr>
            <a:r>
              <a:rPr lang="en-US" sz="2400" dirty="0" smtClean="0"/>
              <a:t>When a descriptor pointer is pushed or popped, an index is derived from the queue push/pop pointer</a:t>
            </a:r>
          </a:p>
          <a:p>
            <a:pPr lvl="1">
              <a:lnSpc>
                <a:spcPct val="120000"/>
              </a:lnSpc>
            </a:pPr>
            <a:r>
              <a:rPr lang="en-US" sz="2000" dirty="0" smtClean="0"/>
              <a:t>When a descriptor is </a:t>
            </a:r>
            <a:r>
              <a:rPr lang="en-US" sz="2000" i="1" dirty="0" smtClean="0"/>
              <a:t>pushed</a:t>
            </a:r>
            <a:r>
              <a:rPr lang="en-US" sz="2000" dirty="0" smtClean="0"/>
              <a:t> onto a queue, the queue manager converts the address to an index:</a:t>
            </a:r>
            <a:endParaRPr lang="en-US" sz="2000" dirty="0" smtClean="0">
              <a:solidFill>
                <a:srgbClr val="0000FF"/>
              </a:solidFill>
            </a:endParaRPr>
          </a:p>
          <a:p>
            <a:pPr lvl="2">
              <a:lnSpc>
                <a:spcPct val="120000"/>
              </a:lnSpc>
            </a:pPr>
            <a:r>
              <a:rPr lang="en-US" sz="1600" dirty="0" smtClean="0"/>
              <a:t>The descriptor is added to the queue by threading the indexed entry of the Link RAM into the queue’s linked list.</a:t>
            </a:r>
          </a:p>
          <a:p>
            <a:pPr lvl="1">
              <a:lnSpc>
                <a:spcPct val="120000"/>
              </a:lnSpc>
            </a:pPr>
            <a:r>
              <a:rPr lang="en-US" sz="2000" dirty="0" smtClean="0"/>
              <a:t>When a queue is </a:t>
            </a:r>
            <a:r>
              <a:rPr lang="en-US" sz="2000" i="1" dirty="0" smtClean="0"/>
              <a:t>popped</a:t>
            </a:r>
            <a:r>
              <a:rPr lang="en-US" sz="2000" dirty="0" smtClean="0"/>
              <a:t>, the queue manager converts the index back into an address:</a:t>
            </a:r>
          </a:p>
          <a:p>
            <a:pPr lvl="2">
              <a:lnSpc>
                <a:spcPct val="120000"/>
              </a:lnSpc>
            </a:pPr>
            <a:r>
              <a:rPr lang="en-US" sz="1600" dirty="0" smtClean="0"/>
              <a:t>The Link RAM is then rethreaded to remove this index.</a:t>
            </a:r>
          </a:p>
          <a:p>
            <a:pPr eaLnBrk="1" hangingPunct="1">
              <a:lnSpc>
                <a:spcPct val="90000"/>
              </a:lnSpc>
            </a:pPr>
            <a:endParaRPr lang="en-US" sz="2400" dirty="0" smtClean="0"/>
          </a:p>
          <a:p>
            <a:pPr eaLnBrk="1" hangingPunct="1">
              <a:lnSpc>
                <a:spcPct val="90000"/>
              </a:lnSpc>
            </a:pPr>
            <a:endParaRPr lang="en-US" sz="2400" dirty="0" smtClean="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smtClean="0"/>
              <a:t>QMSS: Descriptor Queuing (1)</a:t>
            </a:r>
          </a:p>
        </p:txBody>
      </p:sp>
      <p:sp>
        <p:nvSpPr>
          <p:cNvPr id="4100" name="Rectangle 5"/>
          <p:cNvSpPr>
            <a:spLocks noChangeArrowheads="1"/>
          </p:cNvSpPr>
          <p:nvPr/>
        </p:nvSpPr>
        <p:spPr bwMode="auto">
          <a:xfrm>
            <a:off x="333375" y="838200"/>
            <a:ext cx="8201025" cy="795338"/>
          </a:xfrm>
          <a:prstGeom prst="rect">
            <a:avLst/>
          </a:prstGeom>
          <a:noFill/>
          <a:ln w="9525">
            <a:noFill/>
            <a:miter lim="800000"/>
            <a:headEnd/>
            <a:tailEnd/>
          </a:ln>
        </p:spPr>
        <p:txBody>
          <a:bodyPr/>
          <a:lstStyle/>
          <a:p>
            <a:pPr>
              <a:spcBef>
                <a:spcPct val="20000"/>
              </a:spcBef>
            </a:pPr>
            <a:r>
              <a:rPr lang="en-US" sz="2400" dirty="0"/>
              <a:t>The </a:t>
            </a:r>
            <a:r>
              <a:rPr lang="en-US" sz="2400" dirty="0" smtClean="0"/>
              <a:t>queue </a:t>
            </a:r>
            <a:r>
              <a:rPr lang="en-US" sz="2400" dirty="0"/>
              <a:t>m</a:t>
            </a:r>
            <a:r>
              <a:rPr lang="en-US" sz="2400" dirty="0" smtClean="0"/>
              <a:t>anager </a:t>
            </a:r>
            <a:r>
              <a:rPr lang="en-US" sz="2400" dirty="0"/>
              <a:t>maintains a head pointer for each queue, which are initialized to be empty.</a:t>
            </a:r>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pPr>
            <a:r>
              <a:rPr lang="en-US" sz="2400" dirty="0"/>
              <a:t/>
            </a:r>
            <a:br>
              <a:rPr lang="en-US" sz="2400" dirty="0"/>
            </a:br>
            <a:endParaRPr lang="en-US" sz="2400" dirty="0"/>
          </a:p>
          <a:p>
            <a:pPr>
              <a:spcBef>
                <a:spcPct val="20000"/>
              </a:spcBef>
            </a:pPr>
            <a:r>
              <a:rPr lang="en-US" sz="2400" dirty="0" smtClean="0"/>
              <a:t>Descriptor 0 is pushed into a queue</a:t>
            </a:r>
            <a:endParaRPr lang="en-US" sz="2400" dirty="0"/>
          </a:p>
        </p:txBody>
      </p:sp>
      <p:graphicFrame>
        <p:nvGraphicFramePr>
          <p:cNvPr id="4098" name="Object 6"/>
          <p:cNvGraphicFramePr>
            <a:graphicFrameLocks noChangeAspect="1"/>
          </p:cNvGraphicFramePr>
          <p:nvPr>
            <p:ph idx="1"/>
          </p:nvPr>
        </p:nvGraphicFramePr>
        <p:xfrm>
          <a:off x="357188" y="1731963"/>
          <a:ext cx="8124825" cy="3768725"/>
        </p:xfrm>
        <a:graphic>
          <a:graphicData uri="http://schemas.openxmlformats.org/presentationml/2006/ole">
            <p:oleObj spid="_x0000_s186370" name="Visio" r:id="rId5" imgW="5925258" imgH="2748030"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smtClean="0"/>
              <a:t>QMSS: Descriptor Queuing (2)</a:t>
            </a:r>
          </a:p>
        </p:txBody>
      </p:sp>
      <p:sp>
        <p:nvSpPr>
          <p:cNvPr id="4100" name="Rectangle 5"/>
          <p:cNvSpPr>
            <a:spLocks noChangeArrowheads="1"/>
          </p:cNvSpPr>
          <p:nvPr/>
        </p:nvSpPr>
        <p:spPr bwMode="auto">
          <a:xfrm>
            <a:off x="333375" y="838200"/>
            <a:ext cx="8201025" cy="795338"/>
          </a:xfrm>
          <a:prstGeom prst="rect">
            <a:avLst/>
          </a:prstGeom>
          <a:noFill/>
          <a:ln w="9525">
            <a:noFill/>
            <a:miter lim="800000"/>
            <a:headEnd/>
            <a:tailEnd/>
          </a:ln>
        </p:spPr>
        <p:txBody>
          <a:bodyPr/>
          <a:lstStyle/>
          <a:p>
            <a:pPr>
              <a:spcBef>
                <a:spcPct val="20000"/>
              </a:spcBef>
            </a:pPr>
            <a:r>
              <a:rPr lang="en-US" sz="2400" dirty="0" smtClean="0"/>
              <a:t>Now descriptor 31 is pushed into the same queue.</a:t>
            </a:r>
            <a:endParaRPr lang="en-US" sz="2400" dirty="0"/>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buFontTx/>
              <a:buChar char="•"/>
            </a:pPr>
            <a:endParaRPr lang="en-US" sz="2400" dirty="0"/>
          </a:p>
          <a:p>
            <a:pPr marL="342900" indent="-342900">
              <a:spcBef>
                <a:spcPct val="20000"/>
              </a:spcBef>
            </a:pPr>
            <a:r>
              <a:rPr lang="en-US" sz="2400" dirty="0"/>
              <a:t/>
            </a:r>
            <a:br>
              <a:rPr lang="en-US" sz="2400" dirty="0"/>
            </a:br>
            <a:endParaRPr lang="en-US" sz="2400" dirty="0"/>
          </a:p>
        </p:txBody>
      </p:sp>
      <p:graphicFrame>
        <p:nvGraphicFramePr>
          <p:cNvPr id="4098" name="Object 6"/>
          <p:cNvGraphicFramePr>
            <a:graphicFrameLocks noChangeAspect="1"/>
          </p:cNvGraphicFramePr>
          <p:nvPr>
            <p:ph idx="1"/>
          </p:nvPr>
        </p:nvGraphicFramePr>
        <p:xfrm>
          <a:off x="-1371600" y="1295400"/>
          <a:ext cx="7696200" cy="4895348"/>
        </p:xfrm>
        <a:graphic>
          <a:graphicData uri="http://schemas.openxmlformats.org/presentationml/2006/ole">
            <p:oleObj spid="_x0000_s187394" name="Visio" r:id="rId5" imgW="5925258" imgH="2748030"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4"/>
          <p:cNvSpPr txBox="1">
            <a:spLocks noChangeArrowheads="1"/>
          </p:cNvSpPr>
          <p:nvPr/>
        </p:nvSpPr>
        <p:spPr bwMode="auto">
          <a:xfrm>
            <a:off x="246063" y="6443663"/>
            <a:ext cx="8686800" cy="368300"/>
          </a:xfrm>
          <a:prstGeom prst="rect">
            <a:avLst/>
          </a:prstGeom>
          <a:solidFill>
            <a:schemeClr val="bg1"/>
          </a:solidFill>
          <a:ln w="9525">
            <a:noFill/>
            <a:miter lim="800000"/>
            <a:headEnd/>
            <a:tailEnd/>
          </a:ln>
        </p:spPr>
        <p:txBody>
          <a:bodyPr>
            <a:spAutoFit/>
          </a:bodyPr>
          <a:lstStyle/>
          <a:p>
            <a:endParaRPr lang="en-US" dirty="0"/>
          </a:p>
        </p:txBody>
      </p:sp>
      <p:sp>
        <p:nvSpPr>
          <p:cNvPr id="6148" name="Title 1"/>
          <p:cNvSpPr>
            <a:spLocks noGrp="1"/>
          </p:cNvSpPr>
          <p:nvPr>
            <p:ph type="title"/>
          </p:nvPr>
        </p:nvSpPr>
        <p:spPr>
          <a:xfrm>
            <a:off x="533400" y="258763"/>
            <a:ext cx="3276600" cy="1189037"/>
          </a:xfrm>
        </p:spPr>
        <p:txBody>
          <a:bodyPr/>
          <a:lstStyle/>
          <a:p>
            <a:r>
              <a:rPr lang="en-US" sz="2800" b="1" dirty="0" smtClean="0">
                <a:solidFill>
                  <a:srgbClr val="FF0000"/>
                </a:solidFill>
              </a:rPr>
              <a:t>Descriptor</a:t>
            </a:r>
            <a:br>
              <a:rPr lang="en-US" sz="2800" b="1" dirty="0" smtClean="0">
                <a:solidFill>
                  <a:srgbClr val="FF0000"/>
                </a:solidFill>
              </a:rPr>
            </a:br>
            <a:r>
              <a:rPr lang="en-US" sz="2800" b="1" dirty="0" smtClean="0">
                <a:solidFill>
                  <a:srgbClr val="FF0000"/>
                </a:solidFill>
              </a:rPr>
              <a:t>Queuing (Explicit and implicit</a:t>
            </a:r>
          </a:p>
        </p:txBody>
      </p:sp>
      <p:sp>
        <p:nvSpPr>
          <p:cNvPr id="3" name="Text Placeholder 2"/>
          <p:cNvSpPr>
            <a:spLocks noGrp="1"/>
          </p:cNvSpPr>
          <p:nvPr>
            <p:ph type="body" sz="half" idx="1"/>
          </p:nvPr>
        </p:nvSpPr>
        <p:spPr>
          <a:xfrm>
            <a:off x="228600" y="1795463"/>
            <a:ext cx="3324225" cy="4605337"/>
          </a:xfrm>
        </p:spPr>
        <p:txBody>
          <a:bodyPr/>
          <a:lstStyle/>
          <a:p>
            <a:pPr marL="0" indent="0">
              <a:buFont typeface="Arial" charset="0"/>
              <a:buNone/>
              <a:defRPr/>
            </a:pPr>
            <a:r>
              <a:rPr lang="en-US" sz="2000" dirty="0" smtClean="0"/>
              <a:t>This diagram shows several descriptors queued together.  Things to note:</a:t>
            </a:r>
          </a:p>
          <a:p>
            <a:pPr>
              <a:defRPr/>
            </a:pPr>
            <a:r>
              <a:rPr lang="en-US" sz="2000" dirty="0" smtClean="0"/>
              <a:t>Only the Host Packet is queued in a linked Host Descriptor.</a:t>
            </a:r>
          </a:p>
          <a:p>
            <a:pPr>
              <a:defRPr/>
            </a:pPr>
            <a:r>
              <a:rPr lang="en-US" sz="2000" dirty="0" smtClean="0"/>
              <a:t>A Host Packet is always used at SOP, followed by zero or more Host Buffer types.</a:t>
            </a:r>
          </a:p>
          <a:p>
            <a:pPr>
              <a:defRPr/>
            </a:pPr>
            <a:r>
              <a:rPr lang="en-US" sz="2000" dirty="0" smtClean="0"/>
              <a:t>Multiple descriptor types may be queued together, though not commonly done in practice.</a:t>
            </a:r>
          </a:p>
        </p:txBody>
      </p:sp>
      <p:graphicFrame>
        <p:nvGraphicFramePr>
          <p:cNvPr id="6146" name="Object 4"/>
          <p:cNvGraphicFramePr>
            <a:graphicFrameLocks noChangeAspect="1"/>
          </p:cNvGraphicFramePr>
          <p:nvPr/>
        </p:nvGraphicFramePr>
        <p:xfrm>
          <a:off x="3721100" y="58738"/>
          <a:ext cx="5368925" cy="6765925"/>
        </p:xfrm>
        <a:graphic>
          <a:graphicData uri="http://schemas.openxmlformats.org/presentationml/2006/ole">
            <p:oleObj spid="_x0000_s188418" name="Visio" r:id="rId5" imgW="6119515" imgH="7714298"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81000" y="0"/>
            <a:ext cx="6134100" cy="1219200"/>
          </a:xfrm>
        </p:spPr>
        <p:txBody>
          <a:bodyPr/>
          <a:lstStyle/>
          <a:p>
            <a:pPr eaLnBrk="1" hangingPunct="1"/>
            <a:r>
              <a:rPr lang="en-US" dirty="0" smtClean="0"/>
              <a:t>Descriptor and  Accumulators Queues</a:t>
            </a:r>
          </a:p>
        </p:txBody>
      </p:sp>
      <p:sp>
        <p:nvSpPr>
          <p:cNvPr id="7173" name="Rectangle 3"/>
          <p:cNvSpPr>
            <a:spLocks noGrp="1" noChangeArrowheads="1"/>
          </p:cNvSpPr>
          <p:nvPr>
            <p:ph type="body" sz="half" idx="1"/>
          </p:nvPr>
        </p:nvSpPr>
        <p:spPr>
          <a:xfrm>
            <a:off x="304800" y="1600200"/>
            <a:ext cx="5991225" cy="4833937"/>
          </a:xfrm>
        </p:spPr>
        <p:txBody>
          <a:bodyPr/>
          <a:lstStyle/>
          <a:p>
            <a:pPr eaLnBrk="1" hangingPunct="1">
              <a:lnSpc>
                <a:spcPct val="90000"/>
              </a:lnSpc>
            </a:pPr>
            <a:r>
              <a:rPr lang="en-US" sz="1800" dirty="0" smtClean="0"/>
              <a:t>Accumulators keep the cores from polling.</a:t>
            </a:r>
          </a:p>
          <a:p>
            <a:pPr eaLnBrk="1" hangingPunct="1">
              <a:lnSpc>
                <a:spcPct val="90000"/>
              </a:lnSpc>
            </a:pPr>
            <a:r>
              <a:rPr lang="en-US" sz="1800" dirty="0" smtClean="0"/>
              <a:t>Run in background, interrupts core with list of popped descriptor addresses – list is in accumulation memory </a:t>
            </a:r>
          </a:p>
          <a:p>
            <a:pPr eaLnBrk="1" hangingPunct="1">
              <a:lnSpc>
                <a:spcPct val="90000"/>
              </a:lnSpc>
            </a:pPr>
            <a:r>
              <a:rPr lang="en-US" sz="1800" dirty="0" smtClean="0"/>
              <a:t>Core software must recycle.</a:t>
            </a:r>
          </a:p>
          <a:p>
            <a:pPr lvl="1" eaLnBrk="1" hangingPunct="1">
              <a:lnSpc>
                <a:spcPct val="90000"/>
              </a:lnSpc>
            </a:pPr>
            <a:endParaRPr lang="en-US" sz="1800" dirty="0" smtClean="0"/>
          </a:p>
          <a:p>
            <a:pPr eaLnBrk="1" hangingPunct="1">
              <a:lnSpc>
                <a:spcPct val="90000"/>
              </a:lnSpc>
            </a:pPr>
            <a:r>
              <a:rPr lang="en-US" sz="1800" dirty="0" smtClean="0"/>
              <a:t>High-Priority Accumulator:</a:t>
            </a:r>
          </a:p>
          <a:p>
            <a:pPr lvl="1" eaLnBrk="1" hangingPunct="1">
              <a:lnSpc>
                <a:spcPct val="90000"/>
              </a:lnSpc>
            </a:pPr>
            <a:r>
              <a:rPr lang="en-US" sz="1800" dirty="0" smtClean="0"/>
              <a:t>32 channels, one queue per channel</a:t>
            </a:r>
          </a:p>
          <a:p>
            <a:pPr lvl="1" eaLnBrk="1" hangingPunct="1">
              <a:lnSpc>
                <a:spcPct val="90000"/>
              </a:lnSpc>
            </a:pPr>
            <a:r>
              <a:rPr lang="en-US" sz="1800" dirty="0" smtClean="0"/>
              <a:t>All channels scanned each timer tick (25us)</a:t>
            </a:r>
          </a:p>
          <a:p>
            <a:pPr lvl="1" eaLnBrk="1" hangingPunct="1">
              <a:lnSpc>
                <a:spcPct val="90000"/>
              </a:lnSpc>
            </a:pPr>
            <a:r>
              <a:rPr lang="en-US" sz="1800" dirty="0" smtClean="0"/>
              <a:t>Each channel/event maps to 1 core</a:t>
            </a:r>
          </a:p>
          <a:p>
            <a:pPr lvl="1" eaLnBrk="1" hangingPunct="1">
              <a:lnSpc>
                <a:spcPct val="90000"/>
              </a:lnSpc>
            </a:pPr>
            <a:r>
              <a:rPr lang="en-US" sz="1800" dirty="0" smtClean="0"/>
              <a:t>Programmable list size and options</a:t>
            </a:r>
          </a:p>
          <a:p>
            <a:pPr lvl="1" eaLnBrk="1" hangingPunct="1">
              <a:lnSpc>
                <a:spcPct val="90000"/>
              </a:lnSpc>
            </a:pPr>
            <a:endParaRPr lang="en-US" sz="1800" dirty="0" smtClean="0"/>
          </a:p>
          <a:p>
            <a:pPr eaLnBrk="1" hangingPunct="1">
              <a:lnSpc>
                <a:spcPct val="90000"/>
              </a:lnSpc>
            </a:pPr>
            <a:r>
              <a:rPr lang="en-US" sz="1800" dirty="0" smtClean="0"/>
              <a:t>Low-Priority Accumulator:</a:t>
            </a:r>
          </a:p>
          <a:p>
            <a:pPr lvl="1" eaLnBrk="1" hangingPunct="1">
              <a:lnSpc>
                <a:spcPct val="90000"/>
              </a:lnSpc>
            </a:pPr>
            <a:r>
              <a:rPr lang="en-US" sz="1800" dirty="0" smtClean="0"/>
              <a:t>16 channels, up to 32 queues per channel</a:t>
            </a:r>
          </a:p>
          <a:p>
            <a:pPr lvl="1" eaLnBrk="1" hangingPunct="1">
              <a:lnSpc>
                <a:spcPct val="90000"/>
              </a:lnSpc>
            </a:pPr>
            <a:r>
              <a:rPr lang="en-US" sz="1800" dirty="0" smtClean="0"/>
              <a:t>1 channel scanned each timer tick (25 us)</a:t>
            </a:r>
          </a:p>
          <a:p>
            <a:pPr lvl="1" eaLnBrk="1" hangingPunct="1">
              <a:lnSpc>
                <a:spcPct val="90000"/>
              </a:lnSpc>
            </a:pPr>
            <a:r>
              <a:rPr lang="en-US" sz="1800" dirty="0" smtClean="0"/>
              <a:t>Each channel/event maps to all cores</a:t>
            </a:r>
          </a:p>
          <a:p>
            <a:pPr lvl="1" eaLnBrk="1" hangingPunct="1">
              <a:lnSpc>
                <a:spcPct val="90000"/>
              </a:lnSpc>
            </a:pPr>
            <a:r>
              <a:rPr lang="en-US" sz="1800" dirty="0" smtClean="0"/>
              <a:t>Programmable list size and options</a:t>
            </a:r>
          </a:p>
        </p:txBody>
      </p:sp>
      <p:graphicFrame>
        <p:nvGraphicFramePr>
          <p:cNvPr id="7170" name="Object 4"/>
          <p:cNvGraphicFramePr>
            <a:graphicFrameLocks noChangeAspect="1"/>
          </p:cNvGraphicFramePr>
          <p:nvPr>
            <p:ph sz="quarter" idx="2"/>
          </p:nvPr>
        </p:nvGraphicFramePr>
        <p:xfrm>
          <a:off x="6424613" y="228600"/>
          <a:ext cx="2338387" cy="2890838"/>
        </p:xfrm>
        <a:graphic>
          <a:graphicData uri="http://schemas.openxmlformats.org/presentationml/2006/ole">
            <p:oleObj spid="_x0000_s189442" name="Visio" r:id="rId4" imgW="1771858" imgH="2191051" progId="Visio.Drawing.11">
              <p:embed/>
            </p:oleObj>
          </a:graphicData>
        </a:graphic>
      </p:graphicFrame>
      <p:graphicFrame>
        <p:nvGraphicFramePr>
          <p:cNvPr id="7171" name="Object 5"/>
          <p:cNvGraphicFramePr>
            <a:graphicFrameLocks noChangeAspect="1"/>
          </p:cNvGraphicFramePr>
          <p:nvPr>
            <p:ph sz="quarter" idx="3"/>
          </p:nvPr>
        </p:nvGraphicFramePr>
        <p:xfrm>
          <a:off x="6478588" y="3576638"/>
          <a:ext cx="2284412" cy="2824162"/>
        </p:xfrm>
        <a:graphic>
          <a:graphicData uri="http://schemas.openxmlformats.org/presentationml/2006/ole">
            <p:oleObj spid="_x0000_s189443" name="Visio" r:id="rId5" imgW="1771858" imgH="2191051" progId="Visio.Drawing.11">
              <p:embed/>
            </p:oleObj>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ChangeArrowheads="1"/>
          </p:cNvSpPr>
          <p:nvPr/>
        </p:nvSpPr>
        <p:spPr bwMode="auto">
          <a:xfrm>
            <a:off x="1050925" y="885825"/>
            <a:ext cx="1524000" cy="1295400"/>
          </a:xfrm>
          <a:prstGeom prst="rect">
            <a:avLst/>
          </a:prstGeom>
          <a:noFill/>
          <a:ln w="9525">
            <a:solidFill>
              <a:schemeClr val="tx1"/>
            </a:solidFill>
            <a:miter lim="800000"/>
            <a:headEnd/>
            <a:tailEnd/>
          </a:ln>
        </p:spPr>
        <p:txBody>
          <a:bodyPr wrap="none" anchor="ctr"/>
          <a:lstStyle/>
          <a:p>
            <a:pPr algn="r"/>
            <a:endParaRPr lang="en-US" sz="2400" dirty="0"/>
          </a:p>
        </p:txBody>
      </p:sp>
      <p:sp>
        <p:nvSpPr>
          <p:cNvPr id="18435" name="Rectangle 2"/>
          <p:cNvSpPr>
            <a:spLocks noGrp="1" noChangeArrowheads="1"/>
          </p:cNvSpPr>
          <p:nvPr>
            <p:ph type="title" idx="4294967295"/>
          </p:nvPr>
        </p:nvSpPr>
        <p:spPr>
          <a:xfrm>
            <a:off x="381000" y="152400"/>
            <a:ext cx="8229600" cy="762000"/>
          </a:xfrm>
        </p:spPr>
        <p:txBody>
          <a:bodyPr/>
          <a:lstStyle/>
          <a:p>
            <a:pPr eaLnBrk="1" hangingPunct="1"/>
            <a:r>
              <a:rPr lang="en-US" dirty="0" smtClean="0"/>
              <a:t>Packet DMA Topology</a:t>
            </a:r>
          </a:p>
        </p:txBody>
      </p:sp>
      <p:sp>
        <p:nvSpPr>
          <p:cNvPr id="18436" name="Rectangle 3"/>
          <p:cNvSpPr>
            <a:spLocks noChangeArrowheads="1"/>
          </p:cNvSpPr>
          <p:nvPr/>
        </p:nvSpPr>
        <p:spPr bwMode="auto">
          <a:xfrm>
            <a:off x="3581400" y="1524000"/>
            <a:ext cx="1752600" cy="3048000"/>
          </a:xfrm>
          <a:prstGeom prst="rect">
            <a:avLst/>
          </a:prstGeom>
          <a:noFill/>
          <a:ln w="9525">
            <a:solidFill>
              <a:schemeClr val="tx1"/>
            </a:solidFill>
            <a:miter lim="800000"/>
            <a:headEnd/>
            <a:tailEnd/>
          </a:ln>
        </p:spPr>
        <p:txBody>
          <a:bodyPr wrap="none" anchor="ctr"/>
          <a:lstStyle/>
          <a:p>
            <a:pPr algn="r"/>
            <a:endParaRPr lang="en-US" sz="2400" dirty="0"/>
          </a:p>
        </p:txBody>
      </p:sp>
      <p:sp>
        <p:nvSpPr>
          <p:cNvPr id="18437" name="Rectangle 4"/>
          <p:cNvSpPr>
            <a:spLocks noChangeArrowheads="1"/>
          </p:cNvSpPr>
          <p:nvPr/>
        </p:nvSpPr>
        <p:spPr bwMode="auto">
          <a:xfrm>
            <a:off x="3962400" y="3581400"/>
            <a:ext cx="990600" cy="762000"/>
          </a:xfrm>
          <a:prstGeom prst="rect">
            <a:avLst/>
          </a:prstGeom>
          <a:noFill/>
          <a:ln w="9525">
            <a:solidFill>
              <a:schemeClr val="tx1"/>
            </a:solidFill>
            <a:miter lim="800000"/>
            <a:headEnd/>
            <a:tailEnd/>
          </a:ln>
        </p:spPr>
        <p:txBody>
          <a:bodyPr wrap="none" anchor="ctr"/>
          <a:lstStyle/>
          <a:p>
            <a:pPr algn="r"/>
            <a:endParaRPr lang="en-US" sz="2400" dirty="0"/>
          </a:p>
        </p:txBody>
      </p:sp>
      <p:sp>
        <p:nvSpPr>
          <p:cNvPr id="18438" name="Rectangle 6"/>
          <p:cNvSpPr>
            <a:spLocks noChangeArrowheads="1"/>
          </p:cNvSpPr>
          <p:nvPr/>
        </p:nvSpPr>
        <p:spPr bwMode="auto">
          <a:xfrm>
            <a:off x="1143000" y="4876800"/>
            <a:ext cx="990600" cy="457200"/>
          </a:xfrm>
          <a:prstGeom prst="rect">
            <a:avLst/>
          </a:prstGeom>
          <a:noFill/>
          <a:ln w="9525">
            <a:solidFill>
              <a:schemeClr val="tx1"/>
            </a:solidFill>
            <a:miter lim="800000"/>
            <a:headEnd/>
            <a:tailEnd/>
          </a:ln>
        </p:spPr>
        <p:txBody>
          <a:bodyPr wrap="none" anchor="ctr"/>
          <a:lstStyle/>
          <a:p>
            <a:pPr algn="r"/>
            <a:endParaRPr lang="en-US" sz="2400" dirty="0"/>
          </a:p>
        </p:txBody>
      </p:sp>
      <p:sp>
        <p:nvSpPr>
          <p:cNvPr id="18439" name="Rectangle 7"/>
          <p:cNvSpPr>
            <a:spLocks noChangeArrowheads="1"/>
          </p:cNvSpPr>
          <p:nvPr/>
        </p:nvSpPr>
        <p:spPr bwMode="auto">
          <a:xfrm>
            <a:off x="6629400" y="2057400"/>
            <a:ext cx="990600" cy="457200"/>
          </a:xfrm>
          <a:prstGeom prst="rect">
            <a:avLst/>
          </a:prstGeom>
          <a:noFill/>
          <a:ln w="9525">
            <a:solidFill>
              <a:schemeClr val="tx1"/>
            </a:solidFill>
            <a:miter lim="800000"/>
            <a:headEnd/>
            <a:tailEnd/>
          </a:ln>
        </p:spPr>
        <p:txBody>
          <a:bodyPr wrap="none" anchor="ctr"/>
          <a:lstStyle/>
          <a:p>
            <a:pPr algn="r"/>
            <a:endParaRPr lang="en-US" sz="2400" dirty="0"/>
          </a:p>
        </p:txBody>
      </p:sp>
      <p:sp>
        <p:nvSpPr>
          <p:cNvPr id="18440" name="Text Box 17"/>
          <p:cNvSpPr txBox="1">
            <a:spLocks noChangeArrowheads="1"/>
          </p:cNvSpPr>
          <p:nvPr/>
        </p:nvSpPr>
        <p:spPr bwMode="auto">
          <a:xfrm>
            <a:off x="1384300" y="1608138"/>
            <a:ext cx="925513" cy="304800"/>
          </a:xfrm>
          <a:prstGeom prst="rect">
            <a:avLst/>
          </a:prstGeom>
          <a:noFill/>
          <a:ln w="9525">
            <a:solidFill>
              <a:schemeClr val="tx1"/>
            </a:solidFill>
            <a:miter lim="800000"/>
            <a:headEnd/>
            <a:tailEnd/>
          </a:ln>
        </p:spPr>
        <p:txBody>
          <a:bodyPr wrap="none">
            <a:spAutoFit/>
          </a:bodyPr>
          <a:lstStyle/>
          <a:p>
            <a:r>
              <a:rPr lang="en-US" sz="1400" dirty="0"/>
              <a:t>PKTDMA</a:t>
            </a:r>
          </a:p>
        </p:txBody>
      </p:sp>
      <p:sp>
        <p:nvSpPr>
          <p:cNvPr id="18441" name="Rectangle 8"/>
          <p:cNvSpPr>
            <a:spLocks noChangeArrowheads="1"/>
          </p:cNvSpPr>
          <p:nvPr/>
        </p:nvSpPr>
        <p:spPr bwMode="auto">
          <a:xfrm>
            <a:off x="6629400" y="4419600"/>
            <a:ext cx="990600" cy="457200"/>
          </a:xfrm>
          <a:prstGeom prst="rect">
            <a:avLst/>
          </a:prstGeom>
          <a:noFill/>
          <a:ln w="9525">
            <a:solidFill>
              <a:schemeClr val="tx1"/>
            </a:solidFill>
            <a:miter lim="800000"/>
            <a:headEnd/>
            <a:tailEnd/>
          </a:ln>
        </p:spPr>
        <p:txBody>
          <a:bodyPr wrap="none" anchor="ctr"/>
          <a:lstStyle/>
          <a:p>
            <a:pPr algn="r"/>
            <a:endParaRPr lang="en-US" sz="2400" dirty="0"/>
          </a:p>
        </p:txBody>
      </p:sp>
      <p:sp>
        <p:nvSpPr>
          <p:cNvPr id="18442" name="Rectangle 9"/>
          <p:cNvSpPr>
            <a:spLocks noChangeArrowheads="1"/>
          </p:cNvSpPr>
          <p:nvPr/>
        </p:nvSpPr>
        <p:spPr bwMode="auto">
          <a:xfrm>
            <a:off x="533400" y="1295400"/>
            <a:ext cx="1524000" cy="1295400"/>
          </a:xfrm>
          <a:prstGeom prst="rect">
            <a:avLst/>
          </a:prstGeom>
          <a:solidFill>
            <a:schemeClr val="bg1"/>
          </a:solidFill>
          <a:ln w="9525">
            <a:solidFill>
              <a:schemeClr val="tx1"/>
            </a:solidFill>
            <a:miter lim="800000"/>
            <a:headEnd/>
            <a:tailEnd/>
          </a:ln>
        </p:spPr>
        <p:txBody>
          <a:bodyPr wrap="none" anchor="ctr"/>
          <a:lstStyle/>
          <a:p>
            <a:pPr algn="r"/>
            <a:endParaRPr lang="en-US" sz="2400" dirty="0"/>
          </a:p>
        </p:txBody>
      </p:sp>
      <p:sp>
        <p:nvSpPr>
          <p:cNvPr id="18443" name="Rectangle 10"/>
          <p:cNvSpPr>
            <a:spLocks noChangeArrowheads="1"/>
          </p:cNvSpPr>
          <p:nvPr/>
        </p:nvSpPr>
        <p:spPr bwMode="auto">
          <a:xfrm>
            <a:off x="6400800" y="3733800"/>
            <a:ext cx="1600200" cy="1295400"/>
          </a:xfrm>
          <a:prstGeom prst="rect">
            <a:avLst/>
          </a:prstGeom>
          <a:noFill/>
          <a:ln w="9525">
            <a:solidFill>
              <a:schemeClr val="tx1"/>
            </a:solidFill>
            <a:miter lim="800000"/>
            <a:headEnd/>
            <a:tailEnd/>
          </a:ln>
        </p:spPr>
        <p:txBody>
          <a:bodyPr wrap="none" anchor="ctr"/>
          <a:lstStyle/>
          <a:p>
            <a:pPr algn="r"/>
            <a:endParaRPr lang="en-US" sz="2400" dirty="0"/>
          </a:p>
        </p:txBody>
      </p:sp>
      <p:sp>
        <p:nvSpPr>
          <p:cNvPr id="18444" name="Rectangle 11"/>
          <p:cNvSpPr>
            <a:spLocks noChangeArrowheads="1"/>
          </p:cNvSpPr>
          <p:nvPr/>
        </p:nvSpPr>
        <p:spPr bwMode="auto">
          <a:xfrm>
            <a:off x="6400800" y="1371600"/>
            <a:ext cx="1524000" cy="1295400"/>
          </a:xfrm>
          <a:prstGeom prst="rect">
            <a:avLst/>
          </a:prstGeom>
          <a:noFill/>
          <a:ln w="9525">
            <a:solidFill>
              <a:schemeClr val="tx1"/>
            </a:solidFill>
            <a:miter lim="800000"/>
            <a:headEnd/>
            <a:tailEnd/>
          </a:ln>
        </p:spPr>
        <p:txBody>
          <a:bodyPr wrap="none" anchor="ctr"/>
          <a:lstStyle/>
          <a:p>
            <a:pPr algn="r"/>
            <a:endParaRPr lang="en-US" sz="2400" dirty="0"/>
          </a:p>
        </p:txBody>
      </p:sp>
      <p:sp>
        <p:nvSpPr>
          <p:cNvPr id="18445" name="Rectangle 12"/>
          <p:cNvSpPr>
            <a:spLocks noChangeArrowheads="1"/>
          </p:cNvSpPr>
          <p:nvPr/>
        </p:nvSpPr>
        <p:spPr bwMode="auto">
          <a:xfrm>
            <a:off x="838200" y="4191000"/>
            <a:ext cx="1524000" cy="1295400"/>
          </a:xfrm>
          <a:prstGeom prst="rect">
            <a:avLst/>
          </a:prstGeom>
          <a:noFill/>
          <a:ln w="9525">
            <a:solidFill>
              <a:schemeClr val="tx1"/>
            </a:solidFill>
            <a:miter lim="800000"/>
            <a:headEnd/>
            <a:tailEnd/>
          </a:ln>
        </p:spPr>
        <p:txBody>
          <a:bodyPr wrap="none" anchor="ctr"/>
          <a:lstStyle/>
          <a:p>
            <a:pPr algn="r"/>
            <a:endParaRPr lang="en-US" sz="2400" dirty="0"/>
          </a:p>
        </p:txBody>
      </p:sp>
      <p:sp>
        <p:nvSpPr>
          <p:cNvPr id="18446" name="Text Box 13"/>
          <p:cNvSpPr txBox="1">
            <a:spLocks noChangeArrowheads="1"/>
          </p:cNvSpPr>
          <p:nvPr/>
        </p:nvSpPr>
        <p:spPr bwMode="auto">
          <a:xfrm>
            <a:off x="1143000" y="4953000"/>
            <a:ext cx="925513" cy="304800"/>
          </a:xfrm>
          <a:prstGeom prst="rect">
            <a:avLst/>
          </a:prstGeom>
          <a:noFill/>
          <a:ln w="9525">
            <a:noFill/>
            <a:miter lim="800000"/>
            <a:headEnd/>
            <a:tailEnd/>
          </a:ln>
        </p:spPr>
        <p:txBody>
          <a:bodyPr wrap="none">
            <a:spAutoFit/>
          </a:bodyPr>
          <a:lstStyle/>
          <a:p>
            <a:r>
              <a:rPr lang="en-US" sz="1400" dirty="0"/>
              <a:t>PKTDMA</a:t>
            </a:r>
          </a:p>
        </p:txBody>
      </p:sp>
      <p:sp>
        <p:nvSpPr>
          <p:cNvPr id="18447" name="Text Box 14"/>
          <p:cNvSpPr txBox="1">
            <a:spLocks noChangeArrowheads="1"/>
          </p:cNvSpPr>
          <p:nvPr/>
        </p:nvSpPr>
        <p:spPr bwMode="auto">
          <a:xfrm>
            <a:off x="4006850" y="3800475"/>
            <a:ext cx="925513" cy="304800"/>
          </a:xfrm>
          <a:prstGeom prst="rect">
            <a:avLst/>
          </a:prstGeom>
          <a:noFill/>
          <a:ln w="9525">
            <a:noFill/>
            <a:miter lim="800000"/>
            <a:headEnd/>
            <a:tailEnd/>
          </a:ln>
        </p:spPr>
        <p:txBody>
          <a:bodyPr lIns="45720" rIns="45720">
            <a:spAutoFit/>
          </a:bodyPr>
          <a:lstStyle/>
          <a:p>
            <a:pPr algn="ctr"/>
            <a:r>
              <a:rPr lang="en-US" sz="1400" dirty="0"/>
              <a:t>PKTDMA</a:t>
            </a:r>
          </a:p>
        </p:txBody>
      </p:sp>
      <p:sp>
        <p:nvSpPr>
          <p:cNvPr id="18448" name="Text Box 15"/>
          <p:cNvSpPr txBox="1">
            <a:spLocks noChangeArrowheads="1"/>
          </p:cNvSpPr>
          <p:nvPr/>
        </p:nvSpPr>
        <p:spPr bwMode="auto">
          <a:xfrm>
            <a:off x="6705600" y="2133600"/>
            <a:ext cx="925513" cy="304800"/>
          </a:xfrm>
          <a:prstGeom prst="rect">
            <a:avLst/>
          </a:prstGeom>
          <a:noFill/>
          <a:ln w="9525">
            <a:noFill/>
            <a:miter lim="800000"/>
            <a:headEnd/>
            <a:tailEnd/>
          </a:ln>
        </p:spPr>
        <p:txBody>
          <a:bodyPr wrap="none">
            <a:spAutoFit/>
          </a:bodyPr>
          <a:lstStyle/>
          <a:p>
            <a:r>
              <a:rPr lang="en-US" sz="1400" dirty="0"/>
              <a:t>PKTDMA</a:t>
            </a:r>
          </a:p>
        </p:txBody>
      </p:sp>
      <p:sp>
        <p:nvSpPr>
          <p:cNvPr id="18449" name="Text Box 16"/>
          <p:cNvSpPr txBox="1">
            <a:spLocks noChangeArrowheads="1"/>
          </p:cNvSpPr>
          <p:nvPr/>
        </p:nvSpPr>
        <p:spPr bwMode="auto">
          <a:xfrm>
            <a:off x="6705600" y="4495800"/>
            <a:ext cx="925513" cy="304800"/>
          </a:xfrm>
          <a:prstGeom prst="rect">
            <a:avLst/>
          </a:prstGeom>
          <a:noFill/>
          <a:ln w="9525">
            <a:noFill/>
            <a:miter lim="800000"/>
            <a:headEnd/>
            <a:tailEnd/>
          </a:ln>
        </p:spPr>
        <p:txBody>
          <a:bodyPr wrap="none">
            <a:spAutoFit/>
          </a:bodyPr>
          <a:lstStyle/>
          <a:p>
            <a:r>
              <a:rPr lang="en-US" sz="1400" dirty="0"/>
              <a:t>PKTDMA</a:t>
            </a:r>
          </a:p>
        </p:txBody>
      </p:sp>
      <p:sp>
        <p:nvSpPr>
          <p:cNvPr id="18450" name="Text Box 17"/>
          <p:cNvSpPr txBox="1">
            <a:spLocks noChangeArrowheads="1"/>
          </p:cNvSpPr>
          <p:nvPr/>
        </p:nvSpPr>
        <p:spPr bwMode="auto">
          <a:xfrm>
            <a:off x="838200" y="2057400"/>
            <a:ext cx="925513" cy="304800"/>
          </a:xfrm>
          <a:prstGeom prst="rect">
            <a:avLst/>
          </a:prstGeom>
          <a:noFill/>
          <a:ln w="9525">
            <a:solidFill>
              <a:schemeClr val="tx1"/>
            </a:solidFill>
            <a:miter lim="800000"/>
            <a:headEnd/>
            <a:tailEnd/>
          </a:ln>
        </p:spPr>
        <p:txBody>
          <a:bodyPr wrap="none">
            <a:spAutoFit/>
          </a:bodyPr>
          <a:lstStyle/>
          <a:p>
            <a:r>
              <a:rPr lang="en-US" sz="1400" dirty="0"/>
              <a:t>PKTDMA</a:t>
            </a:r>
          </a:p>
        </p:txBody>
      </p:sp>
      <p:sp>
        <p:nvSpPr>
          <p:cNvPr id="18451" name="Text Box 18"/>
          <p:cNvSpPr txBox="1">
            <a:spLocks noChangeArrowheads="1"/>
          </p:cNvSpPr>
          <p:nvPr/>
        </p:nvSpPr>
        <p:spPr bwMode="auto">
          <a:xfrm>
            <a:off x="3733800" y="1600200"/>
            <a:ext cx="1463675" cy="304800"/>
          </a:xfrm>
          <a:prstGeom prst="rect">
            <a:avLst/>
          </a:prstGeom>
          <a:noFill/>
          <a:ln w="9525">
            <a:noFill/>
            <a:miter lim="800000"/>
            <a:headEnd/>
            <a:tailEnd/>
          </a:ln>
        </p:spPr>
        <p:txBody>
          <a:bodyPr wrap="none">
            <a:spAutoFit/>
          </a:bodyPr>
          <a:lstStyle/>
          <a:p>
            <a:r>
              <a:rPr lang="en-US" sz="1400" dirty="0"/>
              <a:t>Queue Manager</a:t>
            </a:r>
          </a:p>
        </p:txBody>
      </p:sp>
      <p:sp>
        <p:nvSpPr>
          <p:cNvPr id="18452" name="Text Box 19"/>
          <p:cNvSpPr txBox="1">
            <a:spLocks noChangeArrowheads="1"/>
          </p:cNvSpPr>
          <p:nvPr/>
        </p:nvSpPr>
        <p:spPr bwMode="auto">
          <a:xfrm>
            <a:off x="6467475" y="1447800"/>
            <a:ext cx="619125" cy="304800"/>
          </a:xfrm>
          <a:prstGeom prst="rect">
            <a:avLst/>
          </a:prstGeom>
          <a:noFill/>
          <a:ln w="9525">
            <a:noFill/>
            <a:miter lim="800000"/>
            <a:headEnd/>
            <a:tailEnd/>
          </a:ln>
        </p:spPr>
        <p:txBody>
          <a:bodyPr wrap="none">
            <a:spAutoFit/>
          </a:bodyPr>
          <a:lstStyle/>
          <a:p>
            <a:r>
              <a:rPr lang="en-US" sz="1400" dirty="0"/>
              <a:t>SRIO</a:t>
            </a:r>
          </a:p>
        </p:txBody>
      </p:sp>
      <p:sp>
        <p:nvSpPr>
          <p:cNvPr id="18453" name="Text Box 20"/>
          <p:cNvSpPr txBox="1">
            <a:spLocks noChangeArrowheads="1"/>
          </p:cNvSpPr>
          <p:nvPr/>
        </p:nvSpPr>
        <p:spPr bwMode="auto">
          <a:xfrm>
            <a:off x="6400800" y="3749675"/>
            <a:ext cx="1659429" cy="461665"/>
          </a:xfrm>
          <a:prstGeom prst="rect">
            <a:avLst/>
          </a:prstGeom>
          <a:noFill/>
          <a:ln w="9525">
            <a:noFill/>
            <a:miter lim="800000"/>
            <a:headEnd/>
            <a:tailEnd/>
          </a:ln>
        </p:spPr>
        <p:txBody>
          <a:bodyPr wrap="none">
            <a:spAutoFit/>
          </a:bodyPr>
          <a:lstStyle/>
          <a:p>
            <a:r>
              <a:rPr lang="en-US" sz="1200" dirty="0"/>
              <a:t>Network </a:t>
            </a:r>
            <a:r>
              <a:rPr lang="en-US" sz="1200" dirty="0" smtClean="0"/>
              <a:t>Coprocessor</a:t>
            </a:r>
            <a:br>
              <a:rPr lang="en-US" sz="1200" dirty="0" smtClean="0"/>
            </a:br>
            <a:r>
              <a:rPr lang="en-US" sz="1200" dirty="0" smtClean="0"/>
              <a:t>(NETCP)</a:t>
            </a:r>
            <a:endParaRPr lang="en-US" sz="1200" dirty="0"/>
          </a:p>
        </p:txBody>
      </p:sp>
      <p:sp>
        <p:nvSpPr>
          <p:cNvPr id="18454" name="Text Box 21"/>
          <p:cNvSpPr txBox="1">
            <a:spLocks noChangeArrowheads="1"/>
          </p:cNvSpPr>
          <p:nvPr/>
        </p:nvSpPr>
        <p:spPr bwMode="auto">
          <a:xfrm>
            <a:off x="506413" y="1341438"/>
            <a:ext cx="930275" cy="307975"/>
          </a:xfrm>
          <a:prstGeom prst="rect">
            <a:avLst/>
          </a:prstGeom>
          <a:noFill/>
          <a:ln w="9525">
            <a:noFill/>
            <a:miter lim="800000"/>
            <a:headEnd/>
            <a:tailEnd/>
          </a:ln>
        </p:spPr>
        <p:txBody>
          <a:bodyPr wrap="none">
            <a:spAutoFit/>
          </a:bodyPr>
          <a:lstStyle/>
          <a:p>
            <a:r>
              <a:rPr lang="en-US" sz="1400" dirty="0"/>
              <a:t>FFTC (A)</a:t>
            </a:r>
          </a:p>
        </p:txBody>
      </p:sp>
      <p:sp>
        <p:nvSpPr>
          <p:cNvPr id="18455" name="Text Box 22"/>
          <p:cNvSpPr txBox="1">
            <a:spLocks noChangeArrowheads="1"/>
          </p:cNvSpPr>
          <p:nvPr/>
        </p:nvSpPr>
        <p:spPr bwMode="auto">
          <a:xfrm>
            <a:off x="838200" y="4267200"/>
            <a:ext cx="460375" cy="304800"/>
          </a:xfrm>
          <a:prstGeom prst="rect">
            <a:avLst/>
          </a:prstGeom>
          <a:noFill/>
          <a:ln w="9525">
            <a:noFill/>
            <a:miter lim="800000"/>
            <a:headEnd/>
            <a:tailEnd/>
          </a:ln>
        </p:spPr>
        <p:txBody>
          <a:bodyPr wrap="none">
            <a:spAutoFit/>
          </a:bodyPr>
          <a:lstStyle/>
          <a:p>
            <a:r>
              <a:rPr lang="en-US" sz="1400" dirty="0"/>
              <a:t>AIF</a:t>
            </a:r>
          </a:p>
        </p:txBody>
      </p:sp>
      <p:sp>
        <p:nvSpPr>
          <p:cNvPr id="18456" name="Rectangle 23"/>
          <p:cNvSpPr>
            <a:spLocks noChangeArrowheads="1"/>
          </p:cNvSpPr>
          <p:nvPr/>
        </p:nvSpPr>
        <p:spPr bwMode="auto">
          <a:xfrm>
            <a:off x="3962400" y="1905000"/>
            <a:ext cx="990600" cy="1447800"/>
          </a:xfrm>
          <a:prstGeom prst="rect">
            <a:avLst/>
          </a:prstGeom>
          <a:noFill/>
          <a:ln w="9525">
            <a:solidFill>
              <a:schemeClr val="tx1"/>
            </a:solidFill>
            <a:miter lim="800000"/>
            <a:headEnd/>
            <a:tailEnd/>
          </a:ln>
        </p:spPr>
        <p:txBody>
          <a:bodyPr wrap="none" anchor="ctr"/>
          <a:lstStyle/>
          <a:p>
            <a:pPr algn="r"/>
            <a:endParaRPr lang="en-US" sz="2400" dirty="0"/>
          </a:p>
        </p:txBody>
      </p:sp>
      <p:sp>
        <p:nvSpPr>
          <p:cNvPr id="18457" name="Line 24"/>
          <p:cNvSpPr>
            <a:spLocks noChangeShapeType="1"/>
          </p:cNvSpPr>
          <p:nvPr/>
        </p:nvSpPr>
        <p:spPr bwMode="auto">
          <a:xfrm>
            <a:off x="3962400" y="2057400"/>
            <a:ext cx="990600" cy="0"/>
          </a:xfrm>
          <a:prstGeom prst="line">
            <a:avLst/>
          </a:prstGeom>
          <a:noFill/>
          <a:ln w="9525">
            <a:solidFill>
              <a:schemeClr val="tx1"/>
            </a:solidFill>
            <a:round/>
            <a:headEnd/>
            <a:tailEnd/>
          </a:ln>
        </p:spPr>
        <p:txBody>
          <a:bodyPr/>
          <a:lstStyle/>
          <a:p>
            <a:endParaRPr lang="en-US" dirty="0"/>
          </a:p>
        </p:txBody>
      </p:sp>
      <p:sp>
        <p:nvSpPr>
          <p:cNvPr id="18458" name="Line 25"/>
          <p:cNvSpPr>
            <a:spLocks noChangeShapeType="1"/>
          </p:cNvSpPr>
          <p:nvPr/>
        </p:nvSpPr>
        <p:spPr bwMode="auto">
          <a:xfrm>
            <a:off x="3962400" y="2209800"/>
            <a:ext cx="990600" cy="0"/>
          </a:xfrm>
          <a:prstGeom prst="line">
            <a:avLst/>
          </a:prstGeom>
          <a:noFill/>
          <a:ln w="9525">
            <a:solidFill>
              <a:schemeClr val="tx1"/>
            </a:solidFill>
            <a:round/>
            <a:headEnd/>
            <a:tailEnd/>
          </a:ln>
        </p:spPr>
        <p:txBody>
          <a:bodyPr/>
          <a:lstStyle/>
          <a:p>
            <a:endParaRPr lang="en-US" dirty="0"/>
          </a:p>
        </p:txBody>
      </p:sp>
      <p:sp>
        <p:nvSpPr>
          <p:cNvPr id="18459" name="Line 26"/>
          <p:cNvSpPr>
            <a:spLocks noChangeShapeType="1"/>
          </p:cNvSpPr>
          <p:nvPr/>
        </p:nvSpPr>
        <p:spPr bwMode="auto">
          <a:xfrm>
            <a:off x="3962400" y="2362200"/>
            <a:ext cx="990600" cy="0"/>
          </a:xfrm>
          <a:prstGeom prst="line">
            <a:avLst/>
          </a:prstGeom>
          <a:noFill/>
          <a:ln w="9525">
            <a:solidFill>
              <a:schemeClr val="tx1"/>
            </a:solidFill>
            <a:round/>
            <a:headEnd/>
            <a:tailEnd/>
          </a:ln>
        </p:spPr>
        <p:txBody>
          <a:bodyPr/>
          <a:lstStyle/>
          <a:p>
            <a:endParaRPr lang="en-US" dirty="0"/>
          </a:p>
        </p:txBody>
      </p:sp>
      <p:sp>
        <p:nvSpPr>
          <p:cNvPr id="18460" name="Line 27"/>
          <p:cNvSpPr>
            <a:spLocks noChangeShapeType="1"/>
          </p:cNvSpPr>
          <p:nvPr/>
        </p:nvSpPr>
        <p:spPr bwMode="auto">
          <a:xfrm>
            <a:off x="3962400" y="2514600"/>
            <a:ext cx="990600" cy="0"/>
          </a:xfrm>
          <a:prstGeom prst="line">
            <a:avLst/>
          </a:prstGeom>
          <a:noFill/>
          <a:ln w="9525">
            <a:solidFill>
              <a:schemeClr val="tx1"/>
            </a:solidFill>
            <a:round/>
            <a:headEnd/>
            <a:tailEnd/>
          </a:ln>
        </p:spPr>
        <p:txBody>
          <a:bodyPr/>
          <a:lstStyle/>
          <a:p>
            <a:endParaRPr lang="en-US" dirty="0"/>
          </a:p>
        </p:txBody>
      </p:sp>
      <p:sp>
        <p:nvSpPr>
          <p:cNvPr id="18461" name="Line 28"/>
          <p:cNvSpPr>
            <a:spLocks noChangeShapeType="1"/>
          </p:cNvSpPr>
          <p:nvPr/>
        </p:nvSpPr>
        <p:spPr bwMode="auto">
          <a:xfrm>
            <a:off x="3962400" y="2667000"/>
            <a:ext cx="990600" cy="0"/>
          </a:xfrm>
          <a:prstGeom prst="line">
            <a:avLst/>
          </a:prstGeom>
          <a:noFill/>
          <a:ln w="9525">
            <a:solidFill>
              <a:schemeClr val="tx1"/>
            </a:solidFill>
            <a:round/>
            <a:headEnd/>
            <a:tailEnd/>
          </a:ln>
        </p:spPr>
        <p:txBody>
          <a:bodyPr/>
          <a:lstStyle/>
          <a:p>
            <a:endParaRPr lang="en-US" dirty="0"/>
          </a:p>
        </p:txBody>
      </p:sp>
      <p:sp>
        <p:nvSpPr>
          <p:cNvPr id="18462" name="Line 29"/>
          <p:cNvSpPr>
            <a:spLocks noChangeShapeType="1"/>
          </p:cNvSpPr>
          <p:nvPr/>
        </p:nvSpPr>
        <p:spPr bwMode="auto">
          <a:xfrm>
            <a:off x="3962400" y="2819400"/>
            <a:ext cx="990600" cy="0"/>
          </a:xfrm>
          <a:prstGeom prst="line">
            <a:avLst/>
          </a:prstGeom>
          <a:noFill/>
          <a:ln w="9525">
            <a:solidFill>
              <a:schemeClr val="tx1"/>
            </a:solidFill>
            <a:round/>
            <a:headEnd/>
            <a:tailEnd/>
          </a:ln>
        </p:spPr>
        <p:txBody>
          <a:bodyPr/>
          <a:lstStyle/>
          <a:p>
            <a:endParaRPr lang="en-US" dirty="0"/>
          </a:p>
        </p:txBody>
      </p:sp>
      <p:sp>
        <p:nvSpPr>
          <p:cNvPr id="18463" name="Line 30"/>
          <p:cNvSpPr>
            <a:spLocks noChangeShapeType="1"/>
          </p:cNvSpPr>
          <p:nvPr/>
        </p:nvSpPr>
        <p:spPr bwMode="auto">
          <a:xfrm>
            <a:off x="3962400" y="3200400"/>
            <a:ext cx="990600" cy="0"/>
          </a:xfrm>
          <a:prstGeom prst="line">
            <a:avLst/>
          </a:prstGeom>
          <a:noFill/>
          <a:ln w="9525">
            <a:solidFill>
              <a:schemeClr val="tx1"/>
            </a:solidFill>
            <a:round/>
            <a:headEnd/>
            <a:tailEnd/>
          </a:ln>
        </p:spPr>
        <p:txBody>
          <a:bodyPr/>
          <a:lstStyle/>
          <a:p>
            <a:endParaRPr lang="en-US" dirty="0"/>
          </a:p>
        </p:txBody>
      </p:sp>
      <p:sp>
        <p:nvSpPr>
          <p:cNvPr id="18464" name="Text Box 31"/>
          <p:cNvSpPr txBox="1">
            <a:spLocks noChangeArrowheads="1"/>
          </p:cNvSpPr>
          <p:nvPr/>
        </p:nvSpPr>
        <p:spPr bwMode="auto">
          <a:xfrm>
            <a:off x="4038600" y="3178175"/>
            <a:ext cx="412750" cy="214313"/>
          </a:xfrm>
          <a:prstGeom prst="rect">
            <a:avLst/>
          </a:prstGeom>
          <a:noFill/>
          <a:ln w="9525">
            <a:noFill/>
            <a:miter lim="800000"/>
            <a:headEnd/>
            <a:tailEnd/>
          </a:ln>
        </p:spPr>
        <p:txBody>
          <a:bodyPr wrap="none">
            <a:spAutoFit/>
          </a:bodyPr>
          <a:lstStyle/>
          <a:p>
            <a:r>
              <a:rPr lang="en-US" sz="800" dirty="0"/>
              <a:t>8192</a:t>
            </a:r>
          </a:p>
        </p:txBody>
      </p:sp>
      <p:sp>
        <p:nvSpPr>
          <p:cNvPr id="18465" name="Text Box 32"/>
          <p:cNvSpPr txBox="1">
            <a:spLocks noChangeArrowheads="1"/>
          </p:cNvSpPr>
          <p:nvPr/>
        </p:nvSpPr>
        <p:spPr bwMode="auto">
          <a:xfrm>
            <a:off x="4038600" y="2667000"/>
            <a:ext cx="241300" cy="214313"/>
          </a:xfrm>
          <a:prstGeom prst="rect">
            <a:avLst/>
          </a:prstGeom>
          <a:noFill/>
          <a:ln w="9525">
            <a:noFill/>
            <a:miter lim="800000"/>
            <a:headEnd/>
            <a:tailEnd/>
          </a:ln>
        </p:spPr>
        <p:txBody>
          <a:bodyPr wrap="none">
            <a:spAutoFit/>
          </a:bodyPr>
          <a:lstStyle/>
          <a:p>
            <a:r>
              <a:rPr lang="en-US" sz="800" dirty="0"/>
              <a:t>5</a:t>
            </a:r>
          </a:p>
        </p:txBody>
      </p:sp>
      <p:sp>
        <p:nvSpPr>
          <p:cNvPr id="18466" name="Text Box 33"/>
          <p:cNvSpPr txBox="1">
            <a:spLocks noChangeArrowheads="1"/>
          </p:cNvSpPr>
          <p:nvPr/>
        </p:nvSpPr>
        <p:spPr bwMode="auto">
          <a:xfrm>
            <a:off x="4038600" y="2514600"/>
            <a:ext cx="241300" cy="214313"/>
          </a:xfrm>
          <a:prstGeom prst="rect">
            <a:avLst/>
          </a:prstGeom>
          <a:noFill/>
          <a:ln w="9525">
            <a:noFill/>
            <a:miter lim="800000"/>
            <a:headEnd/>
            <a:tailEnd/>
          </a:ln>
        </p:spPr>
        <p:txBody>
          <a:bodyPr wrap="none">
            <a:spAutoFit/>
          </a:bodyPr>
          <a:lstStyle/>
          <a:p>
            <a:r>
              <a:rPr lang="en-US" sz="800" dirty="0"/>
              <a:t>4</a:t>
            </a:r>
          </a:p>
        </p:txBody>
      </p:sp>
      <p:sp>
        <p:nvSpPr>
          <p:cNvPr id="18467" name="Text Box 34"/>
          <p:cNvSpPr txBox="1">
            <a:spLocks noChangeArrowheads="1"/>
          </p:cNvSpPr>
          <p:nvPr/>
        </p:nvSpPr>
        <p:spPr bwMode="auto">
          <a:xfrm>
            <a:off x="4038600" y="2362200"/>
            <a:ext cx="241300" cy="214313"/>
          </a:xfrm>
          <a:prstGeom prst="rect">
            <a:avLst/>
          </a:prstGeom>
          <a:noFill/>
          <a:ln w="9525">
            <a:noFill/>
            <a:miter lim="800000"/>
            <a:headEnd/>
            <a:tailEnd/>
          </a:ln>
        </p:spPr>
        <p:txBody>
          <a:bodyPr wrap="none">
            <a:spAutoFit/>
          </a:bodyPr>
          <a:lstStyle/>
          <a:p>
            <a:r>
              <a:rPr lang="en-US" sz="800" dirty="0"/>
              <a:t>3</a:t>
            </a:r>
          </a:p>
        </p:txBody>
      </p:sp>
      <p:sp>
        <p:nvSpPr>
          <p:cNvPr id="18468" name="Text Box 35"/>
          <p:cNvSpPr txBox="1">
            <a:spLocks noChangeArrowheads="1"/>
          </p:cNvSpPr>
          <p:nvPr/>
        </p:nvSpPr>
        <p:spPr bwMode="auto">
          <a:xfrm>
            <a:off x="4038600" y="2209800"/>
            <a:ext cx="241300" cy="214313"/>
          </a:xfrm>
          <a:prstGeom prst="rect">
            <a:avLst/>
          </a:prstGeom>
          <a:noFill/>
          <a:ln w="9525">
            <a:noFill/>
            <a:miter lim="800000"/>
            <a:headEnd/>
            <a:tailEnd/>
          </a:ln>
        </p:spPr>
        <p:txBody>
          <a:bodyPr wrap="none">
            <a:spAutoFit/>
          </a:bodyPr>
          <a:lstStyle/>
          <a:p>
            <a:r>
              <a:rPr lang="en-US" sz="800" dirty="0"/>
              <a:t>2</a:t>
            </a:r>
          </a:p>
        </p:txBody>
      </p:sp>
      <p:sp>
        <p:nvSpPr>
          <p:cNvPr id="18469" name="Text Box 36"/>
          <p:cNvSpPr txBox="1">
            <a:spLocks noChangeArrowheads="1"/>
          </p:cNvSpPr>
          <p:nvPr/>
        </p:nvSpPr>
        <p:spPr bwMode="auto">
          <a:xfrm>
            <a:off x="4038600" y="2057400"/>
            <a:ext cx="241300" cy="214313"/>
          </a:xfrm>
          <a:prstGeom prst="rect">
            <a:avLst/>
          </a:prstGeom>
          <a:noFill/>
          <a:ln w="9525">
            <a:noFill/>
            <a:miter lim="800000"/>
            <a:headEnd/>
            <a:tailEnd/>
          </a:ln>
        </p:spPr>
        <p:txBody>
          <a:bodyPr wrap="none">
            <a:spAutoFit/>
          </a:bodyPr>
          <a:lstStyle/>
          <a:p>
            <a:r>
              <a:rPr lang="en-US" sz="800" dirty="0"/>
              <a:t>1</a:t>
            </a:r>
          </a:p>
        </p:txBody>
      </p:sp>
      <p:sp>
        <p:nvSpPr>
          <p:cNvPr id="18470" name="Text Box 37"/>
          <p:cNvSpPr txBox="1">
            <a:spLocks noChangeArrowheads="1"/>
          </p:cNvSpPr>
          <p:nvPr/>
        </p:nvSpPr>
        <p:spPr bwMode="auto">
          <a:xfrm>
            <a:off x="4038600" y="1905000"/>
            <a:ext cx="241300" cy="214313"/>
          </a:xfrm>
          <a:prstGeom prst="rect">
            <a:avLst/>
          </a:prstGeom>
          <a:noFill/>
          <a:ln w="9525">
            <a:noFill/>
            <a:miter lim="800000"/>
            <a:headEnd/>
            <a:tailEnd/>
          </a:ln>
        </p:spPr>
        <p:txBody>
          <a:bodyPr wrap="none">
            <a:spAutoFit/>
          </a:bodyPr>
          <a:lstStyle/>
          <a:p>
            <a:r>
              <a:rPr lang="en-US" sz="800" dirty="0"/>
              <a:t>0</a:t>
            </a:r>
          </a:p>
        </p:txBody>
      </p:sp>
      <p:sp>
        <p:nvSpPr>
          <p:cNvPr id="18471" name="Text Box 38"/>
          <p:cNvSpPr txBox="1">
            <a:spLocks noChangeArrowheads="1"/>
          </p:cNvSpPr>
          <p:nvPr/>
        </p:nvSpPr>
        <p:spPr bwMode="auto">
          <a:xfrm>
            <a:off x="4038600" y="2681288"/>
            <a:ext cx="247650" cy="366712"/>
          </a:xfrm>
          <a:prstGeom prst="rect">
            <a:avLst/>
          </a:prstGeom>
          <a:noFill/>
          <a:ln w="9525">
            <a:noFill/>
            <a:miter lim="800000"/>
            <a:headEnd/>
            <a:tailEnd/>
          </a:ln>
        </p:spPr>
        <p:txBody>
          <a:bodyPr wrap="none">
            <a:spAutoFit/>
          </a:bodyPr>
          <a:lstStyle/>
          <a:p>
            <a:r>
              <a:rPr lang="en-US" dirty="0"/>
              <a:t>.</a:t>
            </a:r>
          </a:p>
        </p:txBody>
      </p:sp>
      <p:sp>
        <p:nvSpPr>
          <p:cNvPr id="18472" name="Text Box 39"/>
          <p:cNvSpPr txBox="1">
            <a:spLocks noChangeArrowheads="1"/>
          </p:cNvSpPr>
          <p:nvPr/>
        </p:nvSpPr>
        <p:spPr bwMode="auto">
          <a:xfrm>
            <a:off x="4038600" y="2819400"/>
            <a:ext cx="247650" cy="366713"/>
          </a:xfrm>
          <a:prstGeom prst="rect">
            <a:avLst/>
          </a:prstGeom>
          <a:noFill/>
          <a:ln w="9525">
            <a:noFill/>
            <a:miter lim="800000"/>
            <a:headEnd/>
            <a:tailEnd/>
          </a:ln>
        </p:spPr>
        <p:txBody>
          <a:bodyPr wrap="none">
            <a:spAutoFit/>
          </a:bodyPr>
          <a:lstStyle/>
          <a:p>
            <a:r>
              <a:rPr lang="en-US" dirty="0"/>
              <a:t>.</a:t>
            </a:r>
          </a:p>
        </p:txBody>
      </p:sp>
      <p:sp>
        <p:nvSpPr>
          <p:cNvPr id="18473" name="Text Box 40"/>
          <p:cNvSpPr txBox="1">
            <a:spLocks noChangeArrowheads="1"/>
          </p:cNvSpPr>
          <p:nvPr/>
        </p:nvSpPr>
        <p:spPr bwMode="auto">
          <a:xfrm>
            <a:off x="4038600" y="2743200"/>
            <a:ext cx="247650" cy="366713"/>
          </a:xfrm>
          <a:prstGeom prst="rect">
            <a:avLst/>
          </a:prstGeom>
          <a:noFill/>
          <a:ln w="9525">
            <a:noFill/>
            <a:miter lim="800000"/>
            <a:headEnd/>
            <a:tailEnd/>
          </a:ln>
        </p:spPr>
        <p:txBody>
          <a:bodyPr wrap="none">
            <a:spAutoFit/>
          </a:bodyPr>
          <a:lstStyle/>
          <a:p>
            <a:r>
              <a:rPr lang="en-US" dirty="0"/>
              <a:t>.</a:t>
            </a:r>
          </a:p>
        </p:txBody>
      </p:sp>
      <p:sp>
        <p:nvSpPr>
          <p:cNvPr id="18474" name="Text Box 41"/>
          <p:cNvSpPr txBox="1">
            <a:spLocks noChangeArrowheads="1"/>
          </p:cNvSpPr>
          <p:nvPr/>
        </p:nvSpPr>
        <p:spPr bwMode="auto">
          <a:xfrm>
            <a:off x="3276600" y="1219200"/>
            <a:ext cx="2413000" cy="307975"/>
          </a:xfrm>
          <a:prstGeom prst="rect">
            <a:avLst/>
          </a:prstGeom>
          <a:noFill/>
          <a:ln w="9525">
            <a:noFill/>
            <a:miter lim="800000"/>
            <a:headEnd/>
            <a:tailEnd/>
          </a:ln>
        </p:spPr>
        <p:txBody>
          <a:bodyPr wrap="none">
            <a:spAutoFit/>
          </a:bodyPr>
          <a:lstStyle/>
          <a:p>
            <a:r>
              <a:rPr lang="en-US" sz="1400" dirty="0"/>
              <a:t>Queue Manager Subsystem</a:t>
            </a:r>
          </a:p>
        </p:txBody>
      </p:sp>
      <p:sp>
        <p:nvSpPr>
          <p:cNvPr id="18475" name="Line 43"/>
          <p:cNvSpPr>
            <a:spLocks noChangeShapeType="1"/>
          </p:cNvSpPr>
          <p:nvPr/>
        </p:nvSpPr>
        <p:spPr bwMode="auto">
          <a:xfrm>
            <a:off x="1752600" y="2209800"/>
            <a:ext cx="1828800" cy="228600"/>
          </a:xfrm>
          <a:prstGeom prst="line">
            <a:avLst/>
          </a:prstGeom>
          <a:noFill/>
          <a:ln w="9525">
            <a:solidFill>
              <a:schemeClr val="tx1"/>
            </a:solidFill>
            <a:round/>
            <a:headEnd type="triangle" w="med" len="med"/>
            <a:tailEnd/>
          </a:ln>
        </p:spPr>
        <p:txBody>
          <a:bodyPr/>
          <a:lstStyle/>
          <a:p>
            <a:endParaRPr lang="en-US" dirty="0"/>
          </a:p>
        </p:txBody>
      </p:sp>
      <p:sp>
        <p:nvSpPr>
          <p:cNvPr id="18476" name="Line 44"/>
          <p:cNvSpPr>
            <a:spLocks noChangeShapeType="1"/>
          </p:cNvSpPr>
          <p:nvPr/>
        </p:nvSpPr>
        <p:spPr bwMode="auto">
          <a:xfrm>
            <a:off x="5334000" y="4114800"/>
            <a:ext cx="1295400" cy="533400"/>
          </a:xfrm>
          <a:prstGeom prst="line">
            <a:avLst/>
          </a:prstGeom>
          <a:noFill/>
          <a:ln w="9525">
            <a:solidFill>
              <a:schemeClr val="tx1"/>
            </a:solidFill>
            <a:round/>
            <a:headEnd/>
            <a:tailEnd type="triangle" w="med" len="med"/>
          </a:ln>
        </p:spPr>
        <p:txBody>
          <a:bodyPr/>
          <a:lstStyle/>
          <a:p>
            <a:endParaRPr lang="en-US" dirty="0"/>
          </a:p>
        </p:txBody>
      </p:sp>
      <p:sp>
        <p:nvSpPr>
          <p:cNvPr id="18477" name="Line 45"/>
          <p:cNvSpPr>
            <a:spLocks noChangeShapeType="1"/>
          </p:cNvSpPr>
          <p:nvPr/>
        </p:nvSpPr>
        <p:spPr bwMode="auto">
          <a:xfrm flipV="1">
            <a:off x="2133600" y="4267200"/>
            <a:ext cx="1447800" cy="838200"/>
          </a:xfrm>
          <a:prstGeom prst="line">
            <a:avLst/>
          </a:prstGeom>
          <a:noFill/>
          <a:ln w="9525">
            <a:solidFill>
              <a:schemeClr val="tx1"/>
            </a:solidFill>
            <a:round/>
            <a:headEnd type="triangle" w="med" len="med"/>
            <a:tailEnd/>
          </a:ln>
        </p:spPr>
        <p:txBody>
          <a:bodyPr/>
          <a:lstStyle/>
          <a:p>
            <a:endParaRPr lang="en-US" dirty="0"/>
          </a:p>
        </p:txBody>
      </p:sp>
      <p:sp>
        <p:nvSpPr>
          <p:cNvPr id="18478" name="Line 46"/>
          <p:cNvSpPr>
            <a:spLocks noChangeShapeType="1"/>
          </p:cNvSpPr>
          <p:nvPr/>
        </p:nvSpPr>
        <p:spPr bwMode="auto">
          <a:xfrm flipV="1">
            <a:off x="5334000" y="2286000"/>
            <a:ext cx="1295400" cy="76200"/>
          </a:xfrm>
          <a:prstGeom prst="line">
            <a:avLst/>
          </a:prstGeom>
          <a:noFill/>
          <a:ln w="9525">
            <a:solidFill>
              <a:schemeClr val="tx1"/>
            </a:solidFill>
            <a:round/>
            <a:headEnd/>
            <a:tailEnd type="triangle" w="med" len="med"/>
          </a:ln>
        </p:spPr>
        <p:txBody>
          <a:bodyPr/>
          <a:lstStyle/>
          <a:p>
            <a:endParaRPr lang="en-US" dirty="0"/>
          </a:p>
        </p:txBody>
      </p:sp>
      <p:sp>
        <p:nvSpPr>
          <p:cNvPr id="18479" name="TextBox 45"/>
          <p:cNvSpPr txBox="1">
            <a:spLocks noChangeArrowheads="1"/>
          </p:cNvSpPr>
          <p:nvPr/>
        </p:nvSpPr>
        <p:spPr bwMode="auto">
          <a:xfrm>
            <a:off x="327025" y="5518150"/>
            <a:ext cx="8458200" cy="1111250"/>
          </a:xfrm>
          <a:prstGeom prst="rect">
            <a:avLst/>
          </a:prstGeom>
          <a:noFill/>
          <a:ln w="9525">
            <a:noFill/>
            <a:miter lim="800000"/>
            <a:headEnd/>
            <a:tailEnd/>
          </a:ln>
        </p:spPr>
        <p:txBody>
          <a:bodyPr>
            <a:spAutoFit/>
          </a:bodyPr>
          <a:lstStyle/>
          <a:p>
            <a:pPr>
              <a:lnSpc>
                <a:spcPct val="90000"/>
              </a:lnSpc>
            </a:pPr>
            <a:r>
              <a:rPr lang="en-US" sz="1400" dirty="0"/>
              <a:t>Multiple Packet DMA instances in KeyStone devices:</a:t>
            </a:r>
            <a:br>
              <a:rPr lang="en-US" sz="1400" dirty="0"/>
            </a:br>
            <a:endParaRPr lang="en-US" sz="800" dirty="0"/>
          </a:p>
          <a:p>
            <a:pPr marL="338328" lvl="1" indent="-457200">
              <a:lnSpc>
                <a:spcPct val="90000"/>
              </a:lnSpc>
              <a:buFont typeface="Arial" charset="0"/>
              <a:buChar char="•"/>
            </a:pPr>
            <a:r>
              <a:rPr lang="en-US" sz="1400" dirty="0" smtClean="0"/>
              <a:t>NETCP </a:t>
            </a:r>
            <a:r>
              <a:rPr lang="en-US" sz="1400" dirty="0"/>
              <a:t>and SRIO instances for all KeyStone devices.</a:t>
            </a:r>
          </a:p>
          <a:p>
            <a:pPr marL="338328" lvl="1" indent="-457200">
              <a:lnSpc>
                <a:spcPct val="90000"/>
              </a:lnSpc>
              <a:buFont typeface="Arial" charset="0"/>
              <a:buChar char="•"/>
            </a:pPr>
            <a:endParaRPr lang="en-US" sz="800" dirty="0"/>
          </a:p>
          <a:p>
            <a:pPr marL="338328" lvl="1" indent="-457200">
              <a:lnSpc>
                <a:spcPct val="90000"/>
              </a:lnSpc>
              <a:buFont typeface="Arial" charset="0"/>
              <a:buChar char="•"/>
            </a:pPr>
            <a:r>
              <a:rPr lang="en-US" sz="1400" dirty="0" smtClean="0"/>
              <a:t>FFTC </a:t>
            </a:r>
            <a:r>
              <a:rPr lang="en-US" sz="1400" dirty="0"/>
              <a:t>(A and B</a:t>
            </a:r>
            <a:r>
              <a:rPr lang="en-US" sz="1400" dirty="0" smtClean="0"/>
              <a:t>), BCP, and AIF2 </a:t>
            </a:r>
            <a:r>
              <a:rPr lang="en-US" sz="1400" dirty="0"/>
              <a:t>instances are only in KeyStone devices for wireless applications.</a:t>
            </a:r>
          </a:p>
          <a:p>
            <a:endParaRPr lang="en-US" sz="1400" dirty="0"/>
          </a:p>
        </p:txBody>
      </p:sp>
      <p:sp>
        <p:nvSpPr>
          <p:cNvPr id="18480" name="Text Box 21"/>
          <p:cNvSpPr txBox="1">
            <a:spLocks noChangeArrowheads="1"/>
          </p:cNvSpPr>
          <p:nvPr/>
        </p:nvSpPr>
        <p:spPr bwMode="auto">
          <a:xfrm>
            <a:off x="1009650" y="900113"/>
            <a:ext cx="928688" cy="307975"/>
          </a:xfrm>
          <a:prstGeom prst="rect">
            <a:avLst/>
          </a:prstGeom>
          <a:noFill/>
          <a:ln w="9525">
            <a:noFill/>
            <a:miter lim="800000"/>
            <a:headEnd/>
            <a:tailEnd/>
          </a:ln>
        </p:spPr>
        <p:txBody>
          <a:bodyPr wrap="none">
            <a:spAutoFit/>
          </a:bodyPr>
          <a:lstStyle/>
          <a:p>
            <a:r>
              <a:rPr lang="en-US" sz="1400" dirty="0"/>
              <a:t>FFTC (B)</a:t>
            </a:r>
          </a:p>
        </p:txBody>
      </p:sp>
      <p:sp>
        <p:nvSpPr>
          <p:cNvPr id="18481" name="Line 43"/>
          <p:cNvSpPr>
            <a:spLocks noChangeShapeType="1"/>
          </p:cNvSpPr>
          <p:nvPr/>
        </p:nvSpPr>
        <p:spPr bwMode="auto">
          <a:xfrm>
            <a:off x="2286000" y="1752600"/>
            <a:ext cx="1295400" cy="152400"/>
          </a:xfrm>
          <a:prstGeom prst="line">
            <a:avLst/>
          </a:prstGeom>
          <a:noFill/>
          <a:ln w="9525">
            <a:solidFill>
              <a:schemeClr val="tx1"/>
            </a:solidFill>
            <a:round/>
            <a:headEnd type="triangle" w="med" len="med"/>
            <a:tailEnd/>
          </a:ln>
        </p:spPr>
        <p:txBody>
          <a:bodyPr/>
          <a:lstStyle/>
          <a:p>
            <a:endParaRPr lang="en-US" dirty="0"/>
          </a:p>
        </p:txBody>
      </p:sp>
      <p:sp>
        <p:nvSpPr>
          <p:cNvPr id="60" name="Rectangle 6"/>
          <p:cNvSpPr>
            <a:spLocks noChangeArrowheads="1"/>
          </p:cNvSpPr>
          <p:nvPr/>
        </p:nvSpPr>
        <p:spPr bwMode="auto">
          <a:xfrm>
            <a:off x="1143000" y="3429000"/>
            <a:ext cx="990600" cy="457200"/>
          </a:xfrm>
          <a:prstGeom prst="rect">
            <a:avLst/>
          </a:prstGeom>
          <a:noFill/>
          <a:ln w="9525">
            <a:solidFill>
              <a:schemeClr val="tx1"/>
            </a:solidFill>
            <a:miter lim="800000"/>
            <a:headEnd/>
            <a:tailEnd/>
          </a:ln>
        </p:spPr>
        <p:txBody>
          <a:bodyPr wrap="none" anchor="ctr"/>
          <a:lstStyle/>
          <a:p>
            <a:pPr algn="r"/>
            <a:endParaRPr lang="en-US" sz="2400" dirty="0"/>
          </a:p>
        </p:txBody>
      </p:sp>
      <p:sp>
        <p:nvSpPr>
          <p:cNvPr id="61" name="Rectangle 12"/>
          <p:cNvSpPr>
            <a:spLocks noChangeArrowheads="1"/>
          </p:cNvSpPr>
          <p:nvPr/>
        </p:nvSpPr>
        <p:spPr bwMode="auto">
          <a:xfrm>
            <a:off x="838200" y="2743200"/>
            <a:ext cx="1524000" cy="1295400"/>
          </a:xfrm>
          <a:prstGeom prst="rect">
            <a:avLst/>
          </a:prstGeom>
          <a:noFill/>
          <a:ln w="9525">
            <a:solidFill>
              <a:schemeClr val="tx1"/>
            </a:solidFill>
            <a:miter lim="800000"/>
            <a:headEnd/>
            <a:tailEnd/>
          </a:ln>
        </p:spPr>
        <p:txBody>
          <a:bodyPr wrap="none" anchor="ctr"/>
          <a:lstStyle/>
          <a:p>
            <a:pPr algn="r"/>
            <a:endParaRPr lang="en-US" sz="2400" dirty="0"/>
          </a:p>
        </p:txBody>
      </p:sp>
      <p:sp>
        <p:nvSpPr>
          <p:cNvPr id="62" name="Text Box 13"/>
          <p:cNvSpPr txBox="1">
            <a:spLocks noChangeArrowheads="1"/>
          </p:cNvSpPr>
          <p:nvPr/>
        </p:nvSpPr>
        <p:spPr bwMode="auto">
          <a:xfrm>
            <a:off x="1143000" y="3505200"/>
            <a:ext cx="925513" cy="304800"/>
          </a:xfrm>
          <a:prstGeom prst="rect">
            <a:avLst/>
          </a:prstGeom>
          <a:noFill/>
          <a:ln w="9525">
            <a:noFill/>
            <a:miter lim="800000"/>
            <a:headEnd/>
            <a:tailEnd/>
          </a:ln>
        </p:spPr>
        <p:txBody>
          <a:bodyPr wrap="none">
            <a:spAutoFit/>
          </a:bodyPr>
          <a:lstStyle/>
          <a:p>
            <a:r>
              <a:rPr lang="en-US" sz="1400" dirty="0"/>
              <a:t>PKTDMA</a:t>
            </a:r>
          </a:p>
        </p:txBody>
      </p:sp>
      <p:sp>
        <p:nvSpPr>
          <p:cNvPr id="63" name="Text Box 22"/>
          <p:cNvSpPr txBox="1">
            <a:spLocks noChangeArrowheads="1"/>
          </p:cNvSpPr>
          <p:nvPr/>
        </p:nvSpPr>
        <p:spPr bwMode="auto">
          <a:xfrm>
            <a:off x="838200" y="2819400"/>
            <a:ext cx="554960" cy="307777"/>
          </a:xfrm>
          <a:prstGeom prst="rect">
            <a:avLst/>
          </a:prstGeom>
          <a:noFill/>
          <a:ln w="9525">
            <a:noFill/>
            <a:miter lim="800000"/>
            <a:headEnd/>
            <a:tailEnd/>
          </a:ln>
        </p:spPr>
        <p:txBody>
          <a:bodyPr wrap="none">
            <a:spAutoFit/>
          </a:bodyPr>
          <a:lstStyle/>
          <a:p>
            <a:r>
              <a:rPr lang="en-US" sz="1400" dirty="0" smtClean="0"/>
              <a:t>BCP</a:t>
            </a:r>
            <a:endParaRPr lang="en-US" sz="1400" dirty="0"/>
          </a:p>
        </p:txBody>
      </p:sp>
      <p:sp>
        <p:nvSpPr>
          <p:cNvPr id="64" name="Line 45"/>
          <p:cNvSpPr>
            <a:spLocks noChangeShapeType="1"/>
          </p:cNvSpPr>
          <p:nvPr/>
        </p:nvSpPr>
        <p:spPr bwMode="auto">
          <a:xfrm flipV="1">
            <a:off x="2133600" y="3276600"/>
            <a:ext cx="1447800" cy="382588"/>
          </a:xfrm>
          <a:prstGeom prst="line">
            <a:avLst/>
          </a:prstGeom>
          <a:noFill/>
          <a:ln w="9525">
            <a:solidFill>
              <a:schemeClr val="tx1"/>
            </a:solidFill>
            <a:round/>
            <a:headEnd type="triangle" w="med" len="med"/>
            <a:tailEnd/>
          </a:ln>
        </p:spPr>
        <p:txBody>
          <a:bodyPr/>
          <a:lstStyle/>
          <a:p>
            <a:endParaRPr lang="en-US" dirty="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76200"/>
            <a:ext cx="8686800" cy="762000"/>
          </a:xfrm>
        </p:spPr>
        <p:txBody>
          <a:bodyPr/>
          <a:lstStyle/>
          <a:p>
            <a:pPr eaLnBrk="1" hangingPunct="1"/>
            <a:r>
              <a:rPr lang="en-US" dirty="0" smtClean="0"/>
              <a:t>Packet DMA (PKTDMA)</a:t>
            </a:r>
          </a:p>
        </p:txBody>
      </p:sp>
      <p:sp>
        <p:nvSpPr>
          <p:cNvPr id="19459" name="Rectangle 3"/>
          <p:cNvSpPr>
            <a:spLocks noGrp="1" noChangeArrowheads="1"/>
          </p:cNvSpPr>
          <p:nvPr>
            <p:ph idx="1"/>
          </p:nvPr>
        </p:nvSpPr>
        <p:spPr>
          <a:xfrm>
            <a:off x="333375" y="1033463"/>
            <a:ext cx="8467725" cy="5138737"/>
          </a:xfrm>
        </p:spPr>
        <p:txBody>
          <a:bodyPr/>
          <a:lstStyle/>
          <a:p>
            <a:pPr eaLnBrk="1" hangingPunct="1">
              <a:lnSpc>
                <a:spcPct val="90000"/>
              </a:lnSpc>
            </a:pPr>
            <a:endParaRPr lang="en-US" sz="2400" dirty="0" smtClean="0"/>
          </a:p>
          <a:p>
            <a:pPr algn="ctr" eaLnBrk="1" hangingPunct="1">
              <a:lnSpc>
                <a:spcPct val="90000"/>
              </a:lnSpc>
              <a:buFont typeface="Arial" charset="0"/>
              <a:buNone/>
            </a:pPr>
            <a:r>
              <a:rPr lang="en-US" sz="2400" dirty="0" smtClean="0"/>
              <a:t>Major components for each instance:</a:t>
            </a:r>
          </a:p>
          <a:p>
            <a:pPr algn="ctr" eaLnBrk="1" hangingPunct="1">
              <a:lnSpc>
                <a:spcPct val="90000"/>
              </a:lnSpc>
              <a:buFont typeface="Arial" charset="0"/>
              <a:buNone/>
            </a:pPr>
            <a:endParaRPr lang="en-US" sz="2400" dirty="0" smtClean="0"/>
          </a:p>
          <a:p>
            <a:pPr eaLnBrk="1" hangingPunct="1">
              <a:lnSpc>
                <a:spcPct val="90000"/>
              </a:lnSpc>
            </a:pPr>
            <a:r>
              <a:rPr lang="en-US" sz="2000" dirty="0" smtClean="0"/>
              <a:t>Multiple RX DMA channels</a:t>
            </a:r>
          </a:p>
          <a:p>
            <a:pPr eaLnBrk="1" hangingPunct="1">
              <a:lnSpc>
                <a:spcPct val="90000"/>
              </a:lnSpc>
            </a:pPr>
            <a:r>
              <a:rPr lang="en-US" sz="2000" dirty="0" smtClean="0"/>
              <a:t>Multiple TX DMA channels</a:t>
            </a:r>
          </a:p>
          <a:p>
            <a:pPr eaLnBrk="1" hangingPunct="1">
              <a:lnSpc>
                <a:spcPct val="90000"/>
              </a:lnSpc>
            </a:pPr>
            <a:r>
              <a:rPr lang="en-US" sz="2000" dirty="0" smtClean="0"/>
              <a:t>Multiple RX flow channels. RX flow defines behavior of the receive side of the navigator.</a:t>
            </a:r>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buFont typeface="Arial" charset="0"/>
              <a:buNone/>
            </a:pPr>
            <a:endParaRPr lang="en-US" sz="2000" dirty="0" smtClean="0"/>
          </a:p>
          <a:p>
            <a:pPr lvl="1" eaLnBrk="1" hangingPunct="1">
              <a:lnSpc>
                <a:spcPct val="90000"/>
              </a:lnSpc>
            </a:pPr>
            <a:endParaRPr lang="en-US" sz="1600" dirty="0" smtClean="0"/>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609600"/>
          </a:xfrm>
        </p:spPr>
        <p:txBody>
          <a:bodyPr/>
          <a:lstStyle/>
          <a:p>
            <a:pPr eaLnBrk="1" hangingPunct="1"/>
            <a:r>
              <a:rPr lang="en-US" dirty="0" smtClean="0"/>
              <a:t>Packet DMA (PKTDMA) Features</a:t>
            </a:r>
          </a:p>
        </p:txBody>
      </p:sp>
      <p:sp>
        <p:nvSpPr>
          <p:cNvPr id="20483" name="Rectangle 3"/>
          <p:cNvSpPr>
            <a:spLocks noGrp="1" noChangeArrowheads="1"/>
          </p:cNvSpPr>
          <p:nvPr>
            <p:ph idx="1"/>
          </p:nvPr>
        </p:nvSpPr>
        <p:spPr>
          <a:xfrm>
            <a:off x="304800" y="762000"/>
            <a:ext cx="8467725" cy="5715000"/>
          </a:xfrm>
        </p:spPr>
        <p:txBody>
          <a:bodyPr/>
          <a:lstStyle/>
          <a:p>
            <a:pPr eaLnBrk="1" hangingPunct="1">
              <a:lnSpc>
                <a:spcPct val="90000"/>
              </a:lnSpc>
            </a:pPr>
            <a:r>
              <a:rPr lang="en-US" sz="2400" dirty="0" smtClean="0"/>
              <a:t>Independent Rx and Tx cores:</a:t>
            </a:r>
          </a:p>
          <a:p>
            <a:pPr lvl="1" eaLnBrk="1" hangingPunct="1">
              <a:lnSpc>
                <a:spcPct val="90000"/>
              </a:lnSpc>
            </a:pPr>
            <a:r>
              <a:rPr lang="en-US" sz="2200" dirty="0" smtClean="0"/>
              <a:t>Tx Core:</a:t>
            </a:r>
          </a:p>
          <a:p>
            <a:pPr lvl="2" eaLnBrk="1" hangingPunct="1">
              <a:lnSpc>
                <a:spcPct val="90000"/>
              </a:lnSpc>
            </a:pPr>
            <a:r>
              <a:rPr lang="en-US" sz="2200" dirty="0" smtClean="0"/>
              <a:t>Tx channel triggering via hardware qpend signals from QM.</a:t>
            </a:r>
          </a:p>
          <a:p>
            <a:pPr lvl="2" eaLnBrk="1" hangingPunct="1">
              <a:lnSpc>
                <a:spcPct val="90000"/>
              </a:lnSpc>
            </a:pPr>
            <a:r>
              <a:rPr lang="en-US" sz="2200" dirty="0" smtClean="0"/>
              <a:t>Tx core control is programmed via descriptors.</a:t>
            </a:r>
          </a:p>
          <a:p>
            <a:pPr lvl="2" eaLnBrk="1" hangingPunct="1">
              <a:lnSpc>
                <a:spcPct val="90000"/>
              </a:lnSpc>
            </a:pPr>
            <a:r>
              <a:rPr lang="en-US" sz="2200" dirty="0" smtClean="0"/>
              <a:t>4 level priority (round robin) Tx Scheduler</a:t>
            </a:r>
          </a:p>
          <a:p>
            <a:pPr lvl="3" eaLnBrk="1" hangingPunct="1">
              <a:lnSpc>
                <a:spcPct val="90000"/>
              </a:lnSpc>
            </a:pPr>
            <a:r>
              <a:rPr lang="en-US" sz="1800" dirty="0" smtClean="0"/>
              <a:t>Additional Tx Scheduler Interface for AIF2 (wireless applications only)</a:t>
            </a:r>
          </a:p>
          <a:p>
            <a:pPr lvl="1" eaLnBrk="1" hangingPunct="1">
              <a:lnSpc>
                <a:spcPct val="90000"/>
              </a:lnSpc>
            </a:pPr>
            <a:r>
              <a:rPr lang="en-US" sz="2200" dirty="0" smtClean="0"/>
              <a:t>Rx Core:</a:t>
            </a:r>
          </a:p>
          <a:p>
            <a:pPr lvl="2" eaLnBrk="1" hangingPunct="1">
              <a:lnSpc>
                <a:spcPct val="90000"/>
              </a:lnSpc>
            </a:pPr>
            <a:r>
              <a:rPr lang="en-US" sz="2200" dirty="0" smtClean="0"/>
              <a:t>Rx channel triggering via Rx Streaming I/F.</a:t>
            </a:r>
          </a:p>
          <a:p>
            <a:pPr lvl="2" eaLnBrk="1" hangingPunct="1">
              <a:lnSpc>
                <a:spcPct val="90000"/>
              </a:lnSpc>
            </a:pPr>
            <a:r>
              <a:rPr lang="en-US" sz="2200" dirty="0" smtClean="0"/>
              <a:t>Rx core control is programmed via an “Rx Flow”</a:t>
            </a:r>
          </a:p>
          <a:p>
            <a:pPr eaLnBrk="1" hangingPunct="1">
              <a:lnSpc>
                <a:spcPct val="90000"/>
              </a:lnSpc>
            </a:pPr>
            <a:r>
              <a:rPr lang="en-US" sz="2400" dirty="0" smtClean="0"/>
              <a:t>2x128 bit symmetrical Streaming I/F for Tx output and Rx input</a:t>
            </a:r>
          </a:p>
          <a:p>
            <a:pPr lvl="1" eaLnBrk="1" hangingPunct="1">
              <a:lnSpc>
                <a:spcPct val="90000"/>
              </a:lnSpc>
            </a:pPr>
            <a:r>
              <a:rPr lang="en-US" sz="2200" dirty="0" smtClean="0"/>
              <a:t>Wired together for loopback within the QMSS PKTDMA instance.</a:t>
            </a:r>
          </a:p>
          <a:p>
            <a:pPr lvl="1" eaLnBrk="1" hangingPunct="1">
              <a:lnSpc>
                <a:spcPct val="90000"/>
              </a:lnSpc>
            </a:pPr>
            <a:r>
              <a:rPr lang="en-US" sz="2200" dirty="0" smtClean="0"/>
              <a:t>Connects to matching streaming I/F (Tx-&gt;Rx, Rx-&gt;Tx) of peripheral</a:t>
            </a:r>
          </a:p>
          <a:p>
            <a:pPr eaLnBrk="1" hangingPunct="1">
              <a:lnSpc>
                <a:spcPct val="90000"/>
              </a:lnSpc>
            </a:pPr>
            <a:r>
              <a:rPr lang="en-US" sz="2400" dirty="0" smtClean="0"/>
              <a:t>Packet-based, so neither the Rx or Tx cores care about payload format.</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762000" y="381000"/>
            <a:ext cx="7772400" cy="685800"/>
          </a:xfrm>
        </p:spPr>
        <p:txBody>
          <a:bodyPr/>
          <a:lstStyle/>
          <a:p>
            <a:r>
              <a:rPr lang="en-US" dirty="0" smtClean="0"/>
              <a:t>Agenda</a:t>
            </a:r>
          </a:p>
        </p:txBody>
      </p:sp>
      <p:sp>
        <p:nvSpPr>
          <p:cNvPr id="11267" name="Subtitle 2"/>
          <p:cNvSpPr>
            <a:spLocks noGrp="1"/>
          </p:cNvSpPr>
          <p:nvPr>
            <p:ph type="subTitle" idx="1"/>
          </p:nvPr>
        </p:nvSpPr>
        <p:spPr>
          <a:xfrm>
            <a:off x="1143000" y="1447800"/>
            <a:ext cx="6400800" cy="4419600"/>
          </a:xfrm>
        </p:spPr>
        <p:txBody>
          <a:bodyPr/>
          <a:lstStyle/>
          <a:p>
            <a:pPr marL="342900" indent="-342900" algn="l"/>
            <a:r>
              <a:rPr lang="en-US" sz="2400" dirty="0" smtClean="0">
                <a:solidFill>
                  <a:schemeClr val="tx1"/>
                </a:solidFill>
              </a:rPr>
              <a:t>About the Navigator</a:t>
            </a:r>
          </a:p>
          <a:p>
            <a:pPr marL="342900" indent="-342900" algn="l">
              <a:buFont typeface="Calibri" pitchFamily="34" charset="0"/>
              <a:buAutoNum type="arabicPeriod"/>
            </a:pPr>
            <a:r>
              <a:rPr lang="en-US" sz="2400" dirty="0" smtClean="0">
                <a:solidFill>
                  <a:schemeClr val="tx1"/>
                </a:solidFill>
              </a:rPr>
              <a:t>Introduction to the Navigator – purpose and used cases</a:t>
            </a:r>
          </a:p>
          <a:p>
            <a:pPr marL="342900" indent="-342900" algn="l">
              <a:buFont typeface="Calibri" pitchFamily="34" charset="0"/>
              <a:buAutoNum type="arabicPeriod"/>
            </a:pPr>
            <a:r>
              <a:rPr lang="en-US" sz="2400" dirty="0" smtClean="0">
                <a:solidFill>
                  <a:schemeClr val="tx1"/>
                </a:solidFill>
              </a:rPr>
              <a:t>Navigator Architecture -  QMSS and PKTDMA</a:t>
            </a:r>
          </a:p>
          <a:p>
            <a:pPr marL="457200" indent="-457200" algn="l">
              <a:buFont typeface="+mj-lt"/>
              <a:buAutoNum type="arabicPeriod"/>
            </a:pPr>
            <a:r>
              <a:rPr lang="en-US" sz="2400" b="1" dirty="0" smtClean="0">
                <a:solidFill>
                  <a:schemeClr val="tx1"/>
                </a:solidFill>
              </a:rPr>
              <a:t>Implementation Examples</a:t>
            </a:r>
          </a:p>
          <a:p>
            <a:pPr marL="342900" indent="-342900" algn="l"/>
            <a:r>
              <a:rPr lang="en-US" sz="2400" dirty="0" smtClean="0">
                <a:solidFill>
                  <a:schemeClr val="tx1"/>
                </a:solidFill>
              </a:rPr>
              <a:t>Using the Navigator</a:t>
            </a:r>
          </a:p>
          <a:p>
            <a:pPr marL="457200" indent="-457200" algn="l">
              <a:buFont typeface="+mj-lt"/>
              <a:buAutoNum type="arabicPeriod" startAt="4"/>
            </a:pPr>
            <a:r>
              <a:rPr lang="en-US" sz="2400" dirty="0" smtClean="0">
                <a:solidFill>
                  <a:schemeClr val="tx1"/>
                </a:solidFill>
              </a:rPr>
              <a:t>Configuration – what needs to be configured</a:t>
            </a:r>
          </a:p>
          <a:p>
            <a:pPr marL="342900" indent="-342900" algn="l">
              <a:buFont typeface="Calibri" pitchFamily="34" charset="0"/>
              <a:buAutoNum type="arabicPeriod" startAt="4"/>
            </a:pPr>
            <a:r>
              <a:rPr lang="en-US" sz="2400" dirty="0" smtClean="0">
                <a:solidFill>
                  <a:schemeClr val="tx1"/>
                </a:solidFill>
              </a:rPr>
              <a:t>LLD support</a:t>
            </a:r>
          </a:p>
          <a:p>
            <a:pPr marL="457200" indent="-457200" algn="l">
              <a:buFont typeface="+mj-lt"/>
              <a:buAutoNum type="arabicPeriod" startAt="4"/>
            </a:pPr>
            <a:r>
              <a:rPr lang="en-US" sz="2400" dirty="0" smtClean="0">
                <a:solidFill>
                  <a:schemeClr val="tx1"/>
                </a:solidFill>
              </a:rPr>
              <a:t>Project Examples</a:t>
            </a:r>
          </a:p>
          <a:p>
            <a:pPr marL="342900" indent="-342900" algn="l"/>
            <a:endParaRPr lang="en-US" sz="2000" b="1"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762000" y="381000"/>
            <a:ext cx="7772400" cy="685800"/>
          </a:xfrm>
        </p:spPr>
        <p:txBody>
          <a:bodyPr/>
          <a:lstStyle/>
          <a:p>
            <a:r>
              <a:rPr lang="en-US" dirty="0" smtClean="0"/>
              <a:t>Agenda</a:t>
            </a:r>
          </a:p>
        </p:txBody>
      </p:sp>
      <p:sp>
        <p:nvSpPr>
          <p:cNvPr id="11267" name="Subtitle 2"/>
          <p:cNvSpPr>
            <a:spLocks noGrp="1"/>
          </p:cNvSpPr>
          <p:nvPr>
            <p:ph type="subTitle" idx="1"/>
          </p:nvPr>
        </p:nvSpPr>
        <p:spPr>
          <a:xfrm>
            <a:off x="1143000" y="1447800"/>
            <a:ext cx="6400800" cy="4419600"/>
          </a:xfrm>
        </p:spPr>
        <p:txBody>
          <a:bodyPr/>
          <a:lstStyle/>
          <a:p>
            <a:pPr marL="342900" indent="-342900" algn="l"/>
            <a:r>
              <a:rPr lang="en-US" sz="2400" dirty="0" smtClean="0">
                <a:solidFill>
                  <a:schemeClr val="tx1"/>
                </a:solidFill>
              </a:rPr>
              <a:t>About the Navigator</a:t>
            </a:r>
          </a:p>
          <a:p>
            <a:pPr marL="342900" indent="-342900" algn="l">
              <a:buFont typeface="Calibri" pitchFamily="34" charset="0"/>
              <a:buAutoNum type="arabicPeriod"/>
            </a:pPr>
            <a:r>
              <a:rPr lang="en-US" sz="2400" dirty="0" smtClean="0">
                <a:solidFill>
                  <a:schemeClr val="tx1"/>
                </a:solidFill>
              </a:rPr>
              <a:t>Introduction to the Navigator – purpose and used cases</a:t>
            </a:r>
          </a:p>
          <a:p>
            <a:pPr marL="342900" indent="-342900" algn="l">
              <a:buFont typeface="Calibri" pitchFamily="34" charset="0"/>
              <a:buAutoNum type="arabicPeriod"/>
            </a:pPr>
            <a:r>
              <a:rPr lang="en-US" sz="2400" dirty="0" smtClean="0">
                <a:solidFill>
                  <a:schemeClr val="tx1"/>
                </a:solidFill>
              </a:rPr>
              <a:t>Navigator Architecture -  QMSS and PKTDMA</a:t>
            </a:r>
          </a:p>
          <a:p>
            <a:pPr marL="457200" indent="-457200" algn="l">
              <a:buFont typeface="+mj-lt"/>
              <a:buAutoNum type="arabicPeriod"/>
            </a:pPr>
            <a:r>
              <a:rPr lang="en-US" sz="2400" dirty="0" smtClean="0">
                <a:solidFill>
                  <a:schemeClr val="tx1"/>
                </a:solidFill>
              </a:rPr>
              <a:t>Implementation Examples</a:t>
            </a:r>
          </a:p>
          <a:p>
            <a:pPr marL="342900" indent="-342900" algn="l"/>
            <a:r>
              <a:rPr lang="en-US" sz="2400" dirty="0" smtClean="0">
                <a:solidFill>
                  <a:schemeClr val="tx1"/>
                </a:solidFill>
              </a:rPr>
              <a:t>Using the Navigator</a:t>
            </a:r>
          </a:p>
          <a:p>
            <a:pPr marL="457200" indent="-457200" algn="l">
              <a:buFont typeface="+mj-lt"/>
              <a:buAutoNum type="arabicPeriod" startAt="4"/>
            </a:pPr>
            <a:r>
              <a:rPr lang="en-US" sz="2400" dirty="0" smtClean="0">
                <a:solidFill>
                  <a:schemeClr val="tx1"/>
                </a:solidFill>
              </a:rPr>
              <a:t>Configuration – what needs to be configured</a:t>
            </a:r>
          </a:p>
          <a:p>
            <a:pPr marL="342900" indent="-342900" algn="l">
              <a:buFont typeface="Calibri" pitchFamily="34" charset="0"/>
              <a:buAutoNum type="arabicPeriod" startAt="4"/>
            </a:pPr>
            <a:r>
              <a:rPr lang="en-US" sz="2400" dirty="0" smtClean="0">
                <a:solidFill>
                  <a:schemeClr val="tx1"/>
                </a:solidFill>
              </a:rPr>
              <a:t>LLD support</a:t>
            </a:r>
          </a:p>
          <a:p>
            <a:pPr marL="457200" indent="-457200" algn="l">
              <a:buFont typeface="+mj-lt"/>
              <a:buAutoNum type="arabicPeriod" startAt="4"/>
            </a:pPr>
            <a:r>
              <a:rPr lang="en-US" sz="2400" dirty="0" smtClean="0">
                <a:solidFill>
                  <a:schemeClr val="tx1"/>
                </a:solidFill>
              </a:rPr>
              <a:t>Project Examples</a:t>
            </a:r>
          </a:p>
          <a:p>
            <a:pPr marL="342900" indent="-342900" algn="l"/>
            <a:endParaRPr lang="en-US" sz="2000" b="1"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2"/>
          <p:cNvSpPr>
            <a:spLocks noGrp="1" noChangeArrowheads="1"/>
          </p:cNvSpPr>
          <p:nvPr>
            <p:ph type="title" idx="4294967295"/>
          </p:nvPr>
        </p:nvSpPr>
        <p:spPr>
          <a:xfrm>
            <a:off x="485775" y="127000"/>
            <a:ext cx="8458200" cy="787400"/>
          </a:xfrm>
        </p:spPr>
        <p:txBody>
          <a:bodyPr/>
          <a:lstStyle/>
          <a:p>
            <a:r>
              <a:rPr lang="en-US" sz="3200" dirty="0" smtClean="0"/>
              <a:t>Example 1 – Send Data to Peripheral or coprocessor</a:t>
            </a:r>
          </a:p>
        </p:txBody>
      </p:sp>
      <p:sp>
        <p:nvSpPr>
          <p:cNvPr id="203780" name="Rectangle 3"/>
          <p:cNvSpPr>
            <a:spLocks noGrp="1" noChangeArrowheads="1"/>
          </p:cNvSpPr>
          <p:nvPr>
            <p:ph type="body" sz="half" idx="4294967295"/>
          </p:nvPr>
        </p:nvSpPr>
        <p:spPr>
          <a:xfrm>
            <a:off x="228600" y="1066800"/>
            <a:ext cx="2982911" cy="3733800"/>
          </a:xfrm>
        </p:spPr>
        <p:txBody>
          <a:bodyPr/>
          <a:lstStyle/>
          <a:p>
            <a:pPr>
              <a:lnSpc>
                <a:spcPct val="90000"/>
              </a:lnSpc>
            </a:pPr>
            <a:r>
              <a:rPr lang="en-US" sz="1800" b="1" dirty="0" smtClean="0"/>
              <a:t>When a core has data to send, it pops a descriptor from FDQ, load it with information and the buffer with data and pushes it into a TX queue</a:t>
            </a:r>
          </a:p>
          <a:p>
            <a:pPr>
              <a:lnSpc>
                <a:spcPct val="90000"/>
              </a:lnSpc>
            </a:pPr>
            <a:r>
              <a:rPr lang="en-US" sz="1800" b="1" dirty="0" smtClean="0"/>
              <a:t>The TX queue generate pending signal that wakes up the PKTDMA in the peripheral </a:t>
            </a:r>
          </a:p>
          <a:p>
            <a:pPr>
              <a:lnSpc>
                <a:spcPct val="90000"/>
              </a:lnSpc>
            </a:pPr>
            <a:r>
              <a:rPr lang="en-US" sz="1800" b="1" dirty="0" smtClean="0"/>
              <a:t>PKTDMA reads the information in the descriptor and the data in the attached buffer</a:t>
            </a:r>
          </a:p>
        </p:txBody>
      </p:sp>
      <p:graphicFrame>
        <p:nvGraphicFramePr>
          <p:cNvPr id="203778" name="Object 4"/>
          <p:cNvGraphicFramePr>
            <a:graphicFrameLocks noGrp="1" noChangeAspect="1"/>
          </p:cNvGraphicFramePr>
          <p:nvPr>
            <p:ph sz="quarter" idx="4294967295"/>
          </p:nvPr>
        </p:nvGraphicFramePr>
        <p:xfrm>
          <a:off x="3697424" y="990600"/>
          <a:ext cx="5446576" cy="3824287"/>
        </p:xfrm>
        <a:graphic>
          <a:graphicData uri="http://schemas.openxmlformats.org/presentationml/2006/ole">
            <p:oleObj spid="_x0000_s190466" name="Visio" r:id="rId3" imgW="9341715" imgH="6559769" progId="Visio.Drawing.11">
              <p:embed/>
            </p:oleObj>
          </a:graphicData>
        </a:graphic>
      </p:graphicFrame>
      <p:sp>
        <p:nvSpPr>
          <p:cNvPr id="5" name="Rectangle 3"/>
          <p:cNvSpPr txBox="1">
            <a:spLocks noChangeArrowheads="1"/>
          </p:cNvSpPr>
          <p:nvPr/>
        </p:nvSpPr>
        <p:spPr bwMode="auto">
          <a:xfrm>
            <a:off x="228600" y="4876800"/>
            <a:ext cx="7391400" cy="1563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r>
              <a:rPr lang="en-US" b="1" dirty="0" smtClean="0">
                <a:latin typeface="+mn-lt"/>
              </a:rPr>
              <a:t>The peripheral converts the data to bit stream and sends it to the destination as defined by the descriptor information</a:t>
            </a: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The PKTDMA recycle</a:t>
            </a:r>
            <a:r>
              <a:rPr kumimoji="0" lang="en-US" sz="1800" b="1" i="0" u="none" strike="noStrike" kern="1200" cap="none" spc="0" normalizeH="0" noProof="0" dirty="0" smtClean="0">
                <a:ln>
                  <a:noFill/>
                </a:ln>
                <a:solidFill>
                  <a:schemeClr val="tx1"/>
                </a:solidFill>
                <a:effectLst/>
                <a:uLnTx/>
                <a:uFillTx/>
                <a:latin typeface="+mn-lt"/>
                <a:ea typeface="+mn-ea"/>
                <a:cs typeface="+mn-cs"/>
              </a:rPr>
              <a:t> the descriptor and the buffer by pushing the descriptor into a FDQ that is specified in the descriptor information</a:t>
            </a: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505267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5"/>
          <p:cNvSpPr txBox="1">
            <a:spLocks noChangeArrowheads="1"/>
          </p:cNvSpPr>
          <p:nvPr/>
        </p:nvSpPr>
        <p:spPr bwMode="auto">
          <a:xfrm>
            <a:off x="228600" y="6434138"/>
            <a:ext cx="8763000" cy="369887"/>
          </a:xfrm>
          <a:prstGeom prst="rect">
            <a:avLst/>
          </a:prstGeom>
          <a:solidFill>
            <a:schemeClr val="bg1"/>
          </a:solidFill>
          <a:ln w="9525">
            <a:noFill/>
            <a:miter lim="800000"/>
            <a:headEnd/>
            <a:tailEnd/>
          </a:ln>
        </p:spPr>
        <p:txBody>
          <a:bodyPr>
            <a:spAutoFit/>
          </a:bodyPr>
          <a:lstStyle/>
          <a:p>
            <a:endParaRPr lang="en-US" dirty="0"/>
          </a:p>
        </p:txBody>
      </p:sp>
      <p:sp>
        <p:nvSpPr>
          <p:cNvPr id="23555" name="Title 1"/>
          <p:cNvSpPr>
            <a:spLocks noGrp="1"/>
          </p:cNvSpPr>
          <p:nvPr>
            <p:ph type="title"/>
          </p:nvPr>
        </p:nvSpPr>
        <p:spPr/>
        <p:txBody>
          <a:bodyPr/>
          <a:lstStyle/>
          <a:p>
            <a:pPr eaLnBrk="1" hangingPunct="1"/>
            <a:r>
              <a:rPr lang="en-US" sz="3200" dirty="0" smtClean="0"/>
              <a:t>Example 2 - Receive Data from Peripheral or coprocessor</a:t>
            </a:r>
          </a:p>
        </p:txBody>
      </p:sp>
      <p:sp>
        <p:nvSpPr>
          <p:cNvPr id="23556" name="Content Placeholder 2"/>
          <p:cNvSpPr>
            <a:spLocks noGrp="1"/>
          </p:cNvSpPr>
          <p:nvPr>
            <p:ph sz="half" idx="1"/>
          </p:nvPr>
        </p:nvSpPr>
        <p:spPr>
          <a:xfrm>
            <a:off x="152400" y="914400"/>
            <a:ext cx="8839199" cy="1920875"/>
          </a:xfrm>
        </p:spPr>
        <p:txBody>
          <a:bodyPr/>
          <a:lstStyle/>
          <a:p>
            <a:pPr eaLnBrk="1" hangingPunct="1">
              <a:spcBef>
                <a:spcPts val="600"/>
              </a:spcBef>
            </a:pPr>
            <a:r>
              <a:rPr lang="en-US" sz="1800" dirty="0" smtClean="0"/>
              <a:t>Rx PKTDMA receives packet data from Rx Streaming I/F.</a:t>
            </a:r>
          </a:p>
          <a:p>
            <a:pPr eaLnBrk="1" hangingPunct="1">
              <a:spcBef>
                <a:spcPts val="600"/>
              </a:spcBef>
            </a:pPr>
            <a:r>
              <a:rPr lang="en-US" sz="1800" dirty="0" smtClean="0"/>
              <a:t>Using an Rx Flow, the Rx PKTDMA pops an Rx FDQ.</a:t>
            </a:r>
          </a:p>
          <a:p>
            <a:pPr eaLnBrk="1" hangingPunct="1">
              <a:spcBef>
                <a:spcPts val="600"/>
              </a:spcBef>
            </a:pPr>
            <a:r>
              <a:rPr lang="en-US" sz="1800" dirty="0" smtClean="0"/>
              <a:t>Data packets are written out to the descriptor buffer.</a:t>
            </a:r>
          </a:p>
          <a:p>
            <a:pPr eaLnBrk="1" hangingPunct="1">
              <a:spcBef>
                <a:spcPts val="600"/>
              </a:spcBef>
            </a:pPr>
            <a:r>
              <a:rPr lang="en-US" sz="1800" dirty="0" smtClean="0"/>
              <a:t>When complete, Rx PKTDMA pushes the finished descriptor to the indicated Rx queue.</a:t>
            </a:r>
          </a:p>
          <a:p>
            <a:pPr eaLnBrk="1" hangingPunct="1">
              <a:spcBef>
                <a:spcPts val="600"/>
              </a:spcBef>
            </a:pPr>
            <a:r>
              <a:rPr lang="en-US" sz="1800" dirty="0" smtClean="0"/>
              <a:t>The core that receives the descriptor must recycle the descriptor back to an Rx FDQ.</a:t>
            </a:r>
          </a:p>
          <a:p>
            <a:pPr eaLnBrk="1" hangingPunct="1"/>
            <a:endParaRPr lang="en-US" sz="1800" dirty="0" smtClean="0"/>
          </a:p>
        </p:txBody>
      </p:sp>
      <p:grpSp>
        <p:nvGrpSpPr>
          <p:cNvPr id="2" name="Group 3"/>
          <p:cNvGrpSpPr>
            <a:grpSpLocks noChangeAspect="1"/>
          </p:cNvGrpSpPr>
          <p:nvPr/>
        </p:nvGrpSpPr>
        <p:grpSpPr bwMode="auto">
          <a:xfrm>
            <a:off x="1295400" y="2729497"/>
            <a:ext cx="6691314" cy="4138028"/>
            <a:chOff x="720" y="1660"/>
            <a:chExt cx="4311" cy="2666"/>
          </a:xfrm>
        </p:grpSpPr>
        <p:sp>
          <p:nvSpPr>
            <p:cNvPr id="175106" name="AutoShape 2"/>
            <p:cNvSpPr>
              <a:spLocks noChangeAspect="1" noChangeArrowheads="1" noTextEdit="1"/>
            </p:cNvSpPr>
            <p:nvPr/>
          </p:nvSpPr>
          <p:spPr bwMode="auto">
            <a:xfrm>
              <a:off x="720" y="1728"/>
              <a:ext cx="4311" cy="25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08" name="Freeform 4"/>
            <p:cNvSpPr>
              <a:spLocks/>
            </p:cNvSpPr>
            <p:nvPr/>
          </p:nvSpPr>
          <p:spPr bwMode="auto">
            <a:xfrm>
              <a:off x="2674" y="1660"/>
              <a:ext cx="1132" cy="2666"/>
            </a:xfrm>
            <a:custGeom>
              <a:avLst/>
              <a:gdLst/>
              <a:ahLst/>
              <a:cxnLst>
                <a:cxn ang="0">
                  <a:pos x="177" y="3871"/>
                </a:cxn>
                <a:cxn ang="0">
                  <a:pos x="166" y="5609"/>
                </a:cxn>
                <a:cxn ang="0">
                  <a:pos x="385" y="5958"/>
                </a:cxn>
                <a:cxn ang="0">
                  <a:pos x="899" y="7496"/>
                </a:cxn>
                <a:cxn ang="0">
                  <a:pos x="1195" y="7262"/>
                </a:cxn>
                <a:cxn ang="0">
                  <a:pos x="1905" y="7986"/>
                </a:cxn>
                <a:cxn ang="0">
                  <a:pos x="2135" y="7391"/>
                </a:cxn>
                <a:cxn ang="0">
                  <a:pos x="3014" y="6887"/>
                </a:cxn>
                <a:cxn ang="0">
                  <a:pos x="3120" y="5879"/>
                </a:cxn>
                <a:cxn ang="0">
                  <a:pos x="3489" y="4209"/>
                </a:cxn>
                <a:cxn ang="0">
                  <a:pos x="3347" y="3503"/>
                </a:cxn>
                <a:cxn ang="0">
                  <a:pos x="3256" y="1977"/>
                </a:cxn>
                <a:cxn ang="0">
                  <a:pos x="3044" y="1775"/>
                </a:cxn>
                <a:cxn ang="0">
                  <a:pos x="2226" y="523"/>
                </a:cxn>
                <a:cxn ang="0">
                  <a:pos x="1907" y="1127"/>
                </a:cxn>
                <a:cxn ang="0">
                  <a:pos x="1018" y="537"/>
                </a:cxn>
                <a:cxn ang="0">
                  <a:pos x="770" y="1343"/>
                </a:cxn>
                <a:cxn ang="0">
                  <a:pos x="109" y="2887"/>
                </a:cxn>
                <a:cxn ang="0">
                  <a:pos x="177" y="3871"/>
                </a:cxn>
              </a:cxnLst>
              <a:rect l="0" t="0" r="r" b="b"/>
              <a:pathLst>
                <a:path w="3549" h="8344">
                  <a:moveTo>
                    <a:pt x="177" y="3871"/>
                  </a:moveTo>
                  <a:cubicBezTo>
                    <a:pt x="6" y="4342"/>
                    <a:pt x="0" y="5120"/>
                    <a:pt x="166" y="5609"/>
                  </a:cubicBezTo>
                  <a:cubicBezTo>
                    <a:pt x="225" y="5785"/>
                    <a:pt x="302" y="5906"/>
                    <a:pt x="385" y="5958"/>
                  </a:cubicBezTo>
                  <a:cubicBezTo>
                    <a:pt x="378" y="6787"/>
                    <a:pt x="608" y="7475"/>
                    <a:pt x="899" y="7496"/>
                  </a:cubicBezTo>
                  <a:cubicBezTo>
                    <a:pt x="1004" y="7503"/>
                    <a:pt x="1107" y="7422"/>
                    <a:pt x="1195" y="7262"/>
                  </a:cubicBezTo>
                  <a:cubicBezTo>
                    <a:pt x="1321" y="8020"/>
                    <a:pt x="1639" y="8344"/>
                    <a:pt x="1905" y="7986"/>
                  </a:cubicBezTo>
                  <a:cubicBezTo>
                    <a:pt x="2000" y="7857"/>
                    <a:pt x="2080" y="7650"/>
                    <a:pt x="2135" y="7391"/>
                  </a:cubicBezTo>
                  <a:cubicBezTo>
                    <a:pt x="2426" y="7943"/>
                    <a:pt x="2820" y="7718"/>
                    <a:pt x="3014" y="6887"/>
                  </a:cubicBezTo>
                  <a:cubicBezTo>
                    <a:pt x="3084" y="6588"/>
                    <a:pt x="3120" y="6237"/>
                    <a:pt x="3120" y="5879"/>
                  </a:cubicBezTo>
                  <a:cubicBezTo>
                    <a:pt x="3384" y="5708"/>
                    <a:pt x="3549" y="4960"/>
                    <a:pt x="3489" y="4209"/>
                  </a:cubicBezTo>
                  <a:cubicBezTo>
                    <a:pt x="3467" y="3939"/>
                    <a:pt x="3418" y="3693"/>
                    <a:pt x="3347" y="3503"/>
                  </a:cubicBezTo>
                  <a:cubicBezTo>
                    <a:pt x="3470" y="3010"/>
                    <a:pt x="3429" y="2327"/>
                    <a:pt x="3256" y="1977"/>
                  </a:cubicBezTo>
                  <a:cubicBezTo>
                    <a:pt x="3194" y="1851"/>
                    <a:pt x="3120" y="1781"/>
                    <a:pt x="3044" y="1775"/>
                  </a:cubicBezTo>
                  <a:cubicBezTo>
                    <a:pt x="2940" y="785"/>
                    <a:pt x="2573" y="225"/>
                    <a:pt x="2226" y="523"/>
                  </a:cubicBezTo>
                  <a:cubicBezTo>
                    <a:pt x="2101" y="630"/>
                    <a:pt x="1990" y="840"/>
                    <a:pt x="1907" y="1127"/>
                  </a:cubicBezTo>
                  <a:cubicBezTo>
                    <a:pt x="1719" y="265"/>
                    <a:pt x="1321" y="0"/>
                    <a:pt x="1018" y="537"/>
                  </a:cubicBezTo>
                  <a:cubicBezTo>
                    <a:pt x="909" y="730"/>
                    <a:pt x="823" y="1011"/>
                    <a:pt x="770" y="1343"/>
                  </a:cubicBezTo>
                  <a:cubicBezTo>
                    <a:pt x="438" y="1249"/>
                    <a:pt x="142" y="1940"/>
                    <a:pt x="109" y="2887"/>
                  </a:cubicBezTo>
                  <a:cubicBezTo>
                    <a:pt x="97" y="3227"/>
                    <a:pt x="120" y="3570"/>
                    <a:pt x="177" y="3871"/>
                  </a:cubicBezTo>
                </a:path>
              </a:pathLst>
            </a:custGeom>
            <a:solidFill>
              <a:srgbClr val="C0C0C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09" name="Freeform 5"/>
            <p:cNvSpPr>
              <a:spLocks/>
            </p:cNvSpPr>
            <p:nvPr/>
          </p:nvSpPr>
          <p:spPr bwMode="auto">
            <a:xfrm>
              <a:off x="2674" y="1660"/>
              <a:ext cx="1132" cy="2666"/>
            </a:xfrm>
            <a:custGeom>
              <a:avLst/>
              <a:gdLst/>
              <a:ahLst/>
              <a:cxnLst>
                <a:cxn ang="0">
                  <a:pos x="56" y="1237"/>
                </a:cxn>
                <a:cxn ang="0">
                  <a:pos x="53" y="1792"/>
                </a:cxn>
                <a:cxn ang="0">
                  <a:pos x="123" y="1903"/>
                </a:cxn>
                <a:cxn ang="0">
                  <a:pos x="287" y="2395"/>
                </a:cxn>
                <a:cxn ang="0">
                  <a:pos x="381" y="2320"/>
                </a:cxn>
                <a:cxn ang="0">
                  <a:pos x="607" y="2551"/>
                </a:cxn>
                <a:cxn ang="0">
                  <a:pos x="681" y="2361"/>
                </a:cxn>
                <a:cxn ang="0">
                  <a:pos x="961" y="2200"/>
                </a:cxn>
                <a:cxn ang="0">
                  <a:pos x="995" y="1878"/>
                </a:cxn>
                <a:cxn ang="0">
                  <a:pos x="1113" y="1345"/>
                </a:cxn>
                <a:cxn ang="0">
                  <a:pos x="1067" y="1119"/>
                </a:cxn>
                <a:cxn ang="0">
                  <a:pos x="1038" y="632"/>
                </a:cxn>
                <a:cxn ang="0">
                  <a:pos x="971" y="567"/>
                </a:cxn>
                <a:cxn ang="0">
                  <a:pos x="710" y="167"/>
                </a:cxn>
                <a:cxn ang="0">
                  <a:pos x="608" y="360"/>
                </a:cxn>
                <a:cxn ang="0">
                  <a:pos x="324" y="172"/>
                </a:cxn>
                <a:cxn ang="0">
                  <a:pos x="245" y="429"/>
                </a:cxn>
                <a:cxn ang="0">
                  <a:pos x="35" y="922"/>
                </a:cxn>
                <a:cxn ang="0">
                  <a:pos x="56" y="1237"/>
                </a:cxn>
              </a:cxnLst>
              <a:rect l="0" t="0" r="r" b="b"/>
              <a:pathLst>
                <a:path w="1132" h="2666">
                  <a:moveTo>
                    <a:pt x="56" y="1237"/>
                  </a:moveTo>
                  <a:cubicBezTo>
                    <a:pt x="2" y="1387"/>
                    <a:pt x="0" y="1636"/>
                    <a:pt x="53" y="1792"/>
                  </a:cubicBezTo>
                  <a:cubicBezTo>
                    <a:pt x="72" y="1848"/>
                    <a:pt x="96" y="1887"/>
                    <a:pt x="123" y="1903"/>
                  </a:cubicBezTo>
                  <a:cubicBezTo>
                    <a:pt x="120" y="2168"/>
                    <a:pt x="194" y="2388"/>
                    <a:pt x="287" y="2395"/>
                  </a:cubicBezTo>
                  <a:cubicBezTo>
                    <a:pt x="320" y="2397"/>
                    <a:pt x="353" y="2371"/>
                    <a:pt x="381" y="2320"/>
                  </a:cubicBezTo>
                  <a:cubicBezTo>
                    <a:pt x="421" y="2562"/>
                    <a:pt x="523" y="2666"/>
                    <a:pt x="607" y="2551"/>
                  </a:cubicBezTo>
                  <a:cubicBezTo>
                    <a:pt x="638" y="2510"/>
                    <a:pt x="663" y="2444"/>
                    <a:pt x="681" y="2361"/>
                  </a:cubicBezTo>
                  <a:cubicBezTo>
                    <a:pt x="774" y="2537"/>
                    <a:pt x="899" y="2466"/>
                    <a:pt x="961" y="2200"/>
                  </a:cubicBezTo>
                  <a:cubicBezTo>
                    <a:pt x="983" y="2105"/>
                    <a:pt x="995" y="1993"/>
                    <a:pt x="995" y="1878"/>
                  </a:cubicBezTo>
                  <a:cubicBezTo>
                    <a:pt x="1079" y="1824"/>
                    <a:pt x="1132" y="1585"/>
                    <a:pt x="1113" y="1345"/>
                  </a:cubicBezTo>
                  <a:cubicBezTo>
                    <a:pt x="1106" y="1258"/>
                    <a:pt x="1090" y="1180"/>
                    <a:pt x="1067" y="1119"/>
                  </a:cubicBezTo>
                  <a:cubicBezTo>
                    <a:pt x="1107" y="962"/>
                    <a:pt x="1093" y="744"/>
                    <a:pt x="1038" y="632"/>
                  </a:cubicBezTo>
                  <a:cubicBezTo>
                    <a:pt x="1018" y="592"/>
                    <a:pt x="995" y="569"/>
                    <a:pt x="971" y="567"/>
                  </a:cubicBezTo>
                  <a:cubicBezTo>
                    <a:pt x="937" y="251"/>
                    <a:pt x="820" y="72"/>
                    <a:pt x="710" y="167"/>
                  </a:cubicBezTo>
                  <a:cubicBezTo>
                    <a:pt x="670" y="202"/>
                    <a:pt x="634" y="269"/>
                    <a:pt x="608" y="360"/>
                  </a:cubicBezTo>
                  <a:cubicBezTo>
                    <a:pt x="548" y="85"/>
                    <a:pt x="421" y="0"/>
                    <a:pt x="324" y="172"/>
                  </a:cubicBezTo>
                  <a:cubicBezTo>
                    <a:pt x="290" y="233"/>
                    <a:pt x="262" y="323"/>
                    <a:pt x="245" y="429"/>
                  </a:cubicBezTo>
                  <a:cubicBezTo>
                    <a:pt x="139" y="399"/>
                    <a:pt x="45" y="620"/>
                    <a:pt x="35" y="922"/>
                  </a:cubicBezTo>
                  <a:cubicBezTo>
                    <a:pt x="31" y="1031"/>
                    <a:pt x="38" y="1141"/>
                    <a:pt x="56" y="1237"/>
                  </a:cubicBezTo>
                </a:path>
              </a:pathLst>
            </a:custGeom>
            <a:noFill/>
            <a:ln w="1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10" name="Freeform 6"/>
            <p:cNvSpPr>
              <a:spLocks/>
            </p:cNvSpPr>
            <p:nvPr/>
          </p:nvSpPr>
          <p:spPr bwMode="auto">
            <a:xfrm>
              <a:off x="1463" y="1743"/>
              <a:ext cx="1103" cy="1288"/>
            </a:xfrm>
            <a:custGeom>
              <a:avLst/>
              <a:gdLst/>
              <a:ahLst/>
              <a:cxnLst>
                <a:cxn ang="0">
                  <a:pos x="3267" y="4032"/>
                </a:cxn>
                <a:cxn ang="0">
                  <a:pos x="3459" y="3840"/>
                </a:cxn>
                <a:cxn ang="0">
                  <a:pos x="3459" y="3840"/>
                </a:cxn>
                <a:cxn ang="0">
                  <a:pos x="3459" y="192"/>
                </a:cxn>
                <a:cxn ang="0">
                  <a:pos x="3267" y="0"/>
                </a:cxn>
                <a:cxn ang="0">
                  <a:pos x="3267" y="0"/>
                </a:cxn>
                <a:cxn ang="0">
                  <a:pos x="192" y="0"/>
                </a:cxn>
                <a:cxn ang="0">
                  <a:pos x="0" y="192"/>
                </a:cxn>
                <a:cxn ang="0">
                  <a:pos x="0" y="192"/>
                </a:cxn>
                <a:cxn ang="0">
                  <a:pos x="0" y="3840"/>
                </a:cxn>
                <a:cxn ang="0">
                  <a:pos x="192" y="4032"/>
                </a:cxn>
                <a:cxn ang="0">
                  <a:pos x="3267" y="4032"/>
                </a:cxn>
              </a:cxnLst>
              <a:rect l="0" t="0" r="r" b="b"/>
              <a:pathLst>
                <a:path w="3459" h="4032">
                  <a:moveTo>
                    <a:pt x="3267" y="4032"/>
                  </a:moveTo>
                  <a:cubicBezTo>
                    <a:pt x="3373" y="4032"/>
                    <a:pt x="3459" y="3946"/>
                    <a:pt x="3459" y="3840"/>
                  </a:cubicBezTo>
                  <a:lnTo>
                    <a:pt x="3459" y="3840"/>
                  </a:lnTo>
                  <a:lnTo>
                    <a:pt x="3459" y="192"/>
                  </a:lnTo>
                  <a:cubicBezTo>
                    <a:pt x="3459" y="85"/>
                    <a:pt x="3373" y="0"/>
                    <a:pt x="3267" y="0"/>
                  </a:cubicBezTo>
                  <a:lnTo>
                    <a:pt x="3267" y="0"/>
                  </a:lnTo>
                  <a:lnTo>
                    <a:pt x="192" y="0"/>
                  </a:lnTo>
                  <a:cubicBezTo>
                    <a:pt x="86" y="0"/>
                    <a:pt x="0" y="85"/>
                    <a:pt x="0" y="192"/>
                  </a:cubicBezTo>
                  <a:lnTo>
                    <a:pt x="0" y="192"/>
                  </a:lnTo>
                  <a:lnTo>
                    <a:pt x="0" y="3840"/>
                  </a:lnTo>
                  <a:cubicBezTo>
                    <a:pt x="0" y="3946"/>
                    <a:pt x="86" y="4032"/>
                    <a:pt x="192" y="4032"/>
                  </a:cubicBezTo>
                  <a:lnTo>
                    <a:pt x="3267" y="4032"/>
                  </a:lnTo>
                  <a:close/>
                </a:path>
              </a:pathLst>
            </a:custGeom>
            <a:solidFill>
              <a:srgbClr val="FFFF9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11" name="Freeform 7"/>
            <p:cNvSpPr>
              <a:spLocks/>
            </p:cNvSpPr>
            <p:nvPr/>
          </p:nvSpPr>
          <p:spPr bwMode="auto">
            <a:xfrm>
              <a:off x="1462" y="1743"/>
              <a:ext cx="1104" cy="1288"/>
            </a:xfrm>
            <a:custGeom>
              <a:avLst/>
              <a:gdLst/>
              <a:ahLst/>
              <a:cxnLst>
                <a:cxn ang="0">
                  <a:pos x="3267" y="4032"/>
                </a:cxn>
                <a:cxn ang="0">
                  <a:pos x="3459" y="3840"/>
                </a:cxn>
                <a:cxn ang="0">
                  <a:pos x="3459" y="3840"/>
                </a:cxn>
                <a:cxn ang="0">
                  <a:pos x="3459" y="192"/>
                </a:cxn>
                <a:cxn ang="0">
                  <a:pos x="3267" y="0"/>
                </a:cxn>
                <a:cxn ang="0">
                  <a:pos x="3267" y="0"/>
                </a:cxn>
                <a:cxn ang="0">
                  <a:pos x="192" y="0"/>
                </a:cxn>
                <a:cxn ang="0">
                  <a:pos x="0" y="192"/>
                </a:cxn>
                <a:cxn ang="0">
                  <a:pos x="0" y="192"/>
                </a:cxn>
                <a:cxn ang="0">
                  <a:pos x="0" y="3840"/>
                </a:cxn>
                <a:cxn ang="0">
                  <a:pos x="192" y="4032"/>
                </a:cxn>
                <a:cxn ang="0">
                  <a:pos x="3267" y="4032"/>
                </a:cxn>
              </a:cxnLst>
              <a:rect l="0" t="0" r="r" b="b"/>
              <a:pathLst>
                <a:path w="3459" h="4032">
                  <a:moveTo>
                    <a:pt x="3267" y="4032"/>
                  </a:moveTo>
                  <a:cubicBezTo>
                    <a:pt x="3373" y="4032"/>
                    <a:pt x="3459" y="3946"/>
                    <a:pt x="3459" y="3840"/>
                  </a:cubicBezTo>
                  <a:lnTo>
                    <a:pt x="3459" y="3840"/>
                  </a:lnTo>
                  <a:lnTo>
                    <a:pt x="3459" y="192"/>
                  </a:lnTo>
                  <a:cubicBezTo>
                    <a:pt x="3459" y="85"/>
                    <a:pt x="3373" y="0"/>
                    <a:pt x="3267" y="0"/>
                  </a:cubicBezTo>
                  <a:lnTo>
                    <a:pt x="3267" y="0"/>
                  </a:lnTo>
                  <a:lnTo>
                    <a:pt x="192" y="0"/>
                  </a:lnTo>
                  <a:cubicBezTo>
                    <a:pt x="86" y="0"/>
                    <a:pt x="0" y="85"/>
                    <a:pt x="0" y="192"/>
                  </a:cubicBezTo>
                  <a:lnTo>
                    <a:pt x="0" y="192"/>
                  </a:lnTo>
                  <a:lnTo>
                    <a:pt x="0" y="3840"/>
                  </a:lnTo>
                  <a:cubicBezTo>
                    <a:pt x="0" y="3946"/>
                    <a:pt x="86" y="4032"/>
                    <a:pt x="192" y="4032"/>
                  </a:cubicBezTo>
                  <a:lnTo>
                    <a:pt x="3267" y="4032"/>
                  </a:lnTo>
                  <a:close/>
                </a:path>
              </a:pathLst>
            </a:custGeom>
            <a:noFill/>
            <a:ln w="1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12" name="Freeform 8"/>
            <p:cNvSpPr>
              <a:spLocks/>
            </p:cNvSpPr>
            <p:nvPr/>
          </p:nvSpPr>
          <p:spPr bwMode="auto">
            <a:xfrm>
              <a:off x="3913" y="1754"/>
              <a:ext cx="1103" cy="1287"/>
            </a:xfrm>
            <a:custGeom>
              <a:avLst/>
              <a:gdLst/>
              <a:ahLst/>
              <a:cxnLst>
                <a:cxn ang="0">
                  <a:pos x="3267" y="4032"/>
                </a:cxn>
                <a:cxn ang="0">
                  <a:pos x="3459" y="3840"/>
                </a:cxn>
                <a:cxn ang="0">
                  <a:pos x="3459" y="3840"/>
                </a:cxn>
                <a:cxn ang="0">
                  <a:pos x="3459" y="192"/>
                </a:cxn>
                <a:cxn ang="0">
                  <a:pos x="3267" y="0"/>
                </a:cxn>
                <a:cxn ang="0">
                  <a:pos x="3267" y="0"/>
                </a:cxn>
                <a:cxn ang="0">
                  <a:pos x="192" y="0"/>
                </a:cxn>
                <a:cxn ang="0">
                  <a:pos x="0" y="192"/>
                </a:cxn>
                <a:cxn ang="0">
                  <a:pos x="0" y="192"/>
                </a:cxn>
                <a:cxn ang="0">
                  <a:pos x="0" y="3840"/>
                </a:cxn>
                <a:cxn ang="0">
                  <a:pos x="192" y="4032"/>
                </a:cxn>
                <a:cxn ang="0">
                  <a:pos x="3267" y="4032"/>
                </a:cxn>
              </a:cxnLst>
              <a:rect l="0" t="0" r="r" b="b"/>
              <a:pathLst>
                <a:path w="3459" h="4032">
                  <a:moveTo>
                    <a:pt x="3267" y="4032"/>
                  </a:moveTo>
                  <a:cubicBezTo>
                    <a:pt x="3373" y="4032"/>
                    <a:pt x="3459" y="3946"/>
                    <a:pt x="3459" y="3840"/>
                  </a:cubicBezTo>
                  <a:lnTo>
                    <a:pt x="3459" y="3840"/>
                  </a:lnTo>
                  <a:lnTo>
                    <a:pt x="3459" y="192"/>
                  </a:lnTo>
                  <a:cubicBezTo>
                    <a:pt x="3459" y="85"/>
                    <a:pt x="3373" y="0"/>
                    <a:pt x="3267" y="0"/>
                  </a:cubicBezTo>
                  <a:lnTo>
                    <a:pt x="3267" y="0"/>
                  </a:lnTo>
                  <a:lnTo>
                    <a:pt x="192" y="0"/>
                  </a:lnTo>
                  <a:cubicBezTo>
                    <a:pt x="86" y="0"/>
                    <a:pt x="0" y="85"/>
                    <a:pt x="0" y="192"/>
                  </a:cubicBezTo>
                  <a:lnTo>
                    <a:pt x="0" y="192"/>
                  </a:lnTo>
                  <a:lnTo>
                    <a:pt x="0" y="3840"/>
                  </a:lnTo>
                  <a:cubicBezTo>
                    <a:pt x="0" y="3946"/>
                    <a:pt x="86" y="4032"/>
                    <a:pt x="192" y="4032"/>
                  </a:cubicBezTo>
                  <a:lnTo>
                    <a:pt x="3267" y="4032"/>
                  </a:lnTo>
                  <a:close/>
                </a:path>
              </a:pathLst>
            </a:custGeom>
            <a:solidFill>
              <a:srgbClr val="FFFF9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13" name="Freeform 9"/>
            <p:cNvSpPr>
              <a:spLocks/>
            </p:cNvSpPr>
            <p:nvPr/>
          </p:nvSpPr>
          <p:spPr bwMode="auto">
            <a:xfrm>
              <a:off x="3913" y="1754"/>
              <a:ext cx="1103" cy="1287"/>
            </a:xfrm>
            <a:custGeom>
              <a:avLst/>
              <a:gdLst/>
              <a:ahLst/>
              <a:cxnLst>
                <a:cxn ang="0">
                  <a:pos x="3267" y="4032"/>
                </a:cxn>
                <a:cxn ang="0">
                  <a:pos x="3459" y="3840"/>
                </a:cxn>
                <a:cxn ang="0">
                  <a:pos x="3459" y="3840"/>
                </a:cxn>
                <a:cxn ang="0">
                  <a:pos x="3459" y="192"/>
                </a:cxn>
                <a:cxn ang="0">
                  <a:pos x="3267" y="0"/>
                </a:cxn>
                <a:cxn ang="0">
                  <a:pos x="3267" y="0"/>
                </a:cxn>
                <a:cxn ang="0">
                  <a:pos x="192" y="0"/>
                </a:cxn>
                <a:cxn ang="0">
                  <a:pos x="0" y="192"/>
                </a:cxn>
                <a:cxn ang="0">
                  <a:pos x="0" y="192"/>
                </a:cxn>
                <a:cxn ang="0">
                  <a:pos x="0" y="3840"/>
                </a:cxn>
                <a:cxn ang="0">
                  <a:pos x="192" y="4032"/>
                </a:cxn>
                <a:cxn ang="0">
                  <a:pos x="3267" y="4032"/>
                </a:cxn>
              </a:cxnLst>
              <a:rect l="0" t="0" r="r" b="b"/>
              <a:pathLst>
                <a:path w="3459" h="4032">
                  <a:moveTo>
                    <a:pt x="3267" y="4032"/>
                  </a:moveTo>
                  <a:cubicBezTo>
                    <a:pt x="3373" y="4032"/>
                    <a:pt x="3459" y="3946"/>
                    <a:pt x="3459" y="3840"/>
                  </a:cubicBezTo>
                  <a:lnTo>
                    <a:pt x="3459" y="3840"/>
                  </a:lnTo>
                  <a:lnTo>
                    <a:pt x="3459" y="192"/>
                  </a:lnTo>
                  <a:cubicBezTo>
                    <a:pt x="3459" y="85"/>
                    <a:pt x="3373" y="0"/>
                    <a:pt x="3267" y="0"/>
                  </a:cubicBezTo>
                  <a:lnTo>
                    <a:pt x="3267" y="0"/>
                  </a:lnTo>
                  <a:lnTo>
                    <a:pt x="192" y="0"/>
                  </a:lnTo>
                  <a:cubicBezTo>
                    <a:pt x="86" y="0"/>
                    <a:pt x="0" y="85"/>
                    <a:pt x="0" y="192"/>
                  </a:cubicBezTo>
                  <a:lnTo>
                    <a:pt x="0" y="192"/>
                  </a:lnTo>
                  <a:lnTo>
                    <a:pt x="0" y="3840"/>
                  </a:lnTo>
                  <a:cubicBezTo>
                    <a:pt x="0" y="3946"/>
                    <a:pt x="86" y="4032"/>
                    <a:pt x="192" y="4032"/>
                  </a:cubicBezTo>
                  <a:lnTo>
                    <a:pt x="3267" y="4032"/>
                  </a:lnTo>
                  <a:close/>
                </a:path>
              </a:pathLst>
            </a:custGeom>
            <a:noFill/>
            <a:ln w="1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14" name="Rectangle 10"/>
            <p:cNvSpPr>
              <a:spLocks noChangeArrowheads="1"/>
            </p:cNvSpPr>
            <p:nvPr/>
          </p:nvSpPr>
          <p:spPr bwMode="auto">
            <a:xfrm>
              <a:off x="3925" y="1810"/>
              <a:ext cx="1105"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Queue Manager (QMSS)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15" name="Freeform 11"/>
            <p:cNvSpPr>
              <a:spLocks/>
            </p:cNvSpPr>
            <p:nvPr/>
          </p:nvSpPr>
          <p:spPr bwMode="auto">
            <a:xfrm>
              <a:off x="3913" y="3157"/>
              <a:ext cx="1102" cy="1104"/>
            </a:xfrm>
            <a:custGeom>
              <a:avLst/>
              <a:gdLst/>
              <a:ahLst/>
              <a:cxnLst>
                <a:cxn ang="0">
                  <a:pos x="3264" y="3456"/>
                </a:cxn>
                <a:cxn ang="0">
                  <a:pos x="3456" y="3264"/>
                </a:cxn>
                <a:cxn ang="0">
                  <a:pos x="3456" y="3264"/>
                </a:cxn>
                <a:cxn ang="0">
                  <a:pos x="3456" y="192"/>
                </a:cxn>
                <a:cxn ang="0">
                  <a:pos x="3264" y="0"/>
                </a:cxn>
                <a:cxn ang="0">
                  <a:pos x="3264" y="0"/>
                </a:cxn>
                <a:cxn ang="0">
                  <a:pos x="192" y="0"/>
                </a:cxn>
                <a:cxn ang="0">
                  <a:pos x="0" y="192"/>
                </a:cxn>
                <a:cxn ang="0">
                  <a:pos x="0" y="3264"/>
                </a:cxn>
                <a:cxn ang="0">
                  <a:pos x="192" y="3456"/>
                </a:cxn>
                <a:cxn ang="0">
                  <a:pos x="3264" y="3456"/>
                </a:cxn>
              </a:cxnLst>
              <a:rect l="0" t="0" r="r" b="b"/>
              <a:pathLst>
                <a:path w="3456" h="3456">
                  <a:moveTo>
                    <a:pt x="3264" y="3456"/>
                  </a:moveTo>
                  <a:cubicBezTo>
                    <a:pt x="3370" y="3456"/>
                    <a:pt x="3456" y="3370"/>
                    <a:pt x="3456" y="3264"/>
                  </a:cubicBezTo>
                  <a:lnTo>
                    <a:pt x="3456" y="3264"/>
                  </a:lnTo>
                  <a:lnTo>
                    <a:pt x="3456" y="192"/>
                  </a:lnTo>
                  <a:cubicBezTo>
                    <a:pt x="3456" y="86"/>
                    <a:pt x="3370" y="0"/>
                    <a:pt x="3264" y="0"/>
                  </a:cubicBezTo>
                  <a:lnTo>
                    <a:pt x="3264" y="0"/>
                  </a:lnTo>
                  <a:lnTo>
                    <a:pt x="192" y="0"/>
                  </a:lnTo>
                  <a:cubicBezTo>
                    <a:pt x="86" y="0"/>
                    <a:pt x="0" y="86"/>
                    <a:pt x="0" y="192"/>
                  </a:cubicBezTo>
                  <a:lnTo>
                    <a:pt x="0" y="3264"/>
                  </a:lnTo>
                  <a:cubicBezTo>
                    <a:pt x="0" y="3370"/>
                    <a:pt x="86" y="3456"/>
                    <a:pt x="192" y="3456"/>
                  </a:cubicBezTo>
                  <a:lnTo>
                    <a:pt x="3264" y="3456"/>
                  </a:lnTo>
                  <a:close/>
                </a:path>
              </a:pathLst>
            </a:custGeom>
            <a:solidFill>
              <a:srgbClr val="FFFF9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16" name="Freeform 12"/>
            <p:cNvSpPr>
              <a:spLocks/>
            </p:cNvSpPr>
            <p:nvPr/>
          </p:nvSpPr>
          <p:spPr bwMode="auto">
            <a:xfrm>
              <a:off x="3913" y="3157"/>
              <a:ext cx="1102" cy="1104"/>
            </a:xfrm>
            <a:custGeom>
              <a:avLst/>
              <a:gdLst/>
              <a:ahLst/>
              <a:cxnLst>
                <a:cxn ang="0">
                  <a:pos x="3264" y="3456"/>
                </a:cxn>
                <a:cxn ang="0">
                  <a:pos x="3456" y="3264"/>
                </a:cxn>
                <a:cxn ang="0">
                  <a:pos x="3456" y="3264"/>
                </a:cxn>
                <a:cxn ang="0">
                  <a:pos x="3456" y="192"/>
                </a:cxn>
                <a:cxn ang="0">
                  <a:pos x="3264" y="0"/>
                </a:cxn>
                <a:cxn ang="0">
                  <a:pos x="3264" y="0"/>
                </a:cxn>
                <a:cxn ang="0">
                  <a:pos x="192" y="0"/>
                </a:cxn>
                <a:cxn ang="0">
                  <a:pos x="0" y="192"/>
                </a:cxn>
                <a:cxn ang="0">
                  <a:pos x="0" y="3264"/>
                </a:cxn>
                <a:cxn ang="0">
                  <a:pos x="192" y="3456"/>
                </a:cxn>
                <a:cxn ang="0">
                  <a:pos x="3264" y="3456"/>
                </a:cxn>
              </a:cxnLst>
              <a:rect l="0" t="0" r="r" b="b"/>
              <a:pathLst>
                <a:path w="3456" h="3456">
                  <a:moveTo>
                    <a:pt x="3264" y="3456"/>
                  </a:moveTo>
                  <a:cubicBezTo>
                    <a:pt x="3370" y="3456"/>
                    <a:pt x="3456" y="3370"/>
                    <a:pt x="3456" y="3264"/>
                  </a:cubicBezTo>
                  <a:lnTo>
                    <a:pt x="3456" y="3264"/>
                  </a:lnTo>
                  <a:lnTo>
                    <a:pt x="3456" y="192"/>
                  </a:lnTo>
                  <a:cubicBezTo>
                    <a:pt x="3456" y="86"/>
                    <a:pt x="3370" y="0"/>
                    <a:pt x="3264" y="0"/>
                  </a:cubicBezTo>
                  <a:lnTo>
                    <a:pt x="3264" y="0"/>
                  </a:lnTo>
                  <a:lnTo>
                    <a:pt x="192" y="0"/>
                  </a:lnTo>
                  <a:cubicBezTo>
                    <a:pt x="86" y="0"/>
                    <a:pt x="0" y="86"/>
                    <a:pt x="0" y="192"/>
                  </a:cubicBezTo>
                  <a:lnTo>
                    <a:pt x="0" y="3264"/>
                  </a:lnTo>
                  <a:cubicBezTo>
                    <a:pt x="0" y="3370"/>
                    <a:pt x="86" y="3456"/>
                    <a:pt x="192" y="3456"/>
                  </a:cubicBezTo>
                  <a:lnTo>
                    <a:pt x="3264" y="3456"/>
                  </a:lnTo>
                  <a:close/>
                </a:path>
              </a:pathLst>
            </a:custGeom>
            <a:noFill/>
            <a:ln w="1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17" name="Rectangle 13"/>
            <p:cNvSpPr>
              <a:spLocks noChangeArrowheads="1"/>
            </p:cNvSpPr>
            <p:nvPr/>
          </p:nvSpPr>
          <p:spPr bwMode="auto">
            <a:xfrm>
              <a:off x="4219" y="1992"/>
              <a:ext cx="612" cy="245"/>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18" name="Rectangle 14"/>
            <p:cNvSpPr>
              <a:spLocks noChangeArrowheads="1"/>
            </p:cNvSpPr>
            <p:nvPr/>
          </p:nvSpPr>
          <p:spPr bwMode="auto">
            <a:xfrm>
              <a:off x="4219" y="1992"/>
              <a:ext cx="612" cy="245"/>
            </a:xfrm>
            <a:prstGeom prst="rect">
              <a:avLst/>
            </a:prstGeom>
            <a:noFill/>
            <a:ln w="1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19" name="Rectangle 15"/>
            <p:cNvSpPr>
              <a:spLocks noChangeArrowheads="1"/>
            </p:cNvSpPr>
            <p:nvPr/>
          </p:nvSpPr>
          <p:spPr bwMode="auto">
            <a:xfrm>
              <a:off x="4709" y="1968"/>
              <a:ext cx="245" cy="300"/>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20" name="Rectangle 16"/>
            <p:cNvSpPr>
              <a:spLocks noChangeArrowheads="1"/>
            </p:cNvSpPr>
            <p:nvPr/>
          </p:nvSpPr>
          <p:spPr bwMode="auto">
            <a:xfrm>
              <a:off x="4219" y="1992"/>
              <a:ext cx="123" cy="24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21" name="Rectangle 17"/>
            <p:cNvSpPr>
              <a:spLocks noChangeArrowheads="1"/>
            </p:cNvSpPr>
            <p:nvPr/>
          </p:nvSpPr>
          <p:spPr bwMode="auto">
            <a:xfrm>
              <a:off x="4219" y="1992"/>
              <a:ext cx="123" cy="245"/>
            </a:xfrm>
            <a:prstGeom prst="rect">
              <a:avLst/>
            </a:prstGeom>
            <a:noFill/>
            <a:ln w="1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22" name="Rectangle 18"/>
            <p:cNvSpPr>
              <a:spLocks noChangeArrowheads="1"/>
            </p:cNvSpPr>
            <p:nvPr/>
          </p:nvSpPr>
          <p:spPr bwMode="auto">
            <a:xfrm>
              <a:off x="4097" y="2605"/>
              <a:ext cx="612" cy="245"/>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23" name="Rectangle 19"/>
            <p:cNvSpPr>
              <a:spLocks noChangeArrowheads="1"/>
            </p:cNvSpPr>
            <p:nvPr/>
          </p:nvSpPr>
          <p:spPr bwMode="auto">
            <a:xfrm>
              <a:off x="4097" y="2605"/>
              <a:ext cx="612" cy="245"/>
            </a:xfrm>
            <a:prstGeom prst="rect">
              <a:avLst/>
            </a:prstGeom>
            <a:noFill/>
            <a:ln w="1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24" name="Rectangle 20"/>
            <p:cNvSpPr>
              <a:spLocks noChangeArrowheads="1"/>
            </p:cNvSpPr>
            <p:nvPr/>
          </p:nvSpPr>
          <p:spPr bwMode="auto">
            <a:xfrm>
              <a:off x="4342" y="1992"/>
              <a:ext cx="122" cy="24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25" name="Rectangle 21"/>
            <p:cNvSpPr>
              <a:spLocks noChangeArrowheads="1"/>
            </p:cNvSpPr>
            <p:nvPr/>
          </p:nvSpPr>
          <p:spPr bwMode="auto">
            <a:xfrm>
              <a:off x="4342" y="1992"/>
              <a:ext cx="122" cy="245"/>
            </a:xfrm>
            <a:prstGeom prst="rect">
              <a:avLst/>
            </a:prstGeom>
            <a:noFill/>
            <a:ln w="1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26" name="Rectangle 22"/>
            <p:cNvSpPr>
              <a:spLocks noChangeArrowheads="1"/>
            </p:cNvSpPr>
            <p:nvPr/>
          </p:nvSpPr>
          <p:spPr bwMode="auto">
            <a:xfrm>
              <a:off x="4464" y="1992"/>
              <a:ext cx="122" cy="24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27" name="Rectangle 23"/>
            <p:cNvSpPr>
              <a:spLocks noChangeArrowheads="1"/>
            </p:cNvSpPr>
            <p:nvPr/>
          </p:nvSpPr>
          <p:spPr bwMode="auto">
            <a:xfrm>
              <a:off x="4464" y="1992"/>
              <a:ext cx="122" cy="245"/>
            </a:xfrm>
            <a:prstGeom prst="rect">
              <a:avLst/>
            </a:prstGeom>
            <a:noFill/>
            <a:ln w="1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28" name="Rectangle 24"/>
            <p:cNvSpPr>
              <a:spLocks noChangeArrowheads="1"/>
            </p:cNvSpPr>
            <p:nvPr/>
          </p:nvSpPr>
          <p:spPr bwMode="auto">
            <a:xfrm>
              <a:off x="4586" y="2605"/>
              <a:ext cx="123" cy="24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29" name="Rectangle 25"/>
            <p:cNvSpPr>
              <a:spLocks noChangeArrowheads="1"/>
            </p:cNvSpPr>
            <p:nvPr/>
          </p:nvSpPr>
          <p:spPr bwMode="auto">
            <a:xfrm>
              <a:off x="4586" y="2605"/>
              <a:ext cx="123" cy="245"/>
            </a:xfrm>
            <a:prstGeom prst="rect">
              <a:avLst/>
            </a:prstGeom>
            <a:noFill/>
            <a:ln w="1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30" name="Freeform 26"/>
            <p:cNvSpPr>
              <a:spLocks/>
            </p:cNvSpPr>
            <p:nvPr/>
          </p:nvSpPr>
          <p:spPr bwMode="auto">
            <a:xfrm>
              <a:off x="2341" y="2114"/>
              <a:ext cx="1878" cy="246"/>
            </a:xfrm>
            <a:custGeom>
              <a:avLst/>
              <a:gdLst/>
              <a:ahLst/>
              <a:cxnLst>
                <a:cxn ang="0">
                  <a:pos x="1878" y="0"/>
                </a:cxn>
                <a:cxn ang="0">
                  <a:pos x="0" y="246"/>
                </a:cxn>
              </a:cxnLst>
              <a:rect l="0" t="0" r="r" b="b"/>
              <a:pathLst>
                <a:path w="1878" h="246">
                  <a:moveTo>
                    <a:pt x="1878" y="0"/>
                  </a:moveTo>
                  <a:cubicBezTo>
                    <a:pt x="1248" y="48"/>
                    <a:pt x="621" y="130"/>
                    <a:pt x="0" y="246"/>
                  </a:cubicBezTo>
                </a:path>
              </a:pathLst>
            </a:custGeom>
            <a:noFill/>
            <a:ln w="15" cap="rnd">
              <a:solidFill>
                <a:srgbClr val="00008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31" name="Freeform 27"/>
            <p:cNvSpPr>
              <a:spLocks/>
            </p:cNvSpPr>
            <p:nvPr/>
          </p:nvSpPr>
          <p:spPr bwMode="auto">
            <a:xfrm>
              <a:off x="2255" y="2327"/>
              <a:ext cx="100" cy="63"/>
            </a:xfrm>
            <a:custGeom>
              <a:avLst/>
              <a:gdLst/>
              <a:ahLst/>
              <a:cxnLst>
                <a:cxn ang="0">
                  <a:pos x="88" y="0"/>
                </a:cxn>
                <a:cxn ang="0">
                  <a:pos x="0" y="49"/>
                </a:cxn>
                <a:cxn ang="0">
                  <a:pos x="100" y="63"/>
                </a:cxn>
                <a:cxn ang="0">
                  <a:pos x="88" y="0"/>
                </a:cxn>
              </a:cxnLst>
              <a:rect l="0" t="0" r="r" b="b"/>
              <a:pathLst>
                <a:path w="100" h="63">
                  <a:moveTo>
                    <a:pt x="88" y="0"/>
                  </a:moveTo>
                  <a:lnTo>
                    <a:pt x="0" y="49"/>
                  </a:lnTo>
                  <a:lnTo>
                    <a:pt x="100" y="63"/>
                  </a:lnTo>
                  <a:lnTo>
                    <a:pt x="88" y="0"/>
                  </a:lnTo>
                  <a:close/>
                </a:path>
              </a:pathLst>
            </a:custGeom>
            <a:solidFill>
              <a:srgbClr val="00008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32" name="Rectangle 28"/>
            <p:cNvSpPr>
              <a:spLocks noChangeArrowheads="1"/>
            </p:cNvSpPr>
            <p:nvPr/>
          </p:nvSpPr>
          <p:spPr bwMode="auto">
            <a:xfrm>
              <a:off x="4097" y="3341"/>
              <a:ext cx="367" cy="368"/>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33" name="Rectangle 29"/>
            <p:cNvSpPr>
              <a:spLocks noChangeArrowheads="1"/>
            </p:cNvSpPr>
            <p:nvPr/>
          </p:nvSpPr>
          <p:spPr bwMode="auto">
            <a:xfrm>
              <a:off x="4097" y="3341"/>
              <a:ext cx="367" cy="368"/>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34" name="Rectangle 30"/>
            <p:cNvSpPr>
              <a:spLocks noChangeArrowheads="1"/>
            </p:cNvSpPr>
            <p:nvPr/>
          </p:nvSpPr>
          <p:spPr bwMode="auto">
            <a:xfrm>
              <a:off x="4165" y="3470"/>
              <a:ext cx="286"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35" name="Line 31"/>
            <p:cNvSpPr>
              <a:spLocks noChangeShapeType="1"/>
            </p:cNvSpPr>
            <p:nvPr/>
          </p:nvSpPr>
          <p:spPr bwMode="auto">
            <a:xfrm>
              <a:off x="4280" y="2237"/>
              <a:ext cx="1" cy="1030"/>
            </a:xfrm>
            <a:prstGeom prst="line">
              <a:avLst/>
            </a:prstGeom>
            <a:noFill/>
            <a:ln w="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36" name="Freeform 32"/>
            <p:cNvSpPr>
              <a:spLocks/>
            </p:cNvSpPr>
            <p:nvPr/>
          </p:nvSpPr>
          <p:spPr bwMode="auto">
            <a:xfrm>
              <a:off x="4253" y="3260"/>
              <a:ext cx="54" cy="81"/>
            </a:xfrm>
            <a:custGeom>
              <a:avLst/>
              <a:gdLst/>
              <a:ahLst/>
              <a:cxnLst>
                <a:cxn ang="0">
                  <a:pos x="54" y="0"/>
                </a:cxn>
                <a:cxn ang="0">
                  <a:pos x="27" y="81"/>
                </a:cxn>
                <a:cxn ang="0">
                  <a:pos x="0" y="0"/>
                </a:cxn>
                <a:cxn ang="0">
                  <a:pos x="54" y="0"/>
                </a:cxn>
              </a:cxnLst>
              <a:rect l="0" t="0" r="r" b="b"/>
              <a:pathLst>
                <a:path w="54" h="81">
                  <a:moveTo>
                    <a:pt x="54" y="0"/>
                  </a:moveTo>
                  <a:lnTo>
                    <a:pt x="27" y="81"/>
                  </a:lnTo>
                  <a:lnTo>
                    <a:pt x="0" y="0"/>
                  </a:lnTo>
                  <a:lnTo>
                    <a:pt x="5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37" name="Rectangle 33"/>
            <p:cNvSpPr>
              <a:spLocks noChangeArrowheads="1"/>
            </p:cNvSpPr>
            <p:nvPr/>
          </p:nvSpPr>
          <p:spPr bwMode="auto">
            <a:xfrm>
              <a:off x="4219" y="3464"/>
              <a:ext cx="367" cy="368"/>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38" name="Rectangle 34"/>
            <p:cNvSpPr>
              <a:spLocks noChangeArrowheads="1"/>
            </p:cNvSpPr>
            <p:nvPr/>
          </p:nvSpPr>
          <p:spPr bwMode="auto">
            <a:xfrm>
              <a:off x="4219" y="3464"/>
              <a:ext cx="367" cy="368"/>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39" name="Rectangle 35"/>
            <p:cNvSpPr>
              <a:spLocks noChangeArrowheads="1"/>
            </p:cNvSpPr>
            <p:nvPr/>
          </p:nvSpPr>
          <p:spPr bwMode="auto">
            <a:xfrm>
              <a:off x="4287" y="3593"/>
              <a:ext cx="286"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40" name="Rectangle 36"/>
            <p:cNvSpPr>
              <a:spLocks noChangeArrowheads="1"/>
            </p:cNvSpPr>
            <p:nvPr/>
          </p:nvSpPr>
          <p:spPr bwMode="auto">
            <a:xfrm>
              <a:off x="4342" y="3586"/>
              <a:ext cx="367" cy="368"/>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41" name="Rectangle 37"/>
            <p:cNvSpPr>
              <a:spLocks noChangeArrowheads="1"/>
            </p:cNvSpPr>
            <p:nvPr/>
          </p:nvSpPr>
          <p:spPr bwMode="auto">
            <a:xfrm>
              <a:off x="4342" y="3586"/>
              <a:ext cx="367" cy="368"/>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42" name="Rectangle 38"/>
            <p:cNvSpPr>
              <a:spLocks noChangeArrowheads="1"/>
            </p:cNvSpPr>
            <p:nvPr/>
          </p:nvSpPr>
          <p:spPr bwMode="auto">
            <a:xfrm>
              <a:off x="4409" y="3716"/>
              <a:ext cx="286"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43" name="Rectangle 39"/>
            <p:cNvSpPr>
              <a:spLocks noChangeArrowheads="1"/>
            </p:cNvSpPr>
            <p:nvPr/>
          </p:nvSpPr>
          <p:spPr bwMode="auto">
            <a:xfrm>
              <a:off x="4464" y="3709"/>
              <a:ext cx="367" cy="368"/>
            </a:xfrm>
            <a:prstGeom prst="rect">
              <a:avLst/>
            </a:prstGeom>
            <a:solidFill>
              <a:srgbClr val="99CC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44" name="Rectangle 40"/>
            <p:cNvSpPr>
              <a:spLocks noChangeArrowheads="1"/>
            </p:cNvSpPr>
            <p:nvPr/>
          </p:nvSpPr>
          <p:spPr bwMode="auto">
            <a:xfrm>
              <a:off x="4464" y="3709"/>
              <a:ext cx="367" cy="368"/>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45" name="Rectangle 41"/>
            <p:cNvSpPr>
              <a:spLocks noChangeArrowheads="1"/>
            </p:cNvSpPr>
            <p:nvPr/>
          </p:nvSpPr>
          <p:spPr bwMode="auto">
            <a:xfrm>
              <a:off x="4532" y="3838"/>
              <a:ext cx="286"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46" name="Line 42"/>
            <p:cNvSpPr>
              <a:spLocks noChangeShapeType="1"/>
            </p:cNvSpPr>
            <p:nvPr/>
          </p:nvSpPr>
          <p:spPr bwMode="auto">
            <a:xfrm>
              <a:off x="4648" y="2850"/>
              <a:ext cx="1" cy="785"/>
            </a:xfrm>
            <a:prstGeom prst="line">
              <a:avLst/>
            </a:prstGeom>
            <a:noFill/>
            <a:ln w="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47" name="Freeform 43"/>
            <p:cNvSpPr>
              <a:spLocks/>
            </p:cNvSpPr>
            <p:nvPr/>
          </p:nvSpPr>
          <p:spPr bwMode="auto">
            <a:xfrm>
              <a:off x="4621" y="3628"/>
              <a:ext cx="54" cy="81"/>
            </a:xfrm>
            <a:custGeom>
              <a:avLst/>
              <a:gdLst/>
              <a:ahLst/>
              <a:cxnLst>
                <a:cxn ang="0">
                  <a:pos x="54" y="0"/>
                </a:cxn>
                <a:cxn ang="0">
                  <a:pos x="27" y="81"/>
                </a:cxn>
                <a:cxn ang="0">
                  <a:pos x="0" y="0"/>
                </a:cxn>
                <a:cxn ang="0">
                  <a:pos x="54" y="0"/>
                </a:cxn>
              </a:cxnLst>
              <a:rect l="0" t="0" r="r" b="b"/>
              <a:pathLst>
                <a:path w="54" h="81">
                  <a:moveTo>
                    <a:pt x="54" y="0"/>
                  </a:moveTo>
                  <a:lnTo>
                    <a:pt x="27" y="81"/>
                  </a:lnTo>
                  <a:lnTo>
                    <a:pt x="0" y="0"/>
                  </a:lnTo>
                  <a:lnTo>
                    <a:pt x="5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48" name="Rectangle 44"/>
            <p:cNvSpPr>
              <a:spLocks noChangeArrowheads="1"/>
            </p:cNvSpPr>
            <p:nvPr/>
          </p:nvSpPr>
          <p:spPr bwMode="auto">
            <a:xfrm>
              <a:off x="3974" y="2544"/>
              <a:ext cx="245" cy="368"/>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49" name="Freeform 45"/>
            <p:cNvSpPr>
              <a:spLocks/>
            </p:cNvSpPr>
            <p:nvPr/>
          </p:nvSpPr>
          <p:spPr bwMode="auto">
            <a:xfrm>
              <a:off x="2256" y="2463"/>
              <a:ext cx="2243" cy="260"/>
            </a:xfrm>
            <a:custGeom>
              <a:avLst/>
              <a:gdLst/>
              <a:ahLst/>
              <a:cxnLst>
                <a:cxn ang="0">
                  <a:pos x="2243" y="260"/>
                </a:cxn>
                <a:cxn ang="0">
                  <a:pos x="0" y="0"/>
                </a:cxn>
              </a:cxnLst>
              <a:rect l="0" t="0" r="r" b="b"/>
              <a:pathLst>
                <a:path w="2243" h="260">
                  <a:moveTo>
                    <a:pt x="2243" y="260"/>
                  </a:moveTo>
                  <a:cubicBezTo>
                    <a:pt x="1491" y="220"/>
                    <a:pt x="742" y="134"/>
                    <a:pt x="0" y="0"/>
                  </a:cubicBezTo>
                </a:path>
              </a:pathLst>
            </a:custGeom>
            <a:noFill/>
            <a:ln w="15" cap="rnd">
              <a:solidFill>
                <a:srgbClr val="00008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50" name="Freeform 46"/>
            <p:cNvSpPr>
              <a:spLocks/>
            </p:cNvSpPr>
            <p:nvPr/>
          </p:nvSpPr>
          <p:spPr bwMode="auto">
            <a:xfrm>
              <a:off x="4490" y="2691"/>
              <a:ext cx="96" cy="64"/>
            </a:xfrm>
            <a:custGeom>
              <a:avLst/>
              <a:gdLst/>
              <a:ahLst/>
              <a:cxnLst>
                <a:cxn ang="0">
                  <a:pos x="3" y="0"/>
                </a:cxn>
                <a:cxn ang="0">
                  <a:pos x="96" y="37"/>
                </a:cxn>
                <a:cxn ang="0">
                  <a:pos x="0" y="64"/>
                </a:cxn>
                <a:cxn ang="0">
                  <a:pos x="3" y="0"/>
                </a:cxn>
              </a:cxnLst>
              <a:rect l="0" t="0" r="r" b="b"/>
              <a:pathLst>
                <a:path w="96" h="64">
                  <a:moveTo>
                    <a:pt x="3" y="0"/>
                  </a:moveTo>
                  <a:lnTo>
                    <a:pt x="96" y="37"/>
                  </a:lnTo>
                  <a:lnTo>
                    <a:pt x="0" y="64"/>
                  </a:lnTo>
                  <a:lnTo>
                    <a:pt x="3" y="0"/>
                  </a:lnTo>
                  <a:close/>
                </a:path>
              </a:pathLst>
            </a:custGeom>
            <a:solidFill>
              <a:srgbClr val="00008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51" name="Rectangle 47"/>
            <p:cNvSpPr>
              <a:spLocks noChangeArrowheads="1"/>
            </p:cNvSpPr>
            <p:nvPr/>
          </p:nvSpPr>
          <p:spPr bwMode="auto">
            <a:xfrm>
              <a:off x="4066" y="2244"/>
              <a:ext cx="78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a:r>
                <a:rPr lang="en-US" sz="1000" b="1" dirty="0" smtClean="0">
                  <a:solidFill>
                    <a:srgbClr val="000000"/>
                  </a:solidFill>
                  <a:latin typeface="Arial" pitchFamily="34" charset="0"/>
                  <a:cs typeface="Arial" pitchFamily="34" charset="0"/>
                </a:rPr>
                <a:t>Rx Free Desc Queue</a:t>
              </a:r>
              <a:endParaRPr lang="en-US" sz="1200" dirty="0" smtClean="0">
                <a:latin typeface="Arial" pitchFamily="34" charset="0"/>
                <a:cs typeface="Arial" pitchFamily="34" charset="0"/>
              </a:endParaRPr>
            </a:p>
          </p:txBody>
        </p:sp>
        <p:sp>
          <p:nvSpPr>
            <p:cNvPr id="175152" name="Rectangle 48"/>
            <p:cNvSpPr>
              <a:spLocks noChangeArrowheads="1"/>
            </p:cNvSpPr>
            <p:nvPr/>
          </p:nvSpPr>
          <p:spPr bwMode="auto">
            <a:xfrm>
              <a:off x="4292" y="2489"/>
              <a:ext cx="363"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b="1" dirty="0" smtClean="0">
                  <a:solidFill>
                    <a:srgbClr val="000000"/>
                  </a:solidFill>
                  <a:latin typeface="Arial" pitchFamily="34" charset="0"/>
                  <a:cs typeface="Arial" pitchFamily="34" charset="0"/>
                </a:rPr>
                <a:t>R</a:t>
              </a:r>
              <a:r>
                <a:rPr kumimoji="0" lang="en-US" sz="1000" b="1" i="0" u="none" strike="noStrike" cap="none" normalizeH="0" baseline="0" dirty="0" smtClean="0">
                  <a:ln>
                    <a:noFill/>
                  </a:ln>
                  <a:solidFill>
                    <a:srgbClr val="000000"/>
                  </a:solidFill>
                  <a:effectLst/>
                  <a:latin typeface="Arial" pitchFamily="34" charset="0"/>
                  <a:cs typeface="Arial" pitchFamily="34" charset="0"/>
                </a:rPr>
                <a:t>x queue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53" name="Freeform 49"/>
            <p:cNvSpPr>
              <a:spLocks/>
            </p:cNvSpPr>
            <p:nvPr/>
          </p:nvSpPr>
          <p:spPr bwMode="auto">
            <a:xfrm>
              <a:off x="1953" y="2176"/>
              <a:ext cx="1960" cy="1656"/>
            </a:xfrm>
            <a:custGeom>
              <a:avLst/>
              <a:gdLst/>
              <a:ahLst/>
              <a:cxnLst>
                <a:cxn ang="0">
                  <a:pos x="384" y="0"/>
                </a:cxn>
                <a:cxn ang="0">
                  <a:pos x="384" y="4464"/>
                </a:cxn>
                <a:cxn ang="0">
                  <a:pos x="528" y="4608"/>
                </a:cxn>
                <a:cxn ang="0">
                  <a:pos x="528" y="4608"/>
                </a:cxn>
                <a:cxn ang="0">
                  <a:pos x="5952" y="4608"/>
                </a:cxn>
                <a:cxn ang="0">
                  <a:pos x="5952" y="4416"/>
                </a:cxn>
                <a:cxn ang="0">
                  <a:pos x="6144" y="4800"/>
                </a:cxn>
                <a:cxn ang="0">
                  <a:pos x="5952" y="5184"/>
                </a:cxn>
                <a:cxn ang="0">
                  <a:pos x="5952" y="4992"/>
                </a:cxn>
                <a:cxn ang="0">
                  <a:pos x="528" y="4992"/>
                </a:cxn>
                <a:cxn ang="0">
                  <a:pos x="0" y="4464"/>
                </a:cxn>
                <a:cxn ang="0">
                  <a:pos x="0" y="4464"/>
                </a:cxn>
                <a:cxn ang="0">
                  <a:pos x="0" y="4464"/>
                </a:cxn>
                <a:cxn ang="0">
                  <a:pos x="0" y="0"/>
                </a:cxn>
                <a:cxn ang="0">
                  <a:pos x="384" y="0"/>
                </a:cxn>
              </a:cxnLst>
              <a:rect l="0" t="0" r="r" b="b"/>
              <a:pathLst>
                <a:path w="6144" h="5184">
                  <a:moveTo>
                    <a:pt x="384" y="0"/>
                  </a:moveTo>
                  <a:lnTo>
                    <a:pt x="384" y="4464"/>
                  </a:lnTo>
                  <a:cubicBezTo>
                    <a:pt x="384" y="4544"/>
                    <a:pt x="448" y="4608"/>
                    <a:pt x="528" y="4608"/>
                  </a:cubicBezTo>
                  <a:cubicBezTo>
                    <a:pt x="528" y="4608"/>
                    <a:pt x="528" y="4608"/>
                    <a:pt x="528" y="4608"/>
                  </a:cubicBezTo>
                  <a:lnTo>
                    <a:pt x="5952" y="4608"/>
                  </a:lnTo>
                  <a:lnTo>
                    <a:pt x="5952" y="4416"/>
                  </a:lnTo>
                  <a:lnTo>
                    <a:pt x="6144" y="4800"/>
                  </a:lnTo>
                  <a:lnTo>
                    <a:pt x="5952" y="5184"/>
                  </a:lnTo>
                  <a:lnTo>
                    <a:pt x="5952" y="4992"/>
                  </a:lnTo>
                  <a:lnTo>
                    <a:pt x="528" y="4992"/>
                  </a:lnTo>
                  <a:cubicBezTo>
                    <a:pt x="236" y="4992"/>
                    <a:pt x="0" y="4756"/>
                    <a:pt x="0" y="4464"/>
                  </a:cubicBezTo>
                  <a:cubicBezTo>
                    <a:pt x="0" y="4464"/>
                    <a:pt x="0" y="4464"/>
                    <a:pt x="0" y="4464"/>
                  </a:cubicBezTo>
                  <a:lnTo>
                    <a:pt x="0" y="4464"/>
                  </a:lnTo>
                  <a:lnTo>
                    <a:pt x="0" y="0"/>
                  </a:lnTo>
                  <a:lnTo>
                    <a:pt x="384" y="0"/>
                  </a:lnTo>
                  <a:close/>
                </a:path>
              </a:pathLst>
            </a:custGeom>
            <a:solidFill>
              <a:srgbClr val="99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54" name="Freeform 50"/>
            <p:cNvSpPr>
              <a:spLocks/>
            </p:cNvSpPr>
            <p:nvPr/>
          </p:nvSpPr>
          <p:spPr bwMode="auto">
            <a:xfrm>
              <a:off x="1953" y="2176"/>
              <a:ext cx="1960" cy="1656"/>
            </a:xfrm>
            <a:custGeom>
              <a:avLst/>
              <a:gdLst/>
              <a:ahLst/>
              <a:cxnLst>
                <a:cxn ang="0">
                  <a:pos x="384" y="0"/>
                </a:cxn>
                <a:cxn ang="0">
                  <a:pos x="384" y="4464"/>
                </a:cxn>
                <a:cxn ang="0">
                  <a:pos x="528" y="4608"/>
                </a:cxn>
                <a:cxn ang="0">
                  <a:pos x="528" y="4608"/>
                </a:cxn>
                <a:cxn ang="0">
                  <a:pos x="5952" y="4608"/>
                </a:cxn>
                <a:cxn ang="0">
                  <a:pos x="5952" y="4416"/>
                </a:cxn>
                <a:cxn ang="0">
                  <a:pos x="6144" y="4800"/>
                </a:cxn>
                <a:cxn ang="0">
                  <a:pos x="5952" y="5184"/>
                </a:cxn>
                <a:cxn ang="0">
                  <a:pos x="5952" y="4992"/>
                </a:cxn>
                <a:cxn ang="0">
                  <a:pos x="528" y="4992"/>
                </a:cxn>
                <a:cxn ang="0">
                  <a:pos x="0" y="4464"/>
                </a:cxn>
                <a:cxn ang="0">
                  <a:pos x="0" y="4464"/>
                </a:cxn>
                <a:cxn ang="0">
                  <a:pos x="0" y="4464"/>
                </a:cxn>
                <a:cxn ang="0">
                  <a:pos x="0" y="0"/>
                </a:cxn>
                <a:cxn ang="0">
                  <a:pos x="384" y="0"/>
                </a:cxn>
              </a:cxnLst>
              <a:rect l="0" t="0" r="r" b="b"/>
              <a:pathLst>
                <a:path w="6144" h="5184">
                  <a:moveTo>
                    <a:pt x="384" y="0"/>
                  </a:moveTo>
                  <a:lnTo>
                    <a:pt x="384" y="4464"/>
                  </a:lnTo>
                  <a:cubicBezTo>
                    <a:pt x="384" y="4544"/>
                    <a:pt x="448" y="4608"/>
                    <a:pt x="528" y="4608"/>
                  </a:cubicBezTo>
                  <a:cubicBezTo>
                    <a:pt x="528" y="4608"/>
                    <a:pt x="528" y="4608"/>
                    <a:pt x="528" y="4608"/>
                  </a:cubicBezTo>
                  <a:lnTo>
                    <a:pt x="5952" y="4608"/>
                  </a:lnTo>
                  <a:lnTo>
                    <a:pt x="5952" y="4416"/>
                  </a:lnTo>
                  <a:lnTo>
                    <a:pt x="6144" y="4800"/>
                  </a:lnTo>
                  <a:lnTo>
                    <a:pt x="5952" y="5184"/>
                  </a:lnTo>
                  <a:lnTo>
                    <a:pt x="5952" y="4992"/>
                  </a:lnTo>
                  <a:lnTo>
                    <a:pt x="528" y="4992"/>
                  </a:lnTo>
                  <a:cubicBezTo>
                    <a:pt x="236" y="4992"/>
                    <a:pt x="0" y="4756"/>
                    <a:pt x="0" y="4464"/>
                  </a:cubicBezTo>
                  <a:cubicBezTo>
                    <a:pt x="0" y="4464"/>
                    <a:pt x="0" y="4464"/>
                    <a:pt x="0" y="4464"/>
                  </a:cubicBezTo>
                  <a:lnTo>
                    <a:pt x="0" y="4464"/>
                  </a:lnTo>
                  <a:lnTo>
                    <a:pt x="0" y="0"/>
                  </a:lnTo>
                  <a:lnTo>
                    <a:pt x="384" y="0"/>
                  </a:ln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55" name="Freeform 51"/>
            <p:cNvSpPr>
              <a:spLocks/>
            </p:cNvSpPr>
            <p:nvPr/>
          </p:nvSpPr>
          <p:spPr bwMode="auto">
            <a:xfrm>
              <a:off x="1770" y="2176"/>
              <a:ext cx="490" cy="490"/>
            </a:xfrm>
            <a:custGeom>
              <a:avLst/>
              <a:gdLst/>
              <a:ahLst/>
              <a:cxnLst>
                <a:cxn ang="0">
                  <a:pos x="0" y="768"/>
                </a:cxn>
                <a:cxn ang="0">
                  <a:pos x="768" y="0"/>
                </a:cxn>
                <a:cxn ang="0">
                  <a:pos x="1536" y="768"/>
                </a:cxn>
                <a:cxn ang="0">
                  <a:pos x="1536" y="768"/>
                </a:cxn>
                <a:cxn ang="0">
                  <a:pos x="768" y="1536"/>
                </a:cxn>
                <a:cxn ang="0">
                  <a:pos x="0" y="768"/>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CCFFC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56" name="Freeform 52"/>
            <p:cNvSpPr>
              <a:spLocks/>
            </p:cNvSpPr>
            <p:nvPr/>
          </p:nvSpPr>
          <p:spPr bwMode="auto">
            <a:xfrm>
              <a:off x="1770" y="2176"/>
              <a:ext cx="490" cy="490"/>
            </a:xfrm>
            <a:custGeom>
              <a:avLst/>
              <a:gdLst/>
              <a:ahLst/>
              <a:cxnLst>
                <a:cxn ang="0">
                  <a:pos x="0" y="245"/>
                </a:cxn>
                <a:cxn ang="0">
                  <a:pos x="245" y="0"/>
                </a:cxn>
                <a:cxn ang="0">
                  <a:pos x="490" y="245"/>
                </a:cxn>
                <a:cxn ang="0">
                  <a:pos x="490" y="245"/>
                </a:cxn>
                <a:cxn ang="0">
                  <a:pos x="245" y="490"/>
                </a:cxn>
                <a:cxn ang="0">
                  <a:pos x="0" y="245"/>
                </a:cxn>
              </a:cxnLst>
              <a:rect l="0" t="0" r="r" b="b"/>
              <a:pathLst>
                <a:path w="490" h="490">
                  <a:moveTo>
                    <a:pt x="0" y="245"/>
                  </a:moveTo>
                  <a:cubicBezTo>
                    <a:pt x="0" y="110"/>
                    <a:pt x="109" y="0"/>
                    <a:pt x="245" y="0"/>
                  </a:cubicBezTo>
                  <a:cubicBezTo>
                    <a:pt x="380" y="0"/>
                    <a:pt x="490" y="110"/>
                    <a:pt x="490" y="245"/>
                  </a:cubicBezTo>
                  <a:cubicBezTo>
                    <a:pt x="490" y="245"/>
                    <a:pt x="490" y="245"/>
                    <a:pt x="490" y="245"/>
                  </a:cubicBezTo>
                  <a:cubicBezTo>
                    <a:pt x="490" y="381"/>
                    <a:pt x="380" y="490"/>
                    <a:pt x="245" y="490"/>
                  </a:cubicBezTo>
                  <a:cubicBezTo>
                    <a:pt x="109" y="490"/>
                    <a:pt x="0" y="381"/>
                    <a:pt x="0" y="245"/>
                  </a:cubicBezTo>
                </a:path>
              </a:pathLst>
            </a:custGeom>
            <a:noFill/>
            <a:ln w="15" cap="rnd">
              <a:solidFill>
                <a:srgbClr val="008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58" name="Rectangle 54"/>
            <p:cNvSpPr>
              <a:spLocks noChangeArrowheads="1"/>
            </p:cNvSpPr>
            <p:nvPr/>
          </p:nvSpPr>
          <p:spPr bwMode="auto">
            <a:xfrm>
              <a:off x="1862" y="2315"/>
              <a:ext cx="346"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000" b="1" dirty="0" smtClean="0">
                  <a:solidFill>
                    <a:srgbClr val="000000"/>
                  </a:solidFill>
                  <a:latin typeface="Arial" pitchFamily="34" charset="0"/>
                  <a:cs typeface="Arial" pitchFamily="34" charset="0"/>
                </a:rPr>
                <a:t>Rx</a:t>
              </a:r>
              <a:br>
                <a:rPr lang="en-US" sz="1000" b="1" dirty="0" smtClean="0">
                  <a:solidFill>
                    <a:srgbClr val="000000"/>
                  </a:solidFill>
                  <a:latin typeface="Arial" pitchFamily="34" charset="0"/>
                  <a:cs typeface="Arial" pitchFamily="34" charset="0"/>
                </a:rPr>
              </a:br>
              <a:r>
                <a:rPr lang="en-US" sz="1000" b="1" dirty="0" smtClean="0">
                  <a:solidFill>
                    <a:srgbClr val="000000"/>
                  </a:solidFill>
                  <a:latin typeface="Arial" pitchFamily="34" charset="0"/>
                  <a:cs typeface="Arial" pitchFamily="34" charset="0"/>
                </a:rPr>
                <a:t>PKT</a:t>
              </a:r>
              <a:r>
                <a:rPr kumimoji="0" lang="en-US" sz="1000" b="1" i="0" u="none" strike="noStrike" cap="none" normalizeH="0" baseline="0" dirty="0" smtClean="0">
                  <a:ln>
                    <a:noFill/>
                  </a:ln>
                  <a:solidFill>
                    <a:srgbClr val="000000"/>
                  </a:solidFill>
                  <a:effectLst/>
                  <a:latin typeface="Arial" pitchFamily="34" charset="0"/>
                  <a:cs typeface="Arial" pitchFamily="34" charset="0"/>
                </a:rPr>
                <a:t>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59" name="Rectangle 55"/>
            <p:cNvSpPr>
              <a:spLocks noChangeArrowheads="1"/>
            </p:cNvSpPr>
            <p:nvPr/>
          </p:nvSpPr>
          <p:spPr bwMode="auto">
            <a:xfrm>
              <a:off x="3930" y="1999"/>
              <a:ext cx="199"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pop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60" name="Line 56"/>
            <p:cNvSpPr>
              <a:spLocks noChangeShapeType="1"/>
            </p:cNvSpPr>
            <p:nvPr/>
          </p:nvSpPr>
          <p:spPr bwMode="auto">
            <a:xfrm>
              <a:off x="4403" y="2237"/>
              <a:ext cx="1" cy="1153"/>
            </a:xfrm>
            <a:prstGeom prst="line">
              <a:avLst/>
            </a:prstGeom>
            <a:noFill/>
            <a:ln w="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61" name="Freeform 57"/>
            <p:cNvSpPr>
              <a:spLocks/>
            </p:cNvSpPr>
            <p:nvPr/>
          </p:nvSpPr>
          <p:spPr bwMode="auto">
            <a:xfrm>
              <a:off x="4376" y="3383"/>
              <a:ext cx="54" cy="81"/>
            </a:xfrm>
            <a:custGeom>
              <a:avLst/>
              <a:gdLst/>
              <a:ahLst/>
              <a:cxnLst>
                <a:cxn ang="0">
                  <a:pos x="54" y="0"/>
                </a:cxn>
                <a:cxn ang="0">
                  <a:pos x="27" y="81"/>
                </a:cxn>
                <a:cxn ang="0">
                  <a:pos x="0" y="0"/>
                </a:cxn>
                <a:cxn ang="0">
                  <a:pos x="54" y="0"/>
                </a:cxn>
              </a:cxnLst>
              <a:rect l="0" t="0" r="r" b="b"/>
              <a:pathLst>
                <a:path w="54" h="81">
                  <a:moveTo>
                    <a:pt x="54" y="0"/>
                  </a:moveTo>
                  <a:lnTo>
                    <a:pt x="27" y="81"/>
                  </a:lnTo>
                  <a:lnTo>
                    <a:pt x="0" y="0"/>
                  </a:lnTo>
                  <a:lnTo>
                    <a:pt x="5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62" name="Line 58"/>
            <p:cNvSpPr>
              <a:spLocks noChangeShapeType="1"/>
            </p:cNvSpPr>
            <p:nvPr/>
          </p:nvSpPr>
          <p:spPr bwMode="auto">
            <a:xfrm>
              <a:off x="4525" y="2237"/>
              <a:ext cx="1" cy="1275"/>
            </a:xfrm>
            <a:prstGeom prst="line">
              <a:avLst/>
            </a:prstGeom>
            <a:noFill/>
            <a:ln w="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63" name="Freeform 59"/>
            <p:cNvSpPr>
              <a:spLocks/>
            </p:cNvSpPr>
            <p:nvPr/>
          </p:nvSpPr>
          <p:spPr bwMode="auto">
            <a:xfrm>
              <a:off x="4498" y="3506"/>
              <a:ext cx="54" cy="80"/>
            </a:xfrm>
            <a:custGeom>
              <a:avLst/>
              <a:gdLst/>
              <a:ahLst/>
              <a:cxnLst>
                <a:cxn ang="0">
                  <a:pos x="54" y="0"/>
                </a:cxn>
                <a:cxn ang="0">
                  <a:pos x="27" y="80"/>
                </a:cxn>
                <a:cxn ang="0">
                  <a:pos x="0" y="0"/>
                </a:cxn>
                <a:cxn ang="0">
                  <a:pos x="54" y="0"/>
                </a:cxn>
              </a:cxnLst>
              <a:rect l="0" t="0" r="r" b="b"/>
              <a:pathLst>
                <a:path w="54" h="80">
                  <a:moveTo>
                    <a:pt x="54" y="0"/>
                  </a:moveTo>
                  <a:lnTo>
                    <a:pt x="27" y="80"/>
                  </a:lnTo>
                  <a:lnTo>
                    <a:pt x="0" y="0"/>
                  </a:lnTo>
                  <a:lnTo>
                    <a:pt x="5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64" name="Rectangle 60"/>
            <p:cNvSpPr>
              <a:spLocks noChangeArrowheads="1"/>
            </p:cNvSpPr>
            <p:nvPr/>
          </p:nvSpPr>
          <p:spPr bwMode="auto">
            <a:xfrm>
              <a:off x="3909" y="2734"/>
              <a:ext cx="250"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push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65" name="Rectangle 61"/>
            <p:cNvSpPr>
              <a:spLocks noChangeArrowheads="1"/>
            </p:cNvSpPr>
            <p:nvPr/>
          </p:nvSpPr>
          <p:spPr bwMode="auto">
            <a:xfrm rot="16200000">
              <a:off x="1966" y="3133"/>
              <a:ext cx="112"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66" name="Rectangle 62"/>
            <p:cNvSpPr>
              <a:spLocks noChangeArrowheads="1"/>
            </p:cNvSpPr>
            <p:nvPr/>
          </p:nvSpPr>
          <p:spPr bwMode="auto">
            <a:xfrm rot="16200000">
              <a:off x="1983" y="3084"/>
              <a:ext cx="77"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67" name="Rectangle 63"/>
            <p:cNvSpPr>
              <a:spLocks noChangeArrowheads="1"/>
            </p:cNvSpPr>
            <p:nvPr/>
          </p:nvSpPr>
          <p:spPr bwMode="auto">
            <a:xfrm rot="16200000">
              <a:off x="1989" y="3059"/>
              <a:ext cx="66"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68" name="Rectangle 64"/>
            <p:cNvSpPr>
              <a:spLocks noChangeArrowheads="1"/>
            </p:cNvSpPr>
            <p:nvPr/>
          </p:nvSpPr>
          <p:spPr bwMode="auto">
            <a:xfrm rot="16200000">
              <a:off x="1986" y="3030"/>
              <a:ext cx="71"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69" name="Rectangle 65"/>
            <p:cNvSpPr>
              <a:spLocks noChangeArrowheads="1"/>
            </p:cNvSpPr>
            <p:nvPr/>
          </p:nvSpPr>
          <p:spPr bwMode="auto">
            <a:xfrm rot="16200000">
              <a:off x="1978" y="2997"/>
              <a:ext cx="87"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70" name="Rectangle 66"/>
            <p:cNvSpPr>
              <a:spLocks noChangeArrowheads="1"/>
            </p:cNvSpPr>
            <p:nvPr/>
          </p:nvSpPr>
          <p:spPr bwMode="auto">
            <a:xfrm>
              <a:off x="4277" y="4104"/>
              <a:ext cx="444" cy="1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Memory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71" name="Rectangle 67"/>
            <p:cNvSpPr>
              <a:spLocks noChangeArrowheads="1"/>
            </p:cNvSpPr>
            <p:nvPr/>
          </p:nvSpPr>
          <p:spPr bwMode="auto">
            <a:xfrm>
              <a:off x="1776" y="1805"/>
              <a:ext cx="551" cy="1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Peripheral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72" name="Rectangle 68"/>
            <p:cNvSpPr>
              <a:spLocks noChangeArrowheads="1"/>
            </p:cNvSpPr>
            <p:nvPr/>
          </p:nvSpPr>
          <p:spPr bwMode="auto">
            <a:xfrm>
              <a:off x="2968" y="3031"/>
              <a:ext cx="584"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TeraNet SCR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73" name="Rectangle 69"/>
            <p:cNvSpPr>
              <a:spLocks noChangeArrowheads="1"/>
            </p:cNvSpPr>
            <p:nvPr/>
          </p:nvSpPr>
          <p:spPr bwMode="auto">
            <a:xfrm>
              <a:off x="3144" y="2091"/>
              <a:ext cx="250"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push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74" name="Rectangle 70"/>
            <p:cNvSpPr>
              <a:spLocks noChangeArrowheads="1"/>
            </p:cNvSpPr>
            <p:nvPr/>
          </p:nvSpPr>
          <p:spPr bwMode="auto">
            <a:xfrm>
              <a:off x="3164" y="2673"/>
              <a:ext cx="199" cy="1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pop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75" name="Freeform 71"/>
            <p:cNvSpPr>
              <a:spLocks/>
            </p:cNvSpPr>
            <p:nvPr/>
          </p:nvSpPr>
          <p:spPr bwMode="auto">
            <a:xfrm>
              <a:off x="729" y="1745"/>
              <a:ext cx="734" cy="797"/>
            </a:xfrm>
            <a:custGeom>
              <a:avLst/>
              <a:gdLst/>
              <a:ahLst/>
              <a:cxnLst>
                <a:cxn ang="0">
                  <a:pos x="384" y="0"/>
                </a:cxn>
                <a:cxn ang="0">
                  <a:pos x="384" y="1776"/>
                </a:cxn>
                <a:cxn ang="0">
                  <a:pos x="528" y="1920"/>
                </a:cxn>
                <a:cxn ang="0">
                  <a:pos x="528" y="1920"/>
                </a:cxn>
                <a:cxn ang="0">
                  <a:pos x="528" y="1920"/>
                </a:cxn>
                <a:cxn ang="0">
                  <a:pos x="2112" y="1920"/>
                </a:cxn>
                <a:cxn ang="0">
                  <a:pos x="2112" y="1728"/>
                </a:cxn>
                <a:cxn ang="0">
                  <a:pos x="2304" y="2112"/>
                </a:cxn>
                <a:cxn ang="0">
                  <a:pos x="2112" y="2496"/>
                </a:cxn>
                <a:cxn ang="0">
                  <a:pos x="2112" y="2304"/>
                </a:cxn>
                <a:cxn ang="0">
                  <a:pos x="528" y="2304"/>
                </a:cxn>
                <a:cxn ang="0">
                  <a:pos x="0" y="1776"/>
                </a:cxn>
                <a:cxn ang="0">
                  <a:pos x="0" y="1776"/>
                </a:cxn>
                <a:cxn ang="0">
                  <a:pos x="0" y="0"/>
                </a:cxn>
                <a:cxn ang="0">
                  <a:pos x="384" y="0"/>
                </a:cxn>
              </a:cxnLst>
              <a:rect l="0" t="0" r="r" b="b"/>
              <a:pathLst>
                <a:path w="2304" h="2496">
                  <a:moveTo>
                    <a:pt x="384" y="0"/>
                  </a:moveTo>
                  <a:lnTo>
                    <a:pt x="384" y="1776"/>
                  </a:lnTo>
                  <a:cubicBezTo>
                    <a:pt x="384" y="1855"/>
                    <a:pt x="448" y="1920"/>
                    <a:pt x="528" y="1920"/>
                  </a:cubicBezTo>
                  <a:cubicBezTo>
                    <a:pt x="528" y="1920"/>
                    <a:pt x="528" y="1920"/>
                    <a:pt x="528" y="1920"/>
                  </a:cubicBezTo>
                  <a:lnTo>
                    <a:pt x="528" y="1920"/>
                  </a:lnTo>
                  <a:lnTo>
                    <a:pt x="2112" y="1920"/>
                  </a:lnTo>
                  <a:lnTo>
                    <a:pt x="2112" y="1728"/>
                  </a:lnTo>
                  <a:lnTo>
                    <a:pt x="2304" y="2112"/>
                  </a:lnTo>
                  <a:lnTo>
                    <a:pt x="2112" y="2496"/>
                  </a:lnTo>
                  <a:lnTo>
                    <a:pt x="2112" y="2304"/>
                  </a:lnTo>
                  <a:lnTo>
                    <a:pt x="528" y="2304"/>
                  </a:lnTo>
                  <a:cubicBezTo>
                    <a:pt x="236" y="2304"/>
                    <a:pt x="0" y="2067"/>
                    <a:pt x="0" y="1776"/>
                  </a:cubicBezTo>
                  <a:lnTo>
                    <a:pt x="0" y="1776"/>
                  </a:lnTo>
                  <a:lnTo>
                    <a:pt x="0" y="0"/>
                  </a:lnTo>
                  <a:lnTo>
                    <a:pt x="384" y="0"/>
                  </a:lnTo>
                  <a:close/>
                </a:path>
              </a:pathLst>
            </a:custGeom>
            <a:solidFill>
              <a:srgbClr val="99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176" name="Freeform 72"/>
            <p:cNvSpPr>
              <a:spLocks/>
            </p:cNvSpPr>
            <p:nvPr/>
          </p:nvSpPr>
          <p:spPr bwMode="auto">
            <a:xfrm>
              <a:off x="729" y="1745"/>
              <a:ext cx="734" cy="797"/>
            </a:xfrm>
            <a:custGeom>
              <a:avLst/>
              <a:gdLst/>
              <a:ahLst/>
              <a:cxnLst>
                <a:cxn ang="0">
                  <a:pos x="384" y="0"/>
                </a:cxn>
                <a:cxn ang="0">
                  <a:pos x="384" y="1776"/>
                </a:cxn>
                <a:cxn ang="0">
                  <a:pos x="528" y="1920"/>
                </a:cxn>
                <a:cxn ang="0">
                  <a:pos x="528" y="1920"/>
                </a:cxn>
                <a:cxn ang="0">
                  <a:pos x="528" y="1920"/>
                </a:cxn>
                <a:cxn ang="0">
                  <a:pos x="2112" y="1920"/>
                </a:cxn>
                <a:cxn ang="0">
                  <a:pos x="2112" y="1728"/>
                </a:cxn>
                <a:cxn ang="0">
                  <a:pos x="2304" y="2112"/>
                </a:cxn>
                <a:cxn ang="0">
                  <a:pos x="2112" y="2496"/>
                </a:cxn>
                <a:cxn ang="0">
                  <a:pos x="2112" y="2304"/>
                </a:cxn>
                <a:cxn ang="0">
                  <a:pos x="528" y="2304"/>
                </a:cxn>
                <a:cxn ang="0">
                  <a:pos x="0" y="1776"/>
                </a:cxn>
                <a:cxn ang="0">
                  <a:pos x="0" y="1776"/>
                </a:cxn>
                <a:cxn ang="0">
                  <a:pos x="0" y="0"/>
                </a:cxn>
                <a:cxn ang="0">
                  <a:pos x="384" y="0"/>
                </a:cxn>
              </a:cxnLst>
              <a:rect l="0" t="0" r="r" b="b"/>
              <a:pathLst>
                <a:path w="2304" h="2496">
                  <a:moveTo>
                    <a:pt x="384" y="0"/>
                  </a:moveTo>
                  <a:lnTo>
                    <a:pt x="384" y="1776"/>
                  </a:lnTo>
                  <a:cubicBezTo>
                    <a:pt x="384" y="1855"/>
                    <a:pt x="448" y="1920"/>
                    <a:pt x="528" y="1920"/>
                  </a:cubicBezTo>
                  <a:cubicBezTo>
                    <a:pt x="528" y="1920"/>
                    <a:pt x="528" y="1920"/>
                    <a:pt x="528" y="1920"/>
                  </a:cubicBezTo>
                  <a:lnTo>
                    <a:pt x="528" y="1920"/>
                  </a:lnTo>
                  <a:lnTo>
                    <a:pt x="2112" y="1920"/>
                  </a:lnTo>
                  <a:lnTo>
                    <a:pt x="2112" y="1728"/>
                  </a:lnTo>
                  <a:lnTo>
                    <a:pt x="2304" y="2112"/>
                  </a:lnTo>
                  <a:lnTo>
                    <a:pt x="2112" y="2496"/>
                  </a:lnTo>
                  <a:lnTo>
                    <a:pt x="2112" y="2304"/>
                  </a:lnTo>
                  <a:lnTo>
                    <a:pt x="528" y="2304"/>
                  </a:lnTo>
                  <a:cubicBezTo>
                    <a:pt x="236" y="2304"/>
                    <a:pt x="0" y="2067"/>
                    <a:pt x="0" y="1776"/>
                  </a:cubicBezTo>
                  <a:lnTo>
                    <a:pt x="0" y="1776"/>
                  </a:lnTo>
                  <a:lnTo>
                    <a:pt x="0" y="0"/>
                  </a:lnTo>
                  <a:lnTo>
                    <a:pt x="384" y="0"/>
                  </a:ln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z="3200" dirty="0" smtClean="0"/>
              <a:t>A word about Infrastructure Packet DMA</a:t>
            </a:r>
          </a:p>
        </p:txBody>
      </p:sp>
      <p:sp>
        <p:nvSpPr>
          <p:cNvPr id="4100" name="Rectangle 3"/>
          <p:cNvSpPr>
            <a:spLocks noGrp="1" noChangeArrowheads="1"/>
          </p:cNvSpPr>
          <p:nvPr>
            <p:ph type="body" sz="half" idx="1"/>
          </p:nvPr>
        </p:nvSpPr>
        <p:spPr>
          <a:xfrm>
            <a:off x="333375" y="1185863"/>
            <a:ext cx="5076825" cy="4833937"/>
          </a:xfrm>
        </p:spPr>
        <p:txBody>
          <a:bodyPr/>
          <a:lstStyle/>
          <a:p>
            <a:pPr eaLnBrk="1" hangingPunct="1"/>
            <a:r>
              <a:rPr lang="en-US" sz="2000" dirty="0" smtClean="0"/>
              <a:t>The Rx and Tx Streaming I/F of the QMSS PKTDMA are wired together to enable loopback.</a:t>
            </a:r>
          </a:p>
          <a:p>
            <a:pPr eaLnBrk="1" hangingPunct="1"/>
            <a:r>
              <a:rPr lang="en-US" sz="2000" dirty="0" smtClean="0"/>
              <a:t>Data packets sent out the Tx side are immediately received by the Rx side.</a:t>
            </a:r>
          </a:p>
          <a:p>
            <a:pPr eaLnBrk="1" hangingPunct="1"/>
            <a:r>
              <a:rPr lang="en-US" sz="2000" dirty="0" smtClean="0"/>
              <a:t>This PKTDMA is used for core-to-core transfers.</a:t>
            </a:r>
          </a:p>
          <a:p>
            <a:pPr eaLnBrk="1" hangingPunct="1"/>
            <a:r>
              <a:rPr lang="en-US" sz="2000" dirty="0" smtClean="0"/>
              <a:t>Because the DSP is often the recipient, a descriptor accumulator can be used to gather (pop) descriptors and interrupt the host with a list of descriptor addresses.</a:t>
            </a:r>
            <a:br>
              <a:rPr lang="en-US" sz="2000" dirty="0" smtClean="0"/>
            </a:br>
            <a:r>
              <a:rPr lang="en-US" sz="2000" dirty="0" smtClean="0"/>
              <a:t>The host must recycle them.</a:t>
            </a:r>
          </a:p>
          <a:p>
            <a:pPr eaLnBrk="1" hangingPunct="1"/>
            <a:endParaRPr lang="en-US" sz="2000" dirty="0" smtClean="0"/>
          </a:p>
        </p:txBody>
      </p:sp>
      <p:graphicFrame>
        <p:nvGraphicFramePr>
          <p:cNvPr id="4098" name="Object 9"/>
          <p:cNvGraphicFramePr>
            <a:graphicFrameLocks noChangeAspect="1"/>
          </p:cNvGraphicFramePr>
          <p:nvPr>
            <p:ph sz="half" idx="2"/>
          </p:nvPr>
        </p:nvGraphicFramePr>
        <p:xfrm>
          <a:off x="5257800" y="1190125"/>
          <a:ext cx="3810000" cy="4294563"/>
        </p:xfrm>
        <a:graphic>
          <a:graphicData uri="http://schemas.openxmlformats.org/presentationml/2006/ole">
            <p:oleObj spid="_x0000_s195586" name="Visio" r:id="rId5" imgW="2866263" imgH="3232023"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5"/>
          <p:cNvSpPr txBox="1">
            <a:spLocks noChangeArrowheads="1"/>
          </p:cNvSpPr>
          <p:nvPr/>
        </p:nvSpPr>
        <p:spPr bwMode="auto">
          <a:xfrm>
            <a:off x="304800" y="6443663"/>
            <a:ext cx="8686800" cy="368300"/>
          </a:xfrm>
          <a:prstGeom prst="rect">
            <a:avLst/>
          </a:prstGeom>
          <a:solidFill>
            <a:schemeClr val="bg1"/>
          </a:solidFill>
          <a:ln w="9525">
            <a:noFill/>
            <a:miter lim="800000"/>
            <a:headEnd/>
            <a:tailEnd/>
          </a:ln>
        </p:spPr>
        <p:txBody>
          <a:bodyPr>
            <a:spAutoFit/>
          </a:bodyPr>
          <a:lstStyle/>
          <a:p>
            <a:endParaRPr lang="en-US" dirty="0"/>
          </a:p>
        </p:txBody>
      </p:sp>
      <p:sp>
        <p:nvSpPr>
          <p:cNvPr id="24579" name="Title 1"/>
          <p:cNvSpPr>
            <a:spLocks noGrp="1"/>
          </p:cNvSpPr>
          <p:nvPr>
            <p:ph type="title"/>
          </p:nvPr>
        </p:nvSpPr>
        <p:spPr>
          <a:xfrm>
            <a:off x="152400" y="7938"/>
            <a:ext cx="8839200" cy="838200"/>
          </a:xfrm>
        </p:spPr>
        <p:txBody>
          <a:bodyPr/>
          <a:lstStyle/>
          <a:p>
            <a:pPr eaLnBrk="1" hangingPunct="1"/>
            <a:r>
              <a:rPr lang="en-US" sz="3200" dirty="0" smtClean="0"/>
              <a:t>Example 3 Core-to-Core (Infrastructure)</a:t>
            </a:r>
          </a:p>
        </p:txBody>
      </p:sp>
      <p:sp>
        <p:nvSpPr>
          <p:cNvPr id="24580" name="Content Placeholder 2"/>
          <p:cNvSpPr>
            <a:spLocks noGrp="1"/>
          </p:cNvSpPr>
          <p:nvPr>
            <p:ph sz="half" idx="1"/>
          </p:nvPr>
        </p:nvSpPr>
        <p:spPr>
          <a:xfrm>
            <a:off x="333375" y="830263"/>
            <a:ext cx="8472488" cy="1227137"/>
          </a:xfrm>
        </p:spPr>
        <p:txBody>
          <a:bodyPr/>
          <a:lstStyle/>
          <a:p>
            <a:pPr eaLnBrk="1" hangingPunct="1">
              <a:lnSpc>
                <a:spcPct val="80000"/>
              </a:lnSpc>
              <a:spcBef>
                <a:spcPts val="600"/>
              </a:spcBef>
            </a:pPr>
            <a:r>
              <a:rPr lang="en-US" sz="1800" dirty="0" smtClean="0"/>
              <a:t>The DSP pushes a descriptor onto a Tx queue of the QMSS PKTDMA.</a:t>
            </a:r>
          </a:p>
          <a:p>
            <a:pPr eaLnBrk="1" hangingPunct="1">
              <a:lnSpc>
                <a:spcPct val="80000"/>
              </a:lnSpc>
              <a:spcBef>
                <a:spcPts val="600"/>
              </a:spcBef>
            </a:pPr>
            <a:r>
              <a:rPr lang="en-US" sz="1800" dirty="0" smtClean="0"/>
              <a:t>The Tx PKTDMA pops the descriptor, sends the data out the Streaming I/F, and recycles the descriptor.</a:t>
            </a:r>
          </a:p>
          <a:p>
            <a:pPr eaLnBrk="1" hangingPunct="1">
              <a:lnSpc>
                <a:spcPct val="80000"/>
              </a:lnSpc>
              <a:spcBef>
                <a:spcPts val="600"/>
              </a:spcBef>
            </a:pPr>
            <a:r>
              <a:rPr lang="en-US" sz="1800" dirty="0" smtClean="0"/>
              <a:t>The Rx PKTDMA is triggered by the incoming Streaming I/F data and pops an Rx FDQ.</a:t>
            </a:r>
          </a:p>
        </p:txBody>
      </p:sp>
      <p:grpSp>
        <p:nvGrpSpPr>
          <p:cNvPr id="2" name="Group 3"/>
          <p:cNvGrpSpPr>
            <a:grpSpLocks noChangeAspect="1"/>
          </p:cNvGrpSpPr>
          <p:nvPr/>
        </p:nvGrpSpPr>
        <p:grpSpPr bwMode="auto">
          <a:xfrm>
            <a:off x="1219200" y="1992312"/>
            <a:ext cx="6599238" cy="4713288"/>
            <a:chOff x="768" y="1334"/>
            <a:chExt cx="4157" cy="2969"/>
          </a:xfrm>
        </p:grpSpPr>
        <p:sp>
          <p:nvSpPr>
            <p:cNvPr id="173058" name="AutoShape 2"/>
            <p:cNvSpPr>
              <a:spLocks noChangeAspect="1" noChangeArrowheads="1" noTextEdit="1"/>
            </p:cNvSpPr>
            <p:nvPr/>
          </p:nvSpPr>
          <p:spPr bwMode="auto">
            <a:xfrm>
              <a:off x="768" y="1334"/>
              <a:ext cx="4157" cy="29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60" name="Freeform 4"/>
            <p:cNvSpPr>
              <a:spLocks/>
            </p:cNvSpPr>
            <p:nvPr/>
          </p:nvSpPr>
          <p:spPr bwMode="auto">
            <a:xfrm>
              <a:off x="2191" y="2946"/>
              <a:ext cx="1313" cy="1357"/>
            </a:xfrm>
            <a:custGeom>
              <a:avLst/>
              <a:gdLst/>
              <a:ahLst/>
              <a:cxnLst>
                <a:cxn ang="0">
                  <a:pos x="177" y="1699"/>
                </a:cxn>
                <a:cxn ang="0">
                  <a:pos x="165" y="2462"/>
                </a:cxn>
                <a:cxn ang="0">
                  <a:pos x="385" y="2615"/>
                </a:cxn>
                <a:cxn ang="0">
                  <a:pos x="899" y="3290"/>
                </a:cxn>
                <a:cxn ang="0">
                  <a:pos x="1194" y="3188"/>
                </a:cxn>
                <a:cxn ang="0">
                  <a:pos x="1904" y="3505"/>
                </a:cxn>
                <a:cxn ang="0">
                  <a:pos x="2134" y="3244"/>
                </a:cxn>
                <a:cxn ang="0">
                  <a:pos x="3013" y="3023"/>
                </a:cxn>
                <a:cxn ang="0">
                  <a:pos x="3119" y="2581"/>
                </a:cxn>
                <a:cxn ang="0">
                  <a:pos x="3488" y="1847"/>
                </a:cxn>
                <a:cxn ang="0">
                  <a:pos x="3347" y="1538"/>
                </a:cxn>
                <a:cxn ang="0">
                  <a:pos x="3256" y="868"/>
                </a:cxn>
                <a:cxn ang="0">
                  <a:pos x="3044" y="779"/>
                </a:cxn>
                <a:cxn ang="0">
                  <a:pos x="2225" y="229"/>
                </a:cxn>
                <a:cxn ang="0">
                  <a:pos x="1907" y="495"/>
                </a:cxn>
                <a:cxn ang="0">
                  <a:pos x="1018" y="235"/>
                </a:cxn>
                <a:cxn ang="0">
                  <a:pos x="770" y="589"/>
                </a:cxn>
                <a:cxn ang="0">
                  <a:pos x="108" y="1267"/>
                </a:cxn>
                <a:cxn ang="0">
                  <a:pos x="177" y="1699"/>
                </a:cxn>
              </a:cxnLst>
              <a:rect l="0" t="0" r="r" b="b"/>
              <a:pathLst>
                <a:path w="3548" h="3663">
                  <a:moveTo>
                    <a:pt x="177" y="1699"/>
                  </a:moveTo>
                  <a:cubicBezTo>
                    <a:pt x="5" y="1906"/>
                    <a:pt x="0" y="2248"/>
                    <a:pt x="165" y="2462"/>
                  </a:cubicBezTo>
                  <a:cubicBezTo>
                    <a:pt x="225" y="2539"/>
                    <a:pt x="301" y="2592"/>
                    <a:pt x="385" y="2615"/>
                  </a:cubicBezTo>
                  <a:cubicBezTo>
                    <a:pt x="378" y="2979"/>
                    <a:pt x="608" y="3281"/>
                    <a:pt x="899" y="3290"/>
                  </a:cubicBezTo>
                  <a:cubicBezTo>
                    <a:pt x="1003" y="3294"/>
                    <a:pt x="1106" y="3258"/>
                    <a:pt x="1194" y="3188"/>
                  </a:cubicBezTo>
                  <a:cubicBezTo>
                    <a:pt x="1320" y="3521"/>
                    <a:pt x="1638" y="3663"/>
                    <a:pt x="1904" y="3505"/>
                  </a:cubicBezTo>
                  <a:cubicBezTo>
                    <a:pt x="2000" y="3449"/>
                    <a:pt x="2080" y="3358"/>
                    <a:pt x="2134" y="3244"/>
                  </a:cubicBezTo>
                  <a:cubicBezTo>
                    <a:pt x="2426" y="3487"/>
                    <a:pt x="2819" y="3388"/>
                    <a:pt x="3013" y="3023"/>
                  </a:cubicBezTo>
                  <a:cubicBezTo>
                    <a:pt x="3083" y="2892"/>
                    <a:pt x="3120" y="2738"/>
                    <a:pt x="3119" y="2581"/>
                  </a:cubicBezTo>
                  <a:cubicBezTo>
                    <a:pt x="3383" y="2505"/>
                    <a:pt x="3548" y="2177"/>
                    <a:pt x="3488" y="1847"/>
                  </a:cubicBezTo>
                  <a:cubicBezTo>
                    <a:pt x="3467" y="1729"/>
                    <a:pt x="3418" y="1621"/>
                    <a:pt x="3347" y="1538"/>
                  </a:cubicBezTo>
                  <a:cubicBezTo>
                    <a:pt x="3470" y="1321"/>
                    <a:pt x="3429" y="1021"/>
                    <a:pt x="3256" y="868"/>
                  </a:cubicBezTo>
                  <a:cubicBezTo>
                    <a:pt x="3194" y="812"/>
                    <a:pt x="3120" y="782"/>
                    <a:pt x="3044" y="779"/>
                  </a:cubicBezTo>
                  <a:cubicBezTo>
                    <a:pt x="2939" y="344"/>
                    <a:pt x="2573" y="98"/>
                    <a:pt x="2225" y="229"/>
                  </a:cubicBezTo>
                  <a:cubicBezTo>
                    <a:pt x="2100" y="276"/>
                    <a:pt x="1990" y="369"/>
                    <a:pt x="1907" y="495"/>
                  </a:cubicBezTo>
                  <a:cubicBezTo>
                    <a:pt x="1718" y="116"/>
                    <a:pt x="1320" y="0"/>
                    <a:pt x="1018" y="235"/>
                  </a:cubicBezTo>
                  <a:cubicBezTo>
                    <a:pt x="909" y="320"/>
                    <a:pt x="823" y="443"/>
                    <a:pt x="770" y="589"/>
                  </a:cubicBezTo>
                  <a:cubicBezTo>
                    <a:pt x="438" y="548"/>
                    <a:pt x="141" y="851"/>
                    <a:pt x="108" y="1267"/>
                  </a:cubicBezTo>
                  <a:cubicBezTo>
                    <a:pt x="96" y="1416"/>
                    <a:pt x="120" y="1567"/>
                    <a:pt x="177" y="1699"/>
                  </a:cubicBezTo>
                </a:path>
              </a:pathLst>
            </a:custGeom>
            <a:solidFill>
              <a:srgbClr val="C0C0C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61" name="Freeform 5"/>
            <p:cNvSpPr>
              <a:spLocks/>
            </p:cNvSpPr>
            <p:nvPr/>
          </p:nvSpPr>
          <p:spPr bwMode="auto">
            <a:xfrm>
              <a:off x="2191" y="2946"/>
              <a:ext cx="1313" cy="1357"/>
            </a:xfrm>
            <a:custGeom>
              <a:avLst/>
              <a:gdLst/>
              <a:ahLst/>
              <a:cxnLst>
                <a:cxn ang="0">
                  <a:pos x="65" y="630"/>
                </a:cxn>
                <a:cxn ang="0">
                  <a:pos x="61" y="912"/>
                </a:cxn>
                <a:cxn ang="0">
                  <a:pos x="142" y="969"/>
                </a:cxn>
                <a:cxn ang="0">
                  <a:pos x="332" y="1219"/>
                </a:cxn>
                <a:cxn ang="0">
                  <a:pos x="442" y="1181"/>
                </a:cxn>
                <a:cxn ang="0">
                  <a:pos x="704" y="1299"/>
                </a:cxn>
                <a:cxn ang="0">
                  <a:pos x="789" y="1202"/>
                </a:cxn>
                <a:cxn ang="0">
                  <a:pos x="1115" y="1120"/>
                </a:cxn>
                <a:cxn ang="0">
                  <a:pos x="1154" y="956"/>
                </a:cxn>
                <a:cxn ang="0">
                  <a:pos x="1291" y="684"/>
                </a:cxn>
                <a:cxn ang="0">
                  <a:pos x="1239" y="570"/>
                </a:cxn>
                <a:cxn ang="0">
                  <a:pos x="1205" y="322"/>
                </a:cxn>
                <a:cxn ang="0">
                  <a:pos x="1126" y="289"/>
                </a:cxn>
                <a:cxn ang="0">
                  <a:pos x="823" y="85"/>
                </a:cxn>
                <a:cxn ang="0">
                  <a:pos x="705" y="183"/>
                </a:cxn>
                <a:cxn ang="0">
                  <a:pos x="376" y="87"/>
                </a:cxn>
                <a:cxn ang="0">
                  <a:pos x="285" y="218"/>
                </a:cxn>
                <a:cxn ang="0">
                  <a:pos x="40" y="469"/>
                </a:cxn>
                <a:cxn ang="0">
                  <a:pos x="65" y="630"/>
                </a:cxn>
              </a:cxnLst>
              <a:rect l="0" t="0" r="r" b="b"/>
              <a:pathLst>
                <a:path w="1313" h="1357">
                  <a:moveTo>
                    <a:pt x="65" y="630"/>
                  </a:moveTo>
                  <a:cubicBezTo>
                    <a:pt x="1" y="706"/>
                    <a:pt x="0" y="833"/>
                    <a:pt x="61" y="912"/>
                  </a:cubicBezTo>
                  <a:cubicBezTo>
                    <a:pt x="83" y="941"/>
                    <a:pt x="111" y="960"/>
                    <a:pt x="142" y="969"/>
                  </a:cubicBezTo>
                  <a:cubicBezTo>
                    <a:pt x="139" y="1104"/>
                    <a:pt x="225" y="1216"/>
                    <a:pt x="332" y="1219"/>
                  </a:cubicBezTo>
                  <a:cubicBezTo>
                    <a:pt x="371" y="1221"/>
                    <a:pt x="409" y="1207"/>
                    <a:pt x="442" y="1181"/>
                  </a:cubicBezTo>
                  <a:cubicBezTo>
                    <a:pt x="488" y="1305"/>
                    <a:pt x="606" y="1357"/>
                    <a:pt x="704" y="1299"/>
                  </a:cubicBezTo>
                  <a:cubicBezTo>
                    <a:pt x="740" y="1278"/>
                    <a:pt x="770" y="1244"/>
                    <a:pt x="789" y="1202"/>
                  </a:cubicBezTo>
                  <a:cubicBezTo>
                    <a:pt x="898" y="1292"/>
                    <a:pt x="1043" y="1255"/>
                    <a:pt x="1115" y="1120"/>
                  </a:cubicBezTo>
                  <a:cubicBezTo>
                    <a:pt x="1141" y="1072"/>
                    <a:pt x="1154" y="1015"/>
                    <a:pt x="1154" y="956"/>
                  </a:cubicBezTo>
                  <a:cubicBezTo>
                    <a:pt x="1252" y="928"/>
                    <a:pt x="1313" y="807"/>
                    <a:pt x="1291" y="684"/>
                  </a:cubicBezTo>
                  <a:cubicBezTo>
                    <a:pt x="1283" y="641"/>
                    <a:pt x="1265" y="601"/>
                    <a:pt x="1239" y="570"/>
                  </a:cubicBezTo>
                  <a:cubicBezTo>
                    <a:pt x="1284" y="489"/>
                    <a:pt x="1269" y="378"/>
                    <a:pt x="1205" y="322"/>
                  </a:cubicBezTo>
                  <a:cubicBezTo>
                    <a:pt x="1182" y="301"/>
                    <a:pt x="1154" y="290"/>
                    <a:pt x="1126" y="289"/>
                  </a:cubicBezTo>
                  <a:cubicBezTo>
                    <a:pt x="1087" y="127"/>
                    <a:pt x="952" y="36"/>
                    <a:pt x="823" y="85"/>
                  </a:cubicBezTo>
                  <a:cubicBezTo>
                    <a:pt x="777" y="102"/>
                    <a:pt x="736" y="137"/>
                    <a:pt x="705" y="183"/>
                  </a:cubicBezTo>
                  <a:cubicBezTo>
                    <a:pt x="636" y="43"/>
                    <a:pt x="488" y="0"/>
                    <a:pt x="376" y="87"/>
                  </a:cubicBezTo>
                  <a:cubicBezTo>
                    <a:pt x="336" y="119"/>
                    <a:pt x="304" y="164"/>
                    <a:pt x="285" y="218"/>
                  </a:cubicBezTo>
                  <a:cubicBezTo>
                    <a:pt x="162" y="203"/>
                    <a:pt x="52" y="315"/>
                    <a:pt x="40" y="469"/>
                  </a:cubicBezTo>
                  <a:cubicBezTo>
                    <a:pt x="35" y="525"/>
                    <a:pt x="44" y="581"/>
                    <a:pt x="65" y="630"/>
                  </a:cubicBezTo>
                </a:path>
              </a:pathLst>
            </a:cu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62" name="Freeform 6"/>
            <p:cNvSpPr>
              <a:spLocks/>
            </p:cNvSpPr>
            <p:nvPr/>
          </p:nvSpPr>
          <p:spPr bwMode="auto">
            <a:xfrm>
              <a:off x="786" y="1352"/>
              <a:ext cx="4122" cy="1494"/>
            </a:xfrm>
            <a:custGeom>
              <a:avLst/>
              <a:gdLst/>
              <a:ahLst/>
              <a:cxnLst>
                <a:cxn ang="0">
                  <a:pos x="10944" y="4032"/>
                </a:cxn>
                <a:cxn ang="0">
                  <a:pos x="11136" y="3840"/>
                </a:cxn>
                <a:cxn ang="0">
                  <a:pos x="11136" y="3840"/>
                </a:cxn>
                <a:cxn ang="0">
                  <a:pos x="11136" y="192"/>
                </a:cxn>
                <a:cxn ang="0">
                  <a:pos x="10944" y="0"/>
                </a:cxn>
                <a:cxn ang="0">
                  <a:pos x="10944" y="0"/>
                </a:cxn>
                <a:cxn ang="0">
                  <a:pos x="192" y="0"/>
                </a:cxn>
                <a:cxn ang="0">
                  <a:pos x="0" y="192"/>
                </a:cxn>
                <a:cxn ang="0">
                  <a:pos x="0" y="192"/>
                </a:cxn>
                <a:cxn ang="0">
                  <a:pos x="0" y="3840"/>
                </a:cxn>
                <a:cxn ang="0">
                  <a:pos x="192" y="4032"/>
                </a:cxn>
                <a:cxn ang="0">
                  <a:pos x="192" y="4032"/>
                </a:cxn>
                <a:cxn ang="0">
                  <a:pos x="10944" y="4032"/>
                </a:cxn>
              </a:cxnLst>
              <a:rect l="0" t="0" r="r" b="b"/>
              <a:pathLst>
                <a:path w="11136" h="4032">
                  <a:moveTo>
                    <a:pt x="10944" y="4032"/>
                  </a:moveTo>
                  <a:cubicBezTo>
                    <a:pt x="11050" y="4032"/>
                    <a:pt x="11136" y="3946"/>
                    <a:pt x="11136" y="3840"/>
                  </a:cubicBezTo>
                  <a:lnTo>
                    <a:pt x="11136" y="3840"/>
                  </a:lnTo>
                  <a:lnTo>
                    <a:pt x="11136" y="192"/>
                  </a:lnTo>
                  <a:cubicBezTo>
                    <a:pt x="11136" y="85"/>
                    <a:pt x="11050" y="0"/>
                    <a:pt x="10944" y="0"/>
                  </a:cubicBezTo>
                  <a:lnTo>
                    <a:pt x="10944" y="0"/>
                  </a:lnTo>
                  <a:lnTo>
                    <a:pt x="192" y="0"/>
                  </a:lnTo>
                  <a:cubicBezTo>
                    <a:pt x="85" y="0"/>
                    <a:pt x="0" y="85"/>
                    <a:pt x="0" y="192"/>
                  </a:cubicBezTo>
                  <a:lnTo>
                    <a:pt x="0" y="192"/>
                  </a:lnTo>
                  <a:lnTo>
                    <a:pt x="0" y="3840"/>
                  </a:lnTo>
                  <a:cubicBezTo>
                    <a:pt x="0" y="3946"/>
                    <a:pt x="85" y="4032"/>
                    <a:pt x="192" y="4032"/>
                  </a:cubicBezTo>
                  <a:lnTo>
                    <a:pt x="192" y="4032"/>
                  </a:lnTo>
                  <a:lnTo>
                    <a:pt x="10944" y="4032"/>
                  </a:lnTo>
                  <a:close/>
                </a:path>
              </a:pathLst>
            </a:custGeom>
            <a:solidFill>
              <a:srgbClr val="FFFF9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63" name="Freeform 7"/>
            <p:cNvSpPr>
              <a:spLocks/>
            </p:cNvSpPr>
            <p:nvPr/>
          </p:nvSpPr>
          <p:spPr bwMode="auto">
            <a:xfrm>
              <a:off x="786" y="1352"/>
              <a:ext cx="4122" cy="1494"/>
            </a:xfrm>
            <a:custGeom>
              <a:avLst/>
              <a:gdLst/>
              <a:ahLst/>
              <a:cxnLst>
                <a:cxn ang="0">
                  <a:pos x="10944" y="4032"/>
                </a:cxn>
                <a:cxn ang="0">
                  <a:pos x="11136" y="3840"/>
                </a:cxn>
                <a:cxn ang="0">
                  <a:pos x="11136" y="3840"/>
                </a:cxn>
                <a:cxn ang="0">
                  <a:pos x="11136" y="192"/>
                </a:cxn>
                <a:cxn ang="0">
                  <a:pos x="10944" y="0"/>
                </a:cxn>
                <a:cxn ang="0">
                  <a:pos x="10944" y="0"/>
                </a:cxn>
                <a:cxn ang="0">
                  <a:pos x="192" y="0"/>
                </a:cxn>
                <a:cxn ang="0">
                  <a:pos x="0" y="192"/>
                </a:cxn>
                <a:cxn ang="0">
                  <a:pos x="0" y="192"/>
                </a:cxn>
                <a:cxn ang="0">
                  <a:pos x="0" y="3840"/>
                </a:cxn>
                <a:cxn ang="0">
                  <a:pos x="192" y="4032"/>
                </a:cxn>
                <a:cxn ang="0">
                  <a:pos x="192" y="4032"/>
                </a:cxn>
                <a:cxn ang="0">
                  <a:pos x="10944" y="4032"/>
                </a:cxn>
              </a:cxnLst>
              <a:rect l="0" t="0" r="r" b="b"/>
              <a:pathLst>
                <a:path w="11136" h="4032">
                  <a:moveTo>
                    <a:pt x="10944" y="4032"/>
                  </a:moveTo>
                  <a:cubicBezTo>
                    <a:pt x="11050" y="4032"/>
                    <a:pt x="11136" y="3946"/>
                    <a:pt x="11136" y="3840"/>
                  </a:cubicBezTo>
                  <a:lnTo>
                    <a:pt x="11136" y="3840"/>
                  </a:lnTo>
                  <a:lnTo>
                    <a:pt x="11136" y="192"/>
                  </a:lnTo>
                  <a:cubicBezTo>
                    <a:pt x="11136" y="85"/>
                    <a:pt x="11050" y="0"/>
                    <a:pt x="10944" y="0"/>
                  </a:cubicBezTo>
                  <a:lnTo>
                    <a:pt x="10944" y="0"/>
                  </a:lnTo>
                  <a:lnTo>
                    <a:pt x="192" y="0"/>
                  </a:lnTo>
                  <a:cubicBezTo>
                    <a:pt x="85" y="0"/>
                    <a:pt x="0" y="85"/>
                    <a:pt x="0" y="192"/>
                  </a:cubicBezTo>
                  <a:lnTo>
                    <a:pt x="0" y="192"/>
                  </a:lnTo>
                  <a:lnTo>
                    <a:pt x="0" y="3840"/>
                  </a:lnTo>
                  <a:cubicBezTo>
                    <a:pt x="0" y="3946"/>
                    <a:pt x="85" y="4032"/>
                    <a:pt x="192" y="4032"/>
                  </a:cubicBezTo>
                  <a:lnTo>
                    <a:pt x="192" y="4032"/>
                  </a:lnTo>
                  <a:lnTo>
                    <a:pt x="10944" y="4032"/>
                  </a:lnTo>
                  <a:close/>
                </a:path>
              </a:pathLst>
            </a:cu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64" name="Freeform 8"/>
            <p:cNvSpPr>
              <a:spLocks/>
            </p:cNvSpPr>
            <p:nvPr/>
          </p:nvSpPr>
          <p:spPr bwMode="auto">
            <a:xfrm>
              <a:off x="786" y="2988"/>
              <a:ext cx="1279" cy="1281"/>
            </a:xfrm>
            <a:custGeom>
              <a:avLst/>
              <a:gdLst/>
              <a:ahLst/>
              <a:cxnLst>
                <a:cxn ang="0">
                  <a:pos x="3264" y="3456"/>
                </a:cxn>
                <a:cxn ang="0">
                  <a:pos x="3456" y="3264"/>
                </a:cxn>
                <a:cxn ang="0">
                  <a:pos x="3456" y="192"/>
                </a:cxn>
                <a:cxn ang="0">
                  <a:pos x="3264" y="0"/>
                </a:cxn>
                <a:cxn ang="0">
                  <a:pos x="192" y="0"/>
                </a:cxn>
                <a:cxn ang="0">
                  <a:pos x="0" y="192"/>
                </a:cxn>
                <a:cxn ang="0">
                  <a:pos x="0" y="192"/>
                </a:cxn>
                <a:cxn ang="0">
                  <a:pos x="0" y="3264"/>
                </a:cxn>
                <a:cxn ang="0">
                  <a:pos x="192" y="3456"/>
                </a:cxn>
                <a:cxn ang="0">
                  <a:pos x="192" y="3456"/>
                </a:cxn>
                <a:cxn ang="0">
                  <a:pos x="3264" y="3456"/>
                </a:cxn>
              </a:cxnLst>
              <a:rect l="0" t="0" r="r" b="b"/>
              <a:pathLst>
                <a:path w="3456" h="3456">
                  <a:moveTo>
                    <a:pt x="3264" y="3456"/>
                  </a:moveTo>
                  <a:cubicBezTo>
                    <a:pt x="3370" y="3456"/>
                    <a:pt x="3456" y="3370"/>
                    <a:pt x="3456" y="3264"/>
                  </a:cubicBezTo>
                  <a:lnTo>
                    <a:pt x="3456" y="192"/>
                  </a:lnTo>
                  <a:cubicBezTo>
                    <a:pt x="3456" y="85"/>
                    <a:pt x="3370" y="0"/>
                    <a:pt x="3264" y="0"/>
                  </a:cubicBezTo>
                  <a:lnTo>
                    <a:pt x="192" y="0"/>
                  </a:lnTo>
                  <a:cubicBezTo>
                    <a:pt x="85" y="0"/>
                    <a:pt x="0" y="85"/>
                    <a:pt x="0" y="192"/>
                  </a:cubicBezTo>
                  <a:lnTo>
                    <a:pt x="0" y="192"/>
                  </a:lnTo>
                  <a:lnTo>
                    <a:pt x="0" y="3264"/>
                  </a:lnTo>
                  <a:cubicBezTo>
                    <a:pt x="0" y="3370"/>
                    <a:pt x="85" y="3456"/>
                    <a:pt x="192" y="3456"/>
                  </a:cubicBezTo>
                  <a:lnTo>
                    <a:pt x="192" y="3456"/>
                  </a:lnTo>
                  <a:lnTo>
                    <a:pt x="3264" y="3456"/>
                  </a:lnTo>
                  <a:close/>
                </a:path>
              </a:pathLst>
            </a:custGeom>
            <a:solidFill>
              <a:srgbClr val="FFFF9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65" name="Freeform 9"/>
            <p:cNvSpPr>
              <a:spLocks/>
            </p:cNvSpPr>
            <p:nvPr/>
          </p:nvSpPr>
          <p:spPr bwMode="auto">
            <a:xfrm>
              <a:off x="786" y="2988"/>
              <a:ext cx="1279" cy="1281"/>
            </a:xfrm>
            <a:custGeom>
              <a:avLst/>
              <a:gdLst/>
              <a:ahLst/>
              <a:cxnLst>
                <a:cxn ang="0">
                  <a:pos x="3264" y="3456"/>
                </a:cxn>
                <a:cxn ang="0">
                  <a:pos x="3456" y="3264"/>
                </a:cxn>
                <a:cxn ang="0">
                  <a:pos x="3456" y="192"/>
                </a:cxn>
                <a:cxn ang="0">
                  <a:pos x="3264" y="0"/>
                </a:cxn>
                <a:cxn ang="0">
                  <a:pos x="192" y="0"/>
                </a:cxn>
                <a:cxn ang="0">
                  <a:pos x="0" y="192"/>
                </a:cxn>
                <a:cxn ang="0">
                  <a:pos x="0" y="192"/>
                </a:cxn>
                <a:cxn ang="0">
                  <a:pos x="0" y="3264"/>
                </a:cxn>
                <a:cxn ang="0">
                  <a:pos x="192" y="3456"/>
                </a:cxn>
                <a:cxn ang="0">
                  <a:pos x="192" y="3456"/>
                </a:cxn>
                <a:cxn ang="0">
                  <a:pos x="3264" y="3456"/>
                </a:cxn>
              </a:cxnLst>
              <a:rect l="0" t="0" r="r" b="b"/>
              <a:pathLst>
                <a:path w="3456" h="3456">
                  <a:moveTo>
                    <a:pt x="3264" y="3456"/>
                  </a:moveTo>
                  <a:cubicBezTo>
                    <a:pt x="3370" y="3456"/>
                    <a:pt x="3456" y="3370"/>
                    <a:pt x="3456" y="3264"/>
                  </a:cubicBezTo>
                  <a:lnTo>
                    <a:pt x="3456" y="192"/>
                  </a:lnTo>
                  <a:cubicBezTo>
                    <a:pt x="3456" y="85"/>
                    <a:pt x="3370" y="0"/>
                    <a:pt x="3264" y="0"/>
                  </a:cubicBezTo>
                  <a:lnTo>
                    <a:pt x="192" y="0"/>
                  </a:lnTo>
                  <a:cubicBezTo>
                    <a:pt x="85" y="0"/>
                    <a:pt x="0" y="85"/>
                    <a:pt x="0" y="192"/>
                  </a:cubicBezTo>
                  <a:lnTo>
                    <a:pt x="0" y="192"/>
                  </a:lnTo>
                  <a:lnTo>
                    <a:pt x="0" y="3264"/>
                  </a:lnTo>
                  <a:cubicBezTo>
                    <a:pt x="0" y="3370"/>
                    <a:pt x="85" y="3456"/>
                    <a:pt x="192" y="3456"/>
                  </a:cubicBezTo>
                  <a:lnTo>
                    <a:pt x="192" y="3456"/>
                  </a:lnTo>
                  <a:lnTo>
                    <a:pt x="3264" y="3456"/>
                  </a:lnTo>
                  <a:close/>
                </a:path>
              </a:pathLst>
            </a:cu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66" name="Rectangle 10"/>
            <p:cNvSpPr>
              <a:spLocks noChangeArrowheads="1"/>
            </p:cNvSpPr>
            <p:nvPr/>
          </p:nvSpPr>
          <p:spPr bwMode="auto">
            <a:xfrm>
              <a:off x="1141" y="1636"/>
              <a:ext cx="711" cy="285"/>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67" name="Rectangle 11"/>
            <p:cNvSpPr>
              <a:spLocks noChangeArrowheads="1"/>
            </p:cNvSpPr>
            <p:nvPr/>
          </p:nvSpPr>
          <p:spPr bwMode="auto">
            <a:xfrm>
              <a:off x="1141" y="1636"/>
              <a:ext cx="711"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68" name="Rectangle 12"/>
            <p:cNvSpPr>
              <a:spLocks noChangeArrowheads="1"/>
            </p:cNvSpPr>
            <p:nvPr/>
          </p:nvSpPr>
          <p:spPr bwMode="auto">
            <a:xfrm>
              <a:off x="1710" y="1494"/>
              <a:ext cx="284" cy="569"/>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69" name="Rectangle 13"/>
            <p:cNvSpPr>
              <a:spLocks noChangeArrowheads="1"/>
            </p:cNvSpPr>
            <p:nvPr/>
          </p:nvSpPr>
          <p:spPr bwMode="auto">
            <a:xfrm>
              <a:off x="1141" y="1636"/>
              <a:ext cx="142" cy="28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70" name="Rectangle 14"/>
            <p:cNvSpPr>
              <a:spLocks noChangeArrowheads="1"/>
            </p:cNvSpPr>
            <p:nvPr/>
          </p:nvSpPr>
          <p:spPr bwMode="auto">
            <a:xfrm>
              <a:off x="1141" y="1636"/>
              <a:ext cx="142"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71" name="Rectangle 15"/>
            <p:cNvSpPr>
              <a:spLocks noChangeArrowheads="1"/>
            </p:cNvSpPr>
            <p:nvPr/>
          </p:nvSpPr>
          <p:spPr bwMode="auto">
            <a:xfrm>
              <a:off x="999" y="2348"/>
              <a:ext cx="711" cy="284"/>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72" name="Rectangle 16"/>
            <p:cNvSpPr>
              <a:spLocks noChangeArrowheads="1"/>
            </p:cNvSpPr>
            <p:nvPr/>
          </p:nvSpPr>
          <p:spPr bwMode="auto">
            <a:xfrm>
              <a:off x="999" y="2348"/>
              <a:ext cx="711"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73" name="Rectangle 17"/>
            <p:cNvSpPr>
              <a:spLocks noChangeArrowheads="1"/>
            </p:cNvSpPr>
            <p:nvPr/>
          </p:nvSpPr>
          <p:spPr bwMode="auto">
            <a:xfrm>
              <a:off x="857" y="2277"/>
              <a:ext cx="284"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74" name="Rectangle 18"/>
            <p:cNvSpPr>
              <a:spLocks noChangeArrowheads="1"/>
            </p:cNvSpPr>
            <p:nvPr/>
          </p:nvSpPr>
          <p:spPr bwMode="auto">
            <a:xfrm>
              <a:off x="1230" y="2217"/>
              <a:ext cx="442"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smtClean="0">
                  <a:solidFill>
                    <a:srgbClr val="000000"/>
                  </a:solidFill>
                  <a:latin typeface="Arial" pitchFamily="34" charset="0"/>
                  <a:cs typeface="Arial" pitchFamily="34" charset="0"/>
                </a:rPr>
                <a:t>T</a:t>
              </a:r>
              <a:r>
                <a:rPr kumimoji="0" lang="en-US" sz="1200" b="1" i="0" u="none" strike="noStrike" cap="none" normalizeH="0" baseline="0" dirty="0" smtClean="0">
                  <a:ln>
                    <a:noFill/>
                  </a:ln>
                  <a:solidFill>
                    <a:srgbClr val="000000"/>
                  </a:solidFill>
                  <a:effectLst/>
                  <a:latin typeface="Arial" pitchFamily="34" charset="0"/>
                  <a:cs typeface="Arial" pitchFamily="34" charset="0"/>
                </a:rPr>
                <a:t>x Queue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075" name="Rectangle 19"/>
            <p:cNvSpPr>
              <a:spLocks noChangeArrowheads="1"/>
            </p:cNvSpPr>
            <p:nvPr/>
          </p:nvSpPr>
          <p:spPr bwMode="auto">
            <a:xfrm>
              <a:off x="1568" y="2348"/>
              <a:ext cx="142" cy="284"/>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76" name="Rectangle 20"/>
            <p:cNvSpPr>
              <a:spLocks noChangeArrowheads="1"/>
            </p:cNvSpPr>
            <p:nvPr/>
          </p:nvSpPr>
          <p:spPr bwMode="auto">
            <a:xfrm>
              <a:off x="1568" y="2348"/>
              <a:ext cx="142"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77" name="Rectangle 21"/>
            <p:cNvSpPr>
              <a:spLocks noChangeArrowheads="1"/>
            </p:cNvSpPr>
            <p:nvPr/>
          </p:nvSpPr>
          <p:spPr bwMode="auto">
            <a:xfrm>
              <a:off x="999" y="3593"/>
              <a:ext cx="426"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78" name="Rectangle 22"/>
            <p:cNvSpPr>
              <a:spLocks noChangeArrowheads="1"/>
            </p:cNvSpPr>
            <p:nvPr/>
          </p:nvSpPr>
          <p:spPr bwMode="auto">
            <a:xfrm>
              <a:off x="999" y="3593"/>
              <a:ext cx="426"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79" name="Rectangle 23"/>
            <p:cNvSpPr>
              <a:spLocks noChangeArrowheads="1"/>
            </p:cNvSpPr>
            <p:nvPr/>
          </p:nvSpPr>
          <p:spPr bwMode="auto">
            <a:xfrm>
              <a:off x="1076" y="3747"/>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080" name="Line 24"/>
            <p:cNvSpPr>
              <a:spLocks noChangeShapeType="1"/>
            </p:cNvSpPr>
            <p:nvPr/>
          </p:nvSpPr>
          <p:spPr bwMode="auto">
            <a:xfrm>
              <a:off x="1212" y="1921"/>
              <a:ext cx="1" cy="1586"/>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81" name="Freeform 25"/>
            <p:cNvSpPr>
              <a:spLocks/>
            </p:cNvSpPr>
            <p:nvPr/>
          </p:nvSpPr>
          <p:spPr bwMode="auto">
            <a:xfrm>
              <a:off x="1181" y="3499"/>
              <a:ext cx="62" cy="94"/>
            </a:xfrm>
            <a:custGeom>
              <a:avLst/>
              <a:gdLst/>
              <a:ahLst/>
              <a:cxnLst>
                <a:cxn ang="0">
                  <a:pos x="62" y="0"/>
                </a:cxn>
                <a:cxn ang="0">
                  <a:pos x="31" y="94"/>
                </a:cxn>
                <a:cxn ang="0">
                  <a:pos x="0" y="0"/>
                </a:cxn>
                <a:cxn ang="0">
                  <a:pos x="62" y="0"/>
                </a:cxn>
              </a:cxnLst>
              <a:rect l="0" t="0" r="r" b="b"/>
              <a:pathLst>
                <a:path w="62" h="94">
                  <a:moveTo>
                    <a:pt x="62" y="0"/>
                  </a:moveTo>
                  <a:lnTo>
                    <a:pt x="31" y="94"/>
                  </a:lnTo>
                  <a:lnTo>
                    <a:pt x="0" y="0"/>
                  </a:lnTo>
                  <a:lnTo>
                    <a:pt x="6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82" name="Line 26"/>
            <p:cNvSpPr>
              <a:spLocks noChangeShapeType="1"/>
            </p:cNvSpPr>
            <p:nvPr/>
          </p:nvSpPr>
          <p:spPr bwMode="auto">
            <a:xfrm>
              <a:off x="1354" y="2632"/>
              <a:ext cx="1" cy="732"/>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83" name="Freeform 27"/>
            <p:cNvSpPr>
              <a:spLocks/>
            </p:cNvSpPr>
            <p:nvPr/>
          </p:nvSpPr>
          <p:spPr bwMode="auto">
            <a:xfrm>
              <a:off x="1323" y="3357"/>
              <a:ext cx="62" cy="94"/>
            </a:xfrm>
            <a:custGeom>
              <a:avLst/>
              <a:gdLst/>
              <a:ahLst/>
              <a:cxnLst>
                <a:cxn ang="0">
                  <a:pos x="62" y="0"/>
                </a:cxn>
                <a:cxn ang="0">
                  <a:pos x="31" y="94"/>
                </a:cxn>
                <a:cxn ang="0">
                  <a:pos x="0" y="0"/>
                </a:cxn>
                <a:cxn ang="0">
                  <a:pos x="62" y="0"/>
                </a:cxn>
              </a:cxnLst>
              <a:rect l="0" t="0" r="r" b="b"/>
              <a:pathLst>
                <a:path w="62" h="94">
                  <a:moveTo>
                    <a:pt x="62" y="0"/>
                  </a:moveTo>
                  <a:lnTo>
                    <a:pt x="31" y="94"/>
                  </a:lnTo>
                  <a:lnTo>
                    <a:pt x="0" y="0"/>
                  </a:lnTo>
                  <a:lnTo>
                    <a:pt x="6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84" name="Line 28"/>
            <p:cNvSpPr>
              <a:spLocks noChangeShapeType="1"/>
            </p:cNvSpPr>
            <p:nvPr/>
          </p:nvSpPr>
          <p:spPr bwMode="auto">
            <a:xfrm>
              <a:off x="1496" y="2632"/>
              <a:ext cx="1" cy="590"/>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85" name="Freeform 29"/>
            <p:cNvSpPr>
              <a:spLocks/>
            </p:cNvSpPr>
            <p:nvPr/>
          </p:nvSpPr>
          <p:spPr bwMode="auto">
            <a:xfrm>
              <a:off x="1465" y="3214"/>
              <a:ext cx="63" cy="94"/>
            </a:xfrm>
            <a:custGeom>
              <a:avLst/>
              <a:gdLst/>
              <a:ahLst/>
              <a:cxnLst>
                <a:cxn ang="0">
                  <a:pos x="63" y="0"/>
                </a:cxn>
                <a:cxn ang="0">
                  <a:pos x="31" y="94"/>
                </a:cxn>
                <a:cxn ang="0">
                  <a:pos x="0" y="0"/>
                </a:cxn>
                <a:cxn ang="0">
                  <a:pos x="63" y="0"/>
                </a:cxn>
              </a:cxnLst>
              <a:rect l="0" t="0" r="r" b="b"/>
              <a:pathLst>
                <a:path w="63" h="94">
                  <a:moveTo>
                    <a:pt x="63" y="0"/>
                  </a:moveTo>
                  <a:lnTo>
                    <a:pt x="31" y="94"/>
                  </a:lnTo>
                  <a:lnTo>
                    <a:pt x="0" y="0"/>
                  </a:lnTo>
                  <a:lnTo>
                    <a:pt x="6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86" name="Rectangle 30"/>
            <p:cNvSpPr>
              <a:spLocks noChangeArrowheads="1"/>
            </p:cNvSpPr>
            <p:nvPr/>
          </p:nvSpPr>
          <p:spPr bwMode="auto">
            <a:xfrm>
              <a:off x="1141" y="3451"/>
              <a:ext cx="427" cy="427"/>
            </a:xfrm>
            <a:prstGeom prst="rect">
              <a:avLst/>
            </a:prstGeom>
            <a:solidFill>
              <a:srgbClr val="99CC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87" name="Rectangle 31"/>
            <p:cNvSpPr>
              <a:spLocks noChangeArrowheads="1"/>
            </p:cNvSpPr>
            <p:nvPr/>
          </p:nvSpPr>
          <p:spPr bwMode="auto">
            <a:xfrm>
              <a:off x="1141" y="3451"/>
              <a:ext cx="427"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88" name="Rectangle 32"/>
            <p:cNvSpPr>
              <a:spLocks noChangeArrowheads="1"/>
            </p:cNvSpPr>
            <p:nvPr/>
          </p:nvSpPr>
          <p:spPr bwMode="auto">
            <a:xfrm>
              <a:off x="1218" y="3605"/>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089" name="Rectangle 33"/>
            <p:cNvSpPr>
              <a:spLocks noChangeArrowheads="1"/>
            </p:cNvSpPr>
            <p:nvPr/>
          </p:nvSpPr>
          <p:spPr bwMode="auto">
            <a:xfrm>
              <a:off x="1283" y="3308"/>
              <a:ext cx="427" cy="427"/>
            </a:xfrm>
            <a:prstGeom prst="rect">
              <a:avLst/>
            </a:prstGeom>
            <a:solidFill>
              <a:srgbClr val="99CC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90" name="Rectangle 34"/>
            <p:cNvSpPr>
              <a:spLocks noChangeArrowheads="1"/>
            </p:cNvSpPr>
            <p:nvPr/>
          </p:nvSpPr>
          <p:spPr bwMode="auto">
            <a:xfrm>
              <a:off x="1283" y="3308"/>
              <a:ext cx="427"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91" name="Rectangle 35"/>
            <p:cNvSpPr>
              <a:spLocks noChangeArrowheads="1"/>
            </p:cNvSpPr>
            <p:nvPr/>
          </p:nvSpPr>
          <p:spPr bwMode="auto">
            <a:xfrm>
              <a:off x="1360" y="3462"/>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092" name="Rectangle 36"/>
            <p:cNvSpPr>
              <a:spLocks noChangeArrowheads="1"/>
            </p:cNvSpPr>
            <p:nvPr/>
          </p:nvSpPr>
          <p:spPr bwMode="auto">
            <a:xfrm>
              <a:off x="1425" y="3166"/>
              <a:ext cx="427" cy="427"/>
            </a:xfrm>
            <a:prstGeom prst="rect">
              <a:avLst/>
            </a:prstGeom>
            <a:solidFill>
              <a:srgbClr val="99CC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93" name="Rectangle 37"/>
            <p:cNvSpPr>
              <a:spLocks noChangeArrowheads="1"/>
            </p:cNvSpPr>
            <p:nvPr/>
          </p:nvSpPr>
          <p:spPr bwMode="auto">
            <a:xfrm>
              <a:off x="1425" y="3166"/>
              <a:ext cx="427"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94" name="Rectangle 38"/>
            <p:cNvSpPr>
              <a:spLocks noChangeArrowheads="1"/>
            </p:cNvSpPr>
            <p:nvPr/>
          </p:nvSpPr>
          <p:spPr bwMode="auto">
            <a:xfrm>
              <a:off x="1502" y="3320"/>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095" name="Line 39"/>
            <p:cNvSpPr>
              <a:spLocks noChangeShapeType="1"/>
            </p:cNvSpPr>
            <p:nvPr/>
          </p:nvSpPr>
          <p:spPr bwMode="auto">
            <a:xfrm>
              <a:off x="1639" y="2632"/>
              <a:ext cx="1" cy="448"/>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96" name="Freeform 40"/>
            <p:cNvSpPr>
              <a:spLocks/>
            </p:cNvSpPr>
            <p:nvPr/>
          </p:nvSpPr>
          <p:spPr bwMode="auto">
            <a:xfrm>
              <a:off x="1607" y="3072"/>
              <a:ext cx="63" cy="94"/>
            </a:xfrm>
            <a:custGeom>
              <a:avLst/>
              <a:gdLst/>
              <a:ahLst/>
              <a:cxnLst>
                <a:cxn ang="0">
                  <a:pos x="63" y="0"/>
                </a:cxn>
                <a:cxn ang="0">
                  <a:pos x="32" y="94"/>
                </a:cxn>
                <a:cxn ang="0">
                  <a:pos x="0" y="0"/>
                </a:cxn>
                <a:cxn ang="0">
                  <a:pos x="63" y="0"/>
                </a:cxn>
              </a:cxnLst>
              <a:rect l="0" t="0" r="r" b="b"/>
              <a:pathLst>
                <a:path w="63" h="94">
                  <a:moveTo>
                    <a:pt x="63" y="0"/>
                  </a:moveTo>
                  <a:lnTo>
                    <a:pt x="32" y="94"/>
                  </a:lnTo>
                  <a:lnTo>
                    <a:pt x="0" y="0"/>
                  </a:lnTo>
                  <a:lnTo>
                    <a:pt x="6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97" name="Rectangle 41"/>
            <p:cNvSpPr>
              <a:spLocks noChangeArrowheads="1"/>
            </p:cNvSpPr>
            <p:nvPr/>
          </p:nvSpPr>
          <p:spPr bwMode="auto">
            <a:xfrm>
              <a:off x="1425" y="2348"/>
              <a:ext cx="143" cy="284"/>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98" name="Rectangle 42"/>
            <p:cNvSpPr>
              <a:spLocks noChangeArrowheads="1"/>
            </p:cNvSpPr>
            <p:nvPr/>
          </p:nvSpPr>
          <p:spPr bwMode="auto">
            <a:xfrm>
              <a:off x="1425" y="2348"/>
              <a:ext cx="143"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099" name="Rectangle 43"/>
            <p:cNvSpPr>
              <a:spLocks noChangeArrowheads="1"/>
            </p:cNvSpPr>
            <p:nvPr/>
          </p:nvSpPr>
          <p:spPr bwMode="auto">
            <a:xfrm>
              <a:off x="1283" y="2348"/>
              <a:ext cx="142" cy="284"/>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00" name="Rectangle 44"/>
            <p:cNvSpPr>
              <a:spLocks noChangeArrowheads="1"/>
            </p:cNvSpPr>
            <p:nvPr/>
          </p:nvSpPr>
          <p:spPr bwMode="auto">
            <a:xfrm>
              <a:off x="1283" y="2348"/>
              <a:ext cx="142"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01" name="Freeform 45"/>
            <p:cNvSpPr>
              <a:spLocks/>
            </p:cNvSpPr>
            <p:nvPr/>
          </p:nvSpPr>
          <p:spPr bwMode="auto">
            <a:xfrm>
              <a:off x="1384" y="1788"/>
              <a:ext cx="845" cy="237"/>
            </a:xfrm>
            <a:custGeom>
              <a:avLst/>
              <a:gdLst/>
              <a:ahLst/>
              <a:cxnLst>
                <a:cxn ang="0">
                  <a:pos x="0" y="0"/>
                </a:cxn>
                <a:cxn ang="0">
                  <a:pos x="845" y="237"/>
                </a:cxn>
              </a:cxnLst>
              <a:rect l="0" t="0" r="r" b="b"/>
              <a:pathLst>
                <a:path w="845" h="237">
                  <a:moveTo>
                    <a:pt x="0" y="0"/>
                  </a:moveTo>
                  <a:cubicBezTo>
                    <a:pt x="293" y="33"/>
                    <a:pt x="578" y="113"/>
                    <a:pt x="845" y="237"/>
                  </a:cubicBezTo>
                </a:path>
              </a:pathLst>
            </a:custGeom>
            <a:noFill/>
            <a:ln w="17" cap="rnd">
              <a:solidFill>
                <a:srgbClr val="00008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02" name="Freeform 46"/>
            <p:cNvSpPr>
              <a:spLocks/>
            </p:cNvSpPr>
            <p:nvPr/>
          </p:nvSpPr>
          <p:spPr bwMode="auto">
            <a:xfrm>
              <a:off x="1283" y="1752"/>
              <a:ext cx="114" cy="74"/>
            </a:xfrm>
            <a:custGeom>
              <a:avLst/>
              <a:gdLst/>
              <a:ahLst/>
              <a:cxnLst>
                <a:cxn ang="0">
                  <a:pos x="107" y="74"/>
                </a:cxn>
                <a:cxn ang="0">
                  <a:pos x="0" y="27"/>
                </a:cxn>
                <a:cxn ang="0">
                  <a:pos x="114" y="0"/>
                </a:cxn>
                <a:cxn ang="0">
                  <a:pos x="107" y="74"/>
                </a:cxn>
              </a:cxnLst>
              <a:rect l="0" t="0" r="r" b="b"/>
              <a:pathLst>
                <a:path w="114" h="74">
                  <a:moveTo>
                    <a:pt x="107" y="74"/>
                  </a:moveTo>
                  <a:lnTo>
                    <a:pt x="0" y="27"/>
                  </a:lnTo>
                  <a:lnTo>
                    <a:pt x="114" y="0"/>
                  </a:lnTo>
                  <a:lnTo>
                    <a:pt x="107" y="74"/>
                  </a:lnTo>
                  <a:close/>
                </a:path>
              </a:pathLst>
            </a:custGeom>
            <a:solidFill>
              <a:srgbClr val="00008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03" name="Freeform 47"/>
            <p:cNvSpPr>
              <a:spLocks/>
            </p:cNvSpPr>
            <p:nvPr/>
          </p:nvSpPr>
          <p:spPr bwMode="auto">
            <a:xfrm>
              <a:off x="1710" y="2332"/>
              <a:ext cx="450" cy="158"/>
            </a:xfrm>
            <a:custGeom>
              <a:avLst/>
              <a:gdLst/>
              <a:ahLst/>
              <a:cxnLst>
                <a:cxn ang="0">
                  <a:pos x="0" y="158"/>
                </a:cxn>
                <a:cxn ang="0">
                  <a:pos x="450" y="0"/>
                </a:cxn>
              </a:cxnLst>
              <a:rect l="0" t="0" r="r" b="b"/>
              <a:pathLst>
                <a:path w="450" h="158">
                  <a:moveTo>
                    <a:pt x="0" y="158"/>
                  </a:moveTo>
                  <a:cubicBezTo>
                    <a:pt x="158" y="134"/>
                    <a:pt x="311" y="80"/>
                    <a:pt x="450" y="0"/>
                  </a:cubicBezTo>
                </a:path>
              </a:pathLst>
            </a:custGeom>
            <a:noFill/>
            <a:ln w="17" cap="rnd">
              <a:solidFill>
                <a:srgbClr val="00008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04" name="Freeform 48"/>
            <p:cNvSpPr>
              <a:spLocks/>
            </p:cNvSpPr>
            <p:nvPr/>
          </p:nvSpPr>
          <p:spPr bwMode="auto">
            <a:xfrm>
              <a:off x="2132" y="2278"/>
              <a:ext cx="114" cy="90"/>
            </a:xfrm>
            <a:custGeom>
              <a:avLst/>
              <a:gdLst/>
              <a:ahLst/>
              <a:cxnLst>
                <a:cxn ang="0">
                  <a:pos x="40" y="90"/>
                </a:cxn>
                <a:cxn ang="0">
                  <a:pos x="114" y="0"/>
                </a:cxn>
                <a:cxn ang="0">
                  <a:pos x="0" y="28"/>
                </a:cxn>
                <a:cxn ang="0">
                  <a:pos x="40" y="90"/>
                </a:cxn>
              </a:cxnLst>
              <a:rect l="0" t="0" r="r" b="b"/>
              <a:pathLst>
                <a:path w="114" h="90">
                  <a:moveTo>
                    <a:pt x="40" y="90"/>
                  </a:moveTo>
                  <a:lnTo>
                    <a:pt x="114" y="0"/>
                  </a:lnTo>
                  <a:lnTo>
                    <a:pt x="0" y="28"/>
                  </a:lnTo>
                  <a:lnTo>
                    <a:pt x="40" y="90"/>
                  </a:lnTo>
                  <a:close/>
                </a:path>
              </a:pathLst>
            </a:custGeom>
            <a:solidFill>
              <a:srgbClr val="00008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05" name="Freeform 49"/>
            <p:cNvSpPr>
              <a:spLocks/>
            </p:cNvSpPr>
            <p:nvPr/>
          </p:nvSpPr>
          <p:spPr bwMode="auto">
            <a:xfrm>
              <a:off x="2314" y="1992"/>
              <a:ext cx="604" cy="285"/>
            </a:xfrm>
            <a:custGeom>
              <a:avLst/>
              <a:gdLst/>
              <a:ahLst/>
              <a:cxnLst>
                <a:cxn ang="0">
                  <a:pos x="0" y="214"/>
                </a:cxn>
                <a:cxn ang="0">
                  <a:pos x="533" y="214"/>
                </a:cxn>
                <a:cxn ang="0">
                  <a:pos x="533" y="285"/>
                </a:cxn>
                <a:cxn ang="0">
                  <a:pos x="604" y="142"/>
                </a:cxn>
                <a:cxn ang="0">
                  <a:pos x="533" y="0"/>
                </a:cxn>
                <a:cxn ang="0">
                  <a:pos x="533" y="71"/>
                </a:cxn>
                <a:cxn ang="0">
                  <a:pos x="0" y="71"/>
                </a:cxn>
                <a:cxn ang="0">
                  <a:pos x="0" y="214"/>
                </a:cxn>
              </a:cxnLst>
              <a:rect l="0" t="0" r="r" b="b"/>
              <a:pathLst>
                <a:path w="604" h="285">
                  <a:moveTo>
                    <a:pt x="0" y="214"/>
                  </a:moveTo>
                  <a:lnTo>
                    <a:pt x="533" y="214"/>
                  </a:lnTo>
                  <a:lnTo>
                    <a:pt x="533" y="285"/>
                  </a:lnTo>
                  <a:lnTo>
                    <a:pt x="604" y="142"/>
                  </a:lnTo>
                  <a:lnTo>
                    <a:pt x="533" y="0"/>
                  </a:lnTo>
                  <a:lnTo>
                    <a:pt x="533" y="71"/>
                  </a:lnTo>
                  <a:lnTo>
                    <a:pt x="0" y="71"/>
                  </a:lnTo>
                  <a:lnTo>
                    <a:pt x="0" y="214"/>
                  </a:lnTo>
                  <a:close/>
                </a:path>
              </a:pathLst>
            </a:custGeom>
            <a:solidFill>
              <a:srgbClr val="99CC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06" name="Freeform 50"/>
            <p:cNvSpPr>
              <a:spLocks/>
            </p:cNvSpPr>
            <p:nvPr/>
          </p:nvSpPr>
          <p:spPr bwMode="auto">
            <a:xfrm>
              <a:off x="2314" y="1992"/>
              <a:ext cx="604" cy="285"/>
            </a:xfrm>
            <a:custGeom>
              <a:avLst/>
              <a:gdLst/>
              <a:ahLst/>
              <a:cxnLst>
                <a:cxn ang="0">
                  <a:pos x="0" y="214"/>
                </a:cxn>
                <a:cxn ang="0">
                  <a:pos x="533" y="214"/>
                </a:cxn>
                <a:cxn ang="0">
                  <a:pos x="533" y="285"/>
                </a:cxn>
                <a:cxn ang="0">
                  <a:pos x="604" y="142"/>
                </a:cxn>
                <a:cxn ang="0">
                  <a:pos x="533" y="0"/>
                </a:cxn>
                <a:cxn ang="0">
                  <a:pos x="533" y="71"/>
                </a:cxn>
                <a:cxn ang="0">
                  <a:pos x="0" y="71"/>
                </a:cxn>
                <a:cxn ang="0">
                  <a:pos x="0" y="214"/>
                </a:cxn>
              </a:cxnLst>
              <a:rect l="0" t="0" r="r" b="b"/>
              <a:pathLst>
                <a:path w="604" h="285">
                  <a:moveTo>
                    <a:pt x="0" y="214"/>
                  </a:moveTo>
                  <a:lnTo>
                    <a:pt x="533" y="214"/>
                  </a:lnTo>
                  <a:lnTo>
                    <a:pt x="533" y="285"/>
                  </a:lnTo>
                  <a:lnTo>
                    <a:pt x="604" y="142"/>
                  </a:lnTo>
                  <a:lnTo>
                    <a:pt x="533" y="0"/>
                  </a:lnTo>
                  <a:lnTo>
                    <a:pt x="533" y="71"/>
                  </a:lnTo>
                  <a:lnTo>
                    <a:pt x="0" y="71"/>
                  </a:lnTo>
                  <a:lnTo>
                    <a:pt x="0" y="214"/>
                  </a:ln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07" name="Freeform 51"/>
            <p:cNvSpPr>
              <a:spLocks/>
            </p:cNvSpPr>
            <p:nvPr/>
          </p:nvSpPr>
          <p:spPr bwMode="auto">
            <a:xfrm>
              <a:off x="2207" y="1850"/>
              <a:ext cx="569" cy="569"/>
            </a:xfrm>
            <a:custGeom>
              <a:avLst/>
              <a:gdLst/>
              <a:ahLst/>
              <a:cxnLst>
                <a:cxn ang="0">
                  <a:pos x="0" y="768"/>
                </a:cxn>
                <a:cxn ang="0">
                  <a:pos x="768" y="0"/>
                </a:cxn>
                <a:cxn ang="0">
                  <a:pos x="1536" y="768"/>
                </a:cxn>
                <a:cxn ang="0">
                  <a:pos x="1536" y="768"/>
                </a:cxn>
                <a:cxn ang="0">
                  <a:pos x="768" y="1536"/>
                </a:cxn>
                <a:cxn ang="0">
                  <a:pos x="0" y="768"/>
                </a:cxn>
              </a:cxnLst>
              <a:rect l="0" t="0" r="r" b="b"/>
              <a:pathLst>
                <a:path w="1536" h="1536">
                  <a:moveTo>
                    <a:pt x="0" y="768"/>
                  </a:moveTo>
                  <a:cubicBezTo>
                    <a:pt x="0" y="343"/>
                    <a:pt x="343" y="0"/>
                    <a:pt x="768" y="0"/>
                  </a:cubicBezTo>
                  <a:cubicBezTo>
                    <a:pt x="1192" y="0"/>
                    <a:pt x="1536" y="343"/>
                    <a:pt x="1536" y="768"/>
                  </a:cubicBezTo>
                  <a:cubicBezTo>
                    <a:pt x="1536" y="768"/>
                    <a:pt x="1536" y="768"/>
                    <a:pt x="1536" y="768"/>
                  </a:cubicBezTo>
                  <a:cubicBezTo>
                    <a:pt x="1536" y="1192"/>
                    <a:pt x="1192" y="1536"/>
                    <a:pt x="768" y="1536"/>
                  </a:cubicBezTo>
                  <a:cubicBezTo>
                    <a:pt x="343" y="1536"/>
                    <a:pt x="0" y="1192"/>
                    <a:pt x="0" y="768"/>
                  </a:cubicBezTo>
                </a:path>
              </a:pathLst>
            </a:custGeom>
            <a:solidFill>
              <a:srgbClr val="CCFFC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08" name="Freeform 52"/>
            <p:cNvSpPr>
              <a:spLocks/>
            </p:cNvSpPr>
            <p:nvPr/>
          </p:nvSpPr>
          <p:spPr bwMode="auto">
            <a:xfrm>
              <a:off x="2207" y="1850"/>
              <a:ext cx="569" cy="569"/>
            </a:xfrm>
            <a:custGeom>
              <a:avLst/>
              <a:gdLst/>
              <a:ahLst/>
              <a:cxnLst>
                <a:cxn ang="0">
                  <a:pos x="0" y="284"/>
                </a:cxn>
                <a:cxn ang="0">
                  <a:pos x="285" y="0"/>
                </a:cxn>
                <a:cxn ang="0">
                  <a:pos x="569" y="284"/>
                </a:cxn>
                <a:cxn ang="0">
                  <a:pos x="569" y="284"/>
                </a:cxn>
                <a:cxn ang="0">
                  <a:pos x="285" y="569"/>
                </a:cxn>
                <a:cxn ang="0">
                  <a:pos x="0" y="284"/>
                </a:cxn>
              </a:cxnLst>
              <a:rect l="0" t="0" r="r" b="b"/>
              <a:pathLst>
                <a:path w="569" h="569">
                  <a:moveTo>
                    <a:pt x="0" y="284"/>
                  </a:moveTo>
                  <a:cubicBezTo>
                    <a:pt x="0" y="127"/>
                    <a:pt x="127" y="0"/>
                    <a:pt x="285" y="0"/>
                  </a:cubicBezTo>
                  <a:cubicBezTo>
                    <a:pt x="441" y="0"/>
                    <a:pt x="569" y="127"/>
                    <a:pt x="569" y="284"/>
                  </a:cubicBezTo>
                  <a:cubicBezTo>
                    <a:pt x="569" y="284"/>
                    <a:pt x="569" y="284"/>
                    <a:pt x="569" y="284"/>
                  </a:cubicBezTo>
                  <a:cubicBezTo>
                    <a:pt x="569" y="442"/>
                    <a:pt x="441" y="569"/>
                    <a:pt x="285" y="569"/>
                  </a:cubicBezTo>
                  <a:cubicBezTo>
                    <a:pt x="127" y="569"/>
                    <a:pt x="0" y="442"/>
                    <a:pt x="0" y="284"/>
                  </a:cubicBezTo>
                </a:path>
              </a:pathLst>
            </a:custGeom>
            <a:noFill/>
            <a:ln w="17" cap="rnd">
              <a:solidFill>
                <a:srgbClr val="008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10" name="Rectangle 54"/>
            <p:cNvSpPr>
              <a:spLocks noChangeArrowheads="1"/>
            </p:cNvSpPr>
            <p:nvPr/>
          </p:nvSpPr>
          <p:spPr bwMode="auto">
            <a:xfrm>
              <a:off x="2284" y="2054"/>
              <a:ext cx="414" cy="2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algn="ctr"/>
              <a:r>
                <a:rPr lang="en-US" sz="1200" b="1" dirty="0" smtClean="0">
                  <a:solidFill>
                    <a:srgbClr val="000000"/>
                  </a:solidFill>
                  <a:latin typeface="Arial" pitchFamily="34" charset="0"/>
                  <a:cs typeface="Arial" pitchFamily="34" charset="0"/>
                </a:rPr>
                <a:t>Tx</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PKTDMA</a:t>
              </a:r>
              <a:endParaRPr lang="en-US" dirty="0" smtClean="0">
                <a:latin typeface="Arial" pitchFamily="34" charset="0"/>
                <a:cs typeface="Arial" pitchFamily="34" charset="0"/>
              </a:endParaRPr>
            </a:p>
          </p:txBody>
        </p:sp>
        <p:sp>
          <p:nvSpPr>
            <p:cNvPr id="173111" name="Rectangle 55"/>
            <p:cNvSpPr>
              <a:spLocks noChangeArrowheads="1"/>
            </p:cNvSpPr>
            <p:nvPr/>
          </p:nvSpPr>
          <p:spPr bwMode="auto">
            <a:xfrm>
              <a:off x="989" y="1933"/>
              <a:ext cx="931"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smtClean="0">
                  <a:solidFill>
                    <a:srgbClr val="000000"/>
                  </a:solidFill>
                  <a:latin typeface="Arial" pitchFamily="34" charset="0"/>
                  <a:cs typeface="Arial" pitchFamily="34" charset="0"/>
                </a:rPr>
                <a:t>Tx</a:t>
              </a:r>
              <a:r>
                <a:rPr kumimoji="0" lang="en-US" sz="1200" b="1" i="0" u="none" strike="noStrike" cap="none" normalizeH="0" baseline="0" dirty="0" smtClean="0">
                  <a:ln>
                    <a:noFill/>
                  </a:ln>
                  <a:solidFill>
                    <a:srgbClr val="000000"/>
                  </a:solidFill>
                  <a:effectLst/>
                  <a:latin typeface="Arial" pitchFamily="34" charset="0"/>
                  <a:cs typeface="Arial" pitchFamily="34" charset="0"/>
                </a:rPr>
                <a:t> </a:t>
              </a:r>
              <a:r>
                <a:rPr lang="en-US" sz="1200" b="1" dirty="0" smtClean="0">
                  <a:solidFill>
                    <a:srgbClr val="000000"/>
                  </a:solidFill>
                  <a:latin typeface="Arial" pitchFamily="34" charset="0"/>
                  <a:cs typeface="Arial" pitchFamily="34" charset="0"/>
                </a:rPr>
                <a:t>F</a:t>
              </a:r>
              <a:r>
                <a:rPr kumimoji="0" lang="en-US" sz="1200" b="1" i="0" u="none" strike="noStrike" cap="none" normalizeH="0" baseline="0" dirty="0" smtClean="0">
                  <a:ln>
                    <a:noFill/>
                  </a:ln>
                  <a:solidFill>
                    <a:srgbClr val="000000"/>
                  </a:solidFill>
                  <a:effectLst/>
                  <a:latin typeface="Arial" pitchFamily="34" charset="0"/>
                  <a:cs typeface="Arial" pitchFamily="34" charset="0"/>
                </a:rPr>
                <a:t>ree Desc </a:t>
              </a:r>
              <a:r>
                <a:rPr lang="en-US" sz="1200" b="1" dirty="0" smtClean="0">
                  <a:solidFill>
                    <a:srgbClr val="000000"/>
                  </a:solidFill>
                  <a:latin typeface="Arial" pitchFamily="34" charset="0"/>
                  <a:cs typeface="Arial" pitchFamily="34" charset="0"/>
                </a:rPr>
                <a:t>Q</a:t>
              </a:r>
              <a:r>
                <a:rPr kumimoji="0" lang="en-US" sz="1200" b="1" i="0" u="none" strike="noStrike" cap="none" normalizeH="0" baseline="0" dirty="0" smtClean="0">
                  <a:ln>
                    <a:noFill/>
                  </a:ln>
                  <a:solidFill>
                    <a:srgbClr val="000000"/>
                  </a:solidFill>
                  <a:effectLst/>
                  <a:latin typeface="Arial" pitchFamily="34" charset="0"/>
                  <a:cs typeface="Arial" pitchFamily="34" charset="0"/>
                </a:rPr>
                <a:t>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12" name="Freeform 56"/>
            <p:cNvSpPr>
              <a:spLocks/>
            </p:cNvSpPr>
            <p:nvPr/>
          </p:nvSpPr>
          <p:spPr bwMode="auto">
            <a:xfrm>
              <a:off x="2065" y="2419"/>
              <a:ext cx="569" cy="1281"/>
            </a:xfrm>
            <a:custGeom>
              <a:avLst/>
              <a:gdLst/>
              <a:ahLst/>
              <a:cxnLst>
                <a:cxn ang="0">
                  <a:pos x="0" y="3456"/>
                </a:cxn>
                <a:cxn ang="0">
                  <a:pos x="816" y="3456"/>
                </a:cxn>
                <a:cxn ang="0">
                  <a:pos x="1344" y="2928"/>
                </a:cxn>
                <a:cxn ang="0">
                  <a:pos x="1344" y="2928"/>
                </a:cxn>
                <a:cxn ang="0">
                  <a:pos x="1344" y="192"/>
                </a:cxn>
                <a:cxn ang="0">
                  <a:pos x="1536" y="192"/>
                </a:cxn>
                <a:cxn ang="0">
                  <a:pos x="1152" y="0"/>
                </a:cxn>
                <a:cxn ang="0">
                  <a:pos x="768" y="192"/>
                </a:cxn>
                <a:cxn ang="0">
                  <a:pos x="960" y="192"/>
                </a:cxn>
                <a:cxn ang="0">
                  <a:pos x="960" y="2928"/>
                </a:cxn>
                <a:cxn ang="0">
                  <a:pos x="816" y="3072"/>
                </a:cxn>
                <a:cxn ang="0">
                  <a:pos x="0" y="3072"/>
                </a:cxn>
                <a:cxn ang="0">
                  <a:pos x="0" y="3456"/>
                </a:cxn>
              </a:cxnLst>
              <a:rect l="0" t="0" r="r" b="b"/>
              <a:pathLst>
                <a:path w="1536" h="3456">
                  <a:moveTo>
                    <a:pt x="0" y="3456"/>
                  </a:moveTo>
                  <a:lnTo>
                    <a:pt x="816" y="3456"/>
                  </a:lnTo>
                  <a:cubicBezTo>
                    <a:pt x="1107" y="3456"/>
                    <a:pt x="1344" y="3219"/>
                    <a:pt x="1344" y="2928"/>
                  </a:cubicBezTo>
                  <a:cubicBezTo>
                    <a:pt x="1344" y="2928"/>
                    <a:pt x="1344" y="2928"/>
                    <a:pt x="1344" y="2928"/>
                  </a:cubicBezTo>
                  <a:lnTo>
                    <a:pt x="1344" y="192"/>
                  </a:lnTo>
                  <a:lnTo>
                    <a:pt x="1536" y="192"/>
                  </a:lnTo>
                  <a:lnTo>
                    <a:pt x="1152" y="0"/>
                  </a:lnTo>
                  <a:lnTo>
                    <a:pt x="768" y="192"/>
                  </a:lnTo>
                  <a:lnTo>
                    <a:pt x="960" y="192"/>
                  </a:lnTo>
                  <a:lnTo>
                    <a:pt x="960" y="2928"/>
                  </a:lnTo>
                  <a:cubicBezTo>
                    <a:pt x="960" y="3007"/>
                    <a:pt x="895" y="3072"/>
                    <a:pt x="816" y="3072"/>
                  </a:cubicBezTo>
                  <a:lnTo>
                    <a:pt x="0" y="3072"/>
                  </a:lnTo>
                  <a:lnTo>
                    <a:pt x="0" y="3456"/>
                  </a:lnTo>
                  <a:close/>
                </a:path>
              </a:pathLst>
            </a:custGeom>
            <a:solidFill>
              <a:srgbClr val="99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13" name="Freeform 57"/>
            <p:cNvSpPr>
              <a:spLocks/>
            </p:cNvSpPr>
            <p:nvPr/>
          </p:nvSpPr>
          <p:spPr bwMode="auto">
            <a:xfrm>
              <a:off x="2065" y="2419"/>
              <a:ext cx="569" cy="1281"/>
            </a:xfrm>
            <a:custGeom>
              <a:avLst/>
              <a:gdLst/>
              <a:ahLst/>
              <a:cxnLst>
                <a:cxn ang="0">
                  <a:pos x="0" y="3456"/>
                </a:cxn>
                <a:cxn ang="0">
                  <a:pos x="816" y="3456"/>
                </a:cxn>
                <a:cxn ang="0">
                  <a:pos x="1344" y="2928"/>
                </a:cxn>
                <a:cxn ang="0">
                  <a:pos x="1344" y="2928"/>
                </a:cxn>
                <a:cxn ang="0">
                  <a:pos x="1344" y="192"/>
                </a:cxn>
                <a:cxn ang="0">
                  <a:pos x="1536" y="192"/>
                </a:cxn>
                <a:cxn ang="0">
                  <a:pos x="1152" y="0"/>
                </a:cxn>
                <a:cxn ang="0">
                  <a:pos x="768" y="192"/>
                </a:cxn>
                <a:cxn ang="0">
                  <a:pos x="960" y="192"/>
                </a:cxn>
                <a:cxn ang="0">
                  <a:pos x="960" y="2928"/>
                </a:cxn>
                <a:cxn ang="0">
                  <a:pos x="816" y="3072"/>
                </a:cxn>
                <a:cxn ang="0">
                  <a:pos x="0" y="3072"/>
                </a:cxn>
                <a:cxn ang="0">
                  <a:pos x="0" y="3456"/>
                </a:cxn>
              </a:cxnLst>
              <a:rect l="0" t="0" r="r" b="b"/>
              <a:pathLst>
                <a:path w="1536" h="3456">
                  <a:moveTo>
                    <a:pt x="0" y="3456"/>
                  </a:moveTo>
                  <a:lnTo>
                    <a:pt x="816" y="3456"/>
                  </a:lnTo>
                  <a:cubicBezTo>
                    <a:pt x="1107" y="3456"/>
                    <a:pt x="1344" y="3219"/>
                    <a:pt x="1344" y="2928"/>
                  </a:cubicBezTo>
                  <a:cubicBezTo>
                    <a:pt x="1344" y="2928"/>
                    <a:pt x="1344" y="2928"/>
                    <a:pt x="1344" y="2928"/>
                  </a:cubicBezTo>
                  <a:lnTo>
                    <a:pt x="1344" y="192"/>
                  </a:lnTo>
                  <a:lnTo>
                    <a:pt x="1536" y="192"/>
                  </a:lnTo>
                  <a:lnTo>
                    <a:pt x="1152" y="0"/>
                  </a:lnTo>
                  <a:lnTo>
                    <a:pt x="768" y="192"/>
                  </a:lnTo>
                  <a:lnTo>
                    <a:pt x="960" y="192"/>
                  </a:lnTo>
                  <a:lnTo>
                    <a:pt x="960" y="2928"/>
                  </a:lnTo>
                  <a:cubicBezTo>
                    <a:pt x="960" y="3007"/>
                    <a:pt x="895" y="3072"/>
                    <a:pt x="816" y="3072"/>
                  </a:cubicBezTo>
                  <a:lnTo>
                    <a:pt x="0" y="3072"/>
                  </a:lnTo>
                  <a:lnTo>
                    <a:pt x="0" y="3456"/>
                  </a:ln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14" name="Rectangle 58"/>
            <p:cNvSpPr>
              <a:spLocks noChangeArrowheads="1"/>
            </p:cNvSpPr>
            <p:nvPr/>
          </p:nvSpPr>
          <p:spPr bwMode="auto">
            <a:xfrm>
              <a:off x="2256" y="1423"/>
              <a:ext cx="1284"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cs typeface="Arial" pitchFamily="34" charset="0"/>
                </a:rPr>
                <a:t>Queue Manager (QMSS)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15" name="Rectangle 59"/>
            <p:cNvSpPr>
              <a:spLocks noChangeArrowheads="1"/>
            </p:cNvSpPr>
            <p:nvPr/>
          </p:nvSpPr>
          <p:spPr bwMode="auto">
            <a:xfrm>
              <a:off x="1218" y="4073"/>
              <a:ext cx="515" cy="16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cs typeface="Arial" pitchFamily="34" charset="0"/>
                </a:rPr>
                <a:t>Memory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16" name="Rectangle 60"/>
            <p:cNvSpPr>
              <a:spLocks noChangeArrowheads="1"/>
            </p:cNvSpPr>
            <p:nvPr/>
          </p:nvSpPr>
          <p:spPr bwMode="auto">
            <a:xfrm>
              <a:off x="2534" y="3913"/>
              <a:ext cx="682"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solidFill>
                    <a:srgbClr val="000000"/>
                  </a:solidFill>
                  <a:latin typeface="Arial" pitchFamily="34" charset="0"/>
                  <a:cs typeface="Arial" pitchFamily="34" charset="0"/>
                </a:rPr>
                <a:t>TeraNet SCR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17" name="Freeform 61"/>
            <p:cNvSpPr>
              <a:spLocks/>
            </p:cNvSpPr>
            <p:nvPr/>
          </p:nvSpPr>
          <p:spPr bwMode="auto">
            <a:xfrm>
              <a:off x="3629" y="2988"/>
              <a:ext cx="1279" cy="1281"/>
            </a:xfrm>
            <a:custGeom>
              <a:avLst/>
              <a:gdLst/>
              <a:ahLst/>
              <a:cxnLst>
                <a:cxn ang="0">
                  <a:pos x="3264" y="3456"/>
                </a:cxn>
                <a:cxn ang="0">
                  <a:pos x="3456" y="3264"/>
                </a:cxn>
                <a:cxn ang="0">
                  <a:pos x="3456" y="192"/>
                </a:cxn>
                <a:cxn ang="0">
                  <a:pos x="3264" y="0"/>
                </a:cxn>
                <a:cxn ang="0">
                  <a:pos x="192" y="0"/>
                </a:cxn>
                <a:cxn ang="0">
                  <a:pos x="0" y="192"/>
                </a:cxn>
                <a:cxn ang="0">
                  <a:pos x="0" y="3264"/>
                </a:cxn>
                <a:cxn ang="0">
                  <a:pos x="192" y="3456"/>
                </a:cxn>
                <a:cxn ang="0">
                  <a:pos x="3264" y="3456"/>
                </a:cxn>
              </a:cxnLst>
              <a:rect l="0" t="0" r="r" b="b"/>
              <a:pathLst>
                <a:path w="3456" h="3456">
                  <a:moveTo>
                    <a:pt x="3264" y="3456"/>
                  </a:moveTo>
                  <a:cubicBezTo>
                    <a:pt x="3370" y="3456"/>
                    <a:pt x="3456" y="3370"/>
                    <a:pt x="3456" y="3264"/>
                  </a:cubicBezTo>
                  <a:lnTo>
                    <a:pt x="3456" y="192"/>
                  </a:lnTo>
                  <a:cubicBezTo>
                    <a:pt x="3456" y="85"/>
                    <a:pt x="3370" y="0"/>
                    <a:pt x="3264" y="0"/>
                  </a:cubicBezTo>
                  <a:lnTo>
                    <a:pt x="192" y="0"/>
                  </a:lnTo>
                  <a:cubicBezTo>
                    <a:pt x="85" y="0"/>
                    <a:pt x="0" y="85"/>
                    <a:pt x="0" y="192"/>
                  </a:cubicBezTo>
                  <a:lnTo>
                    <a:pt x="0" y="3264"/>
                  </a:lnTo>
                  <a:cubicBezTo>
                    <a:pt x="0" y="3370"/>
                    <a:pt x="85" y="3456"/>
                    <a:pt x="192" y="3456"/>
                  </a:cubicBezTo>
                  <a:lnTo>
                    <a:pt x="3264" y="3456"/>
                  </a:lnTo>
                  <a:close/>
                </a:path>
              </a:pathLst>
            </a:custGeom>
            <a:solidFill>
              <a:srgbClr val="FFFF9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18" name="Freeform 62"/>
            <p:cNvSpPr>
              <a:spLocks/>
            </p:cNvSpPr>
            <p:nvPr/>
          </p:nvSpPr>
          <p:spPr bwMode="auto">
            <a:xfrm>
              <a:off x="3629" y="2988"/>
              <a:ext cx="1279" cy="1281"/>
            </a:xfrm>
            <a:custGeom>
              <a:avLst/>
              <a:gdLst/>
              <a:ahLst/>
              <a:cxnLst>
                <a:cxn ang="0">
                  <a:pos x="3264" y="3456"/>
                </a:cxn>
                <a:cxn ang="0">
                  <a:pos x="3456" y="3264"/>
                </a:cxn>
                <a:cxn ang="0">
                  <a:pos x="3456" y="192"/>
                </a:cxn>
                <a:cxn ang="0">
                  <a:pos x="3264" y="0"/>
                </a:cxn>
                <a:cxn ang="0">
                  <a:pos x="192" y="0"/>
                </a:cxn>
                <a:cxn ang="0">
                  <a:pos x="0" y="192"/>
                </a:cxn>
                <a:cxn ang="0">
                  <a:pos x="0" y="3264"/>
                </a:cxn>
                <a:cxn ang="0">
                  <a:pos x="192" y="3456"/>
                </a:cxn>
                <a:cxn ang="0">
                  <a:pos x="3264" y="3456"/>
                </a:cxn>
              </a:cxnLst>
              <a:rect l="0" t="0" r="r" b="b"/>
              <a:pathLst>
                <a:path w="3456" h="3456">
                  <a:moveTo>
                    <a:pt x="3264" y="3456"/>
                  </a:moveTo>
                  <a:cubicBezTo>
                    <a:pt x="3370" y="3456"/>
                    <a:pt x="3456" y="3370"/>
                    <a:pt x="3456" y="3264"/>
                  </a:cubicBezTo>
                  <a:lnTo>
                    <a:pt x="3456" y="192"/>
                  </a:lnTo>
                  <a:cubicBezTo>
                    <a:pt x="3456" y="85"/>
                    <a:pt x="3370" y="0"/>
                    <a:pt x="3264" y="0"/>
                  </a:cubicBezTo>
                  <a:lnTo>
                    <a:pt x="192" y="0"/>
                  </a:lnTo>
                  <a:cubicBezTo>
                    <a:pt x="85" y="0"/>
                    <a:pt x="0" y="85"/>
                    <a:pt x="0" y="192"/>
                  </a:cubicBezTo>
                  <a:lnTo>
                    <a:pt x="0" y="3264"/>
                  </a:lnTo>
                  <a:cubicBezTo>
                    <a:pt x="0" y="3370"/>
                    <a:pt x="85" y="3456"/>
                    <a:pt x="192" y="3456"/>
                  </a:cubicBezTo>
                  <a:lnTo>
                    <a:pt x="3264" y="3456"/>
                  </a:lnTo>
                  <a:close/>
                </a:path>
              </a:pathLst>
            </a:cu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19" name="Rectangle 63"/>
            <p:cNvSpPr>
              <a:spLocks noChangeArrowheads="1"/>
            </p:cNvSpPr>
            <p:nvPr/>
          </p:nvSpPr>
          <p:spPr bwMode="auto">
            <a:xfrm>
              <a:off x="3984" y="1636"/>
              <a:ext cx="711" cy="285"/>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20" name="Rectangle 64"/>
            <p:cNvSpPr>
              <a:spLocks noChangeArrowheads="1"/>
            </p:cNvSpPr>
            <p:nvPr/>
          </p:nvSpPr>
          <p:spPr bwMode="auto">
            <a:xfrm>
              <a:off x="3984" y="1636"/>
              <a:ext cx="711"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21" name="Rectangle 65"/>
            <p:cNvSpPr>
              <a:spLocks noChangeArrowheads="1"/>
            </p:cNvSpPr>
            <p:nvPr/>
          </p:nvSpPr>
          <p:spPr bwMode="auto">
            <a:xfrm>
              <a:off x="4553" y="1530"/>
              <a:ext cx="284"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22" name="Rectangle 66"/>
            <p:cNvSpPr>
              <a:spLocks noChangeArrowheads="1"/>
            </p:cNvSpPr>
            <p:nvPr/>
          </p:nvSpPr>
          <p:spPr bwMode="auto">
            <a:xfrm>
              <a:off x="3984" y="1636"/>
              <a:ext cx="142" cy="28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23" name="Rectangle 67"/>
            <p:cNvSpPr>
              <a:spLocks noChangeArrowheads="1"/>
            </p:cNvSpPr>
            <p:nvPr/>
          </p:nvSpPr>
          <p:spPr bwMode="auto">
            <a:xfrm>
              <a:off x="3984" y="1636"/>
              <a:ext cx="142"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24" name="Rectangle 68"/>
            <p:cNvSpPr>
              <a:spLocks noChangeArrowheads="1"/>
            </p:cNvSpPr>
            <p:nvPr/>
          </p:nvSpPr>
          <p:spPr bwMode="auto">
            <a:xfrm>
              <a:off x="3842" y="2348"/>
              <a:ext cx="711" cy="284"/>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25" name="Rectangle 69"/>
            <p:cNvSpPr>
              <a:spLocks noChangeArrowheads="1"/>
            </p:cNvSpPr>
            <p:nvPr/>
          </p:nvSpPr>
          <p:spPr bwMode="auto">
            <a:xfrm>
              <a:off x="3842" y="2348"/>
              <a:ext cx="711"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26" name="Rectangle 70"/>
            <p:cNvSpPr>
              <a:spLocks noChangeArrowheads="1"/>
            </p:cNvSpPr>
            <p:nvPr/>
          </p:nvSpPr>
          <p:spPr bwMode="auto">
            <a:xfrm>
              <a:off x="4126" y="1636"/>
              <a:ext cx="142" cy="28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27" name="Rectangle 71"/>
            <p:cNvSpPr>
              <a:spLocks noChangeArrowheads="1"/>
            </p:cNvSpPr>
            <p:nvPr/>
          </p:nvSpPr>
          <p:spPr bwMode="auto">
            <a:xfrm>
              <a:off x="4126" y="1636"/>
              <a:ext cx="142"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28" name="Rectangle 72"/>
            <p:cNvSpPr>
              <a:spLocks noChangeArrowheads="1"/>
            </p:cNvSpPr>
            <p:nvPr/>
          </p:nvSpPr>
          <p:spPr bwMode="auto">
            <a:xfrm>
              <a:off x="4268" y="1636"/>
              <a:ext cx="142" cy="28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29" name="Rectangle 73"/>
            <p:cNvSpPr>
              <a:spLocks noChangeArrowheads="1"/>
            </p:cNvSpPr>
            <p:nvPr/>
          </p:nvSpPr>
          <p:spPr bwMode="auto">
            <a:xfrm>
              <a:off x="4268" y="1636"/>
              <a:ext cx="142"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30" name="Rectangle 74"/>
            <p:cNvSpPr>
              <a:spLocks noChangeArrowheads="1"/>
            </p:cNvSpPr>
            <p:nvPr/>
          </p:nvSpPr>
          <p:spPr bwMode="auto">
            <a:xfrm>
              <a:off x="4410" y="2348"/>
              <a:ext cx="143" cy="284"/>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31" name="Rectangle 75"/>
            <p:cNvSpPr>
              <a:spLocks noChangeArrowheads="1"/>
            </p:cNvSpPr>
            <p:nvPr/>
          </p:nvSpPr>
          <p:spPr bwMode="auto">
            <a:xfrm>
              <a:off x="4410" y="2348"/>
              <a:ext cx="143"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32" name="Freeform 76"/>
            <p:cNvSpPr>
              <a:spLocks/>
            </p:cNvSpPr>
            <p:nvPr/>
          </p:nvSpPr>
          <p:spPr bwMode="auto">
            <a:xfrm>
              <a:off x="3534" y="1779"/>
              <a:ext cx="450" cy="157"/>
            </a:xfrm>
            <a:custGeom>
              <a:avLst/>
              <a:gdLst/>
              <a:ahLst/>
              <a:cxnLst>
                <a:cxn ang="0">
                  <a:pos x="450" y="0"/>
                </a:cxn>
                <a:cxn ang="0">
                  <a:pos x="0" y="157"/>
                </a:cxn>
              </a:cxnLst>
              <a:rect l="0" t="0" r="r" b="b"/>
              <a:pathLst>
                <a:path w="450" h="157">
                  <a:moveTo>
                    <a:pt x="450" y="0"/>
                  </a:moveTo>
                  <a:cubicBezTo>
                    <a:pt x="291" y="23"/>
                    <a:pt x="138" y="77"/>
                    <a:pt x="0" y="157"/>
                  </a:cubicBezTo>
                </a:path>
              </a:pathLst>
            </a:custGeom>
            <a:noFill/>
            <a:ln w="17" cap="rnd">
              <a:solidFill>
                <a:srgbClr val="00008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33" name="Freeform 77"/>
            <p:cNvSpPr>
              <a:spLocks/>
            </p:cNvSpPr>
            <p:nvPr/>
          </p:nvSpPr>
          <p:spPr bwMode="auto">
            <a:xfrm>
              <a:off x="3448" y="1900"/>
              <a:ext cx="113" cy="91"/>
            </a:xfrm>
            <a:custGeom>
              <a:avLst/>
              <a:gdLst/>
              <a:ahLst/>
              <a:cxnLst>
                <a:cxn ang="0">
                  <a:pos x="74" y="0"/>
                </a:cxn>
                <a:cxn ang="0">
                  <a:pos x="0" y="91"/>
                </a:cxn>
                <a:cxn ang="0">
                  <a:pos x="113" y="63"/>
                </a:cxn>
                <a:cxn ang="0">
                  <a:pos x="74" y="0"/>
                </a:cxn>
              </a:cxnLst>
              <a:rect l="0" t="0" r="r" b="b"/>
              <a:pathLst>
                <a:path w="113" h="91">
                  <a:moveTo>
                    <a:pt x="74" y="0"/>
                  </a:moveTo>
                  <a:lnTo>
                    <a:pt x="0" y="91"/>
                  </a:lnTo>
                  <a:lnTo>
                    <a:pt x="113" y="63"/>
                  </a:lnTo>
                  <a:lnTo>
                    <a:pt x="74" y="0"/>
                  </a:lnTo>
                  <a:close/>
                </a:path>
              </a:pathLst>
            </a:custGeom>
            <a:solidFill>
              <a:srgbClr val="00008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34" name="Rectangle 78"/>
            <p:cNvSpPr>
              <a:spLocks noChangeArrowheads="1"/>
            </p:cNvSpPr>
            <p:nvPr/>
          </p:nvSpPr>
          <p:spPr bwMode="auto">
            <a:xfrm>
              <a:off x="3842" y="3202"/>
              <a:ext cx="426"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35" name="Rectangle 79"/>
            <p:cNvSpPr>
              <a:spLocks noChangeArrowheads="1"/>
            </p:cNvSpPr>
            <p:nvPr/>
          </p:nvSpPr>
          <p:spPr bwMode="auto">
            <a:xfrm>
              <a:off x="3842" y="3202"/>
              <a:ext cx="426"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36" name="Rectangle 80"/>
            <p:cNvSpPr>
              <a:spLocks noChangeArrowheads="1"/>
            </p:cNvSpPr>
            <p:nvPr/>
          </p:nvSpPr>
          <p:spPr bwMode="auto">
            <a:xfrm>
              <a:off x="3919" y="3356"/>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37" name="Line 81"/>
            <p:cNvSpPr>
              <a:spLocks noChangeShapeType="1"/>
            </p:cNvSpPr>
            <p:nvPr/>
          </p:nvSpPr>
          <p:spPr bwMode="auto">
            <a:xfrm>
              <a:off x="4055" y="1921"/>
              <a:ext cx="1" cy="1194"/>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38" name="Freeform 82"/>
            <p:cNvSpPr>
              <a:spLocks/>
            </p:cNvSpPr>
            <p:nvPr/>
          </p:nvSpPr>
          <p:spPr bwMode="auto">
            <a:xfrm>
              <a:off x="4024" y="3108"/>
              <a:ext cx="62" cy="94"/>
            </a:xfrm>
            <a:custGeom>
              <a:avLst/>
              <a:gdLst/>
              <a:ahLst/>
              <a:cxnLst>
                <a:cxn ang="0">
                  <a:pos x="62" y="0"/>
                </a:cxn>
                <a:cxn ang="0">
                  <a:pos x="31" y="94"/>
                </a:cxn>
                <a:cxn ang="0">
                  <a:pos x="0" y="0"/>
                </a:cxn>
                <a:cxn ang="0">
                  <a:pos x="62" y="0"/>
                </a:cxn>
              </a:cxnLst>
              <a:rect l="0" t="0" r="r" b="b"/>
              <a:pathLst>
                <a:path w="62" h="94">
                  <a:moveTo>
                    <a:pt x="62" y="0"/>
                  </a:moveTo>
                  <a:lnTo>
                    <a:pt x="31" y="94"/>
                  </a:lnTo>
                  <a:lnTo>
                    <a:pt x="0" y="0"/>
                  </a:lnTo>
                  <a:lnTo>
                    <a:pt x="6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39" name="Rectangle 83"/>
            <p:cNvSpPr>
              <a:spLocks noChangeArrowheads="1"/>
            </p:cNvSpPr>
            <p:nvPr/>
          </p:nvSpPr>
          <p:spPr bwMode="auto">
            <a:xfrm>
              <a:off x="3984" y="3344"/>
              <a:ext cx="426"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40" name="Rectangle 84"/>
            <p:cNvSpPr>
              <a:spLocks noChangeArrowheads="1"/>
            </p:cNvSpPr>
            <p:nvPr/>
          </p:nvSpPr>
          <p:spPr bwMode="auto">
            <a:xfrm>
              <a:off x="3984" y="3344"/>
              <a:ext cx="426"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41" name="Rectangle 85"/>
            <p:cNvSpPr>
              <a:spLocks noChangeArrowheads="1"/>
            </p:cNvSpPr>
            <p:nvPr/>
          </p:nvSpPr>
          <p:spPr bwMode="auto">
            <a:xfrm>
              <a:off x="4061" y="3498"/>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42" name="Rectangle 86"/>
            <p:cNvSpPr>
              <a:spLocks noChangeArrowheads="1"/>
            </p:cNvSpPr>
            <p:nvPr/>
          </p:nvSpPr>
          <p:spPr bwMode="auto">
            <a:xfrm>
              <a:off x="4126" y="3486"/>
              <a:ext cx="427"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43" name="Rectangle 87"/>
            <p:cNvSpPr>
              <a:spLocks noChangeArrowheads="1"/>
            </p:cNvSpPr>
            <p:nvPr/>
          </p:nvSpPr>
          <p:spPr bwMode="auto">
            <a:xfrm>
              <a:off x="4126" y="3486"/>
              <a:ext cx="427"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44" name="Rectangle 88"/>
            <p:cNvSpPr>
              <a:spLocks noChangeArrowheads="1"/>
            </p:cNvSpPr>
            <p:nvPr/>
          </p:nvSpPr>
          <p:spPr bwMode="auto">
            <a:xfrm>
              <a:off x="4203" y="3640"/>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45" name="Rectangle 89"/>
            <p:cNvSpPr>
              <a:spLocks noChangeArrowheads="1"/>
            </p:cNvSpPr>
            <p:nvPr/>
          </p:nvSpPr>
          <p:spPr bwMode="auto">
            <a:xfrm>
              <a:off x="4268" y="3629"/>
              <a:ext cx="427" cy="426"/>
            </a:xfrm>
            <a:prstGeom prst="rect">
              <a:avLst/>
            </a:prstGeom>
            <a:solidFill>
              <a:srgbClr val="99CC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46" name="Rectangle 90"/>
            <p:cNvSpPr>
              <a:spLocks noChangeArrowheads="1"/>
            </p:cNvSpPr>
            <p:nvPr/>
          </p:nvSpPr>
          <p:spPr bwMode="auto">
            <a:xfrm>
              <a:off x="4268" y="3629"/>
              <a:ext cx="427" cy="426"/>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47" name="Rectangle 91"/>
            <p:cNvSpPr>
              <a:spLocks noChangeArrowheads="1"/>
            </p:cNvSpPr>
            <p:nvPr/>
          </p:nvSpPr>
          <p:spPr bwMode="auto">
            <a:xfrm>
              <a:off x="4345" y="3783"/>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48" name="Line 92"/>
            <p:cNvSpPr>
              <a:spLocks noChangeShapeType="1"/>
            </p:cNvSpPr>
            <p:nvPr/>
          </p:nvSpPr>
          <p:spPr bwMode="auto">
            <a:xfrm>
              <a:off x="4482" y="2632"/>
              <a:ext cx="1" cy="910"/>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49" name="Freeform 93"/>
            <p:cNvSpPr>
              <a:spLocks/>
            </p:cNvSpPr>
            <p:nvPr/>
          </p:nvSpPr>
          <p:spPr bwMode="auto">
            <a:xfrm>
              <a:off x="4450" y="3534"/>
              <a:ext cx="63" cy="95"/>
            </a:xfrm>
            <a:custGeom>
              <a:avLst/>
              <a:gdLst/>
              <a:ahLst/>
              <a:cxnLst>
                <a:cxn ang="0">
                  <a:pos x="63" y="0"/>
                </a:cxn>
                <a:cxn ang="0">
                  <a:pos x="32" y="95"/>
                </a:cxn>
                <a:cxn ang="0">
                  <a:pos x="0" y="0"/>
                </a:cxn>
                <a:cxn ang="0">
                  <a:pos x="63" y="0"/>
                </a:cxn>
              </a:cxnLst>
              <a:rect l="0" t="0" r="r" b="b"/>
              <a:pathLst>
                <a:path w="63" h="95">
                  <a:moveTo>
                    <a:pt x="63" y="0"/>
                  </a:moveTo>
                  <a:lnTo>
                    <a:pt x="32" y="95"/>
                  </a:lnTo>
                  <a:lnTo>
                    <a:pt x="0" y="0"/>
                  </a:lnTo>
                  <a:lnTo>
                    <a:pt x="6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50" name="Rectangle 94"/>
            <p:cNvSpPr>
              <a:spLocks noChangeArrowheads="1"/>
            </p:cNvSpPr>
            <p:nvPr/>
          </p:nvSpPr>
          <p:spPr bwMode="auto">
            <a:xfrm>
              <a:off x="3700" y="2277"/>
              <a:ext cx="284"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51" name="Freeform 95"/>
            <p:cNvSpPr>
              <a:spLocks/>
            </p:cNvSpPr>
            <p:nvPr/>
          </p:nvSpPr>
          <p:spPr bwMode="auto">
            <a:xfrm>
              <a:off x="3465" y="2244"/>
              <a:ext cx="844" cy="237"/>
            </a:xfrm>
            <a:custGeom>
              <a:avLst/>
              <a:gdLst/>
              <a:ahLst/>
              <a:cxnLst>
                <a:cxn ang="0">
                  <a:pos x="844" y="237"/>
                </a:cxn>
                <a:cxn ang="0">
                  <a:pos x="0" y="0"/>
                </a:cxn>
              </a:cxnLst>
              <a:rect l="0" t="0" r="r" b="b"/>
              <a:pathLst>
                <a:path w="844" h="237">
                  <a:moveTo>
                    <a:pt x="844" y="237"/>
                  </a:moveTo>
                  <a:cubicBezTo>
                    <a:pt x="552" y="204"/>
                    <a:pt x="267" y="124"/>
                    <a:pt x="0" y="0"/>
                  </a:cubicBezTo>
                </a:path>
              </a:pathLst>
            </a:custGeom>
            <a:noFill/>
            <a:ln w="17" cap="rnd">
              <a:solidFill>
                <a:srgbClr val="00008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52" name="Freeform 96"/>
            <p:cNvSpPr>
              <a:spLocks/>
            </p:cNvSpPr>
            <p:nvPr/>
          </p:nvSpPr>
          <p:spPr bwMode="auto">
            <a:xfrm>
              <a:off x="4296" y="2443"/>
              <a:ext cx="114" cy="73"/>
            </a:xfrm>
            <a:custGeom>
              <a:avLst/>
              <a:gdLst/>
              <a:ahLst/>
              <a:cxnLst>
                <a:cxn ang="0">
                  <a:pos x="7" y="0"/>
                </a:cxn>
                <a:cxn ang="0">
                  <a:pos x="114" y="47"/>
                </a:cxn>
                <a:cxn ang="0">
                  <a:pos x="0" y="73"/>
                </a:cxn>
                <a:cxn ang="0">
                  <a:pos x="7" y="0"/>
                </a:cxn>
              </a:cxnLst>
              <a:rect l="0" t="0" r="r" b="b"/>
              <a:pathLst>
                <a:path w="114" h="73">
                  <a:moveTo>
                    <a:pt x="7" y="0"/>
                  </a:moveTo>
                  <a:lnTo>
                    <a:pt x="114" y="47"/>
                  </a:lnTo>
                  <a:lnTo>
                    <a:pt x="0" y="73"/>
                  </a:lnTo>
                  <a:lnTo>
                    <a:pt x="7" y="0"/>
                  </a:lnTo>
                  <a:close/>
                </a:path>
              </a:pathLst>
            </a:custGeom>
            <a:solidFill>
              <a:srgbClr val="00008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53" name="Rectangle 97"/>
            <p:cNvSpPr>
              <a:spLocks noChangeArrowheads="1"/>
            </p:cNvSpPr>
            <p:nvPr/>
          </p:nvSpPr>
          <p:spPr bwMode="auto">
            <a:xfrm>
              <a:off x="3792" y="1933"/>
              <a:ext cx="941"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smtClean="0">
                  <a:solidFill>
                    <a:srgbClr val="000000"/>
                  </a:solidFill>
                  <a:latin typeface="Arial" pitchFamily="34" charset="0"/>
                  <a:cs typeface="Arial" pitchFamily="34" charset="0"/>
                </a:rPr>
                <a:t>R</a:t>
              </a:r>
              <a:r>
                <a:rPr kumimoji="0" lang="en-US" sz="1200" b="1" i="0" u="none" strike="noStrike" cap="none" normalizeH="0" baseline="0" dirty="0" smtClean="0">
                  <a:ln>
                    <a:noFill/>
                  </a:ln>
                  <a:solidFill>
                    <a:srgbClr val="000000"/>
                  </a:solidFill>
                  <a:effectLst/>
                  <a:latin typeface="Arial" pitchFamily="34" charset="0"/>
                  <a:cs typeface="Arial" pitchFamily="34" charset="0"/>
                </a:rPr>
                <a:t>x Free Desc Queue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54" name="Rectangle 98"/>
            <p:cNvSpPr>
              <a:spLocks noChangeArrowheads="1"/>
            </p:cNvSpPr>
            <p:nvPr/>
          </p:nvSpPr>
          <p:spPr bwMode="auto">
            <a:xfrm>
              <a:off x="4073" y="2217"/>
              <a:ext cx="452"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smtClean="0">
                  <a:solidFill>
                    <a:srgbClr val="000000"/>
                  </a:solidFill>
                  <a:latin typeface="Arial" pitchFamily="34" charset="0"/>
                  <a:cs typeface="Arial" pitchFamily="34" charset="0"/>
                </a:rPr>
                <a:t>R</a:t>
              </a:r>
              <a:r>
                <a:rPr kumimoji="0" lang="en-US" sz="1200" b="1" i="0" u="none" strike="noStrike" cap="none" normalizeH="0" baseline="0" dirty="0" smtClean="0">
                  <a:ln>
                    <a:noFill/>
                  </a:ln>
                  <a:solidFill>
                    <a:srgbClr val="000000"/>
                  </a:solidFill>
                  <a:effectLst/>
                  <a:latin typeface="Arial" pitchFamily="34" charset="0"/>
                  <a:cs typeface="Arial" pitchFamily="34" charset="0"/>
                </a:rPr>
                <a:t>x </a:t>
              </a:r>
              <a:r>
                <a:rPr lang="en-US" sz="1200" b="1" dirty="0" smtClean="0">
                  <a:solidFill>
                    <a:srgbClr val="000000"/>
                  </a:solidFill>
                  <a:latin typeface="Arial" pitchFamily="34" charset="0"/>
                  <a:cs typeface="Arial" pitchFamily="34" charset="0"/>
                </a:rPr>
                <a:t>Q</a:t>
              </a:r>
              <a:r>
                <a:rPr kumimoji="0" lang="en-US" sz="1200" b="1" i="0" u="none" strike="noStrike" cap="none" normalizeH="0" baseline="0" dirty="0" smtClean="0">
                  <a:ln>
                    <a:noFill/>
                  </a:ln>
                  <a:solidFill>
                    <a:srgbClr val="000000"/>
                  </a:solidFill>
                  <a:effectLst/>
                  <a:latin typeface="Arial" pitchFamily="34" charset="0"/>
                  <a:cs typeface="Arial" pitchFamily="34" charset="0"/>
                </a:rPr>
                <a:t>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55" name="Freeform 99"/>
            <p:cNvSpPr>
              <a:spLocks/>
            </p:cNvSpPr>
            <p:nvPr/>
          </p:nvSpPr>
          <p:spPr bwMode="auto">
            <a:xfrm>
              <a:off x="3131" y="1850"/>
              <a:ext cx="498" cy="1921"/>
            </a:xfrm>
            <a:custGeom>
              <a:avLst/>
              <a:gdLst/>
              <a:ahLst/>
              <a:cxnLst>
                <a:cxn ang="0">
                  <a:pos x="384" y="0"/>
                </a:cxn>
                <a:cxn ang="0">
                  <a:pos x="384" y="4464"/>
                </a:cxn>
                <a:cxn ang="0">
                  <a:pos x="528" y="4608"/>
                </a:cxn>
                <a:cxn ang="0">
                  <a:pos x="528" y="4608"/>
                </a:cxn>
                <a:cxn ang="0">
                  <a:pos x="1152" y="4608"/>
                </a:cxn>
                <a:cxn ang="0">
                  <a:pos x="1152" y="4416"/>
                </a:cxn>
                <a:cxn ang="0">
                  <a:pos x="1344" y="4800"/>
                </a:cxn>
                <a:cxn ang="0">
                  <a:pos x="1152" y="5184"/>
                </a:cxn>
                <a:cxn ang="0">
                  <a:pos x="1152" y="4992"/>
                </a:cxn>
                <a:cxn ang="0">
                  <a:pos x="528" y="4992"/>
                </a:cxn>
                <a:cxn ang="0">
                  <a:pos x="0" y="4464"/>
                </a:cxn>
                <a:cxn ang="0">
                  <a:pos x="0" y="0"/>
                </a:cxn>
                <a:cxn ang="0">
                  <a:pos x="384" y="0"/>
                </a:cxn>
              </a:cxnLst>
              <a:rect l="0" t="0" r="r" b="b"/>
              <a:pathLst>
                <a:path w="1344" h="5184">
                  <a:moveTo>
                    <a:pt x="384" y="0"/>
                  </a:moveTo>
                  <a:lnTo>
                    <a:pt x="384" y="4464"/>
                  </a:lnTo>
                  <a:cubicBezTo>
                    <a:pt x="384" y="4543"/>
                    <a:pt x="448" y="4608"/>
                    <a:pt x="528" y="4608"/>
                  </a:cubicBezTo>
                  <a:cubicBezTo>
                    <a:pt x="528" y="4608"/>
                    <a:pt x="528" y="4608"/>
                    <a:pt x="528" y="4608"/>
                  </a:cubicBezTo>
                  <a:lnTo>
                    <a:pt x="1152" y="4608"/>
                  </a:lnTo>
                  <a:lnTo>
                    <a:pt x="1152" y="4416"/>
                  </a:lnTo>
                  <a:lnTo>
                    <a:pt x="1344" y="4800"/>
                  </a:lnTo>
                  <a:lnTo>
                    <a:pt x="1152" y="5184"/>
                  </a:lnTo>
                  <a:lnTo>
                    <a:pt x="1152" y="4992"/>
                  </a:lnTo>
                  <a:lnTo>
                    <a:pt x="528" y="4992"/>
                  </a:lnTo>
                  <a:cubicBezTo>
                    <a:pt x="236" y="4992"/>
                    <a:pt x="0" y="4755"/>
                    <a:pt x="0" y="4464"/>
                  </a:cubicBezTo>
                  <a:lnTo>
                    <a:pt x="0" y="0"/>
                  </a:lnTo>
                  <a:lnTo>
                    <a:pt x="384" y="0"/>
                  </a:lnTo>
                  <a:close/>
                </a:path>
              </a:pathLst>
            </a:custGeom>
            <a:solidFill>
              <a:srgbClr val="99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56" name="Freeform 100"/>
            <p:cNvSpPr>
              <a:spLocks/>
            </p:cNvSpPr>
            <p:nvPr/>
          </p:nvSpPr>
          <p:spPr bwMode="auto">
            <a:xfrm>
              <a:off x="3131" y="1850"/>
              <a:ext cx="498" cy="1921"/>
            </a:xfrm>
            <a:custGeom>
              <a:avLst/>
              <a:gdLst/>
              <a:ahLst/>
              <a:cxnLst>
                <a:cxn ang="0">
                  <a:pos x="384" y="0"/>
                </a:cxn>
                <a:cxn ang="0">
                  <a:pos x="384" y="4464"/>
                </a:cxn>
                <a:cxn ang="0">
                  <a:pos x="528" y="4608"/>
                </a:cxn>
                <a:cxn ang="0">
                  <a:pos x="528" y="4608"/>
                </a:cxn>
                <a:cxn ang="0">
                  <a:pos x="1152" y="4608"/>
                </a:cxn>
                <a:cxn ang="0">
                  <a:pos x="1152" y="4416"/>
                </a:cxn>
                <a:cxn ang="0">
                  <a:pos x="1344" y="4800"/>
                </a:cxn>
                <a:cxn ang="0">
                  <a:pos x="1152" y="5184"/>
                </a:cxn>
                <a:cxn ang="0">
                  <a:pos x="1152" y="4992"/>
                </a:cxn>
                <a:cxn ang="0">
                  <a:pos x="528" y="4992"/>
                </a:cxn>
                <a:cxn ang="0">
                  <a:pos x="0" y="4464"/>
                </a:cxn>
                <a:cxn ang="0">
                  <a:pos x="0" y="0"/>
                </a:cxn>
                <a:cxn ang="0">
                  <a:pos x="384" y="0"/>
                </a:cxn>
              </a:cxnLst>
              <a:rect l="0" t="0" r="r" b="b"/>
              <a:pathLst>
                <a:path w="1344" h="5184">
                  <a:moveTo>
                    <a:pt x="384" y="0"/>
                  </a:moveTo>
                  <a:lnTo>
                    <a:pt x="384" y="4464"/>
                  </a:lnTo>
                  <a:cubicBezTo>
                    <a:pt x="384" y="4543"/>
                    <a:pt x="448" y="4608"/>
                    <a:pt x="528" y="4608"/>
                  </a:cubicBezTo>
                  <a:cubicBezTo>
                    <a:pt x="528" y="4608"/>
                    <a:pt x="528" y="4608"/>
                    <a:pt x="528" y="4608"/>
                  </a:cubicBezTo>
                  <a:lnTo>
                    <a:pt x="1152" y="4608"/>
                  </a:lnTo>
                  <a:lnTo>
                    <a:pt x="1152" y="4416"/>
                  </a:lnTo>
                  <a:lnTo>
                    <a:pt x="1344" y="4800"/>
                  </a:lnTo>
                  <a:lnTo>
                    <a:pt x="1152" y="5184"/>
                  </a:lnTo>
                  <a:lnTo>
                    <a:pt x="1152" y="4992"/>
                  </a:lnTo>
                  <a:lnTo>
                    <a:pt x="528" y="4992"/>
                  </a:lnTo>
                  <a:cubicBezTo>
                    <a:pt x="236" y="4992"/>
                    <a:pt x="0" y="4755"/>
                    <a:pt x="0" y="4464"/>
                  </a:cubicBezTo>
                  <a:lnTo>
                    <a:pt x="0" y="0"/>
                  </a:lnTo>
                  <a:lnTo>
                    <a:pt x="384" y="0"/>
                  </a:ln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57" name="Freeform 101"/>
            <p:cNvSpPr>
              <a:spLocks/>
            </p:cNvSpPr>
            <p:nvPr/>
          </p:nvSpPr>
          <p:spPr bwMode="auto">
            <a:xfrm>
              <a:off x="2918" y="1850"/>
              <a:ext cx="569" cy="569"/>
            </a:xfrm>
            <a:custGeom>
              <a:avLst/>
              <a:gdLst/>
              <a:ahLst/>
              <a:cxnLst>
                <a:cxn ang="0">
                  <a:pos x="0" y="768"/>
                </a:cxn>
                <a:cxn ang="0">
                  <a:pos x="768" y="0"/>
                </a:cxn>
                <a:cxn ang="0">
                  <a:pos x="1536" y="768"/>
                </a:cxn>
                <a:cxn ang="0">
                  <a:pos x="1536" y="768"/>
                </a:cxn>
                <a:cxn ang="0">
                  <a:pos x="768" y="1536"/>
                </a:cxn>
                <a:cxn ang="0">
                  <a:pos x="0" y="768"/>
                </a:cxn>
              </a:cxnLst>
              <a:rect l="0" t="0" r="r" b="b"/>
              <a:pathLst>
                <a:path w="1536" h="1536">
                  <a:moveTo>
                    <a:pt x="0" y="768"/>
                  </a:moveTo>
                  <a:cubicBezTo>
                    <a:pt x="0" y="343"/>
                    <a:pt x="343" y="0"/>
                    <a:pt x="768" y="0"/>
                  </a:cubicBezTo>
                  <a:cubicBezTo>
                    <a:pt x="1192" y="0"/>
                    <a:pt x="1536" y="343"/>
                    <a:pt x="1536" y="768"/>
                  </a:cubicBezTo>
                  <a:cubicBezTo>
                    <a:pt x="1536" y="768"/>
                    <a:pt x="1536" y="768"/>
                    <a:pt x="1536" y="768"/>
                  </a:cubicBezTo>
                  <a:cubicBezTo>
                    <a:pt x="1536" y="1192"/>
                    <a:pt x="1192" y="1536"/>
                    <a:pt x="768" y="1536"/>
                  </a:cubicBezTo>
                  <a:cubicBezTo>
                    <a:pt x="343" y="1536"/>
                    <a:pt x="0" y="1192"/>
                    <a:pt x="0" y="768"/>
                  </a:cubicBezTo>
                </a:path>
              </a:pathLst>
            </a:custGeom>
            <a:solidFill>
              <a:srgbClr val="CCFFC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58" name="Freeform 102"/>
            <p:cNvSpPr>
              <a:spLocks/>
            </p:cNvSpPr>
            <p:nvPr/>
          </p:nvSpPr>
          <p:spPr bwMode="auto">
            <a:xfrm>
              <a:off x="2918" y="1850"/>
              <a:ext cx="569" cy="569"/>
            </a:xfrm>
            <a:custGeom>
              <a:avLst/>
              <a:gdLst/>
              <a:ahLst/>
              <a:cxnLst>
                <a:cxn ang="0">
                  <a:pos x="0" y="284"/>
                </a:cxn>
                <a:cxn ang="0">
                  <a:pos x="284" y="0"/>
                </a:cxn>
                <a:cxn ang="0">
                  <a:pos x="569" y="284"/>
                </a:cxn>
                <a:cxn ang="0">
                  <a:pos x="569" y="284"/>
                </a:cxn>
                <a:cxn ang="0">
                  <a:pos x="284" y="569"/>
                </a:cxn>
                <a:cxn ang="0">
                  <a:pos x="0" y="284"/>
                </a:cxn>
              </a:cxnLst>
              <a:rect l="0" t="0" r="r" b="b"/>
              <a:pathLst>
                <a:path w="569" h="569">
                  <a:moveTo>
                    <a:pt x="0" y="284"/>
                  </a:moveTo>
                  <a:cubicBezTo>
                    <a:pt x="0" y="127"/>
                    <a:pt x="127" y="0"/>
                    <a:pt x="284" y="0"/>
                  </a:cubicBezTo>
                  <a:cubicBezTo>
                    <a:pt x="441" y="0"/>
                    <a:pt x="569" y="127"/>
                    <a:pt x="569" y="284"/>
                  </a:cubicBezTo>
                  <a:cubicBezTo>
                    <a:pt x="569" y="284"/>
                    <a:pt x="569" y="284"/>
                    <a:pt x="569" y="284"/>
                  </a:cubicBezTo>
                  <a:cubicBezTo>
                    <a:pt x="569" y="442"/>
                    <a:pt x="441" y="569"/>
                    <a:pt x="284" y="569"/>
                  </a:cubicBezTo>
                  <a:cubicBezTo>
                    <a:pt x="127" y="569"/>
                    <a:pt x="0" y="442"/>
                    <a:pt x="0" y="284"/>
                  </a:cubicBezTo>
                </a:path>
              </a:pathLst>
            </a:custGeom>
            <a:noFill/>
            <a:ln w="17" cap="rnd">
              <a:solidFill>
                <a:srgbClr val="008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60" name="Rectangle 104"/>
            <p:cNvSpPr>
              <a:spLocks noChangeArrowheads="1"/>
            </p:cNvSpPr>
            <p:nvPr/>
          </p:nvSpPr>
          <p:spPr bwMode="auto">
            <a:xfrm>
              <a:off x="2985" y="2032"/>
              <a:ext cx="414" cy="2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rgbClr val="000000"/>
                  </a:solidFill>
                  <a:latin typeface="Arial" pitchFamily="34" charset="0"/>
                  <a:cs typeface="Arial" pitchFamily="34" charset="0"/>
                </a:rPr>
                <a:t>Rx</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PKT</a:t>
              </a:r>
              <a:r>
                <a:rPr kumimoji="0" lang="en-US" sz="1200" b="1" i="0" u="none" strike="noStrike" cap="none" normalizeH="0" baseline="0" dirty="0" smtClean="0">
                  <a:ln>
                    <a:noFill/>
                  </a:ln>
                  <a:solidFill>
                    <a:srgbClr val="000000"/>
                  </a:solidFill>
                  <a:effectLst/>
                  <a:latin typeface="Arial" pitchFamily="34" charset="0"/>
                  <a:cs typeface="Arial" pitchFamily="34" charset="0"/>
                </a:rPr>
                <a:t>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61" name="Rectangle 105"/>
            <p:cNvSpPr>
              <a:spLocks noChangeArrowheads="1"/>
            </p:cNvSpPr>
            <p:nvPr/>
          </p:nvSpPr>
          <p:spPr bwMode="auto">
            <a:xfrm rot="16200000">
              <a:off x="2453" y="2983"/>
              <a:ext cx="83"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62" name="Rectangle 106"/>
            <p:cNvSpPr>
              <a:spLocks noChangeArrowheads="1"/>
            </p:cNvSpPr>
            <p:nvPr/>
          </p:nvSpPr>
          <p:spPr bwMode="auto">
            <a:xfrm rot="16200000">
              <a:off x="2444" y="2938"/>
              <a:ext cx="101"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63" name="Rectangle 107"/>
            <p:cNvSpPr>
              <a:spLocks noChangeArrowheads="1"/>
            </p:cNvSpPr>
            <p:nvPr/>
          </p:nvSpPr>
          <p:spPr bwMode="auto">
            <a:xfrm rot="16200000">
              <a:off x="2444" y="2885"/>
              <a:ext cx="101"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64" name="Rectangle 108"/>
            <p:cNvSpPr>
              <a:spLocks noChangeArrowheads="1"/>
            </p:cNvSpPr>
            <p:nvPr/>
          </p:nvSpPr>
          <p:spPr bwMode="auto">
            <a:xfrm rot="16200000">
              <a:off x="2441" y="2829"/>
              <a:ext cx="107"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65" name="Rectangle 109"/>
            <p:cNvSpPr>
              <a:spLocks noChangeArrowheads="1"/>
            </p:cNvSpPr>
            <p:nvPr/>
          </p:nvSpPr>
          <p:spPr bwMode="auto">
            <a:xfrm>
              <a:off x="3646" y="1648"/>
              <a:ext cx="219"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pop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66" name="Rectangle 110"/>
            <p:cNvSpPr>
              <a:spLocks noChangeArrowheads="1"/>
            </p:cNvSpPr>
            <p:nvPr/>
          </p:nvSpPr>
          <p:spPr bwMode="auto">
            <a:xfrm>
              <a:off x="1846" y="1648"/>
              <a:ext cx="272"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push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67" name="Line 111"/>
            <p:cNvSpPr>
              <a:spLocks noChangeShapeType="1"/>
            </p:cNvSpPr>
            <p:nvPr/>
          </p:nvSpPr>
          <p:spPr bwMode="auto">
            <a:xfrm>
              <a:off x="4197" y="1921"/>
              <a:ext cx="1" cy="1337"/>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68" name="Freeform 112"/>
            <p:cNvSpPr>
              <a:spLocks/>
            </p:cNvSpPr>
            <p:nvPr/>
          </p:nvSpPr>
          <p:spPr bwMode="auto">
            <a:xfrm>
              <a:off x="4166" y="3250"/>
              <a:ext cx="62" cy="94"/>
            </a:xfrm>
            <a:custGeom>
              <a:avLst/>
              <a:gdLst/>
              <a:ahLst/>
              <a:cxnLst>
                <a:cxn ang="0">
                  <a:pos x="62" y="0"/>
                </a:cxn>
                <a:cxn ang="0">
                  <a:pos x="31" y="94"/>
                </a:cxn>
                <a:cxn ang="0">
                  <a:pos x="0" y="0"/>
                </a:cxn>
                <a:cxn ang="0">
                  <a:pos x="62" y="0"/>
                </a:cxn>
              </a:cxnLst>
              <a:rect l="0" t="0" r="r" b="b"/>
              <a:pathLst>
                <a:path w="62" h="94">
                  <a:moveTo>
                    <a:pt x="62" y="0"/>
                  </a:moveTo>
                  <a:lnTo>
                    <a:pt x="31" y="94"/>
                  </a:lnTo>
                  <a:lnTo>
                    <a:pt x="0" y="0"/>
                  </a:lnTo>
                  <a:lnTo>
                    <a:pt x="6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69" name="Line 113"/>
            <p:cNvSpPr>
              <a:spLocks noChangeShapeType="1"/>
            </p:cNvSpPr>
            <p:nvPr/>
          </p:nvSpPr>
          <p:spPr bwMode="auto">
            <a:xfrm>
              <a:off x="4339" y="1921"/>
              <a:ext cx="1" cy="1479"/>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70" name="Freeform 114"/>
            <p:cNvSpPr>
              <a:spLocks/>
            </p:cNvSpPr>
            <p:nvPr/>
          </p:nvSpPr>
          <p:spPr bwMode="auto">
            <a:xfrm>
              <a:off x="4308" y="3392"/>
              <a:ext cx="62" cy="94"/>
            </a:xfrm>
            <a:custGeom>
              <a:avLst/>
              <a:gdLst/>
              <a:ahLst/>
              <a:cxnLst>
                <a:cxn ang="0">
                  <a:pos x="62" y="0"/>
                </a:cxn>
                <a:cxn ang="0">
                  <a:pos x="31" y="94"/>
                </a:cxn>
                <a:cxn ang="0">
                  <a:pos x="0" y="0"/>
                </a:cxn>
                <a:cxn ang="0">
                  <a:pos x="62" y="0"/>
                </a:cxn>
              </a:cxnLst>
              <a:rect l="0" t="0" r="r" b="b"/>
              <a:pathLst>
                <a:path w="62" h="94">
                  <a:moveTo>
                    <a:pt x="62" y="0"/>
                  </a:moveTo>
                  <a:lnTo>
                    <a:pt x="31" y="94"/>
                  </a:lnTo>
                  <a:lnTo>
                    <a:pt x="0" y="0"/>
                  </a:lnTo>
                  <a:lnTo>
                    <a:pt x="6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171" name="Rectangle 115"/>
            <p:cNvSpPr>
              <a:spLocks noChangeArrowheads="1"/>
            </p:cNvSpPr>
            <p:nvPr/>
          </p:nvSpPr>
          <p:spPr bwMode="auto">
            <a:xfrm>
              <a:off x="1870" y="2502"/>
              <a:ext cx="219"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pop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72" name="Rectangle 116"/>
            <p:cNvSpPr>
              <a:spLocks noChangeArrowheads="1"/>
            </p:cNvSpPr>
            <p:nvPr/>
          </p:nvSpPr>
          <p:spPr bwMode="auto">
            <a:xfrm>
              <a:off x="3623" y="2502"/>
              <a:ext cx="272"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push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73" name="Rectangle 117"/>
            <p:cNvSpPr>
              <a:spLocks noChangeArrowheads="1"/>
            </p:cNvSpPr>
            <p:nvPr/>
          </p:nvSpPr>
          <p:spPr bwMode="auto">
            <a:xfrm rot="16200000">
              <a:off x="3144" y="2975"/>
              <a:ext cx="124"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74" name="Rectangle 118"/>
            <p:cNvSpPr>
              <a:spLocks noChangeArrowheads="1"/>
            </p:cNvSpPr>
            <p:nvPr/>
          </p:nvSpPr>
          <p:spPr bwMode="auto">
            <a:xfrm rot="16200000">
              <a:off x="3164" y="2918"/>
              <a:ext cx="83"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75" name="Rectangle 119"/>
            <p:cNvSpPr>
              <a:spLocks noChangeArrowheads="1"/>
            </p:cNvSpPr>
            <p:nvPr/>
          </p:nvSpPr>
          <p:spPr bwMode="auto">
            <a:xfrm rot="16200000">
              <a:off x="3170" y="2888"/>
              <a:ext cx="71"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76" name="Rectangle 120"/>
            <p:cNvSpPr>
              <a:spLocks noChangeArrowheads="1"/>
            </p:cNvSpPr>
            <p:nvPr/>
          </p:nvSpPr>
          <p:spPr bwMode="auto">
            <a:xfrm rot="16200000">
              <a:off x="3167" y="2856"/>
              <a:ext cx="77"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77" name="Rectangle 121"/>
            <p:cNvSpPr>
              <a:spLocks noChangeArrowheads="1"/>
            </p:cNvSpPr>
            <p:nvPr/>
          </p:nvSpPr>
          <p:spPr bwMode="auto">
            <a:xfrm rot="16200000">
              <a:off x="3155" y="2814"/>
              <a:ext cx="101"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3178" name="Rectangle 122"/>
            <p:cNvSpPr>
              <a:spLocks noChangeArrowheads="1"/>
            </p:cNvSpPr>
            <p:nvPr/>
          </p:nvSpPr>
          <p:spPr bwMode="auto">
            <a:xfrm>
              <a:off x="4049" y="4091"/>
              <a:ext cx="515" cy="16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cs typeface="Arial" pitchFamily="34" charset="0"/>
                </a:rPr>
                <a:t>Memory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5"/>
          <p:cNvSpPr txBox="1">
            <a:spLocks noChangeArrowheads="1"/>
          </p:cNvSpPr>
          <p:nvPr/>
        </p:nvSpPr>
        <p:spPr bwMode="auto">
          <a:xfrm>
            <a:off x="304800" y="6443663"/>
            <a:ext cx="8686800" cy="368300"/>
          </a:xfrm>
          <a:prstGeom prst="rect">
            <a:avLst/>
          </a:prstGeom>
          <a:solidFill>
            <a:schemeClr val="bg1"/>
          </a:solidFill>
          <a:ln w="9525">
            <a:noFill/>
            <a:miter lim="800000"/>
            <a:headEnd/>
            <a:tailEnd/>
          </a:ln>
        </p:spPr>
        <p:txBody>
          <a:bodyPr>
            <a:spAutoFit/>
          </a:bodyPr>
          <a:lstStyle/>
          <a:p>
            <a:endParaRPr lang="en-US" dirty="0"/>
          </a:p>
        </p:txBody>
      </p:sp>
      <p:sp>
        <p:nvSpPr>
          <p:cNvPr id="24579" name="Title 1"/>
          <p:cNvSpPr>
            <a:spLocks noGrp="1"/>
          </p:cNvSpPr>
          <p:nvPr>
            <p:ph type="title"/>
          </p:nvPr>
        </p:nvSpPr>
        <p:spPr>
          <a:xfrm>
            <a:off x="152400" y="7938"/>
            <a:ext cx="8839200" cy="838200"/>
          </a:xfrm>
        </p:spPr>
        <p:txBody>
          <a:bodyPr/>
          <a:lstStyle/>
          <a:p>
            <a:pPr eaLnBrk="1" hangingPunct="1"/>
            <a:r>
              <a:rPr lang="en-US" sz="3200" dirty="0" smtClean="0"/>
              <a:t>Example 3  Core-to-Core (Infrastructure) (2)</a:t>
            </a:r>
          </a:p>
        </p:txBody>
      </p:sp>
      <p:sp>
        <p:nvSpPr>
          <p:cNvPr id="24580" name="Content Placeholder 2"/>
          <p:cNvSpPr>
            <a:spLocks noGrp="1"/>
          </p:cNvSpPr>
          <p:nvPr>
            <p:ph sz="half" idx="1"/>
          </p:nvPr>
        </p:nvSpPr>
        <p:spPr>
          <a:xfrm>
            <a:off x="333375" y="830263"/>
            <a:ext cx="8472488" cy="1227137"/>
          </a:xfrm>
        </p:spPr>
        <p:txBody>
          <a:bodyPr/>
          <a:lstStyle/>
          <a:p>
            <a:pPr eaLnBrk="1" hangingPunct="1">
              <a:lnSpc>
                <a:spcPct val="80000"/>
              </a:lnSpc>
              <a:spcBef>
                <a:spcPts val="600"/>
              </a:spcBef>
            </a:pPr>
            <a:r>
              <a:rPr lang="en-US" sz="1800" dirty="0" smtClean="0"/>
              <a:t>The Rx PKTDMA then pushes the finished descriptor to an Rx queue.</a:t>
            </a:r>
          </a:p>
          <a:p>
            <a:pPr eaLnBrk="1" hangingPunct="1">
              <a:lnSpc>
                <a:spcPct val="80000"/>
              </a:lnSpc>
              <a:spcBef>
                <a:spcPts val="600"/>
              </a:spcBef>
            </a:pPr>
            <a:r>
              <a:rPr lang="en-US" sz="1800" dirty="0" smtClean="0"/>
              <a:t>If the Rx queue is an Accumulation queue, the accumulator pops queue and eventually interrupts the DSP with the accumulated list.</a:t>
            </a:r>
          </a:p>
          <a:p>
            <a:pPr eaLnBrk="1" hangingPunct="1">
              <a:lnSpc>
                <a:spcPct val="80000"/>
              </a:lnSpc>
              <a:spcBef>
                <a:spcPts val="600"/>
              </a:spcBef>
            </a:pPr>
            <a:r>
              <a:rPr lang="en-US" sz="1800" dirty="0" smtClean="0"/>
              <a:t>The destination DSP consumes the descriptors and pushes them back to an Rx FDQ.</a:t>
            </a:r>
          </a:p>
        </p:txBody>
      </p:sp>
      <p:grpSp>
        <p:nvGrpSpPr>
          <p:cNvPr id="2" name="Group 3"/>
          <p:cNvGrpSpPr>
            <a:grpSpLocks noChangeAspect="1"/>
          </p:cNvGrpSpPr>
          <p:nvPr/>
        </p:nvGrpSpPr>
        <p:grpSpPr bwMode="auto">
          <a:xfrm>
            <a:off x="1219200" y="1992312"/>
            <a:ext cx="6599238" cy="4713288"/>
            <a:chOff x="768" y="1334"/>
            <a:chExt cx="4157" cy="2969"/>
          </a:xfrm>
        </p:grpSpPr>
        <p:sp>
          <p:nvSpPr>
            <p:cNvPr id="127" name="AutoShape 2"/>
            <p:cNvSpPr>
              <a:spLocks noChangeAspect="1" noChangeArrowheads="1" noTextEdit="1"/>
            </p:cNvSpPr>
            <p:nvPr/>
          </p:nvSpPr>
          <p:spPr bwMode="auto">
            <a:xfrm>
              <a:off x="768" y="1334"/>
              <a:ext cx="4157" cy="29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4"/>
            <p:cNvSpPr>
              <a:spLocks/>
            </p:cNvSpPr>
            <p:nvPr/>
          </p:nvSpPr>
          <p:spPr bwMode="auto">
            <a:xfrm>
              <a:off x="2191" y="2946"/>
              <a:ext cx="1313" cy="1357"/>
            </a:xfrm>
            <a:custGeom>
              <a:avLst/>
              <a:gdLst/>
              <a:ahLst/>
              <a:cxnLst>
                <a:cxn ang="0">
                  <a:pos x="177" y="1699"/>
                </a:cxn>
                <a:cxn ang="0">
                  <a:pos x="165" y="2462"/>
                </a:cxn>
                <a:cxn ang="0">
                  <a:pos x="385" y="2615"/>
                </a:cxn>
                <a:cxn ang="0">
                  <a:pos x="899" y="3290"/>
                </a:cxn>
                <a:cxn ang="0">
                  <a:pos x="1194" y="3188"/>
                </a:cxn>
                <a:cxn ang="0">
                  <a:pos x="1904" y="3505"/>
                </a:cxn>
                <a:cxn ang="0">
                  <a:pos x="2134" y="3244"/>
                </a:cxn>
                <a:cxn ang="0">
                  <a:pos x="3013" y="3023"/>
                </a:cxn>
                <a:cxn ang="0">
                  <a:pos x="3119" y="2581"/>
                </a:cxn>
                <a:cxn ang="0">
                  <a:pos x="3488" y="1847"/>
                </a:cxn>
                <a:cxn ang="0">
                  <a:pos x="3347" y="1538"/>
                </a:cxn>
                <a:cxn ang="0">
                  <a:pos x="3256" y="868"/>
                </a:cxn>
                <a:cxn ang="0">
                  <a:pos x="3044" y="779"/>
                </a:cxn>
                <a:cxn ang="0">
                  <a:pos x="2225" y="229"/>
                </a:cxn>
                <a:cxn ang="0">
                  <a:pos x="1907" y="495"/>
                </a:cxn>
                <a:cxn ang="0">
                  <a:pos x="1018" y="235"/>
                </a:cxn>
                <a:cxn ang="0">
                  <a:pos x="770" y="589"/>
                </a:cxn>
                <a:cxn ang="0">
                  <a:pos x="108" y="1267"/>
                </a:cxn>
                <a:cxn ang="0">
                  <a:pos x="177" y="1699"/>
                </a:cxn>
              </a:cxnLst>
              <a:rect l="0" t="0" r="r" b="b"/>
              <a:pathLst>
                <a:path w="3548" h="3663">
                  <a:moveTo>
                    <a:pt x="177" y="1699"/>
                  </a:moveTo>
                  <a:cubicBezTo>
                    <a:pt x="5" y="1906"/>
                    <a:pt x="0" y="2248"/>
                    <a:pt x="165" y="2462"/>
                  </a:cubicBezTo>
                  <a:cubicBezTo>
                    <a:pt x="225" y="2539"/>
                    <a:pt x="301" y="2592"/>
                    <a:pt x="385" y="2615"/>
                  </a:cubicBezTo>
                  <a:cubicBezTo>
                    <a:pt x="378" y="2979"/>
                    <a:pt x="608" y="3281"/>
                    <a:pt x="899" y="3290"/>
                  </a:cubicBezTo>
                  <a:cubicBezTo>
                    <a:pt x="1003" y="3294"/>
                    <a:pt x="1106" y="3258"/>
                    <a:pt x="1194" y="3188"/>
                  </a:cubicBezTo>
                  <a:cubicBezTo>
                    <a:pt x="1320" y="3521"/>
                    <a:pt x="1638" y="3663"/>
                    <a:pt x="1904" y="3505"/>
                  </a:cubicBezTo>
                  <a:cubicBezTo>
                    <a:pt x="2000" y="3449"/>
                    <a:pt x="2080" y="3358"/>
                    <a:pt x="2134" y="3244"/>
                  </a:cubicBezTo>
                  <a:cubicBezTo>
                    <a:pt x="2426" y="3487"/>
                    <a:pt x="2819" y="3388"/>
                    <a:pt x="3013" y="3023"/>
                  </a:cubicBezTo>
                  <a:cubicBezTo>
                    <a:pt x="3083" y="2892"/>
                    <a:pt x="3120" y="2738"/>
                    <a:pt x="3119" y="2581"/>
                  </a:cubicBezTo>
                  <a:cubicBezTo>
                    <a:pt x="3383" y="2505"/>
                    <a:pt x="3548" y="2177"/>
                    <a:pt x="3488" y="1847"/>
                  </a:cubicBezTo>
                  <a:cubicBezTo>
                    <a:pt x="3467" y="1729"/>
                    <a:pt x="3418" y="1621"/>
                    <a:pt x="3347" y="1538"/>
                  </a:cubicBezTo>
                  <a:cubicBezTo>
                    <a:pt x="3470" y="1321"/>
                    <a:pt x="3429" y="1021"/>
                    <a:pt x="3256" y="868"/>
                  </a:cubicBezTo>
                  <a:cubicBezTo>
                    <a:pt x="3194" y="812"/>
                    <a:pt x="3120" y="782"/>
                    <a:pt x="3044" y="779"/>
                  </a:cubicBezTo>
                  <a:cubicBezTo>
                    <a:pt x="2939" y="344"/>
                    <a:pt x="2573" y="98"/>
                    <a:pt x="2225" y="229"/>
                  </a:cubicBezTo>
                  <a:cubicBezTo>
                    <a:pt x="2100" y="276"/>
                    <a:pt x="1990" y="369"/>
                    <a:pt x="1907" y="495"/>
                  </a:cubicBezTo>
                  <a:cubicBezTo>
                    <a:pt x="1718" y="116"/>
                    <a:pt x="1320" y="0"/>
                    <a:pt x="1018" y="235"/>
                  </a:cubicBezTo>
                  <a:cubicBezTo>
                    <a:pt x="909" y="320"/>
                    <a:pt x="823" y="443"/>
                    <a:pt x="770" y="589"/>
                  </a:cubicBezTo>
                  <a:cubicBezTo>
                    <a:pt x="438" y="548"/>
                    <a:pt x="141" y="851"/>
                    <a:pt x="108" y="1267"/>
                  </a:cubicBezTo>
                  <a:cubicBezTo>
                    <a:pt x="96" y="1416"/>
                    <a:pt x="120" y="1567"/>
                    <a:pt x="177" y="1699"/>
                  </a:cubicBezTo>
                </a:path>
              </a:pathLst>
            </a:custGeom>
            <a:solidFill>
              <a:srgbClr val="C0C0C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p:cNvSpPr>
              <a:spLocks/>
            </p:cNvSpPr>
            <p:nvPr/>
          </p:nvSpPr>
          <p:spPr bwMode="auto">
            <a:xfrm>
              <a:off x="2191" y="2946"/>
              <a:ext cx="1313" cy="1357"/>
            </a:xfrm>
            <a:custGeom>
              <a:avLst/>
              <a:gdLst/>
              <a:ahLst/>
              <a:cxnLst>
                <a:cxn ang="0">
                  <a:pos x="65" y="630"/>
                </a:cxn>
                <a:cxn ang="0">
                  <a:pos x="61" y="912"/>
                </a:cxn>
                <a:cxn ang="0">
                  <a:pos x="142" y="969"/>
                </a:cxn>
                <a:cxn ang="0">
                  <a:pos x="332" y="1219"/>
                </a:cxn>
                <a:cxn ang="0">
                  <a:pos x="442" y="1181"/>
                </a:cxn>
                <a:cxn ang="0">
                  <a:pos x="704" y="1299"/>
                </a:cxn>
                <a:cxn ang="0">
                  <a:pos x="789" y="1202"/>
                </a:cxn>
                <a:cxn ang="0">
                  <a:pos x="1115" y="1120"/>
                </a:cxn>
                <a:cxn ang="0">
                  <a:pos x="1154" y="956"/>
                </a:cxn>
                <a:cxn ang="0">
                  <a:pos x="1291" y="684"/>
                </a:cxn>
                <a:cxn ang="0">
                  <a:pos x="1239" y="570"/>
                </a:cxn>
                <a:cxn ang="0">
                  <a:pos x="1205" y="322"/>
                </a:cxn>
                <a:cxn ang="0">
                  <a:pos x="1126" y="289"/>
                </a:cxn>
                <a:cxn ang="0">
                  <a:pos x="823" y="85"/>
                </a:cxn>
                <a:cxn ang="0">
                  <a:pos x="705" y="183"/>
                </a:cxn>
                <a:cxn ang="0">
                  <a:pos x="376" y="87"/>
                </a:cxn>
                <a:cxn ang="0">
                  <a:pos x="285" y="218"/>
                </a:cxn>
                <a:cxn ang="0">
                  <a:pos x="40" y="469"/>
                </a:cxn>
                <a:cxn ang="0">
                  <a:pos x="65" y="630"/>
                </a:cxn>
              </a:cxnLst>
              <a:rect l="0" t="0" r="r" b="b"/>
              <a:pathLst>
                <a:path w="1313" h="1357">
                  <a:moveTo>
                    <a:pt x="65" y="630"/>
                  </a:moveTo>
                  <a:cubicBezTo>
                    <a:pt x="1" y="706"/>
                    <a:pt x="0" y="833"/>
                    <a:pt x="61" y="912"/>
                  </a:cubicBezTo>
                  <a:cubicBezTo>
                    <a:pt x="83" y="941"/>
                    <a:pt x="111" y="960"/>
                    <a:pt x="142" y="969"/>
                  </a:cubicBezTo>
                  <a:cubicBezTo>
                    <a:pt x="139" y="1104"/>
                    <a:pt x="225" y="1216"/>
                    <a:pt x="332" y="1219"/>
                  </a:cubicBezTo>
                  <a:cubicBezTo>
                    <a:pt x="371" y="1221"/>
                    <a:pt x="409" y="1207"/>
                    <a:pt x="442" y="1181"/>
                  </a:cubicBezTo>
                  <a:cubicBezTo>
                    <a:pt x="488" y="1305"/>
                    <a:pt x="606" y="1357"/>
                    <a:pt x="704" y="1299"/>
                  </a:cubicBezTo>
                  <a:cubicBezTo>
                    <a:pt x="740" y="1278"/>
                    <a:pt x="770" y="1244"/>
                    <a:pt x="789" y="1202"/>
                  </a:cubicBezTo>
                  <a:cubicBezTo>
                    <a:pt x="898" y="1292"/>
                    <a:pt x="1043" y="1255"/>
                    <a:pt x="1115" y="1120"/>
                  </a:cubicBezTo>
                  <a:cubicBezTo>
                    <a:pt x="1141" y="1072"/>
                    <a:pt x="1154" y="1015"/>
                    <a:pt x="1154" y="956"/>
                  </a:cubicBezTo>
                  <a:cubicBezTo>
                    <a:pt x="1252" y="928"/>
                    <a:pt x="1313" y="807"/>
                    <a:pt x="1291" y="684"/>
                  </a:cubicBezTo>
                  <a:cubicBezTo>
                    <a:pt x="1283" y="641"/>
                    <a:pt x="1265" y="601"/>
                    <a:pt x="1239" y="570"/>
                  </a:cubicBezTo>
                  <a:cubicBezTo>
                    <a:pt x="1284" y="489"/>
                    <a:pt x="1269" y="378"/>
                    <a:pt x="1205" y="322"/>
                  </a:cubicBezTo>
                  <a:cubicBezTo>
                    <a:pt x="1182" y="301"/>
                    <a:pt x="1154" y="290"/>
                    <a:pt x="1126" y="289"/>
                  </a:cubicBezTo>
                  <a:cubicBezTo>
                    <a:pt x="1087" y="127"/>
                    <a:pt x="952" y="36"/>
                    <a:pt x="823" y="85"/>
                  </a:cubicBezTo>
                  <a:cubicBezTo>
                    <a:pt x="777" y="102"/>
                    <a:pt x="736" y="137"/>
                    <a:pt x="705" y="183"/>
                  </a:cubicBezTo>
                  <a:cubicBezTo>
                    <a:pt x="636" y="43"/>
                    <a:pt x="488" y="0"/>
                    <a:pt x="376" y="87"/>
                  </a:cubicBezTo>
                  <a:cubicBezTo>
                    <a:pt x="336" y="119"/>
                    <a:pt x="304" y="164"/>
                    <a:pt x="285" y="218"/>
                  </a:cubicBezTo>
                  <a:cubicBezTo>
                    <a:pt x="162" y="203"/>
                    <a:pt x="52" y="315"/>
                    <a:pt x="40" y="469"/>
                  </a:cubicBezTo>
                  <a:cubicBezTo>
                    <a:pt x="35" y="525"/>
                    <a:pt x="44" y="581"/>
                    <a:pt x="65" y="630"/>
                  </a:cubicBezTo>
                </a:path>
              </a:pathLst>
            </a:cu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6"/>
            <p:cNvSpPr>
              <a:spLocks/>
            </p:cNvSpPr>
            <p:nvPr/>
          </p:nvSpPr>
          <p:spPr bwMode="auto">
            <a:xfrm>
              <a:off x="786" y="1352"/>
              <a:ext cx="4122" cy="1494"/>
            </a:xfrm>
            <a:custGeom>
              <a:avLst/>
              <a:gdLst/>
              <a:ahLst/>
              <a:cxnLst>
                <a:cxn ang="0">
                  <a:pos x="10944" y="4032"/>
                </a:cxn>
                <a:cxn ang="0">
                  <a:pos x="11136" y="3840"/>
                </a:cxn>
                <a:cxn ang="0">
                  <a:pos x="11136" y="3840"/>
                </a:cxn>
                <a:cxn ang="0">
                  <a:pos x="11136" y="192"/>
                </a:cxn>
                <a:cxn ang="0">
                  <a:pos x="10944" y="0"/>
                </a:cxn>
                <a:cxn ang="0">
                  <a:pos x="10944" y="0"/>
                </a:cxn>
                <a:cxn ang="0">
                  <a:pos x="192" y="0"/>
                </a:cxn>
                <a:cxn ang="0">
                  <a:pos x="0" y="192"/>
                </a:cxn>
                <a:cxn ang="0">
                  <a:pos x="0" y="192"/>
                </a:cxn>
                <a:cxn ang="0">
                  <a:pos x="0" y="3840"/>
                </a:cxn>
                <a:cxn ang="0">
                  <a:pos x="192" y="4032"/>
                </a:cxn>
                <a:cxn ang="0">
                  <a:pos x="192" y="4032"/>
                </a:cxn>
                <a:cxn ang="0">
                  <a:pos x="10944" y="4032"/>
                </a:cxn>
              </a:cxnLst>
              <a:rect l="0" t="0" r="r" b="b"/>
              <a:pathLst>
                <a:path w="11136" h="4032">
                  <a:moveTo>
                    <a:pt x="10944" y="4032"/>
                  </a:moveTo>
                  <a:cubicBezTo>
                    <a:pt x="11050" y="4032"/>
                    <a:pt x="11136" y="3946"/>
                    <a:pt x="11136" y="3840"/>
                  </a:cubicBezTo>
                  <a:lnTo>
                    <a:pt x="11136" y="3840"/>
                  </a:lnTo>
                  <a:lnTo>
                    <a:pt x="11136" y="192"/>
                  </a:lnTo>
                  <a:cubicBezTo>
                    <a:pt x="11136" y="85"/>
                    <a:pt x="11050" y="0"/>
                    <a:pt x="10944" y="0"/>
                  </a:cubicBezTo>
                  <a:lnTo>
                    <a:pt x="10944" y="0"/>
                  </a:lnTo>
                  <a:lnTo>
                    <a:pt x="192" y="0"/>
                  </a:lnTo>
                  <a:cubicBezTo>
                    <a:pt x="85" y="0"/>
                    <a:pt x="0" y="85"/>
                    <a:pt x="0" y="192"/>
                  </a:cubicBezTo>
                  <a:lnTo>
                    <a:pt x="0" y="192"/>
                  </a:lnTo>
                  <a:lnTo>
                    <a:pt x="0" y="3840"/>
                  </a:lnTo>
                  <a:cubicBezTo>
                    <a:pt x="0" y="3946"/>
                    <a:pt x="85" y="4032"/>
                    <a:pt x="192" y="4032"/>
                  </a:cubicBezTo>
                  <a:lnTo>
                    <a:pt x="192" y="4032"/>
                  </a:lnTo>
                  <a:lnTo>
                    <a:pt x="10944" y="4032"/>
                  </a:lnTo>
                  <a:close/>
                </a:path>
              </a:pathLst>
            </a:custGeom>
            <a:solidFill>
              <a:srgbClr val="FFFF9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7"/>
            <p:cNvSpPr>
              <a:spLocks/>
            </p:cNvSpPr>
            <p:nvPr/>
          </p:nvSpPr>
          <p:spPr bwMode="auto">
            <a:xfrm>
              <a:off x="786" y="1352"/>
              <a:ext cx="4122" cy="1494"/>
            </a:xfrm>
            <a:custGeom>
              <a:avLst/>
              <a:gdLst/>
              <a:ahLst/>
              <a:cxnLst>
                <a:cxn ang="0">
                  <a:pos x="10944" y="4032"/>
                </a:cxn>
                <a:cxn ang="0">
                  <a:pos x="11136" y="3840"/>
                </a:cxn>
                <a:cxn ang="0">
                  <a:pos x="11136" y="3840"/>
                </a:cxn>
                <a:cxn ang="0">
                  <a:pos x="11136" y="192"/>
                </a:cxn>
                <a:cxn ang="0">
                  <a:pos x="10944" y="0"/>
                </a:cxn>
                <a:cxn ang="0">
                  <a:pos x="10944" y="0"/>
                </a:cxn>
                <a:cxn ang="0">
                  <a:pos x="192" y="0"/>
                </a:cxn>
                <a:cxn ang="0">
                  <a:pos x="0" y="192"/>
                </a:cxn>
                <a:cxn ang="0">
                  <a:pos x="0" y="192"/>
                </a:cxn>
                <a:cxn ang="0">
                  <a:pos x="0" y="3840"/>
                </a:cxn>
                <a:cxn ang="0">
                  <a:pos x="192" y="4032"/>
                </a:cxn>
                <a:cxn ang="0">
                  <a:pos x="192" y="4032"/>
                </a:cxn>
                <a:cxn ang="0">
                  <a:pos x="10944" y="4032"/>
                </a:cxn>
              </a:cxnLst>
              <a:rect l="0" t="0" r="r" b="b"/>
              <a:pathLst>
                <a:path w="11136" h="4032">
                  <a:moveTo>
                    <a:pt x="10944" y="4032"/>
                  </a:moveTo>
                  <a:cubicBezTo>
                    <a:pt x="11050" y="4032"/>
                    <a:pt x="11136" y="3946"/>
                    <a:pt x="11136" y="3840"/>
                  </a:cubicBezTo>
                  <a:lnTo>
                    <a:pt x="11136" y="3840"/>
                  </a:lnTo>
                  <a:lnTo>
                    <a:pt x="11136" y="192"/>
                  </a:lnTo>
                  <a:cubicBezTo>
                    <a:pt x="11136" y="85"/>
                    <a:pt x="11050" y="0"/>
                    <a:pt x="10944" y="0"/>
                  </a:cubicBezTo>
                  <a:lnTo>
                    <a:pt x="10944" y="0"/>
                  </a:lnTo>
                  <a:lnTo>
                    <a:pt x="192" y="0"/>
                  </a:lnTo>
                  <a:cubicBezTo>
                    <a:pt x="85" y="0"/>
                    <a:pt x="0" y="85"/>
                    <a:pt x="0" y="192"/>
                  </a:cubicBezTo>
                  <a:lnTo>
                    <a:pt x="0" y="192"/>
                  </a:lnTo>
                  <a:lnTo>
                    <a:pt x="0" y="3840"/>
                  </a:lnTo>
                  <a:cubicBezTo>
                    <a:pt x="0" y="3946"/>
                    <a:pt x="85" y="4032"/>
                    <a:pt x="192" y="4032"/>
                  </a:cubicBezTo>
                  <a:lnTo>
                    <a:pt x="192" y="4032"/>
                  </a:lnTo>
                  <a:lnTo>
                    <a:pt x="10944" y="4032"/>
                  </a:lnTo>
                  <a:close/>
                </a:path>
              </a:pathLst>
            </a:cu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8"/>
            <p:cNvSpPr>
              <a:spLocks/>
            </p:cNvSpPr>
            <p:nvPr/>
          </p:nvSpPr>
          <p:spPr bwMode="auto">
            <a:xfrm>
              <a:off x="786" y="2988"/>
              <a:ext cx="1279" cy="1281"/>
            </a:xfrm>
            <a:custGeom>
              <a:avLst/>
              <a:gdLst/>
              <a:ahLst/>
              <a:cxnLst>
                <a:cxn ang="0">
                  <a:pos x="3264" y="3456"/>
                </a:cxn>
                <a:cxn ang="0">
                  <a:pos x="3456" y="3264"/>
                </a:cxn>
                <a:cxn ang="0">
                  <a:pos x="3456" y="192"/>
                </a:cxn>
                <a:cxn ang="0">
                  <a:pos x="3264" y="0"/>
                </a:cxn>
                <a:cxn ang="0">
                  <a:pos x="192" y="0"/>
                </a:cxn>
                <a:cxn ang="0">
                  <a:pos x="0" y="192"/>
                </a:cxn>
                <a:cxn ang="0">
                  <a:pos x="0" y="192"/>
                </a:cxn>
                <a:cxn ang="0">
                  <a:pos x="0" y="3264"/>
                </a:cxn>
                <a:cxn ang="0">
                  <a:pos x="192" y="3456"/>
                </a:cxn>
                <a:cxn ang="0">
                  <a:pos x="192" y="3456"/>
                </a:cxn>
                <a:cxn ang="0">
                  <a:pos x="3264" y="3456"/>
                </a:cxn>
              </a:cxnLst>
              <a:rect l="0" t="0" r="r" b="b"/>
              <a:pathLst>
                <a:path w="3456" h="3456">
                  <a:moveTo>
                    <a:pt x="3264" y="3456"/>
                  </a:moveTo>
                  <a:cubicBezTo>
                    <a:pt x="3370" y="3456"/>
                    <a:pt x="3456" y="3370"/>
                    <a:pt x="3456" y="3264"/>
                  </a:cubicBezTo>
                  <a:lnTo>
                    <a:pt x="3456" y="192"/>
                  </a:lnTo>
                  <a:cubicBezTo>
                    <a:pt x="3456" y="85"/>
                    <a:pt x="3370" y="0"/>
                    <a:pt x="3264" y="0"/>
                  </a:cubicBezTo>
                  <a:lnTo>
                    <a:pt x="192" y="0"/>
                  </a:lnTo>
                  <a:cubicBezTo>
                    <a:pt x="85" y="0"/>
                    <a:pt x="0" y="85"/>
                    <a:pt x="0" y="192"/>
                  </a:cubicBezTo>
                  <a:lnTo>
                    <a:pt x="0" y="192"/>
                  </a:lnTo>
                  <a:lnTo>
                    <a:pt x="0" y="3264"/>
                  </a:lnTo>
                  <a:cubicBezTo>
                    <a:pt x="0" y="3370"/>
                    <a:pt x="85" y="3456"/>
                    <a:pt x="192" y="3456"/>
                  </a:cubicBezTo>
                  <a:lnTo>
                    <a:pt x="192" y="3456"/>
                  </a:lnTo>
                  <a:lnTo>
                    <a:pt x="3264" y="3456"/>
                  </a:lnTo>
                  <a:close/>
                </a:path>
              </a:pathLst>
            </a:custGeom>
            <a:solidFill>
              <a:srgbClr val="FFFF9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9"/>
            <p:cNvSpPr>
              <a:spLocks/>
            </p:cNvSpPr>
            <p:nvPr/>
          </p:nvSpPr>
          <p:spPr bwMode="auto">
            <a:xfrm>
              <a:off x="786" y="2988"/>
              <a:ext cx="1279" cy="1281"/>
            </a:xfrm>
            <a:custGeom>
              <a:avLst/>
              <a:gdLst/>
              <a:ahLst/>
              <a:cxnLst>
                <a:cxn ang="0">
                  <a:pos x="3264" y="3456"/>
                </a:cxn>
                <a:cxn ang="0">
                  <a:pos x="3456" y="3264"/>
                </a:cxn>
                <a:cxn ang="0">
                  <a:pos x="3456" y="192"/>
                </a:cxn>
                <a:cxn ang="0">
                  <a:pos x="3264" y="0"/>
                </a:cxn>
                <a:cxn ang="0">
                  <a:pos x="192" y="0"/>
                </a:cxn>
                <a:cxn ang="0">
                  <a:pos x="0" y="192"/>
                </a:cxn>
                <a:cxn ang="0">
                  <a:pos x="0" y="192"/>
                </a:cxn>
                <a:cxn ang="0">
                  <a:pos x="0" y="3264"/>
                </a:cxn>
                <a:cxn ang="0">
                  <a:pos x="192" y="3456"/>
                </a:cxn>
                <a:cxn ang="0">
                  <a:pos x="192" y="3456"/>
                </a:cxn>
                <a:cxn ang="0">
                  <a:pos x="3264" y="3456"/>
                </a:cxn>
              </a:cxnLst>
              <a:rect l="0" t="0" r="r" b="b"/>
              <a:pathLst>
                <a:path w="3456" h="3456">
                  <a:moveTo>
                    <a:pt x="3264" y="3456"/>
                  </a:moveTo>
                  <a:cubicBezTo>
                    <a:pt x="3370" y="3456"/>
                    <a:pt x="3456" y="3370"/>
                    <a:pt x="3456" y="3264"/>
                  </a:cubicBezTo>
                  <a:lnTo>
                    <a:pt x="3456" y="192"/>
                  </a:lnTo>
                  <a:cubicBezTo>
                    <a:pt x="3456" y="85"/>
                    <a:pt x="3370" y="0"/>
                    <a:pt x="3264" y="0"/>
                  </a:cubicBezTo>
                  <a:lnTo>
                    <a:pt x="192" y="0"/>
                  </a:lnTo>
                  <a:cubicBezTo>
                    <a:pt x="85" y="0"/>
                    <a:pt x="0" y="85"/>
                    <a:pt x="0" y="192"/>
                  </a:cubicBezTo>
                  <a:lnTo>
                    <a:pt x="0" y="192"/>
                  </a:lnTo>
                  <a:lnTo>
                    <a:pt x="0" y="3264"/>
                  </a:lnTo>
                  <a:cubicBezTo>
                    <a:pt x="0" y="3370"/>
                    <a:pt x="85" y="3456"/>
                    <a:pt x="192" y="3456"/>
                  </a:cubicBezTo>
                  <a:lnTo>
                    <a:pt x="192" y="3456"/>
                  </a:lnTo>
                  <a:lnTo>
                    <a:pt x="3264" y="3456"/>
                  </a:lnTo>
                  <a:close/>
                </a:path>
              </a:pathLst>
            </a:cu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Rectangle 10"/>
            <p:cNvSpPr>
              <a:spLocks noChangeArrowheads="1"/>
            </p:cNvSpPr>
            <p:nvPr/>
          </p:nvSpPr>
          <p:spPr bwMode="auto">
            <a:xfrm>
              <a:off x="1141" y="1636"/>
              <a:ext cx="711" cy="285"/>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Rectangle 11"/>
            <p:cNvSpPr>
              <a:spLocks noChangeArrowheads="1"/>
            </p:cNvSpPr>
            <p:nvPr/>
          </p:nvSpPr>
          <p:spPr bwMode="auto">
            <a:xfrm>
              <a:off x="1141" y="1636"/>
              <a:ext cx="711"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Rectangle 12"/>
            <p:cNvSpPr>
              <a:spLocks noChangeArrowheads="1"/>
            </p:cNvSpPr>
            <p:nvPr/>
          </p:nvSpPr>
          <p:spPr bwMode="auto">
            <a:xfrm>
              <a:off x="1710" y="1494"/>
              <a:ext cx="284" cy="569"/>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Rectangle 13"/>
            <p:cNvSpPr>
              <a:spLocks noChangeArrowheads="1"/>
            </p:cNvSpPr>
            <p:nvPr/>
          </p:nvSpPr>
          <p:spPr bwMode="auto">
            <a:xfrm>
              <a:off x="1141" y="1636"/>
              <a:ext cx="142" cy="28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Rectangle 14"/>
            <p:cNvSpPr>
              <a:spLocks noChangeArrowheads="1"/>
            </p:cNvSpPr>
            <p:nvPr/>
          </p:nvSpPr>
          <p:spPr bwMode="auto">
            <a:xfrm>
              <a:off x="1141" y="1636"/>
              <a:ext cx="142"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Rectangle 15"/>
            <p:cNvSpPr>
              <a:spLocks noChangeArrowheads="1"/>
            </p:cNvSpPr>
            <p:nvPr/>
          </p:nvSpPr>
          <p:spPr bwMode="auto">
            <a:xfrm>
              <a:off x="999" y="2348"/>
              <a:ext cx="711" cy="284"/>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Rectangle 16"/>
            <p:cNvSpPr>
              <a:spLocks noChangeArrowheads="1"/>
            </p:cNvSpPr>
            <p:nvPr/>
          </p:nvSpPr>
          <p:spPr bwMode="auto">
            <a:xfrm>
              <a:off x="999" y="2348"/>
              <a:ext cx="711"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Rectangle 17"/>
            <p:cNvSpPr>
              <a:spLocks noChangeArrowheads="1"/>
            </p:cNvSpPr>
            <p:nvPr/>
          </p:nvSpPr>
          <p:spPr bwMode="auto">
            <a:xfrm>
              <a:off x="857" y="2277"/>
              <a:ext cx="284"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Rectangle 18"/>
            <p:cNvSpPr>
              <a:spLocks noChangeArrowheads="1"/>
            </p:cNvSpPr>
            <p:nvPr/>
          </p:nvSpPr>
          <p:spPr bwMode="auto">
            <a:xfrm>
              <a:off x="1230" y="2217"/>
              <a:ext cx="442"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smtClean="0">
                  <a:solidFill>
                    <a:srgbClr val="000000"/>
                  </a:solidFill>
                  <a:latin typeface="Arial" pitchFamily="34" charset="0"/>
                  <a:cs typeface="Arial" pitchFamily="34" charset="0"/>
                </a:rPr>
                <a:t>T</a:t>
              </a:r>
              <a:r>
                <a:rPr kumimoji="0" lang="en-US" sz="1200" b="1" i="0" u="none" strike="noStrike" cap="none" normalizeH="0" baseline="0" dirty="0" smtClean="0">
                  <a:ln>
                    <a:noFill/>
                  </a:ln>
                  <a:solidFill>
                    <a:srgbClr val="000000"/>
                  </a:solidFill>
                  <a:effectLst/>
                  <a:latin typeface="Arial" pitchFamily="34" charset="0"/>
                  <a:cs typeface="Arial" pitchFamily="34" charset="0"/>
                </a:rPr>
                <a:t>x Queue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 name="Rectangle 19"/>
            <p:cNvSpPr>
              <a:spLocks noChangeArrowheads="1"/>
            </p:cNvSpPr>
            <p:nvPr/>
          </p:nvSpPr>
          <p:spPr bwMode="auto">
            <a:xfrm>
              <a:off x="1568" y="2348"/>
              <a:ext cx="142" cy="284"/>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Rectangle 20"/>
            <p:cNvSpPr>
              <a:spLocks noChangeArrowheads="1"/>
            </p:cNvSpPr>
            <p:nvPr/>
          </p:nvSpPr>
          <p:spPr bwMode="auto">
            <a:xfrm>
              <a:off x="1568" y="2348"/>
              <a:ext cx="142"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Rectangle 21"/>
            <p:cNvSpPr>
              <a:spLocks noChangeArrowheads="1"/>
            </p:cNvSpPr>
            <p:nvPr/>
          </p:nvSpPr>
          <p:spPr bwMode="auto">
            <a:xfrm>
              <a:off x="999" y="3593"/>
              <a:ext cx="426"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Rectangle 22"/>
            <p:cNvSpPr>
              <a:spLocks noChangeArrowheads="1"/>
            </p:cNvSpPr>
            <p:nvPr/>
          </p:nvSpPr>
          <p:spPr bwMode="auto">
            <a:xfrm>
              <a:off x="999" y="3593"/>
              <a:ext cx="426"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Rectangle 23"/>
            <p:cNvSpPr>
              <a:spLocks noChangeArrowheads="1"/>
            </p:cNvSpPr>
            <p:nvPr/>
          </p:nvSpPr>
          <p:spPr bwMode="auto">
            <a:xfrm>
              <a:off x="1076" y="3747"/>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8" name="Line 24"/>
            <p:cNvSpPr>
              <a:spLocks noChangeShapeType="1"/>
            </p:cNvSpPr>
            <p:nvPr/>
          </p:nvSpPr>
          <p:spPr bwMode="auto">
            <a:xfrm>
              <a:off x="1212" y="1921"/>
              <a:ext cx="1" cy="1586"/>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25"/>
            <p:cNvSpPr>
              <a:spLocks/>
            </p:cNvSpPr>
            <p:nvPr/>
          </p:nvSpPr>
          <p:spPr bwMode="auto">
            <a:xfrm>
              <a:off x="1181" y="3499"/>
              <a:ext cx="62" cy="94"/>
            </a:xfrm>
            <a:custGeom>
              <a:avLst/>
              <a:gdLst/>
              <a:ahLst/>
              <a:cxnLst>
                <a:cxn ang="0">
                  <a:pos x="62" y="0"/>
                </a:cxn>
                <a:cxn ang="0">
                  <a:pos x="31" y="94"/>
                </a:cxn>
                <a:cxn ang="0">
                  <a:pos x="0" y="0"/>
                </a:cxn>
                <a:cxn ang="0">
                  <a:pos x="62" y="0"/>
                </a:cxn>
              </a:cxnLst>
              <a:rect l="0" t="0" r="r" b="b"/>
              <a:pathLst>
                <a:path w="62" h="94">
                  <a:moveTo>
                    <a:pt x="62" y="0"/>
                  </a:moveTo>
                  <a:lnTo>
                    <a:pt x="31" y="94"/>
                  </a:lnTo>
                  <a:lnTo>
                    <a:pt x="0" y="0"/>
                  </a:lnTo>
                  <a:lnTo>
                    <a:pt x="6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Line 26"/>
            <p:cNvSpPr>
              <a:spLocks noChangeShapeType="1"/>
            </p:cNvSpPr>
            <p:nvPr/>
          </p:nvSpPr>
          <p:spPr bwMode="auto">
            <a:xfrm>
              <a:off x="1354" y="2632"/>
              <a:ext cx="1" cy="732"/>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7"/>
            <p:cNvSpPr>
              <a:spLocks/>
            </p:cNvSpPr>
            <p:nvPr/>
          </p:nvSpPr>
          <p:spPr bwMode="auto">
            <a:xfrm>
              <a:off x="1323" y="3357"/>
              <a:ext cx="62" cy="94"/>
            </a:xfrm>
            <a:custGeom>
              <a:avLst/>
              <a:gdLst/>
              <a:ahLst/>
              <a:cxnLst>
                <a:cxn ang="0">
                  <a:pos x="62" y="0"/>
                </a:cxn>
                <a:cxn ang="0">
                  <a:pos x="31" y="94"/>
                </a:cxn>
                <a:cxn ang="0">
                  <a:pos x="0" y="0"/>
                </a:cxn>
                <a:cxn ang="0">
                  <a:pos x="62" y="0"/>
                </a:cxn>
              </a:cxnLst>
              <a:rect l="0" t="0" r="r" b="b"/>
              <a:pathLst>
                <a:path w="62" h="94">
                  <a:moveTo>
                    <a:pt x="62" y="0"/>
                  </a:moveTo>
                  <a:lnTo>
                    <a:pt x="31" y="94"/>
                  </a:lnTo>
                  <a:lnTo>
                    <a:pt x="0" y="0"/>
                  </a:lnTo>
                  <a:lnTo>
                    <a:pt x="6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Line 28"/>
            <p:cNvSpPr>
              <a:spLocks noChangeShapeType="1"/>
            </p:cNvSpPr>
            <p:nvPr/>
          </p:nvSpPr>
          <p:spPr bwMode="auto">
            <a:xfrm>
              <a:off x="1496" y="2632"/>
              <a:ext cx="1" cy="590"/>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9"/>
            <p:cNvSpPr>
              <a:spLocks/>
            </p:cNvSpPr>
            <p:nvPr/>
          </p:nvSpPr>
          <p:spPr bwMode="auto">
            <a:xfrm>
              <a:off x="1465" y="3214"/>
              <a:ext cx="63" cy="94"/>
            </a:xfrm>
            <a:custGeom>
              <a:avLst/>
              <a:gdLst/>
              <a:ahLst/>
              <a:cxnLst>
                <a:cxn ang="0">
                  <a:pos x="63" y="0"/>
                </a:cxn>
                <a:cxn ang="0">
                  <a:pos x="31" y="94"/>
                </a:cxn>
                <a:cxn ang="0">
                  <a:pos x="0" y="0"/>
                </a:cxn>
                <a:cxn ang="0">
                  <a:pos x="63" y="0"/>
                </a:cxn>
              </a:cxnLst>
              <a:rect l="0" t="0" r="r" b="b"/>
              <a:pathLst>
                <a:path w="63" h="94">
                  <a:moveTo>
                    <a:pt x="63" y="0"/>
                  </a:moveTo>
                  <a:lnTo>
                    <a:pt x="31" y="94"/>
                  </a:lnTo>
                  <a:lnTo>
                    <a:pt x="0" y="0"/>
                  </a:lnTo>
                  <a:lnTo>
                    <a:pt x="6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Rectangle 30"/>
            <p:cNvSpPr>
              <a:spLocks noChangeArrowheads="1"/>
            </p:cNvSpPr>
            <p:nvPr/>
          </p:nvSpPr>
          <p:spPr bwMode="auto">
            <a:xfrm>
              <a:off x="1141" y="3451"/>
              <a:ext cx="427" cy="427"/>
            </a:xfrm>
            <a:prstGeom prst="rect">
              <a:avLst/>
            </a:prstGeom>
            <a:solidFill>
              <a:srgbClr val="99CC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Rectangle 31"/>
            <p:cNvSpPr>
              <a:spLocks noChangeArrowheads="1"/>
            </p:cNvSpPr>
            <p:nvPr/>
          </p:nvSpPr>
          <p:spPr bwMode="auto">
            <a:xfrm>
              <a:off x="1141" y="3451"/>
              <a:ext cx="427"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Rectangle 32"/>
            <p:cNvSpPr>
              <a:spLocks noChangeArrowheads="1"/>
            </p:cNvSpPr>
            <p:nvPr/>
          </p:nvSpPr>
          <p:spPr bwMode="auto">
            <a:xfrm>
              <a:off x="1218" y="3605"/>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7" name="Rectangle 33"/>
            <p:cNvSpPr>
              <a:spLocks noChangeArrowheads="1"/>
            </p:cNvSpPr>
            <p:nvPr/>
          </p:nvSpPr>
          <p:spPr bwMode="auto">
            <a:xfrm>
              <a:off x="1283" y="3308"/>
              <a:ext cx="427" cy="427"/>
            </a:xfrm>
            <a:prstGeom prst="rect">
              <a:avLst/>
            </a:prstGeom>
            <a:solidFill>
              <a:srgbClr val="99CC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Rectangle 34"/>
            <p:cNvSpPr>
              <a:spLocks noChangeArrowheads="1"/>
            </p:cNvSpPr>
            <p:nvPr/>
          </p:nvSpPr>
          <p:spPr bwMode="auto">
            <a:xfrm>
              <a:off x="1283" y="3308"/>
              <a:ext cx="427"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Rectangle 35"/>
            <p:cNvSpPr>
              <a:spLocks noChangeArrowheads="1"/>
            </p:cNvSpPr>
            <p:nvPr/>
          </p:nvSpPr>
          <p:spPr bwMode="auto">
            <a:xfrm>
              <a:off x="1360" y="3462"/>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0" name="Rectangle 36"/>
            <p:cNvSpPr>
              <a:spLocks noChangeArrowheads="1"/>
            </p:cNvSpPr>
            <p:nvPr/>
          </p:nvSpPr>
          <p:spPr bwMode="auto">
            <a:xfrm>
              <a:off x="1425" y="3166"/>
              <a:ext cx="427" cy="427"/>
            </a:xfrm>
            <a:prstGeom prst="rect">
              <a:avLst/>
            </a:prstGeom>
            <a:solidFill>
              <a:srgbClr val="99CC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Rectangle 37"/>
            <p:cNvSpPr>
              <a:spLocks noChangeArrowheads="1"/>
            </p:cNvSpPr>
            <p:nvPr/>
          </p:nvSpPr>
          <p:spPr bwMode="auto">
            <a:xfrm>
              <a:off x="1425" y="3166"/>
              <a:ext cx="427"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Rectangle 38"/>
            <p:cNvSpPr>
              <a:spLocks noChangeArrowheads="1"/>
            </p:cNvSpPr>
            <p:nvPr/>
          </p:nvSpPr>
          <p:spPr bwMode="auto">
            <a:xfrm>
              <a:off x="1502" y="3320"/>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3" name="Line 39"/>
            <p:cNvSpPr>
              <a:spLocks noChangeShapeType="1"/>
            </p:cNvSpPr>
            <p:nvPr/>
          </p:nvSpPr>
          <p:spPr bwMode="auto">
            <a:xfrm>
              <a:off x="1639" y="2632"/>
              <a:ext cx="1" cy="448"/>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40"/>
            <p:cNvSpPr>
              <a:spLocks/>
            </p:cNvSpPr>
            <p:nvPr/>
          </p:nvSpPr>
          <p:spPr bwMode="auto">
            <a:xfrm>
              <a:off x="1607" y="3072"/>
              <a:ext cx="63" cy="94"/>
            </a:xfrm>
            <a:custGeom>
              <a:avLst/>
              <a:gdLst/>
              <a:ahLst/>
              <a:cxnLst>
                <a:cxn ang="0">
                  <a:pos x="63" y="0"/>
                </a:cxn>
                <a:cxn ang="0">
                  <a:pos x="32" y="94"/>
                </a:cxn>
                <a:cxn ang="0">
                  <a:pos x="0" y="0"/>
                </a:cxn>
                <a:cxn ang="0">
                  <a:pos x="63" y="0"/>
                </a:cxn>
              </a:cxnLst>
              <a:rect l="0" t="0" r="r" b="b"/>
              <a:pathLst>
                <a:path w="63" h="94">
                  <a:moveTo>
                    <a:pt x="63" y="0"/>
                  </a:moveTo>
                  <a:lnTo>
                    <a:pt x="32" y="94"/>
                  </a:lnTo>
                  <a:lnTo>
                    <a:pt x="0" y="0"/>
                  </a:lnTo>
                  <a:lnTo>
                    <a:pt x="6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Rectangle 41"/>
            <p:cNvSpPr>
              <a:spLocks noChangeArrowheads="1"/>
            </p:cNvSpPr>
            <p:nvPr/>
          </p:nvSpPr>
          <p:spPr bwMode="auto">
            <a:xfrm>
              <a:off x="1425" y="2348"/>
              <a:ext cx="143" cy="284"/>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Rectangle 42"/>
            <p:cNvSpPr>
              <a:spLocks noChangeArrowheads="1"/>
            </p:cNvSpPr>
            <p:nvPr/>
          </p:nvSpPr>
          <p:spPr bwMode="auto">
            <a:xfrm>
              <a:off x="1425" y="2348"/>
              <a:ext cx="143"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Rectangle 43"/>
            <p:cNvSpPr>
              <a:spLocks noChangeArrowheads="1"/>
            </p:cNvSpPr>
            <p:nvPr/>
          </p:nvSpPr>
          <p:spPr bwMode="auto">
            <a:xfrm>
              <a:off x="1283" y="2348"/>
              <a:ext cx="142" cy="284"/>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Rectangle 44"/>
            <p:cNvSpPr>
              <a:spLocks noChangeArrowheads="1"/>
            </p:cNvSpPr>
            <p:nvPr/>
          </p:nvSpPr>
          <p:spPr bwMode="auto">
            <a:xfrm>
              <a:off x="1283" y="2348"/>
              <a:ext cx="142"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45"/>
            <p:cNvSpPr>
              <a:spLocks/>
            </p:cNvSpPr>
            <p:nvPr/>
          </p:nvSpPr>
          <p:spPr bwMode="auto">
            <a:xfrm>
              <a:off x="1384" y="1788"/>
              <a:ext cx="845" cy="237"/>
            </a:xfrm>
            <a:custGeom>
              <a:avLst/>
              <a:gdLst/>
              <a:ahLst/>
              <a:cxnLst>
                <a:cxn ang="0">
                  <a:pos x="0" y="0"/>
                </a:cxn>
                <a:cxn ang="0">
                  <a:pos x="845" y="237"/>
                </a:cxn>
              </a:cxnLst>
              <a:rect l="0" t="0" r="r" b="b"/>
              <a:pathLst>
                <a:path w="845" h="237">
                  <a:moveTo>
                    <a:pt x="0" y="0"/>
                  </a:moveTo>
                  <a:cubicBezTo>
                    <a:pt x="293" y="33"/>
                    <a:pt x="578" y="113"/>
                    <a:pt x="845" y="237"/>
                  </a:cubicBezTo>
                </a:path>
              </a:pathLst>
            </a:custGeom>
            <a:noFill/>
            <a:ln w="17" cap="rnd">
              <a:solidFill>
                <a:srgbClr val="00008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6"/>
            <p:cNvSpPr>
              <a:spLocks/>
            </p:cNvSpPr>
            <p:nvPr/>
          </p:nvSpPr>
          <p:spPr bwMode="auto">
            <a:xfrm>
              <a:off x="1283" y="1752"/>
              <a:ext cx="114" cy="74"/>
            </a:xfrm>
            <a:custGeom>
              <a:avLst/>
              <a:gdLst/>
              <a:ahLst/>
              <a:cxnLst>
                <a:cxn ang="0">
                  <a:pos x="107" y="74"/>
                </a:cxn>
                <a:cxn ang="0">
                  <a:pos x="0" y="27"/>
                </a:cxn>
                <a:cxn ang="0">
                  <a:pos x="114" y="0"/>
                </a:cxn>
                <a:cxn ang="0">
                  <a:pos x="107" y="74"/>
                </a:cxn>
              </a:cxnLst>
              <a:rect l="0" t="0" r="r" b="b"/>
              <a:pathLst>
                <a:path w="114" h="74">
                  <a:moveTo>
                    <a:pt x="107" y="74"/>
                  </a:moveTo>
                  <a:lnTo>
                    <a:pt x="0" y="27"/>
                  </a:lnTo>
                  <a:lnTo>
                    <a:pt x="114" y="0"/>
                  </a:lnTo>
                  <a:lnTo>
                    <a:pt x="107" y="74"/>
                  </a:lnTo>
                  <a:close/>
                </a:path>
              </a:pathLst>
            </a:custGeom>
            <a:solidFill>
              <a:srgbClr val="00008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7"/>
            <p:cNvSpPr>
              <a:spLocks/>
            </p:cNvSpPr>
            <p:nvPr/>
          </p:nvSpPr>
          <p:spPr bwMode="auto">
            <a:xfrm>
              <a:off x="1710" y="2332"/>
              <a:ext cx="450" cy="158"/>
            </a:xfrm>
            <a:custGeom>
              <a:avLst/>
              <a:gdLst/>
              <a:ahLst/>
              <a:cxnLst>
                <a:cxn ang="0">
                  <a:pos x="0" y="158"/>
                </a:cxn>
                <a:cxn ang="0">
                  <a:pos x="450" y="0"/>
                </a:cxn>
              </a:cxnLst>
              <a:rect l="0" t="0" r="r" b="b"/>
              <a:pathLst>
                <a:path w="450" h="158">
                  <a:moveTo>
                    <a:pt x="0" y="158"/>
                  </a:moveTo>
                  <a:cubicBezTo>
                    <a:pt x="158" y="134"/>
                    <a:pt x="311" y="80"/>
                    <a:pt x="450" y="0"/>
                  </a:cubicBezTo>
                </a:path>
              </a:pathLst>
            </a:custGeom>
            <a:noFill/>
            <a:ln w="17" cap="rnd">
              <a:solidFill>
                <a:srgbClr val="00008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8"/>
            <p:cNvSpPr>
              <a:spLocks/>
            </p:cNvSpPr>
            <p:nvPr/>
          </p:nvSpPr>
          <p:spPr bwMode="auto">
            <a:xfrm>
              <a:off x="2132" y="2278"/>
              <a:ext cx="114" cy="90"/>
            </a:xfrm>
            <a:custGeom>
              <a:avLst/>
              <a:gdLst/>
              <a:ahLst/>
              <a:cxnLst>
                <a:cxn ang="0">
                  <a:pos x="40" y="90"/>
                </a:cxn>
                <a:cxn ang="0">
                  <a:pos x="114" y="0"/>
                </a:cxn>
                <a:cxn ang="0">
                  <a:pos x="0" y="28"/>
                </a:cxn>
                <a:cxn ang="0">
                  <a:pos x="40" y="90"/>
                </a:cxn>
              </a:cxnLst>
              <a:rect l="0" t="0" r="r" b="b"/>
              <a:pathLst>
                <a:path w="114" h="90">
                  <a:moveTo>
                    <a:pt x="40" y="90"/>
                  </a:moveTo>
                  <a:lnTo>
                    <a:pt x="114" y="0"/>
                  </a:lnTo>
                  <a:lnTo>
                    <a:pt x="0" y="28"/>
                  </a:lnTo>
                  <a:lnTo>
                    <a:pt x="40" y="90"/>
                  </a:lnTo>
                  <a:close/>
                </a:path>
              </a:pathLst>
            </a:custGeom>
            <a:solidFill>
              <a:srgbClr val="00008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9"/>
            <p:cNvSpPr>
              <a:spLocks/>
            </p:cNvSpPr>
            <p:nvPr/>
          </p:nvSpPr>
          <p:spPr bwMode="auto">
            <a:xfrm>
              <a:off x="2314" y="1992"/>
              <a:ext cx="604" cy="285"/>
            </a:xfrm>
            <a:custGeom>
              <a:avLst/>
              <a:gdLst/>
              <a:ahLst/>
              <a:cxnLst>
                <a:cxn ang="0">
                  <a:pos x="0" y="214"/>
                </a:cxn>
                <a:cxn ang="0">
                  <a:pos x="533" y="214"/>
                </a:cxn>
                <a:cxn ang="0">
                  <a:pos x="533" y="285"/>
                </a:cxn>
                <a:cxn ang="0">
                  <a:pos x="604" y="142"/>
                </a:cxn>
                <a:cxn ang="0">
                  <a:pos x="533" y="0"/>
                </a:cxn>
                <a:cxn ang="0">
                  <a:pos x="533" y="71"/>
                </a:cxn>
                <a:cxn ang="0">
                  <a:pos x="0" y="71"/>
                </a:cxn>
                <a:cxn ang="0">
                  <a:pos x="0" y="214"/>
                </a:cxn>
              </a:cxnLst>
              <a:rect l="0" t="0" r="r" b="b"/>
              <a:pathLst>
                <a:path w="604" h="285">
                  <a:moveTo>
                    <a:pt x="0" y="214"/>
                  </a:moveTo>
                  <a:lnTo>
                    <a:pt x="533" y="214"/>
                  </a:lnTo>
                  <a:lnTo>
                    <a:pt x="533" y="285"/>
                  </a:lnTo>
                  <a:lnTo>
                    <a:pt x="604" y="142"/>
                  </a:lnTo>
                  <a:lnTo>
                    <a:pt x="533" y="0"/>
                  </a:lnTo>
                  <a:lnTo>
                    <a:pt x="533" y="71"/>
                  </a:lnTo>
                  <a:lnTo>
                    <a:pt x="0" y="71"/>
                  </a:lnTo>
                  <a:lnTo>
                    <a:pt x="0" y="214"/>
                  </a:lnTo>
                  <a:close/>
                </a:path>
              </a:pathLst>
            </a:custGeom>
            <a:solidFill>
              <a:srgbClr val="99CC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50"/>
            <p:cNvSpPr>
              <a:spLocks/>
            </p:cNvSpPr>
            <p:nvPr/>
          </p:nvSpPr>
          <p:spPr bwMode="auto">
            <a:xfrm>
              <a:off x="2314" y="1992"/>
              <a:ext cx="604" cy="285"/>
            </a:xfrm>
            <a:custGeom>
              <a:avLst/>
              <a:gdLst/>
              <a:ahLst/>
              <a:cxnLst>
                <a:cxn ang="0">
                  <a:pos x="0" y="214"/>
                </a:cxn>
                <a:cxn ang="0">
                  <a:pos x="533" y="214"/>
                </a:cxn>
                <a:cxn ang="0">
                  <a:pos x="533" y="285"/>
                </a:cxn>
                <a:cxn ang="0">
                  <a:pos x="604" y="142"/>
                </a:cxn>
                <a:cxn ang="0">
                  <a:pos x="533" y="0"/>
                </a:cxn>
                <a:cxn ang="0">
                  <a:pos x="533" y="71"/>
                </a:cxn>
                <a:cxn ang="0">
                  <a:pos x="0" y="71"/>
                </a:cxn>
                <a:cxn ang="0">
                  <a:pos x="0" y="214"/>
                </a:cxn>
              </a:cxnLst>
              <a:rect l="0" t="0" r="r" b="b"/>
              <a:pathLst>
                <a:path w="604" h="285">
                  <a:moveTo>
                    <a:pt x="0" y="214"/>
                  </a:moveTo>
                  <a:lnTo>
                    <a:pt x="533" y="214"/>
                  </a:lnTo>
                  <a:lnTo>
                    <a:pt x="533" y="285"/>
                  </a:lnTo>
                  <a:lnTo>
                    <a:pt x="604" y="142"/>
                  </a:lnTo>
                  <a:lnTo>
                    <a:pt x="533" y="0"/>
                  </a:lnTo>
                  <a:lnTo>
                    <a:pt x="533" y="71"/>
                  </a:lnTo>
                  <a:lnTo>
                    <a:pt x="0" y="71"/>
                  </a:lnTo>
                  <a:lnTo>
                    <a:pt x="0" y="214"/>
                  </a:ln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1"/>
            <p:cNvSpPr>
              <a:spLocks/>
            </p:cNvSpPr>
            <p:nvPr/>
          </p:nvSpPr>
          <p:spPr bwMode="auto">
            <a:xfrm>
              <a:off x="2207" y="1850"/>
              <a:ext cx="569" cy="569"/>
            </a:xfrm>
            <a:custGeom>
              <a:avLst/>
              <a:gdLst/>
              <a:ahLst/>
              <a:cxnLst>
                <a:cxn ang="0">
                  <a:pos x="0" y="768"/>
                </a:cxn>
                <a:cxn ang="0">
                  <a:pos x="768" y="0"/>
                </a:cxn>
                <a:cxn ang="0">
                  <a:pos x="1536" y="768"/>
                </a:cxn>
                <a:cxn ang="0">
                  <a:pos x="1536" y="768"/>
                </a:cxn>
                <a:cxn ang="0">
                  <a:pos x="768" y="1536"/>
                </a:cxn>
                <a:cxn ang="0">
                  <a:pos x="0" y="768"/>
                </a:cxn>
              </a:cxnLst>
              <a:rect l="0" t="0" r="r" b="b"/>
              <a:pathLst>
                <a:path w="1536" h="1536">
                  <a:moveTo>
                    <a:pt x="0" y="768"/>
                  </a:moveTo>
                  <a:cubicBezTo>
                    <a:pt x="0" y="343"/>
                    <a:pt x="343" y="0"/>
                    <a:pt x="768" y="0"/>
                  </a:cubicBezTo>
                  <a:cubicBezTo>
                    <a:pt x="1192" y="0"/>
                    <a:pt x="1536" y="343"/>
                    <a:pt x="1536" y="768"/>
                  </a:cubicBezTo>
                  <a:cubicBezTo>
                    <a:pt x="1536" y="768"/>
                    <a:pt x="1536" y="768"/>
                    <a:pt x="1536" y="768"/>
                  </a:cubicBezTo>
                  <a:cubicBezTo>
                    <a:pt x="1536" y="1192"/>
                    <a:pt x="1192" y="1536"/>
                    <a:pt x="768" y="1536"/>
                  </a:cubicBezTo>
                  <a:cubicBezTo>
                    <a:pt x="343" y="1536"/>
                    <a:pt x="0" y="1192"/>
                    <a:pt x="0" y="768"/>
                  </a:cubicBezTo>
                </a:path>
              </a:pathLst>
            </a:custGeom>
            <a:solidFill>
              <a:srgbClr val="CCFFC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52"/>
            <p:cNvSpPr>
              <a:spLocks/>
            </p:cNvSpPr>
            <p:nvPr/>
          </p:nvSpPr>
          <p:spPr bwMode="auto">
            <a:xfrm>
              <a:off x="2207" y="1850"/>
              <a:ext cx="569" cy="569"/>
            </a:xfrm>
            <a:custGeom>
              <a:avLst/>
              <a:gdLst/>
              <a:ahLst/>
              <a:cxnLst>
                <a:cxn ang="0">
                  <a:pos x="0" y="284"/>
                </a:cxn>
                <a:cxn ang="0">
                  <a:pos x="285" y="0"/>
                </a:cxn>
                <a:cxn ang="0">
                  <a:pos x="569" y="284"/>
                </a:cxn>
                <a:cxn ang="0">
                  <a:pos x="569" y="284"/>
                </a:cxn>
                <a:cxn ang="0">
                  <a:pos x="285" y="569"/>
                </a:cxn>
                <a:cxn ang="0">
                  <a:pos x="0" y="284"/>
                </a:cxn>
              </a:cxnLst>
              <a:rect l="0" t="0" r="r" b="b"/>
              <a:pathLst>
                <a:path w="569" h="569">
                  <a:moveTo>
                    <a:pt x="0" y="284"/>
                  </a:moveTo>
                  <a:cubicBezTo>
                    <a:pt x="0" y="127"/>
                    <a:pt x="127" y="0"/>
                    <a:pt x="285" y="0"/>
                  </a:cubicBezTo>
                  <a:cubicBezTo>
                    <a:pt x="441" y="0"/>
                    <a:pt x="569" y="127"/>
                    <a:pt x="569" y="284"/>
                  </a:cubicBezTo>
                  <a:cubicBezTo>
                    <a:pt x="569" y="284"/>
                    <a:pt x="569" y="284"/>
                    <a:pt x="569" y="284"/>
                  </a:cubicBezTo>
                  <a:cubicBezTo>
                    <a:pt x="569" y="442"/>
                    <a:pt x="441" y="569"/>
                    <a:pt x="285" y="569"/>
                  </a:cubicBezTo>
                  <a:cubicBezTo>
                    <a:pt x="127" y="569"/>
                    <a:pt x="0" y="442"/>
                    <a:pt x="0" y="284"/>
                  </a:cubicBezTo>
                </a:path>
              </a:pathLst>
            </a:custGeom>
            <a:noFill/>
            <a:ln w="17" cap="rnd">
              <a:solidFill>
                <a:srgbClr val="008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Rectangle 54"/>
            <p:cNvSpPr>
              <a:spLocks noChangeArrowheads="1"/>
            </p:cNvSpPr>
            <p:nvPr/>
          </p:nvSpPr>
          <p:spPr bwMode="auto">
            <a:xfrm>
              <a:off x="2284" y="2054"/>
              <a:ext cx="414" cy="2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algn="ctr"/>
              <a:r>
                <a:rPr lang="en-US" sz="1200" b="1" dirty="0" smtClean="0">
                  <a:solidFill>
                    <a:srgbClr val="000000"/>
                  </a:solidFill>
                  <a:latin typeface="Arial" pitchFamily="34" charset="0"/>
                  <a:cs typeface="Arial" pitchFamily="34" charset="0"/>
                </a:rPr>
                <a:t>Tx</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PKTDMA</a:t>
              </a:r>
              <a:endParaRPr lang="en-US" dirty="0" smtClean="0">
                <a:latin typeface="Arial" pitchFamily="34" charset="0"/>
                <a:cs typeface="Arial" pitchFamily="34" charset="0"/>
              </a:endParaRPr>
            </a:p>
          </p:txBody>
        </p:sp>
        <p:sp>
          <p:nvSpPr>
            <p:cNvPr id="178" name="Rectangle 55"/>
            <p:cNvSpPr>
              <a:spLocks noChangeArrowheads="1"/>
            </p:cNvSpPr>
            <p:nvPr/>
          </p:nvSpPr>
          <p:spPr bwMode="auto">
            <a:xfrm>
              <a:off x="989" y="1933"/>
              <a:ext cx="931"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smtClean="0">
                  <a:solidFill>
                    <a:srgbClr val="000000"/>
                  </a:solidFill>
                  <a:latin typeface="Arial" pitchFamily="34" charset="0"/>
                  <a:cs typeface="Arial" pitchFamily="34" charset="0"/>
                </a:rPr>
                <a:t>Tx</a:t>
              </a:r>
              <a:r>
                <a:rPr kumimoji="0" lang="en-US" sz="1200" b="1" i="0" u="none" strike="noStrike" cap="none" normalizeH="0" baseline="0" dirty="0" smtClean="0">
                  <a:ln>
                    <a:noFill/>
                  </a:ln>
                  <a:solidFill>
                    <a:srgbClr val="000000"/>
                  </a:solidFill>
                  <a:effectLst/>
                  <a:latin typeface="Arial" pitchFamily="34" charset="0"/>
                  <a:cs typeface="Arial" pitchFamily="34" charset="0"/>
                </a:rPr>
                <a:t> </a:t>
              </a:r>
              <a:r>
                <a:rPr lang="en-US" sz="1200" b="1" dirty="0" smtClean="0">
                  <a:solidFill>
                    <a:srgbClr val="000000"/>
                  </a:solidFill>
                  <a:latin typeface="Arial" pitchFamily="34" charset="0"/>
                  <a:cs typeface="Arial" pitchFamily="34" charset="0"/>
                </a:rPr>
                <a:t>F</a:t>
              </a:r>
              <a:r>
                <a:rPr kumimoji="0" lang="en-US" sz="1200" b="1" i="0" u="none" strike="noStrike" cap="none" normalizeH="0" baseline="0" dirty="0" smtClean="0">
                  <a:ln>
                    <a:noFill/>
                  </a:ln>
                  <a:solidFill>
                    <a:srgbClr val="000000"/>
                  </a:solidFill>
                  <a:effectLst/>
                  <a:latin typeface="Arial" pitchFamily="34" charset="0"/>
                  <a:cs typeface="Arial" pitchFamily="34" charset="0"/>
                </a:rPr>
                <a:t>ree Desc </a:t>
              </a:r>
              <a:r>
                <a:rPr lang="en-US" sz="1200" b="1" dirty="0" smtClean="0">
                  <a:solidFill>
                    <a:srgbClr val="000000"/>
                  </a:solidFill>
                  <a:latin typeface="Arial" pitchFamily="34" charset="0"/>
                  <a:cs typeface="Arial" pitchFamily="34" charset="0"/>
                </a:rPr>
                <a:t>Q</a:t>
              </a:r>
              <a:r>
                <a:rPr kumimoji="0" lang="en-US" sz="1200" b="1" i="0" u="none" strike="noStrike" cap="none" normalizeH="0" baseline="0" dirty="0" smtClean="0">
                  <a:ln>
                    <a:noFill/>
                  </a:ln>
                  <a:solidFill>
                    <a:srgbClr val="000000"/>
                  </a:solidFill>
                  <a:effectLst/>
                  <a:latin typeface="Arial" pitchFamily="34" charset="0"/>
                  <a:cs typeface="Arial" pitchFamily="34" charset="0"/>
                </a:rPr>
                <a:t>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9" name="Freeform 56"/>
            <p:cNvSpPr>
              <a:spLocks/>
            </p:cNvSpPr>
            <p:nvPr/>
          </p:nvSpPr>
          <p:spPr bwMode="auto">
            <a:xfrm>
              <a:off x="2065" y="2419"/>
              <a:ext cx="569" cy="1281"/>
            </a:xfrm>
            <a:custGeom>
              <a:avLst/>
              <a:gdLst/>
              <a:ahLst/>
              <a:cxnLst>
                <a:cxn ang="0">
                  <a:pos x="0" y="3456"/>
                </a:cxn>
                <a:cxn ang="0">
                  <a:pos x="816" y="3456"/>
                </a:cxn>
                <a:cxn ang="0">
                  <a:pos x="1344" y="2928"/>
                </a:cxn>
                <a:cxn ang="0">
                  <a:pos x="1344" y="2928"/>
                </a:cxn>
                <a:cxn ang="0">
                  <a:pos x="1344" y="192"/>
                </a:cxn>
                <a:cxn ang="0">
                  <a:pos x="1536" y="192"/>
                </a:cxn>
                <a:cxn ang="0">
                  <a:pos x="1152" y="0"/>
                </a:cxn>
                <a:cxn ang="0">
                  <a:pos x="768" y="192"/>
                </a:cxn>
                <a:cxn ang="0">
                  <a:pos x="960" y="192"/>
                </a:cxn>
                <a:cxn ang="0">
                  <a:pos x="960" y="2928"/>
                </a:cxn>
                <a:cxn ang="0">
                  <a:pos x="816" y="3072"/>
                </a:cxn>
                <a:cxn ang="0">
                  <a:pos x="0" y="3072"/>
                </a:cxn>
                <a:cxn ang="0">
                  <a:pos x="0" y="3456"/>
                </a:cxn>
              </a:cxnLst>
              <a:rect l="0" t="0" r="r" b="b"/>
              <a:pathLst>
                <a:path w="1536" h="3456">
                  <a:moveTo>
                    <a:pt x="0" y="3456"/>
                  </a:moveTo>
                  <a:lnTo>
                    <a:pt x="816" y="3456"/>
                  </a:lnTo>
                  <a:cubicBezTo>
                    <a:pt x="1107" y="3456"/>
                    <a:pt x="1344" y="3219"/>
                    <a:pt x="1344" y="2928"/>
                  </a:cubicBezTo>
                  <a:cubicBezTo>
                    <a:pt x="1344" y="2928"/>
                    <a:pt x="1344" y="2928"/>
                    <a:pt x="1344" y="2928"/>
                  </a:cubicBezTo>
                  <a:lnTo>
                    <a:pt x="1344" y="192"/>
                  </a:lnTo>
                  <a:lnTo>
                    <a:pt x="1536" y="192"/>
                  </a:lnTo>
                  <a:lnTo>
                    <a:pt x="1152" y="0"/>
                  </a:lnTo>
                  <a:lnTo>
                    <a:pt x="768" y="192"/>
                  </a:lnTo>
                  <a:lnTo>
                    <a:pt x="960" y="192"/>
                  </a:lnTo>
                  <a:lnTo>
                    <a:pt x="960" y="2928"/>
                  </a:lnTo>
                  <a:cubicBezTo>
                    <a:pt x="960" y="3007"/>
                    <a:pt x="895" y="3072"/>
                    <a:pt x="816" y="3072"/>
                  </a:cubicBezTo>
                  <a:lnTo>
                    <a:pt x="0" y="3072"/>
                  </a:lnTo>
                  <a:lnTo>
                    <a:pt x="0" y="3456"/>
                  </a:lnTo>
                  <a:close/>
                </a:path>
              </a:pathLst>
            </a:custGeom>
            <a:solidFill>
              <a:srgbClr val="99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7"/>
            <p:cNvSpPr>
              <a:spLocks/>
            </p:cNvSpPr>
            <p:nvPr/>
          </p:nvSpPr>
          <p:spPr bwMode="auto">
            <a:xfrm>
              <a:off x="2065" y="2419"/>
              <a:ext cx="569" cy="1281"/>
            </a:xfrm>
            <a:custGeom>
              <a:avLst/>
              <a:gdLst/>
              <a:ahLst/>
              <a:cxnLst>
                <a:cxn ang="0">
                  <a:pos x="0" y="3456"/>
                </a:cxn>
                <a:cxn ang="0">
                  <a:pos x="816" y="3456"/>
                </a:cxn>
                <a:cxn ang="0">
                  <a:pos x="1344" y="2928"/>
                </a:cxn>
                <a:cxn ang="0">
                  <a:pos x="1344" y="2928"/>
                </a:cxn>
                <a:cxn ang="0">
                  <a:pos x="1344" y="192"/>
                </a:cxn>
                <a:cxn ang="0">
                  <a:pos x="1536" y="192"/>
                </a:cxn>
                <a:cxn ang="0">
                  <a:pos x="1152" y="0"/>
                </a:cxn>
                <a:cxn ang="0">
                  <a:pos x="768" y="192"/>
                </a:cxn>
                <a:cxn ang="0">
                  <a:pos x="960" y="192"/>
                </a:cxn>
                <a:cxn ang="0">
                  <a:pos x="960" y="2928"/>
                </a:cxn>
                <a:cxn ang="0">
                  <a:pos x="816" y="3072"/>
                </a:cxn>
                <a:cxn ang="0">
                  <a:pos x="0" y="3072"/>
                </a:cxn>
                <a:cxn ang="0">
                  <a:pos x="0" y="3456"/>
                </a:cxn>
              </a:cxnLst>
              <a:rect l="0" t="0" r="r" b="b"/>
              <a:pathLst>
                <a:path w="1536" h="3456">
                  <a:moveTo>
                    <a:pt x="0" y="3456"/>
                  </a:moveTo>
                  <a:lnTo>
                    <a:pt x="816" y="3456"/>
                  </a:lnTo>
                  <a:cubicBezTo>
                    <a:pt x="1107" y="3456"/>
                    <a:pt x="1344" y="3219"/>
                    <a:pt x="1344" y="2928"/>
                  </a:cubicBezTo>
                  <a:cubicBezTo>
                    <a:pt x="1344" y="2928"/>
                    <a:pt x="1344" y="2928"/>
                    <a:pt x="1344" y="2928"/>
                  </a:cubicBezTo>
                  <a:lnTo>
                    <a:pt x="1344" y="192"/>
                  </a:lnTo>
                  <a:lnTo>
                    <a:pt x="1536" y="192"/>
                  </a:lnTo>
                  <a:lnTo>
                    <a:pt x="1152" y="0"/>
                  </a:lnTo>
                  <a:lnTo>
                    <a:pt x="768" y="192"/>
                  </a:lnTo>
                  <a:lnTo>
                    <a:pt x="960" y="192"/>
                  </a:lnTo>
                  <a:lnTo>
                    <a:pt x="960" y="2928"/>
                  </a:lnTo>
                  <a:cubicBezTo>
                    <a:pt x="960" y="3007"/>
                    <a:pt x="895" y="3072"/>
                    <a:pt x="816" y="3072"/>
                  </a:cubicBezTo>
                  <a:lnTo>
                    <a:pt x="0" y="3072"/>
                  </a:lnTo>
                  <a:lnTo>
                    <a:pt x="0" y="3456"/>
                  </a:ln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Rectangle 58"/>
            <p:cNvSpPr>
              <a:spLocks noChangeArrowheads="1"/>
            </p:cNvSpPr>
            <p:nvPr/>
          </p:nvSpPr>
          <p:spPr bwMode="auto">
            <a:xfrm>
              <a:off x="2256" y="1423"/>
              <a:ext cx="1284"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cs typeface="Arial" pitchFamily="34" charset="0"/>
                </a:rPr>
                <a:t>Queue Manager (QMSS)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2" name="Rectangle 59"/>
            <p:cNvSpPr>
              <a:spLocks noChangeArrowheads="1"/>
            </p:cNvSpPr>
            <p:nvPr/>
          </p:nvSpPr>
          <p:spPr bwMode="auto">
            <a:xfrm>
              <a:off x="1218" y="4073"/>
              <a:ext cx="515" cy="16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cs typeface="Arial" pitchFamily="34" charset="0"/>
                </a:rPr>
                <a:t>Memory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3" name="Rectangle 60"/>
            <p:cNvSpPr>
              <a:spLocks noChangeArrowheads="1"/>
            </p:cNvSpPr>
            <p:nvPr/>
          </p:nvSpPr>
          <p:spPr bwMode="auto">
            <a:xfrm>
              <a:off x="2534" y="3913"/>
              <a:ext cx="682"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solidFill>
                    <a:srgbClr val="000000"/>
                  </a:solidFill>
                  <a:latin typeface="Arial" pitchFamily="34" charset="0"/>
                  <a:cs typeface="Arial" pitchFamily="34" charset="0"/>
                </a:rPr>
                <a:t>TeraNet SCR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 name="Freeform 61"/>
            <p:cNvSpPr>
              <a:spLocks/>
            </p:cNvSpPr>
            <p:nvPr/>
          </p:nvSpPr>
          <p:spPr bwMode="auto">
            <a:xfrm>
              <a:off x="3629" y="2988"/>
              <a:ext cx="1279" cy="1281"/>
            </a:xfrm>
            <a:custGeom>
              <a:avLst/>
              <a:gdLst/>
              <a:ahLst/>
              <a:cxnLst>
                <a:cxn ang="0">
                  <a:pos x="3264" y="3456"/>
                </a:cxn>
                <a:cxn ang="0">
                  <a:pos x="3456" y="3264"/>
                </a:cxn>
                <a:cxn ang="0">
                  <a:pos x="3456" y="192"/>
                </a:cxn>
                <a:cxn ang="0">
                  <a:pos x="3264" y="0"/>
                </a:cxn>
                <a:cxn ang="0">
                  <a:pos x="192" y="0"/>
                </a:cxn>
                <a:cxn ang="0">
                  <a:pos x="0" y="192"/>
                </a:cxn>
                <a:cxn ang="0">
                  <a:pos x="0" y="3264"/>
                </a:cxn>
                <a:cxn ang="0">
                  <a:pos x="192" y="3456"/>
                </a:cxn>
                <a:cxn ang="0">
                  <a:pos x="3264" y="3456"/>
                </a:cxn>
              </a:cxnLst>
              <a:rect l="0" t="0" r="r" b="b"/>
              <a:pathLst>
                <a:path w="3456" h="3456">
                  <a:moveTo>
                    <a:pt x="3264" y="3456"/>
                  </a:moveTo>
                  <a:cubicBezTo>
                    <a:pt x="3370" y="3456"/>
                    <a:pt x="3456" y="3370"/>
                    <a:pt x="3456" y="3264"/>
                  </a:cubicBezTo>
                  <a:lnTo>
                    <a:pt x="3456" y="192"/>
                  </a:lnTo>
                  <a:cubicBezTo>
                    <a:pt x="3456" y="85"/>
                    <a:pt x="3370" y="0"/>
                    <a:pt x="3264" y="0"/>
                  </a:cubicBezTo>
                  <a:lnTo>
                    <a:pt x="192" y="0"/>
                  </a:lnTo>
                  <a:cubicBezTo>
                    <a:pt x="85" y="0"/>
                    <a:pt x="0" y="85"/>
                    <a:pt x="0" y="192"/>
                  </a:cubicBezTo>
                  <a:lnTo>
                    <a:pt x="0" y="3264"/>
                  </a:lnTo>
                  <a:cubicBezTo>
                    <a:pt x="0" y="3370"/>
                    <a:pt x="85" y="3456"/>
                    <a:pt x="192" y="3456"/>
                  </a:cubicBezTo>
                  <a:lnTo>
                    <a:pt x="3264" y="3456"/>
                  </a:lnTo>
                  <a:close/>
                </a:path>
              </a:pathLst>
            </a:custGeom>
            <a:solidFill>
              <a:srgbClr val="FFFF9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62"/>
            <p:cNvSpPr>
              <a:spLocks/>
            </p:cNvSpPr>
            <p:nvPr/>
          </p:nvSpPr>
          <p:spPr bwMode="auto">
            <a:xfrm>
              <a:off x="3629" y="2988"/>
              <a:ext cx="1279" cy="1281"/>
            </a:xfrm>
            <a:custGeom>
              <a:avLst/>
              <a:gdLst/>
              <a:ahLst/>
              <a:cxnLst>
                <a:cxn ang="0">
                  <a:pos x="3264" y="3456"/>
                </a:cxn>
                <a:cxn ang="0">
                  <a:pos x="3456" y="3264"/>
                </a:cxn>
                <a:cxn ang="0">
                  <a:pos x="3456" y="192"/>
                </a:cxn>
                <a:cxn ang="0">
                  <a:pos x="3264" y="0"/>
                </a:cxn>
                <a:cxn ang="0">
                  <a:pos x="192" y="0"/>
                </a:cxn>
                <a:cxn ang="0">
                  <a:pos x="0" y="192"/>
                </a:cxn>
                <a:cxn ang="0">
                  <a:pos x="0" y="3264"/>
                </a:cxn>
                <a:cxn ang="0">
                  <a:pos x="192" y="3456"/>
                </a:cxn>
                <a:cxn ang="0">
                  <a:pos x="3264" y="3456"/>
                </a:cxn>
              </a:cxnLst>
              <a:rect l="0" t="0" r="r" b="b"/>
              <a:pathLst>
                <a:path w="3456" h="3456">
                  <a:moveTo>
                    <a:pt x="3264" y="3456"/>
                  </a:moveTo>
                  <a:cubicBezTo>
                    <a:pt x="3370" y="3456"/>
                    <a:pt x="3456" y="3370"/>
                    <a:pt x="3456" y="3264"/>
                  </a:cubicBezTo>
                  <a:lnTo>
                    <a:pt x="3456" y="192"/>
                  </a:lnTo>
                  <a:cubicBezTo>
                    <a:pt x="3456" y="85"/>
                    <a:pt x="3370" y="0"/>
                    <a:pt x="3264" y="0"/>
                  </a:cubicBezTo>
                  <a:lnTo>
                    <a:pt x="192" y="0"/>
                  </a:lnTo>
                  <a:cubicBezTo>
                    <a:pt x="85" y="0"/>
                    <a:pt x="0" y="85"/>
                    <a:pt x="0" y="192"/>
                  </a:cubicBezTo>
                  <a:lnTo>
                    <a:pt x="0" y="3264"/>
                  </a:lnTo>
                  <a:cubicBezTo>
                    <a:pt x="0" y="3370"/>
                    <a:pt x="85" y="3456"/>
                    <a:pt x="192" y="3456"/>
                  </a:cubicBezTo>
                  <a:lnTo>
                    <a:pt x="3264" y="3456"/>
                  </a:lnTo>
                  <a:close/>
                </a:path>
              </a:pathLst>
            </a:cu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Rectangle 63"/>
            <p:cNvSpPr>
              <a:spLocks noChangeArrowheads="1"/>
            </p:cNvSpPr>
            <p:nvPr/>
          </p:nvSpPr>
          <p:spPr bwMode="auto">
            <a:xfrm>
              <a:off x="3984" y="1636"/>
              <a:ext cx="711" cy="285"/>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Rectangle 64"/>
            <p:cNvSpPr>
              <a:spLocks noChangeArrowheads="1"/>
            </p:cNvSpPr>
            <p:nvPr/>
          </p:nvSpPr>
          <p:spPr bwMode="auto">
            <a:xfrm>
              <a:off x="3984" y="1636"/>
              <a:ext cx="711"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Rectangle 65"/>
            <p:cNvSpPr>
              <a:spLocks noChangeArrowheads="1"/>
            </p:cNvSpPr>
            <p:nvPr/>
          </p:nvSpPr>
          <p:spPr bwMode="auto">
            <a:xfrm>
              <a:off x="4553" y="1530"/>
              <a:ext cx="284"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Rectangle 66"/>
            <p:cNvSpPr>
              <a:spLocks noChangeArrowheads="1"/>
            </p:cNvSpPr>
            <p:nvPr/>
          </p:nvSpPr>
          <p:spPr bwMode="auto">
            <a:xfrm>
              <a:off x="3984" y="1636"/>
              <a:ext cx="142" cy="28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Rectangle 67"/>
            <p:cNvSpPr>
              <a:spLocks noChangeArrowheads="1"/>
            </p:cNvSpPr>
            <p:nvPr/>
          </p:nvSpPr>
          <p:spPr bwMode="auto">
            <a:xfrm>
              <a:off x="3984" y="1636"/>
              <a:ext cx="142"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Rectangle 68"/>
            <p:cNvSpPr>
              <a:spLocks noChangeArrowheads="1"/>
            </p:cNvSpPr>
            <p:nvPr/>
          </p:nvSpPr>
          <p:spPr bwMode="auto">
            <a:xfrm>
              <a:off x="3842" y="2348"/>
              <a:ext cx="711" cy="284"/>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Rectangle 69"/>
            <p:cNvSpPr>
              <a:spLocks noChangeArrowheads="1"/>
            </p:cNvSpPr>
            <p:nvPr/>
          </p:nvSpPr>
          <p:spPr bwMode="auto">
            <a:xfrm>
              <a:off x="3842" y="2348"/>
              <a:ext cx="711"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Rectangle 70"/>
            <p:cNvSpPr>
              <a:spLocks noChangeArrowheads="1"/>
            </p:cNvSpPr>
            <p:nvPr/>
          </p:nvSpPr>
          <p:spPr bwMode="auto">
            <a:xfrm>
              <a:off x="4126" y="1636"/>
              <a:ext cx="142" cy="28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Rectangle 71"/>
            <p:cNvSpPr>
              <a:spLocks noChangeArrowheads="1"/>
            </p:cNvSpPr>
            <p:nvPr/>
          </p:nvSpPr>
          <p:spPr bwMode="auto">
            <a:xfrm>
              <a:off x="4126" y="1636"/>
              <a:ext cx="142"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Rectangle 72"/>
            <p:cNvSpPr>
              <a:spLocks noChangeArrowheads="1"/>
            </p:cNvSpPr>
            <p:nvPr/>
          </p:nvSpPr>
          <p:spPr bwMode="auto">
            <a:xfrm>
              <a:off x="4268" y="1636"/>
              <a:ext cx="142" cy="285"/>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Rectangle 73"/>
            <p:cNvSpPr>
              <a:spLocks noChangeArrowheads="1"/>
            </p:cNvSpPr>
            <p:nvPr/>
          </p:nvSpPr>
          <p:spPr bwMode="auto">
            <a:xfrm>
              <a:off x="4268" y="1636"/>
              <a:ext cx="142" cy="285"/>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Rectangle 74"/>
            <p:cNvSpPr>
              <a:spLocks noChangeArrowheads="1"/>
            </p:cNvSpPr>
            <p:nvPr/>
          </p:nvSpPr>
          <p:spPr bwMode="auto">
            <a:xfrm>
              <a:off x="4410" y="2348"/>
              <a:ext cx="143" cy="284"/>
            </a:xfrm>
            <a:prstGeom prst="rect">
              <a:avLst/>
            </a:prstGeom>
            <a:solidFill>
              <a:srgbClr val="CC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Rectangle 75"/>
            <p:cNvSpPr>
              <a:spLocks noChangeArrowheads="1"/>
            </p:cNvSpPr>
            <p:nvPr/>
          </p:nvSpPr>
          <p:spPr bwMode="auto">
            <a:xfrm>
              <a:off x="4410" y="2348"/>
              <a:ext cx="143" cy="284"/>
            </a:xfrm>
            <a:prstGeom prst="rect">
              <a:avLst/>
            </a:prstGeom>
            <a:noFill/>
            <a:ln w="17"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76"/>
            <p:cNvSpPr>
              <a:spLocks/>
            </p:cNvSpPr>
            <p:nvPr/>
          </p:nvSpPr>
          <p:spPr bwMode="auto">
            <a:xfrm>
              <a:off x="3534" y="1779"/>
              <a:ext cx="450" cy="157"/>
            </a:xfrm>
            <a:custGeom>
              <a:avLst/>
              <a:gdLst/>
              <a:ahLst/>
              <a:cxnLst>
                <a:cxn ang="0">
                  <a:pos x="450" y="0"/>
                </a:cxn>
                <a:cxn ang="0">
                  <a:pos x="0" y="157"/>
                </a:cxn>
              </a:cxnLst>
              <a:rect l="0" t="0" r="r" b="b"/>
              <a:pathLst>
                <a:path w="450" h="157">
                  <a:moveTo>
                    <a:pt x="450" y="0"/>
                  </a:moveTo>
                  <a:cubicBezTo>
                    <a:pt x="291" y="23"/>
                    <a:pt x="138" y="77"/>
                    <a:pt x="0" y="157"/>
                  </a:cubicBezTo>
                </a:path>
              </a:pathLst>
            </a:custGeom>
            <a:noFill/>
            <a:ln w="17" cap="rnd">
              <a:solidFill>
                <a:srgbClr val="00008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7"/>
            <p:cNvSpPr>
              <a:spLocks/>
            </p:cNvSpPr>
            <p:nvPr/>
          </p:nvSpPr>
          <p:spPr bwMode="auto">
            <a:xfrm>
              <a:off x="3448" y="1900"/>
              <a:ext cx="113" cy="91"/>
            </a:xfrm>
            <a:custGeom>
              <a:avLst/>
              <a:gdLst/>
              <a:ahLst/>
              <a:cxnLst>
                <a:cxn ang="0">
                  <a:pos x="74" y="0"/>
                </a:cxn>
                <a:cxn ang="0">
                  <a:pos x="0" y="91"/>
                </a:cxn>
                <a:cxn ang="0">
                  <a:pos x="113" y="63"/>
                </a:cxn>
                <a:cxn ang="0">
                  <a:pos x="74" y="0"/>
                </a:cxn>
              </a:cxnLst>
              <a:rect l="0" t="0" r="r" b="b"/>
              <a:pathLst>
                <a:path w="113" h="91">
                  <a:moveTo>
                    <a:pt x="74" y="0"/>
                  </a:moveTo>
                  <a:lnTo>
                    <a:pt x="0" y="91"/>
                  </a:lnTo>
                  <a:lnTo>
                    <a:pt x="113" y="63"/>
                  </a:lnTo>
                  <a:lnTo>
                    <a:pt x="74" y="0"/>
                  </a:lnTo>
                  <a:close/>
                </a:path>
              </a:pathLst>
            </a:custGeom>
            <a:solidFill>
              <a:srgbClr val="00008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78"/>
            <p:cNvSpPr>
              <a:spLocks noChangeArrowheads="1"/>
            </p:cNvSpPr>
            <p:nvPr/>
          </p:nvSpPr>
          <p:spPr bwMode="auto">
            <a:xfrm>
              <a:off x="3842" y="3202"/>
              <a:ext cx="426"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Rectangle 79"/>
            <p:cNvSpPr>
              <a:spLocks noChangeArrowheads="1"/>
            </p:cNvSpPr>
            <p:nvPr/>
          </p:nvSpPr>
          <p:spPr bwMode="auto">
            <a:xfrm>
              <a:off x="3842" y="3202"/>
              <a:ext cx="426"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Rectangle 80"/>
            <p:cNvSpPr>
              <a:spLocks noChangeArrowheads="1"/>
            </p:cNvSpPr>
            <p:nvPr/>
          </p:nvSpPr>
          <p:spPr bwMode="auto">
            <a:xfrm>
              <a:off x="3919" y="3356"/>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 name="Line 81"/>
            <p:cNvSpPr>
              <a:spLocks noChangeShapeType="1"/>
            </p:cNvSpPr>
            <p:nvPr/>
          </p:nvSpPr>
          <p:spPr bwMode="auto">
            <a:xfrm>
              <a:off x="4055" y="1921"/>
              <a:ext cx="1" cy="1194"/>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82"/>
            <p:cNvSpPr>
              <a:spLocks/>
            </p:cNvSpPr>
            <p:nvPr/>
          </p:nvSpPr>
          <p:spPr bwMode="auto">
            <a:xfrm>
              <a:off x="4024" y="3108"/>
              <a:ext cx="62" cy="94"/>
            </a:xfrm>
            <a:custGeom>
              <a:avLst/>
              <a:gdLst/>
              <a:ahLst/>
              <a:cxnLst>
                <a:cxn ang="0">
                  <a:pos x="62" y="0"/>
                </a:cxn>
                <a:cxn ang="0">
                  <a:pos x="31" y="94"/>
                </a:cxn>
                <a:cxn ang="0">
                  <a:pos x="0" y="0"/>
                </a:cxn>
                <a:cxn ang="0">
                  <a:pos x="62" y="0"/>
                </a:cxn>
              </a:cxnLst>
              <a:rect l="0" t="0" r="r" b="b"/>
              <a:pathLst>
                <a:path w="62" h="94">
                  <a:moveTo>
                    <a:pt x="62" y="0"/>
                  </a:moveTo>
                  <a:lnTo>
                    <a:pt x="31" y="94"/>
                  </a:lnTo>
                  <a:lnTo>
                    <a:pt x="0" y="0"/>
                  </a:lnTo>
                  <a:lnTo>
                    <a:pt x="6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Rectangle 83"/>
            <p:cNvSpPr>
              <a:spLocks noChangeArrowheads="1"/>
            </p:cNvSpPr>
            <p:nvPr/>
          </p:nvSpPr>
          <p:spPr bwMode="auto">
            <a:xfrm>
              <a:off x="3984" y="3344"/>
              <a:ext cx="426"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Rectangle 84"/>
            <p:cNvSpPr>
              <a:spLocks noChangeArrowheads="1"/>
            </p:cNvSpPr>
            <p:nvPr/>
          </p:nvSpPr>
          <p:spPr bwMode="auto">
            <a:xfrm>
              <a:off x="3984" y="3344"/>
              <a:ext cx="426"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Rectangle 85"/>
            <p:cNvSpPr>
              <a:spLocks noChangeArrowheads="1"/>
            </p:cNvSpPr>
            <p:nvPr/>
          </p:nvSpPr>
          <p:spPr bwMode="auto">
            <a:xfrm>
              <a:off x="4061" y="3498"/>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 name="Rectangle 86"/>
            <p:cNvSpPr>
              <a:spLocks noChangeArrowheads="1"/>
            </p:cNvSpPr>
            <p:nvPr/>
          </p:nvSpPr>
          <p:spPr bwMode="auto">
            <a:xfrm>
              <a:off x="4126" y="3486"/>
              <a:ext cx="427"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Rectangle 87"/>
            <p:cNvSpPr>
              <a:spLocks noChangeArrowheads="1"/>
            </p:cNvSpPr>
            <p:nvPr/>
          </p:nvSpPr>
          <p:spPr bwMode="auto">
            <a:xfrm>
              <a:off x="4126" y="3486"/>
              <a:ext cx="427" cy="427"/>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Rectangle 88"/>
            <p:cNvSpPr>
              <a:spLocks noChangeArrowheads="1"/>
            </p:cNvSpPr>
            <p:nvPr/>
          </p:nvSpPr>
          <p:spPr bwMode="auto">
            <a:xfrm>
              <a:off x="4203" y="3640"/>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 name="Rectangle 89"/>
            <p:cNvSpPr>
              <a:spLocks noChangeArrowheads="1"/>
            </p:cNvSpPr>
            <p:nvPr/>
          </p:nvSpPr>
          <p:spPr bwMode="auto">
            <a:xfrm>
              <a:off x="4268" y="3629"/>
              <a:ext cx="427" cy="426"/>
            </a:xfrm>
            <a:prstGeom prst="rect">
              <a:avLst/>
            </a:prstGeom>
            <a:solidFill>
              <a:srgbClr val="99CC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Rectangle 90"/>
            <p:cNvSpPr>
              <a:spLocks noChangeArrowheads="1"/>
            </p:cNvSpPr>
            <p:nvPr/>
          </p:nvSpPr>
          <p:spPr bwMode="auto">
            <a:xfrm>
              <a:off x="4268" y="3629"/>
              <a:ext cx="427" cy="426"/>
            </a:xfrm>
            <a:prstGeom prst="rect">
              <a:avLst/>
            </a:pr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Rectangle 91"/>
            <p:cNvSpPr>
              <a:spLocks noChangeArrowheads="1"/>
            </p:cNvSpPr>
            <p:nvPr/>
          </p:nvSpPr>
          <p:spPr bwMode="auto">
            <a:xfrm>
              <a:off x="4345" y="3783"/>
              <a:ext cx="320"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buffer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 name="Line 92"/>
            <p:cNvSpPr>
              <a:spLocks noChangeShapeType="1"/>
            </p:cNvSpPr>
            <p:nvPr/>
          </p:nvSpPr>
          <p:spPr bwMode="auto">
            <a:xfrm>
              <a:off x="4482" y="2632"/>
              <a:ext cx="1" cy="910"/>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93"/>
            <p:cNvSpPr>
              <a:spLocks/>
            </p:cNvSpPr>
            <p:nvPr/>
          </p:nvSpPr>
          <p:spPr bwMode="auto">
            <a:xfrm>
              <a:off x="4450" y="3534"/>
              <a:ext cx="63" cy="95"/>
            </a:xfrm>
            <a:custGeom>
              <a:avLst/>
              <a:gdLst/>
              <a:ahLst/>
              <a:cxnLst>
                <a:cxn ang="0">
                  <a:pos x="63" y="0"/>
                </a:cxn>
                <a:cxn ang="0">
                  <a:pos x="32" y="95"/>
                </a:cxn>
                <a:cxn ang="0">
                  <a:pos x="0" y="0"/>
                </a:cxn>
                <a:cxn ang="0">
                  <a:pos x="63" y="0"/>
                </a:cxn>
              </a:cxnLst>
              <a:rect l="0" t="0" r="r" b="b"/>
              <a:pathLst>
                <a:path w="63" h="95">
                  <a:moveTo>
                    <a:pt x="63" y="0"/>
                  </a:moveTo>
                  <a:lnTo>
                    <a:pt x="32" y="95"/>
                  </a:lnTo>
                  <a:lnTo>
                    <a:pt x="0" y="0"/>
                  </a:lnTo>
                  <a:lnTo>
                    <a:pt x="6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Rectangle 94"/>
            <p:cNvSpPr>
              <a:spLocks noChangeArrowheads="1"/>
            </p:cNvSpPr>
            <p:nvPr/>
          </p:nvSpPr>
          <p:spPr bwMode="auto">
            <a:xfrm>
              <a:off x="3700" y="2277"/>
              <a:ext cx="284" cy="427"/>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95"/>
            <p:cNvSpPr>
              <a:spLocks/>
            </p:cNvSpPr>
            <p:nvPr/>
          </p:nvSpPr>
          <p:spPr bwMode="auto">
            <a:xfrm>
              <a:off x="3465" y="2244"/>
              <a:ext cx="844" cy="237"/>
            </a:xfrm>
            <a:custGeom>
              <a:avLst/>
              <a:gdLst/>
              <a:ahLst/>
              <a:cxnLst>
                <a:cxn ang="0">
                  <a:pos x="844" y="237"/>
                </a:cxn>
                <a:cxn ang="0">
                  <a:pos x="0" y="0"/>
                </a:cxn>
              </a:cxnLst>
              <a:rect l="0" t="0" r="r" b="b"/>
              <a:pathLst>
                <a:path w="844" h="237">
                  <a:moveTo>
                    <a:pt x="844" y="237"/>
                  </a:moveTo>
                  <a:cubicBezTo>
                    <a:pt x="552" y="204"/>
                    <a:pt x="267" y="124"/>
                    <a:pt x="0" y="0"/>
                  </a:cubicBezTo>
                </a:path>
              </a:pathLst>
            </a:custGeom>
            <a:noFill/>
            <a:ln w="17" cap="rnd">
              <a:solidFill>
                <a:srgbClr val="00008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96"/>
            <p:cNvSpPr>
              <a:spLocks/>
            </p:cNvSpPr>
            <p:nvPr/>
          </p:nvSpPr>
          <p:spPr bwMode="auto">
            <a:xfrm>
              <a:off x="4296" y="2443"/>
              <a:ext cx="114" cy="73"/>
            </a:xfrm>
            <a:custGeom>
              <a:avLst/>
              <a:gdLst/>
              <a:ahLst/>
              <a:cxnLst>
                <a:cxn ang="0">
                  <a:pos x="7" y="0"/>
                </a:cxn>
                <a:cxn ang="0">
                  <a:pos x="114" y="47"/>
                </a:cxn>
                <a:cxn ang="0">
                  <a:pos x="0" y="73"/>
                </a:cxn>
                <a:cxn ang="0">
                  <a:pos x="7" y="0"/>
                </a:cxn>
              </a:cxnLst>
              <a:rect l="0" t="0" r="r" b="b"/>
              <a:pathLst>
                <a:path w="114" h="73">
                  <a:moveTo>
                    <a:pt x="7" y="0"/>
                  </a:moveTo>
                  <a:lnTo>
                    <a:pt x="114" y="47"/>
                  </a:lnTo>
                  <a:lnTo>
                    <a:pt x="0" y="73"/>
                  </a:lnTo>
                  <a:lnTo>
                    <a:pt x="7" y="0"/>
                  </a:lnTo>
                  <a:close/>
                </a:path>
              </a:pathLst>
            </a:custGeom>
            <a:solidFill>
              <a:srgbClr val="00008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Rectangle 97"/>
            <p:cNvSpPr>
              <a:spLocks noChangeArrowheads="1"/>
            </p:cNvSpPr>
            <p:nvPr/>
          </p:nvSpPr>
          <p:spPr bwMode="auto">
            <a:xfrm>
              <a:off x="3792" y="1933"/>
              <a:ext cx="941"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smtClean="0">
                  <a:solidFill>
                    <a:srgbClr val="000000"/>
                  </a:solidFill>
                  <a:latin typeface="Arial" pitchFamily="34" charset="0"/>
                  <a:cs typeface="Arial" pitchFamily="34" charset="0"/>
                </a:rPr>
                <a:t>R</a:t>
              </a:r>
              <a:r>
                <a:rPr kumimoji="0" lang="en-US" sz="1200" b="1" i="0" u="none" strike="noStrike" cap="none" normalizeH="0" baseline="0" dirty="0" smtClean="0">
                  <a:ln>
                    <a:noFill/>
                  </a:ln>
                  <a:solidFill>
                    <a:srgbClr val="000000"/>
                  </a:solidFill>
                  <a:effectLst/>
                  <a:latin typeface="Arial" pitchFamily="34" charset="0"/>
                  <a:cs typeface="Arial" pitchFamily="34" charset="0"/>
                </a:rPr>
                <a:t>x Free Desc Queue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 name="Rectangle 98"/>
            <p:cNvSpPr>
              <a:spLocks noChangeArrowheads="1"/>
            </p:cNvSpPr>
            <p:nvPr/>
          </p:nvSpPr>
          <p:spPr bwMode="auto">
            <a:xfrm>
              <a:off x="4073" y="2217"/>
              <a:ext cx="452"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smtClean="0">
                  <a:solidFill>
                    <a:srgbClr val="000000"/>
                  </a:solidFill>
                  <a:latin typeface="Arial" pitchFamily="34" charset="0"/>
                  <a:cs typeface="Arial" pitchFamily="34" charset="0"/>
                </a:rPr>
                <a:t>R</a:t>
              </a:r>
              <a:r>
                <a:rPr kumimoji="0" lang="en-US" sz="1200" b="1" i="0" u="none" strike="noStrike" cap="none" normalizeH="0" baseline="0" dirty="0" smtClean="0">
                  <a:ln>
                    <a:noFill/>
                  </a:ln>
                  <a:solidFill>
                    <a:srgbClr val="000000"/>
                  </a:solidFill>
                  <a:effectLst/>
                  <a:latin typeface="Arial" pitchFamily="34" charset="0"/>
                  <a:cs typeface="Arial" pitchFamily="34" charset="0"/>
                </a:rPr>
                <a:t>x </a:t>
              </a:r>
              <a:r>
                <a:rPr lang="en-US" sz="1200" b="1" dirty="0" smtClean="0">
                  <a:solidFill>
                    <a:srgbClr val="000000"/>
                  </a:solidFill>
                  <a:latin typeface="Arial" pitchFamily="34" charset="0"/>
                  <a:cs typeface="Arial" pitchFamily="34" charset="0"/>
                </a:rPr>
                <a:t>Q</a:t>
              </a:r>
              <a:r>
                <a:rPr kumimoji="0" lang="en-US" sz="1200" b="1" i="0" u="none" strike="noStrike" cap="none" normalizeH="0" baseline="0" dirty="0" smtClean="0">
                  <a:ln>
                    <a:noFill/>
                  </a:ln>
                  <a:solidFill>
                    <a:srgbClr val="000000"/>
                  </a:solidFill>
                  <a:effectLst/>
                  <a:latin typeface="Arial" pitchFamily="34" charset="0"/>
                  <a:cs typeface="Arial" pitchFamily="34" charset="0"/>
                </a:rPr>
                <a:t>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 name="Freeform 99"/>
            <p:cNvSpPr>
              <a:spLocks/>
            </p:cNvSpPr>
            <p:nvPr/>
          </p:nvSpPr>
          <p:spPr bwMode="auto">
            <a:xfrm>
              <a:off x="3131" y="1850"/>
              <a:ext cx="498" cy="1921"/>
            </a:xfrm>
            <a:custGeom>
              <a:avLst/>
              <a:gdLst/>
              <a:ahLst/>
              <a:cxnLst>
                <a:cxn ang="0">
                  <a:pos x="384" y="0"/>
                </a:cxn>
                <a:cxn ang="0">
                  <a:pos x="384" y="4464"/>
                </a:cxn>
                <a:cxn ang="0">
                  <a:pos x="528" y="4608"/>
                </a:cxn>
                <a:cxn ang="0">
                  <a:pos x="528" y="4608"/>
                </a:cxn>
                <a:cxn ang="0">
                  <a:pos x="1152" y="4608"/>
                </a:cxn>
                <a:cxn ang="0">
                  <a:pos x="1152" y="4416"/>
                </a:cxn>
                <a:cxn ang="0">
                  <a:pos x="1344" y="4800"/>
                </a:cxn>
                <a:cxn ang="0">
                  <a:pos x="1152" y="5184"/>
                </a:cxn>
                <a:cxn ang="0">
                  <a:pos x="1152" y="4992"/>
                </a:cxn>
                <a:cxn ang="0">
                  <a:pos x="528" y="4992"/>
                </a:cxn>
                <a:cxn ang="0">
                  <a:pos x="0" y="4464"/>
                </a:cxn>
                <a:cxn ang="0">
                  <a:pos x="0" y="0"/>
                </a:cxn>
                <a:cxn ang="0">
                  <a:pos x="384" y="0"/>
                </a:cxn>
              </a:cxnLst>
              <a:rect l="0" t="0" r="r" b="b"/>
              <a:pathLst>
                <a:path w="1344" h="5184">
                  <a:moveTo>
                    <a:pt x="384" y="0"/>
                  </a:moveTo>
                  <a:lnTo>
                    <a:pt x="384" y="4464"/>
                  </a:lnTo>
                  <a:cubicBezTo>
                    <a:pt x="384" y="4543"/>
                    <a:pt x="448" y="4608"/>
                    <a:pt x="528" y="4608"/>
                  </a:cubicBezTo>
                  <a:cubicBezTo>
                    <a:pt x="528" y="4608"/>
                    <a:pt x="528" y="4608"/>
                    <a:pt x="528" y="4608"/>
                  </a:cubicBezTo>
                  <a:lnTo>
                    <a:pt x="1152" y="4608"/>
                  </a:lnTo>
                  <a:lnTo>
                    <a:pt x="1152" y="4416"/>
                  </a:lnTo>
                  <a:lnTo>
                    <a:pt x="1344" y="4800"/>
                  </a:lnTo>
                  <a:lnTo>
                    <a:pt x="1152" y="5184"/>
                  </a:lnTo>
                  <a:lnTo>
                    <a:pt x="1152" y="4992"/>
                  </a:lnTo>
                  <a:lnTo>
                    <a:pt x="528" y="4992"/>
                  </a:lnTo>
                  <a:cubicBezTo>
                    <a:pt x="236" y="4992"/>
                    <a:pt x="0" y="4755"/>
                    <a:pt x="0" y="4464"/>
                  </a:cubicBezTo>
                  <a:lnTo>
                    <a:pt x="0" y="0"/>
                  </a:lnTo>
                  <a:lnTo>
                    <a:pt x="384" y="0"/>
                  </a:lnTo>
                  <a:close/>
                </a:path>
              </a:pathLst>
            </a:custGeom>
            <a:solidFill>
              <a:srgbClr val="99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100"/>
            <p:cNvSpPr>
              <a:spLocks/>
            </p:cNvSpPr>
            <p:nvPr/>
          </p:nvSpPr>
          <p:spPr bwMode="auto">
            <a:xfrm>
              <a:off x="3131" y="1850"/>
              <a:ext cx="498" cy="1921"/>
            </a:xfrm>
            <a:custGeom>
              <a:avLst/>
              <a:gdLst/>
              <a:ahLst/>
              <a:cxnLst>
                <a:cxn ang="0">
                  <a:pos x="384" y="0"/>
                </a:cxn>
                <a:cxn ang="0">
                  <a:pos x="384" y="4464"/>
                </a:cxn>
                <a:cxn ang="0">
                  <a:pos x="528" y="4608"/>
                </a:cxn>
                <a:cxn ang="0">
                  <a:pos x="528" y="4608"/>
                </a:cxn>
                <a:cxn ang="0">
                  <a:pos x="1152" y="4608"/>
                </a:cxn>
                <a:cxn ang="0">
                  <a:pos x="1152" y="4416"/>
                </a:cxn>
                <a:cxn ang="0">
                  <a:pos x="1344" y="4800"/>
                </a:cxn>
                <a:cxn ang="0">
                  <a:pos x="1152" y="5184"/>
                </a:cxn>
                <a:cxn ang="0">
                  <a:pos x="1152" y="4992"/>
                </a:cxn>
                <a:cxn ang="0">
                  <a:pos x="528" y="4992"/>
                </a:cxn>
                <a:cxn ang="0">
                  <a:pos x="0" y="4464"/>
                </a:cxn>
                <a:cxn ang="0">
                  <a:pos x="0" y="0"/>
                </a:cxn>
                <a:cxn ang="0">
                  <a:pos x="384" y="0"/>
                </a:cxn>
              </a:cxnLst>
              <a:rect l="0" t="0" r="r" b="b"/>
              <a:pathLst>
                <a:path w="1344" h="5184">
                  <a:moveTo>
                    <a:pt x="384" y="0"/>
                  </a:moveTo>
                  <a:lnTo>
                    <a:pt x="384" y="4464"/>
                  </a:lnTo>
                  <a:cubicBezTo>
                    <a:pt x="384" y="4543"/>
                    <a:pt x="448" y="4608"/>
                    <a:pt x="528" y="4608"/>
                  </a:cubicBezTo>
                  <a:cubicBezTo>
                    <a:pt x="528" y="4608"/>
                    <a:pt x="528" y="4608"/>
                    <a:pt x="528" y="4608"/>
                  </a:cubicBezTo>
                  <a:lnTo>
                    <a:pt x="1152" y="4608"/>
                  </a:lnTo>
                  <a:lnTo>
                    <a:pt x="1152" y="4416"/>
                  </a:lnTo>
                  <a:lnTo>
                    <a:pt x="1344" y="4800"/>
                  </a:lnTo>
                  <a:lnTo>
                    <a:pt x="1152" y="5184"/>
                  </a:lnTo>
                  <a:lnTo>
                    <a:pt x="1152" y="4992"/>
                  </a:lnTo>
                  <a:lnTo>
                    <a:pt x="528" y="4992"/>
                  </a:lnTo>
                  <a:cubicBezTo>
                    <a:pt x="236" y="4992"/>
                    <a:pt x="0" y="4755"/>
                    <a:pt x="0" y="4464"/>
                  </a:cubicBezTo>
                  <a:lnTo>
                    <a:pt x="0" y="0"/>
                  </a:lnTo>
                  <a:lnTo>
                    <a:pt x="384" y="0"/>
                  </a:lnTo>
                  <a:close/>
                </a:path>
              </a:pathLst>
            </a:custGeom>
            <a:noFill/>
            <a:ln w="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101"/>
            <p:cNvSpPr>
              <a:spLocks/>
            </p:cNvSpPr>
            <p:nvPr/>
          </p:nvSpPr>
          <p:spPr bwMode="auto">
            <a:xfrm>
              <a:off x="2918" y="1850"/>
              <a:ext cx="569" cy="569"/>
            </a:xfrm>
            <a:custGeom>
              <a:avLst/>
              <a:gdLst/>
              <a:ahLst/>
              <a:cxnLst>
                <a:cxn ang="0">
                  <a:pos x="0" y="768"/>
                </a:cxn>
                <a:cxn ang="0">
                  <a:pos x="768" y="0"/>
                </a:cxn>
                <a:cxn ang="0">
                  <a:pos x="1536" y="768"/>
                </a:cxn>
                <a:cxn ang="0">
                  <a:pos x="1536" y="768"/>
                </a:cxn>
                <a:cxn ang="0">
                  <a:pos x="768" y="1536"/>
                </a:cxn>
                <a:cxn ang="0">
                  <a:pos x="0" y="768"/>
                </a:cxn>
              </a:cxnLst>
              <a:rect l="0" t="0" r="r" b="b"/>
              <a:pathLst>
                <a:path w="1536" h="1536">
                  <a:moveTo>
                    <a:pt x="0" y="768"/>
                  </a:moveTo>
                  <a:cubicBezTo>
                    <a:pt x="0" y="343"/>
                    <a:pt x="343" y="0"/>
                    <a:pt x="768" y="0"/>
                  </a:cubicBezTo>
                  <a:cubicBezTo>
                    <a:pt x="1192" y="0"/>
                    <a:pt x="1536" y="343"/>
                    <a:pt x="1536" y="768"/>
                  </a:cubicBezTo>
                  <a:cubicBezTo>
                    <a:pt x="1536" y="768"/>
                    <a:pt x="1536" y="768"/>
                    <a:pt x="1536" y="768"/>
                  </a:cubicBezTo>
                  <a:cubicBezTo>
                    <a:pt x="1536" y="1192"/>
                    <a:pt x="1192" y="1536"/>
                    <a:pt x="768" y="1536"/>
                  </a:cubicBezTo>
                  <a:cubicBezTo>
                    <a:pt x="343" y="1536"/>
                    <a:pt x="0" y="1192"/>
                    <a:pt x="0" y="768"/>
                  </a:cubicBezTo>
                </a:path>
              </a:pathLst>
            </a:custGeom>
            <a:solidFill>
              <a:srgbClr val="CCFFC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102"/>
            <p:cNvSpPr>
              <a:spLocks/>
            </p:cNvSpPr>
            <p:nvPr/>
          </p:nvSpPr>
          <p:spPr bwMode="auto">
            <a:xfrm>
              <a:off x="2918" y="1850"/>
              <a:ext cx="569" cy="569"/>
            </a:xfrm>
            <a:custGeom>
              <a:avLst/>
              <a:gdLst/>
              <a:ahLst/>
              <a:cxnLst>
                <a:cxn ang="0">
                  <a:pos x="0" y="284"/>
                </a:cxn>
                <a:cxn ang="0">
                  <a:pos x="284" y="0"/>
                </a:cxn>
                <a:cxn ang="0">
                  <a:pos x="569" y="284"/>
                </a:cxn>
                <a:cxn ang="0">
                  <a:pos x="569" y="284"/>
                </a:cxn>
                <a:cxn ang="0">
                  <a:pos x="284" y="569"/>
                </a:cxn>
                <a:cxn ang="0">
                  <a:pos x="0" y="284"/>
                </a:cxn>
              </a:cxnLst>
              <a:rect l="0" t="0" r="r" b="b"/>
              <a:pathLst>
                <a:path w="569" h="569">
                  <a:moveTo>
                    <a:pt x="0" y="284"/>
                  </a:moveTo>
                  <a:cubicBezTo>
                    <a:pt x="0" y="127"/>
                    <a:pt x="127" y="0"/>
                    <a:pt x="284" y="0"/>
                  </a:cubicBezTo>
                  <a:cubicBezTo>
                    <a:pt x="441" y="0"/>
                    <a:pt x="569" y="127"/>
                    <a:pt x="569" y="284"/>
                  </a:cubicBezTo>
                  <a:cubicBezTo>
                    <a:pt x="569" y="284"/>
                    <a:pt x="569" y="284"/>
                    <a:pt x="569" y="284"/>
                  </a:cubicBezTo>
                  <a:cubicBezTo>
                    <a:pt x="569" y="442"/>
                    <a:pt x="441" y="569"/>
                    <a:pt x="284" y="569"/>
                  </a:cubicBezTo>
                  <a:cubicBezTo>
                    <a:pt x="127" y="569"/>
                    <a:pt x="0" y="442"/>
                    <a:pt x="0" y="284"/>
                  </a:cubicBezTo>
                </a:path>
              </a:pathLst>
            </a:custGeom>
            <a:noFill/>
            <a:ln w="17" cap="rnd">
              <a:solidFill>
                <a:srgbClr val="008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Rectangle 104"/>
            <p:cNvSpPr>
              <a:spLocks noChangeArrowheads="1"/>
            </p:cNvSpPr>
            <p:nvPr/>
          </p:nvSpPr>
          <p:spPr bwMode="auto">
            <a:xfrm>
              <a:off x="2985" y="2032"/>
              <a:ext cx="414" cy="2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solidFill>
                    <a:srgbClr val="000000"/>
                  </a:solidFill>
                  <a:latin typeface="Arial" pitchFamily="34" charset="0"/>
                  <a:cs typeface="Arial" pitchFamily="34" charset="0"/>
                </a:rPr>
                <a:t>Rx</a:t>
              </a:r>
              <a:br>
                <a:rPr lang="en-US" sz="1200" b="1" dirty="0" smtClean="0">
                  <a:solidFill>
                    <a:srgbClr val="000000"/>
                  </a:solidFill>
                  <a:latin typeface="Arial" pitchFamily="34" charset="0"/>
                  <a:cs typeface="Arial" pitchFamily="34" charset="0"/>
                </a:rPr>
              </a:br>
              <a:r>
                <a:rPr lang="en-US" sz="1200" b="1" dirty="0" smtClean="0">
                  <a:solidFill>
                    <a:srgbClr val="000000"/>
                  </a:solidFill>
                  <a:latin typeface="Arial" pitchFamily="34" charset="0"/>
                  <a:cs typeface="Arial" pitchFamily="34" charset="0"/>
                </a:rPr>
                <a:t>PKT</a:t>
              </a:r>
              <a:r>
                <a:rPr kumimoji="0" lang="en-US" sz="1200" b="1" i="0" u="none" strike="noStrike" cap="none" normalizeH="0" baseline="0" dirty="0" smtClean="0">
                  <a:ln>
                    <a:noFill/>
                  </a:ln>
                  <a:solidFill>
                    <a:srgbClr val="000000"/>
                  </a:solidFill>
                  <a:effectLst/>
                  <a:latin typeface="Arial" pitchFamily="34" charset="0"/>
                  <a:cs typeface="Arial" pitchFamily="34" charset="0"/>
                </a:rPr>
                <a:t>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7" name="Rectangle 105"/>
            <p:cNvSpPr>
              <a:spLocks noChangeArrowheads="1"/>
            </p:cNvSpPr>
            <p:nvPr/>
          </p:nvSpPr>
          <p:spPr bwMode="auto">
            <a:xfrm rot="16200000">
              <a:off x="2453" y="2983"/>
              <a:ext cx="83"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8" name="Rectangle 106"/>
            <p:cNvSpPr>
              <a:spLocks noChangeArrowheads="1"/>
            </p:cNvSpPr>
            <p:nvPr/>
          </p:nvSpPr>
          <p:spPr bwMode="auto">
            <a:xfrm rot="16200000">
              <a:off x="2444" y="2938"/>
              <a:ext cx="101"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9" name="Rectangle 107"/>
            <p:cNvSpPr>
              <a:spLocks noChangeArrowheads="1"/>
            </p:cNvSpPr>
            <p:nvPr/>
          </p:nvSpPr>
          <p:spPr bwMode="auto">
            <a:xfrm rot="16200000">
              <a:off x="2444" y="2885"/>
              <a:ext cx="101"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 name="Rectangle 108"/>
            <p:cNvSpPr>
              <a:spLocks noChangeArrowheads="1"/>
            </p:cNvSpPr>
            <p:nvPr/>
          </p:nvSpPr>
          <p:spPr bwMode="auto">
            <a:xfrm rot="16200000">
              <a:off x="2441" y="2829"/>
              <a:ext cx="107"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 name="Rectangle 109"/>
            <p:cNvSpPr>
              <a:spLocks noChangeArrowheads="1"/>
            </p:cNvSpPr>
            <p:nvPr/>
          </p:nvSpPr>
          <p:spPr bwMode="auto">
            <a:xfrm>
              <a:off x="3646" y="1648"/>
              <a:ext cx="219"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pop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2" name="Rectangle 110"/>
            <p:cNvSpPr>
              <a:spLocks noChangeArrowheads="1"/>
            </p:cNvSpPr>
            <p:nvPr/>
          </p:nvSpPr>
          <p:spPr bwMode="auto">
            <a:xfrm>
              <a:off x="1846" y="1648"/>
              <a:ext cx="272"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push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3" name="Line 111"/>
            <p:cNvSpPr>
              <a:spLocks noChangeShapeType="1"/>
            </p:cNvSpPr>
            <p:nvPr/>
          </p:nvSpPr>
          <p:spPr bwMode="auto">
            <a:xfrm>
              <a:off x="4197" y="1921"/>
              <a:ext cx="1" cy="1337"/>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12"/>
            <p:cNvSpPr>
              <a:spLocks/>
            </p:cNvSpPr>
            <p:nvPr/>
          </p:nvSpPr>
          <p:spPr bwMode="auto">
            <a:xfrm>
              <a:off x="4166" y="3250"/>
              <a:ext cx="62" cy="94"/>
            </a:xfrm>
            <a:custGeom>
              <a:avLst/>
              <a:gdLst/>
              <a:ahLst/>
              <a:cxnLst>
                <a:cxn ang="0">
                  <a:pos x="62" y="0"/>
                </a:cxn>
                <a:cxn ang="0">
                  <a:pos x="31" y="94"/>
                </a:cxn>
                <a:cxn ang="0">
                  <a:pos x="0" y="0"/>
                </a:cxn>
                <a:cxn ang="0">
                  <a:pos x="62" y="0"/>
                </a:cxn>
              </a:cxnLst>
              <a:rect l="0" t="0" r="r" b="b"/>
              <a:pathLst>
                <a:path w="62" h="94">
                  <a:moveTo>
                    <a:pt x="62" y="0"/>
                  </a:moveTo>
                  <a:lnTo>
                    <a:pt x="31" y="94"/>
                  </a:lnTo>
                  <a:lnTo>
                    <a:pt x="0" y="0"/>
                  </a:lnTo>
                  <a:lnTo>
                    <a:pt x="6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Line 113"/>
            <p:cNvSpPr>
              <a:spLocks noChangeShapeType="1"/>
            </p:cNvSpPr>
            <p:nvPr/>
          </p:nvSpPr>
          <p:spPr bwMode="auto">
            <a:xfrm>
              <a:off x="4339" y="1921"/>
              <a:ext cx="1" cy="1479"/>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14"/>
            <p:cNvSpPr>
              <a:spLocks/>
            </p:cNvSpPr>
            <p:nvPr/>
          </p:nvSpPr>
          <p:spPr bwMode="auto">
            <a:xfrm>
              <a:off x="4308" y="3392"/>
              <a:ext cx="62" cy="94"/>
            </a:xfrm>
            <a:custGeom>
              <a:avLst/>
              <a:gdLst/>
              <a:ahLst/>
              <a:cxnLst>
                <a:cxn ang="0">
                  <a:pos x="62" y="0"/>
                </a:cxn>
                <a:cxn ang="0">
                  <a:pos x="31" y="94"/>
                </a:cxn>
                <a:cxn ang="0">
                  <a:pos x="0" y="0"/>
                </a:cxn>
                <a:cxn ang="0">
                  <a:pos x="62" y="0"/>
                </a:cxn>
              </a:cxnLst>
              <a:rect l="0" t="0" r="r" b="b"/>
              <a:pathLst>
                <a:path w="62" h="94">
                  <a:moveTo>
                    <a:pt x="62" y="0"/>
                  </a:moveTo>
                  <a:lnTo>
                    <a:pt x="31" y="94"/>
                  </a:lnTo>
                  <a:lnTo>
                    <a:pt x="0" y="0"/>
                  </a:lnTo>
                  <a:lnTo>
                    <a:pt x="6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Rectangle 115"/>
            <p:cNvSpPr>
              <a:spLocks noChangeArrowheads="1"/>
            </p:cNvSpPr>
            <p:nvPr/>
          </p:nvSpPr>
          <p:spPr bwMode="auto">
            <a:xfrm>
              <a:off x="1870" y="2502"/>
              <a:ext cx="219"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pop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 name="Rectangle 116"/>
            <p:cNvSpPr>
              <a:spLocks noChangeArrowheads="1"/>
            </p:cNvSpPr>
            <p:nvPr/>
          </p:nvSpPr>
          <p:spPr bwMode="auto">
            <a:xfrm>
              <a:off x="3623" y="2502"/>
              <a:ext cx="272"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push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9" name="Rectangle 117"/>
            <p:cNvSpPr>
              <a:spLocks noChangeArrowheads="1"/>
            </p:cNvSpPr>
            <p:nvPr/>
          </p:nvSpPr>
          <p:spPr bwMode="auto">
            <a:xfrm rot="16200000">
              <a:off x="3144" y="2975"/>
              <a:ext cx="124"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0" name="Rectangle 118"/>
            <p:cNvSpPr>
              <a:spLocks noChangeArrowheads="1"/>
            </p:cNvSpPr>
            <p:nvPr/>
          </p:nvSpPr>
          <p:spPr bwMode="auto">
            <a:xfrm rot="16200000">
              <a:off x="3164" y="2918"/>
              <a:ext cx="83"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1" name="Rectangle 119"/>
            <p:cNvSpPr>
              <a:spLocks noChangeArrowheads="1"/>
            </p:cNvSpPr>
            <p:nvPr/>
          </p:nvSpPr>
          <p:spPr bwMode="auto">
            <a:xfrm rot="16200000">
              <a:off x="3170" y="2888"/>
              <a:ext cx="71"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 name="Rectangle 120"/>
            <p:cNvSpPr>
              <a:spLocks noChangeArrowheads="1"/>
            </p:cNvSpPr>
            <p:nvPr/>
          </p:nvSpPr>
          <p:spPr bwMode="auto">
            <a:xfrm rot="16200000">
              <a:off x="3167" y="2856"/>
              <a:ext cx="77"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 name="Rectangle 121"/>
            <p:cNvSpPr>
              <a:spLocks noChangeArrowheads="1"/>
            </p:cNvSpPr>
            <p:nvPr/>
          </p:nvSpPr>
          <p:spPr bwMode="auto">
            <a:xfrm rot="16200000">
              <a:off x="3155" y="2814"/>
              <a:ext cx="101"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 name="Rectangle 122"/>
            <p:cNvSpPr>
              <a:spLocks noChangeArrowheads="1"/>
            </p:cNvSpPr>
            <p:nvPr/>
          </p:nvSpPr>
          <p:spPr bwMode="auto">
            <a:xfrm>
              <a:off x="4049" y="4091"/>
              <a:ext cx="515" cy="16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cs typeface="Arial" pitchFamily="34" charset="0"/>
                </a:rPr>
                <a:t>Memory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762000" y="381000"/>
            <a:ext cx="7772400" cy="685800"/>
          </a:xfrm>
        </p:spPr>
        <p:txBody>
          <a:bodyPr/>
          <a:lstStyle/>
          <a:p>
            <a:r>
              <a:rPr lang="en-US" dirty="0" smtClean="0"/>
              <a:t>Agenda</a:t>
            </a:r>
          </a:p>
        </p:txBody>
      </p:sp>
      <p:sp>
        <p:nvSpPr>
          <p:cNvPr id="11267" name="Subtitle 2"/>
          <p:cNvSpPr>
            <a:spLocks noGrp="1"/>
          </p:cNvSpPr>
          <p:nvPr>
            <p:ph type="subTitle" idx="1"/>
          </p:nvPr>
        </p:nvSpPr>
        <p:spPr>
          <a:xfrm>
            <a:off x="1143000" y="1447800"/>
            <a:ext cx="6400800" cy="4419600"/>
          </a:xfrm>
        </p:spPr>
        <p:txBody>
          <a:bodyPr/>
          <a:lstStyle/>
          <a:p>
            <a:pPr marL="342900" indent="-342900" algn="l"/>
            <a:r>
              <a:rPr lang="en-US" sz="2400" dirty="0" smtClean="0">
                <a:solidFill>
                  <a:schemeClr val="tx1"/>
                </a:solidFill>
              </a:rPr>
              <a:t>About the Navigator</a:t>
            </a:r>
          </a:p>
          <a:p>
            <a:pPr marL="342900" indent="-342900" algn="l">
              <a:buFont typeface="Calibri" pitchFamily="34" charset="0"/>
              <a:buAutoNum type="arabicPeriod"/>
            </a:pPr>
            <a:r>
              <a:rPr lang="en-US" sz="2400" dirty="0" smtClean="0">
                <a:solidFill>
                  <a:schemeClr val="tx1"/>
                </a:solidFill>
              </a:rPr>
              <a:t>Introduction to the Navigator – purpose and used cases</a:t>
            </a:r>
          </a:p>
          <a:p>
            <a:pPr marL="342900" indent="-342900" algn="l">
              <a:buFont typeface="Calibri" pitchFamily="34" charset="0"/>
              <a:buAutoNum type="arabicPeriod"/>
            </a:pPr>
            <a:r>
              <a:rPr lang="en-US" sz="2400" dirty="0" smtClean="0">
                <a:solidFill>
                  <a:schemeClr val="tx1"/>
                </a:solidFill>
              </a:rPr>
              <a:t>Navigator Architecture -  QMSS and PKTDMA</a:t>
            </a:r>
          </a:p>
          <a:p>
            <a:pPr marL="457200" indent="-457200" algn="l">
              <a:buFont typeface="+mj-lt"/>
              <a:buAutoNum type="arabicPeriod"/>
            </a:pPr>
            <a:r>
              <a:rPr lang="en-US" sz="2400" dirty="0" smtClean="0">
                <a:solidFill>
                  <a:schemeClr val="tx1"/>
                </a:solidFill>
              </a:rPr>
              <a:t>Implementation Examples</a:t>
            </a:r>
          </a:p>
          <a:p>
            <a:pPr marL="342900" indent="-342900" algn="l"/>
            <a:r>
              <a:rPr lang="en-US" sz="2400" dirty="0" smtClean="0">
                <a:solidFill>
                  <a:schemeClr val="tx1"/>
                </a:solidFill>
              </a:rPr>
              <a:t>Using the Navigator</a:t>
            </a:r>
          </a:p>
          <a:p>
            <a:pPr marL="457200" indent="-457200" algn="l">
              <a:buFont typeface="+mj-lt"/>
              <a:buAutoNum type="arabicPeriod" startAt="4"/>
            </a:pPr>
            <a:r>
              <a:rPr lang="en-US" sz="2400" b="1" dirty="0" smtClean="0">
                <a:solidFill>
                  <a:schemeClr val="tx1"/>
                </a:solidFill>
              </a:rPr>
              <a:t>Configuration – what needs to be configured</a:t>
            </a:r>
          </a:p>
          <a:p>
            <a:pPr marL="342900" indent="-342900" algn="l">
              <a:buFont typeface="Calibri" pitchFamily="34" charset="0"/>
              <a:buAutoNum type="arabicPeriod" startAt="4"/>
            </a:pPr>
            <a:r>
              <a:rPr lang="en-US" sz="2400" dirty="0" smtClean="0">
                <a:solidFill>
                  <a:schemeClr val="tx1"/>
                </a:solidFill>
              </a:rPr>
              <a:t>LLD support</a:t>
            </a:r>
          </a:p>
          <a:p>
            <a:pPr marL="457200" indent="-457200" algn="l">
              <a:buFont typeface="+mj-lt"/>
              <a:buAutoNum type="arabicPeriod" startAt="4"/>
            </a:pPr>
            <a:r>
              <a:rPr lang="en-US" sz="2400" dirty="0" smtClean="0">
                <a:solidFill>
                  <a:schemeClr val="tx1"/>
                </a:solidFill>
              </a:rPr>
              <a:t>Project Examples</a:t>
            </a:r>
          </a:p>
          <a:p>
            <a:pPr marL="342900" indent="-342900" algn="l"/>
            <a:endParaRPr lang="en-US" sz="2000" b="1" dirty="0" smtClean="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 y="152400"/>
            <a:ext cx="8686800" cy="1447800"/>
          </a:xfrm>
        </p:spPr>
        <p:txBody>
          <a:bodyPr/>
          <a:lstStyle/>
          <a:p>
            <a:pPr eaLnBrk="1" hangingPunct="1"/>
            <a:r>
              <a:rPr lang="en-US" sz="3200" dirty="0" smtClean="0"/>
              <a:t>Using the Navigator</a:t>
            </a:r>
          </a:p>
        </p:txBody>
      </p:sp>
      <p:sp>
        <p:nvSpPr>
          <p:cNvPr id="26627" name="Rectangle 3"/>
          <p:cNvSpPr>
            <a:spLocks noGrp="1" noChangeArrowheads="1"/>
          </p:cNvSpPr>
          <p:nvPr>
            <p:ph idx="1"/>
          </p:nvPr>
        </p:nvSpPr>
        <p:spPr>
          <a:xfrm>
            <a:off x="333375" y="1524000"/>
            <a:ext cx="8467725" cy="4648200"/>
          </a:xfrm>
        </p:spPr>
        <p:txBody>
          <a:bodyPr/>
          <a:lstStyle/>
          <a:p>
            <a:pPr algn="ctr" eaLnBrk="1" hangingPunct="1">
              <a:lnSpc>
                <a:spcPct val="90000"/>
              </a:lnSpc>
              <a:buFont typeface="Arial" charset="0"/>
              <a:buNone/>
            </a:pPr>
            <a:endParaRPr lang="en-US" sz="2400" dirty="0" smtClean="0"/>
          </a:p>
          <a:p>
            <a:pPr eaLnBrk="1" hangingPunct="1">
              <a:lnSpc>
                <a:spcPct val="90000"/>
              </a:lnSpc>
            </a:pPr>
            <a:r>
              <a:rPr lang="en-US" sz="2800" dirty="0" smtClean="0"/>
              <a:t>Configuration and initialization</a:t>
            </a:r>
          </a:p>
          <a:p>
            <a:pPr lvl="1" eaLnBrk="1" hangingPunct="1">
              <a:lnSpc>
                <a:spcPct val="90000"/>
              </a:lnSpc>
            </a:pPr>
            <a:r>
              <a:rPr lang="en-US" dirty="0" smtClean="0"/>
              <a:t>Configure the QMSS</a:t>
            </a:r>
          </a:p>
          <a:p>
            <a:pPr lvl="1" eaLnBrk="1" hangingPunct="1">
              <a:lnSpc>
                <a:spcPct val="90000"/>
              </a:lnSpc>
            </a:pPr>
            <a:r>
              <a:rPr lang="en-US" dirty="0" smtClean="0"/>
              <a:t>Configure the PKTDMA</a:t>
            </a:r>
          </a:p>
          <a:p>
            <a:pPr eaLnBrk="1" hangingPunct="1">
              <a:lnSpc>
                <a:spcPct val="90000"/>
              </a:lnSpc>
            </a:pPr>
            <a:r>
              <a:rPr lang="en-US" sz="2800" dirty="0" smtClean="0"/>
              <a:t>Run time operation</a:t>
            </a:r>
          </a:p>
          <a:p>
            <a:pPr lvl="1" eaLnBrk="1" hangingPunct="1">
              <a:lnSpc>
                <a:spcPct val="90000"/>
              </a:lnSpc>
            </a:pPr>
            <a:r>
              <a:rPr lang="en-US" dirty="0" smtClean="0"/>
              <a:t>Push and Pop descriptors</a:t>
            </a:r>
          </a:p>
          <a:p>
            <a:pPr lvl="1" eaLnBrk="1" hangingPunct="1">
              <a:lnSpc>
                <a:spcPct val="90000"/>
              </a:lnSpc>
            </a:pPr>
            <a:endParaRPr lang="en-US" dirty="0" smtClean="0"/>
          </a:p>
          <a:p>
            <a:pPr eaLnBrk="1" hangingPunct="1">
              <a:lnSpc>
                <a:spcPct val="90000"/>
              </a:lnSpc>
              <a:buNone/>
            </a:pPr>
            <a:r>
              <a:rPr lang="en-US" dirty="0" smtClean="0"/>
              <a:t>LLD functions (QMSS and CPPI) are used for configuration and run-time</a:t>
            </a:r>
          </a:p>
          <a:p>
            <a:pPr lvl="1" eaLnBrk="1" hangingPunct="1">
              <a:lnSpc>
                <a:spcPct val="90000"/>
              </a:lnSpc>
              <a:buFont typeface="Arial" charset="0"/>
              <a:buNone/>
            </a:pPr>
            <a:endParaRPr lang="en-US" sz="1600" dirty="0" smtClean="0"/>
          </a:p>
          <a:p>
            <a:pPr eaLnBrk="1" hangingPunct="1">
              <a:lnSpc>
                <a:spcPct val="90000"/>
              </a:lnSpc>
            </a:pPr>
            <a:endParaRPr lang="en-US" sz="2400" dirty="0" smtClean="0"/>
          </a:p>
          <a:p>
            <a:pPr eaLnBrk="1" hangingPunct="1">
              <a:lnSpc>
                <a:spcPct val="90000"/>
              </a:lnSpc>
            </a:pPr>
            <a:endParaRPr lang="en-US" sz="2400" dirty="0" smtClean="0"/>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 y="152400"/>
            <a:ext cx="8686800" cy="1447800"/>
          </a:xfrm>
        </p:spPr>
        <p:txBody>
          <a:bodyPr/>
          <a:lstStyle/>
          <a:p>
            <a:pPr eaLnBrk="1" hangingPunct="1"/>
            <a:r>
              <a:rPr lang="en-US" dirty="0" smtClean="0"/>
              <a:t>What Needs to Be Configured?</a:t>
            </a:r>
          </a:p>
        </p:txBody>
      </p:sp>
      <p:sp>
        <p:nvSpPr>
          <p:cNvPr id="26627" name="Rectangle 3"/>
          <p:cNvSpPr>
            <a:spLocks noGrp="1" noChangeArrowheads="1"/>
          </p:cNvSpPr>
          <p:nvPr>
            <p:ph idx="1"/>
          </p:nvPr>
        </p:nvSpPr>
        <p:spPr>
          <a:xfrm>
            <a:off x="333375" y="1524000"/>
            <a:ext cx="8467725" cy="4648200"/>
          </a:xfrm>
        </p:spPr>
        <p:txBody>
          <a:bodyPr/>
          <a:lstStyle/>
          <a:p>
            <a:pPr algn="ctr" eaLnBrk="1" hangingPunct="1">
              <a:lnSpc>
                <a:spcPct val="90000"/>
              </a:lnSpc>
              <a:buFont typeface="Arial" charset="0"/>
              <a:buNone/>
            </a:pPr>
            <a:endParaRPr lang="en-US" sz="2400" dirty="0" smtClean="0"/>
          </a:p>
          <a:p>
            <a:pPr eaLnBrk="1" hangingPunct="1">
              <a:lnSpc>
                <a:spcPct val="90000"/>
              </a:lnSpc>
            </a:pPr>
            <a:r>
              <a:rPr lang="en-US" sz="2400" b="1" dirty="0" smtClean="0"/>
              <a:t>Link Ram - </a:t>
            </a:r>
            <a:r>
              <a:rPr lang="en-US" sz="2400" dirty="0" smtClean="0"/>
              <a:t>Up to two LINK-RAM</a:t>
            </a:r>
            <a:endParaRPr lang="en-US" sz="2400" b="1" dirty="0" smtClean="0"/>
          </a:p>
          <a:p>
            <a:pPr lvl="1" eaLnBrk="1" hangingPunct="1">
              <a:lnSpc>
                <a:spcPct val="90000"/>
              </a:lnSpc>
            </a:pPr>
            <a:r>
              <a:rPr lang="en-US" sz="2000" dirty="0" smtClean="0"/>
              <a:t>One internal, Region 0, address 0x0008 0000, size up to 16K</a:t>
            </a:r>
          </a:p>
          <a:p>
            <a:pPr lvl="1" eaLnBrk="1" hangingPunct="1">
              <a:lnSpc>
                <a:spcPct val="90000"/>
              </a:lnSpc>
            </a:pPr>
            <a:r>
              <a:rPr lang="en-US" sz="2000" dirty="0" smtClean="0"/>
              <a:t>One External, global memory, size up to 512K</a:t>
            </a:r>
          </a:p>
          <a:p>
            <a:pPr eaLnBrk="1" hangingPunct="1">
              <a:lnSpc>
                <a:spcPct val="90000"/>
              </a:lnSpc>
            </a:pPr>
            <a:r>
              <a:rPr lang="en-US" sz="2400" b="1" dirty="0" smtClean="0"/>
              <a:t>Memory Regions </a:t>
            </a:r>
            <a:r>
              <a:rPr lang="en-US" sz="2400" dirty="0" smtClean="0"/>
              <a:t> - Where descriptors actually reside</a:t>
            </a:r>
          </a:p>
          <a:p>
            <a:pPr lvl="1" eaLnBrk="1" hangingPunct="1">
              <a:lnSpc>
                <a:spcPct val="90000"/>
              </a:lnSpc>
            </a:pPr>
            <a:r>
              <a:rPr lang="en-US" sz="2000" dirty="0" smtClean="0"/>
              <a:t>Up to 20 regions, 16 byte alignment</a:t>
            </a:r>
          </a:p>
          <a:p>
            <a:pPr lvl="1" eaLnBrk="1" hangingPunct="1">
              <a:lnSpc>
                <a:spcPct val="90000"/>
              </a:lnSpc>
            </a:pPr>
            <a:r>
              <a:rPr lang="en-US" sz="2000" dirty="0" smtClean="0"/>
              <a:t>Descriptor size is multiple of 16 bytes, minimum 32</a:t>
            </a:r>
          </a:p>
          <a:p>
            <a:pPr lvl="1" eaLnBrk="1" hangingPunct="1">
              <a:lnSpc>
                <a:spcPct val="90000"/>
              </a:lnSpc>
            </a:pPr>
            <a:r>
              <a:rPr lang="en-US" sz="2000" dirty="0" smtClean="0"/>
              <a:t>Descriptor count (per region) is power of 2, minimum 32</a:t>
            </a:r>
          </a:p>
          <a:p>
            <a:pPr lvl="1" eaLnBrk="1" hangingPunct="1">
              <a:lnSpc>
                <a:spcPct val="90000"/>
              </a:lnSpc>
            </a:pPr>
            <a:r>
              <a:rPr lang="en-US" sz="2000" dirty="0" smtClean="0"/>
              <a:t>Configuration – base address, start index in the LINK RAM, size and number of descriptors</a:t>
            </a:r>
          </a:p>
          <a:p>
            <a:pPr eaLnBrk="1" hangingPunct="1">
              <a:lnSpc>
                <a:spcPct val="90000"/>
              </a:lnSpc>
            </a:pPr>
            <a:r>
              <a:rPr lang="en-US" sz="2400" b="1" dirty="0" smtClean="0"/>
              <a:t>Loading PDSP firmware </a:t>
            </a:r>
          </a:p>
          <a:p>
            <a:pPr lvl="1" eaLnBrk="1" hangingPunct="1">
              <a:lnSpc>
                <a:spcPct val="90000"/>
              </a:lnSpc>
              <a:buFont typeface="Arial" charset="0"/>
              <a:buNone/>
            </a:pPr>
            <a:endParaRPr lang="en-US" sz="1600" dirty="0" smtClean="0"/>
          </a:p>
          <a:p>
            <a:pPr eaLnBrk="1" hangingPunct="1">
              <a:lnSpc>
                <a:spcPct val="90000"/>
              </a:lnSpc>
            </a:pPr>
            <a:endParaRPr lang="en-US" sz="2400" dirty="0" smtClean="0"/>
          </a:p>
          <a:p>
            <a:pPr eaLnBrk="1" hangingPunct="1">
              <a:lnSpc>
                <a:spcPct val="90000"/>
              </a:lnSpc>
            </a:pPr>
            <a:endParaRPr lang="en-US" sz="2400" dirty="0" smtClean="0"/>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 y="152400"/>
            <a:ext cx="8686800" cy="1447800"/>
          </a:xfrm>
        </p:spPr>
        <p:txBody>
          <a:bodyPr/>
          <a:lstStyle/>
          <a:p>
            <a:pPr eaLnBrk="1" hangingPunct="1"/>
            <a:r>
              <a:rPr lang="en-US" dirty="0" smtClean="0"/>
              <a:t>What Needs to Be Configured?</a:t>
            </a:r>
          </a:p>
        </p:txBody>
      </p:sp>
      <p:sp>
        <p:nvSpPr>
          <p:cNvPr id="27651" name="Rectangle 3"/>
          <p:cNvSpPr>
            <a:spLocks noGrp="1" noChangeArrowheads="1"/>
          </p:cNvSpPr>
          <p:nvPr>
            <p:ph idx="1"/>
          </p:nvPr>
        </p:nvSpPr>
        <p:spPr>
          <a:xfrm>
            <a:off x="381000" y="1524000"/>
            <a:ext cx="8467725" cy="4648200"/>
          </a:xfrm>
        </p:spPr>
        <p:txBody>
          <a:bodyPr/>
          <a:lstStyle/>
          <a:p>
            <a:pPr algn="ctr" eaLnBrk="1" hangingPunct="1">
              <a:lnSpc>
                <a:spcPct val="90000"/>
              </a:lnSpc>
              <a:buFont typeface="Arial" charset="0"/>
              <a:buNone/>
            </a:pPr>
            <a:endParaRPr lang="en-US" sz="2400" dirty="0" smtClean="0"/>
          </a:p>
          <a:p>
            <a:pPr eaLnBrk="1" hangingPunct="1">
              <a:lnSpc>
                <a:spcPct val="90000"/>
              </a:lnSpc>
            </a:pPr>
            <a:r>
              <a:rPr lang="en-US" sz="2400" b="1" dirty="0" smtClean="0"/>
              <a:t>Descriptors</a:t>
            </a:r>
          </a:p>
          <a:p>
            <a:pPr lvl="1" eaLnBrk="1" hangingPunct="1">
              <a:lnSpc>
                <a:spcPct val="90000"/>
              </a:lnSpc>
            </a:pPr>
            <a:r>
              <a:rPr lang="en-US" sz="2000" dirty="0" smtClean="0"/>
              <a:t>Create and initialize.</a:t>
            </a:r>
          </a:p>
          <a:p>
            <a:pPr lvl="1" eaLnBrk="1" hangingPunct="1">
              <a:lnSpc>
                <a:spcPct val="90000"/>
              </a:lnSpc>
            </a:pPr>
            <a:r>
              <a:rPr lang="en-US" sz="2000" dirty="0" smtClean="0"/>
              <a:t>Allocate data buffers and associate them with descriptors.</a:t>
            </a:r>
          </a:p>
          <a:p>
            <a:pPr eaLnBrk="1" hangingPunct="1">
              <a:lnSpc>
                <a:spcPct val="90000"/>
              </a:lnSpc>
            </a:pPr>
            <a:r>
              <a:rPr lang="en-US" sz="2400" b="1" dirty="0" smtClean="0"/>
              <a:t>Queues</a:t>
            </a:r>
          </a:p>
          <a:p>
            <a:pPr lvl="1" eaLnBrk="1" hangingPunct="1">
              <a:lnSpc>
                <a:spcPct val="90000"/>
              </a:lnSpc>
            </a:pPr>
            <a:r>
              <a:rPr lang="en-US" sz="2000" dirty="0" smtClean="0"/>
              <a:t>Open transmit, receive, free, and error queues.</a:t>
            </a:r>
          </a:p>
          <a:p>
            <a:pPr lvl="1" eaLnBrk="1" hangingPunct="1">
              <a:lnSpc>
                <a:spcPct val="90000"/>
              </a:lnSpc>
            </a:pPr>
            <a:r>
              <a:rPr lang="en-US" sz="2000" dirty="0" smtClean="0"/>
              <a:t>Define receive flows.</a:t>
            </a:r>
          </a:p>
          <a:p>
            <a:pPr lvl="1" eaLnBrk="1" hangingPunct="1">
              <a:lnSpc>
                <a:spcPct val="90000"/>
              </a:lnSpc>
            </a:pPr>
            <a:r>
              <a:rPr lang="en-US" sz="2000" dirty="0" smtClean="0"/>
              <a:t>Configure transmit and receive queues.</a:t>
            </a:r>
          </a:p>
          <a:p>
            <a:pPr eaLnBrk="1" hangingPunct="1">
              <a:lnSpc>
                <a:spcPct val="90000"/>
              </a:lnSpc>
            </a:pPr>
            <a:r>
              <a:rPr lang="en-US" sz="2400" b="1" dirty="0" smtClean="0"/>
              <a:t>PKTDMA </a:t>
            </a:r>
          </a:p>
          <a:p>
            <a:pPr lvl="1" eaLnBrk="1" hangingPunct="1">
              <a:lnSpc>
                <a:spcPct val="90000"/>
              </a:lnSpc>
            </a:pPr>
            <a:r>
              <a:rPr lang="en-US" sz="2000" dirty="0" smtClean="0"/>
              <a:t>Configure all PKTDMA in the system.</a:t>
            </a:r>
          </a:p>
          <a:p>
            <a:pPr lvl="1" eaLnBrk="1" hangingPunct="1">
              <a:lnSpc>
                <a:spcPct val="90000"/>
              </a:lnSpc>
            </a:pPr>
            <a:r>
              <a:rPr lang="en-US" sz="2000" dirty="0" smtClean="0"/>
              <a:t>Special configuration information used for PKTDMA.</a:t>
            </a:r>
          </a:p>
          <a:p>
            <a:pPr eaLnBrk="1" hangingPunct="1">
              <a:lnSpc>
                <a:spcPct val="90000"/>
              </a:lnSpc>
            </a:pPr>
            <a:endParaRPr lang="en-US" sz="2400" dirty="0" smtClean="0"/>
          </a:p>
          <a:p>
            <a:pPr eaLnBrk="1" hangingPunct="1">
              <a:lnSpc>
                <a:spcPct val="90000"/>
              </a:lnSpc>
            </a:pPr>
            <a:endParaRPr lang="en-US" sz="2400" dirty="0" smtClean="0"/>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 y="152400"/>
            <a:ext cx="8686800" cy="1447800"/>
          </a:xfrm>
        </p:spPr>
        <p:txBody>
          <a:bodyPr/>
          <a:lstStyle/>
          <a:p>
            <a:pPr eaLnBrk="1" hangingPunct="1"/>
            <a:r>
              <a:rPr lang="en-US" sz="3200" dirty="0" smtClean="0"/>
              <a:t>Information about the Navigator Configuration</a:t>
            </a:r>
          </a:p>
        </p:txBody>
      </p:sp>
      <p:sp>
        <p:nvSpPr>
          <p:cNvPr id="27651" name="Rectangle 3"/>
          <p:cNvSpPr>
            <a:spLocks noGrp="1" noChangeArrowheads="1"/>
          </p:cNvSpPr>
          <p:nvPr>
            <p:ph idx="1"/>
          </p:nvPr>
        </p:nvSpPr>
        <p:spPr>
          <a:xfrm>
            <a:off x="381000" y="1524000"/>
            <a:ext cx="8467725" cy="4648200"/>
          </a:xfrm>
        </p:spPr>
        <p:txBody>
          <a:bodyPr/>
          <a:lstStyle/>
          <a:p>
            <a:pPr algn="ctr" eaLnBrk="1" hangingPunct="1">
              <a:lnSpc>
                <a:spcPct val="90000"/>
              </a:lnSpc>
              <a:buFont typeface="Arial" charset="0"/>
              <a:buNone/>
            </a:pPr>
            <a:endParaRPr lang="en-US" sz="2400" dirty="0" smtClean="0"/>
          </a:p>
          <a:p>
            <a:pPr eaLnBrk="1" hangingPunct="1">
              <a:lnSpc>
                <a:spcPct val="90000"/>
              </a:lnSpc>
            </a:pPr>
            <a:r>
              <a:rPr lang="en-US" sz="2400" b="1" dirty="0" smtClean="0"/>
              <a:t>QMSS LLDs are described in the file </a:t>
            </a:r>
            <a:r>
              <a:rPr lang="en-US" sz="1200" b="1" dirty="0" smtClean="0">
                <a:solidFill>
                  <a:srgbClr val="FF0000"/>
                </a:solidFill>
              </a:rPr>
              <a:t>\pdk_C6678_X_X_X_X\packages\ti\drv\qmss\docs\doxygen\html\group___q_m_s_s___l_l_d___f_u_n_c_t_i_o_n.html</a:t>
            </a:r>
          </a:p>
          <a:p>
            <a:pPr eaLnBrk="1" hangingPunct="1">
              <a:lnSpc>
                <a:spcPct val="90000"/>
              </a:lnSpc>
            </a:pPr>
            <a:r>
              <a:rPr lang="en-US" sz="2400" b="1" dirty="0" smtClean="0"/>
              <a:t>PKTDMA (Cppi)  LLDs are described in the file </a:t>
            </a:r>
            <a:r>
              <a:rPr lang="en-US" sz="1200" b="1" dirty="0" smtClean="0">
                <a:solidFill>
                  <a:srgbClr val="FF0000"/>
                </a:solidFill>
              </a:rPr>
              <a:t>\pdk_C6678_X_X_X_X\packages\ti\drv</a:t>
            </a:r>
            <a:r>
              <a:rPr lang="da-DK" sz="1200" b="1" dirty="0" smtClean="0">
                <a:solidFill>
                  <a:srgbClr val="FF0000"/>
                </a:solidFill>
              </a:rPr>
              <a:t>\cppi\docs\doxygen\html\group___c_p_p_i___l_l_d___f_u_n_c_t_i_o_n.html</a:t>
            </a:r>
          </a:p>
          <a:p>
            <a:pPr eaLnBrk="1" hangingPunct="1">
              <a:lnSpc>
                <a:spcPct val="90000"/>
              </a:lnSpc>
            </a:pPr>
            <a:r>
              <a:rPr lang="da-DK" sz="2400" b="1" dirty="0" smtClean="0"/>
              <a:t>Examples how to use these LLDs and how to configure the Navigator is given in the release examples</a:t>
            </a:r>
            <a:endParaRPr lang="en-US" sz="2400"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4000" dirty="0" smtClean="0"/>
              <a:t>Motivation for Multicore Navigator</a:t>
            </a:r>
          </a:p>
        </p:txBody>
      </p:sp>
      <p:sp>
        <p:nvSpPr>
          <p:cNvPr id="12291" name="Rectangle 3"/>
          <p:cNvSpPr>
            <a:spLocks noGrp="1" noChangeArrowheads="1"/>
          </p:cNvSpPr>
          <p:nvPr>
            <p:ph idx="1"/>
          </p:nvPr>
        </p:nvSpPr>
        <p:spPr>
          <a:xfrm>
            <a:off x="304800" y="1371600"/>
            <a:ext cx="8467725" cy="4648200"/>
          </a:xfrm>
        </p:spPr>
        <p:txBody>
          <a:bodyPr/>
          <a:lstStyle/>
          <a:p>
            <a:pPr eaLnBrk="1" hangingPunct="1"/>
            <a:r>
              <a:rPr lang="en-US" sz="2400" dirty="0" smtClean="0"/>
              <a:t>Data and signals movement is an important part of multicore device</a:t>
            </a:r>
          </a:p>
          <a:p>
            <a:pPr eaLnBrk="1" hangingPunct="1"/>
            <a:r>
              <a:rPr lang="en-US" sz="2400" dirty="0" smtClean="0"/>
              <a:t>Desire to offload from the CPUs </a:t>
            </a:r>
          </a:p>
          <a:p>
            <a:pPr lvl="1" eaLnBrk="1" hangingPunct="1"/>
            <a:r>
              <a:rPr lang="en-US" sz="2000" dirty="0" smtClean="0"/>
              <a:t>Routine data into the device and out of the device</a:t>
            </a:r>
          </a:p>
          <a:p>
            <a:pPr lvl="1" eaLnBrk="1" hangingPunct="1"/>
            <a:r>
              <a:rPr lang="en-US" sz="2000" dirty="0" smtClean="0"/>
              <a:t>Communication between cores</a:t>
            </a:r>
          </a:p>
          <a:p>
            <a:pPr lvl="2" eaLnBrk="1" hangingPunct="1"/>
            <a:r>
              <a:rPr lang="en-US" sz="1600" dirty="0" smtClean="0"/>
              <a:t>Signals </a:t>
            </a:r>
          </a:p>
          <a:p>
            <a:pPr lvl="2" eaLnBrk="1" hangingPunct="1"/>
            <a:r>
              <a:rPr lang="en-US" sz="1600" dirty="0" smtClean="0"/>
              <a:t>Moving data between cores – loose link</a:t>
            </a:r>
          </a:p>
          <a:p>
            <a:pPr lvl="1" eaLnBrk="1" hangingPunct="1"/>
            <a:r>
              <a:rPr lang="en-US" sz="2000" dirty="0" smtClean="0"/>
              <a:t> Having an additional centralized logic that can monitor the execution of each of the cores and do load balancing</a:t>
            </a:r>
          </a:p>
          <a:p>
            <a:pPr marL="342900" lvl="2" indent="-342900" eaLnBrk="1" hangingPunct="1"/>
            <a:r>
              <a:rPr lang="en-US" dirty="0" smtClean="0"/>
              <a:t>Minimum CPU involvement – “Fire and Forget”</a:t>
            </a:r>
          </a:p>
          <a:p>
            <a:pPr eaLnBrk="1" hangingPunct="1"/>
            <a:r>
              <a:rPr lang="en-US" sz="2400" dirty="0" smtClean="0"/>
              <a:t>A standard KeyStone architecture </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762000" y="381000"/>
            <a:ext cx="7772400" cy="685800"/>
          </a:xfrm>
        </p:spPr>
        <p:txBody>
          <a:bodyPr/>
          <a:lstStyle/>
          <a:p>
            <a:r>
              <a:rPr lang="en-US" dirty="0" smtClean="0"/>
              <a:t>Agenda</a:t>
            </a:r>
          </a:p>
        </p:txBody>
      </p:sp>
      <p:sp>
        <p:nvSpPr>
          <p:cNvPr id="11267" name="Subtitle 2"/>
          <p:cNvSpPr>
            <a:spLocks noGrp="1"/>
          </p:cNvSpPr>
          <p:nvPr>
            <p:ph type="subTitle" idx="1"/>
          </p:nvPr>
        </p:nvSpPr>
        <p:spPr>
          <a:xfrm>
            <a:off x="1143000" y="1447800"/>
            <a:ext cx="6400800" cy="4419600"/>
          </a:xfrm>
        </p:spPr>
        <p:txBody>
          <a:bodyPr/>
          <a:lstStyle/>
          <a:p>
            <a:pPr marL="342900" indent="-342900" algn="l"/>
            <a:r>
              <a:rPr lang="en-US" sz="2400" dirty="0" smtClean="0">
                <a:solidFill>
                  <a:schemeClr val="tx1"/>
                </a:solidFill>
              </a:rPr>
              <a:t>About the Navigator</a:t>
            </a:r>
          </a:p>
          <a:p>
            <a:pPr marL="342900" indent="-342900" algn="l">
              <a:buFont typeface="Calibri" pitchFamily="34" charset="0"/>
              <a:buAutoNum type="arabicPeriod"/>
            </a:pPr>
            <a:r>
              <a:rPr lang="en-US" sz="2400" dirty="0" smtClean="0">
                <a:solidFill>
                  <a:schemeClr val="tx1"/>
                </a:solidFill>
              </a:rPr>
              <a:t>Introduction to the Navigator – purpose and used cases</a:t>
            </a:r>
          </a:p>
          <a:p>
            <a:pPr marL="342900" indent="-342900" algn="l">
              <a:buFont typeface="Calibri" pitchFamily="34" charset="0"/>
              <a:buAutoNum type="arabicPeriod"/>
            </a:pPr>
            <a:r>
              <a:rPr lang="en-US" sz="2400" dirty="0" smtClean="0">
                <a:solidFill>
                  <a:schemeClr val="tx1"/>
                </a:solidFill>
              </a:rPr>
              <a:t>Navigator Architecture -  QMSS and PKTDMA</a:t>
            </a:r>
          </a:p>
          <a:p>
            <a:pPr marL="457200" indent="-457200" algn="l">
              <a:buFont typeface="+mj-lt"/>
              <a:buAutoNum type="arabicPeriod"/>
            </a:pPr>
            <a:r>
              <a:rPr lang="en-US" sz="2400" dirty="0" smtClean="0">
                <a:solidFill>
                  <a:schemeClr val="tx1"/>
                </a:solidFill>
              </a:rPr>
              <a:t>Implementation Examples</a:t>
            </a:r>
          </a:p>
          <a:p>
            <a:pPr marL="342900" indent="-342900" algn="l"/>
            <a:r>
              <a:rPr lang="en-US" sz="2400" dirty="0" smtClean="0">
                <a:solidFill>
                  <a:schemeClr val="tx1"/>
                </a:solidFill>
              </a:rPr>
              <a:t>Using the Navigator</a:t>
            </a:r>
          </a:p>
          <a:p>
            <a:pPr marL="457200" indent="-457200" algn="l">
              <a:buFont typeface="+mj-lt"/>
              <a:buAutoNum type="arabicPeriod" startAt="4"/>
            </a:pPr>
            <a:r>
              <a:rPr lang="en-US" sz="2400" dirty="0" smtClean="0">
                <a:solidFill>
                  <a:schemeClr val="tx1"/>
                </a:solidFill>
              </a:rPr>
              <a:t>Configuration – what needs to be configured</a:t>
            </a:r>
          </a:p>
          <a:p>
            <a:pPr marL="342900" indent="-342900" algn="l">
              <a:buFont typeface="Calibri" pitchFamily="34" charset="0"/>
              <a:buAutoNum type="arabicPeriod" startAt="4"/>
            </a:pPr>
            <a:r>
              <a:rPr lang="en-US" sz="2400" b="1" dirty="0" smtClean="0">
                <a:solidFill>
                  <a:schemeClr val="tx1"/>
                </a:solidFill>
              </a:rPr>
              <a:t>LLD support</a:t>
            </a:r>
          </a:p>
          <a:p>
            <a:pPr marL="457200" indent="-457200" algn="l">
              <a:buFont typeface="+mj-lt"/>
              <a:buAutoNum type="arabicPeriod" startAt="4"/>
            </a:pPr>
            <a:r>
              <a:rPr lang="en-US" sz="2400" dirty="0" smtClean="0">
                <a:solidFill>
                  <a:schemeClr val="tx1"/>
                </a:solidFill>
              </a:rPr>
              <a:t>Project Examples</a:t>
            </a:r>
          </a:p>
          <a:p>
            <a:pPr marL="342900" indent="-342900" algn="l"/>
            <a:endParaRPr lang="en-US" sz="2000" b="1" dirty="0" smtClean="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QMSS Low Level Driver (LLD)</a:t>
            </a:r>
          </a:p>
        </p:txBody>
      </p:sp>
      <p:sp>
        <p:nvSpPr>
          <p:cNvPr id="29699" name="Rectangle 3"/>
          <p:cNvSpPr>
            <a:spLocks noGrp="1" noChangeArrowheads="1"/>
          </p:cNvSpPr>
          <p:nvPr>
            <p:ph idx="1"/>
          </p:nvPr>
        </p:nvSpPr>
        <p:spPr>
          <a:xfrm>
            <a:off x="333375" y="957263"/>
            <a:ext cx="8467725" cy="5367337"/>
          </a:xfrm>
        </p:spPr>
        <p:txBody>
          <a:bodyPr/>
          <a:lstStyle/>
          <a:p>
            <a:pPr eaLnBrk="1" hangingPunct="1">
              <a:lnSpc>
                <a:spcPct val="90000"/>
              </a:lnSpc>
              <a:buFont typeface="Arial" charset="0"/>
              <a:buNone/>
            </a:pPr>
            <a:r>
              <a:rPr lang="en-US" sz="2400" dirty="0" smtClean="0"/>
              <a:t>The LLD provide an abstraction of register-level details.</a:t>
            </a:r>
            <a:br>
              <a:rPr lang="en-US" sz="2400" dirty="0" smtClean="0"/>
            </a:br>
            <a:endParaRPr lang="en-US" sz="1600" dirty="0" smtClean="0"/>
          </a:p>
          <a:p>
            <a:pPr eaLnBrk="1" hangingPunct="1">
              <a:lnSpc>
                <a:spcPct val="90000"/>
              </a:lnSpc>
            </a:pPr>
            <a:r>
              <a:rPr lang="en-US" sz="2400" dirty="0" smtClean="0"/>
              <a:t>Two usage modes:</a:t>
            </a:r>
          </a:p>
          <a:p>
            <a:pPr lvl="1" eaLnBrk="1" hangingPunct="1">
              <a:lnSpc>
                <a:spcPct val="90000"/>
              </a:lnSpc>
            </a:pPr>
            <a:r>
              <a:rPr lang="en-US" sz="2000" dirty="0" smtClean="0"/>
              <a:t>User manages/selects resources to be used.</a:t>
            </a:r>
          </a:p>
          <a:p>
            <a:pPr lvl="2" eaLnBrk="1" hangingPunct="1">
              <a:lnSpc>
                <a:spcPct val="90000"/>
              </a:lnSpc>
            </a:pPr>
            <a:r>
              <a:rPr lang="en-US" sz="1800" dirty="0" smtClean="0"/>
              <a:t>Generally faster</a:t>
            </a:r>
          </a:p>
          <a:p>
            <a:pPr lvl="1" eaLnBrk="1" hangingPunct="1">
              <a:lnSpc>
                <a:spcPct val="90000"/>
              </a:lnSpc>
            </a:pPr>
            <a:r>
              <a:rPr lang="en-US" sz="2000" dirty="0" smtClean="0"/>
              <a:t>LLD manages/selects resources.</a:t>
            </a:r>
          </a:p>
          <a:p>
            <a:pPr lvl="2" eaLnBrk="1" hangingPunct="1">
              <a:lnSpc>
                <a:spcPct val="90000"/>
              </a:lnSpc>
            </a:pPr>
            <a:r>
              <a:rPr lang="en-US" sz="1800" dirty="0" smtClean="0"/>
              <a:t>Generally easier</a:t>
            </a:r>
          </a:p>
          <a:p>
            <a:pPr eaLnBrk="1" hangingPunct="1">
              <a:lnSpc>
                <a:spcPct val="90000"/>
              </a:lnSpc>
            </a:pPr>
            <a:endParaRPr lang="en-US" sz="1600" dirty="0" smtClean="0"/>
          </a:p>
          <a:p>
            <a:pPr eaLnBrk="1" hangingPunct="1">
              <a:lnSpc>
                <a:spcPct val="90000"/>
              </a:lnSpc>
            </a:pPr>
            <a:r>
              <a:rPr lang="en-US" sz="2400" dirty="0" smtClean="0"/>
              <a:t>Allocates a minimal amount of memory for bookkeeping purposes.</a:t>
            </a:r>
          </a:p>
          <a:p>
            <a:pPr lvl="1" eaLnBrk="1" hangingPunct="1">
              <a:lnSpc>
                <a:spcPct val="90000"/>
              </a:lnSpc>
            </a:pPr>
            <a:endParaRPr lang="en-US" sz="1600" dirty="0" smtClean="0"/>
          </a:p>
          <a:p>
            <a:pPr eaLnBrk="1" hangingPunct="1">
              <a:lnSpc>
                <a:spcPct val="90000"/>
              </a:lnSpc>
            </a:pPr>
            <a:r>
              <a:rPr lang="en-US" sz="2400" dirty="0" smtClean="0"/>
              <a:t>Built as two drivers:</a:t>
            </a:r>
          </a:p>
          <a:p>
            <a:pPr lvl="1" eaLnBrk="1" hangingPunct="1">
              <a:lnSpc>
                <a:spcPct val="90000"/>
              </a:lnSpc>
            </a:pPr>
            <a:r>
              <a:rPr lang="en-US" sz="2000" dirty="0" smtClean="0"/>
              <a:t>QMSS LLD is a standalone driver for Queue Manager and Accumulators.</a:t>
            </a:r>
          </a:p>
          <a:p>
            <a:pPr lvl="1" eaLnBrk="1" hangingPunct="1">
              <a:lnSpc>
                <a:spcPct val="90000"/>
              </a:lnSpc>
            </a:pPr>
            <a:r>
              <a:rPr lang="en-US" sz="2000" dirty="0" smtClean="0"/>
              <a:t>CPPI LLD is a driver for PKTDMA that requires the QMSS LLD.</a:t>
            </a:r>
          </a:p>
          <a:p>
            <a:pPr lvl="1" eaLnBrk="1" hangingPunct="1">
              <a:lnSpc>
                <a:spcPct val="90000"/>
              </a:lnSpc>
            </a:pPr>
            <a:endParaRPr lang="en-US" sz="1600" dirty="0" smtClean="0"/>
          </a:p>
          <a:p>
            <a:pPr eaLnBrk="1" hangingPunct="1">
              <a:lnSpc>
                <a:spcPct val="90000"/>
              </a:lnSpc>
            </a:pPr>
            <a:r>
              <a:rPr lang="en-US" sz="2400" dirty="0" smtClean="0"/>
              <a:t>The following slides do not present the full API.</a:t>
            </a: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QMSS LLD Initialization</a:t>
            </a:r>
          </a:p>
        </p:txBody>
      </p:sp>
      <p:sp>
        <p:nvSpPr>
          <p:cNvPr id="30723" name="Rectangle 3"/>
          <p:cNvSpPr>
            <a:spLocks noGrp="1" noChangeArrowheads="1"/>
          </p:cNvSpPr>
          <p:nvPr>
            <p:ph idx="1"/>
          </p:nvPr>
        </p:nvSpPr>
        <p:spPr>
          <a:xfrm>
            <a:off x="333375" y="1185863"/>
            <a:ext cx="8467725" cy="5138737"/>
          </a:xfrm>
        </p:spPr>
        <p:txBody>
          <a:bodyPr/>
          <a:lstStyle/>
          <a:p>
            <a:pPr eaLnBrk="1" hangingPunct="1"/>
            <a:r>
              <a:rPr lang="en-US" dirty="0" smtClean="0"/>
              <a:t>The following APIs are one-time initialization routines to configure the LLD globally:</a:t>
            </a:r>
          </a:p>
          <a:p>
            <a:pPr lvl="2" eaLnBrk="1" hangingPunct="1"/>
            <a:endParaRPr lang="en-US" sz="1600" dirty="0" smtClean="0"/>
          </a:p>
          <a:p>
            <a:pPr lvl="1" eaLnBrk="1" hangingPunct="1"/>
            <a:r>
              <a:rPr lang="en-US" dirty="0" smtClean="0">
                <a:solidFill>
                  <a:srgbClr val="0000FF"/>
                </a:solidFill>
              </a:rPr>
              <a:t>Qmss_init(parms, queue_mapping);</a:t>
            </a:r>
          </a:p>
          <a:p>
            <a:pPr lvl="2" eaLnBrk="1" hangingPunct="1"/>
            <a:r>
              <a:rPr lang="en-US" dirty="0" smtClean="0"/>
              <a:t>Configures Link RAM, # descriptors, queue mapping</a:t>
            </a:r>
          </a:p>
          <a:p>
            <a:pPr lvl="2" eaLnBrk="1" hangingPunct="1"/>
            <a:r>
              <a:rPr lang="en-US" dirty="0" smtClean="0"/>
              <a:t>May be called on one or all cores</a:t>
            </a:r>
          </a:p>
          <a:p>
            <a:pPr lvl="1" eaLnBrk="1" hangingPunct="1"/>
            <a:endParaRPr lang="en-US" dirty="0" smtClean="0"/>
          </a:p>
          <a:p>
            <a:pPr lvl="1" eaLnBrk="1" hangingPunct="1"/>
            <a:r>
              <a:rPr lang="en-US" dirty="0" smtClean="0">
                <a:solidFill>
                  <a:srgbClr val="0000FF"/>
                </a:solidFill>
              </a:rPr>
              <a:t>Qmss_exit();</a:t>
            </a:r>
          </a:p>
          <a:p>
            <a:pPr lvl="2" eaLnBrk="1" hangingPunct="1"/>
            <a:r>
              <a:rPr lang="en-US" dirty="0" smtClean="0"/>
              <a:t>Deinitializes the QMSS LLD</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QMSS Configuration</a:t>
            </a:r>
          </a:p>
        </p:txBody>
      </p:sp>
      <p:sp>
        <p:nvSpPr>
          <p:cNvPr id="31747" name="Rectangle 3"/>
          <p:cNvSpPr>
            <a:spLocks noGrp="1" noChangeArrowheads="1"/>
          </p:cNvSpPr>
          <p:nvPr>
            <p:ph idx="1"/>
          </p:nvPr>
        </p:nvSpPr>
        <p:spPr/>
        <p:txBody>
          <a:bodyPr/>
          <a:lstStyle/>
          <a:p>
            <a:pPr eaLnBrk="1" hangingPunct="1"/>
            <a:r>
              <a:rPr lang="en-US" dirty="0" smtClean="0"/>
              <a:t>More QMSS configuration APIs:</a:t>
            </a:r>
          </a:p>
          <a:p>
            <a:pPr lvl="1" eaLnBrk="1" hangingPunct="1"/>
            <a:endParaRPr lang="en-US" sz="1600" dirty="0" smtClean="0"/>
          </a:p>
          <a:p>
            <a:pPr lvl="1" eaLnBrk="1" hangingPunct="1"/>
            <a:r>
              <a:rPr lang="en-US" dirty="0" smtClean="0">
                <a:solidFill>
                  <a:srgbClr val="0000FF"/>
                </a:solidFill>
              </a:rPr>
              <a:t>Qmss_start( );</a:t>
            </a:r>
          </a:p>
          <a:p>
            <a:pPr lvl="2" eaLnBrk="1" hangingPunct="1"/>
            <a:r>
              <a:rPr lang="en-US" dirty="0" smtClean="0"/>
              <a:t>Called once on every core to initialize config parms on those cores.</a:t>
            </a:r>
          </a:p>
          <a:p>
            <a:pPr lvl="2" eaLnBrk="1" hangingPunct="1"/>
            <a:r>
              <a:rPr lang="en-US" dirty="0" smtClean="0"/>
              <a:t>Must be called immediately following Qmss_init()</a:t>
            </a:r>
          </a:p>
          <a:p>
            <a:pPr lvl="2" eaLnBrk="1" hangingPunct="1"/>
            <a:endParaRPr lang="en-US" sz="1600" dirty="0" smtClean="0"/>
          </a:p>
          <a:p>
            <a:pPr lvl="1" eaLnBrk="1" hangingPunct="1"/>
            <a:r>
              <a:rPr lang="en-US" dirty="0" smtClean="0">
                <a:solidFill>
                  <a:srgbClr val="0000FF"/>
                </a:solidFill>
              </a:rPr>
              <a:t>Qmss_insertMemoryRegion(mem_parms);</a:t>
            </a:r>
          </a:p>
          <a:p>
            <a:pPr lvl="2" eaLnBrk="1" hangingPunct="1"/>
            <a:r>
              <a:rPr lang="en-US" dirty="0" smtClean="0"/>
              <a:t>Configures a single memory region.</a:t>
            </a:r>
          </a:p>
          <a:p>
            <a:pPr lvl="2" eaLnBrk="1" hangingPunct="1"/>
            <a:r>
              <a:rPr lang="en-US" dirty="0" smtClean="0"/>
              <a:t>Should be called with protection so that no other tasks or cores could simultaneously create an overlapping region.</a:t>
            </a:r>
          </a:p>
          <a:p>
            <a:pPr lvl="1" eaLnBrk="1" hangingPunct="1"/>
            <a:endParaRPr lang="en-US" dirty="0" smtClean="0"/>
          </a:p>
          <a:p>
            <a:pPr eaLnBrk="1" hangingPunct="1"/>
            <a:endParaRPr lang="en-US" dirty="0" smtClean="0"/>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QMSS LLD Queue Usage</a:t>
            </a:r>
          </a:p>
        </p:txBody>
      </p:sp>
      <p:sp>
        <p:nvSpPr>
          <p:cNvPr id="32771" name="Rectangle 3"/>
          <p:cNvSpPr>
            <a:spLocks noGrp="1" noChangeArrowheads="1"/>
          </p:cNvSpPr>
          <p:nvPr>
            <p:ph idx="1"/>
          </p:nvPr>
        </p:nvSpPr>
        <p:spPr/>
        <p:txBody>
          <a:bodyPr/>
          <a:lstStyle/>
          <a:p>
            <a:pPr eaLnBrk="1" hangingPunct="1"/>
            <a:r>
              <a:rPr lang="en-US" dirty="0" smtClean="0"/>
              <a:t>APIs to allocate and release queues:</a:t>
            </a:r>
          </a:p>
          <a:p>
            <a:pPr lvl="1" eaLnBrk="1" hangingPunct="1"/>
            <a:endParaRPr lang="en-US" sz="1600" dirty="0" smtClean="0"/>
          </a:p>
          <a:p>
            <a:pPr lvl="1" eaLnBrk="1" hangingPunct="1"/>
            <a:r>
              <a:rPr lang="en-US" dirty="0" smtClean="0">
                <a:solidFill>
                  <a:srgbClr val="0000FF"/>
                </a:solidFill>
              </a:rPr>
              <a:t>queue_handle = Qmss_queueOpen(type, que, *flag);</a:t>
            </a:r>
          </a:p>
          <a:p>
            <a:pPr lvl="2" eaLnBrk="1" hangingPunct="1"/>
            <a:r>
              <a:rPr lang="en-US" dirty="0" smtClean="0"/>
              <a:t>Once “open”, the DSP may push and pop to the queue.</a:t>
            </a:r>
          </a:p>
          <a:p>
            <a:pPr lvl="3" eaLnBrk="1" hangingPunct="1"/>
            <a:r>
              <a:rPr lang="en-US" dirty="0" smtClean="0"/>
              <a:t>type refers to an enum (tx queue, general purpose, etc.).</a:t>
            </a:r>
          </a:p>
          <a:p>
            <a:pPr lvl="3" eaLnBrk="1" hangingPunct="1"/>
            <a:r>
              <a:rPr lang="en-US" dirty="0" smtClean="0"/>
              <a:t>que refers to the requested queue number.</a:t>
            </a:r>
          </a:p>
          <a:p>
            <a:pPr lvl="3" eaLnBrk="1" hangingPunct="1"/>
            <a:r>
              <a:rPr lang="en-US" dirty="0" smtClean="0"/>
              <a:t>flag is returned true if the queue is already allocated.</a:t>
            </a:r>
          </a:p>
          <a:p>
            <a:pPr lvl="2" eaLnBrk="1" hangingPunct="1"/>
            <a:endParaRPr lang="en-US" sz="1600" dirty="0" smtClean="0"/>
          </a:p>
          <a:p>
            <a:pPr lvl="1" eaLnBrk="1" hangingPunct="1"/>
            <a:r>
              <a:rPr lang="en-US" dirty="0" smtClean="0">
                <a:solidFill>
                  <a:srgbClr val="0000FF"/>
                </a:solidFill>
              </a:rPr>
              <a:t>Qmss_queueClose(queue_handle);</a:t>
            </a:r>
          </a:p>
          <a:p>
            <a:pPr lvl="2" eaLnBrk="1" hangingPunct="1"/>
            <a:r>
              <a:rPr lang="en-US" dirty="0" smtClean="0"/>
              <a:t>Releases the handle preventing further use of the queue</a:t>
            </a: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Queue Push and Pop</a:t>
            </a:r>
          </a:p>
        </p:txBody>
      </p:sp>
      <p:sp>
        <p:nvSpPr>
          <p:cNvPr id="33795" name="Rectangle 3"/>
          <p:cNvSpPr>
            <a:spLocks noGrp="1" noChangeArrowheads="1"/>
          </p:cNvSpPr>
          <p:nvPr>
            <p:ph idx="1"/>
          </p:nvPr>
        </p:nvSpPr>
        <p:spPr>
          <a:xfrm>
            <a:off x="333375" y="1185863"/>
            <a:ext cx="8467725" cy="5291137"/>
          </a:xfrm>
        </p:spPr>
        <p:txBody>
          <a:bodyPr/>
          <a:lstStyle/>
          <a:p>
            <a:pPr eaLnBrk="1" hangingPunct="1"/>
            <a:r>
              <a:rPr lang="en-US" dirty="0" smtClean="0"/>
              <a:t>Queue management APIs:</a:t>
            </a:r>
          </a:p>
          <a:p>
            <a:pPr lvl="1" eaLnBrk="1" hangingPunct="1"/>
            <a:endParaRPr lang="en-US" sz="1600" dirty="0" smtClean="0"/>
          </a:p>
          <a:p>
            <a:pPr lvl="1" eaLnBrk="1" hangingPunct="1"/>
            <a:r>
              <a:rPr lang="en-US" dirty="0" smtClean="0">
                <a:solidFill>
                  <a:srgbClr val="0000FF"/>
                </a:solidFill>
              </a:rPr>
              <a:t>Qmss_queuePushDesc(queue_handle, desc_ptr);</a:t>
            </a:r>
          </a:p>
          <a:p>
            <a:pPr lvl="2" eaLnBrk="1" hangingPunct="1"/>
            <a:r>
              <a:rPr lang="en-US" dirty="0" smtClean="0"/>
              <a:t>Pushes a descriptor address to the handle’s queue.</a:t>
            </a:r>
          </a:p>
          <a:p>
            <a:pPr lvl="2" eaLnBrk="1" hangingPunct="1"/>
            <a:r>
              <a:rPr lang="en-US" dirty="0" smtClean="0"/>
              <a:t>Other APIs are available for pushing sideband info as well.</a:t>
            </a:r>
          </a:p>
          <a:p>
            <a:pPr lvl="2" eaLnBrk="1" hangingPunct="1"/>
            <a:endParaRPr lang="en-US" sz="1600" u="sng" dirty="0" smtClean="0"/>
          </a:p>
          <a:p>
            <a:pPr lvl="1" eaLnBrk="1" hangingPunct="1"/>
            <a:r>
              <a:rPr lang="en-US" dirty="0" smtClean="0">
                <a:solidFill>
                  <a:srgbClr val="0000FF"/>
                </a:solidFill>
              </a:rPr>
              <a:t>desc_ptr = Qmss_queuePop(queue_handle);</a:t>
            </a:r>
          </a:p>
          <a:p>
            <a:pPr lvl="2" eaLnBrk="1" hangingPunct="1"/>
            <a:r>
              <a:rPr lang="en-US" dirty="0" smtClean="0"/>
              <a:t>Pops a descriptor address from the handle’s queue.</a:t>
            </a:r>
          </a:p>
          <a:p>
            <a:pPr lvl="1" eaLnBrk="1" hangingPunct="1"/>
            <a:endParaRPr lang="en-US" sz="1600" u="sng" dirty="0" smtClean="0"/>
          </a:p>
          <a:p>
            <a:pPr lvl="1" eaLnBrk="1" hangingPunct="1"/>
            <a:r>
              <a:rPr lang="en-US" dirty="0" smtClean="0">
                <a:solidFill>
                  <a:srgbClr val="0000FF"/>
                </a:solidFill>
              </a:rPr>
              <a:t>count = Qmss_getQueueEntryCount(queue_handle);</a:t>
            </a:r>
          </a:p>
          <a:p>
            <a:pPr lvl="2" eaLnBrk="1" hangingPunct="1"/>
            <a:r>
              <a:rPr lang="en-US" dirty="0" smtClean="0"/>
              <a:t>Returns the number of descriptors in the queue.</a:t>
            </a:r>
          </a:p>
          <a:p>
            <a:pPr lvl="1" eaLnBrk="1" hangingPunct="1"/>
            <a:endParaRPr lang="en-US" dirty="0" smtClean="0"/>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t>QMSS Accumulator</a:t>
            </a:r>
          </a:p>
        </p:txBody>
      </p:sp>
      <p:sp>
        <p:nvSpPr>
          <p:cNvPr id="34819" name="Rectangle 3"/>
          <p:cNvSpPr>
            <a:spLocks noGrp="1" noChangeArrowheads="1"/>
          </p:cNvSpPr>
          <p:nvPr>
            <p:ph idx="1"/>
          </p:nvPr>
        </p:nvSpPr>
        <p:spPr/>
        <p:txBody>
          <a:bodyPr/>
          <a:lstStyle/>
          <a:p>
            <a:pPr eaLnBrk="1" hangingPunct="1"/>
            <a:r>
              <a:rPr lang="en-US" dirty="0" smtClean="0"/>
              <a:t>The following API functions are available to program, enable, and disable an accumulator:</a:t>
            </a:r>
          </a:p>
          <a:p>
            <a:pPr lvl="1" eaLnBrk="1" hangingPunct="1"/>
            <a:endParaRPr lang="en-US" sz="1600" dirty="0" smtClean="0"/>
          </a:p>
          <a:p>
            <a:pPr lvl="1" eaLnBrk="1" hangingPunct="1"/>
            <a:r>
              <a:rPr lang="en-US" dirty="0" smtClean="0">
                <a:solidFill>
                  <a:srgbClr val="0000FF"/>
                </a:solidFill>
              </a:rPr>
              <a:t>Qmss_programAccumulator(type, *program);</a:t>
            </a:r>
          </a:p>
          <a:p>
            <a:pPr lvl="2" eaLnBrk="1" hangingPunct="1"/>
            <a:r>
              <a:rPr lang="en-US" dirty="0" smtClean="0"/>
              <a:t>Programs/enables one accumulator channel (high or low)</a:t>
            </a:r>
          </a:p>
          <a:p>
            <a:pPr lvl="2" eaLnBrk="1" hangingPunct="1"/>
            <a:r>
              <a:rPr lang="en-US" dirty="0" smtClean="0"/>
              <a:t>Setup of the ISR is done outside the LLD using INTC</a:t>
            </a:r>
          </a:p>
          <a:p>
            <a:pPr lvl="2" eaLnBrk="1" hangingPunct="1"/>
            <a:endParaRPr lang="en-US" sz="1600" dirty="0" smtClean="0"/>
          </a:p>
          <a:p>
            <a:pPr lvl="1" eaLnBrk="1" hangingPunct="1"/>
            <a:r>
              <a:rPr lang="en-US" dirty="0" smtClean="0">
                <a:solidFill>
                  <a:srgbClr val="0000FF"/>
                </a:solidFill>
              </a:rPr>
              <a:t>Qmss_disableAccumulator(type, channel);</a:t>
            </a:r>
          </a:p>
          <a:p>
            <a:pPr lvl="2" eaLnBrk="1" hangingPunct="1"/>
            <a:r>
              <a:rPr lang="en-US" dirty="0" smtClean="0"/>
              <a:t>Disables one accumulator channel (high or low)</a:t>
            </a: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CPPI LLD Initialization</a:t>
            </a:r>
          </a:p>
        </p:txBody>
      </p:sp>
      <p:sp>
        <p:nvSpPr>
          <p:cNvPr id="35843" name="Rectangle 3"/>
          <p:cNvSpPr>
            <a:spLocks noGrp="1" noChangeArrowheads="1"/>
          </p:cNvSpPr>
          <p:nvPr>
            <p:ph idx="1"/>
          </p:nvPr>
        </p:nvSpPr>
        <p:spPr>
          <a:xfrm>
            <a:off x="333375" y="1185863"/>
            <a:ext cx="8467725" cy="5138737"/>
          </a:xfrm>
        </p:spPr>
        <p:txBody>
          <a:bodyPr/>
          <a:lstStyle/>
          <a:p>
            <a:pPr eaLnBrk="1" hangingPunct="1"/>
            <a:r>
              <a:rPr lang="en-US" dirty="0" smtClean="0"/>
              <a:t>The following APIs are one-time initialization routines to configure the LLD globally:</a:t>
            </a:r>
          </a:p>
          <a:p>
            <a:pPr lvl="2" eaLnBrk="1" hangingPunct="1"/>
            <a:endParaRPr lang="en-US" dirty="0" smtClean="0"/>
          </a:p>
          <a:p>
            <a:pPr lvl="1" eaLnBrk="1" hangingPunct="1"/>
            <a:r>
              <a:rPr lang="en-US" dirty="0" smtClean="0">
                <a:solidFill>
                  <a:srgbClr val="0000FF"/>
                </a:solidFill>
              </a:rPr>
              <a:t>Cppi_init(pktdma_global_parms);</a:t>
            </a:r>
          </a:p>
          <a:p>
            <a:pPr lvl="2" eaLnBrk="1" hangingPunct="1"/>
            <a:r>
              <a:rPr lang="en-US" dirty="0" smtClean="0"/>
              <a:t>Configures the LLD for one PKTDMA instance</a:t>
            </a:r>
          </a:p>
          <a:p>
            <a:pPr lvl="2" eaLnBrk="1" hangingPunct="1"/>
            <a:r>
              <a:rPr lang="en-US" dirty="0" smtClean="0"/>
              <a:t>May be called on one or all cores</a:t>
            </a:r>
          </a:p>
          <a:p>
            <a:pPr lvl="2" eaLnBrk="1" hangingPunct="1"/>
            <a:r>
              <a:rPr lang="en-US" dirty="0" smtClean="0"/>
              <a:t>Must be called once </a:t>
            </a:r>
            <a:r>
              <a:rPr lang="en-US" u="sng" dirty="0" smtClean="0"/>
              <a:t>for each</a:t>
            </a:r>
            <a:r>
              <a:rPr lang="en-US" dirty="0" smtClean="0"/>
              <a:t> PKTDMA to be used</a:t>
            </a:r>
          </a:p>
          <a:p>
            <a:pPr lvl="1" eaLnBrk="1" hangingPunct="1"/>
            <a:r>
              <a:rPr lang="en-US" dirty="0" smtClean="0">
                <a:solidFill>
                  <a:srgbClr val="0000FF"/>
                </a:solidFill>
              </a:rPr>
              <a:t>Cppi_exit();</a:t>
            </a:r>
          </a:p>
          <a:p>
            <a:pPr lvl="2" eaLnBrk="1" hangingPunct="1"/>
            <a:r>
              <a:rPr lang="en-US" dirty="0" smtClean="0"/>
              <a:t>Deinitializes the CPPI LLD</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CPPI LLD: PKTDMA Channel Setup</a:t>
            </a:r>
          </a:p>
        </p:txBody>
      </p:sp>
      <p:sp>
        <p:nvSpPr>
          <p:cNvPr id="36867" name="Rectangle 3"/>
          <p:cNvSpPr>
            <a:spLocks noGrp="1" noChangeArrowheads="1"/>
          </p:cNvSpPr>
          <p:nvPr>
            <p:ph idx="1"/>
          </p:nvPr>
        </p:nvSpPr>
        <p:spPr>
          <a:xfrm>
            <a:off x="333375" y="1185863"/>
            <a:ext cx="8467725" cy="5062537"/>
          </a:xfrm>
        </p:spPr>
        <p:txBody>
          <a:bodyPr/>
          <a:lstStyle/>
          <a:p>
            <a:pPr eaLnBrk="1" hangingPunct="1">
              <a:lnSpc>
                <a:spcPct val="90000"/>
              </a:lnSpc>
            </a:pPr>
            <a:r>
              <a:rPr lang="en-US" sz="2400" dirty="0" smtClean="0"/>
              <a:t>More handles to manage when using the PKTDMA LLD.</a:t>
            </a:r>
          </a:p>
          <a:p>
            <a:pPr lvl="2" eaLnBrk="1" hangingPunct="1">
              <a:lnSpc>
                <a:spcPct val="90000"/>
              </a:lnSpc>
            </a:pPr>
            <a:endParaRPr lang="en-US" sz="1800" dirty="0" smtClean="0"/>
          </a:p>
          <a:p>
            <a:pPr eaLnBrk="1" hangingPunct="1">
              <a:lnSpc>
                <a:spcPct val="90000"/>
              </a:lnSpc>
            </a:pPr>
            <a:r>
              <a:rPr lang="en-US" sz="2400" dirty="0" smtClean="0"/>
              <a:t>APIs to allocate a handle for a PKTDMA:</a:t>
            </a:r>
          </a:p>
          <a:p>
            <a:pPr lvl="1" eaLnBrk="1" hangingPunct="1">
              <a:lnSpc>
                <a:spcPct val="90000"/>
              </a:lnSpc>
            </a:pPr>
            <a:r>
              <a:rPr lang="en-US" sz="2000" dirty="0" smtClean="0">
                <a:solidFill>
                  <a:srgbClr val="0000FF"/>
                </a:solidFill>
              </a:rPr>
              <a:t>pktdma_handle = CPPI_open(pktdma_parms);</a:t>
            </a:r>
          </a:p>
          <a:p>
            <a:pPr lvl="2" eaLnBrk="1" hangingPunct="1">
              <a:lnSpc>
                <a:spcPct val="90000"/>
              </a:lnSpc>
            </a:pPr>
            <a:r>
              <a:rPr lang="en-US" sz="1800" dirty="0" smtClean="0"/>
              <a:t>Returns a handle for </a:t>
            </a:r>
            <a:r>
              <a:rPr lang="en-US" sz="1800" u="sng" dirty="0" smtClean="0"/>
              <a:t>one</a:t>
            </a:r>
            <a:r>
              <a:rPr lang="en-US" sz="1800" dirty="0" smtClean="0"/>
              <a:t> PKTDMA instance</a:t>
            </a:r>
          </a:p>
          <a:p>
            <a:pPr lvl="2" eaLnBrk="1" hangingPunct="1">
              <a:lnSpc>
                <a:spcPct val="90000"/>
              </a:lnSpc>
            </a:pPr>
            <a:r>
              <a:rPr lang="en-US" sz="1800" dirty="0" smtClean="0"/>
              <a:t>Called once for each PKTDMA required</a:t>
            </a:r>
          </a:p>
          <a:p>
            <a:pPr lvl="2" eaLnBrk="1" hangingPunct="1">
              <a:lnSpc>
                <a:spcPct val="90000"/>
              </a:lnSpc>
            </a:pPr>
            <a:endParaRPr lang="en-US" sz="1800" dirty="0" smtClean="0"/>
          </a:p>
          <a:p>
            <a:pPr eaLnBrk="1" hangingPunct="1">
              <a:lnSpc>
                <a:spcPct val="90000"/>
              </a:lnSpc>
            </a:pPr>
            <a:r>
              <a:rPr lang="en-US" sz="2400" dirty="0" smtClean="0"/>
              <a:t>APIs to allocate and release Rx channels:</a:t>
            </a:r>
          </a:p>
          <a:p>
            <a:pPr lvl="1" eaLnBrk="1" hangingPunct="1">
              <a:lnSpc>
                <a:spcPct val="90000"/>
              </a:lnSpc>
            </a:pPr>
            <a:r>
              <a:rPr lang="en-US" sz="2000" dirty="0" smtClean="0">
                <a:solidFill>
                  <a:srgbClr val="0000FF"/>
                </a:solidFill>
              </a:rPr>
              <a:t>rx_handle = Cppi_rxChannelOpen(pktdma_handle, cfg, *flag);</a:t>
            </a:r>
          </a:p>
          <a:p>
            <a:pPr lvl="2" eaLnBrk="1" hangingPunct="1">
              <a:lnSpc>
                <a:spcPct val="90000"/>
              </a:lnSpc>
            </a:pPr>
            <a:r>
              <a:rPr lang="en-US" sz="1800" dirty="0" smtClean="0"/>
              <a:t>Once “open”, the DSP may use the Rx channel.</a:t>
            </a:r>
          </a:p>
          <a:p>
            <a:pPr lvl="3" eaLnBrk="1" hangingPunct="1">
              <a:lnSpc>
                <a:spcPct val="90000"/>
              </a:lnSpc>
            </a:pPr>
            <a:r>
              <a:rPr lang="en-US" sz="1800" dirty="0" smtClean="0"/>
              <a:t>cfg refers to the setup parameters for the Rx channel.</a:t>
            </a:r>
          </a:p>
          <a:p>
            <a:pPr lvl="3" eaLnBrk="1" hangingPunct="1">
              <a:lnSpc>
                <a:spcPct val="90000"/>
              </a:lnSpc>
            </a:pPr>
            <a:r>
              <a:rPr lang="en-US" sz="1800" dirty="0" smtClean="0"/>
              <a:t>flag is returned true if the channel is already allocated.</a:t>
            </a:r>
          </a:p>
          <a:p>
            <a:pPr lvl="2" eaLnBrk="1" hangingPunct="1">
              <a:lnSpc>
                <a:spcPct val="90000"/>
              </a:lnSpc>
            </a:pPr>
            <a:endParaRPr lang="en-US" sz="1800" dirty="0" smtClean="0"/>
          </a:p>
          <a:p>
            <a:pPr lvl="1" eaLnBrk="1" hangingPunct="1">
              <a:lnSpc>
                <a:spcPct val="90000"/>
              </a:lnSpc>
            </a:pPr>
            <a:r>
              <a:rPr lang="en-US" sz="2000" dirty="0" smtClean="0">
                <a:solidFill>
                  <a:srgbClr val="0000FF"/>
                </a:solidFill>
              </a:rPr>
              <a:t>Cppi_channelClose(rx_handle);</a:t>
            </a:r>
          </a:p>
          <a:p>
            <a:pPr lvl="2" eaLnBrk="1" hangingPunct="1">
              <a:lnSpc>
                <a:spcPct val="90000"/>
              </a:lnSpc>
            </a:pPr>
            <a:r>
              <a:rPr lang="en-US" sz="1800" dirty="0" smtClean="0"/>
              <a:t>Releases the handle, thus preventing further use of the queue</a:t>
            </a: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More Packet DMA Channel Setup</a:t>
            </a:r>
          </a:p>
        </p:txBody>
      </p:sp>
      <p:sp>
        <p:nvSpPr>
          <p:cNvPr id="37891" name="Rectangle 3"/>
          <p:cNvSpPr>
            <a:spLocks noGrp="1" noChangeArrowheads="1"/>
          </p:cNvSpPr>
          <p:nvPr>
            <p:ph idx="1"/>
          </p:nvPr>
        </p:nvSpPr>
        <p:spPr>
          <a:xfrm>
            <a:off x="333375" y="1185863"/>
            <a:ext cx="8467725" cy="5138737"/>
          </a:xfrm>
        </p:spPr>
        <p:txBody>
          <a:bodyPr/>
          <a:lstStyle/>
          <a:p>
            <a:pPr eaLnBrk="1" hangingPunct="1">
              <a:lnSpc>
                <a:spcPct val="90000"/>
              </a:lnSpc>
            </a:pPr>
            <a:r>
              <a:rPr lang="en-US" sz="2400" dirty="0" smtClean="0"/>
              <a:t>APIs to allocate and release Tx channels:</a:t>
            </a:r>
          </a:p>
          <a:p>
            <a:pPr lvl="2" eaLnBrk="1" hangingPunct="1">
              <a:lnSpc>
                <a:spcPct val="90000"/>
              </a:lnSpc>
            </a:pPr>
            <a:endParaRPr lang="en-US" sz="1600" dirty="0" smtClean="0"/>
          </a:p>
          <a:p>
            <a:pPr lvl="1" eaLnBrk="1" hangingPunct="1">
              <a:lnSpc>
                <a:spcPct val="90000"/>
              </a:lnSpc>
            </a:pPr>
            <a:r>
              <a:rPr lang="en-US" sz="2400" dirty="0" smtClean="0">
                <a:solidFill>
                  <a:srgbClr val="0000FF"/>
                </a:solidFill>
              </a:rPr>
              <a:t>tx_handle = Cppi_txChannelOpen(pktdma_handle, cfg, *flag);</a:t>
            </a:r>
          </a:p>
          <a:p>
            <a:pPr lvl="2" eaLnBrk="1" hangingPunct="1">
              <a:lnSpc>
                <a:spcPct val="90000"/>
              </a:lnSpc>
            </a:pPr>
            <a:r>
              <a:rPr lang="en-US" dirty="0" smtClean="0"/>
              <a:t>Same as the Rx counterpart</a:t>
            </a:r>
          </a:p>
          <a:p>
            <a:pPr lvl="2" eaLnBrk="1" hangingPunct="1">
              <a:lnSpc>
                <a:spcPct val="90000"/>
              </a:lnSpc>
            </a:pPr>
            <a:endParaRPr lang="en-US" sz="1600" dirty="0" smtClean="0"/>
          </a:p>
          <a:p>
            <a:pPr lvl="1" eaLnBrk="1" hangingPunct="1">
              <a:lnSpc>
                <a:spcPct val="90000"/>
              </a:lnSpc>
            </a:pPr>
            <a:r>
              <a:rPr lang="en-US" sz="2400" dirty="0" smtClean="0">
                <a:solidFill>
                  <a:srgbClr val="0000FF"/>
                </a:solidFill>
              </a:rPr>
              <a:t>Cppi_channelClose(tx_handle);</a:t>
            </a:r>
          </a:p>
          <a:p>
            <a:pPr lvl="2" eaLnBrk="1" hangingPunct="1">
              <a:lnSpc>
                <a:spcPct val="90000"/>
              </a:lnSpc>
            </a:pPr>
            <a:r>
              <a:rPr lang="en-US" dirty="0" smtClean="0"/>
              <a:t>Same as the Rx counterpart</a:t>
            </a:r>
          </a:p>
          <a:p>
            <a:pPr lvl="2" eaLnBrk="1" hangingPunct="1">
              <a:lnSpc>
                <a:spcPct val="90000"/>
              </a:lnSpc>
            </a:pPr>
            <a:endParaRPr lang="en-US" sz="1600" dirty="0" smtClean="0"/>
          </a:p>
          <a:p>
            <a:pPr eaLnBrk="1" hangingPunct="1">
              <a:lnSpc>
                <a:spcPct val="90000"/>
              </a:lnSpc>
            </a:pPr>
            <a:r>
              <a:rPr lang="en-US" sz="2400" dirty="0" smtClean="0"/>
              <a:t>To configure/open an Rx Flow:</a:t>
            </a:r>
          </a:p>
          <a:p>
            <a:pPr lvl="1" eaLnBrk="1" hangingPunct="1">
              <a:lnSpc>
                <a:spcPct val="90000"/>
              </a:lnSpc>
            </a:pPr>
            <a:r>
              <a:rPr lang="en-US" sz="2400" dirty="0" smtClean="0">
                <a:solidFill>
                  <a:srgbClr val="0000FF"/>
                </a:solidFill>
              </a:rPr>
              <a:t>flow_handle = Cppi_configureRxFlow(pktdma_handle, cfg, *flag);</a:t>
            </a:r>
          </a:p>
          <a:p>
            <a:pPr lvl="2" eaLnBrk="1" hangingPunct="1">
              <a:lnSpc>
                <a:spcPct val="90000"/>
              </a:lnSpc>
            </a:pPr>
            <a:r>
              <a:rPr lang="en-US" dirty="0" smtClean="0"/>
              <a:t>Similar to the Rx channel counterpart</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8229600" cy="762000"/>
          </a:xfrm>
        </p:spPr>
        <p:txBody>
          <a:bodyPr/>
          <a:lstStyle/>
          <a:p>
            <a:pPr eaLnBrk="1" hangingPunct="1"/>
            <a:r>
              <a:rPr lang="en-US" sz="4000" dirty="0" smtClean="0"/>
              <a:t>Navigator Basic Elements</a:t>
            </a:r>
          </a:p>
        </p:txBody>
      </p:sp>
      <p:sp>
        <p:nvSpPr>
          <p:cNvPr id="14339" name="Rectangle 3"/>
          <p:cNvSpPr>
            <a:spLocks noGrp="1" noChangeArrowheads="1"/>
          </p:cNvSpPr>
          <p:nvPr>
            <p:ph idx="1"/>
          </p:nvPr>
        </p:nvSpPr>
        <p:spPr>
          <a:xfrm>
            <a:off x="381000" y="1066800"/>
            <a:ext cx="8467725" cy="4419600"/>
          </a:xfrm>
        </p:spPr>
        <p:txBody>
          <a:bodyPr/>
          <a:lstStyle/>
          <a:p>
            <a:pPr eaLnBrk="1" hangingPunct="1">
              <a:buFont typeface="Arial" pitchFamily="34" charset="0"/>
              <a:buChar char="•"/>
            </a:pPr>
            <a:r>
              <a:rPr lang="en-US" sz="2800" dirty="0" smtClean="0"/>
              <a:t>The data or signals are carried in software structures called </a:t>
            </a:r>
            <a:r>
              <a:rPr lang="en-US" sz="2800" b="1" dirty="0" smtClean="0"/>
              <a:t>DESCRIPTORS</a:t>
            </a:r>
          </a:p>
          <a:p>
            <a:pPr lvl="1" eaLnBrk="1" hangingPunct="1"/>
            <a:r>
              <a:rPr lang="en-US" sz="2400" dirty="0" smtClean="0"/>
              <a:t>Descriptors carry information and data</a:t>
            </a:r>
          </a:p>
          <a:p>
            <a:pPr lvl="1" eaLnBrk="1" hangingPunct="1"/>
            <a:r>
              <a:rPr lang="en-US" sz="2400" dirty="0" smtClean="0"/>
              <a:t>Descriptors are allocated in the device’s memory</a:t>
            </a:r>
            <a:endParaRPr lang="en-US" dirty="0" smtClean="0"/>
          </a:p>
          <a:p>
            <a:pPr eaLnBrk="1" hangingPunct="1"/>
            <a:r>
              <a:rPr lang="en-US" sz="2800" dirty="0" smtClean="0"/>
              <a:t>Descriptors are pushed and popped to and from hardware </a:t>
            </a:r>
            <a:r>
              <a:rPr lang="en-US" sz="2800" b="1" dirty="0" smtClean="0"/>
              <a:t>QUEUES </a:t>
            </a:r>
            <a:endParaRPr lang="en-US" sz="2800" dirty="0" smtClean="0"/>
          </a:p>
          <a:p>
            <a:pPr lvl="1" eaLnBrk="1" hangingPunct="1"/>
            <a:r>
              <a:rPr lang="en-US" sz="2400" dirty="0" smtClean="0"/>
              <a:t>CPU can access descriptors out of queues to load data to or get data from descriptors</a:t>
            </a:r>
          </a:p>
          <a:p>
            <a:pPr eaLnBrk="1" hangingPunct="1"/>
            <a:r>
              <a:rPr lang="en-US" sz="2800" dirty="0" smtClean="0"/>
              <a:t>When descriptors are created they are pushed into special storage queues called Free Descriptors Queue</a:t>
            </a:r>
          </a:p>
          <a:p>
            <a:pPr eaLnBrk="1" hangingPunct="1"/>
            <a:endParaRPr lang="en-US" sz="2000" dirty="0" smtClean="0"/>
          </a:p>
          <a:p>
            <a:pPr eaLnBrk="1" hangingPunct="1">
              <a:buFont typeface="Arial" charset="0"/>
              <a:buNone/>
            </a:pPr>
            <a:endParaRPr lang="en-US" sz="2400" dirty="0" smtClean="0"/>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PKTDMA Channel Control</a:t>
            </a:r>
          </a:p>
        </p:txBody>
      </p:sp>
      <p:sp>
        <p:nvSpPr>
          <p:cNvPr id="38915" name="Rectangle 3"/>
          <p:cNvSpPr>
            <a:spLocks noGrp="1" noChangeArrowheads="1"/>
          </p:cNvSpPr>
          <p:nvPr>
            <p:ph idx="1"/>
          </p:nvPr>
        </p:nvSpPr>
        <p:spPr>
          <a:xfrm>
            <a:off x="333375" y="1185863"/>
            <a:ext cx="8467725" cy="5214937"/>
          </a:xfrm>
        </p:spPr>
        <p:txBody>
          <a:bodyPr/>
          <a:lstStyle/>
          <a:p>
            <a:pPr eaLnBrk="1" hangingPunct="1"/>
            <a:r>
              <a:rPr lang="en-US" dirty="0" smtClean="0"/>
              <a:t>APIs to control Rx and Tx channel use:</a:t>
            </a:r>
          </a:p>
          <a:p>
            <a:pPr lvl="2" eaLnBrk="1" hangingPunct="1"/>
            <a:endParaRPr lang="en-US" sz="1600" dirty="0" smtClean="0"/>
          </a:p>
          <a:p>
            <a:pPr lvl="1" eaLnBrk="1" hangingPunct="1"/>
            <a:r>
              <a:rPr lang="en-US" dirty="0" smtClean="0">
                <a:solidFill>
                  <a:srgbClr val="0000FF"/>
                </a:solidFill>
              </a:rPr>
              <a:t>Cppi_channelEnable(tx/rx_handle);</a:t>
            </a:r>
          </a:p>
          <a:p>
            <a:pPr lvl="2" eaLnBrk="1" hangingPunct="1"/>
            <a:r>
              <a:rPr lang="en-US" dirty="0" smtClean="0"/>
              <a:t>Allows the channel to begin operation</a:t>
            </a:r>
          </a:p>
          <a:p>
            <a:pPr lvl="1" eaLnBrk="1" hangingPunct="1"/>
            <a:r>
              <a:rPr lang="en-US" dirty="0" smtClean="0">
                <a:solidFill>
                  <a:srgbClr val="0000FF"/>
                </a:solidFill>
              </a:rPr>
              <a:t>Cppi_channelDisable(tx/rx_handle);</a:t>
            </a:r>
          </a:p>
          <a:p>
            <a:pPr lvl="2" eaLnBrk="1" hangingPunct="1"/>
            <a:r>
              <a:rPr lang="en-US" dirty="0" smtClean="0"/>
              <a:t>Allows for an immediate, hard stop.</a:t>
            </a:r>
          </a:p>
          <a:p>
            <a:pPr lvl="2" eaLnBrk="1" hangingPunct="1"/>
            <a:r>
              <a:rPr lang="en-US" dirty="0" smtClean="0"/>
              <a:t>Usually not recommended unless following a pause.</a:t>
            </a:r>
          </a:p>
          <a:p>
            <a:pPr lvl="1" eaLnBrk="1" hangingPunct="1"/>
            <a:r>
              <a:rPr lang="en-US" dirty="0" smtClean="0">
                <a:solidFill>
                  <a:srgbClr val="0000FF"/>
                </a:solidFill>
              </a:rPr>
              <a:t>Cppi_channelPause(tx/rx_handle);</a:t>
            </a:r>
          </a:p>
          <a:p>
            <a:pPr lvl="2" eaLnBrk="1" hangingPunct="1"/>
            <a:r>
              <a:rPr lang="en-US" dirty="0" smtClean="0"/>
              <a:t>Allows for a graceful stop at next end-of-packet</a:t>
            </a:r>
          </a:p>
          <a:p>
            <a:pPr lvl="1" eaLnBrk="1" hangingPunct="1"/>
            <a:r>
              <a:rPr lang="en-US" dirty="0" smtClean="0">
                <a:solidFill>
                  <a:srgbClr val="0000FF"/>
                </a:solidFill>
              </a:rPr>
              <a:t>Cppi_channelTeardown(tx/rx_handle);</a:t>
            </a:r>
          </a:p>
          <a:p>
            <a:pPr lvl="2" eaLnBrk="1" hangingPunct="1"/>
            <a:r>
              <a:rPr lang="en-US" dirty="0" smtClean="0"/>
              <a:t>Allows for a coordinated stop</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762000" y="381000"/>
            <a:ext cx="7772400" cy="685800"/>
          </a:xfrm>
        </p:spPr>
        <p:txBody>
          <a:bodyPr/>
          <a:lstStyle/>
          <a:p>
            <a:r>
              <a:rPr lang="en-US" dirty="0" smtClean="0"/>
              <a:t>Agenda</a:t>
            </a:r>
          </a:p>
        </p:txBody>
      </p:sp>
      <p:sp>
        <p:nvSpPr>
          <p:cNvPr id="11267" name="Subtitle 2"/>
          <p:cNvSpPr>
            <a:spLocks noGrp="1"/>
          </p:cNvSpPr>
          <p:nvPr>
            <p:ph type="subTitle" idx="1"/>
          </p:nvPr>
        </p:nvSpPr>
        <p:spPr>
          <a:xfrm>
            <a:off x="1143000" y="1447800"/>
            <a:ext cx="6400800" cy="4419600"/>
          </a:xfrm>
        </p:spPr>
        <p:txBody>
          <a:bodyPr/>
          <a:lstStyle/>
          <a:p>
            <a:pPr marL="342900" indent="-342900" algn="l"/>
            <a:r>
              <a:rPr lang="en-US" sz="2400" dirty="0" smtClean="0">
                <a:solidFill>
                  <a:schemeClr val="tx1"/>
                </a:solidFill>
              </a:rPr>
              <a:t>About the Navigator</a:t>
            </a:r>
          </a:p>
          <a:p>
            <a:pPr marL="342900" indent="-342900" algn="l">
              <a:buFont typeface="Calibri" pitchFamily="34" charset="0"/>
              <a:buAutoNum type="arabicPeriod"/>
            </a:pPr>
            <a:r>
              <a:rPr lang="en-US" sz="2400" dirty="0" smtClean="0">
                <a:solidFill>
                  <a:schemeClr val="tx1"/>
                </a:solidFill>
              </a:rPr>
              <a:t>Introduction to the Navigator – purpose and used cases</a:t>
            </a:r>
          </a:p>
          <a:p>
            <a:pPr marL="342900" indent="-342900" algn="l">
              <a:buFont typeface="Calibri" pitchFamily="34" charset="0"/>
              <a:buAutoNum type="arabicPeriod"/>
            </a:pPr>
            <a:r>
              <a:rPr lang="en-US" sz="2400" dirty="0" smtClean="0">
                <a:solidFill>
                  <a:schemeClr val="tx1"/>
                </a:solidFill>
              </a:rPr>
              <a:t>Navigator Architecture -  QMSS and PKTDMA</a:t>
            </a:r>
          </a:p>
          <a:p>
            <a:pPr marL="457200" indent="-457200" algn="l">
              <a:buFont typeface="+mj-lt"/>
              <a:buAutoNum type="arabicPeriod"/>
            </a:pPr>
            <a:r>
              <a:rPr lang="en-US" sz="2400" dirty="0" smtClean="0">
                <a:solidFill>
                  <a:schemeClr val="tx1"/>
                </a:solidFill>
              </a:rPr>
              <a:t>Implementation Examples</a:t>
            </a:r>
          </a:p>
          <a:p>
            <a:pPr marL="342900" indent="-342900" algn="l"/>
            <a:r>
              <a:rPr lang="en-US" sz="2400" dirty="0" smtClean="0">
                <a:solidFill>
                  <a:schemeClr val="tx1"/>
                </a:solidFill>
              </a:rPr>
              <a:t>Using the Navigator</a:t>
            </a:r>
          </a:p>
          <a:p>
            <a:pPr marL="457200" indent="-457200" algn="l">
              <a:buFont typeface="+mj-lt"/>
              <a:buAutoNum type="arabicPeriod" startAt="4"/>
            </a:pPr>
            <a:r>
              <a:rPr lang="en-US" sz="2400" dirty="0" smtClean="0">
                <a:solidFill>
                  <a:schemeClr val="tx1"/>
                </a:solidFill>
              </a:rPr>
              <a:t>Configuration – what needs to be configured</a:t>
            </a:r>
          </a:p>
          <a:p>
            <a:pPr marL="342900" indent="-342900" algn="l">
              <a:buFont typeface="Calibri" pitchFamily="34" charset="0"/>
              <a:buAutoNum type="arabicPeriod" startAt="4"/>
            </a:pPr>
            <a:r>
              <a:rPr lang="en-US" sz="2400" dirty="0" smtClean="0">
                <a:solidFill>
                  <a:schemeClr val="tx1"/>
                </a:solidFill>
              </a:rPr>
              <a:t>LLD support</a:t>
            </a:r>
          </a:p>
          <a:p>
            <a:pPr marL="457200" indent="-457200" algn="l">
              <a:buFont typeface="+mj-lt"/>
              <a:buAutoNum type="arabicPeriod" startAt="4"/>
            </a:pPr>
            <a:r>
              <a:rPr lang="en-US" sz="2400" b="1" dirty="0" smtClean="0">
                <a:solidFill>
                  <a:schemeClr val="tx1"/>
                </a:solidFill>
              </a:rPr>
              <a:t>Project Examples</a:t>
            </a:r>
          </a:p>
          <a:p>
            <a:pPr marL="342900" indent="-342900" algn="l"/>
            <a:endParaRPr lang="en-US" sz="2000" b="1" dirty="0" smtClean="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304800"/>
            <a:ext cx="8229600" cy="609600"/>
          </a:xfrm>
        </p:spPr>
        <p:txBody>
          <a:bodyPr/>
          <a:lstStyle/>
          <a:p>
            <a:pPr eaLnBrk="1" hangingPunct="1"/>
            <a:r>
              <a:rPr lang="en-US" dirty="0" smtClean="0"/>
              <a:t>Examples</a:t>
            </a:r>
          </a:p>
        </p:txBody>
      </p:sp>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defRPr/>
            </a:pPr>
            <a:r>
              <a:rPr lang="en-US" sz="2000" dirty="0" smtClean="0">
                <a:latin typeface="+mj-lt"/>
              </a:rPr>
              <a:t>Part of PDK (Platform Development Kit) release is a set of examples for each of the peripherals.</a:t>
            </a:r>
          </a:p>
          <a:p>
            <a:pPr marL="514350" indent="-514350" eaLnBrk="1" fontAlgn="auto" hangingPunct="1">
              <a:spcAft>
                <a:spcPts val="0"/>
              </a:spcAft>
              <a:defRPr/>
            </a:pPr>
            <a:r>
              <a:rPr lang="en-US" sz="2000" dirty="0" smtClean="0">
                <a:latin typeface="+mj-lt"/>
              </a:rPr>
              <a:t>Several examples use the Navigator and can be used as starting point for development. </a:t>
            </a:r>
          </a:p>
          <a:p>
            <a:pPr marL="514350" indent="-514350" eaLnBrk="1" fontAlgn="auto" hangingPunct="1">
              <a:spcAft>
                <a:spcPts val="0"/>
              </a:spcAft>
              <a:defRPr/>
            </a:pPr>
            <a:r>
              <a:rPr lang="en-US" sz="2000" dirty="0" smtClean="0">
                <a:latin typeface="+mj-lt"/>
              </a:rPr>
              <a:t>Location of the examples: </a:t>
            </a:r>
          </a:p>
          <a:p>
            <a:pPr marL="514350" indent="-514350" eaLnBrk="1" fontAlgn="auto" hangingPunct="1">
              <a:spcAft>
                <a:spcPts val="0"/>
              </a:spcAft>
              <a:buFont typeface="Arial" pitchFamily="34" charset="0"/>
              <a:buNone/>
              <a:defRPr/>
            </a:pPr>
            <a:r>
              <a:rPr lang="en-US" sz="1800" b="1" dirty="0" smtClean="0">
                <a:latin typeface="Courier New" pitchFamily="49" charset="0"/>
                <a:cs typeface="Courier New" pitchFamily="49" charset="0"/>
              </a:rPr>
              <a:t>	pdk_C6678_X_X_X_X\packages\ti\drv\exampleProjects\</a:t>
            </a:r>
          </a:p>
          <a:p>
            <a:pPr marL="514350" indent="-514350" eaLnBrk="1" fontAlgn="auto" hangingPunct="1">
              <a:spcAft>
                <a:spcPts val="0"/>
              </a:spcAft>
              <a:buFont typeface="Arial" pitchFamily="34" charset="0"/>
              <a:buNone/>
              <a:defRPr/>
            </a:pPr>
            <a:endParaRPr lang="en-US" sz="2000" dirty="0" smtClean="0">
              <a:latin typeface="+mj-lt"/>
            </a:endParaRPr>
          </a:p>
          <a:p>
            <a:pPr marL="514350" indent="-514350" eaLnBrk="1" fontAlgn="auto" hangingPunct="1">
              <a:spcAft>
                <a:spcPts val="0"/>
              </a:spcAft>
              <a:defRPr/>
            </a:pPr>
            <a:r>
              <a:rPr lang="en-US" sz="2000" dirty="0" smtClean="0">
                <a:latin typeface="+mj-lt"/>
              </a:rPr>
              <a:t>Examples that use Navigator:</a:t>
            </a:r>
          </a:p>
          <a:p>
            <a:pPr marL="1085850" lvl="2" indent="-514350" eaLnBrk="1" fontAlgn="auto" hangingPunct="1">
              <a:spcAft>
                <a:spcPts val="0"/>
              </a:spcAft>
              <a:buFont typeface="Wingdings" pitchFamily="2" charset="2"/>
              <a:buChar char="§"/>
              <a:defRPr/>
            </a:pPr>
            <a:r>
              <a:rPr lang="en-US" sz="2000" dirty="0" smtClean="0">
                <a:latin typeface="+mj-lt"/>
              </a:rPr>
              <a:t>QMSS</a:t>
            </a:r>
          </a:p>
          <a:p>
            <a:pPr marL="1085850" lvl="2" indent="-514350" eaLnBrk="1" fontAlgn="auto" hangingPunct="1">
              <a:spcAft>
                <a:spcPts val="0"/>
              </a:spcAft>
              <a:buFont typeface="Wingdings" pitchFamily="2" charset="2"/>
              <a:buChar char="§"/>
              <a:defRPr/>
            </a:pPr>
            <a:r>
              <a:rPr lang="en-US" sz="2000" dirty="0" smtClean="0">
                <a:latin typeface="+mj-lt"/>
              </a:rPr>
              <a:t>CPPI (PKTDMA)</a:t>
            </a:r>
          </a:p>
          <a:p>
            <a:pPr marL="1085850" lvl="2" indent="-514350" eaLnBrk="1" fontAlgn="auto" hangingPunct="1">
              <a:spcAft>
                <a:spcPts val="0"/>
              </a:spcAft>
              <a:buFont typeface="Wingdings" pitchFamily="2" charset="2"/>
              <a:buChar char="§"/>
              <a:defRPr/>
            </a:pPr>
            <a:r>
              <a:rPr lang="en-US" sz="2000" dirty="0" smtClean="0">
                <a:latin typeface="+mj-lt"/>
              </a:rPr>
              <a:t>NETCP: PA</a:t>
            </a:r>
          </a:p>
          <a:p>
            <a:pPr marL="1085850" lvl="2" indent="-514350" eaLnBrk="1" fontAlgn="auto" hangingPunct="1">
              <a:spcAft>
                <a:spcPts val="0"/>
              </a:spcAft>
              <a:buFont typeface="Wingdings" pitchFamily="2" charset="2"/>
              <a:buChar char="§"/>
              <a:defRPr/>
            </a:pPr>
            <a:r>
              <a:rPr lang="en-US" sz="2000" dirty="0" smtClean="0"/>
              <a:t>SRIO</a:t>
            </a:r>
          </a:p>
          <a:p>
            <a:pPr marL="514350" indent="-514350" eaLnBrk="1" fontAlgn="auto" hangingPunct="1">
              <a:spcAft>
                <a:spcPts val="0"/>
              </a:spcAft>
              <a:buFont typeface="Arial" charset="0"/>
              <a:buNone/>
              <a:defRPr/>
            </a:pPr>
            <a:endParaRPr lang="en-US" sz="2000" dirty="0" smtClean="0">
              <a:latin typeface="+mj-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Box 3"/>
          <p:cNvSpPr txBox="1">
            <a:spLocks noChangeArrowheads="1"/>
          </p:cNvSpPr>
          <p:nvPr/>
        </p:nvSpPr>
        <p:spPr bwMode="auto">
          <a:xfrm>
            <a:off x="246063" y="6443663"/>
            <a:ext cx="8686800" cy="368300"/>
          </a:xfrm>
          <a:prstGeom prst="rect">
            <a:avLst/>
          </a:prstGeom>
          <a:solidFill>
            <a:schemeClr val="bg1"/>
          </a:solidFill>
          <a:ln w="9525">
            <a:noFill/>
            <a:miter lim="800000"/>
            <a:headEnd/>
            <a:tailEnd/>
          </a:ln>
        </p:spPr>
        <p:txBody>
          <a:bodyPr>
            <a:spAutoFit/>
          </a:bodyPr>
          <a:lstStyle/>
          <a:p>
            <a:endParaRPr lang="en-US" dirty="0"/>
          </a:p>
        </p:txBody>
      </p:sp>
      <p:sp>
        <p:nvSpPr>
          <p:cNvPr id="1028" name="Rectangle 2"/>
          <p:cNvSpPr>
            <a:spLocks noGrp="1" noChangeArrowheads="1"/>
          </p:cNvSpPr>
          <p:nvPr>
            <p:ph type="title"/>
          </p:nvPr>
        </p:nvSpPr>
        <p:spPr>
          <a:xfrm>
            <a:off x="381000" y="0"/>
            <a:ext cx="8458200" cy="838200"/>
          </a:xfrm>
        </p:spPr>
        <p:txBody>
          <a:bodyPr/>
          <a:lstStyle/>
          <a:p>
            <a:pPr eaLnBrk="1" hangingPunct="1"/>
            <a:r>
              <a:rPr lang="en-US" dirty="0" smtClean="0"/>
              <a:t>Multicore Navigator Architecture</a:t>
            </a:r>
          </a:p>
        </p:txBody>
      </p:sp>
      <p:graphicFrame>
        <p:nvGraphicFramePr>
          <p:cNvPr id="1026" name="Object 9"/>
          <p:cNvGraphicFramePr>
            <a:graphicFrameLocks noChangeAspect="1"/>
          </p:cNvGraphicFramePr>
          <p:nvPr>
            <p:ph idx="1"/>
          </p:nvPr>
        </p:nvGraphicFramePr>
        <p:xfrm>
          <a:off x="249238" y="728663"/>
          <a:ext cx="8666162" cy="6078537"/>
        </p:xfrm>
        <a:graphic>
          <a:graphicData uri="http://schemas.openxmlformats.org/presentationml/2006/ole">
            <p:oleObj spid="_x0000_s194562" name="Visio" r:id="rId5" imgW="7349777" imgH="5155389" progId="Visio.Drawing.11">
              <p:embed/>
            </p:oleObj>
          </a:graphicData>
        </a:graphic>
      </p:graphicFrame>
      <p:sp>
        <p:nvSpPr>
          <p:cNvPr id="5" name="TextBox 4"/>
          <p:cNvSpPr txBox="1"/>
          <p:nvPr/>
        </p:nvSpPr>
        <p:spPr>
          <a:xfrm>
            <a:off x="4419600" y="2474260"/>
            <a:ext cx="585866" cy="200055"/>
          </a:xfrm>
          <a:prstGeom prst="rect">
            <a:avLst/>
          </a:prstGeom>
          <a:solidFill>
            <a:schemeClr val="bg1">
              <a:lumMod val="95000"/>
            </a:schemeClr>
          </a:solidFill>
        </p:spPr>
        <p:txBody>
          <a:bodyPr wrap="none" lIns="0" tIns="0" rIns="0" bIns="0" rtlCol="0">
            <a:spAutoFit/>
          </a:bodyPr>
          <a:lstStyle/>
          <a:p>
            <a:r>
              <a:rPr lang="en-US" sz="1300" dirty="0" smtClean="0"/>
              <a:t>TeraNet</a:t>
            </a:r>
            <a:endParaRPr lang="en-US" sz="1300" dirty="0"/>
          </a:p>
        </p:txBody>
      </p:sp>
    </p:spTree>
    <p:custDataLst>
      <p:tags r:id="rId2"/>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dirty="0" smtClean="0"/>
              <a:t>For More Information</a:t>
            </a:r>
          </a:p>
        </p:txBody>
      </p:sp>
      <p:sp>
        <p:nvSpPr>
          <p:cNvPr id="43011" name="Content Placeholder 2"/>
          <p:cNvSpPr>
            <a:spLocks noGrp="1"/>
          </p:cNvSpPr>
          <p:nvPr>
            <p:ph idx="1"/>
          </p:nvPr>
        </p:nvSpPr>
        <p:spPr/>
        <p:txBody>
          <a:bodyPr/>
          <a:lstStyle/>
          <a:p>
            <a:r>
              <a:rPr lang="en-US" dirty="0" smtClean="0"/>
              <a:t>For more information, refer to the to Multicore Navigator User Guide</a:t>
            </a:r>
            <a:br>
              <a:rPr lang="en-US" dirty="0" smtClean="0"/>
            </a:br>
            <a:r>
              <a:rPr lang="en-US" dirty="0" smtClean="0">
                <a:hlinkClick r:id="rId4"/>
              </a:rPr>
              <a:t>http://www.ti.com/lit/SPRUGR9</a:t>
            </a:r>
            <a:endParaRPr lang="en-US" dirty="0" smtClean="0"/>
          </a:p>
          <a:p>
            <a:r>
              <a:rPr lang="en-US" dirty="0" smtClean="0"/>
              <a:t>For questions regarding topics covered in this training, visit the support forums at the </a:t>
            </a:r>
            <a:r>
              <a:rPr lang="en-US" dirty="0" smtClean="0">
                <a:hlinkClick r:id="rId5"/>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smtClean="0"/>
              <a:t>Typical Use Cases (1)</a:t>
            </a:r>
          </a:p>
        </p:txBody>
      </p:sp>
      <p:sp>
        <p:nvSpPr>
          <p:cNvPr id="17411" name="Rectangle 3"/>
          <p:cNvSpPr>
            <a:spLocks noGrp="1" noChangeArrowheads="1"/>
          </p:cNvSpPr>
          <p:nvPr>
            <p:ph idx="1"/>
          </p:nvPr>
        </p:nvSpPr>
        <p:spPr>
          <a:xfrm>
            <a:off x="304801" y="838200"/>
            <a:ext cx="4876800" cy="5410200"/>
          </a:xfrm>
        </p:spPr>
        <p:txBody>
          <a:bodyPr/>
          <a:lstStyle/>
          <a:p>
            <a:pPr algn="ctr" eaLnBrk="1" hangingPunct="1">
              <a:buNone/>
              <a:defRPr/>
            </a:pPr>
            <a:r>
              <a:rPr lang="en-US" sz="2400" dirty="0" smtClean="0">
                <a:solidFill>
                  <a:srgbClr val="FF0000"/>
                </a:solidFill>
              </a:rPr>
              <a:t>Send routing data out via a peripheral</a:t>
            </a:r>
          </a:p>
          <a:p>
            <a:pPr marL="457200" indent="-457200" eaLnBrk="1" hangingPunct="1">
              <a:buFont typeface="+mj-lt"/>
              <a:buAutoNum type="arabicPeriod"/>
              <a:defRPr/>
            </a:pPr>
            <a:r>
              <a:rPr lang="en-US" sz="2000" dirty="0" smtClean="0"/>
              <a:t>CPU generates data to be sent out</a:t>
            </a:r>
          </a:p>
          <a:p>
            <a:pPr marL="457200" indent="-457200" eaLnBrk="1" hangingPunct="1">
              <a:buFont typeface="+mj-lt"/>
              <a:buAutoNum type="arabicPeriod"/>
              <a:defRPr/>
            </a:pPr>
            <a:r>
              <a:rPr lang="en-US" sz="2000" dirty="0" smtClean="0"/>
              <a:t>CPU gets an unused descriptor from a FDQ</a:t>
            </a:r>
          </a:p>
          <a:p>
            <a:pPr marL="457200" indent="-457200" eaLnBrk="1" hangingPunct="1">
              <a:buFont typeface="+mj-lt"/>
              <a:buAutoNum type="arabicPeriod"/>
              <a:defRPr/>
            </a:pPr>
            <a:r>
              <a:rPr lang="en-US" sz="2000" dirty="0" smtClean="0"/>
              <a:t>CPU connects the data to the descriptor</a:t>
            </a:r>
          </a:p>
          <a:p>
            <a:pPr marL="457200" indent="-457200" eaLnBrk="1" hangingPunct="1">
              <a:buFont typeface="+mj-lt"/>
              <a:buAutoNum type="arabicPeriod"/>
              <a:defRPr/>
            </a:pPr>
            <a:r>
              <a:rPr lang="en-US" sz="2000" dirty="0" smtClean="0"/>
              <a:t>If the destination is not defined yet, CPU defines the destination and adds more information to the descriptor if needed</a:t>
            </a:r>
          </a:p>
          <a:p>
            <a:pPr marL="457200" indent="-457200" eaLnBrk="1" hangingPunct="1">
              <a:buFont typeface="+mj-lt"/>
              <a:buAutoNum type="arabicPeriod"/>
              <a:defRPr/>
            </a:pPr>
            <a:r>
              <a:rPr lang="en-US" sz="2000" dirty="0" smtClean="0"/>
              <a:t>CPU pushes the descriptor to a (dedicated TX) queue</a:t>
            </a:r>
          </a:p>
          <a:p>
            <a:pPr marL="457200" indent="-457200" algn="ctr" eaLnBrk="1" hangingPunct="1">
              <a:buNone/>
              <a:defRPr/>
            </a:pPr>
            <a:r>
              <a:rPr lang="en-US" sz="2000" dirty="0" smtClean="0"/>
              <a:t>At this point, The CPU is done. The hardware will send the data via the peripheral to the destination, and recycle the used descriptor back to the FDQ</a:t>
            </a:r>
          </a:p>
          <a:p>
            <a:pPr eaLnBrk="1" hangingPunct="1">
              <a:buFont typeface="Arial" charset="0"/>
              <a:buNone/>
              <a:defRPr/>
            </a:pPr>
            <a:endParaRPr lang="en-US" sz="2400" dirty="0" smtClean="0"/>
          </a:p>
          <a:p>
            <a:pPr eaLnBrk="1" hangingPunct="1">
              <a:defRPr/>
            </a:pPr>
            <a:endParaRPr lang="en-US" sz="2400" dirty="0" smtClean="0"/>
          </a:p>
          <a:p>
            <a:pPr eaLnBrk="1" hangingPunct="1">
              <a:defRPr/>
            </a:pPr>
            <a:endParaRPr lang="en-US" sz="2400" dirty="0" smtClean="0"/>
          </a:p>
          <a:p>
            <a:pPr eaLnBrk="1" hangingPunct="1">
              <a:defRPr/>
            </a:pPr>
            <a:endParaRPr lang="en-US" sz="2400" dirty="0" smtClean="0"/>
          </a:p>
        </p:txBody>
      </p:sp>
      <p:graphicFrame>
        <p:nvGraphicFramePr>
          <p:cNvPr id="4" name="Object 3"/>
          <p:cNvGraphicFramePr>
            <a:graphicFrameLocks noChangeAspect="1"/>
          </p:cNvGraphicFramePr>
          <p:nvPr/>
        </p:nvGraphicFramePr>
        <p:xfrm>
          <a:off x="5257800" y="914400"/>
          <a:ext cx="3756025" cy="5197475"/>
        </p:xfrm>
        <a:graphic>
          <a:graphicData uri="http://schemas.openxmlformats.org/presentationml/2006/ole">
            <p:oleObj spid="_x0000_s291841" name="Visio" r:id="rId5" imgW="4441718" imgH="5196696"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smtClean="0"/>
              <a:t>Typical Use Cases (2)</a:t>
            </a:r>
          </a:p>
        </p:txBody>
      </p:sp>
      <p:sp>
        <p:nvSpPr>
          <p:cNvPr id="17411" name="Rectangle 3"/>
          <p:cNvSpPr>
            <a:spLocks noGrp="1" noChangeArrowheads="1"/>
          </p:cNvSpPr>
          <p:nvPr>
            <p:ph idx="1"/>
          </p:nvPr>
        </p:nvSpPr>
        <p:spPr>
          <a:xfrm>
            <a:off x="304801" y="762000"/>
            <a:ext cx="4648199" cy="5715000"/>
          </a:xfrm>
        </p:spPr>
        <p:txBody>
          <a:bodyPr/>
          <a:lstStyle/>
          <a:p>
            <a:pPr algn="ctr" eaLnBrk="1" hangingPunct="1">
              <a:buNone/>
              <a:defRPr/>
            </a:pPr>
            <a:r>
              <a:rPr lang="en-US" sz="2400" dirty="0" smtClean="0">
                <a:solidFill>
                  <a:srgbClr val="FF0000"/>
                </a:solidFill>
              </a:rPr>
              <a:t>Getting data from a peripheral to a pre-define core destination</a:t>
            </a:r>
          </a:p>
          <a:p>
            <a:pPr marL="457200" indent="-457200" eaLnBrk="1" hangingPunct="1">
              <a:buFont typeface="+mj-lt"/>
              <a:buAutoNum type="arabicPeriod"/>
              <a:defRPr/>
            </a:pPr>
            <a:r>
              <a:rPr lang="en-US" sz="2000" dirty="0" smtClean="0"/>
              <a:t>Peripheral receives data from the external world according to a protocol to be routed to a destination</a:t>
            </a:r>
          </a:p>
          <a:p>
            <a:pPr marL="457200" indent="-457200" eaLnBrk="1" hangingPunct="1">
              <a:buFont typeface="+mj-lt"/>
              <a:buAutoNum type="arabicPeriod"/>
              <a:defRPr/>
            </a:pPr>
            <a:r>
              <a:rPr lang="en-US" sz="2000" dirty="0" smtClean="0"/>
              <a:t>The Navigator hardware inside the peripheral gets a descriptor from FDQ and loads the data to that descriptor</a:t>
            </a:r>
          </a:p>
          <a:p>
            <a:pPr marL="457200" indent="-457200" eaLnBrk="1" hangingPunct="1">
              <a:buFont typeface="+mj-lt"/>
              <a:buAutoNum type="arabicPeriod"/>
              <a:defRPr/>
            </a:pPr>
            <a:r>
              <a:rPr lang="en-US" sz="2000" dirty="0" smtClean="0"/>
              <a:t>Based on a set of roles called Receive Flow, and the protocol routing information, the hardware pushes the descriptor into a queue that is associated with the destination core</a:t>
            </a:r>
          </a:p>
          <a:p>
            <a:pPr marL="457200" indent="-457200" algn="ctr" eaLnBrk="1" hangingPunct="1">
              <a:buNone/>
              <a:defRPr/>
            </a:pPr>
            <a:r>
              <a:rPr lang="en-US" sz="2000" dirty="0" smtClean="0"/>
              <a:t>At this point, the CPU can pop the descriptor from the queue, read the data and recycle the descriptor back to the FDQ</a:t>
            </a:r>
          </a:p>
          <a:p>
            <a:pPr eaLnBrk="1" hangingPunct="1">
              <a:defRPr/>
            </a:pPr>
            <a:endParaRPr lang="en-US" sz="2400" dirty="0" smtClean="0"/>
          </a:p>
          <a:p>
            <a:pPr eaLnBrk="1" hangingPunct="1">
              <a:defRPr/>
            </a:pPr>
            <a:endParaRPr lang="en-US" sz="2400" dirty="0" smtClean="0"/>
          </a:p>
          <a:p>
            <a:pPr eaLnBrk="1" hangingPunct="1">
              <a:defRPr/>
            </a:pPr>
            <a:endParaRPr lang="en-US" sz="2400" dirty="0" smtClean="0"/>
          </a:p>
        </p:txBody>
      </p:sp>
      <p:graphicFrame>
        <p:nvGraphicFramePr>
          <p:cNvPr id="4" name="Object 3"/>
          <p:cNvGraphicFramePr>
            <a:graphicFrameLocks noChangeAspect="1"/>
          </p:cNvGraphicFramePr>
          <p:nvPr/>
        </p:nvGraphicFramePr>
        <p:xfrm>
          <a:off x="4702175" y="914400"/>
          <a:ext cx="4441825" cy="5653087"/>
        </p:xfrm>
        <a:graphic>
          <a:graphicData uri="http://schemas.openxmlformats.org/presentationml/2006/ole">
            <p:oleObj spid="_x0000_s192513" name="Visio" r:id="rId5" imgW="4441718" imgH="6110995"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smtClean="0"/>
              <a:t>Typical Use Cases (3)</a:t>
            </a:r>
          </a:p>
        </p:txBody>
      </p:sp>
      <p:sp>
        <p:nvSpPr>
          <p:cNvPr id="17411" name="Rectangle 3"/>
          <p:cNvSpPr>
            <a:spLocks noGrp="1" noChangeArrowheads="1"/>
          </p:cNvSpPr>
          <p:nvPr>
            <p:ph idx="1"/>
          </p:nvPr>
        </p:nvSpPr>
        <p:spPr>
          <a:xfrm>
            <a:off x="304801" y="914400"/>
            <a:ext cx="4267200" cy="5638800"/>
          </a:xfrm>
        </p:spPr>
        <p:txBody>
          <a:bodyPr/>
          <a:lstStyle/>
          <a:p>
            <a:pPr algn="ctr" eaLnBrk="1" hangingPunct="1">
              <a:buNone/>
              <a:defRPr/>
            </a:pPr>
            <a:r>
              <a:rPr lang="en-US" sz="2400" dirty="0" smtClean="0">
                <a:solidFill>
                  <a:srgbClr val="FF0000"/>
                </a:solidFill>
              </a:rPr>
              <a:t>Send data from one core to another</a:t>
            </a:r>
          </a:p>
          <a:p>
            <a:pPr marL="457200" indent="-457200" eaLnBrk="1" hangingPunct="1">
              <a:buFont typeface="+mj-lt"/>
              <a:buAutoNum type="arabicPeriod"/>
              <a:defRPr/>
            </a:pPr>
            <a:r>
              <a:rPr lang="en-US" sz="1800" dirty="0" smtClean="0"/>
              <a:t>Core 1 generates data to be sent out</a:t>
            </a:r>
          </a:p>
          <a:p>
            <a:pPr marL="457200" indent="-457200" eaLnBrk="1" hangingPunct="1">
              <a:buFont typeface="+mj-lt"/>
              <a:buAutoNum type="arabicPeriod"/>
              <a:defRPr/>
            </a:pPr>
            <a:r>
              <a:rPr lang="en-US" sz="1800" dirty="0" smtClean="0"/>
              <a:t>Core 1 gets an unused descriptor from a FDQ</a:t>
            </a:r>
          </a:p>
          <a:p>
            <a:pPr marL="457200" indent="-457200" eaLnBrk="1" hangingPunct="1">
              <a:buFont typeface="+mj-lt"/>
              <a:buAutoNum type="arabicPeriod"/>
              <a:defRPr/>
            </a:pPr>
            <a:r>
              <a:rPr lang="en-US" sz="1800" dirty="0" smtClean="0"/>
              <a:t>Core 1 connects the data to the descriptor</a:t>
            </a:r>
          </a:p>
          <a:p>
            <a:pPr marL="457200" indent="-457200" eaLnBrk="1" hangingPunct="1">
              <a:buFont typeface="+mj-lt"/>
              <a:buAutoNum type="arabicPeriod"/>
              <a:defRPr/>
            </a:pPr>
            <a:r>
              <a:rPr lang="en-US" sz="1800" dirty="0" smtClean="0"/>
              <a:t>If the destination is not defined yet, Core 1 defines the destination and adds more information to the descriptor if needed</a:t>
            </a:r>
          </a:p>
          <a:p>
            <a:pPr marL="457200" indent="-457200" eaLnBrk="1" hangingPunct="1">
              <a:buFont typeface="+mj-lt"/>
              <a:buAutoNum type="arabicPeriod"/>
              <a:defRPr/>
            </a:pPr>
            <a:r>
              <a:rPr lang="en-US" sz="1800" dirty="0" smtClean="0"/>
              <a:t>Core 1 pushes the descriptor to a queue</a:t>
            </a:r>
          </a:p>
          <a:p>
            <a:pPr marL="457200" indent="-457200" algn="ctr" eaLnBrk="1" hangingPunct="1">
              <a:buNone/>
              <a:defRPr/>
            </a:pPr>
            <a:r>
              <a:rPr lang="en-US" sz="1800" dirty="0" smtClean="0"/>
              <a:t>At this point, The Core 1 is done. The hardware will send the data to a queue that is associated with Core 2</a:t>
            </a:r>
          </a:p>
          <a:p>
            <a:pPr marL="457200" indent="-457200" algn="ctr" eaLnBrk="1" hangingPunct="1">
              <a:buNone/>
              <a:defRPr/>
            </a:pPr>
            <a:r>
              <a:rPr lang="en-US" sz="1800" dirty="0" smtClean="0"/>
              <a:t>At this point, core 2 can pop the descriptor from the queue and read the data</a:t>
            </a:r>
          </a:p>
          <a:p>
            <a:pPr eaLnBrk="1" hangingPunct="1">
              <a:buFont typeface="Arial" charset="0"/>
              <a:buNone/>
              <a:defRPr/>
            </a:pPr>
            <a:endParaRPr lang="en-US" sz="2400" dirty="0" smtClean="0"/>
          </a:p>
          <a:p>
            <a:pPr eaLnBrk="1" hangingPunct="1">
              <a:defRPr/>
            </a:pPr>
            <a:endParaRPr lang="en-US" sz="2400" dirty="0" smtClean="0"/>
          </a:p>
          <a:p>
            <a:pPr eaLnBrk="1" hangingPunct="1">
              <a:defRPr/>
            </a:pPr>
            <a:endParaRPr lang="en-US" sz="2400" dirty="0" smtClean="0"/>
          </a:p>
          <a:p>
            <a:pPr eaLnBrk="1" hangingPunct="1">
              <a:defRPr/>
            </a:pPr>
            <a:endParaRPr lang="en-US" sz="2400" dirty="0" smtClean="0"/>
          </a:p>
        </p:txBody>
      </p:sp>
      <p:graphicFrame>
        <p:nvGraphicFramePr>
          <p:cNvPr id="4" name="Object 3"/>
          <p:cNvGraphicFramePr>
            <a:graphicFrameLocks noChangeAspect="1"/>
          </p:cNvGraphicFramePr>
          <p:nvPr/>
        </p:nvGraphicFramePr>
        <p:xfrm>
          <a:off x="4572000" y="762000"/>
          <a:ext cx="4441825" cy="5483225"/>
        </p:xfrm>
        <a:graphic>
          <a:graphicData uri="http://schemas.openxmlformats.org/presentationml/2006/ole">
            <p:oleObj spid="_x0000_s245761" name="Visio" r:id="rId5" imgW="4441718" imgH="5482550"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smtClean="0"/>
              <a:t>Typical Use Cases (4)</a:t>
            </a:r>
          </a:p>
        </p:txBody>
      </p:sp>
      <p:sp>
        <p:nvSpPr>
          <p:cNvPr id="17411" name="Rectangle 3"/>
          <p:cNvSpPr>
            <a:spLocks noGrp="1" noChangeArrowheads="1"/>
          </p:cNvSpPr>
          <p:nvPr>
            <p:ph idx="1"/>
          </p:nvPr>
        </p:nvSpPr>
        <p:spPr>
          <a:xfrm>
            <a:off x="304800" y="914400"/>
            <a:ext cx="4876799" cy="5562600"/>
          </a:xfrm>
        </p:spPr>
        <p:txBody>
          <a:bodyPr/>
          <a:lstStyle/>
          <a:p>
            <a:pPr algn="ctr" eaLnBrk="1" hangingPunct="1">
              <a:buNone/>
              <a:defRPr/>
            </a:pPr>
            <a:r>
              <a:rPr lang="en-US" sz="2400" dirty="0" smtClean="0">
                <a:solidFill>
                  <a:srgbClr val="FF0000"/>
                </a:solidFill>
              </a:rPr>
              <a:t>Load Balancing - OpenEM</a:t>
            </a:r>
          </a:p>
          <a:p>
            <a:pPr marL="457200" indent="-457200" eaLnBrk="1" hangingPunct="1">
              <a:buFont typeface="+mj-lt"/>
              <a:buAutoNum type="arabicPeriod"/>
              <a:defRPr/>
            </a:pPr>
            <a:r>
              <a:rPr lang="en-US" sz="2000" dirty="0" smtClean="0"/>
              <a:t>Core start processing a new Event.  Event has data and algorithm</a:t>
            </a:r>
          </a:p>
          <a:p>
            <a:pPr marL="457200" indent="-457200" eaLnBrk="1" hangingPunct="1">
              <a:buFont typeface="+mj-lt"/>
              <a:buAutoNum type="arabicPeriod"/>
              <a:defRPr/>
            </a:pPr>
            <a:r>
              <a:rPr lang="en-US" sz="2000" dirty="0" smtClean="0"/>
              <a:t>Core sends a descriptor to the Navigator system telling it that it start processing an event</a:t>
            </a:r>
          </a:p>
          <a:p>
            <a:pPr marL="457200" indent="-457200" eaLnBrk="1" hangingPunct="1">
              <a:buFont typeface="+mj-lt"/>
              <a:buAutoNum type="arabicPeriod"/>
              <a:defRPr/>
            </a:pPr>
            <a:r>
              <a:rPr lang="en-US" sz="2000" dirty="0" smtClean="0"/>
              <a:t>The Navigator hardware will decide which event the core will process next,  and while the core is busy processing the current event, the hardware loads L2 of the core with the data for the next event</a:t>
            </a:r>
          </a:p>
          <a:p>
            <a:pPr marL="457200" indent="-457200" eaLnBrk="1" hangingPunct="1">
              <a:buNone/>
              <a:defRPr/>
            </a:pPr>
            <a:r>
              <a:rPr lang="en-US" sz="2000" dirty="0" smtClean="0"/>
              <a:t>As soon as the core finished processing the current event, the data for the next event is waiting for it in the internal memory, and the algorithm for the next event is available in a </a:t>
            </a:r>
            <a:r>
              <a:rPr lang="en-US" sz="2000" dirty="0" smtClean="0"/>
              <a:t>separate </a:t>
            </a:r>
            <a:r>
              <a:rPr lang="en-US" sz="2000" dirty="0" smtClean="0"/>
              <a:t>descriptor</a:t>
            </a:r>
          </a:p>
          <a:p>
            <a:pPr eaLnBrk="1" hangingPunct="1">
              <a:defRPr/>
            </a:pPr>
            <a:endParaRPr lang="en-US" sz="2400" dirty="0" smtClean="0"/>
          </a:p>
          <a:p>
            <a:pPr eaLnBrk="1" hangingPunct="1">
              <a:defRPr/>
            </a:pPr>
            <a:endParaRPr lang="en-US" sz="2400" dirty="0" smtClean="0"/>
          </a:p>
          <a:p>
            <a:pPr eaLnBrk="1" hangingPunct="1">
              <a:defRPr/>
            </a:pPr>
            <a:endParaRPr lang="en-US" sz="2400" dirty="0" smtClean="0"/>
          </a:p>
        </p:txBody>
      </p:sp>
      <p:graphicFrame>
        <p:nvGraphicFramePr>
          <p:cNvPr id="4" name="Object 3"/>
          <p:cNvGraphicFramePr>
            <a:graphicFrameLocks noChangeAspect="1"/>
          </p:cNvGraphicFramePr>
          <p:nvPr/>
        </p:nvGraphicFramePr>
        <p:xfrm>
          <a:off x="5410200" y="838200"/>
          <a:ext cx="3054350" cy="5638800"/>
        </p:xfrm>
        <a:graphic>
          <a:graphicData uri="http://schemas.openxmlformats.org/presentationml/2006/ole">
            <p:oleObj spid="_x0000_s233473" name="Visio" r:id="rId5" imgW="3055013" imgH="622528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TEMPLATE" val="TI Master White"/>
  <p:tag name="ARTICULATE_REFERENCE_COUNT" val="2"/>
  <p:tag name="ARTICULATE_REFERENCE_TYPE_1" val="0"/>
  <p:tag name="ARTICULATE_REFERENCE_TITLE_1" val="Multicore Navigator Training Slides"/>
  <p:tag name="ARTICULATE_REFERENCE_TYPE_2" val="0"/>
  <p:tag name="ARTICULATE_REFERENCE_TITLE_2" val="Multicore Navigator User Guide"/>
  <p:tag name="ARTICULATE_REFERENCE_2" val="http://www.ti.com/lit/SPRUGR9"/>
  <p:tag name="ARTICULATE_PRESENTER_VERSION" val="6"/>
  <p:tag name="ARTICULATE_AUDIO_TEMP" val="C:\Users\a0850458\AppData\Local\Temp\ae\audio\201011090143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131.208"/>
</p:tagLst>
</file>

<file path=ppt/tags/tag11.xml><?xml version="1.0" encoding="utf-8"?>
<p:tagLst xmlns:a="http://schemas.openxmlformats.org/drawingml/2006/main" xmlns:r="http://schemas.openxmlformats.org/officeDocument/2006/relationships" xmlns:p="http://schemas.openxmlformats.org/presentationml/2006/main">
  <p:tag name="ELAPSEDTIME" val="3.473"/>
</p:tagLst>
</file>

<file path=ppt/tags/tag12.xml><?xml version="1.0" encoding="utf-8"?>
<p:tagLst xmlns:a="http://schemas.openxmlformats.org/drawingml/2006/main" xmlns:r="http://schemas.openxmlformats.org/officeDocument/2006/relationships" xmlns:p="http://schemas.openxmlformats.org/presentationml/2006/main">
  <p:tag name="ELAPSEDTIME" val="161.666"/>
</p:tagLst>
</file>

<file path=ppt/tags/tag13.xml><?xml version="1.0" encoding="utf-8"?>
<p:tagLst xmlns:a="http://schemas.openxmlformats.org/drawingml/2006/main" xmlns:r="http://schemas.openxmlformats.org/officeDocument/2006/relationships" xmlns:p="http://schemas.openxmlformats.org/presentationml/2006/main">
  <p:tag name="ELAPSEDTIME" val="161.666"/>
</p:tagLst>
</file>

<file path=ppt/tags/tag14.xml><?xml version="1.0" encoding="utf-8"?>
<p:tagLst xmlns:a="http://schemas.openxmlformats.org/drawingml/2006/main" xmlns:r="http://schemas.openxmlformats.org/officeDocument/2006/relationships" xmlns:p="http://schemas.openxmlformats.org/presentationml/2006/main">
  <p:tag name="ELAPSEDTIME" val="131.208"/>
</p:tagLst>
</file>

<file path=ppt/tags/tag15.xml><?xml version="1.0" encoding="utf-8"?>
<p:tagLst xmlns:a="http://schemas.openxmlformats.org/drawingml/2006/main" xmlns:r="http://schemas.openxmlformats.org/officeDocument/2006/relationships" xmlns:p="http://schemas.openxmlformats.org/presentationml/2006/main">
  <p:tag name="ELAPSEDTIME" val="47.958"/>
  <p:tag name="ARTICULATE_SLIDE_GUID" val="80feef36-99b8-4a18-9de4-be8c1a077906"/>
  <p:tag name="ARTICULATE_SLIDE_PAUSE" val="0"/>
  <p:tag name="ARTICULATE_NAV_LEVEL" val="2"/>
  <p:tag name="ARTICULATE_PLAYLIST_ID" val="-1"/>
  <p:tag name="ARTICULATE_LOCK_SLIDE" val="0"/>
  <p:tag name="ARTICULATE_SLIDE_NAV" val="4"/>
</p:tagLst>
</file>

<file path=ppt/tags/tag16.xml><?xml version="1.0" encoding="utf-8"?>
<p:tagLst xmlns:a="http://schemas.openxmlformats.org/drawingml/2006/main" xmlns:r="http://schemas.openxmlformats.org/officeDocument/2006/relationships" xmlns:p="http://schemas.openxmlformats.org/presentationml/2006/main">
  <p:tag name="ELAPSEDTIME" val="123.166"/>
</p:tagLst>
</file>

<file path=ppt/tags/tag17.xml><?xml version="1.0" encoding="utf-8"?>
<p:tagLst xmlns:a="http://schemas.openxmlformats.org/drawingml/2006/main" xmlns:r="http://schemas.openxmlformats.org/officeDocument/2006/relationships" xmlns:p="http://schemas.openxmlformats.org/presentationml/2006/main">
  <p:tag name="ELAPSEDTIME" val="131.208"/>
</p:tagLst>
</file>

<file path=ppt/tags/tag18.xml><?xml version="1.0" encoding="utf-8"?>
<p:tagLst xmlns:a="http://schemas.openxmlformats.org/drawingml/2006/main" xmlns:r="http://schemas.openxmlformats.org/officeDocument/2006/relationships" xmlns:p="http://schemas.openxmlformats.org/presentationml/2006/main">
  <p:tag name="ELAPSEDTIME" val="131.208"/>
</p:tagLst>
</file>

<file path=ppt/tags/tag19.xml><?xml version="1.0" encoding="utf-8"?>
<p:tagLst xmlns:a="http://schemas.openxmlformats.org/drawingml/2006/main" xmlns:r="http://schemas.openxmlformats.org/officeDocument/2006/relationships" xmlns:p="http://schemas.openxmlformats.org/presentationml/2006/main">
  <p:tag name="ELAPSEDTIME" val="57.885"/>
  <p:tag name="ARTICULATE_SLIDE_GUID" val="986e56aa-4fa2-4543-9136-2b522ac21fe1"/>
  <p:tag name="ARTICULATE_SLIDE_PAUSE" val="0"/>
  <p:tag name="ARTICULATE_NAV_LEVEL" val="2"/>
  <p:tag name="ARTICULATE_PLAYLIST_ID" val="-1"/>
  <p:tag name="ARTICULATE_LOCK_SLIDE" val="0"/>
  <p:tag name="ARTICULATE_SLIDE_NAV" val="7"/>
</p:tagLst>
</file>

<file path=ppt/tags/tag2.xml><?xml version="1.0" encoding="utf-8"?>
<p:tagLst xmlns:a="http://schemas.openxmlformats.org/drawingml/2006/main" xmlns:r="http://schemas.openxmlformats.org/officeDocument/2006/relationships" xmlns:p="http://schemas.openxmlformats.org/presentationml/2006/main">
  <p:tag name="ELAPSEDTIME" val="69.01"/>
</p:tagLst>
</file>

<file path=ppt/tags/tag20.xml><?xml version="1.0" encoding="utf-8"?>
<p:tagLst xmlns:a="http://schemas.openxmlformats.org/drawingml/2006/main" xmlns:r="http://schemas.openxmlformats.org/officeDocument/2006/relationships" xmlns:p="http://schemas.openxmlformats.org/presentationml/2006/main">
  <p:tag name="ELAPSEDTIME" val="57.885"/>
  <p:tag name="ARTICULATE_SLIDE_GUID" val="986e56aa-4fa2-4543-9136-2b522ac21fe1"/>
  <p:tag name="ARTICULATE_SLIDE_PAUSE" val="0"/>
  <p:tag name="ARTICULATE_NAV_LEVEL" val="2"/>
  <p:tag name="ARTICULATE_PLAYLIST_ID" val="-1"/>
  <p:tag name="ARTICULATE_LOCK_SLIDE" val="0"/>
  <p:tag name="ARTICULATE_SLIDE_NAV" val="7"/>
</p:tagLst>
</file>

<file path=ppt/tags/tag21.xml><?xml version="1.0" encoding="utf-8"?>
<p:tagLst xmlns:a="http://schemas.openxmlformats.org/drawingml/2006/main" xmlns:r="http://schemas.openxmlformats.org/officeDocument/2006/relationships" xmlns:p="http://schemas.openxmlformats.org/presentationml/2006/main">
  <p:tag name="ELAPSEDTIME" val="208.296"/>
</p:tagLst>
</file>

<file path=ppt/tags/tag22.xml><?xml version="1.0" encoding="utf-8"?>
<p:tagLst xmlns:a="http://schemas.openxmlformats.org/drawingml/2006/main" xmlns:r="http://schemas.openxmlformats.org/officeDocument/2006/relationships" xmlns:p="http://schemas.openxmlformats.org/presentationml/2006/main">
  <p:tag name="ELAPSEDTIME" val="82.885"/>
</p:tagLst>
</file>

<file path=ppt/tags/tag23.xml><?xml version="1.0" encoding="utf-8"?>
<p:tagLst xmlns:a="http://schemas.openxmlformats.org/drawingml/2006/main" xmlns:r="http://schemas.openxmlformats.org/officeDocument/2006/relationships" xmlns:p="http://schemas.openxmlformats.org/presentationml/2006/main">
  <p:tag name="ELAPSEDTIME" val="131.208"/>
</p:tagLst>
</file>

<file path=ppt/tags/tag24.xml><?xml version="1.0" encoding="utf-8"?>
<p:tagLst xmlns:a="http://schemas.openxmlformats.org/drawingml/2006/main" xmlns:r="http://schemas.openxmlformats.org/officeDocument/2006/relationships" xmlns:p="http://schemas.openxmlformats.org/presentationml/2006/main">
  <p:tag name="ELAPSEDTIME" val="216.812"/>
</p:tagLst>
</file>

<file path=ppt/tags/tag25.xml><?xml version="1.0" encoding="utf-8"?>
<p:tagLst xmlns:a="http://schemas.openxmlformats.org/drawingml/2006/main" xmlns:r="http://schemas.openxmlformats.org/officeDocument/2006/relationships" xmlns:p="http://schemas.openxmlformats.org/presentationml/2006/main">
  <p:tag name="ELAPSEDTIME" val="90.458"/>
  <p:tag name="ARTICULATE_SLIDE_PAUSE" val="0"/>
  <p:tag name="ARTICULATE_NAV_LEVEL" val="2"/>
  <p:tag name="ARTICULATE_PLAYLIST_ID" val="-1"/>
  <p:tag name="ARTICULATE_LOCK_SLIDE" val="0"/>
</p:tagLst>
</file>

<file path=ppt/tags/tag26.xml><?xml version="1.0" encoding="utf-8"?>
<p:tagLst xmlns:a="http://schemas.openxmlformats.org/drawingml/2006/main" xmlns:r="http://schemas.openxmlformats.org/officeDocument/2006/relationships" xmlns:p="http://schemas.openxmlformats.org/presentationml/2006/main">
  <p:tag name="ELAPSEDTIME" val="131.208"/>
</p:tagLst>
</file>

<file path=ppt/tags/tag27.xml><?xml version="1.0" encoding="utf-8"?>
<p:tagLst xmlns:a="http://schemas.openxmlformats.org/drawingml/2006/main" xmlns:r="http://schemas.openxmlformats.org/officeDocument/2006/relationships" xmlns:p="http://schemas.openxmlformats.org/presentationml/2006/main">
  <p:tag name="ELAPSEDTIME" val="131.208"/>
</p:tagLst>
</file>

<file path=ppt/tags/tag28.xml><?xml version="1.0" encoding="utf-8"?>
<p:tagLst xmlns:a="http://schemas.openxmlformats.org/drawingml/2006/main" xmlns:r="http://schemas.openxmlformats.org/officeDocument/2006/relationships" xmlns:p="http://schemas.openxmlformats.org/presentationml/2006/main">
  <p:tag name="ELAPSEDTIME" val="131.208"/>
</p:tagLst>
</file>

<file path=ppt/tags/tag29.xml><?xml version="1.0" encoding="utf-8"?>
<p:tagLst xmlns:a="http://schemas.openxmlformats.org/drawingml/2006/main" xmlns:r="http://schemas.openxmlformats.org/officeDocument/2006/relationships" xmlns:p="http://schemas.openxmlformats.org/presentationml/2006/main">
  <p:tag name="ELAPSEDTIME" val="131.208"/>
</p:tagLst>
</file>

<file path=ppt/tags/tag3.xml><?xml version="1.0" encoding="utf-8"?>
<p:tagLst xmlns:a="http://schemas.openxmlformats.org/drawingml/2006/main" xmlns:r="http://schemas.openxmlformats.org/officeDocument/2006/relationships" xmlns:p="http://schemas.openxmlformats.org/presentationml/2006/main">
  <p:tag name="ELAPSEDTIME" val="69.01"/>
</p:tagLst>
</file>

<file path=ppt/tags/tag30.xml><?xml version="1.0" encoding="utf-8"?>
<p:tagLst xmlns:a="http://schemas.openxmlformats.org/drawingml/2006/main" xmlns:r="http://schemas.openxmlformats.org/officeDocument/2006/relationships" xmlns:p="http://schemas.openxmlformats.org/presentationml/2006/main">
  <p:tag name="ELAPSEDTIME" val="79.619"/>
  <p:tag name="ARTICULATE_SLIDE_GUID" val="00d3b601-7e7b-4d26-8727-7d292e5e526a"/>
  <p:tag name="ARTICULATE_SLIDE_PAUSE" val="0"/>
  <p:tag name="ARTICULATE_NAV_LEVEL" val="2"/>
  <p:tag name="ARTICULATE_PLAYLIST_ID" val="-1"/>
  <p:tag name="ARTICULATE_LOCK_SLIDE" val="0"/>
  <p:tag name="ARTICULATE_SLIDE_NAV" val="21"/>
</p:tagLst>
</file>

<file path=ppt/tags/tag31.xml><?xml version="1.0" encoding="utf-8"?>
<p:tagLst xmlns:a="http://schemas.openxmlformats.org/drawingml/2006/main" xmlns:r="http://schemas.openxmlformats.org/officeDocument/2006/relationships" xmlns:p="http://schemas.openxmlformats.org/presentationml/2006/main">
  <p:tag name="ELAPSEDTIME" val="30.244"/>
  <p:tag name="ARTICULATE_SLIDE_GUID" val="a71539c7-8d73-4297-bb9c-bb79544bd967"/>
  <p:tag name="ARTICULATE_SLIDE_PAUSE" val="0"/>
  <p:tag name="ARTICULATE_NAV_LEVEL" val="2"/>
  <p:tag name="ARTICULATE_PLAYLIST_ID" val="-1"/>
  <p:tag name="ARTICULATE_LOCK_SLIDE" val="0"/>
  <p:tag name="ARTICULATE_SLIDE_NAV" val="22"/>
</p:tagLst>
</file>

<file path=ppt/tags/tag32.xml><?xml version="1.0" encoding="utf-8"?>
<p:tagLst xmlns:a="http://schemas.openxmlformats.org/drawingml/2006/main" xmlns:r="http://schemas.openxmlformats.org/officeDocument/2006/relationships" xmlns:p="http://schemas.openxmlformats.org/presentationml/2006/main">
  <p:tag name="ELAPSEDTIME" val="26.562"/>
  <p:tag name="ARTICULATE_SLIDE_GUID" val="3be6ca7e-a145-4cab-ab7e-15a12009d648"/>
  <p:tag name="ARTICULATE_SLIDE_PAUSE" val="0"/>
  <p:tag name="ARTICULATE_NAV_LEVEL" val="2"/>
  <p:tag name="ARTICULATE_PLAYLIST_ID" val="-1"/>
  <p:tag name="ARTICULATE_LOCK_SLIDE" val="0"/>
  <p:tag name="ARTICULATE_SLIDE_NAV" val="23"/>
</p:tagLst>
</file>

<file path=ppt/tags/tag33.xml><?xml version="1.0" encoding="utf-8"?>
<p:tagLst xmlns:a="http://schemas.openxmlformats.org/drawingml/2006/main" xmlns:r="http://schemas.openxmlformats.org/officeDocument/2006/relationships" xmlns:p="http://schemas.openxmlformats.org/presentationml/2006/main">
  <p:tag name="ELAPSEDTIME" val="48.739"/>
  <p:tag name="ARTICULATE_SLIDE_GUID" val="1cbf127a-da70-450e-bb49-9d4dbb32b893"/>
  <p:tag name="ARTICULATE_SLIDE_PAUSE" val="0"/>
  <p:tag name="ARTICULATE_NAV_LEVEL" val="2"/>
  <p:tag name="ARTICULATE_PLAYLIST_ID" val="-1"/>
  <p:tag name="ARTICULATE_LOCK_SLIDE" val="0"/>
  <p:tag name="ARTICULATE_SLIDE_NAV" val="24"/>
</p:tagLst>
</file>

<file path=ppt/tags/tag34.xml><?xml version="1.0" encoding="utf-8"?>
<p:tagLst xmlns:a="http://schemas.openxmlformats.org/drawingml/2006/main" xmlns:r="http://schemas.openxmlformats.org/officeDocument/2006/relationships" xmlns:p="http://schemas.openxmlformats.org/presentationml/2006/main">
  <p:tag name="ELAPSEDTIME" val="51.848"/>
  <p:tag name="ARTICULATE_SLIDE_GUID" val="ff0dbe4d-b950-4477-aa79-0cd3baa8df46"/>
  <p:tag name="ARTICULATE_SLIDE_PAUSE" val="0"/>
  <p:tag name="ARTICULATE_NAV_LEVEL" val="2"/>
  <p:tag name="ARTICULATE_PLAYLIST_ID" val="-1"/>
  <p:tag name="ARTICULATE_LOCK_SLIDE" val="0"/>
  <p:tag name="ARTICULATE_SLIDE_NAV" val="25"/>
</p:tagLst>
</file>

<file path=ppt/tags/tag35.xml><?xml version="1.0" encoding="utf-8"?>
<p:tagLst xmlns:a="http://schemas.openxmlformats.org/drawingml/2006/main" xmlns:r="http://schemas.openxmlformats.org/officeDocument/2006/relationships" xmlns:p="http://schemas.openxmlformats.org/presentationml/2006/main">
  <p:tag name="ELAPSEDTIME" val="41.791"/>
  <p:tag name="ARTICULATE_SLIDE_GUID" val="cdf6bf2d-9e52-453e-85df-819e0e35f37d"/>
  <p:tag name="ARTICULATE_SLIDE_PAUSE" val="0"/>
  <p:tag name="ARTICULATE_NAV_LEVEL" val="2"/>
  <p:tag name="ARTICULATE_PLAYLIST_ID" val="-1"/>
  <p:tag name="ARTICULATE_LOCK_SLIDE" val="0"/>
  <p:tag name="ARTICULATE_SLIDE_NAV" val="26"/>
</p:tagLst>
</file>

<file path=ppt/tags/tag36.xml><?xml version="1.0" encoding="utf-8"?>
<p:tagLst xmlns:a="http://schemas.openxmlformats.org/drawingml/2006/main" xmlns:r="http://schemas.openxmlformats.org/officeDocument/2006/relationships" xmlns:p="http://schemas.openxmlformats.org/presentationml/2006/main">
  <p:tag name="ELAPSEDTIME" val="26.692"/>
  <p:tag name="ARTICULATE_SLIDE_PAUSE" val="0"/>
  <p:tag name="ARTICULATE_NAV_LEVEL" val="2"/>
  <p:tag name="ARTICULATE_PLAYLIST_ID" val="-1"/>
  <p:tag name="ARTICULATE_LOCK_SLIDE" val="0"/>
</p:tagLst>
</file>

<file path=ppt/tags/tag37.xml><?xml version="1.0" encoding="utf-8"?>
<p:tagLst xmlns:a="http://schemas.openxmlformats.org/drawingml/2006/main" xmlns:r="http://schemas.openxmlformats.org/officeDocument/2006/relationships" xmlns:p="http://schemas.openxmlformats.org/presentationml/2006/main">
  <p:tag name="ELAPSEDTIME" val="42.942"/>
  <p:tag name="ARTICULATE_SLIDE_PAUSE" val="0"/>
  <p:tag name="ARTICULATE_NAV_LEVEL" val="2"/>
  <p:tag name="ARTICULATE_PLAYLIST_ID" val="-1"/>
  <p:tag name="ARTICULATE_LOCK_SLIDE" val="0"/>
</p:tagLst>
</file>

<file path=ppt/tags/tag38.xml><?xml version="1.0" encoding="utf-8"?>
<p:tagLst xmlns:a="http://schemas.openxmlformats.org/drawingml/2006/main" xmlns:r="http://schemas.openxmlformats.org/officeDocument/2006/relationships" xmlns:p="http://schemas.openxmlformats.org/presentationml/2006/main">
  <p:tag name="ELAPSEDTIME" val="29.072"/>
  <p:tag name="ARTICULATE_SLIDE_PAUSE" val="0"/>
  <p:tag name="ARTICULATE_NAV_LEVEL" val="2"/>
  <p:tag name="ARTICULATE_PLAYLIST_ID" val="-1"/>
  <p:tag name="ARTICULATE_LOCK_SLIDE" val="0"/>
</p:tagLst>
</file>

<file path=ppt/tags/tag39.xml><?xml version="1.0" encoding="utf-8"?>
<p:tagLst xmlns:a="http://schemas.openxmlformats.org/drawingml/2006/main" xmlns:r="http://schemas.openxmlformats.org/officeDocument/2006/relationships" xmlns:p="http://schemas.openxmlformats.org/presentationml/2006/main">
  <p:tag name="ELAPSEDTIME" val="20.453"/>
  <p:tag name="ARTICULATE_SLIDE_PAUSE" val="0"/>
  <p:tag name="ARTICULATE_NAV_LEVEL" val="2"/>
  <p:tag name="ARTICULATE_PLAYLIST_ID" val="-1"/>
  <p:tag name="ARTICULATE_LOCK_SLIDE" val="0"/>
</p:tagLst>
</file>

<file path=ppt/tags/tag4.xml><?xml version="1.0" encoding="utf-8"?>
<p:tagLst xmlns:a="http://schemas.openxmlformats.org/drawingml/2006/main" xmlns:r="http://schemas.openxmlformats.org/officeDocument/2006/relationships" xmlns:p="http://schemas.openxmlformats.org/presentationml/2006/main">
  <p:tag name="ELAPSEDTIME" val="69.01"/>
</p:tagLst>
</file>

<file path=ppt/tags/tag40.xml><?xml version="1.0" encoding="utf-8"?>
<p:tagLst xmlns:a="http://schemas.openxmlformats.org/drawingml/2006/main" xmlns:r="http://schemas.openxmlformats.org/officeDocument/2006/relationships" xmlns:p="http://schemas.openxmlformats.org/presentationml/2006/main">
  <p:tag name="ELAPSEDTIME" val="3.473"/>
</p:tagLst>
</file>

<file path=ppt/tags/tag41.xml><?xml version="1.0" encoding="utf-8"?>
<p:tagLst xmlns:a="http://schemas.openxmlformats.org/drawingml/2006/main" xmlns:r="http://schemas.openxmlformats.org/officeDocument/2006/relationships" xmlns:p="http://schemas.openxmlformats.org/presentationml/2006/main">
  <p:tag name="ELAPSEDTIME" val="25.203"/>
</p:tagLst>
</file>

<file path=ppt/tags/tag5.xml><?xml version="1.0" encoding="utf-8"?>
<p:tagLst xmlns:a="http://schemas.openxmlformats.org/drawingml/2006/main" xmlns:r="http://schemas.openxmlformats.org/officeDocument/2006/relationships" xmlns:p="http://schemas.openxmlformats.org/presentationml/2006/main">
  <p:tag name="ELAPSEDTIME" val="69.01"/>
</p:tagLst>
</file>

<file path=ppt/tags/tag6.xml><?xml version="1.0" encoding="utf-8"?>
<p:tagLst xmlns:a="http://schemas.openxmlformats.org/drawingml/2006/main" xmlns:r="http://schemas.openxmlformats.org/officeDocument/2006/relationships" xmlns:p="http://schemas.openxmlformats.org/presentationml/2006/main">
  <p:tag name="ELAPSEDTIME" val="69.01"/>
</p:tagLst>
</file>

<file path=ppt/tags/tag7.xml><?xml version="1.0" encoding="utf-8"?>
<p:tagLst xmlns:a="http://schemas.openxmlformats.org/drawingml/2006/main" xmlns:r="http://schemas.openxmlformats.org/officeDocument/2006/relationships" xmlns:p="http://schemas.openxmlformats.org/presentationml/2006/main">
  <p:tag name="ELAPSEDTIME" val="69.01"/>
</p:tagLst>
</file>

<file path=ppt/tags/tag8.xml><?xml version="1.0" encoding="utf-8"?>
<p:tagLst xmlns:a="http://schemas.openxmlformats.org/drawingml/2006/main" xmlns:r="http://schemas.openxmlformats.org/officeDocument/2006/relationships" xmlns:p="http://schemas.openxmlformats.org/presentationml/2006/main">
  <p:tag name="ELAPSEDTIME" val="69.01"/>
</p:tagLst>
</file>

<file path=ppt/tags/tag9.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heme/theme1.xml><?xml version="1.0" encoding="utf-8"?>
<a:theme xmlns:a="http://schemas.openxmlformats.org/drawingml/2006/main" name="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ntent_x0020_Owner xmlns="99c847d8-566e-43ce-87b7-3c417d164c47">Dave Woodall</Content_x0020_Own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7188FD-3D88-4CDB-A1CD-FD90E93E77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FA0F515-20D6-4FFD-AA18-3A8F050DC35F}">
  <ds:schemaRefs>
    <ds:schemaRef ds:uri="http://schemas.microsoft.com/office/2006/metadata/properties"/>
    <ds:schemaRef ds:uri="99c847d8-566e-43ce-87b7-3c417d164c47"/>
  </ds:schemaRefs>
</ds:datastoreItem>
</file>

<file path=customXml/itemProps3.xml><?xml version="1.0" encoding="utf-8"?>
<ds:datastoreItem xmlns:ds="http://schemas.openxmlformats.org/officeDocument/2006/customXml" ds:itemID="{39C2D05C-3725-4078-A67D-3B4972D056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CIV Template</Template>
  <TotalTime>79946</TotalTime>
  <Words>3585</Words>
  <Application>Microsoft Office PowerPoint</Application>
  <PresentationFormat>On-screen Show (4:3)</PresentationFormat>
  <Paragraphs>705</Paragraphs>
  <Slides>54</Slides>
  <Notes>51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57" baseType="lpstr">
      <vt:lpstr>KeyStoneOLT</vt:lpstr>
      <vt:lpstr>Visio</vt:lpstr>
      <vt:lpstr>Microsoft Visio Drawing</vt:lpstr>
      <vt:lpstr> Using Multicore Navigator </vt:lpstr>
      <vt:lpstr>Objectives</vt:lpstr>
      <vt:lpstr>Agenda</vt:lpstr>
      <vt:lpstr>Motivation for Multicore Navigator</vt:lpstr>
      <vt:lpstr>Navigator Basic Elements</vt:lpstr>
      <vt:lpstr>Typical Use Cases (1)</vt:lpstr>
      <vt:lpstr>Typical Use Cases (2)</vt:lpstr>
      <vt:lpstr>Typical Use Cases (3)</vt:lpstr>
      <vt:lpstr>Typical Use Cases (4)</vt:lpstr>
      <vt:lpstr>Typical Use Cases  - Observations</vt:lpstr>
      <vt:lpstr>Agenda</vt:lpstr>
      <vt:lpstr>KeyStone Navigator Components</vt:lpstr>
      <vt:lpstr>QMSS Architecture (KeyStone 1)</vt:lpstr>
      <vt:lpstr>Keystone 2 QMSS Architecture</vt:lpstr>
      <vt:lpstr>QMSS: Queue Mapping</vt:lpstr>
      <vt:lpstr>Additional Queue Mapping for Keystone 2</vt:lpstr>
      <vt:lpstr>QMSS: Descriptors</vt:lpstr>
      <vt:lpstr>QMSS: Descriptor Memory Regions</vt:lpstr>
      <vt:lpstr>QMSS: Descriptor Types</vt:lpstr>
      <vt:lpstr>Descriptors and Queues</vt:lpstr>
      <vt:lpstr>Descriptors and Queues (2)</vt:lpstr>
      <vt:lpstr>QMSS: Descriptor Queuing (1)</vt:lpstr>
      <vt:lpstr>QMSS: Descriptor Queuing (2)</vt:lpstr>
      <vt:lpstr>Descriptor Queuing (Explicit and implicit</vt:lpstr>
      <vt:lpstr>Descriptor and  Accumulators Queues</vt:lpstr>
      <vt:lpstr>Packet DMA Topology</vt:lpstr>
      <vt:lpstr>Packet DMA (PKTDMA)</vt:lpstr>
      <vt:lpstr>Packet DMA (PKTDMA) Features</vt:lpstr>
      <vt:lpstr>Agenda</vt:lpstr>
      <vt:lpstr>Example 1 – Send Data to Peripheral or coprocessor</vt:lpstr>
      <vt:lpstr>Example 2 - Receive Data from Peripheral or coprocessor</vt:lpstr>
      <vt:lpstr>A word about Infrastructure Packet DMA</vt:lpstr>
      <vt:lpstr>Example 3 Core-to-Core (Infrastructure)</vt:lpstr>
      <vt:lpstr>Example 3  Core-to-Core (Infrastructure) (2)</vt:lpstr>
      <vt:lpstr>Agenda</vt:lpstr>
      <vt:lpstr>Using the Navigator</vt:lpstr>
      <vt:lpstr>What Needs to Be Configured?</vt:lpstr>
      <vt:lpstr>What Needs to Be Configured?</vt:lpstr>
      <vt:lpstr>Information about the Navigator Configuration</vt:lpstr>
      <vt:lpstr>Agenda</vt:lpstr>
      <vt:lpstr>QMSS Low Level Driver (LLD)</vt:lpstr>
      <vt:lpstr>QMSS LLD Initialization</vt:lpstr>
      <vt:lpstr>QMSS Configuration</vt:lpstr>
      <vt:lpstr>QMSS LLD Queue Usage</vt:lpstr>
      <vt:lpstr>Queue Push and Pop</vt:lpstr>
      <vt:lpstr>QMSS Accumulator</vt:lpstr>
      <vt:lpstr>CPPI LLD Initialization</vt:lpstr>
      <vt:lpstr>CPPI LLD: PKTDMA Channel Setup</vt:lpstr>
      <vt:lpstr>More Packet DMA Channel Setup</vt:lpstr>
      <vt:lpstr>PKTDMA Channel Control</vt:lpstr>
      <vt:lpstr>Agenda</vt:lpstr>
      <vt:lpstr>Examples</vt:lpstr>
      <vt:lpstr>Multicore Navigator Architecture</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Hillard, Rob</dc:creator>
  <cp:lastModifiedBy>Ran Katzur</cp:lastModifiedBy>
  <cp:revision>1148</cp:revision>
  <cp:lastPrinted>1601-01-01T00:00:00Z</cp:lastPrinted>
  <dcterms:created xsi:type="dcterms:W3CDTF">1601-01-01T00:00:00Z</dcterms:created>
  <dcterms:modified xsi:type="dcterms:W3CDTF">2013-01-18T21:08:13Z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
    <vt:lpwstr>Document</vt:lpwstr>
  </property>
  <property fmtid="{D5CDD505-2E9C-101B-9397-08002B2CF9AE}" pid="4" name="URL">
    <vt:lpwstr/>
  </property>
  <property fmtid="{D5CDD505-2E9C-101B-9397-08002B2CF9AE}" pid="5" name="ArticulateUseProject">
    <vt:lpwstr>1</vt:lpwstr>
  </property>
  <property fmtid="{D5CDD505-2E9C-101B-9397-08002B2CF9AE}" pid="6" name="ArticulatePath">
    <vt:lpwstr>04 KeyStone MC Navigator</vt:lpwstr>
  </property>
  <property fmtid="{D5CDD505-2E9C-101B-9397-08002B2CF9AE}" pid="7" name="ArticulateGUID">
    <vt:lpwstr>841E984B-8ADE-4F6C-BD11-BC5E70C7EEFE</vt:lpwstr>
  </property>
  <property fmtid="{D5CDD505-2E9C-101B-9397-08002B2CF9AE}" pid="8" name="ArticulateProjectFull">
    <vt:lpwstr>\\GTSNOWBALL\gguser\training\April_25_2012\Check In\Intro to Multicore Navigator.ppta</vt:lpwstr>
  </property>
</Properties>
</file>